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7" r:id="rId6"/>
    <p:sldId id="279" r:id="rId7"/>
    <p:sldId id="259" r:id="rId8"/>
    <p:sldId id="263" r:id="rId9"/>
    <p:sldId id="261" r:id="rId10"/>
    <p:sldId id="258" r:id="rId11"/>
    <p:sldId id="260" r:id="rId12"/>
    <p:sldId id="262" r:id="rId13"/>
  </p:sldIdLst>
  <p:sldSz cx="12192000" cy="6858000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158C86E-C45A-4782-99D0-AD6246EAB751}" v="1" dt="2020-10-28T07:47:12.11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262" autoAdjust="0"/>
    <p:restoredTop sz="94660"/>
  </p:normalViewPr>
  <p:slideViewPr>
    <p:cSldViewPr snapToGrid="0">
      <p:cViewPr>
        <p:scale>
          <a:sx n="98" d="100"/>
          <a:sy n="98" d="100"/>
        </p:scale>
        <p:origin x="466" y="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vellingen, Tom Osnes" userId="e39e6a5f-62df-4624-b719-14efbc270946" providerId="ADAL" clId="{3158C86E-C45A-4782-99D0-AD6246EAB751}"/>
    <pc:docChg chg="modSld">
      <pc:chgData name="Svellingen, Tom Osnes" userId="e39e6a5f-62df-4624-b719-14efbc270946" providerId="ADAL" clId="{3158C86E-C45A-4782-99D0-AD6246EAB751}" dt="2020-10-28T07:50:38.724" v="18" actId="20577"/>
      <pc:docMkLst>
        <pc:docMk/>
      </pc:docMkLst>
      <pc:sldChg chg="modSp">
        <pc:chgData name="Svellingen, Tom Osnes" userId="e39e6a5f-62df-4624-b719-14efbc270946" providerId="ADAL" clId="{3158C86E-C45A-4782-99D0-AD6246EAB751}" dt="2020-10-28T07:46:27.439" v="1" actId="20577"/>
        <pc:sldMkLst>
          <pc:docMk/>
          <pc:sldMk cId="1134675951" sldId="256"/>
        </pc:sldMkLst>
        <pc:spChg chg="mod">
          <ac:chgData name="Svellingen, Tom Osnes" userId="e39e6a5f-62df-4624-b719-14efbc270946" providerId="ADAL" clId="{3158C86E-C45A-4782-99D0-AD6246EAB751}" dt="2020-10-28T07:46:27.439" v="1" actId="20577"/>
          <ac:spMkLst>
            <pc:docMk/>
            <pc:sldMk cId="1134675951" sldId="256"/>
            <ac:spMk id="3" creationId="{41CB1649-A75E-4392-B67C-C27B8BB74A03}"/>
          </ac:spMkLst>
        </pc:spChg>
      </pc:sldChg>
      <pc:sldChg chg="modSp">
        <pc:chgData name="Svellingen, Tom Osnes" userId="e39e6a5f-62df-4624-b719-14efbc270946" providerId="ADAL" clId="{3158C86E-C45A-4782-99D0-AD6246EAB751}" dt="2020-10-28T07:49:53.379" v="17" actId="20577"/>
        <pc:sldMkLst>
          <pc:docMk/>
          <pc:sldMk cId="1300309239" sldId="258"/>
        </pc:sldMkLst>
        <pc:spChg chg="mod">
          <ac:chgData name="Svellingen, Tom Osnes" userId="e39e6a5f-62df-4624-b719-14efbc270946" providerId="ADAL" clId="{3158C86E-C45A-4782-99D0-AD6246EAB751}" dt="2020-10-28T07:49:53.379" v="17" actId="20577"/>
          <ac:spMkLst>
            <pc:docMk/>
            <pc:sldMk cId="1300309239" sldId="258"/>
            <ac:spMk id="3" creationId="{B630380E-17FE-4A95-AC9A-0A23AE192144}"/>
          </ac:spMkLst>
        </pc:spChg>
      </pc:sldChg>
      <pc:sldChg chg="modTransition">
        <pc:chgData name="Svellingen, Tom Osnes" userId="e39e6a5f-62df-4624-b719-14efbc270946" providerId="ADAL" clId="{3158C86E-C45A-4782-99D0-AD6246EAB751}" dt="2020-10-28T07:47:12.111" v="2"/>
        <pc:sldMkLst>
          <pc:docMk/>
          <pc:sldMk cId="152496526" sldId="259"/>
        </pc:sldMkLst>
      </pc:sldChg>
      <pc:sldChg chg="modSp">
        <pc:chgData name="Svellingen, Tom Osnes" userId="e39e6a5f-62df-4624-b719-14efbc270946" providerId="ADAL" clId="{3158C86E-C45A-4782-99D0-AD6246EAB751}" dt="2020-10-28T07:50:38.724" v="18" actId="20577"/>
        <pc:sldMkLst>
          <pc:docMk/>
          <pc:sldMk cId="860377650" sldId="262"/>
        </pc:sldMkLst>
        <pc:spChg chg="mod">
          <ac:chgData name="Svellingen, Tom Osnes" userId="e39e6a5f-62df-4624-b719-14efbc270946" providerId="ADAL" clId="{3158C86E-C45A-4782-99D0-AD6246EAB751}" dt="2020-10-28T07:50:38.724" v="18" actId="20577"/>
          <ac:spMkLst>
            <pc:docMk/>
            <pc:sldMk cId="860377650" sldId="262"/>
            <ac:spMk id="3" creationId="{CC4529AD-48A6-49BF-9D7A-2686331C095B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E09A2065-A5EF-4EFE-B0C5-CB74CB2C84F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Undertittel 2">
            <a:extLst>
              <a:ext uri="{FF2B5EF4-FFF2-40B4-BE49-F238E27FC236}">
                <a16:creationId xmlns:a16="http://schemas.microsoft.com/office/drawing/2014/main" id="{F0177B67-BF69-4350-9173-EC7111812C7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b-NO"/>
              <a:t>Klikk for å redigere undertittelstil i malen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3D7B8735-6794-4C39-A2BC-48D27B69C2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F2CE5D-1ED7-4766-8E86-B308CFE3696E}" type="datetimeFigureOut">
              <a:rPr lang="nb-NO" smtClean="0"/>
              <a:t>27.10.2020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8641065C-00C5-4E03-A93F-6B02A152D4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89ACB4C4-1A0A-4FDF-9388-374A735296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F49B6-97B8-48CD-8BD7-F65BCC111BF8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6498812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2FAF4AE6-37A3-4360-81A8-234C77F83A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>
            <a:extLst>
              <a:ext uri="{FF2B5EF4-FFF2-40B4-BE49-F238E27FC236}">
                <a16:creationId xmlns:a16="http://schemas.microsoft.com/office/drawing/2014/main" id="{3780F227-3CE2-490A-85E6-3C0E500422B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F164EED3-1D10-4955-B28C-C96A4BDBD8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F2CE5D-1ED7-4766-8E86-B308CFE3696E}" type="datetimeFigureOut">
              <a:rPr lang="nb-NO" smtClean="0"/>
              <a:t>27.10.2020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FD1DD20E-626F-4919-A105-87B9C37F67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4A8C8F96-A873-4AC3-A766-CDE48A5AE1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F49B6-97B8-48CD-8BD7-F65BCC111BF8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1432327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>
            <a:extLst>
              <a:ext uri="{FF2B5EF4-FFF2-40B4-BE49-F238E27FC236}">
                <a16:creationId xmlns:a16="http://schemas.microsoft.com/office/drawing/2014/main" id="{1BD2FFD0-803C-49A9-ACAD-8B23DEB0D10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>
            <a:extLst>
              <a:ext uri="{FF2B5EF4-FFF2-40B4-BE49-F238E27FC236}">
                <a16:creationId xmlns:a16="http://schemas.microsoft.com/office/drawing/2014/main" id="{EE6B0602-0528-401F-A4ED-15DDEDA807F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690B3AD4-82A2-4AC9-BBED-56B9F83F88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F2CE5D-1ED7-4766-8E86-B308CFE3696E}" type="datetimeFigureOut">
              <a:rPr lang="nb-NO" smtClean="0"/>
              <a:t>27.10.2020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8E549DA5-94DA-4423-9B7F-5300E7B966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21C5D841-B19D-4944-829A-D3A13DF16D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F49B6-97B8-48CD-8BD7-F65BCC111BF8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5133797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EEF56AB7-4264-4964-B6D2-5CA889D6F2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A659E51C-E610-419B-BB26-B105735697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FA3043B1-79AC-4831-90DC-E263C41177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F2CE5D-1ED7-4766-8E86-B308CFE3696E}" type="datetimeFigureOut">
              <a:rPr lang="nb-NO" smtClean="0"/>
              <a:t>27.10.2020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539FA358-C636-452A-ACE0-84599ACBC7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6C339C21-B281-4A6A-9722-C7FDEBA544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F49B6-97B8-48CD-8BD7-F65BCC111BF8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8486792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7867A4B4-D403-4590-BFC2-057672998C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DE39D086-8850-4053-881B-52B81AA6CF2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095DA355-759F-4317-A76E-4059248D6F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F2CE5D-1ED7-4766-8E86-B308CFE3696E}" type="datetimeFigureOut">
              <a:rPr lang="nb-NO" smtClean="0"/>
              <a:t>27.10.2020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09900F50-0258-4055-9027-E4286806C4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ADF8FC16-5CAF-47A2-BAFC-019CC6A131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F49B6-97B8-48CD-8BD7-F65BCC111BF8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4143894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3BA768A1-7660-4F15-A60F-548FACD229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71855ADF-89E9-49BE-8533-BEBC268F934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innhold 3">
            <a:extLst>
              <a:ext uri="{FF2B5EF4-FFF2-40B4-BE49-F238E27FC236}">
                <a16:creationId xmlns:a16="http://schemas.microsoft.com/office/drawing/2014/main" id="{5BAE823D-F898-4CE7-9CB5-AC2A989196A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46C38CA5-3846-4F92-8F03-0639AE38DF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F2CE5D-1ED7-4766-8E86-B308CFE3696E}" type="datetimeFigureOut">
              <a:rPr lang="nb-NO" smtClean="0"/>
              <a:t>27.10.2020</a:t>
            </a:fld>
            <a:endParaRPr lang="nb-NO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38EDCD4E-235E-4250-AA95-D906697F1E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9EA4C4A3-748A-4818-B8AE-DFEA21D28F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F49B6-97B8-48CD-8BD7-F65BCC111BF8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4101099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E87609AF-F92B-4886-B1A2-1FAD342CBB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92B508CC-9E0D-4C5D-8746-5B2769E4F8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Plassholder for innhold 3">
            <a:extLst>
              <a:ext uri="{FF2B5EF4-FFF2-40B4-BE49-F238E27FC236}">
                <a16:creationId xmlns:a16="http://schemas.microsoft.com/office/drawing/2014/main" id="{7CF04423-D8A5-402A-B791-9B491A90387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tekst 4">
            <a:extLst>
              <a:ext uri="{FF2B5EF4-FFF2-40B4-BE49-F238E27FC236}">
                <a16:creationId xmlns:a16="http://schemas.microsoft.com/office/drawing/2014/main" id="{576FA882-CD3D-4305-801D-DF5C575475F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6" name="Plassholder for innhold 5">
            <a:extLst>
              <a:ext uri="{FF2B5EF4-FFF2-40B4-BE49-F238E27FC236}">
                <a16:creationId xmlns:a16="http://schemas.microsoft.com/office/drawing/2014/main" id="{E62EFD09-A843-4AD0-BF7C-78C02BA6622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7" name="Plassholder for dato 6">
            <a:extLst>
              <a:ext uri="{FF2B5EF4-FFF2-40B4-BE49-F238E27FC236}">
                <a16:creationId xmlns:a16="http://schemas.microsoft.com/office/drawing/2014/main" id="{E1492559-C4F3-4211-A8E6-A265EBFA4E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F2CE5D-1ED7-4766-8E86-B308CFE3696E}" type="datetimeFigureOut">
              <a:rPr lang="nb-NO" smtClean="0"/>
              <a:t>27.10.2020</a:t>
            </a:fld>
            <a:endParaRPr lang="nb-NO"/>
          </a:p>
        </p:txBody>
      </p:sp>
      <p:sp>
        <p:nvSpPr>
          <p:cNvPr id="8" name="Plassholder for bunntekst 7">
            <a:extLst>
              <a:ext uri="{FF2B5EF4-FFF2-40B4-BE49-F238E27FC236}">
                <a16:creationId xmlns:a16="http://schemas.microsoft.com/office/drawing/2014/main" id="{DF88D5D6-DA04-4D74-90CE-23B5B09B57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Plassholder for lysbildenummer 8">
            <a:extLst>
              <a:ext uri="{FF2B5EF4-FFF2-40B4-BE49-F238E27FC236}">
                <a16:creationId xmlns:a16="http://schemas.microsoft.com/office/drawing/2014/main" id="{78D08C7C-307E-40A5-9553-3C6DA67BED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F49B6-97B8-48CD-8BD7-F65BCC111BF8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5320592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9EC485AA-573C-4CE3-882A-7350C558B2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dato 2">
            <a:extLst>
              <a:ext uri="{FF2B5EF4-FFF2-40B4-BE49-F238E27FC236}">
                <a16:creationId xmlns:a16="http://schemas.microsoft.com/office/drawing/2014/main" id="{2585005E-AA2B-4173-AEA3-3B2A07F20F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F2CE5D-1ED7-4766-8E86-B308CFE3696E}" type="datetimeFigureOut">
              <a:rPr lang="nb-NO" smtClean="0"/>
              <a:t>27.10.2020</a:t>
            </a:fld>
            <a:endParaRPr lang="nb-NO"/>
          </a:p>
        </p:txBody>
      </p:sp>
      <p:sp>
        <p:nvSpPr>
          <p:cNvPr id="4" name="Plassholder for bunntekst 3">
            <a:extLst>
              <a:ext uri="{FF2B5EF4-FFF2-40B4-BE49-F238E27FC236}">
                <a16:creationId xmlns:a16="http://schemas.microsoft.com/office/drawing/2014/main" id="{B6DCD3BE-466E-4656-8DE9-17FD8CA2B9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Plassholder for lysbildenummer 4">
            <a:extLst>
              <a:ext uri="{FF2B5EF4-FFF2-40B4-BE49-F238E27FC236}">
                <a16:creationId xmlns:a16="http://schemas.microsoft.com/office/drawing/2014/main" id="{DB1FF269-FC08-4B7A-B5DA-5FF5AACD31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F49B6-97B8-48CD-8BD7-F65BCC111BF8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8040181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>
            <a:extLst>
              <a:ext uri="{FF2B5EF4-FFF2-40B4-BE49-F238E27FC236}">
                <a16:creationId xmlns:a16="http://schemas.microsoft.com/office/drawing/2014/main" id="{CC00FFB4-DCA4-485A-AC4C-307081AF46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F2CE5D-1ED7-4766-8E86-B308CFE3696E}" type="datetimeFigureOut">
              <a:rPr lang="nb-NO" smtClean="0"/>
              <a:t>27.10.2020</a:t>
            </a:fld>
            <a:endParaRPr lang="nb-NO"/>
          </a:p>
        </p:txBody>
      </p:sp>
      <p:sp>
        <p:nvSpPr>
          <p:cNvPr id="3" name="Plassholder for bunntekst 2">
            <a:extLst>
              <a:ext uri="{FF2B5EF4-FFF2-40B4-BE49-F238E27FC236}">
                <a16:creationId xmlns:a16="http://schemas.microsoft.com/office/drawing/2014/main" id="{5D282A86-06E9-44CF-B4DD-2E3B2DA598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lysbildenummer 3">
            <a:extLst>
              <a:ext uri="{FF2B5EF4-FFF2-40B4-BE49-F238E27FC236}">
                <a16:creationId xmlns:a16="http://schemas.microsoft.com/office/drawing/2014/main" id="{27AF06EF-E580-4EB9-967D-66788DE330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F49B6-97B8-48CD-8BD7-F65BCC111BF8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7636322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E065DD78-47C5-400B-BFBE-C2346CD400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9023940F-D440-489B-AD4E-70143418CC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tekst 3">
            <a:extLst>
              <a:ext uri="{FF2B5EF4-FFF2-40B4-BE49-F238E27FC236}">
                <a16:creationId xmlns:a16="http://schemas.microsoft.com/office/drawing/2014/main" id="{66C234DC-2F4C-4A92-8471-72A275D22FE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31F6E2CB-E363-42E3-BAED-0F6556E8EC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F2CE5D-1ED7-4766-8E86-B308CFE3696E}" type="datetimeFigureOut">
              <a:rPr lang="nb-NO" smtClean="0"/>
              <a:t>27.10.2020</a:t>
            </a:fld>
            <a:endParaRPr lang="nb-NO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B27236B5-646A-4FF0-B746-445896409E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359DE937-5A09-4670-91A8-670965D1A8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F49B6-97B8-48CD-8BD7-F65BCC111BF8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0510449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E31FC004-854C-49DD-BDE9-A70171CC35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bilde 2">
            <a:extLst>
              <a:ext uri="{FF2B5EF4-FFF2-40B4-BE49-F238E27FC236}">
                <a16:creationId xmlns:a16="http://schemas.microsoft.com/office/drawing/2014/main" id="{2BC5747B-2BE3-4DF1-A779-0D06EC74914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b-NO"/>
          </a:p>
        </p:txBody>
      </p:sp>
      <p:sp>
        <p:nvSpPr>
          <p:cNvPr id="4" name="Plassholder for tekst 3">
            <a:extLst>
              <a:ext uri="{FF2B5EF4-FFF2-40B4-BE49-F238E27FC236}">
                <a16:creationId xmlns:a16="http://schemas.microsoft.com/office/drawing/2014/main" id="{A70BC0AC-014C-46F4-8AE0-13C63F8BEBE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2DA5F95C-C7C7-4813-AA56-7FB51075AF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F2CE5D-1ED7-4766-8E86-B308CFE3696E}" type="datetimeFigureOut">
              <a:rPr lang="nb-NO" smtClean="0"/>
              <a:t>27.10.2020</a:t>
            </a:fld>
            <a:endParaRPr lang="nb-NO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9919060A-B02A-4189-882D-C36E03F636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DF55606C-ECE9-4ECD-AE8B-C42935405A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F49B6-97B8-48CD-8BD7-F65BCC111BF8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105058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>
            <a:extLst>
              <a:ext uri="{FF2B5EF4-FFF2-40B4-BE49-F238E27FC236}">
                <a16:creationId xmlns:a16="http://schemas.microsoft.com/office/drawing/2014/main" id="{D8527AD5-5D5D-4D73-AE05-643C709958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16A58BB2-DF0D-4EF7-A38F-D80A7F9DEE2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3D0A870B-1B47-4F2A-89B9-78A9272D49B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F2CE5D-1ED7-4766-8E86-B308CFE3696E}" type="datetimeFigureOut">
              <a:rPr lang="nb-NO" smtClean="0"/>
              <a:t>27.10.2020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FA819697-2948-4F5C-AB91-EA9F82C838F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82466ED0-0084-4B56-9341-6182A2C2A67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BF49B6-97B8-48CD-8BD7-F65BCC111BF8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1771100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4.svg"/><Relationship Id="rId7" Type="http://schemas.openxmlformats.org/officeDocument/2006/relationships/image" Target="../media/image8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11" Type="http://schemas.openxmlformats.org/officeDocument/2006/relationships/image" Target="../media/image12.svg"/><Relationship Id="rId5" Type="http://schemas.openxmlformats.org/officeDocument/2006/relationships/image" Target="../media/image6.svg"/><Relationship Id="rId10" Type="http://schemas.openxmlformats.org/officeDocument/2006/relationships/image" Target="../media/image11.png"/><Relationship Id="rId4" Type="http://schemas.openxmlformats.org/officeDocument/2006/relationships/image" Target="../media/image5.png"/><Relationship Id="rId9" Type="http://schemas.openxmlformats.org/officeDocument/2006/relationships/image" Target="../media/image10.sv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A11C4CCD-D235-4311-BD1B-CB460F68561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b-NO" dirty="0"/>
              <a:t>Begrepsarbeid i Bergen kommune</a:t>
            </a:r>
          </a:p>
        </p:txBody>
      </p:sp>
      <p:sp>
        <p:nvSpPr>
          <p:cNvPr id="3" name="Undertittel 2">
            <a:extLst>
              <a:ext uri="{FF2B5EF4-FFF2-40B4-BE49-F238E27FC236}">
                <a16:creationId xmlns:a16="http://schemas.microsoft.com/office/drawing/2014/main" id="{41CB1649-A75E-4392-B67C-C27B8BB74A0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nb-NO" dirty="0"/>
              <a:t>Innføringsmøte informasjonsforvaltning, digitaliseringsdirektoratet 28.10.2020</a:t>
            </a:r>
          </a:p>
        </p:txBody>
      </p:sp>
    </p:spTree>
    <p:extLst>
      <p:ext uri="{BB962C8B-B14F-4D97-AF65-F5344CB8AC3E}">
        <p14:creationId xmlns:p14="http://schemas.microsoft.com/office/powerpoint/2010/main" val="11346759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3BA1B3E1-F028-4387-93DD-89FAE56A2B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Tidslinje</a:t>
            </a:r>
            <a:endParaRPr lang="nb-NO" dirty="0"/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80C3CB8E-5017-46E0-8FE1-92573CEE22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nb-NO"/>
              <a:t>2016 Etablering av virksomhetsarkitektur (Jens Riis)</a:t>
            </a:r>
          </a:p>
          <a:p>
            <a:r>
              <a:rPr lang="nb-NO"/>
              <a:t>2018 Innføring av verktøy for arkitekturmodellering</a:t>
            </a:r>
          </a:p>
          <a:p>
            <a:pPr lvl="1"/>
            <a:r>
              <a:rPr lang="nb-NO"/>
              <a:t>Modellen generes basert på data fra ulike kilder</a:t>
            </a:r>
          </a:p>
          <a:p>
            <a:pPr lvl="1"/>
            <a:r>
              <a:rPr lang="nb-NO"/>
              <a:t>Mangler kilde for data og forretningsobjekter</a:t>
            </a:r>
          </a:p>
          <a:p>
            <a:r>
              <a:rPr lang="nb-NO"/>
              <a:t>2019 Workshop om datamodellering/-forvaltning i Bergen</a:t>
            </a:r>
          </a:p>
          <a:p>
            <a:pPr lvl="1"/>
            <a:r>
              <a:rPr lang="nb-NO"/>
              <a:t>Deltagere fra kommuner, KS, Difi m.fl.</a:t>
            </a:r>
          </a:p>
          <a:p>
            <a:pPr lvl="1"/>
            <a:r>
              <a:rPr lang="nb-NO"/>
              <a:t>Konklusjon: Ingen nasjonal koordinering av begrepsarbeid</a:t>
            </a:r>
          </a:p>
          <a:p>
            <a:pPr lvl="1"/>
            <a:r>
              <a:rPr lang="nb-NO"/>
              <a:t>Samarbeid om datasjø etablert</a:t>
            </a:r>
          </a:p>
          <a:p>
            <a:r>
              <a:rPr lang="nb-NO"/>
              <a:t>2020 Bergen kommune starter begrepsarbeid</a:t>
            </a:r>
          </a:p>
          <a:p>
            <a:pPr lvl="1"/>
            <a:r>
              <a:rPr lang="nb-NO"/>
              <a:t>Etablerer et enkelt verktøy for arbeidsflyt (Sharepoint)</a:t>
            </a:r>
          </a:p>
          <a:p>
            <a:pPr lvl="1"/>
            <a:r>
              <a:rPr lang="nb-NO"/>
              <a:t>Ca 100 begreper er p.t. under utarbeidelse</a:t>
            </a:r>
            <a:endParaRPr lang="nb-NO" dirty="0"/>
          </a:p>
        </p:txBody>
      </p:sp>
      <p:pic>
        <p:nvPicPr>
          <p:cNvPr id="5" name="Grafikk 9">
            <a:extLst>
              <a:ext uri="{FF2B5EF4-FFF2-40B4-BE49-F238E27FC236}">
                <a16:creationId xmlns:a16="http://schemas.microsoft.com/office/drawing/2014/main" id="{C8327583-C24C-4967-9C9A-40D883AC8FB2}"/>
              </a:ext>
            </a:extLst>
          </p:cNvPr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 l="47987" t="10897" r="-774" b="-149"/>
          <a:stretch/>
        </p:blipFill>
        <p:spPr bwMode="auto">
          <a:xfrm>
            <a:off x="8760638" y="217649"/>
            <a:ext cx="3431362" cy="3081015"/>
          </a:xfrm>
          <a:prstGeom prst="rect">
            <a:avLst/>
          </a:prstGeom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6" name="Rektangel 5">
            <a:extLst>
              <a:ext uri="{FF2B5EF4-FFF2-40B4-BE49-F238E27FC236}">
                <a16:creationId xmlns:a16="http://schemas.microsoft.com/office/drawing/2014/main" id="{6319F5D8-916A-4E5F-B353-69BFC9790049}"/>
              </a:ext>
            </a:extLst>
          </p:cNvPr>
          <p:cNvSpPr/>
          <p:nvPr/>
        </p:nvSpPr>
        <p:spPr>
          <a:xfrm>
            <a:off x="8691239" y="681037"/>
            <a:ext cx="949911" cy="2568190"/>
          </a:xfrm>
          <a:prstGeom prst="rect">
            <a:avLst/>
          </a:prstGeom>
          <a:noFill/>
          <a:ln w="2857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8406298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579FA8D9-BD62-498E-8347-0F5280FBCD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5568" y="548640"/>
            <a:ext cx="10168128" cy="1179576"/>
          </a:xfrm>
        </p:spPr>
        <p:txBody>
          <a:bodyPr>
            <a:normAutofit/>
          </a:bodyPr>
          <a:lstStyle/>
          <a:p>
            <a:r>
              <a:rPr lang="nb-NO" sz="3700" dirty="0"/>
              <a:t>Begreper er viktig for å gi mening til digitaliseringen</a:t>
            </a:r>
          </a:p>
        </p:txBody>
      </p:sp>
      <p:sp>
        <p:nvSpPr>
          <p:cNvPr id="9" name="Rektangel 8">
            <a:extLst>
              <a:ext uri="{FF2B5EF4-FFF2-40B4-BE49-F238E27FC236}">
                <a16:creationId xmlns:a16="http://schemas.microsoft.com/office/drawing/2014/main" id="{C8C7162E-81FC-4174-9819-1372F7ED3BFB}"/>
              </a:ext>
            </a:extLst>
          </p:cNvPr>
          <p:cNvSpPr/>
          <p:nvPr/>
        </p:nvSpPr>
        <p:spPr>
          <a:xfrm>
            <a:off x="2737079" y="3716095"/>
            <a:ext cx="2499894" cy="100036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dirty="0"/>
              <a:t>Datasettkatalog</a:t>
            </a:r>
          </a:p>
        </p:txBody>
      </p:sp>
      <p:sp>
        <p:nvSpPr>
          <p:cNvPr id="15" name="Rektangel 14">
            <a:extLst>
              <a:ext uri="{FF2B5EF4-FFF2-40B4-BE49-F238E27FC236}">
                <a16:creationId xmlns:a16="http://schemas.microsoft.com/office/drawing/2014/main" id="{0A46D782-CA31-473B-9BAD-0BB91015652E}"/>
              </a:ext>
            </a:extLst>
          </p:cNvPr>
          <p:cNvSpPr/>
          <p:nvPr/>
        </p:nvSpPr>
        <p:spPr>
          <a:xfrm>
            <a:off x="2643523" y="5695490"/>
            <a:ext cx="2583940" cy="100036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dirty="0"/>
              <a:t>API-katalog</a:t>
            </a:r>
          </a:p>
        </p:txBody>
      </p:sp>
      <p:sp>
        <p:nvSpPr>
          <p:cNvPr id="16" name="Rektangel 15">
            <a:extLst>
              <a:ext uri="{FF2B5EF4-FFF2-40B4-BE49-F238E27FC236}">
                <a16:creationId xmlns:a16="http://schemas.microsoft.com/office/drawing/2014/main" id="{84ACC793-8CE4-417D-8A63-49EB935D2A81}"/>
              </a:ext>
            </a:extLst>
          </p:cNvPr>
          <p:cNvSpPr/>
          <p:nvPr/>
        </p:nvSpPr>
        <p:spPr>
          <a:xfrm>
            <a:off x="6626661" y="5728288"/>
            <a:ext cx="2583940" cy="100036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dirty="0"/>
              <a:t>Modellkatalog</a:t>
            </a:r>
          </a:p>
        </p:txBody>
      </p:sp>
      <p:sp>
        <p:nvSpPr>
          <p:cNvPr id="17" name="Rektangel 16">
            <a:extLst>
              <a:ext uri="{FF2B5EF4-FFF2-40B4-BE49-F238E27FC236}">
                <a16:creationId xmlns:a16="http://schemas.microsoft.com/office/drawing/2014/main" id="{1F17CB1F-1FAC-4F1A-AD8A-B3EA30679D70}"/>
              </a:ext>
            </a:extLst>
          </p:cNvPr>
          <p:cNvSpPr/>
          <p:nvPr/>
        </p:nvSpPr>
        <p:spPr>
          <a:xfrm>
            <a:off x="6685891" y="3671561"/>
            <a:ext cx="2564643" cy="1000369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b="1" dirty="0"/>
              <a:t>Begrepskatalog</a:t>
            </a:r>
          </a:p>
        </p:txBody>
      </p:sp>
      <p:sp>
        <p:nvSpPr>
          <p:cNvPr id="18" name="Rektangel 17">
            <a:extLst>
              <a:ext uri="{FF2B5EF4-FFF2-40B4-BE49-F238E27FC236}">
                <a16:creationId xmlns:a16="http://schemas.microsoft.com/office/drawing/2014/main" id="{4317B696-89DB-42C6-9DFE-E054EBE0F1BB}"/>
              </a:ext>
            </a:extLst>
          </p:cNvPr>
          <p:cNvSpPr/>
          <p:nvPr/>
        </p:nvSpPr>
        <p:spPr>
          <a:xfrm>
            <a:off x="2763018" y="2133154"/>
            <a:ext cx="2533015" cy="1000369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dirty="0"/>
              <a:t>Systemoversikt</a:t>
            </a:r>
          </a:p>
        </p:txBody>
      </p:sp>
      <p:sp>
        <p:nvSpPr>
          <p:cNvPr id="20" name="Rektangel 19">
            <a:extLst>
              <a:ext uri="{FF2B5EF4-FFF2-40B4-BE49-F238E27FC236}">
                <a16:creationId xmlns:a16="http://schemas.microsoft.com/office/drawing/2014/main" id="{E33DF383-91F4-49FA-897F-20C6095B2336}"/>
              </a:ext>
            </a:extLst>
          </p:cNvPr>
          <p:cNvSpPr/>
          <p:nvPr/>
        </p:nvSpPr>
        <p:spPr>
          <a:xfrm>
            <a:off x="221946" y="2925142"/>
            <a:ext cx="2182418" cy="1000369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dirty="0"/>
              <a:t>Behandlingsprotokoll</a:t>
            </a:r>
          </a:p>
        </p:txBody>
      </p:sp>
      <p:cxnSp>
        <p:nvCxnSpPr>
          <p:cNvPr id="12" name="Rett pilkobling 11">
            <a:extLst>
              <a:ext uri="{FF2B5EF4-FFF2-40B4-BE49-F238E27FC236}">
                <a16:creationId xmlns:a16="http://schemas.microsoft.com/office/drawing/2014/main" id="{8EE0906D-32EC-4510-82BF-7ABD2F405DAF}"/>
              </a:ext>
            </a:extLst>
          </p:cNvPr>
          <p:cNvCxnSpPr>
            <a:cxnSpLocks/>
          </p:cNvCxnSpPr>
          <p:nvPr/>
        </p:nvCxnSpPr>
        <p:spPr>
          <a:xfrm flipV="1">
            <a:off x="9301589" y="4264588"/>
            <a:ext cx="858411" cy="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kstSylinder 26">
            <a:extLst>
              <a:ext uri="{FF2B5EF4-FFF2-40B4-BE49-F238E27FC236}">
                <a16:creationId xmlns:a16="http://schemas.microsoft.com/office/drawing/2014/main" id="{FE565970-C661-408D-A1A8-519C4B4068FF}"/>
              </a:ext>
            </a:extLst>
          </p:cNvPr>
          <p:cNvSpPr txBox="1"/>
          <p:nvPr/>
        </p:nvSpPr>
        <p:spPr>
          <a:xfrm>
            <a:off x="9230444" y="3965480"/>
            <a:ext cx="1610946" cy="24622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nb-NO" sz="1000" dirty="0"/>
              <a:t>Meningsinnhold</a:t>
            </a:r>
          </a:p>
        </p:txBody>
      </p:sp>
      <p:sp>
        <p:nvSpPr>
          <p:cNvPr id="28" name="TekstSylinder 27">
            <a:extLst>
              <a:ext uri="{FF2B5EF4-FFF2-40B4-BE49-F238E27FC236}">
                <a16:creationId xmlns:a16="http://schemas.microsoft.com/office/drawing/2014/main" id="{8D0B5E6E-A54B-417E-927B-EB8DFB9492F5}"/>
              </a:ext>
            </a:extLst>
          </p:cNvPr>
          <p:cNvSpPr txBox="1"/>
          <p:nvPr/>
        </p:nvSpPr>
        <p:spPr>
          <a:xfrm>
            <a:off x="6710521" y="4325694"/>
            <a:ext cx="207693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1200" dirty="0"/>
              <a:t>        Begrepsbeskrivelse</a:t>
            </a:r>
          </a:p>
        </p:txBody>
      </p:sp>
      <p:pic>
        <p:nvPicPr>
          <p:cNvPr id="30" name="Grafikk 29" descr="Lukket bok">
            <a:extLst>
              <a:ext uri="{FF2B5EF4-FFF2-40B4-BE49-F238E27FC236}">
                <a16:creationId xmlns:a16="http://schemas.microsoft.com/office/drawing/2014/main" id="{07FC4AD4-DFD5-4051-846A-25AFD6C1E52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731124" y="4281081"/>
            <a:ext cx="353062" cy="353062"/>
          </a:xfrm>
          <a:prstGeom prst="rect">
            <a:avLst/>
          </a:prstGeom>
        </p:spPr>
      </p:pic>
      <p:sp>
        <p:nvSpPr>
          <p:cNvPr id="31" name="TekstSylinder 30">
            <a:extLst>
              <a:ext uri="{FF2B5EF4-FFF2-40B4-BE49-F238E27FC236}">
                <a16:creationId xmlns:a16="http://schemas.microsoft.com/office/drawing/2014/main" id="{05BB3DA5-747A-4174-9837-2A9AAE48B782}"/>
              </a:ext>
            </a:extLst>
          </p:cNvPr>
          <p:cNvSpPr txBox="1"/>
          <p:nvPr/>
        </p:nvSpPr>
        <p:spPr>
          <a:xfrm>
            <a:off x="3106194" y="4362613"/>
            <a:ext cx="207693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1200" dirty="0"/>
              <a:t>Datasettbeskrivelse</a:t>
            </a:r>
          </a:p>
        </p:txBody>
      </p:sp>
      <p:pic>
        <p:nvPicPr>
          <p:cNvPr id="33" name="Grafikk 32" descr="Ett tannhjul">
            <a:extLst>
              <a:ext uri="{FF2B5EF4-FFF2-40B4-BE49-F238E27FC236}">
                <a16:creationId xmlns:a16="http://schemas.microsoft.com/office/drawing/2014/main" id="{24FACED7-6F69-4117-8704-6EEAB257B19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2700801" y="6302044"/>
            <a:ext cx="364187" cy="290454"/>
          </a:xfrm>
          <a:prstGeom prst="rect">
            <a:avLst/>
          </a:prstGeom>
        </p:spPr>
      </p:pic>
      <p:sp>
        <p:nvSpPr>
          <p:cNvPr id="34" name="TekstSylinder 33">
            <a:extLst>
              <a:ext uri="{FF2B5EF4-FFF2-40B4-BE49-F238E27FC236}">
                <a16:creationId xmlns:a16="http://schemas.microsoft.com/office/drawing/2014/main" id="{B21F13A3-3CD7-444A-A6D0-B85D046D3C4E}"/>
              </a:ext>
            </a:extLst>
          </p:cNvPr>
          <p:cNvSpPr txBox="1"/>
          <p:nvPr/>
        </p:nvSpPr>
        <p:spPr>
          <a:xfrm>
            <a:off x="2827593" y="6322106"/>
            <a:ext cx="207693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1200" dirty="0"/>
              <a:t>        API-beskrivelse</a:t>
            </a:r>
          </a:p>
        </p:txBody>
      </p:sp>
      <p:cxnSp>
        <p:nvCxnSpPr>
          <p:cNvPr id="35" name="Rett pilkobling 34">
            <a:extLst>
              <a:ext uri="{FF2B5EF4-FFF2-40B4-BE49-F238E27FC236}">
                <a16:creationId xmlns:a16="http://schemas.microsoft.com/office/drawing/2014/main" id="{931C8F16-C32C-4B10-8F02-DE6A3DC4ADD4}"/>
              </a:ext>
            </a:extLst>
          </p:cNvPr>
          <p:cNvCxnSpPr>
            <a:cxnSpLocks/>
          </p:cNvCxnSpPr>
          <p:nvPr/>
        </p:nvCxnSpPr>
        <p:spPr>
          <a:xfrm flipH="1" flipV="1">
            <a:off x="5450954" y="4339391"/>
            <a:ext cx="1051819" cy="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kstSylinder 37">
            <a:extLst>
              <a:ext uri="{FF2B5EF4-FFF2-40B4-BE49-F238E27FC236}">
                <a16:creationId xmlns:a16="http://schemas.microsoft.com/office/drawing/2014/main" id="{254F2BB4-D763-45ED-A2E9-2378BC55CEED}"/>
              </a:ext>
            </a:extLst>
          </p:cNvPr>
          <p:cNvSpPr txBox="1"/>
          <p:nvPr/>
        </p:nvSpPr>
        <p:spPr>
          <a:xfrm>
            <a:off x="5352541" y="4093170"/>
            <a:ext cx="128465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1000" dirty="0"/>
              <a:t>meningsinnhold</a:t>
            </a:r>
          </a:p>
        </p:txBody>
      </p:sp>
      <p:cxnSp>
        <p:nvCxnSpPr>
          <p:cNvPr id="40" name="Rett pilkobling 39">
            <a:extLst>
              <a:ext uri="{FF2B5EF4-FFF2-40B4-BE49-F238E27FC236}">
                <a16:creationId xmlns:a16="http://schemas.microsoft.com/office/drawing/2014/main" id="{781F1AA0-1E98-42C0-A73B-F92C71BF9543}"/>
              </a:ext>
            </a:extLst>
          </p:cNvPr>
          <p:cNvCxnSpPr>
            <a:cxnSpLocks/>
          </p:cNvCxnSpPr>
          <p:nvPr/>
        </p:nvCxnSpPr>
        <p:spPr>
          <a:xfrm>
            <a:off x="3935493" y="4758196"/>
            <a:ext cx="0" cy="80521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TekstSylinder 42">
            <a:extLst>
              <a:ext uri="{FF2B5EF4-FFF2-40B4-BE49-F238E27FC236}">
                <a16:creationId xmlns:a16="http://schemas.microsoft.com/office/drawing/2014/main" id="{F361937B-AAF8-4B60-8F27-B5B72DBDBF46}"/>
              </a:ext>
            </a:extLst>
          </p:cNvPr>
          <p:cNvSpPr txBox="1"/>
          <p:nvPr/>
        </p:nvSpPr>
        <p:spPr>
          <a:xfrm rot="16200000">
            <a:off x="3202949" y="5090077"/>
            <a:ext cx="105199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1000" dirty="0"/>
              <a:t>datadistribusjon</a:t>
            </a:r>
          </a:p>
        </p:txBody>
      </p:sp>
      <p:pic>
        <p:nvPicPr>
          <p:cNvPr id="46" name="Grafikk 45" descr="Papir">
            <a:extLst>
              <a:ext uri="{FF2B5EF4-FFF2-40B4-BE49-F238E27FC236}">
                <a16:creationId xmlns:a16="http://schemas.microsoft.com/office/drawing/2014/main" id="{87621A6E-38C4-49C9-85FA-2E3C298CB637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7127583" y="1821902"/>
            <a:ext cx="2102861" cy="914400"/>
          </a:xfrm>
          <a:prstGeom prst="rect">
            <a:avLst/>
          </a:prstGeom>
        </p:spPr>
      </p:pic>
      <p:sp>
        <p:nvSpPr>
          <p:cNvPr id="47" name="TekstSylinder 46">
            <a:extLst>
              <a:ext uri="{FF2B5EF4-FFF2-40B4-BE49-F238E27FC236}">
                <a16:creationId xmlns:a16="http://schemas.microsoft.com/office/drawing/2014/main" id="{CDA48807-348E-44B6-8F4B-22E981C7D619}"/>
              </a:ext>
            </a:extLst>
          </p:cNvPr>
          <p:cNvSpPr txBox="1"/>
          <p:nvPr/>
        </p:nvSpPr>
        <p:spPr>
          <a:xfrm>
            <a:off x="7639813" y="2198734"/>
            <a:ext cx="117211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sz="1000" dirty="0"/>
              <a:t>Begrepsforvaltning</a:t>
            </a:r>
          </a:p>
          <a:p>
            <a:endParaRPr lang="nb-NO" sz="1000" dirty="0"/>
          </a:p>
        </p:txBody>
      </p:sp>
      <p:cxnSp>
        <p:nvCxnSpPr>
          <p:cNvPr id="48" name="Rett pilkobling 47">
            <a:extLst>
              <a:ext uri="{FF2B5EF4-FFF2-40B4-BE49-F238E27FC236}">
                <a16:creationId xmlns:a16="http://schemas.microsoft.com/office/drawing/2014/main" id="{22421D98-C85F-4BC9-8CC7-791E189591FF}"/>
              </a:ext>
            </a:extLst>
          </p:cNvPr>
          <p:cNvCxnSpPr>
            <a:cxnSpLocks/>
            <a:stCxn id="46" idx="2"/>
          </p:cNvCxnSpPr>
          <p:nvPr/>
        </p:nvCxnSpPr>
        <p:spPr>
          <a:xfrm>
            <a:off x="8179014" y="2736302"/>
            <a:ext cx="7985" cy="85123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TekstSylinder 49">
            <a:extLst>
              <a:ext uri="{FF2B5EF4-FFF2-40B4-BE49-F238E27FC236}">
                <a16:creationId xmlns:a16="http://schemas.microsoft.com/office/drawing/2014/main" id="{CAF23639-484A-486E-96E4-66D766A9EEE4}"/>
              </a:ext>
            </a:extLst>
          </p:cNvPr>
          <p:cNvSpPr txBox="1"/>
          <p:nvPr/>
        </p:nvSpPr>
        <p:spPr>
          <a:xfrm>
            <a:off x="7748989" y="2851947"/>
            <a:ext cx="110479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sz="1000" dirty="0"/>
              <a:t>Metadata på</a:t>
            </a:r>
          </a:p>
          <a:p>
            <a:r>
              <a:rPr lang="nb-NO" sz="1000" dirty="0"/>
              <a:t>godkjente begrep</a:t>
            </a:r>
          </a:p>
        </p:txBody>
      </p:sp>
      <p:sp>
        <p:nvSpPr>
          <p:cNvPr id="55" name="TekstSylinder 54">
            <a:extLst>
              <a:ext uri="{FF2B5EF4-FFF2-40B4-BE49-F238E27FC236}">
                <a16:creationId xmlns:a16="http://schemas.microsoft.com/office/drawing/2014/main" id="{3E317405-0BA5-4376-B585-32D45C81D646}"/>
              </a:ext>
            </a:extLst>
          </p:cNvPr>
          <p:cNvSpPr txBox="1"/>
          <p:nvPr/>
        </p:nvSpPr>
        <p:spPr>
          <a:xfrm>
            <a:off x="7064894" y="6123911"/>
            <a:ext cx="224421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1200" dirty="0"/>
              <a:t>        Informasjonsmodellbeskrivelse</a:t>
            </a:r>
          </a:p>
        </p:txBody>
      </p:sp>
      <p:sp>
        <p:nvSpPr>
          <p:cNvPr id="56" name="TekstSylinder 55">
            <a:extLst>
              <a:ext uri="{FF2B5EF4-FFF2-40B4-BE49-F238E27FC236}">
                <a16:creationId xmlns:a16="http://schemas.microsoft.com/office/drawing/2014/main" id="{B0278162-C27D-4D0A-B257-EB5170D507C1}"/>
              </a:ext>
            </a:extLst>
          </p:cNvPr>
          <p:cNvSpPr txBox="1"/>
          <p:nvPr/>
        </p:nvSpPr>
        <p:spPr>
          <a:xfrm>
            <a:off x="5349478" y="6186249"/>
            <a:ext cx="128465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1000" dirty="0"/>
              <a:t>datainnhold</a:t>
            </a:r>
          </a:p>
        </p:txBody>
      </p:sp>
      <p:pic>
        <p:nvPicPr>
          <p:cNvPr id="58" name="Grafikk 57" descr="Hierarki">
            <a:extLst>
              <a:ext uri="{FF2B5EF4-FFF2-40B4-BE49-F238E27FC236}">
                <a16:creationId xmlns:a16="http://schemas.microsoft.com/office/drawing/2014/main" id="{DE726380-2B9E-40AC-8280-6C46FB7115FA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6681685" y="6092943"/>
            <a:ext cx="402501" cy="479055"/>
          </a:xfrm>
          <a:prstGeom prst="rect">
            <a:avLst/>
          </a:prstGeom>
        </p:spPr>
      </p:pic>
      <p:cxnSp>
        <p:nvCxnSpPr>
          <p:cNvPr id="59" name="Rett pilkobling 58">
            <a:extLst>
              <a:ext uri="{FF2B5EF4-FFF2-40B4-BE49-F238E27FC236}">
                <a16:creationId xmlns:a16="http://schemas.microsoft.com/office/drawing/2014/main" id="{6BC22B47-D373-441E-877B-E208A99EE580}"/>
              </a:ext>
            </a:extLst>
          </p:cNvPr>
          <p:cNvCxnSpPr>
            <a:cxnSpLocks/>
          </p:cNvCxnSpPr>
          <p:nvPr/>
        </p:nvCxnSpPr>
        <p:spPr>
          <a:xfrm>
            <a:off x="7386320" y="4795614"/>
            <a:ext cx="0" cy="76779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Rett pilkobling 60">
            <a:extLst>
              <a:ext uri="{FF2B5EF4-FFF2-40B4-BE49-F238E27FC236}">
                <a16:creationId xmlns:a16="http://schemas.microsoft.com/office/drawing/2014/main" id="{6BE3C2F6-A33A-4F16-9281-8E8CA46544FB}"/>
              </a:ext>
            </a:extLst>
          </p:cNvPr>
          <p:cNvCxnSpPr>
            <a:cxnSpLocks/>
          </p:cNvCxnSpPr>
          <p:nvPr/>
        </p:nvCxnSpPr>
        <p:spPr>
          <a:xfrm>
            <a:off x="5376243" y="6464243"/>
            <a:ext cx="1102711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TekstSylinder 63">
            <a:extLst>
              <a:ext uri="{FF2B5EF4-FFF2-40B4-BE49-F238E27FC236}">
                <a16:creationId xmlns:a16="http://schemas.microsoft.com/office/drawing/2014/main" id="{6BF5836B-0FEA-463B-9221-6FC5056E32F3}"/>
              </a:ext>
            </a:extLst>
          </p:cNvPr>
          <p:cNvSpPr txBox="1"/>
          <p:nvPr/>
        </p:nvSpPr>
        <p:spPr>
          <a:xfrm rot="5400000">
            <a:off x="6959663" y="5118154"/>
            <a:ext cx="111407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1000" dirty="0"/>
              <a:t>meningsinnhold</a:t>
            </a:r>
          </a:p>
        </p:txBody>
      </p:sp>
      <p:pic>
        <p:nvPicPr>
          <p:cNvPr id="71" name="Grafikk 70" descr="Lagdesign">
            <a:extLst>
              <a:ext uri="{FF2B5EF4-FFF2-40B4-BE49-F238E27FC236}">
                <a16:creationId xmlns:a16="http://schemas.microsoft.com/office/drawing/2014/main" id="{D477610F-A338-43EA-9AFD-E612462C2A8B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 rot="16440791">
            <a:off x="2840861" y="4257271"/>
            <a:ext cx="368445" cy="368445"/>
          </a:xfrm>
          <a:prstGeom prst="rect">
            <a:avLst/>
          </a:prstGeom>
        </p:spPr>
      </p:pic>
      <p:cxnSp>
        <p:nvCxnSpPr>
          <p:cNvPr id="77" name="Rett pilkobling 76">
            <a:extLst>
              <a:ext uri="{FF2B5EF4-FFF2-40B4-BE49-F238E27FC236}">
                <a16:creationId xmlns:a16="http://schemas.microsoft.com/office/drawing/2014/main" id="{490897C8-73C1-465C-BAF5-FA640A2FABE9}"/>
              </a:ext>
            </a:extLst>
          </p:cNvPr>
          <p:cNvCxnSpPr>
            <a:cxnSpLocks/>
          </p:cNvCxnSpPr>
          <p:nvPr/>
        </p:nvCxnSpPr>
        <p:spPr>
          <a:xfrm>
            <a:off x="1623898" y="4096420"/>
            <a:ext cx="997613" cy="11528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5" name="TekstSylinder 84">
            <a:extLst>
              <a:ext uri="{FF2B5EF4-FFF2-40B4-BE49-F238E27FC236}">
                <a16:creationId xmlns:a16="http://schemas.microsoft.com/office/drawing/2014/main" id="{376FA354-CEC2-46BD-83FE-B0C47F72ABBA}"/>
              </a:ext>
            </a:extLst>
          </p:cNvPr>
          <p:cNvSpPr txBox="1"/>
          <p:nvPr/>
        </p:nvSpPr>
        <p:spPr>
          <a:xfrm rot="174643">
            <a:off x="1682427" y="4202584"/>
            <a:ext cx="107178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1000" dirty="0"/>
              <a:t>Type data</a:t>
            </a:r>
          </a:p>
        </p:txBody>
      </p:sp>
      <p:sp>
        <p:nvSpPr>
          <p:cNvPr id="101" name="TekstSylinder 100">
            <a:extLst>
              <a:ext uri="{FF2B5EF4-FFF2-40B4-BE49-F238E27FC236}">
                <a16:creationId xmlns:a16="http://schemas.microsoft.com/office/drawing/2014/main" id="{1216CB40-A62C-4064-A5C3-3834CFA653BB}"/>
              </a:ext>
            </a:extLst>
          </p:cNvPr>
          <p:cNvSpPr txBox="1"/>
          <p:nvPr/>
        </p:nvSpPr>
        <p:spPr>
          <a:xfrm>
            <a:off x="3106475" y="3264986"/>
            <a:ext cx="744044" cy="24622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nb-NO" sz="1000" dirty="0"/>
              <a:t>Inngår i</a:t>
            </a:r>
            <a:endParaRPr lang="nb-NO" sz="1000" dirty="0">
              <a:cs typeface="Calibri"/>
            </a:endParaRPr>
          </a:p>
        </p:txBody>
      </p:sp>
      <p:cxnSp>
        <p:nvCxnSpPr>
          <p:cNvPr id="102" name="Rett pilkobling 101">
            <a:extLst>
              <a:ext uri="{FF2B5EF4-FFF2-40B4-BE49-F238E27FC236}">
                <a16:creationId xmlns:a16="http://schemas.microsoft.com/office/drawing/2014/main" id="{2685C1FF-8C75-44BB-A2E7-01DBE3908802}"/>
              </a:ext>
            </a:extLst>
          </p:cNvPr>
          <p:cNvCxnSpPr>
            <a:cxnSpLocks/>
          </p:cNvCxnSpPr>
          <p:nvPr/>
        </p:nvCxnSpPr>
        <p:spPr>
          <a:xfrm flipV="1">
            <a:off x="3644203" y="3170742"/>
            <a:ext cx="0" cy="49777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Rektangel 44">
            <a:extLst>
              <a:ext uri="{FF2B5EF4-FFF2-40B4-BE49-F238E27FC236}">
                <a16:creationId xmlns:a16="http://schemas.microsoft.com/office/drawing/2014/main" id="{EEFC0960-8C3F-4872-B233-EF3277ABDEB8}"/>
              </a:ext>
            </a:extLst>
          </p:cNvPr>
          <p:cNvSpPr/>
          <p:nvPr/>
        </p:nvSpPr>
        <p:spPr>
          <a:xfrm>
            <a:off x="10337151" y="3709260"/>
            <a:ext cx="1632904" cy="1000369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dirty="0"/>
              <a:t>Kvalitetssystem</a:t>
            </a:r>
          </a:p>
        </p:txBody>
      </p:sp>
    </p:spTree>
    <p:extLst>
      <p:ext uri="{BB962C8B-B14F-4D97-AF65-F5344CB8AC3E}">
        <p14:creationId xmlns:p14="http://schemas.microsoft.com/office/powerpoint/2010/main" val="21402265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k 9">
            <a:extLst>
              <a:ext uri="{FF2B5EF4-FFF2-40B4-BE49-F238E27FC236}">
                <a16:creationId xmlns:a16="http://schemas.microsoft.com/office/drawing/2014/main" id="{292887DE-17F9-45D6-8997-7D634ABB645F}"/>
              </a:ext>
            </a:extLst>
          </p:cNvPr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 l="47987" t="10897" r="-774" b="-149"/>
          <a:stretch/>
        </p:blipFill>
        <p:spPr bwMode="auto">
          <a:xfrm>
            <a:off x="3054051" y="377866"/>
            <a:ext cx="7087207" cy="6363593"/>
          </a:xfrm>
          <a:prstGeom prst="rect">
            <a:avLst/>
          </a:prstGeom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7" name="Rektangel 6">
            <a:extLst>
              <a:ext uri="{FF2B5EF4-FFF2-40B4-BE49-F238E27FC236}">
                <a16:creationId xmlns:a16="http://schemas.microsoft.com/office/drawing/2014/main" id="{14376337-5ACC-4F52-ACD1-7A6C332E4E8B}"/>
              </a:ext>
            </a:extLst>
          </p:cNvPr>
          <p:cNvSpPr/>
          <p:nvPr/>
        </p:nvSpPr>
        <p:spPr>
          <a:xfrm>
            <a:off x="2885243" y="1276490"/>
            <a:ext cx="1961966" cy="5304393"/>
          </a:xfrm>
          <a:prstGeom prst="rect">
            <a:avLst/>
          </a:prstGeom>
          <a:noFill/>
          <a:ln w="2857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524965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lassholder for innhold 3">
            <a:extLst>
              <a:ext uri="{FF2B5EF4-FFF2-40B4-BE49-F238E27FC236}">
                <a16:creationId xmlns:a16="http://schemas.microsoft.com/office/drawing/2014/main" id="{CF3316D3-7E07-47F0-A0F7-6C1D22E215D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69238" y="257452"/>
            <a:ext cx="10896308" cy="6383045"/>
          </a:xfrm>
          <a:prstGeom prst="rect">
            <a:avLst/>
          </a:prstGeom>
        </p:spPr>
      </p:pic>
      <p:sp>
        <p:nvSpPr>
          <p:cNvPr id="2" name="Tittel 1">
            <a:extLst>
              <a:ext uri="{FF2B5EF4-FFF2-40B4-BE49-F238E27FC236}">
                <a16:creationId xmlns:a16="http://schemas.microsoft.com/office/drawing/2014/main" id="{C6CB35BA-654E-4A94-A1E3-E0A46D2A64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22089" y="133164"/>
            <a:ext cx="7448421" cy="1325563"/>
          </a:xfrm>
        </p:spPr>
        <p:txBody>
          <a:bodyPr/>
          <a:lstStyle/>
          <a:p>
            <a:pPr algn="r"/>
            <a:r>
              <a:rPr lang="nb-NO" dirty="0"/>
              <a:t>KISS (</a:t>
            </a:r>
            <a:r>
              <a:rPr lang="nb-NO" dirty="0" err="1"/>
              <a:t>keep</a:t>
            </a:r>
            <a:r>
              <a:rPr lang="nb-NO" dirty="0"/>
              <a:t>(</a:t>
            </a:r>
            <a:r>
              <a:rPr lang="nb-NO" dirty="0" err="1"/>
              <a:t>ing</a:t>
            </a:r>
            <a:r>
              <a:rPr lang="nb-NO" dirty="0"/>
              <a:t>) it simple, stupid)</a:t>
            </a:r>
          </a:p>
        </p:txBody>
      </p:sp>
    </p:spTree>
    <p:extLst>
      <p:ext uri="{BB962C8B-B14F-4D97-AF65-F5344CB8AC3E}">
        <p14:creationId xmlns:p14="http://schemas.microsoft.com/office/powerpoint/2010/main" val="3906260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ADF2F979-7DBA-41A4-B1F1-AA11DC632E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Hvor står en kommune i begrepsarbeidet?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179BF828-2862-415D-B612-67C6FE5C04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/>
              <a:t>Bergen kommune er en av 356 kommuner i Norge</a:t>
            </a:r>
          </a:p>
          <a:p>
            <a:r>
              <a:rPr lang="nb-NO" dirty="0"/>
              <a:t>Alle kommuner leverer de samme tjenestene</a:t>
            </a:r>
          </a:p>
          <a:p>
            <a:r>
              <a:rPr lang="nb-NO" dirty="0"/>
              <a:t>Og har dermed i all hovedsak de samme «konseptene»</a:t>
            </a:r>
          </a:p>
          <a:p>
            <a:r>
              <a:rPr lang="nb-NO" dirty="0"/>
              <a:t>De viktigste begrepene vil med andre ord være like i alle kommuner</a:t>
            </a:r>
          </a:p>
          <a:p>
            <a:r>
              <a:rPr lang="nb-NO" dirty="0"/>
              <a:t>Mange av tjenestene er levert i arbeidsfordeling med andre forvaltningsnivåer (eks. helse, utdanning og sosialtjenester)</a:t>
            </a:r>
          </a:p>
          <a:p>
            <a:r>
              <a:rPr lang="nb-NO" dirty="0"/>
              <a:t>Disse sektorene deler også mange av de samme begrepene (eks: pasient, elev eller klient)</a:t>
            </a:r>
          </a:p>
          <a:p>
            <a:r>
              <a:rPr lang="nb-NO" dirty="0"/>
              <a:t>Hvem skal koordinere? Hvem skal definere?</a:t>
            </a:r>
          </a:p>
        </p:txBody>
      </p:sp>
    </p:spTree>
    <p:extLst>
      <p:ext uri="{BB962C8B-B14F-4D97-AF65-F5344CB8AC3E}">
        <p14:creationId xmlns:p14="http://schemas.microsoft.com/office/powerpoint/2010/main" val="1848627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A3893821-43C6-40D5-8EDF-7F3BFDB67F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Felles datakatalog (begrepskatalogen)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B630380E-17FE-4A95-AC9A-0A23AE1921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/>
              <a:t>Lar oss publisere våre begreper for omverdenen</a:t>
            </a:r>
          </a:p>
          <a:p>
            <a:r>
              <a:rPr lang="nb-NO" dirty="0"/>
              <a:t>Lar oss slå opp i begreper fra andre offentlige virksomheter</a:t>
            </a:r>
          </a:p>
        </p:txBody>
      </p:sp>
    </p:spTree>
    <p:extLst>
      <p:ext uri="{BB962C8B-B14F-4D97-AF65-F5344CB8AC3E}">
        <p14:creationId xmlns:p14="http://schemas.microsoft.com/office/powerpoint/2010/main" val="130030923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10465014-84BC-42A8-80BE-B8024B0F87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Oppsummering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4ECF7446-A55D-4D99-8431-43F7117136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/>
              <a:t>Bergen kommune erkjenner at det mangler samordnet forvaltning av begreper i Norge</a:t>
            </a:r>
          </a:p>
          <a:p>
            <a:r>
              <a:rPr lang="nb-NO" dirty="0"/>
              <a:t>Bergen kommune er usikker på hva vi kan forvente fra Felles Datakatalog. Vi har foreløpig ikke funnet gode verktøy for data- og informasjonsforvaltning som samspiller godt med FDK.</a:t>
            </a:r>
          </a:p>
          <a:p>
            <a:r>
              <a:rPr lang="nb-NO" dirty="0"/>
              <a:t>Bergen kommune ser seg nødt til å bygge opp en begrepskatalog (sammen med blant annet datakatalog) for å effektivt kunne gjennomføre trygg digitalisering.</a:t>
            </a:r>
          </a:p>
          <a:p>
            <a:r>
              <a:rPr lang="nb-NO" dirty="0"/>
              <a:t>Bergen kommune inviterer alle andre kommuner med på dugnaden</a:t>
            </a:r>
          </a:p>
          <a:p>
            <a:endParaRPr lang="nb-NO" dirty="0"/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52181665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B243A5C5-386D-412E-A35B-8E2E01E46B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Noen ettertanker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CC4529AD-48A6-49BF-9D7A-2686331C09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/>
              <a:t>Begrepsarbeid er tidkrevende arbeid som forutsetter tverrfaglig samarbeid. Prosessen innebærer utstrakt bruk av skjønn. Den er ikke særlig egnet for automatisering.</a:t>
            </a:r>
          </a:p>
          <a:p>
            <a:endParaRPr lang="nb-NO" dirty="0"/>
          </a:p>
          <a:p>
            <a:r>
              <a:rPr lang="nb-NO" dirty="0"/>
              <a:t>Datakatalog består av informasjon om plassering og oppbygning av hvert enkelt datasett i virksomheten. Mye av innholdet i en datakatalog finnes i strukturerte og maskinlesbare formater. Store deler av datakatalogiseringsarbeidet er egnet for automatisering.</a:t>
            </a:r>
          </a:p>
          <a:p>
            <a:r>
              <a:rPr lang="nb-NO" dirty="0"/>
              <a:t>Grensesnitt har også potensial for å la seg maskinelt katalogiseres.</a:t>
            </a:r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8603776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975E56494DF05745AF41F241E9F6D18F" ma:contentTypeVersion="11" ma:contentTypeDescription="Opprett et nytt dokument." ma:contentTypeScope="" ma:versionID="8ed2f471d10072f5326253f40d136627">
  <xsd:schema xmlns:xsd="http://www.w3.org/2001/XMLSchema" xmlns:xs="http://www.w3.org/2001/XMLSchema" xmlns:p="http://schemas.microsoft.com/office/2006/metadata/properties" xmlns:ns3="380ca1e3-0bd9-4d26-97c5-89a89cef6010" xmlns:ns4="05be61cf-fe8d-4eae-bf73-95c5c0ed0d2a" targetNamespace="http://schemas.microsoft.com/office/2006/metadata/properties" ma:root="true" ma:fieldsID="e63dac1e54885867d0298154044a517a" ns3:_="" ns4:_="">
    <xsd:import namespace="380ca1e3-0bd9-4d26-97c5-89a89cef6010"/>
    <xsd:import namespace="05be61cf-fe8d-4eae-bf73-95c5c0ed0d2a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DateTaken" minOccurs="0"/>
                <xsd:element ref="ns3:MediaServiceLocation" minOccurs="0"/>
                <xsd:element ref="ns3:MediaServiceOCR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GenerationTime" minOccurs="0"/>
                <xsd:element ref="ns3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80ca1e3-0bd9-4d26-97c5-89a89cef601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MediaServiceAutoTags" ma:internalName="MediaServiceAutoTags" ma:readOnly="true">
      <xsd:simpleType>
        <xsd:restriction base="dms:Text"/>
      </xsd:simpleType>
    </xsd:element>
    <xsd:element name="MediaServiceDateTaken" ma:index="11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2" nillable="true" ma:displayName="MediaServiceLocation" ma:internalName="MediaServiceLocation" ma:readOnly="true">
      <xsd:simpleType>
        <xsd:restriction base="dms:Text"/>
      </xsd:simpleType>
    </xsd:element>
    <xsd:element name="MediaServiceOCR" ma:index="13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5be61cf-fe8d-4eae-bf73-95c5c0ed0d2a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Del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Delingsdetaljer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6" nillable="true" ma:displayName="Hash for deling av tips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holdstype"/>
        <xsd:element ref="dc:title" minOccurs="0" maxOccurs="1" ma:index="4" ma:displayName="Tit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0D2AB6A7-D8ED-46E4-9684-911AE0B771A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80ca1e3-0bd9-4d26-97c5-89a89cef6010"/>
    <ds:schemaRef ds:uri="05be61cf-fe8d-4eae-bf73-95c5c0ed0d2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14357E3A-7732-4235-ACA7-DF5D07B19C61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A0C1C1C-3994-4587-B295-C3981A90DF07}">
  <ds:schemaRefs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1462</TotalTime>
  <Words>404</Words>
  <Application>Microsoft Office PowerPoint</Application>
  <PresentationFormat>Widescreen</PresentationFormat>
  <Paragraphs>58</Paragraphs>
  <Slides>9</Slides>
  <Notes>0</Notes>
  <HiddenSlides>0</HiddenSlides>
  <MMClips>0</MMClips>
  <ScaleCrop>false</ScaleCrop>
  <HeadingPairs>
    <vt:vector size="6" baseType="variant">
      <vt:variant>
        <vt:lpstr>Brukte skrifter</vt:lpstr>
      </vt:variant>
      <vt:variant>
        <vt:i4>3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Office-tema</vt:lpstr>
      <vt:lpstr>Begrepsarbeid i Bergen kommune</vt:lpstr>
      <vt:lpstr>Tidslinje</vt:lpstr>
      <vt:lpstr>Begreper er viktig for å gi mening til digitaliseringen</vt:lpstr>
      <vt:lpstr>PowerPoint-presentasjon</vt:lpstr>
      <vt:lpstr>KISS (keep(ing) it simple, stupid)</vt:lpstr>
      <vt:lpstr>Hvor står en kommune i begrepsarbeidet?</vt:lpstr>
      <vt:lpstr>Felles datakatalog (begrepskatalogen)</vt:lpstr>
      <vt:lpstr>Oppsummering</vt:lpstr>
      <vt:lpstr>Noen ettertanker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Begrepsarbeid i Bergen kommune</dc:title>
  <dc:creator>Svellingen, Tom Osnes</dc:creator>
  <cp:lastModifiedBy>Svellingen, Tom Osnes</cp:lastModifiedBy>
  <cp:revision>14</cp:revision>
  <dcterms:created xsi:type="dcterms:W3CDTF">2020-10-27T07:20:25Z</dcterms:created>
  <dcterms:modified xsi:type="dcterms:W3CDTF">2020-10-28T07:50:47Z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0x010100975E56494DF05745AF41F241E9F6D18F</vt:lpwstr>
  </property>
</Properties>
</file>