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906000" cy="6858000" type="A4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4KI0E0n594uLfiAHtMDtiZ5/f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37F92-A6FF-4247-8D24-82533A7EF07B}" v="31" dt="2020-10-07T06:21:12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44" y="60"/>
      </p:cViewPr>
      <p:guideLst>
        <p:guide orient="horz" pos="227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2060450"/>
            <a:ext cx="9906000" cy="47975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2872604" y="345135"/>
            <a:ext cx="4160794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75" b="0" i="0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580603" y="1607263"/>
            <a:ext cx="87447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9062888" y="6444260"/>
            <a:ext cx="276543" cy="16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0638" marR="0" lvl="0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638" marR="0" lvl="1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638" marR="0" lvl="2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638" marR="0" lvl="3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38" marR="0" lvl="4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638" marR="0" lvl="5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638" marR="0" lvl="6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638" marR="0" lvl="7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638" marR="0" lvl="8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63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2872604" y="345135"/>
            <a:ext cx="4160794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75" b="0" i="0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9062888" y="6444260"/>
            <a:ext cx="276543" cy="16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0638" marR="0" lvl="0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638" marR="0" lvl="1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638" marR="0" lvl="2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638" marR="0" lvl="3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38" marR="0" lvl="4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638" marR="0" lvl="5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638" marR="0" lvl="6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638" marR="0" lvl="7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638" marR="0" lvl="8" indent="0" algn="l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63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1" y="6313930"/>
            <a:ext cx="9905999" cy="5440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7916546" y="192025"/>
            <a:ext cx="1809495" cy="4099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2872604" y="345135"/>
            <a:ext cx="4160794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580603" y="1607263"/>
            <a:ext cx="87447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9062888" y="6444260"/>
            <a:ext cx="276543" cy="16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0638" marR="0" lvl="0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638" marR="0" lvl="1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0638" marR="0" lvl="2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638" marR="0" lvl="3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38" marR="0" lvl="4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638" marR="0" lvl="5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638" marR="0" lvl="6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638" marR="0" lvl="7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638" marR="0" lvl="8" indent="0" algn="l" rtl="0">
              <a:lnSpc>
                <a:spcPct val="100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63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ie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1985740" y="2548397"/>
            <a:ext cx="5923478" cy="10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00" rIns="0" bIns="0" anchor="t" anchorCtr="0">
            <a:spAutoFit/>
          </a:bodyPr>
          <a:lstStyle/>
          <a:p>
            <a:pPr marL="1031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sz="3250" b="1">
                <a:solidFill>
                  <a:srgbClr val="FFFFFF"/>
                </a:solidFill>
              </a:rPr>
              <a:t>Ireland’s Open Data Success Story, Challenges and Next Steps</a:t>
            </a:r>
            <a:endParaRPr sz="3250"/>
          </a:p>
        </p:txBody>
      </p:sp>
      <p:sp>
        <p:nvSpPr>
          <p:cNvPr id="34" name="Google Shape;34;p1"/>
          <p:cNvSpPr/>
          <p:nvPr/>
        </p:nvSpPr>
        <p:spPr>
          <a:xfrm>
            <a:off x="1500759" y="1117186"/>
            <a:ext cx="2737771" cy="6711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2644180" y="4060688"/>
            <a:ext cx="4617641" cy="77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319" marR="0" lvl="0" indent="0" algn="ctr" rtl="0">
              <a:lnSpc>
                <a:spcPct val="1196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1"/>
              <a:buFont typeface="Arial"/>
              <a:buNone/>
            </a:pPr>
            <a:r>
              <a:rPr lang="en-IE" sz="2681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IE" sz="2681" b="1" i="1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IE" sz="2681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October 2020</a:t>
            </a:r>
            <a:endParaRPr sz="268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28094" marR="4128" lvl="0" indent="45145" algn="ctr" rtl="0">
              <a:lnSpc>
                <a:spcPct val="163590"/>
              </a:lnSpc>
              <a:spcBef>
                <a:spcPts val="89"/>
              </a:spcBef>
              <a:spcAft>
                <a:spcPts val="0"/>
              </a:spcAft>
              <a:buClr>
                <a:srgbClr val="000000"/>
              </a:buClr>
              <a:buSzPts val="1787"/>
              <a:buFont typeface="Arial"/>
              <a:buNone/>
            </a:pPr>
            <a:endParaRPr sz="178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1" descr="Data.Gov.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472" y="1070489"/>
            <a:ext cx="4017264" cy="71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/>
        </p:nvSpPr>
        <p:spPr>
          <a:xfrm>
            <a:off x="1592344" y="73748"/>
            <a:ext cx="6721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rPr>
              <a:t>A few things about Ireland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0" descr="A picture containing water, outdoor, nature, bo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549" y="116831"/>
            <a:ext cx="1771525" cy="9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4747" y="73748"/>
            <a:ext cx="966213" cy="959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10"/>
          <p:cNvGrpSpPr/>
          <p:nvPr/>
        </p:nvGrpSpPr>
        <p:grpSpPr>
          <a:xfrm>
            <a:off x="365760" y="1174664"/>
            <a:ext cx="9464040" cy="2831667"/>
            <a:chOff x="365760" y="1255701"/>
            <a:chExt cx="9464040" cy="2831667"/>
          </a:xfrm>
        </p:grpSpPr>
        <p:pic>
          <p:nvPicPr>
            <p:cNvPr id="46" name="Google Shape;46;p10" descr="Graphical user interface, websit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6672" r="70087" b="21715"/>
            <a:stretch/>
          </p:blipFill>
          <p:spPr>
            <a:xfrm>
              <a:off x="950438" y="1591340"/>
              <a:ext cx="1849025" cy="2299491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7" name="Google Shape;47;p10" descr="Graphical user interface, websit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31707" t="16221" r="33004" b="11782"/>
            <a:stretch/>
          </p:blipFill>
          <p:spPr>
            <a:xfrm>
              <a:off x="4032504" y="1591340"/>
              <a:ext cx="1866676" cy="2299491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8" name="Google Shape;48;p10" descr="Graphical user interface, websit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68491" t="16898" b="19455"/>
            <a:stretch/>
          </p:blipFill>
          <p:spPr>
            <a:xfrm>
              <a:off x="7132221" y="1563624"/>
              <a:ext cx="1926874" cy="2350008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9" name="Google Shape;49;p10"/>
            <p:cNvSpPr/>
            <p:nvPr/>
          </p:nvSpPr>
          <p:spPr>
            <a:xfrm rot="5400000">
              <a:off x="2260717" y="2628940"/>
              <a:ext cx="2324753" cy="249555"/>
            </a:xfrm>
            <a:prstGeom prst="triangle">
              <a:avLst>
                <a:gd name="adj" fmla="val 50000"/>
              </a:avLst>
            </a:prstGeom>
            <a:solidFill>
              <a:srgbClr val="1C5A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 rot="5400000">
              <a:off x="5320530" y="2628941"/>
              <a:ext cx="2324753" cy="249555"/>
            </a:xfrm>
            <a:prstGeom prst="triangle">
              <a:avLst>
                <a:gd name="adj" fmla="val 50000"/>
              </a:avLst>
            </a:prstGeom>
            <a:solidFill>
              <a:srgbClr val="1C5A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365760" y="1255701"/>
              <a:ext cx="9464040" cy="2831667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Economic Success Story</a:t>
              </a:r>
              <a:endParaRPr/>
            </a:p>
          </p:txBody>
        </p:sp>
      </p:grpSp>
      <p:sp>
        <p:nvSpPr>
          <p:cNvPr id="52" name="Google Shape;52;p10"/>
          <p:cNvSpPr/>
          <p:nvPr/>
        </p:nvSpPr>
        <p:spPr>
          <a:xfrm>
            <a:off x="365760" y="4133089"/>
            <a:ext cx="9464040" cy="219456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Open Economy relying on Foreign Direct Investment</a:t>
            </a:r>
            <a:endParaRPr/>
          </a:p>
        </p:txBody>
      </p:sp>
      <p:grpSp>
        <p:nvGrpSpPr>
          <p:cNvPr id="53" name="Google Shape;53;p10"/>
          <p:cNvGrpSpPr/>
          <p:nvPr/>
        </p:nvGrpSpPr>
        <p:grpSpPr>
          <a:xfrm>
            <a:off x="6840772" y="4147434"/>
            <a:ext cx="2509772" cy="2194559"/>
            <a:chOff x="599334" y="0"/>
            <a:chExt cx="2093171" cy="2194559"/>
          </a:xfrm>
        </p:grpSpPr>
        <p:sp>
          <p:nvSpPr>
            <p:cNvPr id="54" name="Google Shape;54;p10"/>
            <p:cNvSpPr/>
            <p:nvPr/>
          </p:nvSpPr>
          <p:spPr>
            <a:xfrm>
              <a:off x="1195888" y="707965"/>
              <a:ext cx="899854" cy="77841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55" name="Google Shape;55;p10"/>
            <p:cNvSpPr txBox="1"/>
            <p:nvPr/>
          </p:nvSpPr>
          <p:spPr>
            <a:xfrm>
              <a:off x="1345006" y="836958"/>
              <a:ext cx="601618" cy="520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FDI</a:t>
              </a:r>
              <a:endParaRPr sz="900"/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1759369" y="335548"/>
              <a:ext cx="339512" cy="2925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278777" y="0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58" name="Google Shape;58;p10"/>
            <p:cNvSpPr txBox="1"/>
            <p:nvPr/>
          </p:nvSpPr>
          <p:spPr>
            <a:xfrm>
              <a:off x="1400984" y="105723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ICT</a:t>
              </a:r>
              <a:endParaRPr sz="900"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2155607" y="882432"/>
              <a:ext cx="339512" cy="2925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1955081" y="392387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1" name="Google Shape;61;p10"/>
            <p:cNvSpPr txBox="1"/>
            <p:nvPr/>
          </p:nvSpPr>
          <p:spPr>
            <a:xfrm>
              <a:off x="2077288" y="498110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 Devices</a:t>
              </a:r>
              <a:endParaRPr sz="900"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1880355" y="1499762"/>
              <a:ext cx="339512" cy="2925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1955081" y="1163775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4" name="Google Shape;64;p10"/>
            <p:cNvSpPr txBox="1"/>
            <p:nvPr/>
          </p:nvSpPr>
          <p:spPr>
            <a:xfrm>
              <a:off x="2077288" y="1269498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Pharma</a:t>
              </a:r>
              <a:endParaRPr sz="900"/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1197562" y="1563843"/>
              <a:ext cx="339512" cy="2925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278777" y="1556601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7" name="Google Shape;67;p10"/>
            <p:cNvSpPr txBox="1"/>
            <p:nvPr/>
          </p:nvSpPr>
          <p:spPr>
            <a:xfrm>
              <a:off x="1400984" y="1662324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Financial &amp; International Services </a:t>
              </a:r>
              <a:endParaRPr sz="800"/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794836" y="1017178"/>
              <a:ext cx="339512" cy="29253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599334" y="1164214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0" name="Google Shape;70;p10"/>
            <p:cNvSpPr txBox="1"/>
            <p:nvPr/>
          </p:nvSpPr>
          <p:spPr>
            <a:xfrm>
              <a:off x="721541" y="1269937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Engineering</a:t>
              </a:r>
              <a:endParaRPr sz="800"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599334" y="391509"/>
              <a:ext cx="737424" cy="63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72" name="Google Shape;72;p10"/>
            <p:cNvSpPr txBox="1"/>
            <p:nvPr/>
          </p:nvSpPr>
          <p:spPr>
            <a:xfrm>
              <a:off x="721541" y="497232"/>
              <a:ext cx="493010" cy="42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I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eBusiness</a:t>
              </a:r>
              <a:endParaRPr sz="900"/>
            </a:p>
          </p:txBody>
        </p:sp>
      </p:grpSp>
      <p:sp>
        <p:nvSpPr>
          <p:cNvPr id="73" name="Google Shape;73;p10"/>
          <p:cNvSpPr/>
          <p:nvPr/>
        </p:nvSpPr>
        <p:spPr>
          <a:xfrm>
            <a:off x="1053007" y="4676591"/>
            <a:ext cx="4976858" cy="293304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Ecosystem – Private/Public Partnership</a:t>
            </a:r>
            <a:endParaRPr dirty="0"/>
          </a:p>
        </p:txBody>
      </p:sp>
      <p:sp>
        <p:nvSpPr>
          <p:cNvPr id="74" name="Google Shape;74;p10"/>
          <p:cNvSpPr/>
          <p:nvPr/>
        </p:nvSpPr>
        <p:spPr>
          <a:xfrm>
            <a:off x="1042427" y="5391748"/>
            <a:ext cx="4987438" cy="293304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Strong Emerging Tech Start-Up Innovation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042427" y="5039256"/>
            <a:ext cx="4987438" cy="293304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Well educated workforce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1042416" y="5766141"/>
            <a:ext cx="4987381" cy="376493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 English speaking country in the Euro zone (and soon EU)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title"/>
          </p:nvPr>
        </p:nvSpPr>
        <p:spPr>
          <a:xfrm>
            <a:off x="1592344" y="73748"/>
            <a:ext cx="6721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sz="2400"/>
              <a:t>The Story behind the Success Story!</a:t>
            </a:r>
            <a:endParaRPr/>
          </a:p>
        </p:txBody>
      </p:sp>
      <p:pic>
        <p:nvPicPr>
          <p:cNvPr id="83" name="Google Shape;83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397" y="3253282"/>
            <a:ext cx="4611556" cy="3029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2"/>
          <p:cNvGrpSpPr/>
          <p:nvPr/>
        </p:nvGrpSpPr>
        <p:grpSpPr>
          <a:xfrm>
            <a:off x="278938" y="708230"/>
            <a:ext cx="7427883" cy="2406250"/>
            <a:chOff x="1821042" y="396390"/>
            <a:chExt cx="5555177" cy="1799590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21042" y="396390"/>
              <a:ext cx="1252855" cy="1799590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6" name="Google Shape;86;p2"/>
            <p:cNvPicPr preferRelativeResize="0"/>
            <p:nvPr/>
          </p:nvPicPr>
          <p:blipFill rotWithShape="1">
            <a:blip r:embed="rId6">
              <a:alphaModFix/>
            </a:blip>
            <a:srcRect l="1245" r="18179"/>
            <a:stretch/>
          </p:blipFill>
          <p:spPr>
            <a:xfrm>
              <a:off x="3321140" y="396390"/>
              <a:ext cx="2400300" cy="1799590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7" name="Google Shape;87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07464" y="396390"/>
              <a:ext cx="1468755" cy="1799590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8" name="Google Shape;88;p2"/>
          <p:cNvSpPr/>
          <p:nvPr/>
        </p:nvSpPr>
        <p:spPr>
          <a:xfrm>
            <a:off x="2971800" y="7043166"/>
            <a:ext cx="9906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I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2971800" y="7043166"/>
            <a:ext cx="3268663" cy="635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7706821" y="1294182"/>
            <a:ext cx="219917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3" marR="0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 European Commission study for three years in a row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Globally in the OECD Open Gov Data Index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6656832" y="4055670"/>
            <a:ext cx="30175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563" marR="0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and Curating a community of 115 Publishers including Central Government, Local Authorities, Agencies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marR="0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Diverse array of Datasets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182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182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Services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9763" marR="0" lvl="1" indent="-18256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18256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I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592344" y="73748"/>
            <a:ext cx="6721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rPr>
              <a:t>Looking Back - Key Success Factors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1419"/>
            <a:ext cx="2147237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0" y="2284251"/>
            <a:ext cx="2147237" cy="10881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Data Sharing and Governance 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l="-1" t="15897" r="9950"/>
          <a:stretch/>
        </p:blipFill>
        <p:spPr>
          <a:xfrm>
            <a:off x="795254" y="2381049"/>
            <a:ext cx="503194" cy="506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5257" y="3457315"/>
            <a:ext cx="1911096" cy="2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Data Advisory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5257" y="3855400"/>
            <a:ext cx="1911096" cy="2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Data Liaison Officers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5257" y="4253485"/>
            <a:ext cx="1911096" cy="2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Publication Workshops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65257" y="4651570"/>
            <a:ext cx="1911096" cy="2979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Data Series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2632866" y="940791"/>
            <a:ext cx="6648294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ambitious vision with a clear implementation strategy,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driven by the Government Department in charge of Reform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2632866" y="2243026"/>
            <a:ext cx="6648294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Legislative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632866" y="3486262"/>
            <a:ext cx="6648300" cy="549000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Effective governance and managed community beyond technical requirements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Strong stakeholder </a:t>
            </a: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632866" y="4471791"/>
            <a:ext cx="6648294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Alignment with international best practice, standards and guidelines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2491660" y="940130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2491660" y="2226166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491660" y="3486262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2491660" y="4471791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2632866" y="5642641"/>
            <a:ext cx="6648294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DX - a supportive private</a:t>
            </a: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sector partner, spanning policy to delivery </a:t>
            </a: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2491660" y="5642641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16057" y="5712231"/>
            <a:ext cx="1809495" cy="4099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1592344" y="73748"/>
            <a:ext cx="67213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565F69"/>
                </a:solidFill>
                <a:latin typeface="Calibri"/>
                <a:ea typeface="Calibri"/>
                <a:cs typeface="Calibri"/>
                <a:sym typeface="Calibri"/>
              </a:rPr>
              <a:t>Priorities going forward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84474" y="741163"/>
            <a:ext cx="7672120" cy="64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 on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219441" y="1646421"/>
            <a:ext cx="9467118" cy="649240"/>
            <a:chOff x="70074" y="2498170"/>
            <a:chExt cx="10299222" cy="649240"/>
          </a:xfrm>
        </p:grpSpPr>
        <p:sp>
          <p:nvSpPr>
            <p:cNvPr id="122" name="Google Shape;122;p4"/>
            <p:cNvSpPr/>
            <p:nvPr/>
          </p:nvSpPr>
          <p:spPr>
            <a:xfrm>
              <a:off x="70074" y="2507330"/>
              <a:ext cx="1665166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 Value Datasets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553345" y="2498170"/>
              <a:ext cx="1635517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733779" y="2498170"/>
              <a:ext cx="1635517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Quality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006967" y="2498170"/>
              <a:ext cx="1635517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Harmonisation / Standardisation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826534" y="2498170"/>
              <a:ext cx="1635517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Linkages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280156" y="2498170"/>
              <a:ext cx="1635517" cy="640080"/>
            </a:xfrm>
            <a:prstGeom prst="roundRect">
              <a:avLst>
                <a:gd name="adj" fmla="val 16667"/>
              </a:avLst>
            </a:prstGeom>
            <a:solidFill>
              <a:srgbClr val="93B3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E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Exploration and Visualisation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4" descr="Measuring success for open data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84474" y="653330"/>
            <a:ext cx="1348047" cy="90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Google Shape;129;p4"/>
          <p:cNvSpPr/>
          <p:nvPr/>
        </p:nvSpPr>
        <p:spPr>
          <a:xfrm>
            <a:off x="984475" y="2452216"/>
            <a:ext cx="7672120" cy="64008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Innovation and collaboration/exchange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 descr="Part 1: What is open innovation? Chapter 2: Unbundling of the product  through open innovation strategy. | by Wong Hoong Chun | Medium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984474" y="2400495"/>
            <a:ext cx="1298974" cy="74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1" name="Google Shape;131;p4"/>
          <p:cNvSpPr/>
          <p:nvPr/>
        </p:nvSpPr>
        <p:spPr>
          <a:xfrm>
            <a:off x="1271380" y="3269799"/>
            <a:ext cx="3203770" cy="413876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Across Public Service Bodies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078436" y="3269799"/>
            <a:ext cx="3203770" cy="413876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Private Sector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4"/>
          <p:cNvCxnSpPr>
            <a:stCxn id="129" idx="2"/>
            <a:endCxn id="132" idx="0"/>
          </p:cNvCxnSpPr>
          <p:nvPr/>
        </p:nvCxnSpPr>
        <p:spPr>
          <a:xfrm rot="-5400000" flipH="1">
            <a:off x="5661585" y="2251246"/>
            <a:ext cx="177600" cy="1859700"/>
          </a:xfrm>
          <a:prstGeom prst="bentConnector3">
            <a:avLst>
              <a:gd name="adj1" fmla="val 49972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" name="Google Shape;134;p4"/>
          <p:cNvCxnSpPr>
            <a:stCxn id="129" idx="2"/>
            <a:endCxn id="131" idx="0"/>
          </p:cNvCxnSpPr>
          <p:nvPr/>
        </p:nvCxnSpPr>
        <p:spPr>
          <a:xfrm rot="5400000">
            <a:off x="3758085" y="2207446"/>
            <a:ext cx="177600" cy="1947300"/>
          </a:xfrm>
          <a:prstGeom prst="bentConnector3">
            <a:avLst>
              <a:gd name="adj1" fmla="val 49972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" name="Google Shape;135;p4"/>
          <p:cNvCxnSpPr>
            <a:stCxn id="120" idx="2"/>
            <a:endCxn id="124" idx="0"/>
          </p:cNvCxnSpPr>
          <p:nvPr/>
        </p:nvCxnSpPr>
        <p:spPr>
          <a:xfrm rot="-5400000" flipH="1">
            <a:off x="6745034" y="-543257"/>
            <a:ext cx="265200" cy="41142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20" idx="2"/>
            <a:endCxn id="125" idx="0"/>
          </p:cNvCxnSpPr>
          <p:nvPr/>
        </p:nvCxnSpPr>
        <p:spPr>
          <a:xfrm rot="-5400000" flipH="1">
            <a:off x="5951384" y="250393"/>
            <a:ext cx="265200" cy="25269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20" idx="2"/>
            <a:endCxn id="127" idx="0"/>
          </p:cNvCxnSpPr>
          <p:nvPr/>
        </p:nvCxnSpPr>
        <p:spPr>
          <a:xfrm rot="-5400000" flipH="1">
            <a:off x="5157734" y="1044043"/>
            <a:ext cx="265200" cy="939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20" idx="2"/>
            <a:endCxn id="123" idx="0"/>
          </p:cNvCxnSpPr>
          <p:nvPr/>
        </p:nvCxnSpPr>
        <p:spPr>
          <a:xfrm rot="5400000">
            <a:off x="4364084" y="1189993"/>
            <a:ext cx="265200" cy="6477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p4"/>
          <p:cNvCxnSpPr>
            <a:stCxn id="120" idx="2"/>
            <a:endCxn id="126" idx="0"/>
          </p:cNvCxnSpPr>
          <p:nvPr/>
        </p:nvCxnSpPr>
        <p:spPr>
          <a:xfrm rot="5400000">
            <a:off x="3570434" y="396343"/>
            <a:ext cx="265200" cy="22350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4"/>
          <p:cNvCxnSpPr>
            <a:stCxn id="120" idx="2"/>
            <a:endCxn id="122" idx="0"/>
          </p:cNvCxnSpPr>
          <p:nvPr/>
        </p:nvCxnSpPr>
        <p:spPr>
          <a:xfrm rot="5400000">
            <a:off x="2765534" y="-399557"/>
            <a:ext cx="274200" cy="3835800"/>
          </a:xfrm>
          <a:prstGeom prst="bentConnector3">
            <a:avLst>
              <a:gd name="adj1" fmla="val 50025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41" name="Google Shape;141;p4" descr="GUEST OPINION Beyond the tip of the iceberg: Why the 'Swedish Model' for  online merchandising wins every time - Views - InternetRetailing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19226" y="3341717"/>
            <a:ext cx="1043230" cy="72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" name="Google Shape;142;p4" descr="Full article: The open innovation research landscape: established  perspectives and emerging themes across different levels of analysis"/>
          <p:cNvPicPr preferRelativeResize="0"/>
          <p:nvPr/>
        </p:nvPicPr>
        <p:blipFill rotWithShape="1">
          <a:blip r:embed="rId6"/>
          <a:srcRect t="47458" b="14870"/>
          <a:stretch/>
        </p:blipFill>
        <p:spPr>
          <a:xfrm>
            <a:off x="8313655" y="3321065"/>
            <a:ext cx="1321261" cy="72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3" name="Google Shape;143;p4"/>
          <p:cNvGrpSpPr/>
          <p:nvPr/>
        </p:nvGrpSpPr>
        <p:grpSpPr>
          <a:xfrm>
            <a:off x="3576597" y="4088813"/>
            <a:ext cx="2327417" cy="1915719"/>
            <a:chOff x="357822" y="685"/>
            <a:chExt cx="2327417" cy="1915719"/>
          </a:xfrm>
        </p:grpSpPr>
        <p:sp>
          <p:nvSpPr>
            <p:cNvPr id="144" name="Google Shape;144;p4"/>
            <p:cNvSpPr/>
            <p:nvPr/>
          </p:nvSpPr>
          <p:spPr>
            <a:xfrm>
              <a:off x="1056454" y="685"/>
              <a:ext cx="930154" cy="604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1085968" y="30199"/>
              <a:ext cx="871126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IE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Complete Data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14821" y="302985"/>
              <a:ext cx="1613419" cy="16134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887" y="19086"/>
                  </a:moveTo>
                  <a:lnTo>
                    <a:pt x="103887" y="19086"/>
                  </a:lnTo>
                  <a:cubicBezTo>
                    <a:pt x="113110" y="28980"/>
                    <a:pt x="118720" y="41699"/>
                    <a:pt x="119806" y="5518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755085" y="1210749"/>
              <a:ext cx="930154" cy="604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1784599" y="1240263"/>
              <a:ext cx="871126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IE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Consumption</a:t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14821" y="302985"/>
              <a:ext cx="1613419" cy="16134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22" y="117102"/>
                  </a:moveTo>
                  <a:cubicBezTo>
                    <a:pt x="66445" y="120966"/>
                    <a:pt x="53556" y="120966"/>
                    <a:pt x="41578" y="11710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57822" y="1210749"/>
              <a:ext cx="930154" cy="604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387336" y="1240263"/>
              <a:ext cx="871126" cy="545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IE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Contribution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14821" y="302985"/>
              <a:ext cx="1613419" cy="16134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4" y="55182"/>
                  </a:moveTo>
                  <a:lnTo>
                    <a:pt x="194" y="55182"/>
                  </a:lnTo>
                  <a:cubicBezTo>
                    <a:pt x="1280" y="41700"/>
                    <a:pt x="6890" y="28980"/>
                    <a:pt x="16113" y="1908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2872604" y="345135"/>
            <a:ext cx="4160794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69" y="203096"/>
            <a:ext cx="4728131" cy="3405292"/>
          </a:xfrm>
          <a:prstGeom prst="rect">
            <a:avLst/>
          </a:prstGeom>
          <a:noFill/>
          <a:ln w="9525" cap="flat" cmpd="sng">
            <a:solidFill>
              <a:srgbClr val="DDD9C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1826" y="2794340"/>
            <a:ext cx="4879305" cy="3405292"/>
          </a:xfrm>
          <a:prstGeom prst="rect">
            <a:avLst/>
          </a:prstGeom>
          <a:noFill/>
          <a:ln w="9525" cap="flat" cmpd="sng">
            <a:solidFill>
              <a:srgbClr val="DDD9C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DAA4-E3B3-42B6-ABD4-7CA15A26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604" y="33633"/>
            <a:ext cx="4160794" cy="738664"/>
          </a:xfr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SzPts val="2400"/>
            </a:pPr>
            <a:r>
              <a:rPr lang="en-IE" sz="2400" dirty="0">
                <a:sym typeface="Arial"/>
              </a:rPr>
              <a:t>Sharing our experience – Data Catalogue</a:t>
            </a:r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9510E6F3-466D-46B3-8C11-BD2F57126FF7}"/>
              </a:ext>
            </a:extLst>
          </p:cNvPr>
          <p:cNvSpPr/>
          <p:nvPr/>
        </p:nvSpPr>
        <p:spPr>
          <a:xfrm>
            <a:off x="311678" y="1141959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Management Support</a:t>
            </a:r>
          </a:p>
        </p:txBody>
      </p:sp>
      <p:sp>
        <p:nvSpPr>
          <p:cNvPr id="6" name="Google Shape;108;p3">
            <a:extLst>
              <a:ext uri="{FF2B5EF4-FFF2-40B4-BE49-F238E27FC236}">
                <a16:creationId xmlns:a16="http://schemas.microsoft.com/office/drawing/2014/main" id="{8E988FF6-C35A-4D38-9C3C-8D50C172DFF6}"/>
              </a:ext>
            </a:extLst>
          </p:cNvPr>
          <p:cNvSpPr/>
          <p:nvPr/>
        </p:nvSpPr>
        <p:spPr>
          <a:xfrm>
            <a:off x="170472" y="1141298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4;p3">
            <a:extLst>
              <a:ext uri="{FF2B5EF4-FFF2-40B4-BE49-F238E27FC236}">
                <a16:creationId xmlns:a16="http://schemas.microsoft.com/office/drawing/2014/main" id="{DA3FB4A6-48E5-4AB5-A33C-313C49C66BB3}"/>
              </a:ext>
            </a:extLst>
          </p:cNvPr>
          <p:cNvSpPr/>
          <p:nvPr/>
        </p:nvSpPr>
        <p:spPr>
          <a:xfrm>
            <a:off x="311678" y="1818615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Organisation Buy-in</a:t>
            </a:r>
          </a:p>
        </p:txBody>
      </p:sp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CB46980D-E8D2-4452-8C5A-04B80064EF04}"/>
              </a:ext>
            </a:extLst>
          </p:cNvPr>
          <p:cNvSpPr/>
          <p:nvPr/>
        </p:nvSpPr>
        <p:spPr>
          <a:xfrm>
            <a:off x="170472" y="1817954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4;p3">
            <a:extLst>
              <a:ext uri="{FF2B5EF4-FFF2-40B4-BE49-F238E27FC236}">
                <a16:creationId xmlns:a16="http://schemas.microsoft.com/office/drawing/2014/main" id="{C9032597-4587-441D-9B3E-561F3A23CC07}"/>
              </a:ext>
            </a:extLst>
          </p:cNvPr>
          <p:cNvSpPr/>
          <p:nvPr/>
        </p:nvSpPr>
        <p:spPr>
          <a:xfrm>
            <a:off x="311678" y="2493949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User Buy-in</a:t>
            </a:r>
          </a:p>
        </p:txBody>
      </p:sp>
      <p:sp>
        <p:nvSpPr>
          <p:cNvPr id="10" name="Google Shape;108;p3">
            <a:extLst>
              <a:ext uri="{FF2B5EF4-FFF2-40B4-BE49-F238E27FC236}">
                <a16:creationId xmlns:a16="http://schemas.microsoft.com/office/drawing/2014/main" id="{429D286C-6173-4F8B-BC24-185379333B1E}"/>
              </a:ext>
            </a:extLst>
          </p:cNvPr>
          <p:cNvSpPr/>
          <p:nvPr/>
        </p:nvSpPr>
        <p:spPr>
          <a:xfrm>
            <a:off x="170472" y="2493288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4;p3">
            <a:extLst>
              <a:ext uri="{FF2B5EF4-FFF2-40B4-BE49-F238E27FC236}">
                <a16:creationId xmlns:a16="http://schemas.microsoft.com/office/drawing/2014/main" id="{56E9687A-184D-4105-8C1A-304904B0B81B}"/>
              </a:ext>
            </a:extLst>
          </p:cNvPr>
          <p:cNvSpPr/>
          <p:nvPr/>
        </p:nvSpPr>
        <p:spPr>
          <a:xfrm>
            <a:off x="311678" y="3167961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Easy to Use</a:t>
            </a:r>
          </a:p>
        </p:txBody>
      </p:sp>
      <p:sp>
        <p:nvSpPr>
          <p:cNvPr id="12" name="Google Shape;108;p3">
            <a:extLst>
              <a:ext uri="{FF2B5EF4-FFF2-40B4-BE49-F238E27FC236}">
                <a16:creationId xmlns:a16="http://schemas.microsoft.com/office/drawing/2014/main" id="{A71272E8-F7E4-4094-BDFB-4443BFBDEF92}"/>
              </a:ext>
            </a:extLst>
          </p:cNvPr>
          <p:cNvSpPr/>
          <p:nvPr/>
        </p:nvSpPr>
        <p:spPr>
          <a:xfrm>
            <a:off x="170472" y="3167300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4;p3">
            <a:extLst>
              <a:ext uri="{FF2B5EF4-FFF2-40B4-BE49-F238E27FC236}">
                <a16:creationId xmlns:a16="http://schemas.microsoft.com/office/drawing/2014/main" id="{7637D7A1-0E71-4F13-8ADB-ED51160501ED}"/>
              </a:ext>
            </a:extLst>
          </p:cNvPr>
          <p:cNvSpPr/>
          <p:nvPr/>
        </p:nvSpPr>
        <p:spPr>
          <a:xfrm>
            <a:off x="311678" y="3826500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Up-to-Date Data</a:t>
            </a: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67724AB0-8737-4656-AAD4-8C1BC2AA65EC}"/>
              </a:ext>
            </a:extLst>
          </p:cNvPr>
          <p:cNvSpPr/>
          <p:nvPr/>
        </p:nvSpPr>
        <p:spPr>
          <a:xfrm>
            <a:off x="170472" y="3825839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4;p3">
            <a:extLst>
              <a:ext uri="{FF2B5EF4-FFF2-40B4-BE49-F238E27FC236}">
                <a16:creationId xmlns:a16="http://schemas.microsoft.com/office/drawing/2014/main" id="{D5A554B3-6588-4A25-92B5-4EDF4F8EE366}"/>
              </a:ext>
            </a:extLst>
          </p:cNvPr>
          <p:cNvSpPr/>
          <p:nvPr/>
        </p:nvSpPr>
        <p:spPr>
          <a:xfrm>
            <a:off x="311678" y="4483717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Interoperable </a:t>
            </a:r>
          </a:p>
        </p:txBody>
      </p:sp>
      <p:sp>
        <p:nvSpPr>
          <p:cNvPr id="16" name="Google Shape;108;p3">
            <a:extLst>
              <a:ext uri="{FF2B5EF4-FFF2-40B4-BE49-F238E27FC236}">
                <a16:creationId xmlns:a16="http://schemas.microsoft.com/office/drawing/2014/main" id="{2A8B6340-299E-4DA1-A97C-79B785CBD6DA}"/>
              </a:ext>
            </a:extLst>
          </p:cNvPr>
          <p:cNvSpPr/>
          <p:nvPr/>
        </p:nvSpPr>
        <p:spPr>
          <a:xfrm>
            <a:off x="170472" y="4483056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4;p3">
            <a:extLst>
              <a:ext uri="{FF2B5EF4-FFF2-40B4-BE49-F238E27FC236}">
                <a16:creationId xmlns:a16="http://schemas.microsoft.com/office/drawing/2014/main" id="{ED15733D-234B-4941-98CD-2E650F5EFD07}"/>
              </a:ext>
            </a:extLst>
          </p:cNvPr>
          <p:cNvSpPr/>
          <p:nvPr/>
        </p:nvSpPr>
        <p:spPr>
          <a:xfrm>
            <a:off x="311678" y="5139612"/>
            <a:ext cx="2560926" cy="549136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r>
              <a:rPr lang="en-IE" dirty="0">
                <a:solidFill>
                  <a:schemeClr val="lt1"/>
                </a:solidFill>
                <a:latin typeface="Calibri"/>
                <a:cs typeface="Calibri"/>
              </a:rPr>
              <a:t>Security </a:t>
            </a:r>
          </a:p>
        </p:txBody>
      </p:sp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AD5E420B-D8E1-4D15-8E02-1F267AECC0C0}"/>
              </a:ext>
            </a:extLst>
          </p:cNvPr>
          <p:cNvSpPr/>
          <p:nvPr/>
        </p:nvSpPr>
        <p:spPr>
          <a:xfrm>
            <a:off x="170472" y="5138951"/>
            <a:ext cx="549136" cy="54913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5A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4;p3">
            <a:extLst>
              <a:ext uri="{FF2B5EF4-FFF2-40B4-BE49-F238E27FC236}">
                <a16:creationId xmlns:a16="http://schemas.microsoft.com/office/drawing/2014/main" id="{4B0906ED-B4B0-45E2-A097-20179CF6EC65}"/>
              </a:ext>
            </a:extLst>
          </p:cNvPr>
          <p:cNvSpPr/>
          <p:nvPr/>
        </p:nvSpPr>
        <p:spPr>
          <a:xfrm>
            <a:off x="3013810" y="1141959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IE" sz="1000" i="1" dirty="0">
                <a:solidFill>
                  <a:srgbClr val="1C5A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Clear top-tier support of a data catalogue reflects the priority it is given within an organisation. Management can help communicate how the development of a data catalogue is a critical component of the organisation’s overarching knowledge management plan, and the impact it can have both internally and externally.</a:t>
            </a:r>
            <a:endParaRPr lang="en-IE" sz="1000" dirty="0">
              <a:solidFill>
                <a:srgbClr val="1C5A3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Google Shape;104;p3">
            <a:extLst>
              <a:ext uri="{FF2B5EF4-FFF2-40B4-BE49-F238E27FC236}">
                <a16:creationId xmlns:a16="http://schemas.microsoft.com/office/drawing/2014/main" id="{54739540-37C3-4593-B8CE-DA36DC55AE06}"/>
              </a:ext>
            </a:extLst>
          </p:cNvPr>
          <p:cNvSpPr/>
          <p:nvPr/>
        </p:nvSpPr>
        <p:spPr>
          <a:xfrm>
            <a:off x="3013810" y="1818615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For a data catalogue to achieve its potential as an essential resource to an </a:t>
            </a:r>
            <a:r>
              <a:rPr lang="en-US" sz="1000" i="1" dirty="0" err="1">
                <a:solidFill>
                  <a:srgbClr val="1C5A31"/>
                </a:solidFill>
                <a:latin typeface="Calibri" panose="020F0502020204030204" pitchFamily="34" charset="0"/>
              </a:rPr>
              <a:t>organisation</a:t>
            </a: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, all employees must understand and feel its benefits. This includes employees from both technical and non-technical backgrounds. Ongoing training and communication can help employees become familiar with and see the value of a data catalogue.</a:t>
            </a:r>
            <a:endParaRPr lang="en-IE" sz="1000" i="1" dirty="0">
              <a:solidFill>
                <a:srgbClr val="1C5A3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Google Shape;104;p3">
            <a:extLst>
              <a:ext uri="{FF2B5EF4-FFF2-40B4-BE49-F238E27FC236}">
                <a16:creationId xmlns:a16="http://schemas.microsoft.com/office/drawing/2014/main" id="{63EB6090-96DF-4531-827A-AABB9C8AC83B}"/>
              </a:ext>
            </a:extLst>
          </p:cNvPr>
          <p:cNvSpPr/>
          <p:nvPr/>
        </p:nvSpPr>
        <p:spPr>
          <a:xfrm>
            <a:off x="3013810" y="2493949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The end-users must see value in, and want to use, a data catalogue for it to be successful, whether the end-users are employees from within the </a:t>
            </a:r>
            <a:r>
              <a:rPr lang="en-US" sz="1000" i="1" dirty="0" err="1">
                <a:solidFill>
                  <a:srgbClr val="1C5A31"/>
                </a:solidFill>
                <a:latin typeface="Calibri" panose="020F0502020204030204" pitchFamily="34" charset="0"/>
              </a:rPr>
              <a:t>organisation</a:t>
            </a: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, employees from another PSB, or members of the general public. </a:t>
            </a:r>
            <a:endParaRPr lang="en-IE" sz="1000" i="1" dirty="0">
              <a:solidFill>
                <a:srgbClr val="1C5A3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Google Shape;104;p3">
            <a:extLst>
              <a:ext uri="{FF2B5EF4-FFF2-40B4-BE49-F238E27FC236}">
                <a16:creationId xmlns:a16="http://schemas.microsoft.com/office/drawing/2014/main" id="{35E0863C-B26A-4C32-B799-F21C1E1B8735}"/>
              </a:ext>
            </a:extLst>
          </p:cNvPr>
          <p:cNvSpPr/>
          <p:nvPr/>
        </p:nvSpPr>
        <p:spPr>
          <a:xfrm>
            <a:off x="3013810" y="3167961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A data catalogue should be easy to use for a wide spectrum of non-technical users. Most users come to a data catalogue looking for particular information - this data should be easy to find through search, facets or other navigation features. </a:t>
            </a:r>
            <a:endParaRPr lang="en-IE" sz="1000" i="1" dirty="0">
              <a:solidFill>
                <a:srgbClr val="1C5A3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Google Shape;104;p3">
            <a:extLst>
              <a:ext uri="{FF2B5EF4-FFF2-40B4-BE49-F238E27FC236}">
                <a16:creationId xmlns:a16="http://schemas.microsoft.com/office/drawing/2014/main" id="{5A463027-86B7-4A91-89F0-B8192A3F4A15}"/>
              </a:ext>
            </a:extLst>
          </p:cNvPr>
          <p:cNvSpPr/>
          <p:nvPr/>
        </p:nvSpPr>
        <p:spPr>
          <a:xfrm>
            <a:off x="3013810" y="3826500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A data catalogue is only as good as its data is fresh. Users will continue to use the catalogue as long as the information available is kept up-to-date, otherwise users will quickly revert to looking elsewhere for their data sources. </a:t>
            </a:r>
            <a:endParaRPr lang="en-IE" sz="1000" i="1" dirty="0">
              <a:solidFill>
                <a:srgbClr val="1C5A3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Google Shape;104;p3">
            <a:extLst>
              <a:ext uri="{FF2B5EF4-FFF2-40B4-BE49-F238E27FC236}">
                <a16:creationId xmlns:a16="http://schemas.microsoft.com/office/drawing/2014/main" id="{CE36C388-27EA-4774-9CB3-56F4911FB76E}"/>
              </a:ext>
            </a:extLst>
          </p:cNvPr>
          <p:cNvSpPr/>
          <p:nvPr/>
        </p:nvSpPr>
        <p:spPr>
          <a:xfrm>
            <a:off x="3013810" y="4483717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The purpose of a data catalogue is to facilitate the discovery of and access to data. Therefore for a catalogue to be successful, it is critical that it is interoperable. This means that the data is accessible in a </a:t>
            </a:r>
            <a:r>
              <a:rPr lang="en-US" sz="1000" i="1" dirty="0" err="1">
                <a:solidFill>
                  <a:srgbClr val="1C5A31"/>
                </a:solidFill>
                <a:latin typeface="Calibri" panose="020F0502020204030204" pitchFamily="34" charset="0"/>
              </a:rPr>
              <a:t>standardised</a:t>
            </a: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 manner, such as via an API, and according to accepted and accredited standards.</a:t>
            </a:r>
            <a:endParaRPr lang="en-IE" sz="1000" i="1" dirty="0">
              <a:solidFill>
                <a:srgbClr val="1C5A3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Google Shape;104;p3">
            <a:extLst>
              <a:ext uri="{FF2B5EF4-FFF2-40B4-BE49-F238E27FC236}">
                <a16:creationId xmlns:a16="http://schemas.microsoft.com/office/drawing/2014/main" id="{826E8074-4094-4DFB-A04E-8949E94EAC93}"/>
              </a:ext>
            </a:extLst>
          </p:cNvPr>
          <p:cNvSpPr/>
          <p:nvPr/>
        </p:nvSpPr>
        <p:spPr>
          <a:xfrm>
            <a:off x="3013810" y="5139612"/>
            <a:ext cx="6614822" cy="549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1C5A3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It is imperative that a data catalogue is reliable and that robust security measures are put in place to ensure trust between all of the catalogue’s stakeholders. Personal data must be secured and protected from </a:t>
            </a:r>
            <a:r>
              <a:rPr lang="en-US" sz="1000" i="1" dirty="0" err="1">
                <a:solidFill>
                  <a:srgbClr val="1C5A31"/>
                </a:solidFill>
                <a:latin typeface="Calibri" panose="020F0502020204030204" pitchFamily="34" charset="0"/>
              </a:rPr>
              <a:t>unauthorised</a:t>
            </a:r>
            <a:r>
              <a:rPr lang="en-US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 internal or external access, and a clear approach should be defined for the secure handling of all data on the catalogue.</a:t>
            </a:r>
            <a:r>
              <a:rPr lang="en-IE" sz="1000" i="1" dirty="0">
                <a:solidFill>
                  <a:srgbClr val="1C5A3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926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2872604" y="79959"/>
            <a:ext cx="416079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sz="2400"/>
              <a:t>Public Service Data Catalogue</a:t>
            </a:r>
            <a:br>
              <a:rPr lang="en-IE" sz="2400"/>
            </a:br>
            <a:r>
              <a:rPr lang="en-IE" sz="2400"/>
              <a:t>A step towards Interoperability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501" y="2059169"/>
            <a:ext cx="5759492" cy="324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1730325" y="5571526"/>
            <a:ext cx="6445350" cy="640080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beginning of an interesting impactful journey!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730325" y="1155444"/>
            <a:ext cx="6445350" cy="640080"/>
          </a:xfrm>
          <a:prstGeom prst="roundRect">
            <a:avLst>
              <a:gd name="adj" fmla="val 16667"/>
            </a:avLst>
          </a:prstGeom>
          <a:solidFill>
            <a:srgbClr val="1C5A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public sector underpin innovation and economic and social growth in the next phase?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2872603" y="651789"/>
            <a:ext cx="4160794" cy="11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go </a:t>
            </a:r>
            <a:r>
              <a:rPr lang="en-IE" b="0" i="0" dirty="0" err="1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b="0" i="0" dirty="0" err="1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maith</a:t>
            </a: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b="0" i="0" dirty="0" err="1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agat</a:t>
            </a: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b="0" i="0" dirty="0" err="1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Takk</a:t>
            </a: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b="0" i="0" dirty="0" err="1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skal</a:t>
            </a:r>
            <a:r>
              <a:rPr lang="en-IE" b="0" i="0" dirty="0">
                <a:solidFill>
                  <a:srgbClr val="1C5A31"/>
                </a:solidFill>
                <a:latin typeface="Calibri"/>
                <a:ea typeface="Calibri"/>
                <a:cs typeface="Calibri"/>
                <a:sym typeface="Calibri"/>
              </a:rPr>
              <a:t> du ha!</a:t>
            </a:r>
            <a:endParaRPr dirty="0">
              <a:solidFill>
                <a:srgbClr val="1C5A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661" y="2164778"/>
            <a:ext cx="1280717" cy="12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0264" y="2192136"/>
            <a:ext cx="1224802" cy="123686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1318876" y="3489295"/>
            <a:ext cx="21162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Pierre Baviera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pierre@derilinx.com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4018148" y="3549665"/>
            <a:ext cx="20890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Fergal Marrinan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 - Founder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fergal@derilinx.com</a:t>
            </a:r>
            <a:endParaRPr dirty="0"/>
          </a:p>
        </p:txBody>
      </p:sp>
      <p:sp>
        <p:nvSpPr>
          <p:cNvPr id="177" name="Google Shape;177;p11"/>
          <p:cNvSpPr txBox="1"/>
          <p:nvPr/>
        </p:nvSpPr>
        <p:spPr>
          <a:xfrm>
            <a:off x="3931093" y="5105910"/>
            <a:ext cx="1896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www.derilinx.com</a:t>
            </a:r>
            <a:endParaRPr/>
          </a:p>
        </p:txBody>
      </p:sp>
      <p:sp>
        <p:nvSpPr>
          <p:cNvPr id="9" name="Google Shape;176;p11">
            <a:extLst>
              <a:ext uri="{FF2B5EF4-FFF2-40B4-BE49-F238E27FC236}">
                <a16:creationId xmlns:a16="http://schemas.microsoft.com/office/drawing/2014/main" id="{CDA87F88-22F6-484C-BAE7-0C5169A85562}"/>
              </a:ext>
            </a:extLst>
          </p:cNvPr>
          <p:cNvSpPr txBox="1"/>
          <p:nvPr/>
        </p:nvSpPr>
        <p:spPr>
          <a:xfrm>
            <a:off x="6589035" y="3549665"/>
            <a:ext cx="225321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Deirdre Lee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 - Founder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latin typeface="Calibri"/>
                <a:ea typeface="Calibri"/>
                <a:cs typeface="Calibri"/>
                <a:sym typeface="Calibri"/>
              </a:rPr>
              <a:t>Deirdre</a:t>
            </a:r>
            <a:r>
              <a:rPr lang="en-I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@derilinx.com</a:t>
            </a:r>
            <a:endParaRPr dirty="0"/>
          </a:p>
        </p:txBody>
      </p:sp>
      <p:pic>
        <p:nvPicPr>
          <p:cNvPr id="1026" name="Picture 2" descr="Derilinx's Deirdre Lee on harnessing the power of data">
            <a:extLst>
              <a:ext uri="{FF2B5EF4-FFF2-40B4-BE49-F238E27FC236}">
                <a16:creationId xmlns:a16="http://schemas.microsoft.com/office/drawing/2014/main" id="{FD691578-5A27-4968-A4EC-484FE9FD7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3450"/>
          <a:stretch/>
        </p:blipFill>
        <p:spPr bwMode="auto">
          <a:xfrm>
            <a:off x="7107952" y="2172510"/>
            <a:ext cx="1224802" cy="12562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A4 Paper (210x297 mm)</PresentationFormat>
  <Paragraphs>94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Ireland’s Open Data Success Story, Challenges and Next Steps</vt:lpstr>
      <vt:lpstr>PowerPoint Presentation</vt:lpstr>
      <vt:lpstr>The Story behind the Success Story!</vt:lpstr>
      <vt:lpstr>PowerPoint Presentation</vt:lpstr>
      <vt:lpstr>PowerPoint Presentation</vt:lpstr>
      <vt:lpstr>PowerPoint Presentation</vt:lpstr>
      <vt:lpstr>Sharing our experience – Data Catalogue</vt:lpstr>
      <vt:lpstr>Public Service Data Catalogue A step towards Interoperability</vt:lpstr>
      <vt:lpstr>go raibh maith agat! Takk skal du ha!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Ireland’s Open Data Success Story, Challenges and Next Steps</dc:title>
  <dc:creator>Pierre Baviera</dc:creator>
  <cp:lastModifiedBy>Pierre Baviera</cp:lastModifiedBy>
  <cp:revision>4</cp:revision>
  <dcterms:created xsi:type="dcterms:W3CDTF">2020-04-16T15:39:10Z</dcterms:created>
  <dcterms:modified xsi:type="dcterms:W3CDTF">2020-10-07T06:54:05Z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0x01010076618D42502C304BA05F534F097ED668</vt:lpwstr>
  </property>
</Properties>
</file>