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75" r:id="rId4"/>
    <p:sldId id="276" r:id="rId5"/>
    <p:sldId id="279" r:id="rId6"/>
    <p:sldId id="280" r:id="rId7"/>
    <p:sldId id="278" r:id="rId8"/>
    <p:sldId id="27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7010400" cy="9236075"/>
  <p:embeddedFontLs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Domine" panose="020B0604020202020204" charset="0"/>
      <p:regular r:id="rId32"/>
      <p:bold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KqcVjpr3gEUExQcCRohQApuLv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7b678c8e8_0_14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97b678c8e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7b678c8e8_0_15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97b678c8e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7b678c8e8_0_15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97b678c8e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7b678c8e8_0_16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97b678c8e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7b678c8e8_0_16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97b678c8e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7b678c8e8_0_19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97b678c8e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7b678c8e8_0_20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97b678c8e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7b678c8e8_0_20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97b678c8e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7b678c8e8_0_2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97b678c8e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7b678c8e8_0_21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97b678c8e8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744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7b678c8e8_0_22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97b678c8e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7b678c8e8_0_23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97b678c8e8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7b678c8e8_0_23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97b678c8e8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97b678c8e8_0_24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97b678c8e8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73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45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50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15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28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7b678c8e8_0_10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97b678c8e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7b678c8e8_0_14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97b678c8e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269948" y="2130425"/>
            <a:ext cx="718825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933502" y="3661561"/>
            <a:ext cx="5838898" cy="197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1640336" y="830638"/>
            <a:ext cx="7046464" cy="111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 rot="5400000">
            <a:off x="2959124" y="628673"/>
            <a:ext cx="4408887" cy="704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1069430" y="2287546"/>
            <a:ext cx="7617370" cy="406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e uten tekst med logo">
  <p:cSld name="Bilde uten tekst med log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96" name="Google Shape;96;p14" descr="NB-logo-no-farg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865" y="6147687"/>
            <a:ext cx="2023975" cy="48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5"/>
          <p:cNvSpPr txBox="1">
            <a:spLocks noGrp="1"/>
          </p:cNvSpPr>
          <p:nvPr>
            <p:ph type="ctrTitle"/>
          </p:nvPr>
        </p:nvSpPr>
        <p:spPr>
          <a:xfrm>
            <a:off x="1269948" y="2130425"/>
            <a:ext cx="718825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subTitle" idx="1"/>
          </p:nvPr>
        </p:nvSpPr>
        <p:spPr>
          <a:xfrm>
            <a:off x="1269948" y="3661561"/>
            <a:ext cx="6502452" cy="197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46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6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7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body" idx="1"/>
          </p:nvPr>
        </p:nvSpPr>
        <p:spPr>
          <a:xfrm>
            <a:off x="1069430" y="2287547"/>
            <a:ext cx="3497928" cy="38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47"/>
          <p:cNvSpPr txBox="1">
            <a:spLocks noGrp="1"/>
          </p:cNvSpPr>
          <p:nvPr>
            <p:ph type="body" idx="2"/>
          </p:nvPr>
        </p:nvSpPr>
        <p:spPr>
          <a:xfrm>
            <a:off x="4745596" y="2287547"/>
            <a:ext cx="3941203" cy="38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47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7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7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8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8"/>
          <p:cNvSpPr txBox="1">
            <a:spLocks noGrp="1"/>
          </p:cNvSpPr>
          <p:nvPr>
            <p:ph type="body" idx="1"/>
          </p:nvPr>
        </p:nvSpPr>
        <p:spPr>
          <a:xfrm>
            <a:off x="1069429" y="2353123"/>
            <a:ext cx="36359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48"/>
          <p:cNvSpPr txBox="1">
            <a:spLocks noGrp="1"/>
          </p:cNvSpPr>
          <p:nvPr>
            <p:ph type="body" idx="2"/>
          </p:nvPr>
        </p:nvSpPr>
        <p:spPr>
          <a:xfrm>
            <a:off x="1069429" y="2992886"/>
            <a:ext cx="3635903" cy="331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48"/>
          <p:cNvSpPr txBox="1">
            <a:spLocks noGrp="1"/>
          </p:cNvSpPr>
          <p:nvPr>
            <p:ph type="body" idx="3"/>
          </p:nvPr>
        </p:nvSpPr>
        <p:spPr>
          <a:xfrm>
            <a:off x="4894128" y="2353123"/>
            <a:ext cx="379267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48"/>
          <p:cNvSpPr txBox="1">
            <a:spLocks noGrp="1"/>
          </p:cNvSpPr>
          <p:nvPr>
            <p:ph type="body" idx="4"/>
          </p:nvPr>
        </p:nvSpPr>
        <p:spPr>
          <a:xfrm>
            <a:off x="4894129" y="2992886"/>
            <a:ext cx="3792671" cy="331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48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8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8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9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9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9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9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0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0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1640336" y="830638"/>
            <a:ext cx="7046464" cy="111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1640336" y="1947462"/>
            <a:ext cx="7046464" cy="440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1"/>
          <p:cNvSpPr txBox="1">
            <a:spLocks noGrp="1"/>
          </p:cNvSpPr>
          <p:nvPr>
            <p:ph type="title"/>
          </p:nvPr>
        </p:nvSpPr>
        <p:spPr>
          <a:xfrm>
            <a:off x="457200" y="1937138"/>
            <a:ext cx="3008313" cy="103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51"/>
          <p:cNvSpPr txBox="1">
            <a:spLocks noGrp="1"/>
          </p:cNvSpPr>
          <p:nvPr>
            <p:ph type="body" idx="2"/>
          </p:nvPr>
        </p:nvSpPr>
        <p:spPr>
          <a:xfrm>
            <a:off x="457200" y="2973546"/>
            <a:ext cx="3008313" cy="31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51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2"/>
          <p:cNvSpPr txBox="1">
            <a:spLocks noGrp="1"/>
          </p:cNvSpPr>
          <p:nvPr>
            <p:ph type="title"/>
          </p:nvPr>
        </p:nvSpPr>
        <p:spPr>
          <a:xfrm>
            <a:off x="718956" y="5165308"/>
            <a:ext cx="6559732" cy="43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6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body" idx="1"/>
          </p:nvPr>
        </p:nvSpPr>
        <p:spPr>
          <a:xfrm>
            <a:off x="718956" y="5612042"/>
            <a:ext cx="6559732" cy="56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52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2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2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e uten tekst og logo">
  <p:cSld name="Bilde uten tekst og logo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4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4"/>
          <p:cNvSpPr txBox="1">
            <a:spLocks noGrp="1"/>
          </p:cNvSpPr>
          <p:nvPr>
            <p:ph type="body" idx="1"/>
          </p:nvPr>
        </p:nvSpPr>
        <p:spPr>
          <a:xfrm rot="5400000">
            <a:off x="2843714" y="513263"/>
            <a:ext cx="4068803" cy="761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4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4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4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55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5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5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1933501" y="4406900"/>
            <a:ext cx="656121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1933501" y="2906713"/>
            <a:ext cx="65612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1640336" y="830638"/>
            <a:ext cx="7046464" cy="111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1069430" y="1947462"/>
            <a:ext cx="3497928" cy="417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4745596" y="1947462"/>
            <a:ext cx="3941203" cy="417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1069430" y="830638"/>
            <a:ext cx="7617370" cy="111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1069430" y="2047596"/>
            <a:ext cx="363590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1069429" y="2687358"/>
            <a:ext cx="3635903" cy="362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3"/>
          </p:nvPr>
        </p:nvSpPr>
        <p:spPr>
          <a:xfrm>
            <a:off x="4894129" y="2047596"/>
            <a:ext cx="379267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4"/>
          </p:nvPr>
        </p:nvSpPr>
        <p:spPr>
          <a:xfrm>
            <a:off x="4894129" y="2687358"/>
            <a:ext cx="3792671" cy="362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1640336" y="830638"/>
            <a:ext cx="7046464" cy="111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93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457200" y="1208389"/>
            <a:ext cx="3008313" cy="49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1940482" y="5060610"/>
            <a:ext cx="5338206" cy="48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893460" y="0"/>
            <a:ext cx="8250540" cy="50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>
            <a:off x="1940482" y="5541838"/>
            <a:ext cx="5338206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640336" y="830638"/>
            <a:ext cx="7046464" cy="111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640336" y="1947462"/>
            <a:ext cx="7046464" cy="440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ftr" idx="11"/>
          </p:nvPr>
        </p:nvSpPr>
        <p:spPr>
          <a:xfrm>
            <a:off x="5500360" y="6356349"/>
            <a:ext cx="2415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sldNum" idx="12"/>
          </p:nvPr>
        </p:nvSpPr>
        <p:spPr>
          <a:xfrm>
            <a:off x="7915492" y="6356350"/>
            <a:ext cx="771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0" name="Google Shape;10;p6" descr="NB-logo-no-hvit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4846" y="6234349"/>
            <a:ext cx="2023975" cy="48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4243933" y="6356349"/>
            <a:ext cx="12564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069430" y="2287546"/>
            <a:ext cx="7617370" cy="406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3913538" y="6356349"/>
            <a:ext cx="10993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50129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7908512" y="6356350"/>
            <a:ext cx="778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87" name="Google Shape;87;p12" descr="NB-logo-no-far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59865" y="6147687"/>
            <a:ext cx="2023975" cy="4871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.olsen@nb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er.solberg@nb.n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.no/sprakbanken/ressurskatalog/oai-nb-no-sbr-1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.no/sprakbanken/ressurskatalog/oai-nb-no-sbr-49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ltgoslo/norn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prakbanken@nb.n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nb.no/sprakbanken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.no/sprakbanke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 txBox="1">
            <a:spLocks noGrp="1"/>
          </p:cNvSpPr>
          <p:nvPr>
            <p:ph type="ctrTitle"/>
          </p:nvPr>
        </p:nvSpPr>
        <p:spPr>
          <a:xfrm>
            <a:off x="371650" y="681375"/>
            <a:ext cx="84153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b-NO" sz="3200" dirty="0" smtClean="0"/>
              <a:t>Språkbanken – nasjonal infrastruktur for språkteknologi </a:t>
            </a:r>
            <a:endParaRPr sz="3200" dirty="0"/>
          </a:p>
        </p:txBody>
      </p:sp>
      <p:sp>
        <p:nvSpPr>
          <p:cNvPr id="167" name="Google Shape;167;p1"/>
          <p:cNvSpPr txBox="1">
            <a:spLocks noGrp="1"/>
          </p:cNvSpPr>
          <p:nvPr>
            <p:ph type="subTitle" idx="1"/>
          </p:nvPr>
        </p:nvSpPr>
        <p:spPr>
          <a:xfrm>
            <a:off x="1944652" y="4095161"/>
            <a:ext cx="5838900" cy="19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nb-NO" dirty="0" smtClean="0"/>
              <a:t>Jon Arild Olsen </a:t>
            </a:r>
            <a:r>
              <a:rPr lang="nb-NO" dirty="0" smtClean="0">
                <a:hlinkClick r:id="rId3"/>
              </a:rPr>
              <a:t>jon.olsen@nb.no</a:t>
            </a:r>
            <a:endParaRPr lang="nb-N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nb-NO" dirty="0" smtClean="0"/>
              <a:t>Per Erik Solberg </a:t>
            </a:r>
            <a:r>
              <a:rPr lang="nb-NO" dirty="0" smtClean="0">
                <a:hlinkClick r:id="rId4"/>
              </a:rPr>
              <a:t>per.solberg@nb.no</a:t>
            </a:r>
            <a:endParaRPr lang="nb-NO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7b678c8e8_0_146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Plan</a:t>
            </a:r>
            <a:endParaRPr/>
          </a:p>
        </p:txBody>
      </p:sp>
      <p:sp>
        <p:nvSpPr>
          <p:cNvPr id="191" name="Google Shape;191;g97b678c8e8_0_146"/>
          <p:cNvSpPr txBox="1">
            <a:spLocks noGrp="1"/>
          </p:cNvSpPr>
          <p:nvPr>
            <p:ph type="body" idx="1"/>
          </p:nvPr>
        </p:nvSpPr>
        <p:spPr>
          <a:xfrm>
            <a:off x="1069430" y="2287546"/>
            <a:ext cx="76173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AutoNum type="arabicPeriod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Talespråksressurser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AutoNum type="arabicPeriod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Tekstressurser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AutoNum type="arabicPeriod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Konklusjon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7b678c8e8_0_151"/>
          <p:cNvSpPr txBox="1">
            <a:spLocks noGrp="1"/>
          </p:cNvSpPr>
          <p:nvPr>
            <p:ph type="title"/>
          </p:nvPr>
        </p:nvSpPr>
        <p:spPr>
          <a:xfrm>
            <a:off x="1069430" y="11445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1. Talespråksressurser</a:t>
            </a:r>
            <a:endParaRPr/>
          </a:p>
        </p:txBody>
      </p:sp>
      <p:sp>
        <p:nvSpPr>
          <p:cNvPr id="197" name="Google Shape;197;g97b678c8e8_0_151"/>
          <p:cNvSpPr txBox="1">
            <a:spLocks noGrp="1"/>
          </p:cNvSpPr>
          <p:nvPr>
            <p:ph type="body" idx="1"/>
          </p:nvPr>
        </p:nvSpPr>
        <p:spPr>
          <a:xfrm>
            <a:off x="1069430" y="2287546"/>
            <a:ext cx="76173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Taleteknologi: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13716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talegjenkjenning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13716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talesyntese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13716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talerindentifikasjon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13716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taleassistenter (Google-assistenten, Siri etc.)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Case: Talegjenkjenning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7b678c8e8_0_156"/>
          <p:cNvSpPr txBox="1">
            <a:spLocks noGrp="1"/>
          </p:cNvSpPr>
          <p:nvPr>
            <p:ph type="title"/>
          </p:nvPr>
        </p:nvSpPr>
        <p:spPr>
          <a:xfrm>
            <a:off x="1069430" y="40889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Talegjenkjenningsalgoritmer</a:t>
            </a:r>
            <a:endParaRPr/>
          </a:p>
        </p:txBody>
      </p:sp>
      <p:sp>
        <p:nvSpPr>
          <p:cNvPr id="203" name="Google Shape;203;g97b678c8e8_0_156"/>
          <p:cNvSpPr txBox="1"/>
          <p:nvPr/>
        </p:nvSpPr>
        <p:spPr>
          <a:xfrm>
            <a:off x="5972300" y="4724575"/>
            <a:ext cx="1389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Georgia"/>
                <a:ea typeface="Georgia"/>
                <a:cs typeface="Georgia"/>
                <a:sym typeface="Georgia"/>
              </a:rPr>
              <a:t>ML-modell trent på tekstdata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4" name="Google Shape;204;g97b678c8e8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75" y="1992025"/>
            <a:ext cx="1882925" cy="15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97b678c8e8_0_156"/>
          <p:cNvSpPr txBox="1"/>
          <p:nvPr/>
        </p:nvSpPr>
        <p:spPr>
          <a:xfrm>
            <a:off x="2174300" y="1992025"/>
            <a:ext cx="1160700" cy="1143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Georgia"/>
                <a:ea typeface="Georgia"/>
                <a:cs typeface="Georgia"/>
                <a:sym typeface="Georgia"/>
              </a:rPr>
              <a:t>Akustisk modell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>
                <a:latin typeface="Georgia"/>
                <a:ea typeface="Georgia"/>
                <a:cs typeface="Georgia"/>
                <a:sym typeface="Georgia"/>
              </a:rPr>
              <a:t>B AA1?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>
                <a:latin typeface="Georgia"/>
                <a:ea typeface="Georgia"/>
                <a:cs typeface="Georgia"/>
                <a:sym typeface="Georgia"/>
              </a:rPr>
              <a:t>B AA1 RN?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>
                <a:latin typeface="Georgia"/>
                <a:ea typeface="Georgia"/>
                <a:cs typeface="Georgia"/>
                <a:sym typeface="Georgia"/>
              </a:rPr>
              <a:t>M AA1 R?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g97b678c8e8_0_156"/>
          <p:cNvSpPr txBox="1"/>
          <p:nvPr/>
        </p:nvSpPr>
        <p:spPr>
          <a:xfrm>
            <a:off x="4019800" y="1992025"/>
            <a:ext cx="1464900" cy="1143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Georgia"/>
                <a:ea typeface="Georgia"/>
                <a:cs typeface="Georgia"/>
                <a:sym typeface="Georgia"/>
              </a:rPr>
              <a:t>Uttaleleksikon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>
                <a:latin typeface="Georgia"/>
                <a:ea typeface="Georgia"/>
                <a:cs typeface="Georgia"/>
                <a:sym typeface="Georgia"/>
              </a:rPr>
              <a:t>bar    B AA1 R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>
                <a:latin typeface="Georgia"/>
                <a:ea typeface="Georgia"/>
                <a:cs typeface="Georgia"/>
                <a:sym typeface="Georgia"/>
              </a:rPr>
              <a:t>barn  B AA1 RN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>
                <a:latin typeface="Georgia"/>
                <a:ea typeface="Georgia"/>
                <a:cs typeface="Georgia"/>
                <a:sym typeface="Georgia"/>
              </a:rPr>
              <a:t>...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g97b678c8e8_0_156"/>
          <p:cNvSpPr txBox="1"/>
          <p:nvPr/>
        </p:nvSpPr>
        <p:spPr>
          <a:xfrm>
            <a:off x="6086750" y="1992025"/>
            <a:ext cx="1160700" cy="1143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Georgia"/>
                <a:ea typeface="Georgia"/>
                <a:cs typeface="Georgia"/>
                <a:sym typeface="Georgia"/>
              </a:rPr>
              <a:t>Språkmodell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8" name="Google Shape;208;g97b678c8e8_0_156"/>
          <p:cNvSpPr txBox="1"/>
          <p:nvPr/>
        </p:nvSpPr>
        <p:spPr>
          <a:xfrm>
            <a:off x="7932350" y="2288875"/>
            <a:ext cx="8175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300">
                <a:latin typeface="Georgia"/>
                <a:ea typeface="Georgia"/>
                <a:cs typeface="Georgia"/>
                <a:sym typeface="Georgia"/>
              </a:rPr>
              <a:t>tekst</a:t>
            </a:r>
            <a:endParaRPr sz="23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09" name="Google Shape;209;g97b678c8e8_0_156"/>
          <p:cNvCxnSpPr/>
          <p:nvPr/>
        </p:nvCxnSpPr>
        <p:spPr>
          <a:xfrm>
            <a:off x="1855400" y="2563525"/>
            <a:ext cx="318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g97b678c8e8_0_156"/>
          <p:cNvCxnSpPr>
            <a:stCxn id="205" idx="3"/>
            <a:endCxn id="206" idx="1"/>
          </p:cNvCxnSpPr>
          <p:nvPr/>
        </p:nvCxnSpPr>
        <p:spPr>
          <a:xfrm>
            <a:off x="3335000" y="2563525"/>
            <a:ext cx="684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g97b678c8e8_0_156"/>
          <p:cNvCxnSpPr>
            <a:stCxn id="206" idx="3"/>
            <a:endCxn id="207" idx="1"/>
          </p:cNvCxnSpPr>
          <p:nvPr/>
        </p:nvCxnSpPr>
        <p:spPr>
          <a:xfrm>
            <a:off x="5484700" y="2563525"/>
            <a:ext cx="6021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g97b678c8e8_0_156"/>
          <p:cNvCxnSpPr/>
          <p:nvPr/>
        </p:nvCxnSpPr>
        <p:spPr>
          <a:xfrm>
            <a:off x="7247450" y="2563525"/>
            <a:ext cx="6849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g97b678c8e8_0_156"/>
          <p:cNvSpPr txBox="1"/>
          <p:nvPr/>
        </p:nvSpPr>
        <p:spPr>
          <a:xfrm>
            <a:off x="2125250" y="4487525"/>
            <a:ext cx="11280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Georgia"/>
                <a:ea typeface="Georgia"/>
                <a:cs typeface="Georgia"/>
                <a:sym typeface="Georgia"/>
              </a:rPr>
              <a:t>ML-modell trent på transkriberte taledata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4" name="Google Shape;214;g97b678c8e8_0_156"/>
          <p:cNvCxnSpPr/>
          <p:nvPr/>
        </p:nvCxnSpPr>
        <p:spPr>
          <a:xfrm rot="10800000" flipH="1">
            <a:off x="2501250" y="3285825"/>
            <a:ext cx="8100" cy="1144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5" name="Google Shape;215;g97b678c8e8_0_156"/>
          <p:cNvSpPr txBox="1"/>
          <p:nvPr/>
        </p:nvSpPr>
        <p:spPr>
          <a:xfrm>
            <a:off x="4117900" y="4561975"/>
            <a:ext cx="1029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Georgia"/>
                <a:ea typeface="Georgia"/>
                <a:cs typeface="Georgia"/>
                <a:sym typeface="Georgia"/>
              </a:rPr>
              <a:t>Håndlaget (mer eller mindre)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6" name="Google Shape;216;g97b678c8e8_0_156"/>
          <p:cNvCxnSpPr>
            <a:stCxn id="215" idx="0"/>
          </p:cNvCxnSpPr>
          <p:nvPr/>
        </p:nvCxnSpPr>
        <p:spPr>
          <a:xfrm rot="10800000">
            <a:off x="4618450" y="3253375"/>
            <a:ext cx="14400" cy="1308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g97b678c8e8_0_156"/>
          <p:cNvSpPr txBox="1"/>
          <p:nvPr/>
        </p:nvSpPr>
        <p:spPr>
          <a:xfrm>
            <a:off x="6645475" y="4642850"/>
            <a:ext cx="4708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8" name="Google Shape;218;g97b678c8e8_0_156"/>
          <p:cNvCxnSpPr>
            <a:endCxn id="207" idx="2"/>
          </p:cNvCxnSpPr>
          <p:nvPr/>
        </p:nvCxnSpPr>
        <p:spPr>
          <a:xfrm rot="10800000" flipH="1">
            <a:off x="6661700" y="3135025"/>
            <a:ext cx="5400" cy="1597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7b678c8e8_0_161"/>
          <p:cNvSpPr txBox="1">
            <a:spLocks noGrp="1"/>
          </p:cNvSpPr>
          <p:nvPr>
            <p:ph type="title"/>
          </p:nvPr>
        </p:nvSpPr>
        <p:spPr>
          <a:xfrm>
            <a:off x="1069430" y="1718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Talekorpus</a:t>
            </a:r>
            <a:endParaRPr/>
          </a:p>
        </p:txBody>
      </p:sp>
      <p:sp>
        <p:nvSpPr>
          <p:cNvPr id="224" name="Google Shape;224;g97b678c8e8_0_161"/>
          <p:cNvSpPr txBox="1">
            <a:spLocks noGrp="1"/>
          </p:cNvSpPr>
          <p:nvPr>
            <p:ph type="body" idx="1"/>
          </p:nvPr>
        </p:nvSpPr>
        <p:spPr>
          <a:xfrm>
            <a:off x="1028550" y="1233075"/>
            <a:ext cx="7617300" cy="44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Treningsdata for akustiske modeller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Opptak av tale + ortografisk transkripsjon + metadata om talerne 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Variasjon er viktig for god talegjenkjenning (kjønn, alder, dialekt)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Man trenger både generelle og domenespesifikke taledata (diktering, foredrag, taleassistenter…)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7b678c8e8_0_166"/>
          <p:cNvSpPr txBox="1">
            <a:spLocks noGrp="1"/>
          </p:cNvSpPr>
          <p:nvPr>
            <p:ph type="title"/>
          </p:nvPr>
        </p:nvSpPr>
        <p:spPr>
          <a:xfrm>
            <a:off x="1069430" y="40889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Eksisterende talekorpus i Språkbanken</a:t>
            </a:r>
            <a:endParaRPr/>
          </a:p>
        </p:txBody>
      </p:sp>
      <p:sp>
        <p:nvSpPr>
          <p:cNvPr id="230" name="Google Shape;230;g97b678c8e8_0_166"/>
          <p:cNvSpPr txBox="1">
            <a:spLocks noGrp="1"/>
          </p:cNvSpPr>
          <p:nvPr>
            <p:ph type="body" idx="1"/>
          </p:nvPr>
        </p:nvSpPr>
        <p:spPr>
          <a:xfrm>
            <a:off x="1069425" y="1649976"/>
            <a:ext cx="7617300" cy="46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b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Talekorpus for talegjenkjenning fra Nordisk språkteknologi</a:t>
            </a:r>
            <a:endParaRPr sz="2400" b="1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982 talere fra forskjellige deler av landet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540 timer taleopptak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Oppleste setninger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God ressurs for grunnleggende talegjenkjenning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b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Spesialiserte talekorpus: </a:t>
            </a: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diktering, telefonkvalitet, talesyntese, korpus med fonetisk transkripsjon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7b678c8e8_0_195"/>
          <p:cNvSpPr txBox="1">
            <a:spLocks noGrp="1"/>
          </p:cNvSpPr>
          <p:nvPr>
            <p:ph type="title"/>
          </p:nvPr>
        </p:nvSpPr>
        <p:spPr>
          <a:xfrm>
            <a:off x="1069430" y="23722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Stortingstranskripsjonene</a:t>
            </a:r>
            <a:endParaRPr/>
          </a:p>
        </p:txBody>
      </p:sp>
      <p:sp>
        <p:nvSpPr>
          <p:cNvPr id="236" name="Google Shape;236;g97b678c8e8_0_195"/>
          <p:cNvSpPr txBox="1">
            <a:spLocks noGrp="1"/>
          </p:cNvSpPr>
          <p:nvPr>
            <p:ph type="body" idx="1"/>
          </p:nvPr>
        </p:nvSpPr>
        <p:spPr>
          <a:xfrm>
            <a:off x="1069425" y="1380226"/>
            <a:ext cx="7617300" cy="4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ortografisk transkripsjon av stortingsmøter fra 2017 og 2018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Fritt tilgjengelige taledata, detaljerte referat,  mye metadata om talerne, stor dialektvariasjon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Velegna for talegjenkjenning av foredrag o.l.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Stortinget skal utvikle talegjenkjenning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7b678c8e8_0_200"/>
          <p:cNvSpPr txBox="1">
            <a:spLocks noGrp="1"/>
          </p:cNvSpPr>
          <p:nvPr>
            <p:ph type="title"/>
          </p:nvPr>
        </p:nvSpPr>
        <p:spPr>
          <a:xfrm>
            <a:off x="1069430" y="30262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Uttaleleksikon</a:t>
            </a:r>
            <a:endParaRPr/>
          </a:p>
        </p:txBody>
      </p:sp>
      <p:sp>
        <p:nvSpPr>
          <p:cNvPr id="242" name="Google Shape;242;g97b678c8e8_0_200"/>
          <p:cNvSpPr txBox="1">
            <a:spLocks noGrp="1"/>
          </p:cNvSpPr>
          <p:nvPr>
            <p:ph type="body" idx="1"/>
          </p:nvPr>
        </p:nvSpPr>
        <p:spPr>
          <a:xfrm>
            <a:off x="1069425" y="1445626"/>
            <a:ext cx="7617300" cy="4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Essensiell ressurs, men dyr å utvikle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Utviklinga kan i noen grad automatiseres, men krever mye håndsøm fra lingvister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Språkbankens uttaleleksikon: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ca. 800 000 ord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utvikla på slutten av 90-tallet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bare østlandsk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Prosjekt i 2021: Utvide med 4 nye dialekter + nyord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7b678c8e8_0_205"/>
          <p:cNvSpPr txBox="1">
            <a:spLocks noGrp="1"/>
          </p:cNvSpPr>
          <p:nvPr>
            <p:ph type="title"/>
          </p:nvPr>
        </p:nvSpPr>
        <p:spPr>
          <a:xfrm>
            <a:off x="1069430" y="43342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2. Tekstressurser</a:t>
            </a:r>
            <a:endParaRPr/>
          </a:p>
        </p:txBody>
      </p:sp>
      <p:sp>
        <p:nvSpPr>
          <p:cNvPr id="248" name="Google Shape;248;g97b678c8e8_0_205"/>
          <p:cNvSpPr txBox="1">
            <a:spLocks noGrp="1"/>
          </p:cNvSpPr>
          <p:nvPr>
            <p:ph type="body" idx="1"/>
          </p:nvPr>
        </p:nvSpPr>
        <p:spPr>
          <a:xfrm>
            <a:off x="1069425" y="1576426"/>
            <a:ext cx="76173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b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Natural Language Understanding (NLU)</a:t>
            </a:r>
            <a:endParaRPr sz="2400" b="1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Automatisk gjenkjenning av meningsinnholdet i tekst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prateroboter, konversjon fra løpende tekst til strukturerte data, sentimentanalyse, emneklassifisering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b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Ustrukturerte treningsdata:</a:t>
            </a: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 samling med tekst uten oppmerking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b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Strukturerte treningsdata:</a:t>
            </a: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 tekst med forskjellige former for oppmerking (annotasjon)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97b678c8e8_0_210"/>
          <p:cNvSpPr txBox="1">
            <a:spLocks noGrp="1"/>
          </p:cNvSpPr>
          <p:nvPr>
            <p:ph type="title"/>
          </p:nvPr>
        </p:nvSpPr>
        <p:spPr>
          <a:xfrm>
            <a:off x="1069430" y="2033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Norsk dependenstrebank </a:t>
            </a:r>
            <a:endParaRPr/>
          </a:p>
        </p:txBody>
      </p:sp>
      <p:sp>
        <p:nvSpPr>
          <p:cNvPr id="254" name="Google Shape;254;g97b678c8e8_0_210"/>
          <p:cNvSpPr txBox="1">
            <a:spLocks noGrp="1"/>
          </p:cNvSpPr>
          <p:nvPr>
            <p:ph type="body" idx="1"/>
          </p:nvPr>
        </p:nvSpPr>
        <p:spPr>
          <a:xfrm>
            <a:off x="1069425" y="1190450"/>
            <a:ext cx="7617300" cy="5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Annotert tekstkorpus laga av Språkbanken i 2011-2013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i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Dependenstrebank: </a:t>
            </a: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tekstkorpus med grammatiske relasjoner mellom ord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600 000 ord (50/50 bokmål/nynorsk)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Flere lag med grammatisk annotasjon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Manuelt annotert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u="sng">
                <a:solidFill>
                  <a:schemeClr val="hlink"/>
                </a:solidFill>
                <a:latin typeface="Domine"/>
                <a:ea typeface="Domine"/>
                <a:cs typeface="Domine"/>
                <a:sym typeface="Domine"/>
                <a:hlinkClick r:id="rId3"/>
              </a:rPr>
              <a:t>https://www.nb.no/sprakbanken/ressurskatalog/oai-nb-no-sbr-10/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7b678c8e8_0_215"/>
          <p:cNvSpPr txBox="1">
            <a:spLocks noGrp="1"/>
          </p:cNvSpPr>
          <p:nvPr>
            <p:ph type="title"/>
          </p:nvPr>
        </p:nvSpPr>
        <p:spPr>
          <a:xfrm>
            <a:off x="1069430" y="43342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Ordklasser</a:t>
            </a:r>
            <a:endParaRPr/>
          </a:p>
        </p:txBody>
      </p:sp>
      <p:sp>
        <p:nvSpPr>
          <p:cNvPr id="260" name="Google Shape;260;g97b678c8e8_0_215"/>
          <p:cNvSpPr txBox="1">
            <a:spLocks noGrp="1"/>
          </p:cNvSpPr>
          <p:nvPr>
            <p:ph type="body" idx="1"/>
          </p:nvPr>
        </p:nvSpPr>
        <p:spPr>
          <a:xfrm>
            <a:off x="1069425" y="1576426"/>
            <a:ext cx="76173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Dette  er     en  setning med ordklassetagger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      </a:t>
            </a:r>
            <a:r>
              <a:rPr lang="no-NO" sz="2400" i="1">
                <a:solidFill>
                  <a:srgbClr val="6D9EEB"/>
                </a:solidFill>
                <a:latin typeface="Domine"/>
                <a:ea typeface="Domine"/>
                <a:cs typeface="Domine"/>
                <a:sym typeface="Domine"/>
              </a:rPr>
              <a:t>pron  verb art subst     prep subst</a:t>
            </a:r>
            <a:endParaRPr sz="2400" i="1">
              <a:solidFill>
                <a:srgbClr val="6D9EEB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Ordklassetaggere (POS-taggere): trent på manuelt POS-tagga tekstkorpus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Ordklassetagging (</a:t>
            </a:r>
            <a:r>
              <a:rPr lang="no-NO" sz="2400" i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POS-tagging</a:t>
            </a: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): utgangspunkt for syntaksparsing, navnegjenkjenning, informasjonsekstraksjon etc.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All tekst i NDT er manuelt POS-tagga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7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 dirty="0" smtClean="0"/>
              <a:t>Språkbanken</a:t>
            </a: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80624" y="1302327"/>
            <a:ext cx="8417593" cy="457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b-NO" sz="2400" dirty="0"/>
              <a:t>Opprettet i 2010 som et språkpolitisk </a:t>
            </a:r>
            <a:r>
              <a:rPr lang="nb-NO" sz="2400" dirty="0" smtClean="0"/>
              <a:t>tiltak finansiert </a:t>
            </a:r>
            <a:r>
              <a:rPr lang="nb-NO" sz="2400" dirty="0"/>
              <a:t>av Kulturdepartementet. </a:t>
            </a:r>
          </a:p>
          <a:p>
            <a:r>
              <a:rPr lang="nb-NO" sz="2400" dirty="0"/>
              <a:t>Lagt til Nasjonalbiblioteket.</a:t>
            </a:r>
          </a:p>
          <a:p>
            <a:r>
              <a:rPr lang="nb-NO" sz="2400" dirty="0"/>
              <a:t>10 ansatte.</a:t>
            </a:r>
          </a:p>
          <a:p>
            <a:r>
              <a:rPr lang="nb-NO" sz="2400" dirty="0"/>
              <a:t>Oppdrag: skaffe til veie grunnlagsressurser for utvikling/tilpassing av språkteknologiske tjenester til </a:t>
            </a:r>
            <a:r>
              <a:rPr lang="nb-NO" sz="2400" dirty="0" smtClean="0"/>
              <a:t>norsk i tråd med norske språkpolitikk.</a:t>
            </a:r>
            <a:endParaRPr lang="nb-NO" sz="2400" dirty="0"/>
          </a:p>
          <a:p>
            <a:r>
              <a:rPr lang="nb-NO" sz="2400" dirty="0"/>
              <a:t>Målgrupper: kommersiell utvikling og akademisk forskning.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Domine"/>
              <a:buChar char="•"/>
            </a:pPr>
            <a:endParaRPr sz="2600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  <p:extLst>
      <p:ext uri="{BB962C8B-B14F-4D97-AF65-F5344CB8AC3E}">
        <p14:creationId xmlns:p14="http://schemas.microsoft.com/office/powerpoint/2010/main" val="11273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97b678c8e8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175" y="1090225"/>
            <a:ext cx="3741150" cy="53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97b678c8e8_0_225"/>
          <p:cNvSpPr txBox="1"/>
          <p:nvPr/>
        </p:nvSpPr>
        <p:spPr>
          <a:xfrm>
            <a:off x="592900" y="1090225"/>
            <a:ext cx="45660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Filmregissør Erik Poppe (48) mener han må være kongen av føling i fjæra.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NDT: treningssett for syntaktisk parsing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Relasjoner er viktig informasjon for forståelse: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BMW imponerer, men Tesla innfrir ikke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Chunking: </a:t>
            </a:r>
            <a:r>
              <a:rPr lang="no-NO" sz="2400" i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Filmregissør Erik Poppe (48)</a:t>
            </a:r>
            <a:endParaRPr sz="2400" i="1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267" name="Google Shape;267;g97b678c8e8_0_225"/>
          <p:cNvSpPr txBox="1">
            <a:spLocks noGrp="1"/>
          </p:cNvSpPr>
          <p:nvPr>
            <p:ph type="title"/>
          </p:nvPr>
        </p:nvSpPr>
        <p:spPr>
          <a:xfrm>
            <a:off x="1081280" y="7947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Syntaktiske relasjoner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7b678c8e8_0_230"/>
          <p:cNvSpPr txBox="1">
            <a:spLocks noGrp="1"/>
          </p:cNvSpPr>
          <p:nvPr>
            <p:ph type="title"/>
          </p:nvPr>
        </p:nvSpPr>
        <p:spPr>
          <a:xfrm>
            <a:off x="1069430" y="43342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Norwegian Named Entities</a:t>
            </a:r>
            <a:endParaRPr/>
          </a:p>
        </p:txBody>
      </p:sp>
      <p:sp>
        <p:nvSpPr>
          <p:cNvPr id="273" name="Google Shape;273;g97b678c8e8_0_230"/>
          <p:cNvSpPr txBox="1">
            <a:spLocks noGrp="1"/>
          </p:cNvSpPr>
          <p:nvPr>
            <p:ph type="body" idx="1"/>
          </p:nvPr>
        </p:nvSpPr>
        <p:spPr>
          <a:xfrm>
            <a:off x="1069425" y="1576426"/>
            <a:ext cx="76173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b="1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NorNE:</a:t>
            </a: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 Lag med navneannotasjon bygd oppå NDT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Samarbeidsprosjekt mellom Språkbanken og Schibsted og språkteknologigruppa ved UiO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Alle navn i NDT er merket opp og klassifisert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Norske </a:t>
            </a:r>
            <a:r>
              <a:rPr lang="no-NO" sz="2400">
                <a:solidFill>
                  <a:srgbClr val="FF0000"/>
                </a:solidFill>
                <a:highlight>
                  <a:srgbClr val="D9EAD3"/>
                </a:highlight>
                <a:latin typeface="Domine"/>
                <a:ea typeface="Domine"/>
                <a:cs typeface="Domine"/>
                <a:sym typeface="Domine"/>
              </a:rPr>
              <a:t>Gunnar Kolås</a:t>
            </a: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 som leier i </a:t>
            </a:r>
            <a:r>
              <a:rPr lang="no-NO" sz="2400">
                <a:solidFill>
                  <a:srgbClr val="FF0000"/>
                </a:solidFill>
                <a:highlight>
                  <a:srgbClr val="C9DAF8"/>
                </a:highlight>
                <a:latin typeface="Domine"/>
                <a:ea typeface="Domine"/>
                <a:cs typeface="Domine"/>
                <a:sym typeface="Domine"/>
              </a:rPr>
              <a:t>Torrevieja</a:t>
            </a: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 mener 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tiden for å kjøpe nærmer seg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888888"/>
                </a:solidFill>
                <a:highlight>
                  <a:srgbClr val="D9EAD3"/>
                </a:highlight>
                <a:latin typeface="Domine"/>
                <a:ea typeface="Domine"/>
                <a:cs typeface="Domine"/>
                <a:sym typeface="Domine"/>
              </a:rPr>
              <a:t>person</a:t>
            </a:r>
            <a:endParaRPr sz="2400">
              <a:solidFill>
                <a:srgbClr val="888888"/>
              </a:solidFill>
              <a:highlight>
                <a:srgbClr val="D9EAD3"/>
              </a:highlight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>
                <a:solidFill>
                  <a:srgbClr val="888888"/>
                </a:solidFill>
                <a:highlight>
                  <a:srgbClr val="C9DAF8"/>
                </a:highlight>
                <a:latin typeface="Domine"/>
                <a:ea typeface="Domine"/>
                <a:cs typeface="Domine"/>
                <a:sym typeface="Domine"/>
              </a:rPr>
              <a:t>sted</a:t>
            </a:r>
            <a:endParaRPr sz="2400">
              <a:solidFill>
                <a:srgbClr val="888888"/>
              </a:solidFill>
              <a:highlight>
                <a:srgbClr val="C9DAF8"/>
              </a:highlight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7b678c8e8_0_235"/>
          <p:cNvSpPr txBox="1">
            <a:spLocks noGrp="1"/>
          </p:cNvSpPr>
          <p:nvPr>
            <p:ph type="title"/>
          </p:nvPr>
        </p:nvSpPr>
        <p:spPr>
          <a:xfrm>
            <a:off x="1069430" y="1148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Norwegian Named Entities</a:t>
            </a:r>
            <a:endParaRPr/>
          </a:p>
        </p:txBody>
      </p:sp>
      <p:sp>
        <p:nvSpPr>
          <p:cNvPr id="279" name="Google Shape;279;g97b678c8e8_0_235"/>
          <p:cNvSpPr txBox="1">
            <a:spLocks noGrp="1"/>
          </p:cNvSpPr>
          <p:nvPr>
            <p:ph type="body" idx="1"/>
          </p:nvPr>
        </p:nvSpPr>
        <p:spPr>
          <a:xfrm>
            <a:off x="1069425" y="1063150"/>
            <a:ext cx="7617300" cy="5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NorNE: treningsmateriale for navnegjenkjenning (Named Entity Recognition)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NER-modellen i NLP-pakka Spacy er trent på NorNE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NER: sentral NLU-oppgave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Spill </a:t>
            </a:r>
            <a:r>
              <a:rPr lang="no-NO" sz="2400">
                <a:solidFill>
                  <a:srgbClr val="FF0000"/>
                </a:solidFill>
                <a:highlight>
                  <a:srgbClr val="D9EAD3"/>
                </a:highlight>
                <a:latin typeface="Domine"/>
                <a:ea typeface="Domine"/>
                <a:cs typeface="Domine"/>
                <a:sym typeface="Domine"/>
              </a:rPr>
              <a:t>Lady Gaga</a:t>
            </a: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 på </a:t>
            </a:r>
            <a:r>
              <a:rPr lang="no-NO" sz="2400">
                <a:solidFill>
                  <a:srgbClr val="FF0000"/>
                </a:solidFill>
                <a:highlight>
                  <a:srgbClr val="FFF2CC"/>
                </a:highlight>
                <a:latin typeface="Domine"/>
                <a:ea typeface="Domine"/>
                <a:cs typeface="Domine"/>
                <a:sym typeface="Domine"/>
              </a:rPr>
              <a:t>Spotify</a:t>
            </a: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!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Hvem er statsminister i </a:t>
            </a:r>
            <a:r>
              <a:rPr lang="no-NO" sz="2400">
                <a:solidFill>
                  <a:srgbClr val="FF0000"/>
                </a:solidFill>
                <a:highlight>
                  <a:srgbClr val="C9DAF8"/>
                </a:highlight>
                <a:latin typeface="Domine"/>
                <a:ea typeface="Domine"/>
                <a:cs typeface="Domine"/>
                <a:sym typeface="Domine"/>
              </a:rPr>
              <a:t>Mongolia</a:t>
            </a:r>
            <a:r>
              <a:rPr lang="no-NO" sz="240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?</a:t>
            </a:r>
            <a:endParaRPr sz="240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u="sng">
                <a:solidFill>
                  <a:schemeClr val="hlink"/>
                </a:solidFill>
                <a:latin typeface="Domine"/>
                <a:ea typeface="Domine"/>
                <a:cs typeface="Domine"/>
                <a:sym typeface="Domine"/>
                <a:hlinkClick r:id="rId3"/>
              </a:rPr>
              <a:t>https://www.nb.no/sprakbanken/ressurskatalog/oai-nb-no-sbr-49/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 u="sng">
                <a:solidFill>
                  <a:schemeClr val="hlink"/>
                </a:solidFill>
                <a:latin typeface="Domine"/>
                <a:ea typeface="Domine"/>
                <a:cs typeface="Domine"/>
                <a:sym typeface="Domine"/>
                <a:hlinkClick r:id="rId4"/>
              </a:rPr>
              <a:t>https://github.com/ltgoslo/norne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7b678c8e8_0_240"/>
          <p:cNvSpPr txBox="1">
            <a:spLocks noGrp="1"/>
          </p:cNvSpPr>
          <p:nvPr>
            <p:ph type="title"/>
          </p:nvPr>
        </p:nvSpPr>
        <p:spPr>
          <a:xfrm>
            <a:off x="1069430" y="433422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Konklusjon</a:t>
            </a:r>
            <a:endParaRPr/>
          </a:p>
        </p:txBody>
      </p:sp>
      <p:sp>
        <p:nvSpPr>
          <p:cNvPr id="285" name="Google Shape;285;g97b678c8e8_0_240"/>
          <p:cNvSpPr txBox="1">
            <a:spLocks noGrp="1"/>
          </p:cNvSpPr>
          <p:nvPr>
            <p:ph type="body" idx="1"/>
          </p:nvPr>
        </p:nvSpPr>
        <p:spPr>
          <a:xfrm>
            <a:off x="1069425" y="1576426"/>
            <a:ext cx="7617300" cy="46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God språkteknologi krever gode språklige datasett med variasjon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Kostnadskrevende å utvikle for norsk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Språkbanken utvikler og deler slike datasett med åpen lisens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Vi er veldig glade for spørsmål, tilbakemeldinger og forslag til nye ressurser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u="sng">
                <a:solidFill>
                  <a:schemeClr val="hlink"/>
                </a:solidFill>
                <a:latin typeface="Domine"/>
                <a:ea typeface="Domine"/>
                <a:cs typeface="Domine"/>
                <a:sym typeface="Domine"/>
                <a:hlinkClick r:id="rId3"/>
              </a:rPr>
              <a:t>sprakbanken@nb.no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" descr="Fotolia_26822373_Subscription_XXL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6" r="555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5" descr="NB-logo-no-far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865" y="6147687"/>
            <a:ext cx="2023975" cy="48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"/>
          <p:cNvSpPr txBox="1"/>
          <p:nvPr/>
        </p:nvSpPr>
        <p:spPr>
          <a:xfrm>
            <a:off x="3070625" y="1583950"/>
            <a:ext cx="5919900" cy="1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3000" u="sng">
                <a:solidFill>
                  <a:schemeClr val="hlink"/>
                </a:solidFill>
                <a:hlinkClick r:id="rId5"/>
              </a:rPr>
              <a:t>https://www.nb.no/sprakbanken/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81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b-NO" dirty="0" smtClean="0"/>
              <a:t>Ressurser</a:t>
            </a:r>
            <a:r>
              <a:rPr lang="no-NO" dirty="0" smtClean="0"/>
              <a:t> </a:t>
            </a: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80624" y="1658147"/>
            <a:ext cx="8417593" cy="493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b-NO" dirty="0"/>
              <a:t>Tilbyr + 50 datasett: tekst, terminologi og tale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De fleste </a:t>
            </a:r>
            <a:r>
              <a:rPr lang="nb-NO" dirty="0" smtClean="0"/>
              <a:t>datasett </a:t>
            </a:r>
            <a:r>
              <a:rPr lang="nb-NO" dirty="0" smtClean="0"/>
              <a:t>er strukturerte og har </a:t>
            </a:r>
            <a:r>
              <a:rPr lang="nb-NO" dirty="0"/>
              <a:t>gjennomgått omfattende bearbeiding, f. eks. transkripsjon og annotering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Utfordringer med språkdata: rettighetsklarering, lingvistisk og teknologisk kompetans</a:t>
            </a:r>
            <a:r>
              <a:rPr lang="nb-NO" dirty="0" smtClean="0"/>
              <a:t>e,</a:t>
            </a:r>
            <a:r>
              <a:rPr lang="nb-NO" dirty="0"/>
              <a:t> ressursbruk til </a:t>
            </a:r>
            <a:r>
              <a:rPr lang="nb-NO" dirty="0" smtClean="0"/>
              <a:t>bearbeiding. </a:t>
            </a:r>
            <a:endParaRPr lang="nb-NO" dirty="0" smtClean="0"/>
          </a:p>
          <a:p>
            <a:pPr marL="11430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Domine"/>
              <a:buChar char="•"/>
            </a:pPr>
            <a:endParaRPr sz="2600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  <p:extLst>
      <p:ext uri="{BB962C8B-B14F-4D97-AF65-F5344CB8AC3E}">
        <p14:creationId xmlns:p14="http://schemas.microsoft.com/office/powerpoint/2010/main" val="32698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81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b-NO" dirty="0" smtClean="0"/>
              <a:t>Datakilder</a:t>
            </a:r>
            <a:r>
              <a:rPr lang="no-NO" dirty="0" smtClean="0"/>
              <a:t> </a:t>
            </a: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80624" y="1658147"/>
            <a:ext cx="8417593" cy="493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b-NO" dirty="0" smtClean="0"/>
              <a:t>Mye data fra eksterne bidragsytere: </a:t>
            </a:r>
          </a:p>
          <a:p>
            <a:endParaRPr lang="nb-NO" dirty="0"/>
          </a:p>
          <a:p>
            <a:pPr lvl="1"/>
            <a:r>
              <a:rPr lang="nb-NO" dirty="0"/>
              <a:t>O</a:t>
            </a:r>
            <a:r>
              <a:rPr lang="nb-NO" dirty="0" smtClean="0"/>
              <a:t>versettelsesminner fra offentlige og private virksomheter, f. eks. UD, </a:t>
            </a:r>
            <a:r>
              <a:rPr lang="nb-NO" dirty="0" err="1" smtClean="0"/>
              <a:t>Digdir</a:t>
            </a:r>
            <a:r>
              <a:rPr lang="nb-NO" dirty="0" smtClean="0"/>
              <a:t>, </a:t>
            </a:r>
            <a:r>
              <a:rPr lang="nb-NO" dirty="0" err="1" smtClean="0"/>
              <a:t>Semantix</a:t>
            </a:r>
            <a:r>
              <a:rPr lang="nb-NO" dirty="0"/>
              <a:t> </a:t>
            </a:r>
            <a:r>
              <a:rPr lang="nb-NO" dirty="0" smtClean="0"/>
              <a:t>og</a:t>
            </a:r>
            <a:r>
              <a:rPr lang="nb-NO" dirty="0" smtClean="0"/>
              <a:t> Nynorsk pressekontor/NTB</a:t>
            </a:r>
          </a:p>
          <a:p>
            <a:endParaRPr lang="nb-NO" dirty="0"/>
          </a:p>
          <a:p>
            <a:pPr lvl="1"/>
            <a:r>
              <a:rPr lang="nb-NO" dirty="0" smtClean="0"/>
              <a:t>Terminologi fra Standard </a:t>
            </a:r>
            <a:r>
              <a:rPr lang="nb-NO" dirty="0" smtClean="0"/>
              <a:t>N</a:t>
            </a:r>
            <a:r>
              <a:rPr lang="nb-NO" dirty="0" smtClean="0"/>
              <a:t>orge</a:t>
            </a:r>
          </a:p>
          <a:p>
            <a:endParaRPr lang="nb-NO" dirty="0"/>
          </a:p>
          <a:p>
            <a:pPr lvl="1"/>
            <a:r>
              <a:rPr lang="nb-NO" dirty="0" smtClean="0"/>
              <a:t>T</a:t>
            </a:r>
            <a:r>
              <a:rPr lang="nb-NO" dirty="0" smtClean="0"/>
              <a:t>aledata fra</a:t>
            </a:r>
            <a:r>
              <a:rPr lang="nb-NO" dirty="0" smtClean="0"/>
              <a:t> NAV/Max Manus og Stortinget</a:t>
            </a:r>
            <a:endParaRPr lang="nb-NO" dirty="0" smtClean="0"/>
          </a:p>
          <a:p>
            <a:endParaRPr lang="nb-NO" dirty="0"/>
          </a:p>
          <a:p>
            <a:pPr marL="11430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Domine"/>
              <a:buChar char="•"/>
            </a:pPr>
            <a:endParaRPr sz="2600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  <p:extLst>
      <p:ext uri="{BB962C8B-B14F-4D97-AF65-F5344CB8AC3E}">
        <p14:creationId xmlns:p14="http://schemas.microsoft.com/office/powerpoint/2010/main" val="31233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81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b-NO" dirty="0" smtClean="0"/>
              <a:t>Samarbeidsprosjekt</a:t>
            </a: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80624" y="1658147"/>
            <a:ext cx="8417593" cy="493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b-NO" dirty="0" smtClean="0"/>
              <a:t>«Målfrid», et samarbeidsprosjekt med Språkrådet.</a:t>
            </a:r>
          </a:p>
          <a:p>
            <a:r>
              <a:rPr lang="nb-NO" dirty="0"/>
              <a:t>T</a:t>
            </a:r>
            <a:r>
              <a:rPr lang="nb-NO" dirty="0" smtClean="0"/>
              <a:t>iltak i Tidstyvprosjektet. </a:t>
            </a:r>
            <a:endParaRPr lang="nb-NO" dirty="0" smtClean="0"/>
          </a:p>
          <a:p>
            <a:r>
              <a:rPr lang="nb-NO" dirty="0" smtClean="0"/>
              <a:t>Årlig målinger av målbruken i statlige virksomheter e</a:t>
            </a:r>
            <a:r>
              <a:rPr lang="nb-NO" dirty="0" smtClean="0"/>
              <a:t>rstatter egenrapportering.</a:t>
            </a:r>
          </a:p>
          <a:p>
            <a:r>
              <a:rPr lang="nb-NO" dirty="0" smtClean="0"/>
              <a:t>Målingene er basert på tekstdata høstet fra nettsidene til statlige virksomheter.</a:t>
            </a:r>
          </a:p>
          <a:p>
            <a:r>
              <a:rPr lang="nb-NO" dirty="0" smtClean="0"/>
              <a:t>Tekstdata kan brukes til flere formål en </a:t>
            </a:r>
            <a:r>
              <a:rPr lang="nb-NO" dirty="0" err="1" smtClean="0"/>
              <a:t>målbrukrapportering</a:t>
            </a:r>
            <a:r>
              <a:rPr lang="nb-NO" dirty="0" smtClean="0"/>
              <a:t>.</a:t>
            </a:r>
            <a:endParaRPr lang="nb-NO" dirty="0"/>
          </a:p>
          <a:p>
            <a:pPr marL="11430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Domine"/>
              <a:buChar char="•"/>
            </a:pPr>
            <a:endParaRPr sz="2600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  <p:extLst>
      <p:ext uri="{BB962C8B-B14F-4D97-AF65-F5344CB8AC3E}">
        <p14:creationId xmlns:p14="http://schemas.microsoft.com/office/powerpoint/2010/main" val="8564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74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b-NO" dirty="0" smtClean="0"/>
              <a:t>Deling av data</a:t>
            </a: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80624" y="1260765"/>
            <a:ext cx="8417593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b-NO" dirty="0">
                <a:sym typeface="Domine"/>
              </a:rPr>
              <a:t>Åpen lisens: ressursene kan fritt brukes til forskning og kommersiell utvikling</a:t>
            </a:r>
            <a:r>
              <a:rPr lang="nb-NO" dirty="0" smtClean="0">
                <a:sym typeface="Domine"/>
              </a:rPr>
              <a:t>.</a:t>
            </a:r>
          </a:p>
          <a:p>
            <a:endParaRPr lang="nb-NO" dirty="0">
              <a:sym typeface="Domine"/>
            </a:endParaRPr>
          </a:p>
          <a:p>
            <a:r>
              <a:rPr lang="nb-NO" dirty="0" smtClean="0">
                <a:sym typeface="Domine"/>
              </a:rPr>
              <a:t>Språkbanken </a:t>
            </a:r>
            <a:r>
              <a:rPr lang="nb-NO" dirty="0">
                <a:sym typeface="Domine"/>
              </a:rPr>
              <a:t>deltar i den norske forskningsinfrastrukturen CLARINO</a:t>
            </a:r>
            <a:r>
              <a:rPr lang="nb-NO" dirty="0" smtClean="0">
                <a:sym typeface="Domine"/>
              </a:rPr>
              <a:t>.</a:t>
            </a:r>
          </a:p>
          <a:p>
            <a:endParaRPr lang="nb-NO" dirty="0" smtClean="0">
              <a:sym typeface="Domine"/>
            </a:endParaRPr>
          </a:p>
          <a:p>
            <a:r>
              <a:rPr lang="nb-NO" dirty="0" smtClean="0">
                <a:sym typeface="Domine"/>
              </a:rPr>
              <a:t>Data deles på flere plattformer, nasjonale (data.norge.n</a:t>
            </a:r>
            <a:r>
              <a:rPr lang="nb-NO" dirty="0" smtClean="0">
                <a:sym typeface="Domine"/>
              </a:rPr>
              <a:t>0) og internasjonale (ELRC-SHARE, CLARIN, </a:t>
            </a:r>
            <a:r>
              <a:rPr lang="nb-NO" dirty="0" err="1" smtClean="0">
                <a:sym typeface="Domine"/>
              </a:rPr>
              <a:t>GitHub</a:t>
            </a:r>
            <a:r>
              <a:rPr lang="nb-NO" dirty="0" smtClean="0">
                <a:sym typeface="Domine"/>
              </a:rPr>
              <a:t>…)</a:t>
            </a:r>
          </a:p>
          <a:p>
            <a:endParaRPr lang="nb-NO" dirty="0">
              <a:sym typeface="Domine"/>
            </a:endParaRPr>
          </a:p>
          <a:p>
            <a:r>
              <a:rPr lang="nb-NO" u="sng" dirty="0">
                <a:solidFill>
                  <a:schemeClr val="hlink"/>
                </a:solidFill>
                <a:latin typeface="Domine"/>
                <a:ea typeface="Domine"/>
                <a:cs typeface="Domine"/>
                <a:sym typeface="Domine"/>
                <a:hlinkClick r:id="rId3"/>
              </a:rPr>
              <a:t>www.nb.no/sprakbanken/</a:t>
            </a:r>
            <a:endParaRPr lang="nb-NO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Domine"/>
              <a:buChar char="•"/>
            </a:pPr>
            <a:endParaRPr sz="2600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  <p:extLst>
      <p:ext uri="{BB962C8B-B14F-4D97-AF65-F5344CB8AC3E}">
        <p14:creationId xmlns:p14="http://schemas.microsoft.com/office/powerpoint/2010/main" val="8898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endParaRPr dirty="0"/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80624" y="1933150"/>
            <a:ext cx="8417593" cy="39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600"/>
              <a:buFont typeface="Domine"/>
              <a:buChar char="•"/>
            </a:pPr>
            <a:endParaRPr sz="2600" dirty="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8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7b678c8e8_0_101"/>
          <p:cNvSpPr txBox="1">
            <a:spLocks noGrp="1"/>
          </p:cNvSpPr>
          <p:nvPr>
            <p:ph type="title"/>
          </p:nvPr>
        </p:nvSpPr>
        <p:spPr>
          <a:xfrm>
            <a:off x="1069430" y="51514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Hvorfor forstår ikke mobilen dialekta mi?</a:t>
            </a:r>
            <a:endParaRPr/>
          </a:p>
        </p:txBody>
      </p:sp>
      <p:sp>
        <p:nvSpPr>
          <p:cNvPr id="179" name="Google Shape;179;g97b678c8e8_0_101"/>
          <p:cNvSpPr txBox="1">
            <a:spLocks noGrp="1"/>
          </p:cNvSpPr>
          <p:nvPr>
            <p:ph type="body" idx="1"/>
          </p:nvPr>
        </p:nvSpPr>
        <p:spPr>
          <a:xfrm>
            <a:off x="1069430" y="1911546"/>
            <a:ext cx="76173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908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Språkteknologi bruker ML-algoritmer trent på store datasett med tekst og/eller tale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Datasettene bør inneholde variasjon (dialekt, alder, kjønn) og være tilpassa bruksdomenet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En utfordring for norsk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Et lite språksamfunn og et lite marked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Stor dialektvariasjon, og dialektene brukes overalt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To skriftspråk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7b678c8e8_0_141"/>
          <p:cNvSpPr txBox="1">
            <a:spLocks noGrp="1"/>
          </p:cNvSpPr>
          <p:nvPr>
            <p:ph type="title"/>
          </p:nvPr>
        </p:nvSpPr>
        <p:spPr>
          <a:xfrm>
            <a:off x="1069430" y="367997"/>
            <a:ext cx="7617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no-NO"/>
              <a:t>Hvorfor forstår ikke mobilen dialekta mi?</a:t>
            </a:r>
            <a:endParaRPr/>
          </a:p>
        </p:txBody>
      </p:sp>
      <p:sp>
        <p:nvSpPr>
          <p:cNvPr id="185" name="Google Shape;185;g97b678c8e8_0_141"/>
          <p:cNvSpPr txBox="1">
            <a:spLocks noGrp="1"/>
          </p:cNvSpPr>
          <p:nvPr>
            <p:ph type="body" idx="1"/>
          </p:nvPr>
        </p:nvSpPr>
        <p:spPr>
          <a:xfrm>
            <a:off x="1069425" y="1700201"/>
            <a:ext cx="7617300" cy="4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Språkbanken deler datasett for språkteknologi: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laga av lingvister med kompetanse på norsk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med dialektal variasjon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på bokmål og nynorsk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–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tilpassa ulike formål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Selvlagde datasett og datasett arva fra andre, bl.a. konkursboet til Nordisk språkteknologi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Domine"/>
              <a:buChar char="•"/>
            </a:pPr>
            <a:r>
              <a:rPr lang="no-NO" sz="2400">
                <a:solidFill>
                  <a:srgbClr val="888888"/>
                </a:solidFill>
                <a:latin typeface="Domine"/>
                <a:ea typeface="Domine"/>
                <a:cs typeface="Domine"/>
                <a:sym typeface="Domine"/>
              </a:rPr>
              <a:t>Vi skal se på noen utvalgte ressurser</a:t>
            </a:r>
            <a:endParaRPr sz="2400">
              <a:solidFill>
                <a:srgbClr val="888888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mgrå 1">
  <a:themeElements>
    <a:clrScheme name="NB">
      <a:dk1>
        <a:srgbClr val="000000"/>
      </a:dk1>
      <a:lt1>
        <a:srgbClr val="F3F0ED"/>
      </a:lt1>
      <a:dk2>
        <a:srgbClr val="C4BFB7"/>
      </a:dk2>
      <a:lt2>
        <a:srgbClr val="DCD8D0"/>
      </a:lt2>
      <a:accent1>
        <a:srgbClr val="7B715E"/>
      </a:accent1>
      <a:accent2>
        <a:srgbClr val="A5132A"/>
      </a:accent2>
      <a:accent3>
        <a:srgbClr val="DCDC3E"/>
      </a:accent3>
      <a:accent4>
        <a:srgbClr val="612172"/>
      </a:accent4>
      <a:accent5>
        <a:srgbClr val="DA8A1C"/>
      </a:accent5>
      <a:accent6>
        <a:srgbClr val="EEEC98"/>
      </a:accent6>
      <a:hlink>
        <a:srgbClr val="BD6AD4"/>
      </a:hlink>
      <a:folHlink>
        <a:srgbClr val="ECB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t hvit med logo">
  <a:themeElements>
    <a:clrScheme name="NB">
      <a:dk1>
        <a:srgbClr val="000000"/>
      </a:dk1>
      <a:lt1>
        <a:srgbClr val="FFFFFF"/>
      </a:lt1>
      <a:dk2>
        <a:srgbClr val="C4BFB7"/>
      </a:dk2>
      <a:lt2>
        <a:srgbClr val="DCD8D0"/>
      </a:lt2>
      <a:accent1>
        <a:srgbClr val="7B715E"/>
      </a:accent1>
      <a:accent2>
        <a:srgbClr val="A5132A"/>
      </a:accent2>
      <a:accent3>
        <a:srgbClr val="DCDC3E"/>
      </a:accent3>
      <a:accent4>
        <a:srgbClr val="612172"/>
      </a:accent4>
      <a:accent5>
        <a:srgbClr val="DA8A1C"/>
      </a:accent5>
      <a:accent6>
        <a:srgbClr val="EEEC98"/>
      </a:accent6>
      <a:hlink>
        <a:srgbClr val="BD6AD4"/>
      </a:hlink>
      <a:folHlink>
        <a:srgbClr val="ECB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866</Words>
  <Application>Microsoft Office PowerPoint</Application>
  <PresentationFormat>Skjermfremvisning (4:3)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Georgia</vt:lpstr>
      <vt:lpstr>Domine</vt:lpstr>
      <vt:lpstr>Arial</vt:lpstr>
      <vt:lpstr>Century Gothic</vt:lpstr>
      <vt:lpstr>Varmgrå 1</vt:lpstr>
      <vt:lpstr>Helt hvit med logo</vt:lpstr>
      <vt:lpstr>Språkbanken – nasjonal infrastruktur for språkteknologi </vt:lpstr>
      <vt:lpstr>Språkbanken</vt:lpstr>
      <vt:lpstr>Ressurser </vt:lpstr>
      <vt:lpstr>Datakilder </vt:lpstr>
      <vt:lpstr>Samarbeidsprosjekt</vt:lpstr>
      <vt:lpstr>Deling av data</vt:lpstr>
      <vt:lpstr>PowerPoint-presentasjon</vt:lpstr>
      <vt:lpstr>Hvorfor forstår ikke mobilen dialekta mi?</vt:lpstr>
      <vt:lpstr>Hvorfor forstår ikke mobilen dialekta mi?</vt:lpstr>
      <vt:lpstr>Plan</vt:lpstr>
      <vt:lpstr>1. Talespråksressurser</vt:lpstr>
      <vt:lpstr>Talegjenkjenningsalgoritmer</vt:lpstr>
      <vt:lpstr>Talekorpus</vt:lpstr>
      <vt:lpstr>Eksisterende talekorpus i Språkbanken</vt:lpstr>
      <vt:lpstr>Stortingstranskripsjonene</vt:lpstr>
      <vt:lpstr>Uttaleleksikon</vt:lpstr>
      <vt:lpstr>2. Tekstressurser</vt:lpstr>
      <vt:lpstr>Norsk dependenstrebank </vt:lpstr>
      <vt:lpstr>Ordklasser</vt:lpstr>
      <vt:lpstr>Syntaktiske relasjoner</vt:lpstr>
      <vt:lpstr>Norwegian Named Entities</vt:lpstr>
      <vt:lpstr>Norwegian Named Entities</vt:lpstr>
      <vt:lpstr>Konklusjon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Språkbanken – nasjonal infrastruktur for språkteknologi</dc:title>
  <dc:creator>Stian Berger</dc:creator>
  <cp:lastModifiedBy>Jon Arild Olsen</cp:lastModifiedBy>
  <cp:revision>10</cp:revision>
  <dcterms:created xsi:type="dcterms:W3CDTF">2011-09-27T07:39:36Z</dcterms:created>
  <dcterms:modified xsi:type="dcterms:W3CDTF">2020-09-30T08:29:46Z</dcterms:modified>
</cp:coreProperties>
</file>