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Helvetica Neue Ligh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7a43574a4_2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7a43574a4_2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44671eb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844671eb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6a52537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6a52537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7a43574a4_2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7a43574a4_2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ee58d93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ee58d93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3b2688c2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3b2688c2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fb6c82f93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fb6c82f93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0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</a:pPr>
            <a:r>
              <a:rPr lang="no-NO">
                <a:latin typeface="Helvetica Neue Light"/>
                <a:ea typeface="Helvetica Neue Light"/>
                <a:cs typeface="Helvetica Neue Light"/>
                <a:sym typeface="Helvetica Neue Light"/>
              </a:rPr>
              <a:t>Teknisk retning for NAV 2020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o-NO">
                <a:latin typeface="Helvetica Neue Light"/>
                <a:ea typeface="Helvetica Neue Light"/>
                <a:cs typeface="Helvetica Neue Light"/>
                <a:sym typeface="Helvetica Neue Light"/>
              </a:rPr>
              <a:t>Audun Fauchald Strand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o-NO">
                <a:latin typeface="Helvetica Neue Light"/>
                <a:ea typeface="Helvetica Neue Light"/>
                <a:cs typeface="Helvetica Neue Light"/>
                <a:sym typeface="Helvetica Neue Light"/>
              </a:rPr>
              <a:t>Truls Jørgensen</a:t>
            </a:r>
            <a:endParaRPr/>
          </a:p>
        </p:txBody>
      </p:sp>
      <p:grpSp>
        <p:nvGrpSpPr>
          <p:cNvPr id="86" name="Google Shape;86;p13"/>
          <p:cNvGrpSpPr/>
          <p:nvPr/>
        </p:nvGrpSpPr>
        <p:grpSpPr>
          <a:xfrm>
            <a:off x="5022137" y="4526305"/>
            <a:ext cx="2256282" cy="2256282"/>
            <a:chOff x="5285232" y="5431536"/>
            <a:chExt cx="914400" cy="914400"/>
          </a:xfrm>
        </p:grpSpPr>
        <p:sp>
          <p:nvSpPr>
            <p:cNvPr id="87" name="Google Shape;87;p13"/>
            <p:cNvSpPr/>
            <p:nvPr/>
          </p:nvSpPr>
          <p:spPr>
            <a:xfrm>
              <a:off x="5742432" y="58887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457200" y="0"/>
                  </a:lnTo>
                  <a:cubicBezTo>
                    <a:pt x="457200" y="252505"/>
                    <a:pt x="252505" y="457200"/>
                    <a:pt x="0" y="4572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 rot="5400000">
              <a:off x="5285232" y="58887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457200" y="0"/>
                  </a:lnTo>
                  <a:cubicBezTo>
                    <a:pt x="457200" y="252505"/>
                    <a:pt x="252505" y="457200"/>
                    <a:pt x="0" y="45720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 rot="10800000" flipH="1">
              <a:off x="5742432" y="54315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457200" y="0"/>
                  </a:lnTo>
                  <a:cubicBezTo>
                    <a:pt x="457200" y="252505"/>
                    <a:pt x="252505" y="457200"/>
                    <a:pt x="0" y="457200"/>
                  </a:cubicBezTo>
                  <a:close/>
                </a:path>
              </a:pathLst>
            </a:custGeom>
            <a:solidFill>
              <a:srgbClr val="FF09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 rot="5400000" flipH="1">
              <a:off x="5285232" y="54315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457200" y="0"/>
                  </a:lnTo>
                  <a:cubicBezTo>
                    <a:pt x="457200" y="252505"/>
                    <a:pt x="252505" y="457200"/>
                    <a:pt x="0" y="45720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0000">
                <a:solidFill>
                  <a:srgbClr val="FF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30000">
              <a:solidFill>
                <a:srgbClr val="FF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22"/>
          <p:cNvSpPr txBox="1">
            <a:spLocks noGrp="1"/>
          </p:cNvSpPr>
          <p:nvPr>
            <p:ph type="body" idx="1"/>
          </p:nvPr>
        </p:nvSpPr>
        <p:spPr>
          <a:xfrm>
            <a:off x="871575" y="4314763"/>
            <a:ext cx="4929600" cy="99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5200">
                <a:solidFill>
                  <a:srgbClr val="00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@audunstrand</a:t>
            </a:r>
            <a:endParaRPr sz="5200">
              <a:solidFill>
                <a:srgbClr val="00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22"/>
          <p:cNvSpPr txBox="1">
            <a:spLocks noGrp="1"/>
          </p:cNvSpPr>
          <p:nvPr>
            <p:ph type="body" idx="1"/>
          </p:nvPr>
        </p:nvSpPr>
        <p:spPr>
          <a:xfrm>
            <a:off x="3782725" y="4313825"/>
            <a:ext cx="5748000" cy="99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5200">
                <a:solidFill>
                  <a:srgbClr val="00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@trulsjor  </a:t>
            </a:r>
            <a:endParaRPr sz="5200">
              <a:solidFill>
                <a:srgbClr val="00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1" name="Google Shape;28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8763" y="4452788"/>
            <a:ext cx="894476" cy="7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/>
          <p:nvPr/>
        </p:nvSpPr>
        <p:spPr>
          <a:xfrm>
            <a:off x="1264103" y="335825"/>
            <a:ext cx="102861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5400">
                <a:solidFill>
                  <a:srgbClr val="D1D2D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www.menti.com </a:t>
            </a:r>
            <a:endParaRPr sz="5400">
              <a:solidFill>
                <a:srgbClr val="D1D2D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5400">
                <a:solidFill>
                  <a:srgbClr val="D1D2D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endParaRPr sz="5400">
              <a:solidFill>
                <a:srgbClr val="D1D2D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7" name="Google Shape;28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1075" y="2532664"/>
            <a:ext cx="6653250" cy="49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Referanser</a:t>
            </a:r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/>
              <a:t>https://trunkbaseddevelopment.com/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/>
              <a:t>https://martinfowler.com/articles/data-monolith-to-mesh.html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1750" y="1396524"/>
            <a:ext cx="8844450" cy="54614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1353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Helvetica Neue"/>
                <a:ea typeface="Helvetica Neue"/>
                <a:cs typeface="Helvetica Neue"/>
                <a:sym typeface="Helvetica Neue"/>
              </a:rPr>
              <a:t>Gjennomsnittlig antall prodsettinger pr uke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Helvetica Neue"/>
                <a:ea typeface="Helvetica Neue"/>
                <a:cs typeface="Helvetica Neue"/>
                <a:sym typeface="Helvetica Neue"/>
              </a:rPr>
              <a:t>Mandat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>
                <a:latin typeface="Helvetica Neue"/>
                <a:ea typeface="Helvetica Neue"/>
                <a:cs typeface="Helvetica Neue"/>
                <a:sym typeface="Helvetica Neue"/>
              </a:rPr>
              <a:t>Oppdrag: Sette teknisk retning for NAV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>
                <a:latin typeface="Helvetica Neue"/>
                <a:ea typeface="Helvetica Neue"/>
                <a:cs typeface="Helvetica Neue"/>
                <a:sym typeface="Helvetica Neue"/>
              </a:rPr>
              <a:t>Oppdragsgiver: IT-direktør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o-NO">
                <a:latin typeface="Helvetica Neue"/>
                <a:ea typeface="Helvetica Neue"/>
                <a:cs typeface="Helvetica Neue"/>
                <a:sym typeface="Helvetica Neue"/>
              </a:rPr>
              <a:t>Forankret i teknisk ledergruppe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3" name="Google Shape;103;p15"/>
          <p:cNvGrpSpPr/>
          <p:nvPr/>
        </p:nvGrpSpPr>
        <p:grpSpPr>
          <a:xfrm>
            <a:off x="5022137" y="4526306"/>
            <a:ext cx="2256282" cy="2256282"/>
            <a:chOff x="5285232" y="5431536"/>
            <a:chExt cx="914400" cy="914400"/>
          </a:xfrm>
        </p:grpSpPr>
        <p:sp>
          <p:nvSpPr>
            <p:cNvPr id="104" name="Google Shape;104;p15"/>
            <p:cNvSpPr/>
            <p:nvPr/>
          </p:nvSpPr>
          <p:spPr>
            <a:xfrm>
              <a:off x="5742432" y="58887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457200" y="0"/>
                  </a:lnTo>
                  <a:cubicBezTo>
                    <a:pt x="457200" y="252505"/>
                    <a:pt x="252505" y="457200"/>
                    <a:pt x="0" y="4572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 rot="5400000">
              <a:off x="5285232" y="58887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457200" y="0"/>
                  </a:lnTo>
                  <a:cubicBezTo>
                    <a:pt x="457200" y="252505"/>
                    <a:pt x="252505" y="457200"/>
                    <a:pt x="0" y="45720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 rot="10800000" flipH="1">
              <a:off x="5742432" y="54315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457200" y="0"/>
                  </a:lnTo>
                  <a:cubicBezTo>
                    <a:pt x="457200" y="252505"/>
                    <a:pt x="252505" y="457200"/>
                    <a:pt x="0" y="457200"/>
                  </a:cubicBezTo>
                  <a:close/>
                </a:path>
              </a:pathLst>
            </a:custGeom>
            <a:solidFill>
              <a:srgbClr val="FF09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 rot="5400000" flipH="1">
              <a:off x="5285232" y="54315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457200" y="0"/>
                  </a:lnTo>
                  <a:cubicBezTo>
                    <a:pt x="457200" y="252505"/>
                    <a:pt x="252505" y="457200"/>
                    <a:pt x="0" y="45720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Helvetica Neue"/>
                <a:ea typeface="Helvetica Neue"/>
                <a:cs typeface="Helvetica Neue"/>
                <a:sym typeface="Helvetica Neue"/>
              </a:rPr>
              <a:t>Plan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no-NO">
                <a:latin typeface="Helvetica Neue"/>
                <a:ea typeface="Helvetica Neue"/>
                <a:cs typeface="Helvetica Neue"/>
                <a:sym typeface="Helvetica Neue"/>
              </a:rPr>
              <a:t>Presentere for alle team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no-NO">
                <a:latin typeface="Helvetica Neue"/>
                <a:ea typeface="Helvetica Neue"/>
                <a:cs typeface="Helvetica Neue"/>
                <a:sym typeface="Helvetica Neue"/>
              </a:rPr>
              <a:t>Diskusjon om hvordan dette treffer team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no-NO">
                <a:latin typeface="Helvetica Neue"/>
                <a:ea typeface="Helvetica Neue"/>
                <a:cs typeface="Helvetica Neue"/>
                <a:sym typeface="Helvetica Neue"/>
              </a:rPr>
              <a:t>Sette opp tiltak for hvert enkelt team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no-NO">
                <a:latin typeface="Helvetica Neue"/>
                <a:ea typeface="Helvetica Neue"/>
                <a:cs typeface="Helvetica Neue"/>
                <a:sym typeface="Helvetica Neue"/>
              </a:rPr>
              <a:t>Lage opplæringsmateriale for de forskjellige temaene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no-NO">
                <a:latin typeface="Helvetica Neue"/>
                <a:ea typeface="Helvetica Neue"/>
                <a:cs typeface="Helvetica Neue"/>
                <a:sym typeface="Helvetica Neue"/>
              </a:rPr>
              <a:t>Sende ekspertkompetanse inn i team for å hjelpe dem å komme i gang med tiltak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4" name="Google Shape;114;p16"/>
          <p:cNvGrpSpPr/>
          <p:nvPr/>
        </p:nvGrpSpPr>
        <p:grpSpPr>
          <a:xfrm>
            <a:off x="5022137" y="4526306"/>
            <a:ext cx="2256282" cy="2256282"/>
            <a:chOff x="5285232" y="5431536"/>
            <a:chExt cx="914400" cy="914400"/>
          </a:xfrm>
        </p:grpSpPr>
        <p:sp>
          <p:nvSpPr>
            <p:cNvPr id="115" name="Google Shape;115;p16"/>
            <p:cNvSpPr/>
            <p:nvPr/>
          </p:nvSpPr>
          <p:spPr>
            <a:xfrm>
              <a:off x="5742432" y="58887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457200" y="0"/>
                  </a:lnTo>
                  <a:cubicBezTo>
                    <a:pt x="457200" y="252505"/>
                    <a:pt x="252505" y="457200"/>
                    <a:pt x="0" y="4572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 rot="5400000">
              <a:off x="5285232" y="58887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457200" y="0"/>
                  </a:lnTo>
                  <a:cubicBezTo>
                    <a:pt x="457200" y="252505"/>
                    <a:pt x="252505" y="457200"/>
                    <a:pt x="0" y="45720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 rot="10800000" flipH="1">
              <a:off x="5742432" y="54315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457200" y="0"/>
                  </a:lnTo>
                  <a:cubicBezTo>
                    <a:pt x="457200" y="252505"/>
                    <a:pt x="252505" y="457200"/>
                    <a:pt x="0" y="457200"/>
                  </a:cubicBezTo>
                  <a:close/>
                </a:path>
              </a:pathLst>
            </a:custGeom>
            <a:solidFill>
              <a:srgbClr val="FF09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 rot="5400000" flipH="1">
              <a:off x="5285232" y="54315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457200" y="0"/>
                  </a:lnTo>
                  <a:cubicBezTo>
                    <a:pt x="457200" y="252505"/>
                    <a:pt x="252505" y="457200"/>
                    <a:pt x="0" y="45720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Helvetica Neue"/>
                <a:ea typeface="Helvetica Neue"/>
                <a:cs typeface="Helvetica Neue"/>
                <a:sym typeface="Helvetica Neue"/>
              </a:rPr>
              <a:t>Forklaring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59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no-NO">
                <a:latin typeface="Helvetica Neue"/>
                <a:ea typeface="Helvetica Neue"/>
                <a:cs typeface="Helvetica Neue"/>
                <a:sym typeface="Helvetica Neue"/>
              </a:rPr>
              <a:t>Hver del har et sett med piler, hvor hver pil indikerer en retning fra venstre mot høyre.  Det er stor spredning i teamene i NAV, både med hensyn til eierskap og endringsevnen til systemene de eier.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no-NO">
                <a:latin typeface="Helvetica Neue"/>
                <a:ea typeface="Helvetica Neue"/>
                <a:cs typeface="Helvetica Neue"/>
                <a:sym typeface="Helvetica Neue"/>
              </a:rPr>
              <a:t>Løsningene våre har forskjellige utgangspunkt, og forskjellig gjennomføringskraft, men alle bør jobbe seg mot høyre.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204674" y="5018192"/>
            <a:ext cx="11920200" cy="828000"/>
          </a:xfrm>
          <a:prstGeom prst="roundRect">
            <a:avLst>
              <a:gd name="adj" fmla="val 4306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204675" y="5256556"/>
            <a:ext cx="11920263" cy="369300"/>
            <a:chOff x="135925" y="1059874"/>
            <a:chExt cx="11920263" cy="369300"/>
          </a:xfrm>
        </p:grpSpPr>
        <p:cxnSp>
          <p:nvCxnSpPr>
            <p:cNvPr id="127" name="Google Shape;127;p17"/>
            <p:cNvCxnSpPr/>
            <p:nvPr/>
          </p:nvCxnSpPr>
          <p:spPr>
            <a:xfrm>
              <a:off x="3398108" y="1244539"/>
              <a:ext cx="51132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128" name="Google Shape;128;p17"/>
            <p:cNvSpPr/>
            <p:nvPr/>
          </p:nvSpPr>
          <p:spPr>
            <a:xfrm>
              <a:off x="135925" y="1059874"/>
              <a:ext cx="3262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Fra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8511388" y="1059874"/>
              <a:ext cx="354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Til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135924" y="1216926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18"/>
          <p:cNvGrpSpPr/>
          <p:nvPr/>
        </p:nvGrpSpPr>
        <p:grpSpPr>
          <a:xfrm>
            <a:off x="135925" y="1455289"/>
            <a:ext cx="11920151" cy="369332"/>
            <a:chOff x="135925" y="1059873"/>
            <a:chExt cx="11920151" cy="369332"/>
          </a:xfrm>
        </p:grpSpPr>
        <p:cxnSp>
          <p:nvCxnSpPr>
            <p:cNvPr id="136" name="Google Shape;136;p18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137" name="Google Shape;137;p18"/>
            <p:cNvSpPr/>
            <p:nvPr/>
          </p:nvSpPr>
          <p:spPr>
            <a:xfrm>
              <a:off x="135925" y="1059873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 b="0" i="0" u="none" strike="noStrike" cap="none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Dele data via API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8511388" y="1059873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 b="0" i="0" u="none" strike="noStrike" cap="none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Publisere data som strømmer,</a:t>
              </a:r>
              <a:endPara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(asynkron kommunikasjon mellom områder)</a:t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39" name="Google Shape;139;p18"/>
          <p:cNvSpPr/>
          <p:nvPr/>
        </p:nvSpPr>
        <p:spPr>
          <a:xfrm>
            <a:off x="135924" y="2140257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18"/>
          <p:cNvGrpSpPr/>
          <p:nvPr/>
        </p:nvGrpSpPr>
        <p:grpSpPr>
          <a:xfrm>
            <a:off x="135925" y="2378621"/>
            <a:ext cx="11920151" cy="369332"/>
            <a:chOff x="135925" y="1059874"/>
            <a:chExt cx="11920151" cy="369332"/>
          </a:xfrm>
        </p:grpSpPr>
        <p:cxnSp>
          <p:nvCxnSpPr>
            <p:cNvPr id="141" name="Google Shape;141;p18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142" name="Google Shape;142;p18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Integrere direkte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Dele hendelser om det som har skjedd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8"/>
          <p:cNvSpPr/>
          <p:nvPr/>
        </p:nvSpPr>
        <p:spPr>
          <a:xfrm>
            <a:off x="135924" y="3063586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18"/>
          <p:cNvGrpSpPr/>
          <p:nvPr/>
        </p:nvGrpSpPr>
        <p:grpSpPr>
          <a:xfrm>
            <a:off x="135925" y="3301950"/>
            <a:ext cx="11920151" cy="369332"/>
            <a:chOff x="135925" y="1059874"/>
            <a:chExt cx="11920151" cy="369332"/>
          </a:xfrm>
        </p:grpSpPr>
        <p:cxnSp>
          <p:nvCxnSpPr>
            <p:cNvPr id="146" name="Google Shape;146;p18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147" name="Google Shape;147;p18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Manglende brukerinnsikt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Kontinuerlig måling i sanntid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18"/>
          <p:cNvSpPr/>
          <p:nvPr/>
        </p:nvSpPr>
        <p:spPr>
          <a:xfrm>
            <a:off x="135924" y="3986917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18"/>
          <p:cNvGrpSpPr/>
          <p:nvPr/>
        </p:nvGrpSpPr>
        <p:grpSpPr>
          <a:xfrm>
            <a:off x="135925" y="4225281"/>
            <a:ext cx="11920151" cy="369332"/>
            <a:chOff x="135925" y="1059874"/>
            <a:chExt cx="11920151" cy="369332"/>
          </a:xfrm>
        </p:grpSpPr>
        <p:cxnSp>
          <p:nvCxnSpPr>
            <p:cNvPr id="151" name="Google Shape;151;p18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152" name="Google Shape;152;p18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Sentralisert analyse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Analyse i produktområdene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8"/>
          <p:cNvSpPr/>
          <p:nvPr/>
        </p:nvSpPr>
        <p:spPr>
          <a:xfrm>
            <a:off x="135923" y="4910246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Google Shape;155;p18"/>
          <p:cNvGrpSpPr/>
          <p:nvPr/>
        </p:nvGrpSpPr>
        <p:grpSpPr>
          <a:xfrm>
            <a:off x="135924" y="5148610"/>
            <a:ext cx="11920151" cy="369332"/>
            <a:chOff x="135925" y="1059874"/>
            <a:chExt cx="11920151" cy="369332"/>
          </a:xfrm>
        </p:grpSpPr>
        <p:cxnSp>
          <p:nvCxnSpPr>
            <p:cNvPr id="156" name="Google Shape;156;p18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157" name="Google Shape;157;p18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Vanskelig tilgjengelig data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Datakatalog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18"/>
          <p:cNvSpPr/>
          <p:nvPr/>
        </p:nvSpPr>
        <p:spPr>
          <a:xfrm>
            <a:off x="1264064" y="335834"/>
            <a:ext cx="9444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Data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/>
          <p:nvPr/>
        </p:nvSpPr>
        <p:spPr>
          <a:xfrm rot="5400000" flipH="1">
            <a:off x="135923" y="2794"/>
            <a:ext cx="1128141" cy="1128141"/>
          </a:xfrm>
          <a:custGeom>
            <a:avLst/>
            <a:gdLst/>
            <a:ahLst/>
            <a:cxnLst/>
            <a:rect l="l" t="t" r="r" b="b"/>
            <a:pathLst>
              <a:path w="457200" h="457200" extrusionOk="0">
                <a:moveTo>
                  <a:pt x="0" y="0"/>
                </a:moveTo>
                <a:lnTo>
                  <a:pt x="457200" y="0"/>
                </a:lnTo>
                <a:cubicBezTo>
                  <a:pt x="457200" y="252505"/>
                  <a:pt x="252505" y="457200"/>
                  <a:pt x="0" y="45720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135923" y="5833577"/>
            <a:ext cx="11920200" cy="828000"/>
          </a:xfrm>
          <a:prstGeom prst="roundRect">
            <a:avLst>
              <a:gd name="adj" fmla="val 4306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18"/>
          <p:cNvGrpSpPr/>
          <p:nvPr/>
        </p:nvGrpSpPr>
        <p:grpSpPr>
          <a:xfrm>
            <a:off x="135924" y="6071941"/>
            <a:ext cx="11920263" cy="369300"/>
            <a:chOff x="135925" y="1059874"/>
            <a:chExt cx="11920263" cy="369300"/>
          </a:xfrm>
        </p:grpSpPr>
        <p:cxnSp>
          <p:nvCxnSpPr>
            <p:cNvPr id="163" name="Google Shape;163;p18"/>
            <p:cNvCxnSpPr/>
            <p:nvPr/>
          </p:nvCxnSpPr>
          <p:spPr>
            <a:xfrm>
              <a:off x="3398108" y="1244539"/>
              <a:ext cx="51132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164" name="Google Shape;164;p18"/>
            <p:cNvSpPr/>
            <p:nvPr/>
          </p:nvSpPr>
          <p:spPr>
            <a:xfrm>
              <a:off x="135925" y="1059874"/>
              <a:ext cx="3262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Eksponere datamodeller vi ikke eier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8511388" y="1059874"/>
              <a:ext cx="354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Anti corruption layer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/>
          <p:nvPr/>
        </p:nvSpPr>
        <p:spPr>
          <a:xfrm>
            <a:off x="135924" y="1216926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135924" y="2140257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135924" y="3063586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135924" y="3986917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135923" y="4910246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19"/>
          <p:cNvGrpSpPr/>
          <p:nvPr/>
        </p:nvGrpSpPr>
        <p:grpSpPr>
          <a:xfrm>
            <a:off x="135925" y="1455289"/>
            <a:ext cx="11920151" cy="369332"/>
            <a:chOff x="135925" y="1059873"/>
            <a:chExt cx="11920151" cy="369332"/>
          </a:xfrm>
        </p:grpSpPr>
        <p:cxnSp>
          <p:nvCxnSpPr>
            <p:cNvPr id="176" name="Google Shape;176;p19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177" name="Google Shape;177;p19"/>
            <p:cNvSpPr/>
            <p:nvPr/>
          </p:nvSpPr>
          <p:spPr>
            <a:xfrm>
              <a:off x="135925" y="1059873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Sentral styring av godkjente teknologier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8511388" y="1059873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Teknologiradar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9"/>
          <p:cNvGrpSpPr/>
          <p:nvPr/>
        </p:nvGrpSpPr>
        <p:grpSpPr>
          <a:xfrm>
            <a:off x="135925" y="2378621"/>
            <a:ext cx="11920151" cy="369332"/>
            <a:chOff x="135925" y="1059874"/>
            <a:chExt cx="11920151" cy="369332"/>
          </a:xfrm>
        </p:grpSpPr>
        <p:cxnSp>
          <p:nvCxnSpPr>
            <p:cNvPr id="180" name="Google Shape;180;p19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181" name="Google Shape;181;p19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10x developers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Parprogrammering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9"/>
          <p:cNvGrpSpPr/>
          <p:nvPr/>
        </p:nvGrpSpPr>
        <p:grpSpPr>
          <a:xfrm>
            <a:off x="135925" y="3301950"/>
            <a:ext cx="11920151" cy="369332"/>
            <a:chOff x="135925" y="1059874"/>
            <a:chExt cx="11920151" cy="369332"/>
          </a:xfrm>
        </p:grpSpPr>
        <p:cxnSp>
          <p:nvCxnSpPr>
            <p:cNvPr id="184" name="Google Shape;184;p19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185" name="Google Shape;185;p19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Lukket kildekode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Code in the open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19"/>
          <p:cNvGrpSpPr/>
          <p:nvPr/>
        </p:nvGrpSpPr>
        <p:grpSpPr>
          <a:xfrm>
            <a:off x="135925" y="4225281"/>
            <a:ext cx="11920151" cy="369332"/>
            <a:chOff x="135925" y="1059874"/>
            <a:chExt cx="11920151" cy="369332"/>
          </a:xfrm>
        </p:grpSpPr>
        <p:cxnSp>
          <p:nvCxnSpPr>
            <p:cNvPr id="188" name="Google Shape;188;p19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189" name="Google Shape;189;p19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Ryggen fri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Kontinuerlig læring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19"/>
          <p:cNvGrpSpPr/>
          <p:nvPr/>
        </p:nvGrpSpPr>
        <p:grpSpPr>
          <a:xfrm>
            <a:off x="135924" y="5148610"/>
            <a:ext cx="11920151" cy="369332"/>
            <a:chOff x="135925" y="1059874"/>
            <a:chExt cx="11920151" cy="369332"/>
          </a:xfrm>
        </p:grpSpPr>
        <p:cxnSp>
          <p:nvCxnSpPr>
            <p:cNvPr id="192" name="Google Shape;192;p19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193" name="Google Shape;193;p19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Rapportering av ferdiggrad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Målinger av endringsevne og kvalitet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19"/>
          <p:cNvSpPr/>
          <p:nvPr/>
        </p:nvSpPr>
        <p:spPr>
          <a:xfrm>
            <a:off x="1264064" y="335834"/>
            <a:ext cx="1124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Kultur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9"/>
          <p:cNvSpPr/>
          <p:nvPr/>
        </p:nvSpPr>
        <p:spPr>
          <a:xfrm rot="10800000" flipH="1">
            <a:off x="135923" y="10789"/>
            <a:ext cx="1128141" cy="1128141"/>
          </a:xfrm>
          <a:custGeom>
            <a:avLst/>
            <a:gdLst/>
            <a:ahLst/>
            <a:cxnLst/>
            <a:rect l="l" t="t" r="r" b="b"/>
            <a:pathLst>
              <a:path w="457200" h="457200" extrusionOk="0">
                <a:moveTo>
                  <a:pt x="0" y="0"/>
                </a:moveTo>
                <a:lnTo>
                  <a:pt x="457200" y="0"/>
                </a:lnTo>
                <a:cubicBezTo>
                  <a:pt x="457200" y="252505"/>
                  <a:pt x="252505" y="457200"/>
                  <a:pt x="0" y="457200"/>
                </a:cubicBezTo>
                <a:close/>
              </a:path>
            </a:pathLst>
          </a:custGeom>
          <a:solidFill>
            <a:srgbClr val="FF09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135923" y="5833577"/>
            <a:ext cx="11920200" cy="828000"/>
          </a:xfrm>
          <a:prstGeom prst="roundRect">
            <a:avLst>
              <a:gd name="adj" fmla="val 4306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19"/>
          <p:cNvGrpSpPr/>
          <p:nvPr/>
        </p:nvGrpSpPr>
        <p:grpSpPr>
          <a:xfrm>
            <a:off x="135924" y="6071941"/>
            <a:ext cx="11920263" cy="369300"/>
            <a:chOff x="135925" y="1059874"/>
            <a:chExt cx="11920263" cy="369300"/>
          </a:xfrm>
        </p:grpSpPr>
        <p:cxnSp>
          <p:nvCxnSpPr>
            <p:cNvPr id="199" name="Google Shape;199;p19"/>
            <p:cNvCxnSpPr/>
            <p:nvPr/>
          </p:nvCxnSpPr>
          <p:spPr>
            <a:xfrm>
              <a:off x="3398108" y="1244539"/>
              <a:ext cx="51132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200" name="Google Shape;200;p19"/>
            <p:cNvSpPr/>
            <p:nvPr/>
          </p:nvSpPr>
          <p:spPr>
            <a:xfrm>
              <a:off x="135925" y="1059874"/>
              <a:ext cx="3262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Ad hoc UU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8511388" y="1059874"/>
              <a:ext cx="354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Integrert og brukertestet UU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/>
          <p:nvPr/>
        </p:nvSpPr>
        <p:spPr>
          <a:xfrm>
            <a:off x="135924" y="1216926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0"/>
          <p:cNvSpPr/>
          <p:nvPr/>
        </p:nvSpPr>
        <p:spPr>
          <a:xfrm>
            <a:off x="135924" y="2140257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0"/>
          <p:cNvSpPr/>
          <p:nvPr/>
        </p:nvSpPr>
        <p:spPr>
          <a:xfrm>
            <a:off x="135924" y="3063586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0"/>
          <p:cNvSpPr/>
          <p:nvPr/>
        </p:nvSpPr>
        <p:spPr>
          <a:xfrm>
            <a:off x="135924" y="3986917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135923" y="4910246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135923" y="5833577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20"/>
          <p:cNvGrpSpPr/>
          <p:nvPr/>
        </p:nvGrpSpPr>
        <p:grpSpPr>
          <a:xfrm>
            <a:off x="135925" y="1455289"/>
            <a:ext cx="11920151" cy="369332"/>
            <a:chOff x="135925" y="1059873"/>
            <a:chExt cx="11920151" cy="369332"/>
          </a:xfrm>
        </p:grpSpPr>
        <p:cxnSp>
          <p:nvCxnSpPr>
            <p:cNvPr id="213" name="Google Shape;213;p20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214" name="Google Shape;214;p20"/>
            <p:cNvSpPr/>
            <p:nvPr/>
          </p:nvSpPr>
          <p:spPr>
            <a:xfrm>
              <a:off x="135925" y="1059873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Feature Branch</a:t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8511388" y="1059873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Trunk Based Development</a:t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216" name="Google Shape;216;p20"/>
          <p:cNvGrpSpPr/>
          <p:nvPr/>
        </p:nvGrpSpPr>
        <p:grpSpPr>
          <a:xfrm>
            <a:off x="135925" y="2378621"/>
            <a:ext cx="11920151" cy="369332"/>
            <a:chOff x="135925" y="1059874"/>
            <a:chExt cx="11920151" cy="369332"/>
          </a:xfrm>
        </p:grpSpPr>
        <p:cxnSp>
          <p:nvCxnSpPr>
            <p:cNvPr id="217" name="Google Shape;217;p20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218" name="Google Shape;218;p20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Sentralisert applikasjonsdrift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DevOps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20"/>
          <p:cNvGrpSpPr/>
          <p:nvPr/>
        </p:nvGrpSpPr>
        <p:grpSpPr>
          <a:xfrm>
            <a:off x="135925" y="3301950"/>
            <a:ext cx="11920151" cy="369332"/>
            <a:chOff x="135925" y="1059874"/>
            <a:chExt cx="11920151" cy="369332"/>
          </a:xfrm>
        </p:grpSpPr>
        <p:cxnSp>
          <p:nvCxnSpPr>
            <p:cNvPr id="221" name="Google Shape;221;p20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222" name="Google Shape;222;p20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Varig tilgang til produksjon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Tidsbegrenset tilgang til produksjon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20"/>
          <p:cNvGrpSpPr/>
          <p:nvPr/>
        </p:nvGrpSpPr>
        <p:grpSpPr>
          <a:xfrm>
            <a:off x="135925" y="4225281"/>
            <a:ext cx="11920151" cy="369332"/>
            <a:chOff x="135925" y="1059874"/>
            <a:chExt cx="11920151" cy="369332"/>
          </a:xfrm>
        </p:grpSpPr>
        <p:cxnSp>
          <p:nvCxnSpPr>
            <p:cNvPr id="225" name="Google Shape;225;p20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226" name="Google Shape;226;p20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On Premise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Cloud Native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20"/>
          <p:cNvGrpSpPr/>
          <p:nvPr/>
        </p:nvGrpSpPr>
        <p:grpSpPr>
          <a:xfrm>
            <a:off x="135924" y="5148610"/>
            <a:ext cx="11920151" cy="369332"/>
            <a:chOff x="135925" y="1059874"/>
            <a:chExt cx="11920151" cy="369332"/>
          </a:xfrm>
        </p:grpSpPr>
        <p:cxnSp>
          <p:nvCxnSpPr>
            <p:cNvPr id="229" name="Google Shape;229;p20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230" name="Google Shape;230;p20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Skallsikring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Zero Trust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20"/>
          <p:cNvGrpSpPr/>
          <p:nvPr/>
        </p:nvGrpSpPr>
        <p:grpSpPr>
          <a:xfrm>
            <a:off x="135924" y="6071941"/>
            <a:ext cx="11920151" cy="369332"/>
            <a:chOff x="135925" y="1059874"/>
            <a:chExt cx="11920151" cy="369332"/>
          </a:xfrm>
        </p:grpSpPr>
        <p:cxnSp>
          <p:nvCxnSpPr>
            <p:cNvPr id="233" name="Google Shape;233;p20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234" name="Google Shape;234;p20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Sentralisert sikkerhet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Distribuert, innebygd sikkerhet, security champions pr team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20"/>
          <p:cNvSpPr/>
          <p:nvPr/>
        </p:nvSpPr>
        <p:spPr>
          <a:xfrm>
            <a:off x="1264079" y="335825"/>
            <a:ext cx="192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Teknikker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0"/>
          <p:cNvSpPr/>
          <p:nvPr/>
        </p:nvSpPr>
        <p:spPr>
          <a:xfrm rot="5400000">
            <a:off x="135923" y="2813"/>
            <a:ext cx="1128141" cy="1128141"/>
          </a:xfrm>
          <a:custGeom>
            <a:avLst/>
            <a:gdLst/>
            <a:ahLst/>
            <a:cxnLst/>
            <a:rect l="l" t="t" r="r" b="b"/>
            <a:pathLst>
              <a:path w="457200" h="457200" extrusionOk="0">
                <a:moveTo>
                  <a:pt x="0" y="0"/>
                </a:moveTo>
                <a:lnTo>
                  <a:pt x="457200" y="0"/>
                </a:lnTo>
                <a:cubicBezTo>
                  <a:pt x="457200" y="252505"/>
                  <a:pt x="252505" y="457200"/>
                  <a:pt x="0" y="45720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"/>
          <p:cNvSpPr/>
          <p:nvPr/>
        </p:nvSpPr>
        <p:spPr>
          <a:xfrm>
            <a:off x="135924" y="1216926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1"/>
          <p:cNvSpPr/>
          <p:nvPr/>
        </p:nvSpPr>
        <p:spPr>
          <a:xfrm>
            <a:off x="135924" y="2140257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1"/>
          <p:cNvSpPr/>
          <p:nvPr/>
        </p:nvSpPr>
        <p:spPr>
          <a:xfrm>
            <a:off x="135924" y="3063586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1"/>
          <p:cNvSpPr/>
          <p:nvPr/>
        </p:nvSpPr>
        <p:spPr>
          <a:xfrm>
            <a:off x="135924" y="3986917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1"/>
          <p:cNvSpPr/>
          <p:nvPr/>
        </p:nvSpPr>
        <p:spPr>
          <a:xfrm>
            <a:off x="135923" y="4910246"/>
            <a:ext cx="11920152" cy="828000"/>
          </a:xfrm>
          <a:prstGeom prst="roundRect">
            <a:avLst>
              <a:gd name="adj" fmla="val 4306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1"/>
          <p:cNvSpPr/>
          <p:nvPr/>
        </p:nvSpPr>
        <p:spPr>
          <a:xfrm>
            <a:off x="135923" y="5833577"/>
            <a:ext cx="11920200" cy="828000"/>
          </a:xfrm>
          <a:prstGeom prst="roundRect">
            <a:avLst>
              <a:gd name="adj" fmla="val 4306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p21"/>
          <p:cNvGrpSpPr/>
          <p:nvPr/>
        </p:nvGrpSpPr>
        <p:grpSpPr>
          <a:xfrm>
            <a:off x="135925" y="1455289"/>
            <a:ext cx="11920151" cy="369332"/>
            <a:chOff x="135925" y="1059873"/>
            <a:chExt cx="11920151" cy="369332"/>
          </a:xfrm>
        </p:grpSpPr>
        <p:cxnSp>
          <p:nvCxnSpPr>
            <p:cNvPr id="249" name="Google Shape;249;p21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250" name="Google Shape;250;p21"/>
            <p:cNvSpPr/>
            <p:nvPr/>
          </p:nvSpPr>
          <p:spPr>
            <a:xfrm>
              <a:off x="135925" y="1059873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Systemsentrisk applikasjonsarkitektur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8511388" y="1059873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Sosioteknisk applikasjonsarkitektur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135925" y="2378621"/>
            <a:ext cx="11920151" cy="369332"/>
            <a:chOff x="135925" y="1059874"/>
            <a:chExt cx="11920151" cy="369332"/>
          </a:xfrm>
        </p:grpSpPr>
        <p:cxnSp>
          <p:nvCxnSpPr>
            <p:cNvPr id="253" name="Google Shape;253;p21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254" name="Google Shape;254;p21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Entitetsapplikasjoner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Team-sized applikasjoner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21"/>
          <p:cNvGrpSpPr/>
          <p:nvPr/>
        </p:nvGrpSpPr>
        <p:grpSpPr>
          <a:xfrm>
            <a:off x="135925" y="3301950"/>
            <a:ext cx="11920151" cy="369332"/>
            <a:chOff x="135925" y="1059874"/>
            <a:chExt cx="11920151" cy="369332"/>
          </a:xfrm>
        </p:grpSpPr>
        <p:cxnSp>
          <p:nvCxnSpPr>
            <p:cNvPr id="257" name="Google Shape;257;p21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258" name="Google Shape;258;p21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Sentraliserte databaser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Flere, mindre databaser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21"/>
          <p:cNvGrpSpPr/>
          <p:nvPr/>
        </p:nvGrpSpPr>
        <p:grpSpPr>
          <a:xfrm>
            <a:off x="135925" y="4225281"/>
            <a:ext cx="11920151" cy="369332"/>
            <a:chOff x="135925" y="1059874"/>
            <a:chExt cx="11920151" cy="369332"/>
          </a:xfrm>
        </p:grpSpPr>
        <p:cxnSp>
          <p:nvCxnSpPr>
            <p:cNvPr id="261" name="Google Shape;261;p21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262" name="Google Shape;262;p21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Store, kompliserte frontends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Flere, enkle frontends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21"/>
          <p:cNvGrpSpPr/>
          <p:nvPr/>
        </p:nvGrpSpPr>
        <p:grpSpPr>
          <a:xfrm>
            <a:off x="135924" y="5148610"/>
            <a:ext cx="11920151" cy="369332"/>
            <a:chOff x="135925" y="1059874"/>
            <a:chExt cx="11920151" cy="369332"/>
          </a:xfrm>
        </p:grpSpPr>
        <p:cxnSp>
          <p:nvCxnSpPr>
            <p:cNvPr id="265" name="Google Shape;265;p21"/>
            <p:cNvCxnSpPr/>
            <p:nvPr/>
          </p:nvCxnSpPr>
          <p:spPr>
            <a:xfrm>
              <a:off x="3398108" y="1244539"/>
              <a:ext cx="5113279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266" name="Google Shape;266;p21"/>
            <p:cNvSpPr/>
            <p:nvPr/>
          </p:nvSpPr>
          <p:spPr>
            <a:xfrm>
              <a:off x="135925" y="1059874"/>
              <a:ext cx="32621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Delte testmiljøer med skarpe data</a:t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8511388" y="1059874"/>
              <a:ext cx="3544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Teste isolert med syntetiske testdata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21"/>
          <p:cNvSpPr/>
          <p:nvPr/>
        </p:nvSpPr>
        <p:spPr>
          <a:xfrm>
            <a:off x="1264064" y="335834"/>
            <a:ext cx="22028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Ut av legacy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135923" y="17557"/>
            <a:ext cx="1128141" cy="1128141"/>
          </a:xfrm>
          <a:custGeom>
            <a:avLst/>
            <a:gdLst/>
            <a:ahLst/>
            <a:cxnLst/>
            <a:rect l="l" t="t" r="r" b="b"/>
            <a:pathLst>
              <a:path w="457200" h="457200" extrusionOk="0">
                <a:moveTo>
                  <a:pt x="0" y="0"/>
                </a:moveTo>
                <a:lnTo>
                  <a:pt x="457200" y="0"/>
                </a:lnTo>
                <a:cubicBezTo>
                  <a:pt x="457200" y="252505"/>
                  <a:pt x="252505" y="457200"/>
                  <a:pt x="0" y="4572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p21"/>
          <p:cNvGrpSpPr/>
          <p:nvPr/>
        </p:nvGrpSpPr>
        <p:grpSpPr>
          <a:xfrm>
            <a:off x="135924" y="6071941"/>
            <a:ext cx="11920263" cy="369300"/>
            <a:chOff x="135925" y="1059874"/>
            <a:chExt cx="11920263" cy="369300"/>
          </a:xfrm>
        </p:grpSpPr>
        <p:cxnSp>
          <p:nvCxnSpPr>
            <p:cNvPr id="271" name="Google Shape;271;p21"/>
            <p:cNvCxnSpPr/>
            <p:nvPr/>
          </p:nvCxnSpPr>
          <p:spPr>
            <a:xfrm>
              <a:off x="3398108" y="1244539"/>
              <a:ext cx="51132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stealth" w="lg" len="lg"/>
            </a:ln>
          </p:spPr>
        </p:cxnSp>
        <p:sp>
          <p:nvSpPr>
            <p:cNvPr id="272" name="Google Shape;272;p21"/>
            <p:cNvSpPr/>
            <p:nvPr/>
          </p:nvSpPr>
          <p:spPr>
            <a:xfrm>
              <a:off x="135925" y="1059874"/>
              <a:ext cx="3262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Infotrygd og Arena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1"/>
            <p:cNvSpPr/>
            <p:nvPr/>
          </p:nvSpPr>
          <p:spPr>
            <a:xfrm>
              <a:off x="8511388" y="1059874"/>
              <a:ext cx="354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no-NO" sz="18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Produktområder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Widescreen</PresentationFormat>
  <Paragraphs>81</Paragraphs>
  <Slides>12</Slides>
  <Notes>12</Notes>
  <HiddenSlides>2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Helvetica Neue Light</vt:lpstr>
      <vt:lpstr>Helvetica Neue</vt:lpstr>
      <vt:lpstr>Calibri</vt:lpstr>
      <vt:lpstr>Arial</vt:lpstr>
      <vt:lpstr>Office Theme</vt:lpstr>
      <vt:lpstr>Teknisk retning for NAV 2020</vt:lpstr>
      <vt:lpstr>Gjennomsnittlig antall prodsettinger pr uke</vt:lpstr>
      <vt:lpstr>Mandat</vt:lpstr>
      <vt:lpstr>Plan</vt:lpstr>
      <vt:lpstr>Forklaring</vt:lpstr>
      <vt:lpstr>PowerPoint-presentasjon</vt:lpstr>
      <vt:lpstr>PowerPoint-presentasjon</vt:lpstr>
      <vt:lpstr>PowerPoint-presentasjon</vt:lpstr>
      <vt:lpstr>PowerPoint-presentasjon</vt:lpstr>
      <vt:lpstr>?</vt:lpstr>
      <vt:lpstr>PowerPoint-presentasjon</vt:lpstr>
      <vt:lpstr>Referanser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Teknisk retning for NAV 2020</dc:title>
  <cp:lastModifiedBy>Fröhlich, Christiane Andrea</cp:lastModifiedBy>
  <cp:revision>1</cp:revision>
  <dcterms:modified xsi:type="dcterms:W3CDTF">2020-09-16T13:56:21Z</dcterms:modified>
</cp:coreProperties>
</file>