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6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CB470CC-A3EE-199E-D6A4-43FC05AE180F}" name="Nilsen, Mari" initials="MN" userId="S::mari.nilsen@digdir.no::3dbf9ec6-a567-4518-8ff8-4360be4ad31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sen, Mari" userId="3dbf9ec6-a567-4518-8ff8-4360be4ad313" providerId="ADAL" clId="{E2A20A75-8FA2-4F99-BBC2-952B8F6D0CF0}"/>
    <pc:docChg chg="modSld">
      <pc:chgData name="Nilsen, Mari" userId="3dbf9ec6-a567-4518-8ff8-4360be4ad313" providerId="ADAL" clId="{E2A20A75-8FA2-4F99-BBC2-952B8F6D0CF0}" dt="2026-02-26T20:40:21.648" v="0" actId="2711"/>
      <pc:docMkLst>
        <pc:docMk/>
      </pc:docMkLst>
      <pc:sldChg chg="modSp mod">
        <pc:chgData name="Nilsen, Mari" userId="3dbf9ec6-a567-4518-8ff8-4360be4ad313" providerId="ADAL" clId="{E2A20A75-8FA2-4F99-BBC2-952B8F6D0CF0}" dt="2026-02-26T20:40:21.648" v="0" actId="2711"/>
        <pc:sldMkLst>
          <pc:docMk/>
          <pc:sldMk cId="2132279387" sldId="669"/>
        </pc:sldMkLst>
        <pc:graphicFrameChg chg="modGraphic">
          <ac:chgData name="Nilsen, Mari" userId="3dbf9ec6-a567-4518-8ff8-4360be4ad313" providerId="ADAL" clId="{E2A20A75-8FA2-4F99-BBC2-952B8F6D0CF0}" dt="2026-02-26T20:40:21.648" v="0" actId="2711"/>
          <ac:graphicFrameMkLst>
            <pc:docMk/>
            <pc:sldMk cId="2132279387" sldId="669"/>
            <ac:graphicFrameMk id="4" creationId="{7E725601-CFF1-7501-5544-3D6903A9CAB3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5130C-2C38-42AD-BD08-702ED76906B6}" type="datetimeFigureOut">
              <a:t>26.02.2026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95909-10E0-416A-B3C5-F64683BAE7E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177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B118BD-91B6-438E-B2CC-80FE64179EAA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64519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4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8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3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_No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CCA0C598-DF47-469F-A5B4-DFB31532B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63600"/>
            <a:ext cx="10633721" cy="1324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1F1F0B4-253A-4B5A-2731-673FC8487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199" y="1825625"/>
            <a:ext cx="10633721" cy="4351338"/>
          </a:xfrm>
        </p:spPr>
        <p:txBody>
          <a:bodyPr/>
          <a:lstStyle>
            <a:lvl1pPr marL="347476" indent="-347476">
              <a:lnSpc>
                <a:spcPct val="100000"/>
              </a:lnSpc>
              <a:buFont typeface="Arial" panose="020B0604020202020204" pitchFamily="34" charset="0"/>
              <a:buChar char="•"/>
              <a:defRPr sz="24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indent="-270000">
              <a:lnSpc>
                <a:spcPct val="100000"/>
              </a:lnSpc>
              <a:spcBef>
                <a:spcPts val="0"/>
              </a:spcBef>
              <a:defRPr sz="24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92800" indent="-2700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24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6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78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7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2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6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8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1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B6F73D0-B7F3-FC6E-D0E4-1403A3EE4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120" y="0"/>
            <a:ext cx="10633721" cy="1324800"/>
          </a:xfrm>
        </p:spPr>
        <p:txBody>
          <a:bodyPr>
            <a:normAutofit/>
          </a:bodyPr>
          <a:lstStyle/>
          <a:p>
            <a:r>
              <a:rPr lang="nb-NO" sz="3600" dirty="0" err="1"/>
              <a:t>Eksempelmal</a:t>
            </a:r>
            <a:r>
              <a:rPr lang="nb-NO" sz="3600" dirty="0"/>
              <a:t> for teamkontrakt / -kanvas</a:t>
            </a:r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7E725601-CFF1-7501-5544-3D6903A9CA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5792149"/>
              </p:ext>
            </p:extLst>
          </p:nvPr>
        </p:nvGraphicFramePr>
        <p:xfrm>
          <a:off x="585216" y="1022430"/>
          <a:ext cx="11027664" cy="56734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49266">
                  <a:extLst>
                    <a:ext uri="{9D8B030D-6E8A-4147-A177-3AD203B41FA5}">
                      <a16:colId xmlns:a16="http://schemas.microsoft.com/office/drawing/2014/main" val="1422212002"/>
                    </a:ext>
                  </a:extLst>
                </a:gridCol>
                <a:gridCol w="3770154">
                  <a:extLst>
                    <a:ext uri="{9D8B030D-6E8A-4147-A177-3AD203B41FA5}">
                      <a16:colId xmlns:a16="http://schemas.microsoft.com/office/drawing/2014/main" val="4276825361"/>
                    </a:ext>
                  </a:extLst>
                </a:gridCol>
                <a:gridCol w="3608244">
                  <a:extLst>
                    <a:ext uri="{9D8B030D-6E8A-4147-A177-3AD203B41FA5}">
                      <a16:colId xmlns:a16="http://schemas.microsoft.com/office/drawing/2014/main" val="3193807417"/>
                    </a:ext>
                  </a:extLst>
                </a:gridCol>
              </a:tblGrid>
              <a:tr h="51060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b-NO" sz="1600" b="1" u="none" strike="noStrike" dirty="0">
                          <a:effectLst/>
                          <a:latin typeface="+mn-lt"/>
                        </a:rPr>
                        <a:t>Formål </a:t>
                      </a:r>
                      <a:endParaRPr lang="nb-NO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b-NO" sz="1600" b="1" u="none" strike="noStrike" dirty="0">
                          <a:effectLst/>
                          <a:latin typeface="+mn-lt"/>
                        </a:rPr>
                        <a:t>Roller og ansvar</a:t>
                      </a:r>
                      <a:endParaRPr lang="nb-NO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nb-NO" sz="1600" b="1" u="none" strike="noStrike" dirty="0">
                          <a:effectLst/>
                          <a:latin typeface="+mn-lt"/>
                        </a:rPr>
                        <a:t>Spilleregler </a:t>
                      </a:r>
                    </a:p>
                  </a:txBody>
                  <a:tcPr marL="3809" marR="3809" marT="3809" marB="0" anchor="ctr"/>
                </a:tc>
                <a:extLst>
                  <a:ext uri="{0D108BD9-81ED-4DB2-BD59-A6C34878D82A}">
                    <a16:rowId xmlns:a16="http://schemas.microsoft.com/office/drawing/2014/main" val="2031796169"/>
                  </a:ext>
                </a:extLst>
              </a:tr>
              <a:tr h="22068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nb-NO" sz="1100" b="0" u="none" strike="noStrike" dirty="0">
                          <a:effectLst/>
                          <a:latin typeface="+mn-lt"/>
                        </a:rPr>
                        <a:t>Hvorfor er vi til? </a:t>
                      </a:r>
                    </a:p>
                  </a:txBody>
                  <a:tcPr marL="3810" marR="3810" marT="3810" marB="0"/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nb-NO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Hvem gjør hva, og hvilket ansvar har den enkelte? </a:t>
                      </a:r>
                    </a:p>
                  </a:txBody>
                  <a:tcPr marL="3810" marR="3810" marT="3810" marB="0"/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nb-NO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Hvordan kommuniserer vi?</a:t>
                      </a: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l">
                        <a:buNone/>
                      </a:pPr>
                      <a:r>
                        <a:rPr lang="nb-NO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Hvordan tar vi beslutninger? </a:t>
                      </a: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l">
                        <a:buNone/>
                      </a:pPr>
                      <a:r>
                        <a:rPr lang="nb-NO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Hvordan håndterer vi uenighet? </a:t>
                      </a:r>
                      <a:endParaRPr lang="nb-NO" dirty="0">
                        <a:latin typeface="+mn-lt"/>
                      </a:endParaRPr>
                    </a:p>
                  </a:txBody>
                  <a:tcPr marL="3809" marR="3809" marT="3809" marB="0"/>
                </a:tc>
                <a:extLst>
                  <a:ext uri="{0D108BD9-81ED-4DB2-BD59-A6C34878D82A}">
                    <a16:rowId xmlns:a16="http://schemas.microsoft.com/office/drawing/2014/main" val="812249062"/>
                  </a:ext>
                </a:extLst>
              </a:tr>
              <a:tr h="51061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b-NO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Mål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Forventninger</a:t>
                      </a: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nb-N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Arbeidsform</a:t>
                      </a:r>
                    </a:p>
                  </a:txBody>
                  <a:tcPr marL="3809" marR="3809" marT="3809" marB="0" anchor="ctr"/>
                </a:tc>
                <a:extLst>
                  <a:ext uri="{0D108BD9-81ED-4DB2-BD59-A6C34878D82A}">
                    <a16:rowId xmlns:a16="http://schemas.microsoft.com/office/drawing/2014/main" val="2062031848"/>
                  </a:ext>
                </a:extLst>
              </a:tr>
              <a:tr h="24453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Hva skal vi oppnå? </a:t>
                      </a:r>
                    </a:p>
                  </a:txBody>
                  <a:tcPr marL="3810" marR="3810" marT="3810" marB="0"/>
                </a:tc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nb-NO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Hvilke behov og preferanser har den enkelte? </a:t>
                      </a:r>
                      <a:br>
                        <a:rPr lang="nb-NO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nb-NO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Hva er forventninger til hverandre og til teamarbeidet?</a:t>
                      </a:r>
                    </a:p>
                  </a:txBody>
                  <a:tcPr marL="3810" marR="3810" marT="3810" marB="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nb-NO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Hvordan skal vi jobbe for å lykkes med å nå målene våre?  </a:t>
                      </a:r>
                      <a:endParaRPr lang="en-US" dirty="0">
                        <a:latin typeface="+mn-lt"/>
                      </a:endParaRPr>
                    </a:p>
                  </a:txBody>
                  <a:tcPr marL="3809" marR="3809" marT="3809" marB="0"/>
                </a:tc>
                <a:extLst>
                  <a:ext uri="{0D108BD9-81ED-4DB2-BD59-A6C34878D82A}">
                    <a16:rowId xmlns:a16="http://schemas.microsoft.com/office/drawing/2014/main" val="941512367"/>
                  </a:ext>
                </a:extLst>
              </a:tr>
            </a:tbl>
          </a:graphicData>
        </a:graphic>
      </p:graphicFrame>
      <p:pic>
        <p:nvPicPr>
          <p:cNvPr id="7" name="Bilde 6" descr="Et bilde som inneholder skjermbilde, Grafikk, Font, symbol&#10;&#10;KI-generert innhold kan være feil.">
            <a:extLst>
              <a:ext uri="{FF2B5EF4-FFF2-40B4-BE49-F238E27FC236}">
                <a16:creationId xmlns:a16="http://schemas.microsoft.com/office/drawing/2014/main" id="{56D06660-DFD7-9F07-517A-152D19E052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3735" y="3778717"/>
            <a:ext cx="394545" cy="426604"/>
          </a:xfrm>
          <a:prstGeom prst="rect">
            <a:avLst/>
          </a:prstGeom>
        </p:spPr>
      </p:pic>
      <p:pic>
        <p:nvPicPr>
          <p:cNvPr id="9" name="Bilde 8" descr="Et bilde som inneholder skjermbilde, Grafikk, design&#10;&#10;KI-generert innhold kan være feil.">
            <a:extLst>
              <a:ext uri="{FF2B5EF4-FFF2-40B4-BE49-F238E27FC236}">
                <a16:creationId xmlns:a16="http://schemas.microsoft.com/office/drawing/2014/main" id="{7FE4AD17-A2DA-803B-1670-7FD0E6C5C87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360" y="3806833"/>
            <a:ext cx="446949" cy="379530"/>
          </a:xfrm>
          <a:prstGeom prst="rect">
            <a:avLst/>
          </a:prstGeom>
        </p:spPr>
      </p:pic>
      <p:pic>
        <p:nvPicPr>
          <p:cNvPr id="11" name="Bilde 10" descr="Et bilde som inneholder sirkel, Grafikk, skjermbilde, symbol&#10;&#10;KI-generert innhold kan være feil.">
            <a:extLst>
              <a:ext uri="{FF2B5EF4-FFF2-40B4-BE49-F238E27FC236}">
                <a16:creationId xmlns:a16="http://schemas.microsoft.com/office/drawing/2014/main" id="{622A5A52-51BC-FD08-BA9D-24A834D87C0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046309" y="3774138"/>
            <a:ext cx="475656" cy="426604"/>
          </a:xfrm>
          <a:prstGeom prst="rect">
            <a:avLst/>
          </a:prstGeom>
        </p:spPr>
      </p:pic>
      <p:pic>
        <p:nvPicPr>
          <p:cNvPr id="15" name="Bilde 14" descr="Et bilde som inneholder skjermbilde, design&#10;&#10;KI-generert innhold kan være feil.">
            <a:extLst>
              <a:ext uri="{FF2B5EF4-FFF2-40B4-BE49-F238E27FC236}">
                <a16:creationId xmlns:a16="http://schemas.microsoft.com/office/drawing/2014/main" id="{880B07AC-5337-21A2-9BBD-6B983C2CFCE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361" y="1103473"/>
            <a:ext cx="446949" cy="382923"/>
          </a:xfrm>
          <a:prstGeom prst="rect">
            <a:avLst/>
          </a:prstGeom>
        </p:spPr>
      </p:pic>
      <p:pic>
        <p:nvPicPr>
          <p:cNvPr id="17" name="Bilde 16" descr="Et bilde som inneholder sirkel, skjermbilde, Grafikk, sort&#10;&#10;KI-generert innhold kan være feil.">
            <a:extLst>
              <a:ext uri="{FF2B5EF4-FFF2-40B4-BE49-F238E27FC236}">
                <a16:creationId xmlns:a16="http://schemas.microsoft.com/office/drawing/2014/main" id="{21605B91-5687-6807-9EB8-0408AF0CE01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129" y="1103472"/>
            <a:ext cx="320618" cy="382923"/>
          </a:xfrm>
          <a:prstGeom prst="rect">
            <a:avLst/>
          </a:prstGeom>
        </p:spPr>
      </p:pic>
      <p:pic>
        <p:nvPicPr>
          <p:cNvPr id="19" name="Bilde 18" descr="Et bilde som inneholder skjermbilde, symbol, Grafikk, design&#10;&#10;KI-generert innhold kan være feil.">
            <a:extLst>
              <a:ext uri="{FF2B5EF4-FFF2-40B4-BE49-F238E27FC236}">
                <a16:creationId xmlns:a16="http://schemas.microsoft.com/office/drawing/2014/main" id="{AF49191E-48BA-97CF-B725-74FCE3F7908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760" y="1103471"/>
            <a:ext cx="461205" cy="382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279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01c8d7b-bd43-4188-9ebc-bc907a70cb66" xsi:nil="true"/>
    <lcf76f155ced4ddcb4097134ff3c332f xmlns="49e38875-0fa7-4ea2-af9c-e6e000df810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ADB8B421DED3242B6311BD17602FF2D" ma:contentTypeVersion="11" ma:contentTypeDescription="Opprett et nytt dokument." ma:contentTypeScope="" ma:versionID="752c02cfe53e1980a159a9ffca3c1d26">
  <xsd:schema xmlns:xsd="http://www.w3.org/2001/XMLSchema" xmlns:xs="http://www.w3.org/2001/XMLSchema" xmlns:p="http://schemas.microsoft.com/office/2006/metadata/properties" xmlns:ns2="49e38875-0fa7-4ea2-af9c-e6e000df8107" xmlns:ns3="a01c8d7b-bd43-4188-9ebc-bc907a70cb66" targetNamespace="http://schemas.microsoft.com/office/2006/metadata/properties" ma:root="true" ma:fieldsID="c23becab69349eb9366a8f830f8668a0" ns2:_="" ns3:_="">
    <xsd:import namespace="49e38875-0fa7-4ea2-af9c-e6e000df8107"/>
    <xsd:import namespace="a01c8d7b-bd43-4188-9ebc-bc907a70cb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e38875-0fa7-4ea2-af9c-e6e000df81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e6d7e6c2-7970-46fd-9f9e-11a9ab25f9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1c8d7b-bd43-4188-9ebc-bc907a70cb6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ccba083-f912-4c5f-918f-cbcc6a282ae7}" ma:internalName="TaxCatchAll" ma:showField="CatchAllData" ma:web="a01c8d7b-bd43-4188-9ebc-bc907a70cb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092A0C-FE0E-4282-8E5F-940AB6F53F5C}">
  <ds:schemaRefs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2006/documentManagement/types"/>
    <ds:schemaRef ds:uri="49e38875-0fa7-4ea2-af9c-e6e000df8107"/>
    <ds:schemaRef ds:uri="http://www.w3.org/XML/1998/namespace"/>
    <ds:schemaRef ds:uri="http://schemas.microsoft.com/office/infopath/2007/PartnerControls"/>
    <ds:schemaRef ds:uri="a01c8d7b-bd43-4188-9ebc-bc907a70cb66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4CFEA51-CDC6-4571-B1D7-31ABD03F0CD5}">
  <ds:schemaRefs>
    <ds:schemaRef ds:uri="49e38875-0fa7-4ea2-af9c-e6e000df8107"/>
    <ds:schemaRef ds:uri="a01c8d7b-bd43-4188-9ebc-bc907a70cb6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17D08A2-A19F-4335-9CA8-CAEB0DD8DD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Courier New</vt:lpstr>
      <vt:lpstr>Open Sans</vt:lpstr>
      <vt:lpstr>Office-tema</vt:lpstr>
      <vt:lpstr>Eksempelmal for teamkontrakt / -kanvas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Nilsen, Mari</dc:creator>
  <cp:lastModifiedBy>Nilsen, Mari</cp:lastModifiedBy>
  <cp:revision>4</cp:revision>
  <dcterms:created xsi:type="dcterms:W3CDTF">2026-02-25T16:36:05Z</dcterms:created>
  <dcterms:modified xsi:type="dcterms:W3CDTF">2026-02-26T20:40:32Z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0x0101000ADB8B421DED3242B6311BD17602FF2D</vt:lpwstr>
  </property>
  <property fmtid="{D5CDD505-2E9C-101B-9397-08002B2CF9AE}" pid="3" name="MediaServiceImageTags">
    <vt:lpwstr/>
  </property>
</Properties>
</file>