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6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DF9A43E-90EF-B448-C926-FB050D55D62D}" name="Johnsen, Dag Erik" initials="JD" userId="S::dag.erik.johnsen_digdir.no#ext#@tetratechinc.onmicrosoft.com::c219f95d-5f0a-4432-9e2c-039d0df4470f" providerId="AD"/>
  <p188:author id="{A463495D-78CF-C19F-B8A9-E7EB259A9474}" name="Svein Kvinnsland" initials="SK" userId="S::svein.kvinnsland@holteacademy.no::6f2b975a-a5e9-4ee5-9ff5-be7a02c1d28c" providerId="AD"/>
  <p188:author id="{7CB470CC-A3EE-199E-D6A4-43FC05AE180F}" name="Nilsen, Mari" initials="MN" userId="S::mari.nilsen@digdir.no::3dbf9ec6-a567-4518-8ff8-4360be4ad31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6" autoAdjust="0"/>
    <p:restoredTop sz="94660"/>
  </p:normalViewPr>
  <p:slideViewPr>
    <p:cSldViewPr snapToGrid="0">
      <p:cViewPr varScale="1">
        <p:scale>
          <a:sx n="70" d="100"/>
          <a:sy n="70" d="100"/>
        </p:scale>
        <p:origin x="34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8/10/relationships/authors" Target="author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sen, Mari" userId="3dbf9ec6-a567-4518-8ff8-4360be4ad313" providerId="ADAL" clId="{E2A20A75-8FA2-4F99-BBC2-952B8F6D0CF0}"/>
    <pc:docChg chg="modSld">
      <pc:chgData name="Nilsen, Mari" userId="3dbf9ec6-a567-4518-8ff8-4360be4ad313" providerId="ADAL" clId="{E2A20A75-8FA2-4F99-BBC2-952B8F6D0CF0}" dt="2026-02-26T20:39:54.408" v="0" actId="20577"/>
      <pc:docMkLst>
        <pc:docMk/>
      </pc:docMkLst>
      <pc:sldChg chg="modNotesTx">
        <pc:chgData name="Nilsen, Mari" userId="3dbf9ec6-a567-4518-8ff8-4360be4ad313" providerId="ADAL" clId="{E2A20A75-8FA2-4F99-BBC2-952B8F6D0CF0}" dt="2026-02-26T20:39:54.408" v="0" actId="20577"/>
        <pc:sldMkLst>
          <pc:docMk/>
          <pc:sldMk cId="2132279387" sldId="66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7E7DE9-40DB-4011-B718-2C9DC104A5BD}" type="datetimeFigureOut">
              <a:rPr lang="nb-NO" smtClean="0"/>
              <a:t>26.02.2026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77D8D-E05F-4FD8-B682-FF0BCC34FC0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0740999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BB118BD-91B6-438E-B2CC-80FE64179EAA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645191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4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8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39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_No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3">
            <a:extLst>
              <a:ext uri="{FF2B5EF4-FFF2-40B4-BE49-F238E27FC236}">
                <a16:creationId xmlns:a16="http://schemas.microsoft.com/office/drawing/2014/main" id="{CCA0C598-DF47-469F-A5B4-DFB31532B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0000" y="363600"/>
            <a:ext cx="10633721" cy="1324800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1F1F0B4-253A-4B5A-2731-673FC8487F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1199" y="1825625"/>
            <a:ext cx="10633721" cy="4351338"/>
          </a:xfrm>
        </p:spPr>
        <p:txBody>
          <a:bodyPr/>
          <a:lstStyle>
            <a:lvl1pPr marL="347476" indent="-347476">
              <a:lnSpc>
                <a:spcPct val="100000"/>
              </a:lnSpc>
              <a:buFont typeface="Arial" panose="020B0604020202020204" pitchFamily="34" charset="0"/>
              <a:buChar char="•"/>
              <a:defRPr sz="24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indent="-270000">
              <a:lnSpc>
                <a:spcPct val="100000"/>
              </a:lnSpc>
              <a:spcBef>
                <a:spcPts val="0"/>
              </a:spcBef>
              <a:defRPr sz="24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892800" indent="-270000">
              <a:lnSpc>
                <a:spcPct val="100000"/>
              </a:lnSpc>
              <a:spcBef>
                <a:spcPts val="0"/>
              </a:spcBef>
              <a:buFont typeface="Courier New" panose="02070309020205020404" pitchFamily="49" charset="0"/>
              <a:buChar char="o"/>
              <a:defRPr sz="24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>
              <a:defRPr sz="1600">
                <a:latin typeface="+mn-lt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>
              <a:defRPr sz="16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068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>
        <p:tmplLst>
          <p:tmpl lvl="1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22" presetClass="entr" presetSubtype="8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2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down)">
                      <p:cBhvr>
                        <p:cTn dur="500"/>
                        <p:tgtEl>
                          <p:spTgt spid="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7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2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6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8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1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543BDC-0553-40FA-A4DB-EDAAA606CFF6}" type="datetimeFigureOut">
              <a:rPr lang="en-US" smtClean="0"/>
              <a:t>2/26/2026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B6F73D0-B7F3-FC6E-D0E4-1403A3EE4A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9479" y="-10526"/>
            <a:ext cx="10633721" cy="1324800"/>
          </a:xfrm>
        </p:spPr>
        <p:txBody>
          <a:bodyPr>
            <a:normAutofit/>
          </a:bodyPr>
          <a:lstStyle/>
          <a:p>
            <a:r>
              <a:rPr lang="nb-NO" sz="3600" dirty="0" err="1"/>
              <a:t>Eksempelmal</a:t>
            </a:r>
            <a:r>
              <a:rPr lang="nb-NO" sz="3600" dirty="0"/>
              <a:t> for produktstrategi / -kanvas</a:t>
            </a:r>
          </a:p>
        </p:txBody>
      </p:sp>
      <p:graphicFrame>
        <p:nvGraphicFramePr>
          <p:cNvPr id="4" name="Plassholder for innhold 3">
            <a:extLst>
              <a:ext uri="{FF2B5EF4-FFF2-40B4-BE49-F238E27FC236}">
                <a16:creationId xmlns:a16="http://schemas.microsoft.com/office/drawing/2014/main" id="{7E725601-CFF1-7501-5544-3D6903A9CA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123431"/>
              </p:ext>
            </p:extLst>
          </p:nvPr>
        </p:nvGraphicFramePr>
        <p:xfrm>
          <a:off x="439479" y="1026000"/>
          <a:ext cx="11249247" cy="567343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330995">
                  <a:extLst>
                    <a:ext uri="{9D8B030D-6E8A-4147-A177-3AD203B41FA5}">
                      <a16:colId xmlns:a16="http://schemas.microsoft.com/office/drawing/2014/main" val="1422212002"/>
                    </a:ext>
                  </a:extLst>
                </a:gridCol>
                <a:gridCol w="3622159">
                  <a:extLst>
                    <a:ext uri="{9D8B030D-6E8A-4147-A177-3AD203B41FA5}">
                      <a16:colId xmlns:a16="http://schemas.microsoft.com/office/drawing/2014/main" val="4276825361"/>
                    </a:ext>
                  </a:extLst>
                </a:gridCol>
                <a:gridCol w="396948">
                  <a:extLst>
                    <a:ext uri="{9D8B030D-6E8A-4147-A177-3AD203B41FA5}">
                      <a16:colId xmlns:a16="http://schemas.microsoft.com/office/drawing/2014/main" val="1377201520"/>
                    </a:ext>
                  </a:extLst>
                </a:gridCol>
                <a:gridCol w="2899145">
                  <a:extLst>
                    <a:ext uri="{9D8B030D-6E8A-4147-A177-3AD203B41FA5}">
                      <a16:colId xmlns:a16="http://schemas.microsoft.com/office/drawing/2014/main" val="1553487645"/>
                    </a:ext>
                  </a:extLst>
                </a:gridCol>
              </a:tblGrid>
              <a:tr h="51061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b-NO" sz="1600" b="1" u="none" strike="noStrike" dirty="0">
                          <a:effectLst/>
                        </a:rPr>
                        <a:t>Produktets visjon og formål</a:t>
                      </a:r>
                      <a:endParaRPr lang="nb-NO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ctr"/>
                </a:tc>
                <a:tc gridSpan="2"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b-NO" sz="1600" b="1" u="none" strike="noStrike" dirty="0">
                          <a:effectLst/>
                        </a:rPr>
                        <a:t>Strategiske mål</a:t>
                      </a:r>
                      <a:endParaRPr lang="nb-NO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ctr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nb-NO" sz="1600" b="1" u="none" strike="noStrike" dirty="0">
                          <a:effectLst/>
                        </a:rPr>
                        <a:t>Avhengigheter</a:t>
                      </a:r>
                    </a:p>
                  </a:txBody>
                  <a:tcPr marL="3809" marR="3809" marT="3809" marB="0" anchor="ctr"/>
                </a:tc>
                <a:extLst>
                  <a:ext uri="{0D108BD9-81ED-4DB2-BD59-A6C34878D82A}">
                    <a16:rowId xmlns:a16="http://schemas.microsoft.com/office/drawing/2014/main" val="2031796169"/>
                  </a:ext>
                </a:extLst>
              </a:tr>
              <a:tr h="896499">
                <a:tc rowSpan="3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nb-NO" sz="1100" b="0" u="none" strike="noStrike" dirty="0">
                          <a:effectLst/>
                        </a:rPr>
                        <a:t>Beskriv ønsket fremtidig tilstand man ønsker å oppnå gjennom utvikling av produktet.</a:t>
                      </a:r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Beskriv også formålet med produktet; hva produktet er og hvorfor det finnes.</a:t>
                      </a:r>
                    </a:p>
                  </a:txBody>
                  <a:tcPr marL="3810" marR="3810" marT="3810" marB="0"/>
                </a:tc>
                <a:tc gridSpan="2">
                  <a:txBody>
                    <a:bodyPr/>
                    <a:lstStyle/>
                    <a:p>
                      <a:pPr marL="0" indent="0" algn="l" fontAlgn="t">
                        <a:buFont typeface="Arial" panose="020B0604020202020204" pitchFamily="34" charset="0"/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Beskriv ambisiøse, men realistiske mål som beskriver ønsket retning for produktet for å nå visjonen. </a:t>
                      </a:r>
                      <a:endParaRPr lang="nb-NO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0" marR="3810" marT="381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r>
                        <a:rPr lang="nb-NO" sz="1100" u="none" strike="noStrike" dirty="0">
                          <a:effectLst/>
                        </a:rPr>
                        <a:t>Beskriv kjente avhengigheter til andre produktteam, produktområder, annen utviklingsaktivitet (programmer, prosjekter), virksomhetslinja, drifts- og støttefunksjoner. </a:t>
                      </a:r>
                    </a:p>
                  </a:txBody>
                  <a:tcPr marL="3809" marR="3809" marT="3809" marB="0"/>
                </a:tc>
                <a:extLst>
                  <a:ext uri="{0D108BD9-81ED-4DB2-BD59-A6C34878D82A}">
                    <a16:rowId xmlns:a16="http://schemas.microsoft.com/office/drawing/2014/main" val="812249062"/>
                  </a:ext>
                </a:extLst>
              </a:tr>
              <a:tr h="504972">
                <a:tc v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b-NO" sz="1600" b="1" u="none" strike="noStrike" dirty="0">
                          <a:effectLst/>
                        </a:rPr>
                        <a:t>Operative mål</a:t>
                      </a:r>
                      <a:endParaRPr lang="nb-NO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  <a:p>
                      <a:pPr marL="0" indent="0" algn="l" fontAlgn="t">
                        <a:buFont typeface="Arial" panose="020B0604020202020204" pitchFamily="34" charset="0"/>
                        <a:buNone/>
                      </a:pPr>
                      <a:endParaRPr lang="nb-NO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10" marR="3810" marT="3810" marB="0" anchor="b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endParaRPr lang="nb-NO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09" marR="3809" marT="3809" marB="0"/>
                </a:tc>
                <a:extLst>
                  <a:ext uri="{0D108BD9-81ED-4DB2-BD59-A6C34878D82A}">
                    <a16:rowId xmlns:a16="http://schemas.microsoft.com/office/drawing/2014/main" val="2331416873"/>
                  </a:ext>
                </a:extLst>
              </a:tr>
              <a:tr h="805428">
                <a:tc vMerge="1"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/>
                </a:tc>
                <a:tc gridSpan="2">
                  <a:txBody>
                    <a:bodyPr/>
                    <a:lstStyle/>
                    <a:p>
                      <a:pPr marL="0" indent="0" algn="l" fontAlgn="t">
                        <a:buFont typeface="Arial" panose="020B0604020202020204" pitchFamily="34" charset="0"/>
                        <a:buNone/>
                      </a:pPr>
                      <a:r>
                        <a:rPr lang="nb-NO" sz="11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Beskriv spesifikke mål og delmål som skal bidra til å nå de strategiske målene.</a:t>
                      </a:r>
                    </a:p>
                  </a:txBody>
                  <a:tcPr marL="3810" marR="3810" marT="381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lvl="0" indent="0" algn="l">
                        <a:buNone/>
                      </a:pPr>
                      <a:endParaRPr lang="nb-NO" sz="1100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3809" marR="3809" marT="3809" marB="0"/>
                </a:tc>
                <a:extLst>
                  <a:ext uri="{0D108BD9-81ED-4DB2-BD59-A6C34878D82A}">
                    <a16:rowId xmlns:a16="http://schemas.microsoft.com/office/drawing/2014/main" val="352548221"/>
                  </a:ext>
                </a:extLst>
              </a:tr>
              <a:tr h="51061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nb-NO" sz="16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Brukergrupper og interessenter</a:t>
                      </a:r>
                    </a:p>
                  </a:txBody>
                  <a:tcPr marL="3810" marR="3810" marT="3810" marB="0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nb-NO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Prioriterte utfordringer </a:t>
                      </a:r>
                    </a:p>
                  </a:txBody>
                  <a:tcPr marL="3810" marR="3810" marT="3810" marB="0" anchor="ctr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nb-NO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3809" marR="3809" marT="3809" marB="0" anchor="ctr"/>
                </a:tc>
                <a:extLst>
                  <a:ext uri="{0D108BD9-81ED-4DB2-BD59-A6C34878D82A}">
                    <a16:rowId xmlns:a16="http://schemas.microsoft.com/office/drawing/2014/main" val="2062031848"/>
                  </a:ext>
                </a:extLst>
              </a:tr>
              <a:tr h="1092699">
                <a:tc rowSpan="3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Beskriv de viktigste brukergruppene for produktet; hvem det skal skape verdi for og deres behov. Det kan være nyttig å eksemplifisere med </a:t>
                      </a:r>
                      <a:r>
                        <a:rPr lang="nb-NO" sz="11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personas</a:t>
                      </a:r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eller annen beskrivelse av brukerkarakteristikker, brukerutfordringer og / eller brukerbehov. </a:t>
                      </a:r>
                    </a:p>
                  </a:txBody>
                  <a:tcPr marL="3810" marR="3810" marT="3810" marB="0"/>
                </a:tc>
                <a:tc gridSpan="3">
                  <a:txBody>
                    <a:bodyPr/>
                    <a:lstStyle/>
                    <a:p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Beskriv dagens viktigste utfordringer som bør løses opp mot brukergruppenes behov. </a:t>
                      </a:r>
                      <a:endParaRPr lang="nb-NO" dirty="0">
                        <a:latin typeface="+mn-lt"/>
                      </a:endParaRPr>
                    </a:p>
                  </a:txBody>
                  <a:tcPr marL="3810" marR="3810" marT="3810" marB="0"/>
                </a:tc>
                <a:tc hMerge="1">
                  <a:txBody>
                    <a:bodyPr/>
                    <a:lstStyle/>
                    <a:p>
                      <a:endParaRPr lang="nb-N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vl="0">
                        <a:buNone/>
                      </a:pP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3809" marR="3809" marT="3809" marB="0"/>
                </a:tc>
                <a:extLst>
                  <a:ext uri="{0D108BD9-81ED-4DB2-BD59-A6C34878D82A}">
                    <a16:rowId xmlns:a16="http://schemas.microsoft.com/office/drawing/2014/main" val="941512367"/>
                  </a:ext>
                </a:extLst>
              </a:tr>
              <a:tr h="510610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16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 anchor="ctr"/>
                </a:tc>
                <a:tc>
                  <a:txBody>
                    <a:bodyPr/>
                    <a:lstStyle/>
                    <a:p>
                      <a:r>
                        <a:rPr lang="nb-NO" sz="1600" b="1" i="1" u="none" strike="noStrike" dirty="0">
                          <a:effectLst/>
                        </a:rPr>
                        <a:t>Kjente muligheter </a:t>
                      </a:r>
                      <a:endParaRPr lang="nb-NO" i="1" dirty="0"/>
                    </a:p>
                  </a:txBody>
                  <a:tcPr marL="3810" marR="3810" marT="3810" marB="0" anchor="ctr"/>
                </a:tc>
                <a:tc gridSpan="2">
                  <a:txBody>
                    <a:bodyPr/>
                    <a:lstStyle/>
                    <a:p>
                      <a:r>
                        <a:rPr lang="nb-NO" sz="1600" b="1" i="1" dirty="0"/>
                        <a:t>Kjente trusler </a:t>
                      </a:r>
                    </a:p>
                  </a:txBody>
                  <a:tcPr marL="3810" marR="3810" marT="3810" marB="0" anchor="ctr"/>
                </a:tc>
                <a:tc hMerge="1">
                  <a:txBody>
                    <a:bodyPr/>
                    <a:lstStyle/>
                    <a:p>
                      <a:pPr lvl="0">
                        <a:buNone/>
                      </a:pPr>
                      <a:endParaRPr lang="nb-NO" sz="1600" b="1" i="1" dirty="0"/>
                    </a:p>
                  </a:txBody>
                  <a:tcPr marL="3809" marR="3809" marT="3809" marB="0" anchor="ctr"/>
                </a:tc>
                <a:extLst>
                  <a:ext uri="{0D108BD9-81ED-4DB2-BD59-A6C34878D82A}">
                    <a16:rowId xmlns:a16="http://schemas.microsoft.com/office/drawing/2014/main" val="4017886387"/>
                  </a:ext>
                </a:extLst>
              </a:tr>
              <a:tr h="842010">
                <a:tc vMerge="1"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3810" marR="3810" marT="3810" marB="0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Muligheter:</a:t>
                      </a:r>
                    </a:p>
                  </a:txBody>
                  <a:tcPr marL="3810" marR="3810" marT="3810" marB="0"/>
                </a:tc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nb-NO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ptos Narrow"/>
                        </a:rPr>
                        <a:t>Trusler:</a:t>
                      </a:r>
                    </a:p>
                  </a:txBody>
                  <a:tcPr marL="3810" marR="3810" marT="3810" marB="0"/>
                </a:tc>
                <a:tc hMerge="1">
                  <a:txBody>
                    <a:bodyPr/>
                    <a:lstStyle/>
                    <a:p>
                      <a:pPr lvl="0" algn="l">
                        <a:buNone/>
                      </a:pPr>
                      <a:endParaRPr lang="nb-NO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/>
                      </a:endParaRPr>
                    </a:p>
                  </a:txBody>
                  <a:tcPr marL="3809" marR="3809" marT="3809" marB="0"/>
                </a:tc>
                <a:extLst>
                  <a:ext uri="{0D108BD9-81ED-4DB2-BD59-A6C34878D82A}">
                    <a16:rowId xmlns:a16="http://schemas.microsoft.com/office/drawing/2014/main" val="2226619379"/>
                  </a:ext>
                </a:extLst>
              </a:tr>
            </a:tbl>
          </a:graphicData>
        </a:graphic>
      </p:graphicFrame>
      <p:pic>
        <p:nvPicPr>
          <p:cNvPr id="7" name="Bilde 6" descr="Et bilde som inneholder skjermbilde, Grafikk, sirkel, Font&#10;&#10;KI-generert innhold kan være feil.">
            <a:extLst>
              <a:ext uri="{FF2B5EF4-FFF2-40B4-BE49-F238E27FC236}">
                <a16:creationId xmlns:a16="http://schemas.microsoft.com/office/drawing/2014/main" id="{FD05DE8E-C670-1F3C-10E1-B9E4B510D60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1631" y="5389893"/>
            <a:ext cx="420767" cy="427116"/>
          </a:xfrm>
          <a:prstGeom prst="rect">
            <a:avLst/>
          </a:prstGeom>
        </p:spPr>
      </p:pic>
      <p:pic>
        <p:nvPicPr>
          <p:cNvPr id="11" name="Bilde 10" descr="Et bilde som inneholder skjermbilde, symbol, Grafikk, Font&#10;&#10;KI-generert innhold kan være feil.">
            <a:extLst>
              <a:ext uri="{FF2B5EF4-FFF2-40B4-BE49-F238E27FC236}">
                <a16:creationId xmlns:a16="http://schemas.microsoft.com/office/drawing/2014/main" id="{EAB10669-321D-15A7-EDB9-371781DC158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7619" y="3801371"/>
            <a:ext cx="417906" cy="425769"/>
          </a:xfrm>
          <a:prstGeom prst="rect">
            <a:avLst/>
          </a:prstGeom>
        </p:spPr>
      </p:pic>
      <p:pic>
        <p:nvPicPr>
          <p:cNvPr id="13" name="Bilde 12" descr="Et bilde som inneholder sirkel, skjermbilde, Grafikk, Symmetri&#10;&#10;KI-generert innhold kan være feil.">
            <a:extLst>
              <a:ext uri="{FF2B5EF4-FFF2-40B4-BE49-F238E27FC236}">
                <a16:creationId xmlns:a16="http://schemas.microsoft.com/office/drawing/2014/main" id="{7C5CBF20-E4EE-FB08-E836-B24A28ABA8D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48222" y="3870705"/>
            <a:ext cx="417906" cy="272301"/>
          </a:xfrm>
          <a:prstGeom prst="rect">
            <a:avLst/>
          </a:prstGeom>
        </p:spPr>
      </p:pic>
      <p:pic>
        <p:nvPicPr>
          <p:cNvPr id="15" name="Bilde 14" descr="Et bilde som inneholder skjermbilde, symbol, Font, Grafikk&#10;&#10;KI-generert innhold kan være feil.">
            <a:extLst>
              <a:ext uri="{FF2B5EF4-FFF2-40B4-BE49-F238E27FC236}">
                <a16:creationId xmlns:a16="http://schemas.microsoft.com/office/drawing/2014/main" id="{8F47713B-1109-6F85-FF29-F46C5F6A5B38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963" y="2514701"/>
            <a:ext cx="421961" cy="375684"/>
          </a:xfrm>
          <a:prstGeom prst="rect">
            <a:avLst/>
          </a:prstGeom>
        </p:spPr>
      </p:pic>
      <p:pic>
        <p:nvPicPr>
          <p:cNvPr id="19" name="Bilde 18" descr="Et bilde som inneholder symbol, Font, skjermbilde, Grafikk&#10;&#10;KI-generert innhold kan være feil.">
            <a:extLst>
              <a:ext uri="{FF2B5EF4-FFF2-40B4-BE49-F238E27FC236}">
                <a16:creationId xmlns:a16="http://schemas.microsoft.com/office/drawing/2014/main" id="{93295934-0BB3-F9AA-2F0E-72D66B9AFD5E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0963" y="1083073"/>
            <a:ext cx="417906" cy="395102"/>
          </a:xfrm>
          <a:prstGeom prst="rect">
            <a:avLst/>
          </a:prstGeom>
        </p:spPr>
      </p:pic>
      <p:pic>
        <p:nvPicPr>
          <p:cNvPr id="23" name="Bilde 22" descr="Et bilde som inneholder stativ, design&#10;&#10;KI-generert innhold kan være feil.">
            <a:extLst>
              <a:ext uri="{FF2B5EF4-FFF2-40B4-BE49-F238E27FC236}">
                <a16:creationId xmlns:a16="http://schemas.microsoft.com/office/drawing/2014/main" id="{25AC436E-2F63-43BD-FDD7-3BFFDD984655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7095" y="1060204"/>
            <a:ext cx="400160" cy="427116"/>
          </a:xfrm>
          <a:prstGeom prst="rect">
            <a:avLst/>
          </a:prstGeom>
        </p:spPr>
      </p:pic>
      <p:pic>
        <p:nvPicPr>
          <p:cNvPr id="25" name="Bilde 24" descr="Et bilde som inneholder sirkel, Grafikk, sort, design&#10;&#10;KI-generert innhold kan være feil.">
            <a:extLst>
              <a:ext uri="{FF2B5EF4-FFF2-40B4-BE49-F238E27FC236}">
                <a16:creationId xmlns:a16="http://schemas.microsoft.com/office/drawing/2014/main" id="{DDAF589F-EE68-B38C-80E4-00577534A39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3200" y="5450757"/>
            <a:ext cx="566744" cy="305388"/>
          </a:xfrm>
          <a:prstGeom prst="rect">
            <a:avLst/>
          </a:prstGeom>
        </p:spPr>
      </p:pic>
      <p:pic>
        <p:nvPicPr>
          <p:cNvPr id="5" name="Bilde 4" descr="Et bilde som inneholder sirkel, symbol, Grafikk, skjermbilde&#10;&#10;KI-generert innhold kan være feil.">
            <a:extLst>
              <a:ext uri="{FF2B5EF4-FFF2-40B4-BE49-F238E27FC236}">
                <a16:creationId xmlns:a16="http://schemas.microsoft.com/office/drawing/2014/main" id="{CD7E5D13-2BB2-D650-308C-E85153609D2D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47619" y="1057279"/>
            <a:ext cx="417906" cy="424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22793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0ADB8B421DED3242B6311BD17602FF2D" ma:contentTypeVersion="11" ma:contentTypeDescription="Opprett et nytt dokument." ma:contentTypeScope="" ma:versionID="752c02cfe53e1980a159a9ffca3c1d26">
  <xsd:schema xmlns:xsd="http://www.w3.org/2001/XMLSchema" xmlns:xs="http://www.w3.org/2001/XMLSchema" xmlns:p="http://schemas.microsoft.com/office/2006/metadata/properties" xmlns:ns2="49e38875-0fa7-4ea2-af9c-e6e000df8107" xmlns:ns3="a01c8d7b-bd43-4188-9ebc-bc907a70cb66" targetNamespace="http://schemas.microsoft.com/office/2006/metadata/properties" ma:root="true" ma:fieldsID="c23becab69349eb9366a8f830f8668a0" ns2:_="" ns3:_="">
    <xsd:import namespace="49e38875-0fa7-4ea2-af9c-e6e000df8107"/>
    <xsd:import namespace="a01c8d7b-bd43-4188-9ebc-bc907a70cb6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e38875-0fa7-4ea2-af9c-e6e000df810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e6d7e6c2-7970-46fd-9f9e-11a9ab25f9a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01c8d7b-bd43-4188-9ebc-bc907a70cb6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eccba083-f912-4c5f-918f-cbcc6a282ae7}" ma:internalName="TaxCatchAll" ma:showField="CatchAllData" ma:web="a01c8d7b-bd43-4188-9ebc-bc907a70cb6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01c8d7b-bd43-4188-9ebc-bc907a70cb66" xsi:nil="true"/>
    <lcf76f155ced4ddcb4097134ff3c332f xmlns="49e38875-0fa7-4ea2-af9c-e6e000df8107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4D2BA5E-25AF-4177-A8E8-C0872252CD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e38875-0fa7-4ea2-af9c-e6e000df8107"/>
    <ds:schemaRef ds:uri="a01c8d7b-bd43-4188-9ebc-bc907a70cb6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775D147-167B-4DB7-8507-6B7BF4A87EB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C5A30B-E131-44E9-9966-654B4AA1602A}">
  <ds:schemaRefs>
    <ds:schemaRef ds:uri="http://schemas.microsoft.com/office/infopath/2007/PartnerControls"/>
    <ds:schemaRef ds:uri="http://www.w3.org/XML/1998/namespace"/>
    <ds:schemaRef ds:uri="http://schemas.openxmlformats.org/package/2006/metadata/core-properties"/>
    <ds:schemaRef ds:uri="49e38875-0fa7-4ea2-af9c-e6e000df8107"/>
    <ds:schemaRef ds:uri="http://schemas.microsoft.com/office/2006/documentManagement/types"/>
    <ds:schemaRef ds:uri="http://purl.org/dc/dcmitype/"/>
    <ds:schemaRef ds:uri="http://purl.org/dc/elements/1.1/"/>
    <ds:schemaRef ds:uri="a01c8d7b-bd43-4188-9ebc-bc907a70cb66"/>
    <ds:schemaRef ds:uri="http://schemas.microsoft.com/office/2006/metadata/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159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Aptos Narrow</vt:lpstr>
      <vt:lpstr>Arial</vt:lpstr>
      <vt:lpstr>Courier New</vt:lpstr>
      <vt:lpstr>Open Sans</vt:lpstr>
      <vt:lpstr>Office-tema</vt:lpstr>
      <vt:lpstr>Eksempelmal for produktstrategi / -kanvas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Nilsen, Mari</dc:creator>
  <cp:lastModifiedBy>Nilsen, Mari</cp:lastModifiedBy>
  <cp:revision>4</cp:revision>
  <dcterms:created xsi:type="dcterms:W3CDTF">2026-02-25T13:48:47Z</dcterms:created>
  <dcterms:modified xsi:type="dcterms:W3CDTF">2026-02-26T20:39:57Z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0x0101000ADB8B421DED3242B6311BD17602FF2D</vt:lpwstr>
  </property>
  <property fmtid="{D5CDD505-2E9C-101B-9397-08002B2CF9AE}" pid="3" name="MediaServiceImageTags">
    <vt:lpwstr/>
  </property>
</Properties>
</file>