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6" r:id="rId5"/>
    <p:sldMasterId id="2147483670" r:id="rId6"/>
  </p:sldMasterIdLst>
  <p:notesMasterIdLst>
    <p:notesMasterId r:id="rId18"/>
  </p:notesMasterIdLst>
  <p:sldIdLst>
    <p:sldId id="2147376507" r:id="rId7"/>
    <p:sldId id="2147196118" r:id="rId8"/>
    <p:sldId id="2147376458" r:id="rId9"/>
    <p:sldId id="2147376418" r:id="rId10"/>
    <p:sldId id="2147376504" r:id="rId11"/>
    <p:sldId id="2147376425" r:id="rId12"/>
    <p:sldId id="2147376505" r:id="rId13"/>
    <p:sldId id="2147376428" r:id="rId14"/>
    <p:sldId id="2147376512" r:id="rId15"/>
    <p:sldId id="2147376496" r:id="rId16"/>
    <p:sldId id="214737653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5C4BA3C-F0F7-DF06-FB6E-ADB474401CA1}" name="Fugleberg, Joachim" initials="JF" userId="S::joachim.fugleberg@digdir.no::73a1dab4-12a6-4ca3-ae8d-eba3ed556f21" providerId="AD"/>
  <p188:author id="{E2C76392-70CB-B73A-68EC-2817E40AD840}" name="Broomfield, Heather Carolyn" initials="HB" userId="S::Heather.Broomfield@digdir.no::ea1220eb-c26c-439c-b05b-33e81bf0c298" providerId="AD"/>
  <p188:author id="{2AB19AD6-71F6-1DCC-1DB1-2584F9F3D7D7}" name="Åsnes, Øystein" initials="ÅØ" userId="S::oystein.asnes@digdir.no::89b8855a-9821-4610-964e-d8d24fd401d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8" autoAdjust="0"/>
    <p:restoredTop sz="82780" autoAdjust="0"/>
  </p:normalViewPr>
  <p:slideViewPr>
    <p:cSldViewPr snapToGrid="0">
      <p:cViewPr varScale="1">
        <p:scale>
          <a:sx n="61" d="100"/>
          <a:sy n="61" d="100"/>
        </p:scale>
        <p:origin x="8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microsoft.com/office/2018/10/relationships/authors" Target="authors.xml"/><Relationship Id="rId10" Type="http://schemas.openxmlformats.org/officeDocument/2006/relationships/slide" Target="slides/slide4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5AF86-81EB-45C0-BEB8-25416A9F5953}" type="datetimeFigureOut">
              <a:rPr lang="nb-NO" smtClean="0"/>
              <a:t>15.11.2024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7869B-D3D3-4FA1-8561-74F434AF27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172247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FD74B-CC81-403F-AFCD-2AB241870F4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22949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839BA70-92C4-4364-BC09-E7B11251FD05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89714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/>
              <a:t>Are </a:t>
            </a:r>
            <a:r>
              <a:rPr lang="nb-NO" err="1"/>
              <a:t>we</a:t>
            </a:r>
            <a:r>
              <a:rPr lang="nb-NO"/>
              <a:t> </a:t>
            </a:r>
            <a:r>
              <a:rPr lang="nb-NO" err="1"/>
              <a:t>grasping</a:t>
            </a:r>
            <a:r>
              <a:rPr lang="nb-NO"/>
              <a:t> the hard </a:t>
            </a:r>
            <a:r>
              <a:rPr lang="nb-NO" err="1"/>
              <a:t>choices</a:t>
            </a:r>
            <a:r>
              <a:rPr lang="nb-NO"/>
              <a:t> </a:t>
            </a:r>
            <a:r>
              <a:rPr lang="nb-NO" err="1"/>
              <a:t>that</a:t>
            </a:r>
            <a:r>
              <a:rPr lang="nb-NO"/>
              <a:t> have to be </a:t>
            </a:r>
            <a:r>
              <a:rPr lang="nb-NO" err="1"/>
              <a:t>made</a:t>
            </a:r>
            <a:r>
              <a:rPr lang="nb-NO"/>
              <a:t>?</a:t>
            </a: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BFD74B-CC81-403F-AFCD-2AB241870F41}" type="slidenum">
              <a:rPr lang="nb-NO" smtClean="0"/>
              <a:t>3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31554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100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0FCC78B-D545-4484-A1EE-CB5BD3057C66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1630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2BFD74B-CC81-403F-AFCD-2AB241870F41}" type="slidenum">
              <a:rPr kumimoji="0" lang="nb-NO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9184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n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Høyring nyttar ein for at innbyggjarar, organisasjonar og næringsliv skal få seie si meining og kunne føre kontroll med kva forvaltninga gjer og korleis ho utfører oppgåvene sine.</a:t>
            </a:r>
          </a:p>
          <a:p>
            <a:r>
              <a:rPr lang="nn-NO" b="0" i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Hearings</a:t>
            </a:r>
            <a:r>
              <a:rPr lang="nn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are </a:t>
            </a:r>
            <a:r>
              <a:rPr lang="nn-NO" b="0" i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vested</a:t>
            </a:r>
            <a:r>
              <a:rPr lang="nn-NO" b="0" i="0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nn-NO" b="0" i="0" err="1">
                <a:solidFill>
                  <a:srgbClr val="333333"/>
                </a:solidFill>
                <a:effectLst/>
                <a:latin typeface="Open Sans" panose="020B0606030504020204" pitchFamily="34" charset="0"/>
              </a:rPr>
              <a:t>interests</a:t>
            </a:r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E5606-14F6-4340-AA6C-C3A41A40A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15669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E5606-14F6-4340-AA6C-C3A41A40A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50184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E5606-14F6-4340-AA6C-C3A41A40A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3409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3FB1BD-807A-4C11-CFA6-8303CF60A6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>
            <a:extLst>
              <a:ext uri="{FF2B5EF4-FFF2-40B4-BE49-F238E27FC236}">
                <a16:creationId xmlns:a16="http://schemas.microsoft.com/office/drawing/2014/main" id="{3FA5B1F6-4E2F-A9C1-BAF7-817A035D8D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ssholder for notater 2">
            <a:extLst>
              <a:ext uri="{FF2B5EF4-FFF2-40B4-BE49-F238E27FC236}">
                <a16:creationId xmlns:a16="http://schemas.microsoft.com/office/drawing/2014/main" id="{3F4EADF3-0B92-9362-3C51-5D6ED76475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F1211A2E-DFC6-B322-1CE5-CA9D2AC78C1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8B4E5606-14F6-4340-AA6C-C3A41A40A3D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ヒラギノ角ゴ Pro W3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ヒラギノ角ゴ Pro W3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6998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9592870-1B48-4054-88D9-CC65D70AE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61761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b-NO" noProof="0"/>
              <a:t>Klikk på ikonet for å legge til et bilde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FC0CB-54B0-2840-B109-A87BD9F9F7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148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49F8D9-8BFB-E244-9CF7-1BA6896AF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743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17000" y="838200"/>
            <a:ext cx="2565400" cy="5257800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20800" y="838200"/>
            <a:ext cx="7493000" cy="5257800"/>
          </a:xfrm>
        </p:spPr>
        <p:txBody>
          <a:bodyPr vert="eaVert"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4D7C9A-09E7-E74C-90CD-FDA54B1986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01880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1524000" y="2286000"/>
            <a:ext cx="10058400" cy="1143000"/>
          </a:xfrm>
        </p:spPr>
        <p:txBody>
          <a:bodyPr anchor="b"/>
          <a:lstStyle>
            <a:lvl1pPr>
              <a:defRPr sz="2000"/>
            </a:lvl1pPr>
          </a:lstStyle>
          <a:p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524000" y="3429000"/>
            <a:ext cx="10058400" cy="1752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nb-NO"/>
              <a:t>Klikk for å redigere undertittelstil i malen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94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CAF9A1-4DE5-0A45-B83C-18B0A4723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07644828-8471-24C3-9DEE-3EF3DD9E02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0825" y="6291262"/>
            <a:ext cx="14287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805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79D24-2393-FC46-8CA2-5F2027D29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083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20800" y="1981200"/>
            <a:ext cx="5029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3200" y="1981200"/>
            <a:ext cx="50292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F28C8F-B1D4-E04C-83ED-D55AAA1295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933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46366-0991-D54B-A82B-194C68498D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78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FAE1A-16B3-1C41-9172-7DE477761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D575673F-3F0C-FDAF-9F55-DCD1246D87A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0825" y="6291262"/>
            <a:ext cx="14287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70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AC049C-35A3-984D-966C-BFB6C652A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8CF1CB12-07B4-2E44-7FE2-D79B0CF0C1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10825" y="6291262"/>
            <a:ext cx="14287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54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/>
              <a:t>Klikk for å redigere tekststiler i malen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DE8F6-92C8-E64B-8D26-4E79A8DD5D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738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heme" Target="../theme/theme1.xml"/><Relationship Id="rId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1" y="425680"/>
            <a:ext cx="1534963" cy="5193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A7CC4F1-40B5-8A69-F46A-47950805BD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81" y="98981"/>
            <a:ext cx="1549316" cy="344631"/>
          </a:xfrm>
          <a:prstGeom prst="rect">
            <a:avLst/>
          </a:prstGeom>
        </p:spPr>
      </p:pic>
      <p:pic>
        <p:nvPicPr>
          <p:cNvPr id="4" name="Bilde 3">
            <a:extLst>
              <a:ext uri="{FF2B5EF4-FFF2-40B4-BE49-F238E27FC236}">
                <a16:creationId xmlns:a16="http://schemas.microsoft.com/office/drawing/2014/main" id="{F23B8B2C-DCA3-5103-B7CA-9FB493530C7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419840" y="6587744"/>
            <a:ext cx="772160" cy="270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783251"/>
      </p:ext>
    </p:extLst>
  </p:cSld>
  <p:clrMap bg1="lt1" tx1="dk1" bg2="lt2" tx2="dk2" accent1="accent1" accent2="accent2" accent3="accent3" accent4="accent4" accent5="accent5" accent6="accent6" hlink="hlink" folHlink="folHlink"/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773348" y="1110717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773348" y="1840299"/>
            <a:ext cx="9222298" cy="432363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81061CB-D839-4951-9933-63329988FF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81" y="425680"/>
            <a:ext cx="1534963" cy="519373"/>
          </a:xfrm>
          <a:prstGeom prst="rect">
            <a:avLst/>
          </a:prstGeom>
        </p:spPr>
      </p:pic>
      <p:sp>
        <p:nvSpPr>
          <p:cNvPr id="8" name="TextBox 6">
            <a:extLst>
              <a:ext uri="{FF2B5EF4-FFF2-40B4-BE49-F238E27FC236}">
                <a16:creationId xmlns:a16="http://schemas.microsoft.com/office/drawing/2014/main" id="{7DA5B237-216F-496A-9C1D-773EFC9118DD}"/>
              </a:ext>
            </a:extLst>
          </p:cNvPr>
          <p:cNvSpPr txBox="1"/>
          <p:nvPr userDrawn="1"/>
        </p:nvSpPr>
        <p:spPr>
          <a:xfrm>
            <a:off x="10363201" y="565549"/>
            <a:ext cx="772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1E2B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digdir.no</a:t>
            </a:r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9A7CC4F1-40B5-8A69-F46A-47950805BDF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4881" y="98981"/>
            <a:ext cx="1549316" cy="34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475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314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405000" indent="-405000" algn="l" defTabSz="914314" rtl="0" eaLnBrk="1" latinLnBrk="0" hangingPunct="1">
        <a:lnSpc>
          <a:spcPct val="100000"/>
        </a:lnSpc>
        <a:spcBef>
          <a:spcPts val="1875"/>
        </a:spcBef>
        <a:buClr>
          <a:schemeClr val="accent3"/>
        </a:buClr>
        <a:buFont typeface="Arial" panose="020B0604020202020204" pitchFamily="34" charset="0"/>
        <a:buChar char="•"/>
        <a:defRPr sz="2700" kern="1200">
          <a:solidFill>
            <a:schemeClr val="tx2"/>
          </a:solidFill>
          <a:latin typeface="+mn-lt"/>
          <a:ea typeface="+mn-ea"/>
          <a:cs typeface="+mn-cs"/>
        </a:defRPr>
      </a:lvl1pPr>
      <a:lvl2pPr marL="83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103625" indent="-428625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557900" indent="-342900" algn="l" defTabSz="914314" rtl="0" eaLnBrk="1" latinLnBrk="0" hangingPunct="1">
        <a:lnSpc>
          <a:spcPct val="90000"/>
        </a:lnSpc>
        <a:spcBef>
          <a:spcPts val="1125"/>
        </a:spcBef>
        <a:buClr>
          <a:schemeClr val="accent3"/>
        </a:buClr>
        <a:buSzPct val="100000"/>
        <a:buFont typeface="Arial" panose="020B0604020202020204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363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20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77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34" indent="-228578" algn="l" defTabSz="91431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7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14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7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28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85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41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99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56" algn="l" defTabSz="91431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1320800" y="838200"/>
            <a:ext cx="10261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tittelstil</a:t>
            </a:r>
            <a:endParaRPr lang="en-US"/>
          </a:p>
        </p:txBody>
      </p:sp>
      <p:sp>
        <p:nvSpPr>
          <p:cNvPr id="1027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320800" y="1981200"/>
            <a:ext cx="10261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208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/>
            </a:lvl1pPr>
          </a:lstStyle>
          <a:p>
            <a:pPr>
              <a:defRPr/>
            </a:pPr>
            <a:endParaRPr lang="nb-NO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64000" y="6248400"/>
            <a:ext cx="640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dirty="0" err="1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668000" y="6248400"/>
            <a:ext cx="914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900"/>
            </a:lvl1pPr>
          </a:lstStyle>
          <a:p>
            <a:pPr>
              <a:defRPr/>
            </a:pPr>
            <a:fld id="{7589CA56-628D-E14F-B911-1B324778F7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" name="Picture 2" descr="M:\pc\Desktop\maler\JUS_IOR_A_ENG.png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1" y="210489"/>
            <a:ext cx="4675642" cy="371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9623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hyperlink" Target="http://census.okfn.org/country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D5D3F53B-0D8A-9969-B567-A00F8DA4AE20}"/>
              </a:ext>
            </a:extLst>
          </p:cNvPr>
          <p:cNvSpPr>
            <a:spLocks noGrp="1"/>
          </p:cNvSpPr>
          <p:nvPr>
            <p:ph type="ctrTitle" sz="quarter"/>
          </p:nvPr>
        </p:nvSpPr>
        <p:spPr>
          <a:xfrm>
            <a:off x="1524000" y="3429000"/>
            <a:ext cx="10058400" cy="1143000"/>
          </a:xfrm>
        </p:spPr>
        <p:txBody>
          <a:bodyPr/>
          <a:lstStyle/>
          <a:p>
            <a:b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br>
              <a:rPr lang="en-US" sz="2000" b="0" i="0" dirty="0">
                <a:solidFill>
                  <a:srgbClr val="000000"/>
                </a:solidFill>
                <a:effectLst/>
                <a:latin typeface="Helvetica" panose="020B0604020202020204" pitchFamily="34" charset="0"/>
              </a:rPr>
            </a:br>
            <a:br>
              <a:rPr lang="nb-NO" sz="2400" dirty="0">
                <a:solidFill>
                  <a:schemeClr val="tx1"/>
                </a:solidFill>
              </a:rPr>
            </a:br>
            <a:br>
              <a:rPr lang="nb-NO" sz="4000" b="0" dirty="0">
                <a:solidFill>
                  <a:schemeClr val="tx1"/>
                </a:solidFill>
              </a:rPr>
            </a:br>
            <a:br>
              <a:rPr lang="nb-NO" sz="2800" dirty="0"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nb-NO" sz="2800" dirty="0">
              <a:solidFill>
                <a:schemeClr val="tx1"/>
              </a:solidFill>
            </a:endParaRPr>
          </a:p>
        </p:txBody>
      </p:sp>
      <p:sp>
        <p:nvSpPr>
          <p:cNvPr id="2" name="Undertittel 1">
            <a:extLst>
              <a:ext uri="{FF2B5EF4-FFF2-40B4-BE49-F238E27FC236}">
                <a16:creationId xmlns:a16="http://schemas.microsoft.com/office/drawing/2014/main" id="{21E215C1-97DE-0112-5DCF-78B4D7E52A15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>
          <a:xfrm>
            <a:off x="1177158" y="2830718"/>
            <a:ext cx="10058400" cy="1752600"/>
          </a:xfrm>
        </p:spPr>
        <p:txBody>
          <a:bodyPr/>
          <a:lstStyle/>
          <a:p>
            <a:r>
              <a:rPr lang="nb-NO" sz="2400" dirty="0"/>
              <a:t>AI/Data Driven Public </a:t>
            </a:r>
            <a:r>
              <a:rPr lang="nb-NO" sz="2400" dirty="0" err="1"/>
              <a:t>Sector</a:t>
            </a:r>
            <a:endParaRPr lang="nb-NO" sz="2400" dirty="0"/>
          </a:p>
          <a:p>
            <a:endParaRPr lang="nb-NO" sz="2400" dirty="0"/>
          </a:p>
          <a:p>
            <a:r>
              <a:rPr lang="nb-NO" sz="2400" dirty="0"/>
              <a:t>Heather Broomfield UiO/Digdir</a:t>
            </a:r>
          </a:p>
        </p:txBody>
      </p:sp>
      <p:pic>
        <p:nvPicPr>
          <p:cNvPr id="31" name="Bilde 30">
            <a:extLst>
              <a:ext uri="{FF2B5EF4-FFF2-40B4-BE49-F238E27FC236}">
                <a16:creationId xmlns:a16="http://schemas.microsoft.com/office/drawing/2014/main" id="{6BA28661-9BE8-1598-FCA4-DB1EC73263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6517" y="6486490"/>
            <a:ext cx="2095500" cy="371475"/>
          </a:xfrm>
          <a:prstGeom prst="rect">
            <a:avLst/>
          </a:prstGeom>
        </p:spPr>
      </p:pic>
      <p:pic>
        <p:nvPicPr>
          <p:cNvPr id="32" name="Bilde 31">
            <a:extLst>
              <a:ext uri="{FF2B5EF4-FFF2-40B4-BE49-F238E27FC236}">
                <a16:creationId xmlns:a16="http://schemas.microsoft.com/office/drawing/2014/main" id="{A6BF43CB-216C-0E5F-8119-386B3410C8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277" y="6416863"/>
            <a:ext cx="1428750" cy="37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7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BB79107-29E8-F61B-4170-99CC80AF9CB7}"/>
              </a:ext>
            </a:extLst>
          </p:cNvPr>
          <p:cNvSpPr txBox="1">
            <a:spLocks/>
          </p:cNvSpPr>
          <p:nvPr/>
        </p:nvSpPr>
        <p:spPr>
          <a:xfrm flipH="1">
            <a:off x="5062817" y="5767463"/>
            <a:ext cx="1496103" cy="581286"/>
          </a:xfrm>
          <a:prstGeom prst="cloudCallout">
            <a:avLst>
              <a:gd name="adj1" fmla="val -8770"/>
              <a:gd name="adj2" fmla="val -127924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C3C0BBB-4943-198E-A0F4-DD1CDF4A91C9}"/>
              </a:ext>
            </a:extLst>
          </p:cNvPr>
          <p:cNvSpPr txBox="1">
            <a:spLocks/>
          </p:cNvSpPr>
          <p:nvPr/>
        </p:nvSpPr>
        <p:spPr>
          <a:xfrm>
            <a:off x="9795944" y="2715221"/>
            <a:ext cx="1696358" cy="468538"/>
          </a:xfrm>
          <a:prstGeom prst="cloudCallout">
            <a:avLst>
              <a:gd name="adj1" fmla="val -61261"/>
              <a:gd name="adj2" fmla="val 80475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«User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centric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F331874-93ED-B442-75EF-197671015D77}"/>
              </a:ext>
            </a:extLst>
          </p:cNvPr>
          <p:cNvSpPr txBox="1">
            <a:spLocks/>
          </p:cNvSpPr>
          <p:nvPr/>
        </p:nvSpPr>
        <p:spPr>
          <a:xfrm>
            <a:off x="141559" y="2893116"/>
            <a:ext cx="2239195" cy="581286"/>
          </a:xfrm>
          <a:prstGeom prst="cloudCallout">
            <a:avLst>
              <a:gd name="adj1" fmla="val 60301"/>
              <a:gd name="adj2" fmla="val 43872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1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nb-NO" sz="11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Seamless</a:t>
            </a:r>
            <a:r>
              <a:rPr lang="nb-NO" sz="11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services»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818D0AF-A442-8776-E115-BE96625F2657}"/>
              </a:ext>
            </a:extLst>
          </p:cNvPr>
          <p:cNvSpPr txBox="1">
            <a:spLocks/>
          </p:cNvSpPr>
          <p:nvPr/>
        </p:nvSpPr>
        <p:spPr>
          <a:xfrm>
            <a:off x="8894222" y="5412726"/>
            <a:ext cx="2688178" cy="709474"/>
          </a:xfrm>
          <a:prstGeom prst="cloudCallout">
            <a:avLst>
              <a:gd name="adj1" fmla="val -39184"/>
              <a:gd name="adj2" fmla="val -66384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Digitalisation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friendly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regulation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8E181626-AE3F-C99F-6603-8A0EFE01ACB7}"/>
              </a:ext>
            </a:extLst>
          </p:cNvPr>
          <p:cNvSpPr txBox="1">
            <a:spLocks/>
          </p:cNvSpPr>
          <p:nvPr/>
        </p:nvSpPr>
        <p:spPr>
          <a:xfrm>
            <a:off x="9910005" y="4295515"/>
            <a:ext cx="2052275" cy="581286"/>
          </a:xfrm>
          <a:prstGeom prst="cloudCallout">
            <a:avLst>
              <a:gd name="adj1" fmla="val -64802"/>
              <a:gd name="adj2" fmla="val -3734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data»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59A1F053-6252-A19B-6EAD-7F1A589EC140}"/>
              </a:ext>
            </a:extLst>
          </p:cNvPr>
          <p:cNvSpPr txBox="1">
            <a:spLocks/>
          </p:cNvSpPr>
          <p:nvPr/>
        </p:nvSpPr>
        <p:spPr>
          <a:xfrm>
            <a:off x="1037718" y="5729157"/>
            <a:ext cx="2359614" cy="581286"/>
          </a:xfrm>
          <a:prstGeom prst="cloudCallout">
            <a:avLst>
              <a:gd name="adj1" fmla="val 15370"/>
              <a:gd name="adj2" fmla="val -90667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«Digital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842361B1-BBEB-B3E2-7F2F-CFC1193BB305}"/>
              </a:ext>
            </a:extLst>
          </p:cNvPr>
          <p:cNvSpPr txBox="1">
            <a:spLocks/>
          </p:cNvSpPr>
          <p:nvPr/>
        </p:nvSpPr>
        <p:spPr>
          <a:xfrm>
            <a:off x="21140" y="4339031"/>
            <a:ext cx="2359614" cy="581286"/>
          </a:xfrm>
          <a:prstGeom prst="cloudCallout">
            <a:avLst>
              <a:gd name="adj1" fmla="val 59730"/>
              <a:gd name="adj2" fmla="val -1665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«AI in the Public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9C23E8FF-69C7-3D7B-0E72-838F9DEA27A3}"/>
              </a:ext>
            </a:extLst>
          </p:cNvPr>
          <p:cNvSpPr txBox="1"/>
          <p:nvPr/>
        </p:nvSpPr>
        <p:spPr>
          <a:xfrm>
            <a:off x="3098382" y="2893116"/>
            <a:ext cx="6093994" cy="1608012"/>
          </a:xfrm>
          <a:custGeom>
            <a:avLst/>
            <a:gdLst>
              <a:gd name="connsiteX0" fmla="*/ 0 w 6093994"/>
              <a:gd name="connsiteY0" fmla="*/ 0 h 1608012"/>
              <a:gd name="connsiteX1" fmla="*/ 6093994 w 6093994"/>
              <a:gd name="connsiteY1" fmla="*/ 0 h 1608012"/>
              <a:gd name="connsiteX2" fmla="*/ 6093994 w 6093994"/>
              <a:gd name="connsiteY2" fmla="*/ 1608012 h 1608012"/>
              <a:gd name="connsiteX3" fmla="*/ 0 w 6093994"/>
              <a:gd name="connsiteY3" fmla="*/ 1608012 h 1608012"/>
              <a:gd name="connsiteX4" fmla="*/ 0 w 6093994"/>
              <a:gd name="connsiteY4" fmla="*/ 0 h 16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3994" h="1608012" fill="none" extrusionOk="0">
                <a:moveTo>
                  <a:pt x="0" y="0"/>
                </a:moveTo>
                <a:cubicBezTo>
                  <a:pt x="847602" y="-33775"/>
                  <a:pt x="4190640" y="138873"/>
                  <a:pt x="6093994" y="0"/>
                </a:cubicBezTo>
                <a:cubicBezTo>
                  <a:pt x="6168052" y="778203"/>
                  <a:pt x="6086428" y="1267499"/>
                  <a:pt x="6093994" y="1608012"/>
                </a:cubicBezTo>
                <a:cubicBezTo>
                  <a:pt x="5126846" y="1470682"/>
                  <a:pt x="2622894" y="1470156"/>
                  <a:pt x="0" y="1608012"/>
                </a:cubicBezTo>
                <a:cubicBezTo>
                  <a:pt x="21381" y="1307793"/>
                  <a:pt x="138748" y="724124"/>
                  <a:pt x="0" y="0"/>
                </a:cubicBezTo>
                <a:close/>
              </a:path>
              <a:path w="6093994" h="1608012" stroke="0" extrusionOk="0">
                <a:moveTo>
                  <a:pt x="0" y="0"/>
                </a:moveTo>
                <a:cubicBezTo>
                  <a:pt x="2202605" y="-101487"/>
                  <a:pt x="3862310" y="-162162"/>
                  <a:pt x="6093994" y="0"/>
                </a:cubicBezTo>
                <a:cubicBezTo>
                  <a:pt x="6093668" y="564029"/>
                  <a:pt x="6117543" y="1150341"/>
                  <a:pt x="6093994" y="1608012"/>
                </a:cubicBezTo>
                <a:cubicBezTo>
                  <a:pt x="4842278" y="1658077"/>
                  <a:pt x="3026273" y="1449563"/>
                  <a:pt x="0" y="1608012"/>
                </a:cubicBezTo>
                <a:cubicBezTo>
                  <a:pt x="-81128" y="1083826"/>
                  <a:pt x="-129030" y="30278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 lvl="0" algn="ctr">
              <a:defRPr/>
            </a:pPr>
            <a:r>
              <a:rPr lang="nb-NO" sz="2400" b="1">
                <a:solidFill>
                  <a:srgbClr val="1E2B3C"/>
                </a:solidFill>
                <a:ea typeface="Calibri" panose="020F0502020204030204" pitchFamily="34" charset="0"/>
              </a:rPr>
              <a:t>Do </a:t>
            </a:r>
            <a:r>
              <a:rPr lang="nb-NO" sz="2400" b="1" err="1">
                <a:solidFill>
                  <a:srgbClr val="1E2B3C"/>
                </a:solidFill>
                <a:ea typeface="Calibri" panose="020F0502020204030204" pitchFamily="34" charset="0"/>
              </a:rPr>
              <a:t>we</a:t>
            </a:r>
            <a:r>
              <a:rPr lang="nb-NO" sz="2400" b="1">
                <a:solidFill>
                  <a:srgbClr val="1E2B3C"/>
                </a:solidFill>
                <a:ea typeface="Calibri" panose="020F0502020204030204" pitchFamily="34" charset="0"/>
              </a:rPr>
              <a:t> have a </a:t>
            </a:r>
            <a:r>
              <a:rPr lang="en-GB" sz="2400" b="1">
                <a:solidFill>
                  <a:srgbClr val="0D0D0D"/>
                </a:solidFill>
                <a:highlight>
                  <a:srgbClr val="FFFFFF"/>
                </a:highlight>
                <a:ea typeface="Calibri" panose="020F0502020204030204" pitchFamily="34" charset="0"/>
              </a:rPr>
              <a:t>shared understanding of what is possible and what we want to achieve?</a:t>
            </a:r>
            <a:endParaRPr lang="en-US" sz="2400" b="1">
              <a:solidFill>
                <a:srgbClr val="1E2B3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0942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67BC15-29F8-F15C-F0BC-521B38002F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0CF55EC7-827A-B260-A6C8-7F37538EABF0}"/>
              </a:ext>
            </a:extLst>
          </p:cNvPr>
          <p:cNvSpPr txBox="1">
            <a:spLocks/>
          </p:cNvSpPr>
          <p:nvPr/>
        </p:nvSpPr>
        <p:spPr>
          <a:xfrm flipH="1">
            <a:off x="5062817" y="5767463"/>
            <a:ext cx="1496103" cy="581286"/>
          </a:xfrm>
          <a:prstGeom prst="cloudCallout">
            <a:avLst>
              <a:gd name="adj1" fmla="val -8770"/>
              <a:gd name="adj2" fmla="val -127924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needs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based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3B1BDE5-0621-48F6-B6FD-9BACA2D6907F}"/>
              </a:ext>
            </a:extLst>
          </p:cNvPr>
          <p:cNvSpPr txBox="1">
            <a:spLocks/>
          </p:cNvSpPr>
          <p:nvPr/>
        </p:nvSpPr>
        <p:spPr>
          <a:xfrm>
            <a:off x="9795944" y="2715221"/>
            <a:ext cx="1696358" cy="468538"/>
          </a:xfrm>
          <a:prstGeom prst="cloudCallout">
            <a:avLst>
              <a:gd name="adj1" fmla="val -61261"/>
              <a:gd name="adj2" fmla="val 80475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«User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centric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D3E349-1120-1330-16F0-DE2B1232E04D}"/>
              </a:ext>
            </a:extLst>
          </p:cNvPr>
          <p:cNvSpPr txBox="1">
            <a:spLocks/>
          </p:cNvSpPr>
          <p:nvPr/>
        </p:nvSpPr>
        <p:spPr>
          <a:xfrm>
            <a:off x="141559" y="2893116"/>
            <a:ext cx="2239195" cy="581286"/>
          </a:xfrm>
          <a:prstGeom prst="cloudCallout">
            <a:avLst>
              <a:gd name="adj1" fmla="val 60301"/>
              <a:gd name="adj2" fmla="val 43872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1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nb-NO" sz="11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Seamless</a:t>
            </a:r>
            <a:r>
              <a:rPr lang="nb-NO" sz="11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services»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6DD822B9-0011-B85B-F031-F6F810AA616D}"/>
              </a:ext>
            </a:extLst>
          </p:cNvPr>
          <p:cNvSpPr txBox="1">
            <a:spLocks/>
          </p:cNvSpPr>
          <p:nvPr/>
        </p:nvSpPr>
        <p:spPr>
          <a:xfrm>
            <a:off x="8894222" y="5412726"/>
            <a:ext cx="2688178" cy="709474"/>
          </a:xfrm>
          <a:prstGeom prst="cloudCallout">
            <a:avLst>
              <a:gd name="adj1" fmla="val -39184"/>
              <a:gd name="adj2" fmla="val -66384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Digitalisation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friendly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regulation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7734CBAC-AA83-959E-304C-E353BECC6953}"/>
              </a:ext>
            </a:extLst>
          </p:cNvPr>
          <p:cNvSpPr txBox="1">
            <a:spLocks/>
          </p:cNvSpPr>
          <p:nvPr/>
        </p:nvSpPr>
        <p:spPr>
          <a:xfrm>
            <a:off x="9910005" y="4295515"/>
            <a:ext cx="2052275" cy="581286"/>
          </a:xfrm>
          <a:prstGeom prst="cloudCallout">
            <a:avLst>
              <a:gd name="adj1" fmla="val -64802"/>
              <a:gd name="adj2" fmla="val -3734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Share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data»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7C7EBBFC-FA0A-8852-638D-07EE1A708E3E}"/>
              </a:ext>
            </a:extLst>
          </p:cNvPr>
          <p:cNvSpPr txBox="1">
            <a:spLocks/>
          </p:cNvSpPr>
          <p:nvPr/>
        </p:nvSpPr>
        <p:spPr>
          <a:xfrm>
            <a:off x="1037718" y="5729157"/>
            <a:ext cx="2359614" cy="581286"/>
          </a:xfrm>
          <a:prstGeom prst="cloudCallout">
            <a:avLst>
              <a:gd name="adj1" fmla="val 15370"/>
              <a:gd name="adj2" fmla="val -90667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«Digital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transformation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A91DC206-E0E5-8DF8-4FA9-0FA93DCCEB9E}"/>
              </a:ext>
            </a:extLst>
          </p:cNvPr>
          <p:cNvSpPr txBox="1">
            <a:spLocks/>
          </p:cNvSpPr>
          <p:nvPr/>
        </p:nvSpPr>
        <p:spPr>
          <a:xfrm>
            <a:off x="21140" y="4339031"/>
            <a:ext cx="2359614" cy="581286"/>
          </a:xfrm>
          <a:prstGeom prst="cloudCallout">
            <a:avLst>
              <a:gd name="adj1" fmla="val 59730"/>
              <a:gd name="adj2" fmla="val -1665"/>
            </a:avLst>
          </a:prstGeom>
          <a:solidFill>
            <a:schemeClr val="accent2">
              <a:alpha val="82000"/>
            </a:schemeClr>
          </a:solidFill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685800" fontAlgn="auto">
              <a:spcAft>
                <a:spcPts val="0"/>
              </a:spcAft>
              <a:defRPr/>
            </a:pP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«AI in the Public </a:t>
            </a:r>
            <a:r>
              <a:rPr lang="nb-NO" sz="1200" err="1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Sector</a:t>
            </a:r>
            <a:r>
              <a:rPr lang="nb-NO" sz="1200">
                <a:solidFill>
                  <a:prstClr val="white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»</a:t>
            </a:r>
          </a:p>
        </p:txBody>
      </p:sp>
      <p:sp>
        <p:nvSpPr>
          <p:cNvPr id="24" name="Tittel 23">
            <a:extLst>
              <a:ext uri="{FF2B5EF4-FFF2-40B4-BE49-F238E27FC236}">
                <a16:creationId xmlns:a16="http://schemas.microsoft.com/office/drawing/2014/main" id="{F907868E-F4C4-DF0D-22E0-123F7EF121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nb-NO"/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86010F2B-6C16-74E2-2FDF-9C8DD14B56C5}"/>
              </a:ext>
            </a:extLst>
          </p:cNvPr>
          <p:cNvSpPr txBox="1"/>
          <p:nvPr/>
        </p:nvSpPr>
        <p:spPr>
          <a:xfrm>
            <a:off x="3098382" y="2893116"/>
            <a:ext cx="6093994" cy="1608012"/>
          </a:xfrm>
          <a:custGeom>
            <a:avLst/>
            <a:gdLst>
              <a:gd name="connsiteX0" fmla="*/ 0 w 6093994"/>
              <a:gd name="connsiteY0" fmla="*/ 0 h 1608012"/>
              <a:gd name="connsiteX1" fmla="*/ 6093994 w 6093994"/>
              <a:gd name="connsiteY1" fmla="*/ 0 h 1608012"/>
              <a:gd name="connsiteX2" fmla="*/ 6093994 w 6093994"/>
              <a:gd name="connsiteY2" fmla="*/ 1608012 h 1608012"/>
              <a:gd name="connsiteX3" fmla="*/ 0 w 6093994"/>
              <a:gd name="connsiteY3" fmla="*/ 1608012 h 1608012"/>
              <a:gd name="connsiteX4" fmla="*/ 0 w 6093994"/>
              <a:gd name="connsiteY4" fmla="*/ 0 h 16080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3994" h="1608012" fill="none" extrusionOk="0">
                <a:moveTo>
                  <a:pt x="0" y="0"/>
                </a:moveTo>
                <a:cubicBezTo>
                  <a:pt x="847602" y="-33775"/>
                  <a:pt x="4190640" y="138873"/>
                  <a:pt x="6093994" y="0"/>
                </a:cubicBezTo>
                <a:cubicBezTo>
                  <a:pt x="6168052" y="778203"/>
                  <a:pt x="6086428" y="1267499"/>
                  <a:pt x="6093994" y="1608012"/>
                </a:cubicBezTo>
                <a:cubicBezTo>
                  <a:pt x="5126846" y="1470682"/>
                  <a:pt x="2622894" y="1470156"/>
                  <a:pt x="0" y="1608012"/>
                </a:cubicBezTo>
                <a:cubicBezTo>
                  <a:pt x="21381" y="1307793"/>
                  <a:pt x="138748" y="724124"/>
                  <a:pt x="0" y="0"/>
                </a:cubicBezTo>
                <a:close/>
              </a:path>
              <a:path w="6093994" h="1608012" stroke="0" extrusionOk="0">
                <a:moveTo>
                  <a:pt x="0" y="0"/>
                </a:moveTo>
                <a:cubicBezTo>
                  <a:pt x="2202605" y="-101487"/>
                  <a:pt x="3862310" y="-162162"/>
                  <a:pt x="6093994" y="0"/>
                </a:cubicBezTo>
                <a:cubicBezTo>
                  <a:pt x="6093668" y="564029"/>
                  <a:pt x="6117543" y="1150341"/>
                  <a:pt x="6093994" y="1608012"/>
                </a:cubicBezTo>
                <a:cubicBezTo>
                  <a:pt x="4842278" y="1658077"/>
                  <a:pt x="3026273" y="1449563"/>
                  <a:pt x="0" y="1608012"/>
                </a:cubicBezTo>
                <a:cubicBezTo>
                  <a:pt x="-81128" y="1083826"/>
                  <a:pt x="-129030" y="302781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anchor="ctr">
            <a:noAutofit/>
          </a:bodyPr>
          <a:lstStyle/>
          <a:p>
            <a:pPr lvl="0" algn="ctr">
              <a:defRPr/>
            </a:pPr>
            <a:r>
              <a:rPr lang="nb-NO" sz="2400" b="1">
                <a:solidFill>
                  <a:srgbClr val="1E2B3C"/>
                </a:solidFill>
                <a:ea typeface="Calibri" panose="020F0502020204030204" pitchFamily="34" charset="0"/>
              </a:rPr>
              <a:t>Do </a:t>
            </a:r>
            <a:r>
              <a:rPr lang="nb-NO" sz="2400" b="1" err="1">
                <a:solidFill>
                  <a:srgbClr val="1E2B3C"/>
                </a:solidFill>
                <a:ea typeface="Calibri" panose="020F0502020204030204" pitchFamily="34" charset="0"/>
              </a:rPr>
              <a:t>we</a:t>
            </a:r>
            <a:r>
              <a:rPr lang="nb-NO" sz="2400" b="1">
                <a:solidFill>
                  <a:srgbClr val="1E2B3C"/>
                </a:solidFill>
                <a:ea typeface="Calibri" panose="020F0502020204030204" pitchFamily="34" charset="0"/>
              </a:rPr>
              <a:t> have a </a:t>
            </a:r>
            <a:r>
              <a:rPr lang="en-GB" sz="2400" b="1">
                <a:solidFill>
                  <a:srgbClr val="0D0D0D"/>
                </a:solidFill>
                <a:highlight>
                  <a:srgbClr val="FFFFFF"/>
                </a:highlight>
                <a:ea typeface="Calibri" panose="020F0502020204030204" pitchFamily="34" charset="0"/>
              </a:rPr>
              <a:t>shared understanding of what is possible and what we want to achieve?</a:t>
            </a:r>
            <a:endParaRPr lang="en-US" sz="2400" b="1">
              <a:solidFill>
                <a:srgbClr val="1E2B3C"/>
              </a:solidFill>
            </a:endParaRPr>
          </a:p>
        </p:txBody>
      </p:sp>
      <p:grpSp>
        <p:nvGrpSpPr>
          <p:cNvPr id="22" name="Gruppe 21">
            <a:extLst>
              <a:ext uri="{FF2B5EF4-FFF2-40B4-BE49-F238E27FC236}">
                <a16:creationId xmlns:a16="http://schemas.microsoft.com/office/drawing/2014/main" id="{DD9A490E-2AF5-3D94-1893-B6DF2FF7DD45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3" name="Rektangel 22">
              <a:extLst>
                <a:ext uri="{FF2B5EF4-FFF2-40B4-BE49-F238E27FC236}">
                  <a16:creationId xmlns:a16="http://schemas.microsoft.com/office/drawing/2014/main" id="{B74F11A6-2817-8839-E0CE-3FC3EAAAECC9}"/>
                </a:ext>
              </a:extLst>
            </p:cNvPr>
            <p:cNvSpPr/>
            <p:nvPr/>
          </p:nvSpPr>
          <p:spPr bwMode="auto">
            <a:xfrm>
              <a:off x="0" y="0"/>
              <a:ext cx="12192000" cy="6858000"/>
            </a:xfrm>
            <a:prstGeom prst="rect">
              <a:avLst/>
            </a:prstGeom>
            <a:solidFill>
              <a:schemeClr val="accent1">
                <a:alpha val="75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sp>
          <p:nvSpPr>
            <p:cNvPr id="25" name="Rektangel 24">
              <a:extLst>
                <a:ext uri="{FF2B5EF4-FFF2-40B4-BE49-F238E27FC236}">
                  <a16:creationId xmlns:a16="http://schemas.microsoft.com/office/drawing/2014/main" id="{4F2E0176-150F-A077-5763-A1AD7ED3928B}"/>
                </a:ext>
              </a:extLst>
            </p:cNvPr>
            <p:cNvSpPr/>
            <p:nvPr/>
          </p:nvSpPr>
          <p:spPr bwMode="auto">
            <a:xfrm>
              <a:off x="2547257" y="1807030"/>
              <a:ext cx="7032172" cy="364003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IE" sz="2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ヒラギノ角ゴ Pro W3" charset="-128"/>
                <a:cs typeface="ヒラギノ角ゴ Pro W3" charset="-128"/>
              </a:endParaRPr>
            </a:p>
          </p:txBody>
        </p:sp>
        <p:grpSp>
          <p:nvGrpSpPr>
            <p:cNvPr id="26" name="Gruppe 25">
              <a:extLst>
                <a:ext uri="{FF2B5EF4-FFF2-40B4-BE49-F238E27FC236}">
                  <a16:creationId xmlns:a16="http://schemas.microsoft.com/office/drawing/2014/main" id="{C0091F32-3837-584E-A991-280A8D913AFD}"/>
                </a:ext>
              </a:extLst>
            </p:cNvPr>
            <p:cNvGrpSpPr/>
            <p:nvPr/>
          </p:nvGrpSpPr>
          <p:grpSpPr>
            <a:xfrm>
              <a:off x="2662786" y="2060048"/>
              <a:ext cx="6831886" cy="3243052"/>
              <a:chOff x="302627" y="2208135"/>
              <a:chExt cx="4380908" cy="1661990"/>
            </a:xfrm>
          </p:grpSpPr>
          <p:grpSp>
            <p:nvGrpSpPr>
              <p:cNvPr id="28" name="Gruppe 27">
                <a:extLst>
                  <a:ext uri="{FF2B5EF4-FFF2-40B4-BE49-F238E27FC236}">
                    <a16:creationId xmlns:a16="http://schemas.microsoft.com/office/drawing/2014/main" id="{3FD121DA-9E19-4857-D585-0B3768F081A1}"/>
                  </a:ext>
                </a:extLst>
              </p:cNvPr>
              <p:cNvGrpSpPr/>
              <p:nvPr/>
            </p:nvGrpSpPr>
            <p:grpSpPr>
              <a:xfrm>
                <a:off x="302627" y="2208141"/>
                <a:ext cx="4380908" cy="1626093"/>
                <a:chOff x="894019" y="2352674"/>
                <a:chExt cx="4380908" cy="1626093"/>
              </a:xfrm>
            </p:grpSpPr>
            <p:sp>
              <p:nvSpPr>
                <p:cNvPr id="36" name="Freeform: Shape 5">
                  <a:extLst>
                    <a:ext uri="{FF2B5EF4-FFF2-40B4-BE49-F238E27FC236}">
                      <a16:creationId xmlns:a16="http://schemas.microsoft.com/office/drawing/2014/main" id="{01A5D97D-5831-145E-7CF5-07248FBDC1DA}"/>
                    </a:ext>
                  </a:extLst>
                </p:cNvPr>
                <p:cNvSpPr/>
                <p:nvPr/>
              </p:nvSpPr>
              <p:spPr>
                <a:xfrm>
                  <a:off x="894019" y="2352674"/>
                  <a:ext cx="4380908" cy="1626093"/>
                </a:xfrm>
                <a:custGeom>
                  <a:avLst/>
                  <a:gdLst>
                    <a:gd name="connsiteX0" fmla="*/ 10164452 w 11183888"/>
                    <a:gd name="connsiteY0" fmla="*/ 0 h 5849888"/>
                    <a:gd name="connsiteX1" fmla="*/ 11183888 w 11183888"/>
                    <a:gd name="connsiteY1" fmla="*/ 0 h 5849888"/>
                    <a:gd name="connsiteX2" fmla="*/ 11183888 w 11183888"/>
                    <a:gd name="connsiteY2" fmla="*/ 5849888 h 5849888"/>
                    <a:gd name="connsiteX3" fmla="*/ 10164452 w 11183888"/>
                    <a:gd name="connsiteY3" fmla="*/ 5849888 h 5849888"/>
                    <a:gd name="connsiteX4" fmla="*/ 10164452 w 11183888"/>
                    <a:gd name="connsiteY4" fmla="*/ 5702880 h 5849888"/>
                    <a:gd name="connsiteX5" fmla="*/ 11036880 w 11183888"/>
                    <a:gd name="connsiteY5" fmla="*/ 5702880 h 5849888"/>
                    <a:gd name="connsiteX6" fmla="*/ 11036880 w 11183888"/>
                    <a:gd name="connsiteY6" fmla="*/ 147008 h 5849888"/>
                    <a:gd name="connsiteX7" fmla="*/ 10164452 w 11183888"/>
                    <a:gd name="connsiteY7" fmla="*/ 147008 h 5849888"/>
                    <a:gd name="connsiteX8" fmla="*/ 0 w 11183888"/>
                    <a:gd name="connsiteY8" fmla="*/ 0 h 5849888"/>
                    <a:gd name="connsiteX9" fmla="*/ 1019436 w 11183888"/>
                    <a:gd name="connsiteY9" fmla="*/ 0 h 5849888"/>
                    <a:gd name="connsiteX10" fmla="*/ 1019436 w 11183888"/>
                    <a:gd name="connsiteY10" fmla="*/ 147008 h 5849888"/>
                    <a:gd name="connsiteX11" fmla="*/ 147008 w 11183888"/>
                    <a:gd name="connsiteY11" fmla="*/ 147008 h 5849888"/>
                    <a:gd name="connsiteX12" fmla="*/ 147008 w 11183888"/>
                    <a:gd name="connsiteY12" fmla="*/ 5702880 h 5849888"/>
                    <a:gd name="connsiteX13" fmla="*/ 1019436 w 11183888"/>
                    <a:gd name="connsiteY13" fmla="*/ 5702880 h 5849888"/>
                    <a:gd name="connsiteX14" fmla="*/ 1019436 w 11183888"/>
                    <a:gd name="connsiteY14" fmla="*/ 5849888 h 5849888"/>
                    <a:gd name="connsiteX15" fmla="*/ 0 w 11183888"/>
                    <a:gd name="connsiteY15" fmla="*/ 5849888 h 584988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1183888" h="5849888">
                      <a:moveTo>
                        <a:pt x="10164452" y="0"/>
                      </a:moveTo>
                      <a:lnTo>
                        <a:pt x="11183888" y="0"/>
                      </a:lnTo>
                      <a:lnTo>
                        <a:pt x="11183888" y="5849888"/>
                      </a:lnTo>
                      <a:lnTo>
                        <a:pt x="10164452" y="5849888"/>
                      </a:lnTo>
                      <a:lnTo>
                        <a:pt x="10164452" y="5702880"/>
                      </a:lnTo>
                      <a:lnTo>
                        <a:pt x="11036880" y="5702880"/>
                      </a:lnTo>
                      <a:lnTo>
                        <a:pt x="11036880" y="147008"/>
                      </a:lnTo>
                      <a:lnTo>
                        <a:pt x="10164452" y="147008"/>
                      </a:lnTo>
                      <a:close/>
                      <a:moveTo>
                        <a:pt x="0" y="0"/>
                      </a:moveTo>
                      <a:lnTo>
                        <a:pt x="1019436" y="0"/>
                      </a:lnTo>
                      <a:lnTo>
                        <a:pt x="1019436" y="147008"/>
                      </a:lnTo>
                      <a:lnTo>
                        <a:pt x="147008" y="147008"/>
                      </a:lnTo>
                      <a:lnTo>
                        <a:pt x="147008" y="5702880"/>
                      </a:lnTo>
                      <a:lnTo>
                        <a:pt x="1019436" y="5702880"/>
                      </a:lnTo>
                      <a:lnTo>
                        <a:pt x="1019436" y="5849888"/>
                      </a:lnTo>
                      <a:lnTo>
                        <a:pt x="0" y="5849888"/>
                      </a:lnTo>
                      <a:close/>
                    </a:path>
                  </a:pathLst>
                </a:custGeom>
                <a:solidFill>
                  <a:srgbClr val="C0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914400" rIns="914400"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ts val="9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0" b="0" i="0" u="none" strike="noStrike" kern="1200" cap="all" spc="0" normalizeH="0" baseline="0" noProof="0">
                    <a:ln>
                      <a:noFill/>
                    </a:ln>
                    <a:solidFill>
                      <a:srgbClr val="1E2B3C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37" name="TekstSylinder 36">
                  <a:extLst>
                    <a:ext uri="{FF2B5EF4-FFF2-40B4-BE49-F238E27FC236}">
                      <a16:creationId xmlns:a16="http://schemas.microsoft.com/office/drawing/2014/main" id="{2E318A83-7D99-F497-58E1-3D85116C22BB}"/>
                    </a:ext>
                  </a:extLst>
                </p:cNvPr>
                <p:cNvSpPr txBox="1"/>
                <p:nvPr/>
              </p:nvSpPr>
              <p:spPr>
                <a:xfrm>
                  <a:off x="1320799" y="2461334"/>
                  <a:ext cx="3787509" cy="130914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defRPr/>
                  </a:pPr>
                  <a:r>
                    <a:rPr kumimoji="0" lang="en-US" sz="3200" b="0" i="1" u="none" strike="noStrike" kern="1200" cap="none" spc="0" normalizeH="0" baseline="0" noProof="0">
                      <a:ln>
                        <a:noFill/>
                      </a:ln>
                      <a:solidFill>
                        <a:srgbClr val="1E2B3C"/>
                      </a:solidFill>
                      <a:effectLst/>
                      <a:uLnTx/>
                      <a:uFillTx/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“Magic” is entertaining. It excites discussion, but when the show is over many hard choices remain. Turning symbols into practice is not an easy task</a:t>
                  </a:r>
                  <a:r>
                    <a:rPr lang="en-US" sz="3200" i="1">
                      <a:solidFill>
                        <a:srgbClr val="1E2B3C"/>
                      </a:solidFill>
                      <a:latin typeface="Open Sans" panose="020B0606030504020204" pitchFamily="34" charset="0"/>
                      <a:ea typeface="Open Sans" panose="020B0606030504020204" pitchFamily="34" charset="0"/>
                      <a:cs typeface="Open Sans" panose="020B0606030504020204" pitchFamily="34" charset="0"/>
                    </a:rPr>
                    <a:t>.</a:t>
                  </a:r>
                  <a:endParaRPr kumimoji="0" 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1E2B3C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endParaRPr>
                </a:p>
              </p:txBody>
            </p:sp>
          </p:grpSp>
          <p:grpSp>
            <p:nvGrpSpPr>
              <p:cNvPr id="29" name="Gruppe 28">
                <a:extLst>
                  <a:ext uri="{FF2B5EF4-FFF2-40B4-BE49-F238E27FC236}">
                    <a16:creationId xmlns:a16="http://schemas.microsoft.com/office/drawing/2014/main" id="{E3559596-8822-DB04-7BC1-A067EC81A410}"/>
                  </a:ext>
                </a:extLst>
              </p:cNvPr>
              <p:cNvGrpSpPr/>
              <p:nvPr/>
            </p:nvGrpSpPr>
            <p:grpSpPr>
              <a:xfrm>
                <a:off x="729408" y="2208135"/>
                <a:ext cx="3493803" cy="1661990"/>
                <a:chOff x="7823303" y="4196997"/>
                <a:chExt cx="3385281" cy="2202405"/>
              </a:xfrm>
            </p:grpSpPr>
            <p:grpSp>
              <p:nvGrpSpPr>
                <p:cNvPr id="30" name="Group 3">
                  <a:extLst>
                    <a:ext uri="{FF2B5EF4-FFF2-40B4-BE49-F238E27FC236}">
                      <a16:creationId xmlns:a16="http://schemas.microsoft.com/office/drawing/2014/main" id="{216E7F5A-8CAB-E7D3-4E9E-B46A0115DFD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7823303" y="4196997"/>
                  <a:ext cx="166767" cy="144000"/>
                  <a:chOff x="1937924" y="321480"/>
                  <a:chExt cx="755009" cy="651937"/>
                </a:xfrm>
                <a:solidFill>
                  <a:srgbClr val="C00000"/>
                </a:solidFill>
              </p:grpSpPr>
              <p:sp>
                <p:nvSpPr>
                  <p:cNvPr id="34" name="Freeform: Shape 9">
                    <a:extLst>
                      <a:ext uri="{FF2B5EF4-FFF2-40B4-BE49-F238E27FC236}">
                        <a16:creationId xmlns:a16="http://schemas.microsoft.com/office/drawing/2014/main" id="{956301AA-C5FE-09E4-49BA-412FA607063F}"/>
                      </a:ext>
                    </a:extLst>
                  </p:cNvPr>
                  <p:cNvSpPr/>
                  <p:nvPr/>
                </p:nvSpPr>
                <p:spPr>
                  <a:xfrm>
                    <a:off x="1937924" y="321480"/>
                    <a:ext cx="334040" cy="651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040" h="651937">
                        <a:moveTo>
                          <a:pt x="289336" y="0"/>
                        </a:moveTo>
                        <a:lnTo>
                          <a:pt x="334040" y="52155"/>
                        </a:lnTo>
                        <a:cubicBezTo>
                          <a:pt x="230558" y="143219"/>
                          <a:pt x="178817" y="232627"/>
                          <a:pt x="178817" y="320380"/>
                        </a:cubicBezTo>
                        <a:cubicBezTo>
                          <a:pt x="178817" y="397371"/>
                          <a:pt x="218968" y="459046"/>
                          <a:pt x="299270" y="505406"/>
                        </a:cubicBezTo>
                        <a:cubicBezTo>
                          <a:pt x="299270" y="550110"/>
                          <a:pt x="286024" y="585708"/>
                          <a:pt x="259533" y="612200"/>
                        </a:cubicBezTo>
                        <a:cubicBezTo>
                          <a:pt x="233041" y="638691"/>
                          <a:pt x="198685" y="651937"/>
                          <a:pt x="156465" y="651937"/>
                        </a:cubicBezTo>
                        <a:cubicBezTo>
                          <a:pt x="109277" y="651937"/>
                          <a:pt x="71402" y="633931"/>
                          <a:pt x="42841" y="597919"/>
                        </a:cubicBezTo>
                        <a:cubicBezTo>
                          <a:pt x="14280" y="561907"/>
                          <a:pt x="0" y="516582"/>
                          <a:pt x="0" y="461944"/>
                        </a:cubicBezTo>
                        <a:cubicBezTo>
                          <a:pt x="0" y="376674"/>
                          <a:pt x="24008" y="296165"/>
                          <a:pt x="72023" y="220416"/>
                        </a:cubicBezTo>
                        <a:cubicBezTo>
                          <a:pt x="120039" y="144668"/>
                          <a:pt x="192476" y="71195"/>
                          <a:pt x="28933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" name="Freeform: Shape 10">
                    <a:extLst>
                      <a:ext uri="{FF2B5EF4-FFF2-40B4-BE49-F238E27FC236}">
                        <a16:creationId xmlns:a16="http://schemas.microsoft.com/office/drawing/2014/main" id="{01838117-4E52-D0C5-0FC3-2CD40F70EE82}"/>
                      </a:ext>
                    </a:extLst>
                  </p:cNvPr>
                  <p:cNvSpPr/>
                  <p:nvPr/>
                </p:nvSpPr>
                <p:spPr>
                  <a:xfrm>
                    <a:off x="2358889" y="321480"/>
                    <a:ext cx="334040" cy="651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040" h="651937">
                        <a:moveTo>
                          <a:pt x="289336" y="0"/>
                        </a:moveTo>
                        <a:lnTo>
                          <a:pt x="334040" y="52155"/>
                        </a:lnTo>
                        <a:cubicBezTo>
                          <a:pt x="230558" y="143219"/>
                          <a:pt x="178817" y="232627"/>
                          <a:pt x="178817" y="320380"/>
                        </a:cubicBezTo>
                        <a:cubicBezTo>
                          <a:pt x="178817" y="397371"/>
                          <a:pt x="218968" y="459046"/>
                          <a:pt x="299270" y="505406"/>
                        </a:cubicBezTo>
                        <a:cubicBezTo>
                          <a:pt x="299270" y="550110"/>
                          <a:pt x="286024" y="585708"/>
                          <a:pt x="259533" y="612200"/>
                        </a:cubicBezTo>
                        <a:cubicBezTo>
                          <a:pt x="233041" y="638691"/>
                          <a:pt x="198685" y="651937"/>
                          <a:pt x="156465" y="651937"/>
                        </a:cubicBezTo>
                        <a:cubicBezTo>
                          <a:pt x="109277" y="651937"/>
                          <a:pt x="71402" y="633931"/>
                          <a:pt x="42841" y="597919"/>
                        </a:cubicBezTo>
                        <a:cubicBezTo>
                          <a:pt x="14280" y="561907"/>
                          <a:pt x="0" y="516582"/>
                          <a:pt x="0" y="461944"/>
                        </a:cubicBezTo>
                        <a:cubicBezTo>
                          <a:pt x="0" y="376674"/>
                          <a:pt x="24008" y="296165"/>
                          <a:pt x="72023" y="220416"/>
                        </a:cubicBezTo>
                        <a:cubicBezTo>
                          <a:pt x="120039" y="144668"/>
                          <a:pt x="192476" y="71195"/>
                          <a:pt x="289336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" name="Group 2">
                  <a:extLst>
                    <a:ext uri="{FF2B5EF4-FFF2-40B4-BE49-F238E27FC236}">
                      <a16:creationId xmlns:a16="http://schemas.microsoft.com/office/drawing/2014/main" id="{78C03717-EA3A-C955-ED78-FC186AC18BAF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11041820" y="6255402"/>
                  <a:ext cx="166764" cy="144000"/>
                  <a:chOff x="3514795" y="332656"/>
                  <a:chExt cx="754993" cy="651937"/>
                </a:xfrm>
                <a:solidFill>
                  <a:srgbClr val="C00000"/>
                </a:solidFill>
              </p:grpSpPr>
              <p:sp>
                <p:nvSpPr>
                  <p:cNvPr id="32" name="Freeform: Shape 11">
                    <a:extLst>
                      <a:ext uri="{FF2B5EF4-FFF2-40B4-BE49-F238E27FC236}">
                        <a16:creationId xmlns:a16="http://schemas.microsoft.com/office/drawing/2014/main" id="{18F1330E-0242-5E34-AB17-753E9228EBF3}"/>
                      </a:ext>
                    </a:extLst>
                  </p:cNvPr>
                  <p:cNvSpPr/>
                  <p:nvPr/>
                </p:nvSpPr>
                <p:spPr>
                  <a:xfrm>
                    <a:off x="3514795" y="332656"/>
                    <a:ext cx="334040" cy="651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040" h="651937">
                        <a:moveTo>
                          <a:pt x="177575" y="0"/>
                        </a:moveTo>
                        <a:cubicBezTo>
                          <a:pt x="224763" y="0"/>
                          <a:pt x="262637" y="18006"/>
                          <a:pt x="291198" y="54017"/>
                        </a:cubicBezTo>
                        <a:cubicBezTo>
                          <a:pt x="319759" y="90029"/>
                          <a:pt x="334040" y="135354"/>
                          <a:pt x="334040" y="189993"/>
                        </a:cubicBezTo>
                        <a:cubicBezTo>
                          <a:pt x="334040" y="275262"/>
                          <a:pt x="310032" y="355771"/>
                          <a:pt x="262016" y="431520"/>
                        </a:cubicBezTo>
                        <a:cubicBezTo>
                          <a:pt x="214001" y="507269"/>
                          <a:pt x="141563" y="580741"/>
                          <a:pt x="44704" y="651937"/>
                        </a:cubicBezTo>
                        <a:lnTo>
                          <a:pt x="0" y="599782"/>
                        </a:lnTo>
                        <a:cubicBezTo>
                          <a:pt x="103482" y="508718"/>
                          <a:pt x="155223" y="419309"/>
                          <a:pt x="155223" y="331556"/>
                        </a:cubicBezTo>
                        <a:cubicBezTo>
                          <a:pt x="155223" y="254566"/>
                          <a:pt x="115072" y="192890"/>
                          <a:pt x="34770" y="146530"/>
                        </a:cubicBezTo>
                        <a:cubicBezTo>
                          <a:pt x="34770" y="101826"/>
                          <a:pt x="48015" y="66228"/>
                          <a:pt x="74507" y="39737"/>
                        </a:cubicBezTo>
                        <a:cubicBezTo>
                          <a:pt x="100998" y="13245"/>
                          <a:pt x="135354" y="0"/>
                          <a:pt x="17757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" name="Freeform: Shape 12">
                    <a:extLst>
                      <a:ext uri="{FF2B5EF4-FFF2-40B4-BE49-F238E27FC236}">
                        <a16:creationId xmlns:a16="http://schemas.microsoft.com/office/drawing/2014/main" id="{3B10D95E-D43C-D2C1-E63A-B388D76C3AC2}"/>
                      </a:ext>
                    </a:extLst>
                  </p:cNvPr>
                  <p:cNvSpPr/>
                  <p:nvPr/>
                </p:nvSpPr>
                <p:spPr>
                  <a:xfrm>
                    <a:off x="3935760" y="332656"/>
                    <a:ext cx="334040" cy="6519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4040" h="651937">
                        <a:moveTo>
                          <a:pt x="177575" y="0"/>
                        </a:moveTo>
                        <a:cubicBezTo>
                          <a:pt x="224763" y="0"/>
                          <a:pt x="262637" y="18006"/>
                          <a:pt x="291198" y="54017"/>
                        </a:cubicBezTo>
                        <a:cubicBezTo>
                          <a:pt x="319759" y="90029"/>
                          <a:pt x="334040" y="135354"/>
                          <a:pt x="334040" y="189993"/>
                        </a:cubicBezTo>
                        <a:cubicBezTo>
                          <a:pt x="334040" y="275262"/>
                          <a:pt x="310032" y="355771"/>
                          <a:pt x="262016" y="431520"/>
                        </a:cubicBezTo>
                        <a:cubicBezTo>
                          <a:pt x="214001" y="507269"/>
                          <a:pt x="141563" y="580741"/>
                          <a:pt x="44704" y="651937"/>
                        </a:cubicBezTo>
                        <a:lnTo>
                          <a:pt x="0" y="599782"/>
                        </a:lnTo>
                        <a:cubicBezTo>
                          <a:pt x="103482" y="508718"/>
                          <a:pt x="155223" y="419309"/>
                          <a:pt x="155223" y="331556"/>
                        </a:cubicBezTo>
                        <a:cubicBezTo>
                          <a:pt x="155223" y="254566"/>
                          <a:pt x="115072" y="192890"/>
                          <a:pt x="34770" y="146530"/>
                        </a:cubicBezTo>
                        <a:cubicBezTo>
                          <a:pt x="34770" y="101826"/>
                          <a:pt x="48016" y="66228"/>
                          <a:pt x="74507" y="39737"/>
                        </a:cubicBezTo>
                        <a:cubicBezTo>
                          <a:pt x="100998" y="13245"/>
                          <a:pt x="135354" y="0"/>
                          <a:pt x="177575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17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354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53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709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5886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062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240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418" algn="l" defTabSz="914354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marL="0" marR="0" lvl="0" indent="0" algn="ctr" defTabSz="914354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 panose="020B0604020202020204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sp>
          <p:nvSpPr>
            <p:cNvPr id="27" name="TekstSylinder 26">
              <a:extLst>
                <a:ext uri="{FF2B5EF4-FFF2-40B4-BE49-F238E27FC236}">
                  <a16:creationId xmlns:a16="http://schemas.microsoft.com/office/drawing/2014/main" id="{F1749648-C031-BB42-19FD-F9EEA0EFD80F}"/>
                </a:ext>
              </a:extLst>
            </p:cNvPr>
            <p:cNvSpPr txBox="1"/>
            <p:nvPr/>
          </p:nvSpPr>
          <p:spPr>
            <a:xfrm>
              <a:off x="3328336" y="5012413"/>
              <a:ext cx="6097604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Christensen &amp; </a:t>
              </a:r>
              <a:r>
                <a:rPr kumimoji="0" lang="en-US" sz="1800" b="0" i="0" u="none" strike="noStrike" kern="100" cap="none" spc="0" normalizeH="0" baseline="0" noProof="0" err="1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Lægreid</a:t>
              </a:r>
              <a:r>
                <a:rPr kumimoji="0" lang="en-US" sz="1800" b="0" i="0" u="none" strike="noStrike" kern="100" cap="none" spc="0" normalizeH="0" baseline="0" noProof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Times New Roman" panose="02020603050405020304" pitchFamily="18" charset="0"/>
                  <a:ea typeface="Calibri" panose="020F0502020204030204" pitchFamily="34" charset="0"/>
                  <a:cs typeface="+mn-cs"/>
                </a:rPr>
                <a:t>, 2003</a:t>
              </a:r>
              <a:endPara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02879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ekstSylinder 98">
            <a:extLst>
              <a:ext uri="{FF2B5EF4-FFF2-40B4-BE49-F238E27FC236}">
                <a16:creationId xmlns:a16="http://schemas.microsoft.com/office/drawing/2014/main" id="{BFEF6FBC-1B30-4A7A-A4C3-D79A72F61A72}"/>
              </a:ext>
            </a:extLst>
          </p:cNvPr>
          <p:cNvSpPr txBox="1"/>
          <p:nvPr/>
        </p:nvSpPr>
        <p:spPr>
          <a:xfrm>
            <a:off x="4296000" y="2387296"/>
            <a:ext cx="3600000" cy="12503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‘We are in the midst of a data-driven 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</a:b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social and political transformation, 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</a:b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a shift so significant some are 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</a:b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calling it a paradigm shift’ </a:t>
            </a:r>
            <a:b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</a:b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Joanna Redden 2018</a:t>
            </a:r>
            <a:endParaRPr kumimoji="0" lang="nb-NO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4EDCC07C-62EE-4F32-94C9-6D3598FA6395}"/>
              </a:ext>
            </a:extLst>
          </p:cNvPr>
          <p:cNvSpPr txBox="1"/>
          <p:nvPr/>
        </p:nvSpPr>
        <p:spPr>
          <a:xfrm>
            <a:off x="979094" y="5671621"/>
            <a:ext cx="655821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2011</a:t>
            </a: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D6280832-5B50-4BC1-8C9B-0752EB3827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sz="3000"/>
              <a:t>From Data </a:t>
            </a:r>
            <a:r>
              <a:rPr lang="nb-NO" sz="3000" err="1"/>
              <a:t>Sharing</a:t>
            </a:r>
            <a:r>
              <a:rPr lang="nb-NO" sz="3000"/>
              <a:t> to Data Driven</a:t>
            </a:r>
            <a:endParaRPr lang="nb-NO"/>
          </a:p>
        </p:txBody>
      </p:sp>
      <p:grpSp>
        <p:nvGrpSpPr>
          <p:cNvPr id="4" name="Gruppe 3">
            <a:extLst>
              <a:ext uri="{FF2B5EF4-FFF2-40B4-BE49-F238E27FC236}">
                <a16:creationId xmlns:a16="http://schemas.microsoft.com/office/drawing/2014/main" id="{9B7157B1-303A-B706-CC78-E578D16C76AC}"/>
              </a:ext>
            </a:extLst>
          </p:cNvPr>
          <p:cNvGrpSpPr/>
          <p:nvPr/>
        </p:nvGrpSpPr>
        <p:grpSpPr>
          <a:xfrm>
            <a:off x="156953" y="2193073"/>
            <a:ext cx="3122276" cy="2683728"/>
            <a:chOff x="156952" y="2193072"/>
            <a:chExt cx="3768119" cy="2974447"/>
          </a:xfrm>
        </p:grpSpPr>
        <p:pic>
          <p:nvPicPr>
            <p:cNvPr id="98" name="Bilde 97">
              <a:extLst>
                <a:ext uri="{FF2B5EF4-FFF2-40B4-BE49-F238E27FC236}">
                  <a16:creationId xmlns:a16="http://schemas.microsoft.com/office/drawing/2014/main" id="{0660AE99-D78A-444B-9D4A-67B7EDF5C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9456" t="9101" r="39389"/>
            <a:stretch/>
          </p:blipFill>
          <p:spPr>
            <a:xfrm rot="20678855">
              <a:off x="546147" y="2193072"/>
              <a:ext cx="1288982" cy="1231095"/>
            </a:xfrm>
            <a:prstGeom prst="rect">
              <a:avLst/>
            </a:prstGeom>
          </p:spPr>
        </p:pic>
        <p:pic>
          <p:nvPicPr>
            <p:cNvPr id="91" name="Bilde 90">
              <a:extLst>
                <a:ext uri="{FF2B5EF4-FFF2-40B4-BE49-F238E27FC236}">
                  <a16:creationId xmlns:a16="http://schemas.microsoft.com/office/drawing/2014/main" id="{5DAC2605-5449-41D3-85AD-CD183E6F69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24576">
              <a:off x="1114235" y="2294326"/>
              <a:ext cx="1324166" cy="1377940"/>
            </a:xfrm>
            <a:prstGeom prst="rect">
              <a:avLst/>
            </a:prstGeom>
          </p:spPr>
        </p:pic>
        <p:pic>
          <p:nvPicPr>
            <p:cNvPr id="92" name="Picture 2">
              <a:hlinkClick r:id="rId5"/>
              <a:extLst>
                <a:ext uri="{FF2B5EF4-FFF2-40B4-BE49-F238E27FC236}">
                  <a16:creationId xmlns:a16="http://schemas.microsoft.com/office/drawing/2014/main" id="{A5DAFD7D-60EF-4F2D-A1BF-C32C959B25C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 cstate="print"/>
            <a:srcRect l="14370" t="10149" r="1181" b="4549"/>
            <a:stretch>
              <a:fillRect/>
            </a:stretch>
          </p:blipFill>
          <p:spPr bwMode="auto">
            <a:xfrm>
              <a:off x="1776571" y="2418482"/>
              <a:ext cx="1619113" cy="11216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93" name="Gruppe 92">
              <a:extLst>
                <a:ext uri="{FF2B5EF4-FFF2-40B4-BE49-F238E27FC236}">
                  <a16:creationId xmlns:a16="http://schemas.microsoft.com/office/drawing/2014/main" id="{7D6623F0-7A70-4E19-AB76-B59DB674D8DC}"/>
                </a:ext>
              </a:extLst>
            </p:cNvPr>
            <p:cNvGrpSpPr/>
            <p:nvPr/>
          </p:nvGrpSpPr>
          <p:grpSpPr>
            <a:xfrm>
              <a:off x="156952" y="3201759"/>
              <a:ext cx="2033237" cy="1965760"/>
              <a:chOff x="8381978" y="524234"/>
              <a:chExt cx="8122281" cy="7526780"/>
            </a:xfrm>
          </p:grpSpPr>
          <p:pic>
            <p:nvPicPr>
              <p:cNvPr id="95" name="Bilde 94">
                <a:extLst>
                  <a:ext uri="{FF2B5EF4-FFF2-40B4-BE49-F238E27FC236}">
                    <a16:creationId xmlns:a16="http://schemas.microsoft.com/office/drawing/2014/main" id="{77B1FF1A-AE5F-445C-9165-6239522B55F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11409" b="16070"/>
              <a:stretch/>
            </p:blipFill>
            <p:spPr>
              <a:xfrm>
                <a:off x="8381978" y="2160709"/>
                <a:ext cx="8122281" cy="5890305"/>
              </a:xfrm>
              <a:prstGeom prst="rect">
                <a:avLst/>
              </a:prstGeom>
            </p:spPr>
          </p:pic>
          <p:sp>
            <p:nvSpPr>
              <p:cNvPr id="96" name="TekstSylinder 95">
                <a:extLst>
                  <a:ext uri="{FF2B5EF4-FFF2-40B4-BE49-F238E27FC236}">
                    <a16:creationId xmlns:a16="http://schemas.microsoft.com/office/drawing/2014/main" id="{56726503-9DEA-43C0-AE65-D3D60FDC74E1}"/>
                  </a:ext>
                </a:extLst>
              </p:cNvPr>
              <p:cNvSpPr txBox="1"/>
              <p:nvPr/>
            </p:nvSpPr>
            <p:spPr>
              <a:xfrm>
                <a:off x="8785574" y="524234"/>
                <a:ext cx="6955828" cy="333059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nn-NO" sz="1500" b="0" i="1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ea typeface="ヒラギノ角ゴ Pro W3"/>
                  </a:rPr>
                  <a:t>Økosystemet for opne data i Norge</a:t>
                </a:r>
              </a:p>
            </p:txBody>
          </p:sp>
        </p:grpSp>
        <p:pic>
          <p:nvPicPr>
            <p:cNvPr id="5" name="Bilde 4">
              <a:extLst>
                <a:ext uri="{FF2B5EF4-FFF2-40B4-BE49-F238E27FC236}">
                  <a16:creationId xmlns:a16="http://schemas.microsoft.com/office/drawing/2014/main" id="{3D9755C5-DD3A-4FB0-8621-1FA2E683B73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36503" t="20110" r="38041" b="17568"/>
            <a:stretch/>
          </p:blipFill>
          <p:spPr>
            <a:xfrm rot="19900742">
              <a:off x="2093788" y="3398180"/>
              <a:ext cx="1274557" cy="1673941"/>
            </a:xfrm>
            <a:prstGeom prst="rect">
              <a:avLst/>
            </a:prstGeom>
          </p:spPr>
        </p:pic>
        <p:pic>
          <p:nvPicPr>
            <p:cNvPr id="89" name="Bilde 88">
              <a:extLst>
                <a:ext uri="{FF2B5EF4-FFF2-40B4-BE49-F238E27FC236}">
                  <a16:creationId xmlns:a16="http://schemas.microsoft.com/office/drawing/2014/main" id="{AF9789CA-6651-479A-AC1A-E7F20B4143E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/>
            <a:srcRect l="23516" t="5558" r="24375" b="2427"/>
            <a:stretch/>
          </p:blipFill>
          <p:spPr>
            <a:xfrm>
              <a:off x="2571478" y="2831121"/>
              <a:ext cx="1353593" cy="1282226"/>
            </a:xfrm>
            <a:prstGeom prst="rect">
              <a:avLst/>
            </a:prstGeom>
          </p:spPr>
        </p:pic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D47ADBC2-499B-698C-5EDC-AFCEF3EF6EBE}"/>
              </a:ext>
            </a:extLst>
          </p:cNvPr>
          <p:cNvSpPr txBox="1"/>
          <p:nvPr/>
        </p:nvSpPr>
        <p:spPr>
          <a:xfrm>
            <a:off x="8260331" y="2364666"/>
            <a:ext cx="371197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The Data Driven Public Administration: A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critical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assessment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of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its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framing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implementation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defRPr/>
            </a:pPr>
            <a:r>
              <a:rPr lang="nb-NO" sz="1200" err="1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Submitted</a:t>
            </a:r>
            <a:r>
              <a:rPr lang="nb-NO" sz="1200">
                <a:solidFill>
                  <a:srgbClr val="000000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June 2024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6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papers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 + Kappe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Google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Scholar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Open Sans" panose="020B0606030504020204" pitchFamily="34" charset="0"/>
                <a:cs typeface="Open Sans" panose="020B0606030504020204" pitchFamily="34" charset="0"/>
              </a:rPr>
              <a:t>: Heather Broomfield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36D48B48-6951-CC9A-3B1B-5CC80FDD328C}"/>
              </a:ext>
            </a:extLst>
          </p:cNvPr>
          <p:cNvSpPr txBox="1"/>
          <p:nvPr/>
        </p:nvSpPr>
        <p:spPr>
          <a:xfrm>
            <a:off x="5751849" y="5666177"/>
            <a:ext cx="732893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2019 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797439F9-3F67-EC99-48D7-5FF9D2CC9A6A}"/>
              </a:ext>
            </a:extLst>
          </p:cNvPr>
          <p:cNvSpPr txBox="1"/>
          <p:nvPr/>
        </p:nvSpPr>
        <p:spPr>
          <a:xfrm>
            <a:off x="4339078" y="3809626"/>
            <a:ext cx="36000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Data-driven public administration is ushering in a new and all</a:t>
            </a:r>
            <a:r>
              <a:rPr kumimoji="0" lang="en-US" sz="1600" b="0" i="1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encompassing chapter in the</a:t>
            </a:r>
            <a:r>
              <a:rPr kumimoji="0" lang="en-US" sz="1600" b="0" i="1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extensive history of public</a:t>
            </a:r>
            <a:r>
              <a:rPr kumimoji="0" lang="en-US" sz="1600" b="0" i="1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 </a:t>
            </a:r>
            <a:r>
              <a:rPr kumimoji="0" lang="en-US" sz="16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administration reform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ヒラギノ角ゴ Pro W3"/>
              </a:rPr>
              <a:t>Bullock 2019</a:t>
            </a:r>
            <a:endParaRPr kumimoji="0" lang="nb-NO" sz="1400" b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ヒラギノ角ゴ Pro W3"/>
            </a:endParaRPr>
          </a:p>
        </p:txBody>
      </p:sp>
      <p:cxnSp>
        <p:nvCxnSpPr>
          <p:cNvPr id="6" name="Rett pilkobling 5">
            <a:extLst>
              <a:ext uri="{FF2B5EF4-FFF2-40B4-BE49-F238E27FC236}">
                <a16:creationId xmlns:a16="http://schemas.microsoft.com/office/drawing/2014/main" id="{0AEF99D0-5538-2793-FBFF-A7A24F08ACEF}"/>
              </a:ext>
            </a:extLst>
          </p:cNvPr>
          <p:cNvCxnSpPr>
            <a:cxnSpLocks/>
          </p:cNvCxnSpPr>
          <p:nvPr/>
        </p:nvCxnSpPr>
        <p:spPr bwMode="auto">
          <a:xfrm>
            <a:off x="1972438" y="5842988"/>
            <a:ext cx="34204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AB71D522-2104-9C38-AD12-4F5A04E853E9}"/>
              </a:ext>
            </a:extLst>
          </p:cNvPr>
          <p:cNvSpPr txBox="1"/>
          <p:nvPr/>
        </p:nvSpPr>
        <p:spPr>
          <a:xfrm>
            <a:off x="10562741" y="5666177"/>
            <a:ext cx="732893" cy="3536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98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ヒラギノ角ゴ Pro W3"/>
              </a:rPr>
              <a:t>2024 </a:t>
            </a:r>
          </a:p>
        </p:txBody>
      </p:sp>
      <p:sp>
        <p:nvSpPr>
          <p:cNvPr id="14" name="TekstSylinder 13">
            <a:extLst>
              <a:ext uri="{FF2B5EF4-FFF2-40B4-BE49-F238E27FC236}">
                <a16:creationId xmlns:a16="http://schemas.microsoft.com/office/drawing/2014/main" id="{73434A6F-A1CC-BFAB-2AAE-C4C3537793F1}"/>
              </a:ext>
            </a:extLst>
          </p:cNvPr>
          <p:cNvSpPr txBox="1"/>
          <p:nvPr/>
        </p:nvSpPr>
        <p:spPr>
          <a:xfrm>
            <a:off x="3112977" y="18775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Offentlig </a:t>
            </a:r>
            <a:r>
              <a:rPr kumimoji="0" lang="nb-NO" sz="18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PhD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17" name="Rett pilkobling 16">
            <a:extLst>
              <a:ext uri="{FF2B5EF4-FFF2-40B4-BE49-F238E27FC236}">
                <a16:creationId xmlns:a16="http://schemas.microsoft.com/office/drawing/2014/main" id="{7EAB8F23-D474-2923-54DE-BD09B61DDC07}"/>
              </a:ext>
            </a:extLst>
          </p:cNvPr>
          <p:cNvCxnSpPr>
            <a:cxnSpLocks/>
          </p:cNvCxnSpPr>
          <p:nvPr/>
        </p:nvCxnSpPr>
        <p:spPr bwMode="auto">
          <a:xfrm>
            <a:off x="6811138" y="5842988"/>
            <a:ext cx="342044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4831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/>
      <p:bldP spid="3" grpId="0"/>
      <p:bldP spid="8" grpId="0"/>
      <p:bldP spid="12" grpId="0"/>
      <p:bldP spid="11" grpId="0"/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36E02F-066B-8C1B-8E40-C8EA8B0FBC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e 3">
            <a:extLst>
              <a:ext uri="{FF2B5EF4-FFF2-40B4-BE49-F238E27FC236}">
                <a16:creationId xmlns:a16="http://schemas.microsoft.com/office/drawing/2014/main" id="{63328AFB-4E11-AECE-74CD-3F09598D255F}"/>
              </a:ext>
            </a:extLst>
          </p:cNvPr>
          <p:cNvGrpSpPr/>
          <p:nvPr/>
        </p:nvGrpSpPr>
        <p:grpSpPr>
          <a:xfrm>
            <a:off x="2662786" y="2060048"/>
            <a:ext cx="6831886" cy="3259029"/>
            <a:chOff x="302627" y="2208135"/>
            <a:chExt cx="4380908" cy="1670178"/>
          </a:xfrm>
        </p:grpSpPr>
        <p:grpSp>
          <p:nvGrpSpPr>
            <p:cNvPr id="5" name="Gruppe 4">
              <a:extLst>
                <a:ext uri="{FF2B5EF4-FFF2-40B4-BE49-F238E27FC236}">
                  <a16:creationId xmlns:a16="http://schemas.microsoft.com/office/drawing/2014/main" id="{9266E79E-B061-D0DA-1490-789904A30F9F}"/>
                </a:ext>
              </a:extLst>
            </p:cNvPr>
            <p:cNvGrpSpPr/>
            <p:nvPr/>
          </p:nvGrpSpPr>
          <p:grpSpPr>
            <a:xfrm>
              <a:off x="302627" y="2208141"/>
              <a:ext cx="4380908" cy="1670172"/>
              <a:chOff x="894019" y="2352674"/>
              <a:chExt cx="4380908" cy="1670172"/>
            </a:xfrm>
          </p:grpSpPr>
          <p:sp>
            <p:nvSpPr>
              <p:cNvPr id="17" name="Freeform: Shape 5">
                <a:extLst>
                  <a:ext uri="{FF2B5EF4-FFF2-40B4-BE49-F238E27FC236}">
                    <a16:creationId xmlns:a16="http://schemas.microsoft.com/office/drawing/2014/main" id="{382BCFB7-C6ED-5EF1-21DD-3E5658DD3EB9}"/>
                  </a:ext>
                </a:extLst>
              </p:cNvPr>
              <p:cNvSpPr/>
              <p:nvPr/>
            </p:nvSpPr>
            <p:spPr>
              <a:xfrm>
                <a:off x="894019" y="2352674"/>
                <a:ext cx="4380908" cy="1626093"/>
              </a:xfrm>
              <a:custGeom>
                <a:avLst/>
                <a:gdLst>
                  <a:gd name="connsiteX0" fmla="*/ 10164452 w 11183888"/>
                  <a:gd name="connsiteY0" fmla="*/ 0 h 5849888"/>
                  <a:gd name="connsiteX1" fmla="*/ 11183888 w 11183888"/>
                  <a:gd name="connsiteY1" fmla="*/ 0 h 5849888"/>
                  <a:gd name="connsiteX2" fmla="*/ 11183888 w 11183888"/>
                  <a:gd name="connsiteY2" fmla="*/ 5849888 h 5849888"/>
                  <a:gd name="connsiteX3" fmla="*/ 10164452 w 11183888"/>
                  <a:gd name="connsiteY3" fmla="*/ 5849888 h 5849888"/>
                  <a:gd name="connsiteX4" fmla="*/ 10164452 w 11183888"/>
                  <a:gd name="connsiteY4" fmla="*/ 5702880 h 5849888"/>
                  <a:gd name="connsiteX5" fmla="*/ 11036880 w 11183888"/>
                  <a:gd name="connsiteY5" fmla="*/ 5702880 h 5849888"/>
                  <a:gd name="connsiteX6" fmla="*/ 11036880 w 11183888"/>
                  <a:gd name="connsiteY6" fmla="*/ 147008 h 5849888"/>
                  <a:gd name="connsiteX7" fmla="*/ 10164452 w 11183888"/>
                  <a:gd name="connsiteY7" fmla="*/ 147008 h 5849888"/>
                  <a:gd name="connsiteX8" fmla="*/ 0 w 11183888"/>
                  <a:gd name="connsiteY8" fmla="*/ 0 h 5849888"/>
                  <a:gd name="connsiteX9" fmla="*/ 1019436 w 11183888"/>
                  <a:gd name="connsiteY9" fmla="*/ 0 h 5849888"/>
                  <a:gd name="connsiteX10" fmla="*/ 1019436 w 11183888"/>
                  <a:gd name="connsiteY10" fmla="*/ 147008 h 5849888"/>
                  <a:gd name="connsiteX11" fmla="*/ 147008 w 11183888"/>
                  <a:gd name="connsiteY11" fmla="*/ 147008 h 5849888"/>
                  <a:gd name="connsiteX12" fmla="*/ 147008 w 11183888"/>
                  <a:gd name="connsiteY12" fmla="*/ 5702880 h 5849888"/>
                  <a:gd name="connsiteX13" fmla="*/ 1019436 w 11183888"/>
                  <a:gd name="connsiteY13" fmla="*/ 5702880 h 5849888"/>
                  <a:gd name="connsiteX14" fmla="*/ 1019436 w 11183888"/>
                  <a:gd name="connsiteY14" fmla="*/ 5849888 h 5849888"/>
                  <a:gd name="connsiteX15" fmla="*/ 0 w 11183888"/>
                  <a:gd name="connsiteY15" fmla="*/ 5849888 h 58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83888" h="5849888">
                    <a:moveTo>
                      <a:pt x="10164452" y="0"/>
                    </a:moveTo>
                    <a:lnTo>
                      <a:pt x="11183888" y="0"/>
                    </a:lnTo>
                    <a:lnTo>
                      <a:pt x="11183888" y="5849888"/>
                    </a:lnTo>
                    <a:lnTo>
                      <a:pt x="10164452" y="5849888"/>
                    </a:lnTo>
                    <a:lnTo>
                      <a:pt x="10164452" y="5702880"/>
                    </a:lnTo>
                    <a:lnTo>
                      <a:pt x="11036880" y="5702880"/>
                    </a:lnTo>
                    <a:lnTo>
                      <a:pt x="11036880" y="147008"/>
                    </a:lnTo>
                    <a:lnTo>
                      <a:pt x="10164452" y="147008"/>
                    </a:lnTo>
                    <a:close/>
                    <a:moveTo>
                      <a:pt x="0" y="0"/>
                    </a:moveTo>
                    <a:lnTo>
                      <a:pt x="1019436" y="0"/>
                    </a:lnTo>
                    <a:lnTo>
                      <a:pt x="1019436" y="147008"/>
                    </a:lnTo>
                    <a:lnTo>
                      <a:pt x="147008" y="147008"/>
                    </a:lnTo>
                    <a:lnTo>
                      <a:pt x="147008" y="5702880"/>
                    </a:lnTo>
                    <a:lnTo>
                      <a:pt x="1019436" y="5702880"/>
                    </a:lnTo>
                    <a:lnTo>
                      <a:pt x="1019436" y="5849888"/>
                    </a:lnTo>
                    <a:lnTo>
                      <a:pt x="0" y="5849888"/>
                    </a:lnTo>
                    <a:close/>
                  </a:path>
                </a:pathLst>
              </a:cu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0" rIns="914400"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ts val="9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all" spc="0" normalizeH="0" baseline="0" noProof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endParaRPr>
              </a:p>
            </p:txBody>
          </p:sp>
          <p:sp>
            <p:nvSpPr>
              <p:cNvPr id="18" name="TekstSylinder 17">
                <a:extLst>
                  <a:ext uri="{FF2B5EF4-FFF2-40B4-BE49-F238E27FC236}">
                    <a16:creationId xmlns:a16="http://schemas.microsoft.com/office/drawing/2014/main" id="{55039978-4387-CBA3-96DC-4F7F8614AAC9}"/>
                  </a:ext>
                </a:extLst>
              </p:cNvPr>
              <p:cNvSpPr txBox="1"/>
              <p:nvPr/>
            </p:nvSpPr>
            <p:spPr>
              <a:xfrm>
                <a:off x="1320799" y="2461334"/>
                <a:ext cx="3787509" cy="156151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1E2B3C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The challenge for public leadership in the age of the algorithm is as much about the framing of problems as their resolution. </a:t>
                </a:r>
                <a:br>
                  <a:rPr kumimoji="0" lang="en-US" sz="3200" b="0" i="1" u="none" strike="noStrike" kern="1200" cap="none" spc="0" normalizeH="0" baseline="0" noProof="0">
                    <a:ln>
                      <a:noFill/>
                    </a:ln>
                    <a:solidFill>
                      <a:srgbClr val="1E2B3C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</a:br>
                <a:endParaRPr kumimoji="0" lang="en-US" sz="3200" b="0" i="1" u="none" strike="noStrike" kern="1200" cap="none" spc="0" normalizeH="0" baseline="0" noProof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grpSp>
          <p:nvGrpSpPr>
            <p:cNvPr id="7" name="Gruppe 6">
              <a:extLst>
                <a:ext uri="{FF2B5EF4-FFF2-40B4-BE49-F238E27FC236}">
                  <a16:creationId xmlns:a16="http://schemas.microsoft.com/office/drawing/2014/main" id="{C1735E87-5773-AC19-5F89-69D99F28D8C4}"/>
                </a:ext>
              </a:extLst>
            </p:cNvPr>
            <p:cNvGrpSpPr/>
            <p:nvPr/>
          </p:nvGrpSpPr>
          <p:grpSpPr>
            <a:xfrm>
              <a:off x="729408" y="2208135"/>
              <a:ext cx="3493803" cy="1661990"/>
              <a:chOff x="7823303" y="4196997"/>
              <a:chExt cx="3385281" cy="2202405"/>
            </a:xfrm>
          </p:grpSpPr>
          <p:grpSp>
            <p:nvGrpSpPr>
              <p:cNvPr id="9" name="Group 3">
                <a:extLst>
                  <a:ext uri="{FF2B5EF4-FFF2-40B4-BE49-F238E27FC236}">
                    <a16:creationId xmlns:a16="http://schemas.microsoft.com/office/drawing/2014/main" id="{D9C9A2BE-F656-34D9-089D-23C7B76D6080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23303" y="4196997"/>
                <a:ext cx="166767" cy="144000"/>
                <a:chOff x="1937924" y="321480"/>
                <a:chExt cx="755009" cy="651937"/>
              </a:xfrm>
              <a:solidFill>
                <a:srgbClr val="C00000"/>
              </a:solidFill>
            </p:grpSpPr>
            <p:sp>
              <p:nvSpPr>
                <p:cNvPr id="15" name="Freeform: Shape 9">
                  <a:extLst>
                    <a:ext uri="{FF2B5EF4-FFF2-40B4-BE49-F238E27FC236}">
                      <a16:creationId xmlns:a16="http://schemas.microsoft.com/office/drawing/2014/main" id="{5A948931-130F-1EAF-77C2-F10512872CD3}"/>
                    </a:ext>
                  </a:extLst>
                </p:cNvPr>
                <p:cNvSpPr/>
                <p:nvPr/>
              </p:nvSpPr>
              <p:spPr>
                <a:xfrm>
                  <a:off x="1937924" y="321480"/>
                  <a:ext cx="334040" cy="65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40" h="651937">
                      <a:moveTo>
                        <a:pt x="289336" y="0"/>
                      </a:moveTo>
                      <a:lnTo>
                        <a:pt x="334040" y="52155"/>
                      </a:lnTo>
                      <a:cubicBezTo>
                        <a:pt x="230558" y="143219"/>
                        <a:pt x="178817" y="232627"/>
                        <a:pt x="178817" y="320380"/>
                      </a:cubicBezTo>
                      <a:cubicBezTo>
                        <a:pt x="178817" y="397371"/>
                        <a:pt x="218968" y="459046"/>
                        <a:pt x="299270" y="505406"/>
                      </a:cubicBezTo>
                      <a:cubicBezTo>
                        <a:pt x="299270" y="550110"/>
                        <a:pt x="286024" y="585708"/>
                        <a:pt x="259533" y="612200"/>
                      </a:cubicBezTo>
                      <a:cubicBezTo>
                        <a:pt x="233041" y="638691"/>
                        <a:pt x="198685" y="651937"/>
                        <a:pt x="156465" y="651937"/>
                      </a:cubicBezTo>
                      <a:cubicBezTo>
                        <a:pt x="109277" y="651937"/>
                        <a:pt x="71402" y="633931"/>
                        <a:pt x="42841" y="597919"/>
                      </a:cubicBezTo>
                      <a:cubicBezTo>
                        <a:pt x="14280" y="561907"/>
                        <a:pt x="0" y="516582"/>
                        <a:pt x="0" y="461944"/>
                      </a:cubicBezTo>
                      <a:cubicBezTo>
                        <a:pt x="0" y="376674"/>
                        <a:pt x="24008" y="296165"/>
                        <a:pt x="72023" y="220416"/>
                      </a:cubicBezTo>
                      <a:cubicBezTo>
                        <a:pt x="120039" y="144668"/>
                        <a:pt x="192476" y="71195"/>
                        <a:pt x="2893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6" name="Freeform: Shape 10">
                  <a:extLst>
                    <a:ext uri="{FF2B5EF4-FFF2-40B4-BE49-F238E27FC236}">
                      <a16:creationId xmlns:a16="http://schemas.microsoft.com/office/drawing/2014/main" id="{9780B7C3-D8C5-5CAE-9B71-69A4D4CA2C24}"/>
                    </a:ext>
                  </a:extLst>
                </p:cNvPr>
                <p:cNvSpPr/>
                <p:nvPr/>
              </p:nvSpPr>
              <p:spPr>
                <a:xfrm>
                  <a:off x="2358889" y="321480"/>
                  <a:ext cx="334040" cy="65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40" h="651937">
                      <a:moveTo>
                        <a:pt x="289336" y="0"/>
                      </a:moveTo>
                      <a:lnTo>
                        <a:pt x="334040" y="52155"/>
                      </a:lnTo>
                      <a:cubicBezTo>
                        <a:pt x="230558" y="143219"/>
                        <a:pt x="178817" y="232627"/>
                        <a:pt x="178817" y="320380"/>
                      </a:cubicBezTo>
                      <a:cubicBezTo>
                        <a:pt x="178817" y="397371"/>
                        <a:pt x="218968" y="459046"/>
                        <a:pt x="299270" y="505406"/>
                      </a:cubicBezTo>
                      <a:cubicBezTo>
                        <a:pt x="299270" y="550110"/>
                        <a:pt x="286024" y="585708"/>
                        <a:pt x="259533" y="612200"/>
                      </a:cubicBezTo>
                      <a:cubicBezTo>
                        <a:pt x="233041" y="638691"/>
                        <a:pt x="198685" y="651937"/>
                        <a:pt x="156465" y="651937"/>
                      </a:cubicBezTo>
                      <a:cubicBezTo>
                        <a:pt x="109277" y="651937"/>
                        <a:pt x="71402" y="633931"/>
                        <a:pt x="42841" y="597919"/>
                      </a:cubicBezTo>
                      <a:cubicBezTo>
                        <a:pt x="14280" y="561907"/>
                        <a:pt x="0" y="516582"/>
                        <a:pt x="0" y="461944"/>
                      </a:cubicBezTo>
                      <a:cubicBezTo>
                        <a:pt x="0" y="376674"/>
                        <a:pt x="24008" y="296165"/>
                        <a:pt x="72023" y="220416"/>
                      </a:cubicBezTo>
                      <a:cubicBezTo>
                        <a:pt x="120039" y="144668"/>
                        <a:pt x="192476" y="71195"/>
                        <a:pt x="289336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" name="Group 2">
                <a:extLst>
                  <a:ext uri="{FF2B5EF4-FFF2-40B4-BE49-F238E27FC236}">
                    <a16:creationId xmlns:a16="http://schemas.microsoft.com/office/drawing/2014/main" id="{2240FF4E-A870-BEF4-5E79-108005776276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041820" y="6255402"/>
                <a:ext cx="166764" cy="144000"/>
                <a:chOff x="3514795" y="332656"/>
                <a:chExt cx="754993" cy="651937"/>
              </a:xfrm>
              <a:solidFill>
                <a:srgbClr val="C00000"/>
              </a:solidFill>
            </p:grpSpPr>
            <p:sp>
              <p:nvSpPr>
                <p:cNvPr id="13" name="Freeform: Shape 11">
                  <a:extLst>
                    <a:ext uri="{FF2B5EF4-FFF2-40B4-BE49-F238E27FC236}">
                      <a16:creationId xmlns:a16="http://schemas.microsoft.com/office/drawing/2014/main" id="{E2062898-ACCA-7E85-7DA7-684C26EDB451}"/>
                    </a:ext>
                  </a:extLst>
                </p:cNvPr>
                <p:cNvSpPr/>
                <p:nvPr/>
              </p:nvSpPr>
              <p:spPr>
                <a:xfrm>
                  <a:off x="3514795" y="332656"/>
                  <a:ext cx="334040" cy="65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40" h="651937">
                      <a:moveTo>
                        <a:pt x="177575" y="0"/>
                      </a:moveTo>
                      <a:cubicBezTo>
                        <a:pt x="224763" y="0"/>
                        <a:pt x="262637" y="18006"/>
                        <a:pt x="291198" y="54017"/>
                      </a:cubicBezTo>
                      <a:cubicBezTo>
                        <a:pt x="319759" y="90029"/>
                        <a:pt x="334040" y="135354"/>
                        <a:pt x="334040" y="189993"/>
                      </a:cubicBezTo>
                      <a:cubicBezTo>
                        <a:pt x="334040" y="275262"/>
                        <a:pt x="310032" y="355771"/>
                        <a:pt x="262016" y="431520"/>
                      </a:cubicBezTo>
                      <a:cubicBezTo>
                        <a:pt x="214001" y="507269"/>
                        <a:pt x="141563" y="580741"/>
                        <a:pt x="44704" y="651937"/>
                      </a:cubicBezTo>
                      <a:lnTo>
                        <a:pt x="0" y="599782"/>
                      </a:lnTo>
                      <a:cubicBezTo>
                        <a:pt x="103482" y="508718"/>
                        <a:pt x="155223" y="419309"/>
                        <a:pt x="155223" y="331556"/>
                      </a:cubicBezTo>
                      <a:cubicBezTo>
                        <a:pt x="155223" y="254566"/>
                        <a:pt x="115072" y="192890"/>
                        <a:pt x="34770" y="146530"/>
                      </a:cubicBezTo>
                      <a:cubicBezTo>
                        <a:pt x="34770" y="101826"/>
                        <a:pt x="48015" y="66228"/>
                        <a:pt x="74507" y="39737"/>
                      </a:cubicBezTo>
                      <a:cubicBezTo>
                        <a:pt x="100998" y="13245"/>
                        <a:pt x="135354" y="0"/>
                        <a:pt x="1775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  <p:sp>
              <p:nvSpPr>
                <p:cNvPr id="14" name="Freeform: Shape 12">
                  <a:extLst>
                    <a:ext uri="{FF2B5EF4-FFF2-40B4-BE49-F238E27FC236}">
                      <a16:creationId xmlns:a16="http://schemas.microsoft.com/office/drawing/2014/main" id="{14725B88-1E8F-BE3A-2804-CD5D15A2ABD5}"/>
                    </a:ext>
                  </a:extLst>
                </p:cNvPr>
                <p:cNvSpPr/>
                <p:nvPr/>
              </p:nvSpPr>
              <p:spPr>
                <a:xfrm>
                  <a:off x="3935760" y="332656"/>
                  <a:ext cx="334040" cy="65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40" h="651937">
                      <a:moveTo>
                        <a:pt x="177575" y="0"/>
                      </a:moveTo>
                      <a:cubicBezTo>
                        <a:pt x="224763" y="0"/>
                        <a:pt x="262637" y="18006"/>
                        <a:pt x="291198" y="54017"/>
                      </a:cubicBezTo>
                      <a:cubicBezTo>
                        <a:pt x="319759" y="90029"/>
                        <a:pt x="334040" y="135354"/>
                        <a:pt x="334040" y="189993"/>
                      </a:cubicBezTo>
                      <a:cubicBezTo>
                        <a:pt x="334040" y="275262"/>
                        <a:pt x="310032" y="355771"/>
                        <a:pt x="262016" y="431520"/>
                      </a:cubicBezTo>
                      <a:cubicBezTo>
                        <a:pt x="214001" y="507269"/>
                        <a:pt x="141563" y="580741"/>
                        <a:pt x="44704" y="651937"/>
                      </a:cubicBezTo>
                      <a:lnTo>
                        <a:pt x="0" y="599782"/>
                      </a:lnTo>
                      <a:cubicBezTo>
                        <a:pt x="103482" y="508718"/>
                        <a:pt x="155223" y="419309"/>
                        <a:pt x="155223" y="331556"/>
                      </a:cubicBezTo>
                      <a:cubicBezTo>
                        <a:pt x="155223" y="254566"/>
                        <a:pt x="115072" y="192890"/>
                        <a:pt x="34770" y="146530"/>
                      </a:cubicBezTo>
                      <a:cubicBezTo>
                        <a:pt x="34770" y="101826"/>
                        <a:pt x="48016" y="66228"/>
                        <a:pt x="74507" y="39737"/>
                      </a:cubicBezTo>
                      <a:cubicBezTo>
                        <a:pt x="100998" y="13245"/>
                        <a:pt x="135354" y="0"/>
                        <a:pt x="17757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 panose="020B0604020202020204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727ED20-C968-BB57-59E8-257C1423A1BA}"/>
              </a:ext>
            </a:extLst>
          </p:cNvPr>
          <p:cNvSpPr txBox="1"/>
          <p:nvPr/>
        </p:nvSpPr>
        <p:spPr>
          <a:xfrm>
            <a:off x="3328336" y="5012413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1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Andrews 2019</a:t>
            </a:r>
          </a:p>
        </p:txBody>
      </p:sp>
    </p:spTree>
    <p:extLst>
      <p:ext uri="{BB962C8B-B14F-4D97-AF65-F5344CB8AC3E}">
        <p14:creationId xmlns:p14="http://schemas.microsoft.com/office/powerpoint/2010/main" val="3026342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usstegn 7">
            <a:extLst>
              <a:ext uri="{FF2B5EF4-FFF2-40B4-BE49-F238E27FC236}">
                <a16:creationId xmlns:a16="http://schemas.microsoft.com/office/drawing/2014/main" id="{0DB77A2C-42E6-4EE5-9589-585DF6E4221B}"/>
              </a:ext>
            </a:extLst>
          </p:cNvPr>
          <p:cNvSpPr/>
          <p:nvPr/>
        </p:nvSpPr>
        <p:spPr>
          <a:xfrm>
            <a:off x="5918434" y="3866872"/>
            <a:ext cx="360000" cy="360000"/>
          </a:xfrm>
          <a:prstGeom prst="mathPlus">
            <a:avLst>
              <a:gd name="adj1" fmla="val 6229"/>
            </a:avLst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nb-NO" sz="20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" name="TekstSylinder 1">
            <a:extLst>
              <a:ext uri="{FF2B5EF4-FFF2-40B4-BE49-F238E27FC236}">
                <a16:creationId xmlns:a16="http://schemas.microsoft.com/office/drawing/2014/main" id="{DC2FD48D-C8EB-DB72-914A-3684276073FF}"/>
              </a:ext>
            </a:extLst>
          </p:cNvPr>
          <p:cNvSpPr txBox="1"/>
          <p:nvPr/>
        </p:nvSpPr>
        <p:spPr>
          <a:xfrm>
            <a:off x="5873073" y="2047598"/>
            <a:ext cx="453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1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=</a:t>
            </a:r>
            <a:endParaRPr kumimoji="0" lang="nb-NO" sz="1800" b="1" i="0" u="none" strike="noStrike" kern="1200" cap="none" spc="0" normalizeH="0" baseline="0" noProof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F0DBDB8-FF35-32B6-D744-C55011D7D35A}"/>
              </a:ext>
            </a:extLst>
          </p:cNvPr>
          <p:cNvSpPr txBox="1"/>
          <p:nvPr/>
        </p:nvSpPr>
        <p:spPr>
          <a:xfrm>
            <a:off x="3996749" y="1344319"/>
            <a:ext cx="42033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E" sz="2800" b="0" i="0" u="none" strike="noStrike" kern="1200" cap="none" spc="0" normalizeH="0" baseline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 Driven public sector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17004D4D-90E6-2026-7E44-1A05EF006D3C}"/>
              </a:ext>
            </a:extLst>
          </p:cNvPr>
          <p:cNvSpPr txBox="1"/>
          <p:nvPr/>
        </p:nvSpPr>
        <p:spPr>
          <a:xfrm>
            <a:off x="2582825" y="4562935"/>
            <a:ext cx="701837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Advanced </a:t>
            </a:r>
            <a:r>
              <a:rPr kumimoji="0" lang="nb-NO" sz="28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methods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for </a:t>
            </a:r>
            <a:r>
              <a:rPr kumimoji="0" lang="nb-NO" sz="28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use</a:t>
            </a:r>
            <a:r>
              <a:rPr lang="nb-NO" sz="2800">
                <a:solidFill>
                  <a:srgbClr val="1E2B3C"/>
                </a:solidFill>
                <a:latin typeface="Arial" panose="020B0604020202020204"/>
              </a:rPr>
              <a:t>, </a:t>
            </a:r>
            <a:r>
              <a:rPr kumimoji="0" lang="nb-NO" sz="28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analysis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and </a:t>
            </a:r>
            <a:r>
              <a:rPr kumimoji="0" lang="nb-NO" sz="28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recirculation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28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of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data</a:t>
            </a:r>
            <a:b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</a:t>
            </a:r>
            <a:r>
              <a:rPr kumimoji="0" lang="nb-NO" sz="28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machine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28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learning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</a:t>
            </a:r>
            <a:r>
              <a:rPr kumimoji="0" lang="nb-NO" sz="28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Artificial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28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intelligence</a:t>
            </a:r>
            <a:r>
              <a:rPr kumimoji="0" lang="nb-NO" sz="28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)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50D85BE1-E24F-8979-B5BD-02BFC0FA6D50}"/>
              </a:ext>
            </a:extLst>
          </p:cNvPr>
          <p:cNvSpPr txBox="1"/>
          <p:nvPr/>
        </p:nvSpPr>
        <p:spPr>
          <a:xfrm>
            <a:off x="3048000" y="2832614"/>
            <a:ext cx="60960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nb-NO" sz="2800">
                <a:ea typeface="Open Sans" panose="020B0606030504020204" pitchFamily="34" charset="0"/>
                <a:cs typeface="Open Sans" panose="020B0606030504020204" pitchFamily="34" charset="0"/>
              </a:rPr>
              <a:t>More, different and </a:t>
            </a:r>
            <a:r>
              <a:rPr lang="nb-NO" sz="2800" err="1">
                <a:ea typeface="Open Sans" panose="020B0606030504020204" pitchFamily="34" charset="0"/>
                <a:cs typeface="Open Sans" panose="020B0606030504020204" pitchFamily="34" charset="0"/>
              </a:rPr>
              <a:t>new</a:t>
            </a:r>
            <a:r>
              <a:rPr lang="nb-NO" sz="2800">
                <a:ea typeface="Open Sans" panose="020B0606030504020204" pitchFamily="34" charset="0"/>
                <a:cs typeface="Open Sans" panose="020B0606030504020204" pitchFamily="34" charset="0"/>
              </a:rPr>
              <a:t> data</a:t>
            </a:r>
          </a:p>
          <a:p>
            <a:pPr marL="0" indent="0" algn="ctr">
              <a:buNone/>
            </a:pPr>
            <a:r>
              <a:rPr lang="nb-NO" sz="2800"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nb-NO" sz="2800" err="1">
                <a:ea typeface="Open Sans" panose="020B0606030504020204" pitchFamily="34" charset="0"/>
                <a:cs typeface="Open Sans" panose="020B0606030504020204" pitchFamily="34" charset="0"/>
              </a:rPr>
              <a:t>created</a:t>
            </a:r>
            <a:r>
              <a:rPr lang="nb-NO" sz="2800">
                <a:ea typeface="Open Sans" panose="020B0606030504020204" pitchFamily="34" charset="0"/>
                <a:cs typeface="Open Sans" panose="020B0606030504020204" pitchFamily="34" charset="0"/>
              </a:rPr>
              <a:t> and driven by </a:t>
            </a:r>
            <a:r>
              <a:rPr lang="nb-NO" sz="2800" err="1">
                <a:ea typeface="Open Sans" panose="020B0606030504020204" pitchFamily="34" charset="0"/>
                <a:cs typeface="Open Sans" panose="020B0606030504020204" pitchFamily="34" charset="0"/>
              </a:rPr>
              <a:t>digitalisation</a:t>
            </a:r>
            <a:r>
              <a:rPr lang="nb-NO" sz="2800"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29596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1AF41B2-8067-8690-EC58-D6A4AB010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9774" y="1301262"/>
            <a:ext cx="9222298" cy="519373"/>
          </a:xfrm>
        </p:spPr>
        <p:txBody>
          <a:bodyPr/>
          <a:lstStyle/>
          <a:p>
            <a:pPr marL="0" marR="0" lvl="0" indent="0" algn="ctr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The </a:t>
            </a:r>
            <a:r>
              <a:rPr kumimoji="0" lang="nb-NO" sz="36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realit</a:t>
            </a:r>
            <a:r>
              <a:rPr lang="nb-NO">
                <a:solidFill>
                  <a:srgbClr val="1E2B3C"/>
                </a:solidFill>
                <a:latin typeface="Arial" panose="020B0604020202020204"/>
              </a:rPr>
              <a:t>y </a:t>
            </a:r>
            <a:r>
              <a:rPr lang="nb-NO" err="1">
                <a:solidFill>
                  <a:srgbClr val="1E2B3C"/>
                </a:solidFill>
                <a:latin typeface="Arial" panose="020B0604020202020204"/>
              </a:rPr>
              <a:t>of</a:t>
            </a:r>
            <a:r>
              <a:rPr lang="nb-NO">
                <a:solidFill>
                  <a:srgbClr val="1E2B3C"/>
                </a:solidFill>
                <a:latin typeface="Arial" panose="020B0604020202020204"/>
              </a:rPr>
              <a:t> </a:t>
            </a:r>
            <a:r>
              <a:rPr lang="nb-NO" err="1">
                <a:solidFill>
                  <a:srgbClr val="1E2B3C"/>
                </a:solidFill>
                <a:latin typeface="Arial" panose="020B0604020202020204"/>
              </a:rPr>
              <a:t>what</a:t>
            </a:r>
            <a:r>
              <a:rPr lang="nb-NO">
                <a:solidFill>
                  <a:srgbClr val="1E2B3C"/>
                </a:solidFill>
                <a:latin typeface="Arial" panose="020B0604020202020204"/>
              </a:rPr>
              <a:t> is </a:t>
            </a:r>
            <a:r>
              <a:rPr lang="nb-NO" err="1">
                <a:solidFill>
                  <a:srgbClr val="1E2B3C"/>
                </a:solidFill>
                <a:latin typeface="Arial" panose="020B0604020202020204"/>
              </a:rPr>
              <a:t>possible</a:t>
            </a:r>
            <a:endParaRPr kumimoji="0" lang="nb-NO" sz="3600" b="0" i="0" u="none" strike="noStrike" kern="1200" cap="none" spc="0" normalizeH="0" baseline="0" noProof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2AE91076-E6EE-A1A8-F8CD-542B12A39770}"/>
              </a:ext>
            </a:extLst>
          </p:cNvPr>
          <p:cNvSpPr txBox="1"/>
          <p:nvPr/>
        </p:nvSpPr>
        <p:spPr>
          <a:xfrm>
            <a:off x="1671024" y="5076005"/>
            <a:ext cx="890829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Do </a:t>
            </a:r>
            <a:r>
              <a:rPr kumimoji="0" lang="nb-NO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we</a:t>
            </a:r>
            <a:r>
              <a:rPr kumimoji="0" lang="nb-NO" sz="2400" b="0" i="0" u="none" strike="noStrike" kern="1200" cap="none" spc="0" normalizeH="0" baseline="0" noProof="0" dirty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ea typeface="Calibri" panose="020F0502020204030204" pitchFamily="34" charset="0"/>
                <a:cs typeface="+mn-cs"/>
              </a:rPr>
              <a:t> have a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D0D0D"/>
                </a:solidFill>
                <a:effectLst/>
                <a:highlight>
                  <a:srgbClr val="FFFFFF"/>
                </a:highlight>
                <a:uLnTx/>
                <a:uFillTx/>
                <a:ea typeface="Calibri" panose="020F0502020204030204" pitchFamily="34" charset="0"/>
                <a:cs typeface="+mn-cs"/>
              </a:rPr>
              <a:t>shared understanding of what is possible and what we want to achieve?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400" dirty="0">
              <a:solidFill>
                <a:srgbClr val="0D0D0D"/>
              </a:solidFill>
              <a:highlight>
                <a:srgbClr val="FFFFFF"/>
              </a:highlight>
              <a:ea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400" dirty="0">
                <a:solidFill>
                  <a:srgbClr val="0D0D0D"/>
                </a:solidFill>
                <a:highlight>
                  <a:srgbClr val="FFFFFF"/>
                </a:highlight>
                <a:ea typeface="Calibri" panose="020F0502020204030204" pitchFamily="34" charset="0"/>
              </a:rPr>
              <a:t>The spectrum is a tool to communicate what is possible</a:t>
            </a: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1E2B3C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0" name="Gruppe 29">
            <a:extLst>
              <a:ext uri="{FF2B5EF4-FFF2-40B4-BE49-F238E27FC236}">
                <a16:creationId xmlns:a16="http://schemas.microsoft.com/office/drawing/2014/main" id="{B788967D-F1AB-ABAA-5920-75F8CEC4F517}"/>
              </a:ext>
            </a:extLst>
          </p:cNvPr>
          <p:cNvGrpSpPr/>
          <p:nvPr/>
        </p:nvGrpSpPr>
        <p:grpSpPr>
          <a:xfrm>
            <a:off x="2662786" y="2493186"/>
            <a:ext cx="6831886" cy="2054752"/>
            <a:chOff x="302627" y="2208135"/>
            <a:chExt cx="4380908" cy="1661990"/>
          </a:xfrm>
        </p:grpSpPr>
        <p:grpSp>
          <p:nvGrpSpPr>
            <p:cNvPr id="31" name="Gruppe 30">
              <a:extLst>
                <a:ext uri="{FF2B5EF4-FFF2-40B4-BE49-F238E27FC236}">
                  <a16:creationId xmlns:a16="http://schemas.microsoft.com/office/drawing/2014/main" id="{4734BD44-0DA7-07E2-ADEE-9781A31AA6CC}"/>
                </a:ext>
              </a:extLst>
            </p:cNvPr>
            <p:cNvGrpSpPr/>
            <p:nvPr/>
          </p:nvGrpSpPr>
          <p:grpSpPr>
            <a:xfrm>
              <a:off x="302627" y="2208141"/>
              <a:ext cx="4380908" cy="1626093"/>
              <a:chOff x="894019" y="2352674"/>
              <a:chExt cx="4380908" cy="1626093"/>
            </a:xfrm>
          </p:grpSpPr>
          <p:sp>
            <p:nvSpPr>
              <p:cNvPr id="39" name="Freeform: Shape 5">
                <a:extLst>
                  <a:ext uri="{FF2B5EF4-FFF2-40B4-BE49-F238E27FC236}">
                    <a16:creationId xmlns:a16="http://schemas.microsoft.com/office/drawing/2014/main" id="{27E06184-B352-4D02-96A5-F9457D7E7C02}"/>
                  </a:ext>
                </a:extLst>
              </p:cNvPr>
              <p:cNvSpPr/>
              <p:nvPr/>
            </p:nvSpPr>
            <p:spPr>
              <a:xfrm>
                <a:off x="894019" y="2352674"/>
                <a:ext cx="4380908" cy="1626093"/>
              </a:xfrm>
              <a:custGeom>
                <a:avLst/>
                <a:gdLst>
                  <a:gd name="connsiteX0" fmla="*/ 10164452 w 11183888"/>
                  <a:gd name="connsiteY0" fmla="*/ 0 h 5849888"/>
                  <a:gd name="connsiteX1" fmla="*/ 11183888 w 11183888"/>
                  <a:gd name="connsiteY1" fmla="*/ 0 h 5849888"/>
                  <a:gd name="connsiteX2" fmla="*/ 11183888 w 11183888"/>
                  <a:gd name="connsiteY2" fmla="*/ 5849888 h 5849888"/>
                  <a:gd name="connsiteX3" fmla="*/ 10164452 w 11183888"/>
                  <a:gd name="connsiteY3" fmla="*/ 5849888 h 5849888"/>
                  <a:gd name="connsiteX4" fmla="*/ 10164452 w 11183888"/>
                  <a:gd name="connsiteY4" fmla="*/ 5702880 h 5849888"/>
                  <a:gd name="connsiteX5" fmla="*/ 11036880 w 11183888"/>
                  <a:gd name="connsiteY5" fmla="*/ 5702880 h 5849888"/>
                  <a:gd name="connsiteX6" fmla="*/ 11036880 w 11183888"/>
                  <a:gd name="connsiteY6" fmla="*/ 147008 h 5849888"/>
                  <a:gd name="connsiteX7" fmla="*/ 10164452 w 11183888"/>
                  <a:gd name="connsiteY7" fmla="*/ 147008 h 5849888"/>
                  <a:gd name="connsiteX8" fmla="*/ 0 w 11183888"/>
                  <a:gd name="connsiteY8" fmla="*/ 0 h 5849888"/>
                  <a:gd name="connsiteX9" fmla="*/ 1019436 w 11183888"/>
                  <a:gd name="connsiteY9" fmla="*/ 0 h 5849888"/>
                  <a:gd name="connsiteX10" fmla="*/ 1019436 w 11183888"/>
                  <a:gd name="connsiteY10" fmla="*/ 147008 h 5849888"/>
                  <a:gd name="connsiteX11" fmla="*/ 147008 w 11183888"/>
                  <a:gd name="connsiteY11" fmla="*/ 147008 h 5849888"/>
                  <a:gd name="connsiteX12" fmla="*/ 147008 w 11183888"/>
                  <a:gd name="connsiteY12" fmla="*/ 5702880 h 5849888"/>
                  <a:gd name="connsiteX13" fmla="*/ 1019436 w 11183888"/>
                  <a:gd name="connsiteY13" fmla="*/ 5702880 h 5849888"/>
                  <a:gd name="connsiteX14" fmla="*/ 1019436 w 11183888"/>
                  <a:gd name="connsiteY14" fmla="*/ 5849888 h 5849888"/>
                  <a:gd name="connsiteX15" fmla="*/ 0 w 11183888"/>
                  <a:gd name="connsiteY15" fmla="*/ 5849888 h 58498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1183888" h="5849888">
                    <a:moveTo>
                      <a:pt x="10164452" y="0"/>
                    </a:moveTo>
                    <a:lnTo>
                      <a:pt x="11183888" y="0"/>
                    </a:lnTo>
                    <a:lnTo>
                      <a:pt x="11183888" y="5849888"/>
                    </a:lnTo>
                    <a:lnTo>
                      <a:pt x="10164452" y="5849888"/>
                    </a:lnTo>
                    <a:lnTo>
                      <a:pt x="10164452" y="5702880"/>
                    </a:lnTo>
                    <a:lnTo>
                      <a:pt x="11036880" y="5702880"/>
                    </a:lnTo>
                    <a:lnTo>
                      <a:pt x="11036880" y="147008"/>
                    </a:lnTo>
                    <a:lnTo>
                      <a:pt x="10164452" y="147008"/>
                    </a:lnTo>
                    <a:close/>
                    <a:moveTo>
                      <a:pt x="0" y="0"/>
                    </a:moveTo>
                    <a:lnTo>
                      <a:pt x="1019436" y="0"/>
                    </a:lnTo>
                    <a:lnTo>
                      <a:pt x="1019436" y="147008"/>
                    </a:lnTo>
                    <a:lnTo>
                      <a:pt x="147008" y="147008"/>
                    </a:lnTo>
                    <a:lnTo>
                      <a:pt x="147008" y="5702880"/>
                    </a:lnTo>
                    <a:lnTo>
                      <a:pt x="1019436" y="5702880"/>
                    </a:lnTo>
                    <a:lnTo>
                      <a:pt x="1019436" y="5849888"/>
                    </a:lnTo>
                    <a:lnTo>
                      <a:pt x="0" y="5849888"/>
                    </a:lnTo>
                    <a:close/>
                  </a:path>
                </a:pathLst>
              </a:custGeom>
              <a:solidFill>
                <a:srgbClr val="C00000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lIns="914400" rIns="914400" rtlCol="0" anchor="ctr"/>
              <a:lstStyle>
                <a:defPPr>
                  <a:defRPr lang="fr-FR"/>
                </a:defPPr>
                <a:lvl1pPr marL="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17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354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53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709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5886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062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240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418" algn="l" defTabSz="914354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ctr" defTabSz="914354" rtl="0" eaLnBrk="1" fontAlgn="auto" latinLnBrk="0" hangingPunct="1">
                  <a:lnSpc>
                    <a:spcPts val="9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0" b="0" i="0" u="none" strike="noStrike" kern="1200" cap="all" spc="0" normalizeH="0" baseline="0" noProof="0">
                  <a:ln>
                    <a:noFill/>
                  </a:ln>
                  <a:solidFill>
                    <a:srgbClr val="1E2B3C"/>
                  </a:solidFill>
                  <a:effectLst/>
                  <a:uLnTx/>
                  <a:uFillTx/>
                  <a:latin typeface="Arial"/>
                  <a:ea typeface="ヒラギノ角ゴ Pro W3"/>
                </a:endParaRPr>
              </a:p>
            </p:txBody>
          </p:sp>
          <p:sp>
            <p:nvSpPr>
              <p:cNvPr id="40" name="TekstSylinder 39">
                <a:extLst>
                  <a:ext uri="{FF2B5EF4-FFF2-40B4-BE49-F238E27FC236}">
                    <a16:creationId xmlns:a16="http://schemas.microsoft.com/office/drawing/2014/main" id="{304FB4AF-C9F0-F03A-F3B0-D0DE54634291}"/>
                  </a:ext>
                </a:extLst>
              </p:cNvPr>
              <p:cNvSpPr txBox="1"/>
              <p:nvPr/>
            </p:nvSpPr>
            <p:spPr>
              <a:xfrm>
                <a:off x="1320799" y="2461334"/>
                <a:ext cx="3787509" cy="804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1" u="none" strike="noStrike" kern="0" cap="none" spc="0" normalizeH="0" baseline="0" noProof="0">
                    <a:ln>
                      <a:noFill/>
                    </a:ln>
                    <a:solidFill>
                      <a:srgbClr val="1E2B3C"/>
                    </a:solidFill>
                    <a:effectLst/>
                    <a:uLnTx/>
                    <a:uFillTx/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Public Services can be redesigned and reengineered from the ground up!</a:t>
                </a:r>
              </a:p>
            </p:txBody>
          </p:sp>
        </p:grpSp>
        <p:grpSp>
          <p:nvGrpSpPr>
            <p:cNvPr id="32" name="Gruppe 31">
              <a:extLst>
                <a:ext uri="{FF2B5EF4-FFF2-40B4-BE49-F238E27FC236}">
                  <a16:creationId xmlns:a16="http://schemas.microsoft.com/office/drawing/2014/main" id="{C85FD4D4-F8E2-0F34-CA4C-46943A55EC01}"/>
                </a:ext>
              </a:extLst>
            </p:cNvPr>
            <p:cNvGrpSpPr/>
            <p:nvPr/>
          </p:nvGrpSpPr>
          <p:grpSpPr>
            <a:xfrm>
              <a:off x="729406" y="2208135"/>
              <a:ext cx="3493801" cy="1661990"/>
              <a:chOff x="7823303" y="4196997"/>
              <a:chExt cx="3385280" cy="2202405"/>
            </a:xfrm>
          </p:grpSpPr>
          <p:grpSp>
            <p:nvGrpSpPr>
              <p:cNvPr id="33" name="Group 3">
                <a:extLst>
                  <a:ext uri="{FF2B5EF4-FFF2-40B4-BE49-F238E27FC236}">
                    <a16:creationId xmlns:a16="http://schemas.microsoft.com/office/drawing/2014/main" id="{8BAB212E-2EE6-E329-752F-136832E23072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7823303" y="4196997"/>
                <a:ext cx="166766" cy="144000"/>
                <a:chOff x="1937924" y="321480"/>
                <a:chExt cx="755005" cy="651937"/>
              </a:xfrm>
              <a:solidFill>
                <a:srgbClr val="C00000"/>
              </a:solidFill>
            </p:grpSpPr>
            <p:sp>
              <p:nvSpPr>
                <p:cNvPr id="37" name="Freeform: Shape 9">
                  <a:extLst>
                    <a:ext uri="{FF2B5EF4-FFF2-40B4-BE49-F238E27FC236}">
                      <a16:creationId xmlns:a16="http://schemas.microsoft.com/office/drawing/2014/main" id="{3A9C4369-92EF-064B-4D6D-769DA2184386}"/>
                    </a:ext>
                  </a:extLst>
                </p:cNvPr>
                <p:cNvSpPr/>
                <p:nvPr/>
              </p:nvSpPr>
              <p:spPr>
                <a:xfrm>
                  <a:off x="1937924" y="321480"/>
                  <a:ext cx="334040" cy="65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40" h="651937">
                      <a:moveTo>
                        <a:pt x="289336" y="0"/>
                      </a:moveTo>
                      <a:lnTo>
                        <a:pt x="334040" y="52155"/>
                      </a:lnTo>
                      <a:cubicBezTo>
                        <a:pt x="230558" y="143219"/>
                        <a:pt x="178817" y="232627"/>
                        <a:pt x="178817" y="320380"/>
                      </a:cubicBezTo>
                      <a:cubicBezTo>
                        <a:pt x="178817" y="397371"/>
                        <a:pt x="218968" y="459046"/>
                        <a:pt x="299270" y="505406"/>
                      </a:cubicBezTo>
                      <a:cubicBezTo>
                        <a:pt x="299270" y="550110"/>
                        <a:pt x="286024" y="585708"/>
                        <a:pt x="259533" y="612200"/>
                      </a:cubicBezTo>
                      <a:cubicBezTo>
                        <a:pt x="233041" y="638691"/>
                        <a:pt x="198685" y="651937"/>
                        <a:pt x="156465" y="651937"/>
                      </a:cubicBezTo>
                      <a:cubicBezTo>
                        <a:pt x="109277" y="651937"/>
                        <a:pt x="71402" y="633931"/>
                        <a:pt x="42841" y="597919"/>
                      </a:cubicBezTo>
                      <a:cubicBezTo>
                        <a:pt x="14280" y="561907"/>
                        <a:pt x="0" y="516582"/>
                        <a:pt x="0" y="461944"/>
                      </a:cubicBezTo>
                      <a:cubicBezTo>
                        <a:pt x="0" y="376674"/>
                        <a:pt x="24008" y="296165"/>
                        <a:pt x="72023" y="220416"/>
                      </a:cubicBezTo>
                      <a:cubicBezTo>
                        <a:pt x="120039" y="144668"/>
                        <a:pt x="192476" y="71195"/>
                        <a:pt x="289336" y="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ヒラギノ角ゴ Pro W3"/>
                  </a:endParaRPr>
                </a:p>
              </p:txBody>
            </p:sp>
            <p:sp>
              <p:nvSpPr>
                <p:cNvPr id="38" name="Freeform: Shape 10">
                  <a:extLst>
                    <a:ext uri="{FF2B5EF4-FFF2-40B4-BE49-F238E27FC236}">
                      <a16:creationId xmlns:a16="http://schemas.microsoft.com/office/drawing/2014/main" id="{2EF60A12-26AE-113E-3079-19A8C5146714}"/>
                    </a:ext>
                  </a:extLst>
                </p:cNvPr>
                <p:cNvSpPr/>
                <p:nvPr/>
              </p:nvSpPr>
              <p:spPr>
                <a:xfrm>
                  <a:off x="2358889" y="321480"/>
                  <a:ext cx="334040" cy="65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40" h="651937">
                      <a:moveTo>
                        <a:pt x="289336" y="0"/>
                      </a:moveTo>
                      <a:lnTo>
                        <a:pt x="334040" y="52155"/>
                      </a:lnTo>
                      <a:cubicBezTo>
                        <a:pt x="230558" y="143219"/>
                        <a:pt x="178817" y="232627"/>
                        <a:pt x="178817" y="320380"/>
                      </a:cubicBezTo>
                      <a:cubicBezTo>
                        <a:pt x="178817" y="397371"/>
                        <a:pt x="218968" y="459046"/>
                        <a:pt x="299270" y="505406"/>
                      </a:cubicBezTo>
                      <a:cubicBezTo>
                        <a:pt x="299270" y="550110"/>
                        <a:pt x="286024" y="585708"/>
                        <a:pt x="259533" y="612200"/>
                      </a:cubicBezTo>
                      <a:cubicBezTo>
                        <a:pt x="233041" y="638691"/>
                        <a:pt x="198685" y="651937"/>
                        <a:pt x="156465" y="651937"/>
                      </a:cubicBezTo>
                      <a:cubicBezTo>
                        <a:pt x="109277" y="651937"/>
                        <a:pt x="71402" y="633931"/>
                        <a:pt x="42841" y="597919"/>
                      </a:cubicBezTo>
                      <a:cubicBezTo>
                        <a:pt x="14280" y="561907"/>
                        <a:pt x="0" y="516582"/>
                        <a:pt x="0" y="461944"/>
                      </a:cubicBezTo>
                      <a:cubicBezTo>
                        <a:pt x="0" y="376674"/>
                        <a:pt x="24008" y="296165"/>
                        <a:pt x="72023" y="220416"/>
                      </a:cubicBezTo>
                      <a:cubicBezTo>
                        <a:pt x="120039" y="144668"/>
                        <a:pt x="192476" y="71195"/>
                        <a:pt x="289336" y="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ヒラギノ角ゴ Pro W3"/>
                  </a:endParaRPr>
                </a:p>
              </p:txBody>
            </p:sp>
          </p:grpSp>
          <p:grpSp>
            <p:nvGrpSpPr>
              <p:cNvPr id="34" name="Group 2">
                <a:extLst>
                  <a:ext uri="{FF2B5EF4-FFF2-40B4-BE49-F238E27FC236}">
                    <a16:creationId xmlns:a16="http://schemas.microsoft.com/office/drawing/2014/main" id="{0AA2B77F-03B8-B135-5862-E540029F4FB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11041817" y="6255402"/>
                <a:ext cx="166766" cy="144000"/>
                <a:chOff x="3514795" y="332656"/>
                <a:chExt cx="755005" cy="651937"/>
              </a:xfrm>
              <a:solidFill>
                <a:srgbClr val="C00000"/>
              </a:solidFill>
            </p:grpSpPr>
            <p:sp>
              <p:nvSpPr>
                <p:cNvPr id="35" name="Freeform: Shape 11">
                  <a:extLst>
                    <a:ext uri="{FF2B5EF4-FFF2-40B4-BE49-F238E27FC236}">
                      <a16:creationId xmlns:a16="http://schemas.microsoft.com/office/drawing/2014/main" id="{81DA42C2-7299-A0E9-4E8E-17CA4D5F03F3}"/>
                    </a:ext>
                  </a:extLst>
                </p:cNvPr>
                <p:cNvSpPr/>
                <p:nvPr/>
              </p:nvSpPr>
              <p:spPr>
                <a:xfrm>
                  <a:off x="3514795" y="332656"/>
                  <a:ext cx="334040" cy="65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40" h="651937">
                      <a:moveTo>
                        <a:pt x="177575" y="0"/>
                      </a:moveTo>
                      <a:cubicBezTo>
                        <a:pt x="224763" y="0"/>
                        <a:pt x="262637" y="18006"/>
                        <a:pt x="291198" y="54017"/>
                      </a:cubicBezTo>
                      <a:cubicBezTo>
                        <a:pt x="319759" y="90029"/>
                        <a:pt x="334040" y="135354"/>
                        <a:pt x="334040" y="189993"/>
                      </a:cubicBezTo>
                      <a:cubicBezTo>
                        <a:pt x="334040" y="275262"/>
                        <a:pt x="310032" y="355771"/>
                        <a:pt x="262016" y="431520"/>
                      </a:cubicBezTo>
                      <a:cubicBezTo>
                        <a:pt x="214001" y="507269"/>
                        <a:pt x="141563" y="580741"/>
                        <a:pt x="44704" y="651937"/>
                      </a:cubicBezTo>
                      <a:lnTo>
                        <a:pt x="0" y="599782"/>
                      </a:lnTo>
                      <a:cubicBezTo>
                        <a:pt x="103482" y="508718"/>
                        <a:pt x="155223" y="419309"/>
                        <a:pt x="155223" y="331556"/>
                      </a:cubicBezTo>
                      <a:cubicBezTo>
                        <a:pt x="155223" y="254566"/>
                        <a:pt x="115072" y="192890"/>
                        <a:pt x="34770" y="146530"/>
                      </a:cubicBezTo>
                      <a:cubicBezTo>
                        <a:pt x="34770" y="101826"/>
                        <a:pt x="48015" y="66228"/>
                        <a:pt x="74507" y="39737"/>
                      </a:cubicBezTo>
                      <a:cubicBezTo>
                        <a:pt x="100998" y="13245"/>
                        <a:pt x="135354" y="0"/>
                        <a:pt x="177575" y="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ヒラギノ角ゴ Pro W3"/>
                  </a:endParaRPr>
                </a:p>
              </p:txBody>
            </p:sp>
            <p:sp>
              <p:nvSpPr>
                <p:cNvPr id="36" name="Freeform: Shape 12">
                  <a:extLst>
                    <a:ext uri="{FF2B5EF4-FFF2-40B4-BE49-F238E27FC236}">
                      <a16:creationId xmlns:a16="http://schemas.microsoft.com/office/drawing/2014/main" id="{0E9507EC-350E-1B4C-1EEF-B4DF9741F783}"/>
                    </a:ext>
                  </a:extLst>
                </p:cNvPr>
                <p:cNvSpPr/>
                <p:nvPr/>
              </p:nvSpPr>
              <p:spPr>
                <a:xfrm>
                  <a:off x="3935760" y="332656"/>
                  <a:ext cx="334040" cy="6519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4040" h="651937">
                      <a:moveTo>
                        <a:pt x="177575" y="0"/>
                      </a:moveTo>
                      <a:cubicBezTo>
                        <a:pt x="224763" y="0"/>
                        <a:pt x="262637" y="18006"/>
                        <a:pt x="291198" y="54017"/>
                      </a:cubicBezTo>
                      <a:cubicBezTo>
                        <a:pt x="319759" y="90029"/>
                        <a:pt x="334040" y="135354"/>
                        <a:pt x="334040" y="189993"/>
                      </a:cubicBezTo>
                      <a:cubicBezTo>
                        <a:pt x="334040" y="275262"/>
                        <a:pt x="310032" y="355771"/>
                        <a:pt x="262016" y="431520"/>
                      </a:cubicBezTo>
                      <a:cubicBezTo>
                        <a:pt x="214001" y="507269"/>
                        <a:pt x="141563" y="580741"/>
                        <a:pt x="44704" y="651937"/>
                      </a:cubicBezTo>
                      <a:lnTo>
                        <a:pt x="0" y="599782"/>
                      </a:lnTo>
                      <a:cubicBezTo>
                        <a:pt x="103482" y="508718"/>
                        <a:pt x="155223" y="419309"/>
                        <a:pt x="155223" y="331556"/>
                      </a:cubicBezTo>
                      <a:cubicBezTo>
                        <a:pt x="155223" y="254566"/>
                        <a:pt x="115072" y="192890"/>
                        <a:pt x="34770" y="146530"/>
                      </a:cubicBezTo>
                      <a:cubicBezTo>
                        <a:pt x="34770" y="101826"/>
                        <a:pt x="48016" y="66228"/>
                        <a:pt x="74507" y="39737"/>
                      </a:cubicBezTo>
                      <a:cubicBezTo>
                        <a:pt x="100998" y="13245"/>
                        <a:pt x="135354" y="0"/>
                        <a:pt x="177575" y="0"/>
                      </a:cubicBezTo>
                      <a:close/>
                    </a:path>
                  </a:pathLst>
                </a:custGeom>
                <a:grpFill/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>
                  <a:defPPr>
                    <a:defRPr lang="fr-FR"/>
                  </a:defPPr>
                  <a:lvl1pPr marL="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17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354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53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709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5886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062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240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418" algn="l" defTabSz="914354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marL="0" marR="0" lvl="0" indent="0" algn="ctr" defTabSz="914354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ヒラギノ角ゴ Pro W3"/>
                  </a:endParaRPr>
                </a:p>
              </p:txBody>
            </p:sp>
          </p:grpSp>
        </p:grpSp>
      </p:grpSp>
      <p:sp>
        <p:nvSpPr>
          <p:cNvPr id="41" name="TekstSylinder 40">
            <a:extLst>
              <a:ext uri="{FF2B5EF4-FFF2-40B4-BE49-F238E27FC236}">
                <a16:creationId xmlns:a16="http://schemas.microsoft.com/office/drawing/2014/main" id="{7F6C8FCA-D389-5F55-384A-EEA7E2D5810A}"/>
              </a:ext>
            </a:extLst>
          </p:cNvPr>
          <p:cNvSpPr txBox="1"/>
          <p:nvPr/>
        </p:nvSpPr>
        <p:spPr>
          <a:xfrm>
            <a:off x="3328336" y="4325486"/>
            <a:ext cx="609760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nb-NO" i="1">
                <a:solidFill>
                  <a:srgbClr val="1E2B3C"/>
                </a:solidFill>
                <a:ea typeface="ヒラギノ角ゴ Pro W3"/>
              </a:rPr>
              <a:t>Mergel et al., 2018</a:t>
            </a:r>
            <a:endParaRPr lang="en-IE" i="1">
              <a:solidFill>
                <a:srgbClr val="1E2B3C"/>
              </a:solidFill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229687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ktangel 15">
            <a:extLst>
              <a:ext uri="{FF2B5EF4-FFF2-40B4-BE49-F238E27FC236}">
                <a16:creationId xmlns:a16="http://schemas.microsoft.com/office/drawing/2014/main" id="{5D554F95-8014-084A-2533-607BE87DEC3C}"/>
              </a:ext>
            </a:extLst>
          </p:cNvPr>
          <p:cNvSpPr/>
          <p:nvPr/>
        </p:nvSpPr>
        <p:spPr>
          <a:xfrm>
            <a:off x="0" y="2913167"/>
            <a:ext cx="12191999" cy="830997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13DE3B6-A653-0AF9-A645-9B6F5BFC29D2}"/>
              </a:ext>
            </a:extLst>
          </p:cNvPr>
          <p:cNvSpPr txBox="1"/>
          <p:nvPr/>
        </p:nvSpPr>
        <p:spPr>
          <a:xfrm>
            <a:off x="177422" y="6482687"/>
            <a:ext cx="640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NexusSansWebPro"/>
                <a:ea typeface="+mn-ea"/>
                <a:cs typeface="+mn-cs"/>
              </a:rPr>
              <a:t>Broomfield, Heather, Toward a Common Understanding of a Data-Driven Public Sector - A Conceptual Framework </a:t>
            </a:r>
            <a:b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NexusSansWebPro"/>
                <a:ea typeface="+mn-ea"/>
                <a:cs typeface="+mn-cs"/>
              </a:rPr>
            </a:b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505050"/>
                </a:solidFill>
                <a:effectLst/>
                <a:uLnTx/>
                <a:uFillTx/>
                <a:latin typeface="NexusSansWebPro"/>
                <a:ea typeface="+mn-ea"/>
                <a:cs typeface="+mn-cs"/>
              </a:rPr>
              <a:t>(December 4, 2022). Available at SSRN</a:t>
            </a:r>
            <a:endParaRPr kumimoji="0" lang="nb-NO" sz="900" b="0" i="0" u="none" strike="noStrike" kern="1200" cap="none" spc="0" normalizeH="0" baseline="0" noProof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TekstSylinder 14">
            <a:extLst>
              <a:ext uri="{FF2B5EF4-FFF2-40B4-BE49-F238E27FC236}">
                <a16:creationId xmlns:a16="http://schemas.microsoft.com/office/drawing/2014/main" id="{8B12A62C-26B9-35F2-0AF8-C433C0E8B4CF}"/>
              </a:ext>
            </a:extLst>
          </p:cNvPr>
          <p:cNvSpPr txBox="1"/>
          <p:nvPr/>
        </p:nvSpPr>
        <p:spPr>
          <a:xfrm>
            <a:off x="7976481" y="1817158"/>
            <a:ext cx="4044534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514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Support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based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economic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context</a:t>
            </a:r>
            <a:endParaRPr kumimoji="0" lang="nb-NO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37A3AB34-D125-D2DF-B674-528850CEE564}"/>
              </a:ext>
            </a:extLst>
          </p:cNvPr>
          <p:cNvSpPr txBox="1"/>
          <p:nvPr/>
        </p:nvSpPr>
        <p:spPr>
          <a:xfrm>
            <a:off x="1255756" y="1817157"/>
            <a:ext cx="3508404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r" defTabSz="51439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Reduced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bhg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rates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based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income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4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level</a:t>
            </a:r>
            <a:r>
              <a:rPr kumimoji="0" lang="nb-NO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</p:txBody>
      </p:sp>
      <p:sp>
        <p:nvSpPr>
          <p:cNvPr id="4" name="Pil: venstre og høyre 3">
            <a:extLst>
              <a:ext uri="{FF2B5EF4-FFF2-40B4-BE49-F238E27FC236}">
                <a16:creationId xmlns:a16="http://schemas.microsoft.com/office/drawing/2014/main" id="{56D2DF94-D041-18AB-BDFD-ECB3467D4B7B}"/>
              </a:ext>
            </a:extLst>
          </p:cNvPr>
          <p:cNvSpPr/>
          <p:nvPr/>
        </p:nvSpPr>
        <p:spPr>
          <a:xfrm>
            <a:off x="2710895" y="2427279"/>
            <a:ext cx="6765817" cy="320989"/>
          </a:xfrm>
          <a:prstGeom prst="leftRightArrow">
            <a:avLst/>
          </a:prstGeom>
          <a:gradFill flip="none" rotWithShape="1">
            <a:gsLst>
              <a:gs pos="0">
                <a:srgbClr val="7030A0"/>
              </a:gs>
              <a:gs pos="33000">
                <a:srgbClr val="00B0F0"/>
              </a:gs>
              <a:gs pos="66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685853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nb-NO" sz="169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/>
              <a:ea typeface="ヒラギノ角ゴ Pro W3"/>
              <a:cs typeface="+mn-cs"/>
            </a:endParaRPr>
          </a:p>
        </p:txBody>
      </p:sp>
      <p:sp>
        <p:nvSpPr>
          <p:cNvPr id="5" name="Tittel 19">
            <a:extLst>
              <a:ext uri="{FF2B5EF4-FFF2-40B4-BE49-F238E27FC236}">
                <a16:creationId xmlns:a16="http://schemas.microsoft.com/office/drawing/2014/main" id="{90B51172-FC1D-616B-2789-9C9A59500389}"/>
              </a:ext>
            </a:extLst>
          </p:cNvPr>
          <p:cNvSpPr txBox="1">
            <a:spLocks/>
          </p:cNvSpPr>
          <p:nvPr/>
        </p:nvSpPr>
        <p:spPr>
          <a:xfrm>
            <a:off x="1773348" y="1122292"/>
            <a:ext cx="9222298" cy="519373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31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dk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314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36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Possibilities</a:t>
            </a:r>
            <a:r>
              <a:rPr kumimoji="0" lang="nb-NO" sz="36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j-ea"/>
                <a:cs typeface="+mj-cs"/>
              </a:rPr>
              <a:t> for data driven</a:t>
            </a: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82632F4-C69B-99F0-D550-DFE3AEA2B589}"/>
              </a:ext>
            </a:extLst>
          </p:cNvPr>
          <p:cNvSpPr txBox="1"/>
          <p:nvPr/>
        </p:nvSpPr>
        <p:spPr>
          <a:xfrm>
            <a:off x="1067563" y="3917543"/>
            <a:ext cx="240208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nb-NO"/>
            </a:defPPr>
            <a:lvl1pPr>
              <a:defRPr/>
            </a:lvl1pPr>
          </a:lstStyle>
          <a:p>
            <a:pPr algn="r"/>
            <a:r>
              <a:rPr lang="nb-NO" sz="1600" err="1">
                <a:solidFill>
                  <a:srgbClr val="000000"/>
                </a:solidFill>
                <a:latin typeface="Arial" panose="020B0604020202020204"/>
              </a:rPr>
              <a:t>Hearings</a:t>
            </a:r>
            <a:endParaRPr lang="nb-NO" sz="14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C6F6550-A5D2-6514-AC82-FA375439032D}"/>
              </a:ext>
            </a:extLst>
          </p:cNvPr>
          <p:cNvSpPr txBox="1"/>
          <p:nvPr/>
        </p:nvSpPr>
        <p:spPr>
          <a:xfrm>
            <a:off x="8722354" y="3957038"/>
            <a:ext cx="271853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Data Driven Policy </a:t>
            </a:r>
            <a:r>
              <a:rPr lang="nb-NO" sz="1600" err="1">
                <a:solidFill>
                  <a:srgbClr val="000000"/>
                </a:solidFill>
                <a:latin typeface="Arial" panose="020B0604020202020204"/>
              </a:rPr>
              <a:t>making</a:t>
            </a:r>
            <a:endParaRPr lang="nb-NO" sz="1600">
              <a:solidFill>
                <a:srgbClr val="000000"/>
              </a:solidFill>
              <a:latin typeface="Arial" panose="020B0604020202020204"/>
            </a:endParaRP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689203B1-8D34-09EB-FC9D-8246E85F2ADB}"/>
              </a:ext>
            </a:extLst>
          </p:cNvPr>
          <p:cNvSpPr txBox="1"/>
          <p:nvPr/>
        </p:nvSpPr>
        <p:spPr>
          <a:xfrm>
            <a:off x="4762474" y="3917543"/>
            <a:ext cx="2718532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Insights </a:t>
            </a:r>
            <a:r>
              <a:rPr lang="nb-NO" sz="1600" err="1">
                <a:solidFill>
                  <a:srgbClr val="000000"/>
                </a:solidFill>
                <a:latin typeface="Arial" panose="020B0604020202020204"/>
              </a:rPr>
              <a:t>through</a:t>
            </a:r>
            <a:r>
              <a:rPr lang="nb-NO" sz="1600">
                <a:solidFill>
                  <a:srgbClr val="000000"/>
                </a:solidFill>
                <a:latin typeface="Arial" panose="020B0604020202020204"/>
              </a:rPr>
              <a:t> data</a:t>
            </a: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56D082BC-9747-1444-AB27-B5602850FDB7}"/>
              </a:ext>
            </a:extLst>
          </p:cNvPr>
          <p:cNvSpPr txBox="1"/>
          <p:nvPr/>
        </p:nvSpPr>
        <p:spPr>
          <a:xfrm>
            <a:off x="1097864" y="3166157"/>
            <a:ext cx="2402084" cy="338554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0" marR="0" lvl="0" indent="0" algn="r" defTabSz="3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Workforce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Planning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D204DDE2-8838-636D-9289-173D69CC99B1}"/>
              </a:ext>
            </a:extLst>
          </p:cNvPr>
          <p:cNvSpPr txBox="1"/>
          <p:nvPr/>
        </p:nvSpPr>
        <p:spPr>
          <a:xfrm>
            <a:off x="4893106" y="3054617"/>
            <a:ext cx="2492871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ctr" defTabSz="3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Image AI screening </a:t>
            </a:r>
            <a:b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for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breast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cancer </a:t>
            </a:r>
          </a:p>
        </p:txBody>
      </p:sp>
      <p:sp>
        <p:nvSpPr>
          <p:cNvPr id="12" name="TekstSylinder 11">
            <a:extLst>
              <a:ext uri="{FF2B5EF4-FFF2-40B4-BE49-F238E27FC236}">
                <a16:creationId xmlns:a16="http://schemas.microsoft.com/office/drawing/2014/main" id="{EC5164A0-C56A-54A2-6F42-EFF70ECD7219}"/>
              </a:ext>
            </a:extLst>
          </p:cNvPr>
          <p:cNvSpPr txBox="1"/>
          <p:nvPr/>
        </p:nvSpPr>
        <p:spPr>
          <a:xfrm>
            <a:off x="8722354" y="2913167"/>
            <a:ext cx="4122789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3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Personalised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medicine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3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Predict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cancers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based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</a:p>
          <a:p>
            <a:pPr marL="0" marR="0" lvl="0" indent="0" algn="l" defTabSz="38579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</a:t>
            </a: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lifestyle </a:t>
            </a: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habits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3" name="TekstSylinder 12">
            <a:extLst>
              <a:ext uri="{FF2B5EF4-FFF2-40B4-BE49-F238E27FC236}">
                <a16:creationId xmlns:a16="http://schemas.microsoft.com/office/drawing/2014/main" id="{8E03748F-F59A-C6EC-323F-2E1A59276C79}"/>
              </a:ext>
            </a:extLst>
          </p:cNvPr>
          <p:cNvSpPr txBox="1"/>
          <p:nvPr/>
        </p:nvSpPr>
        <p:spPr>
          <a:xfrm>
            <a:off x="3074743" y="4913030"/>
            <a:ext cx="6093994" cy="1330204"/>
          </a:xfrm>
          <a:custGeom>
            <a:avLst/>
            <a:gdLst>
              <a:gd name="connsiteX0" fmla="*/ 0 w 6093994"/>
              <a:gd name="connsiteY0" fmla="*/ 0 h 1330204"/>
              <a:gd name="connsiteX1" fmla="*/ 6093994 w 6093994"/>
              <a:gd name="connsiteY1" fmla="*/ 0 h 1330204"/>
              <a:gd name="connsiteX2" fmla="*/ 6093994 w 6093994"/>
              <a:gd name="connsiteY2" fmla="*/ 1330204 h 1330204"/>
              <a:gd name="connsiteX3" fmla="*/ 0 w 6093994"/>
              <a:gd name="connsiteY3" fmla="*/ 1330204 h 1330204"/>
              <a:gd name="connsiteX4" fmla="*/ 0 w 6093994"/>
              <a:gd name="connsiteY4" fmla="*/ 0 h 1330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3994" h="1330204" fill="none" extrusionOk="0">
                <a:moveTo>
                  <a:pt x="0" y="0"/>
                </a:moveTo>
                <a:cubicBezTo>
                  <a:pt x="847602" y="-33775"/>
                  <a:pt x="4190640" y="138873"/>
                  <a:pt x="6093994" y="0"/>
                </a:cubicBezTo>
                <a:cubicBezTo>
                  <a:pt x="6014467" y="363564"/>
                  <a:pt x="6156456" y="994788"/>
                  <a:pt x="6093994" y="1330204"/>
                </a:cubicBezTo>
                <a:cubicBezTo>
                  <a:pt x="5126846" y="1192874"/>
                  <a:pt x="2622894" y="1192348"/>
                  <a:pt x="0" y="1330204"/>
                </a:cubicBezTo>
                <a:cubicBezTo>
                  <a:pt x="-75990" y="844994"/>
                  <a:pt x="98576" y="284448"/>
                  <a:pt x="0" y="0"/>
                </a:cubicBezTo>
                <a:close/>
              </a:path>
              <a:path w="6093994" h="1330204" stroke="0" extrusionOk="0">
                <a:moveTo>
                  <a:pt x="0" y="0"/>
                </a:moveTo>
                <a:cubicBezTo>
                  <a:pt x="2202605" y="-101487"/>
                  <a:pt x="3862310" y="-162162"/>
                  <a:pt x="6093994" y="0"/>
                </a:cubicBezTo>
                <a:cubicBezTo>
                  <a:pt x="5981521" y="411749"/>
                  <a:pt x="6107182" y="713140"/>
                  <a:pt x="6093994" y="1330204"/>
                </a:cubicBezTo>
                <a:cubicBezTo>
                  <a:pt x="4842278" y="1380269"/>
                  <a:pt x="3026273" y="1171755"/>
                  <a:pt x="0" y="1330204"/>
                </a:cubicBezTo>
                <a:cubicBezTo>
                  <a:pt x="116005" y="1124293"/>
                  <a:pt x="52739" y="529602"/>
                  <a:pt x="0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noAutofit/>
          </a:bodyPr>
          <a:lstStyle/>
          <a:p>
            <a:pPr lvl="0" algn="ctr">
              <a:defRPr/>
            </a:pPr>
            <a:endParaRPr lang="en-US" sz="2000" b="1">
              <a:solidFill>
                <a:srgbClr val="1E2B3C"/>
              </a:solidFill>
            </a:endParaRPr>
          </a:p>
          <a:p>
            <a:pPr lvl="0" algn="ctr">
              <a:defRPr/>
            </a:pPr>
            <a:r>
              <a:rPr lang="en-US" sz="2000" b="1">
                <a:solidFill>
                  <a:srgbClr val="1E2B3C"/>
                </a:solidFill>
              </a:rPr>
              <a:t>Data driven is achievable in Norway on a scale that other countries can’t aspire to!</a:t>
            </a:r>
          </a:p>
        </p:txBody>
      </p:sp>
    </p:spTree>
    <p:extLst>
      <p:ext uri="{BB962C8B-B14F-4D97-AF65-F5344CB8AC3E}">
        <p14:creationId xmlns:p14="http://schemas.microsoft.com/office/powerpoint/2010/main" val="3679144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4" grpId="0" animBg="1"/>
      <p:bldP spid="6" grpId="0"/>
      <p:bldP spid="7" grpId="0"/>
      <p:bldP spid="8" grpId="0"/>
      <p:bldP spid="10" grpId="0"/>
      <p:bldP spid="11" grpId="0"/>
      <p:bldP spid="12" grpId="0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8">
            <a:extLst>
              <a:ext uri="{FF2B5EF4-FFF2-40B4-BE49-F238E27FC236}">
                <a16:creationId xmlns:a16="http://schemas.microsoft.com/office/drawing/2014/main" id="{D85CDB00-50A4-4656-CD6B-AE60ED9F100C}"/>
              </a:ext>
            </a:extLst>
          </p:cNvPr>
          <p:cNvSpPr txBox="1"/>
          <p:nvPr/>
        </p:nvSpPr>
        <p:spPr>
          <a:xfrm>
            <a:off x="3527281" y="3211648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Rules</a:t>
            </a:r>
          </a:p>
        </p:txBody>
      </p:sp>
      <p:sp>
        <p:nvSpPr>
          <p:cNvPr id="8" name="TekstSylinder 8">
            <a:extLst>
              <a:ext uri="{FF2B5EF4-FFF2-40B4-BE49-F238E27FC236}">
                <a16:creationId xmlns:a16="http://schemas.microsoft.com/office/drawing/2014/main" id="{C3479006-4159-DF95-7277-834551C9C2EE}"/>
              </a:ext>
            </a:extLst>
          </p:cNvPr>
          <p:cNvSpPr txBox="1"/>
          <p:nvPr/>
        </p:nvSpPr>
        <p:spPr>
          <a:xfrm>
            <a:off x="7303437" y="3217492"/>
            <a:ext cx="16596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Probability</a:t>
            </a:r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12" name="TekstSylinder 8">
            <a:extLst>
              <a:ext uri="{FF2B5EF4-FFF2-40B4-BE49-F238E27FC236}">
                <a16:creationId xmlns:a16="http://schemas.microsoft.com/office/drawing/2014/main" id="{DE493695-0B9E-3589-4F36-1C1365D36AA5}"/>
              </a:ext>
            </a:extLst>
          </p:cNvPr>
          <p:cNvSpPr txBox="1"/>
          <p:nvPr/>
        </p:nvSpPr>
        <p:spPr>
          <a:xfrm>
            <a:off x="3527281" y="3578422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Reactive</a:t>
            </a:r>
          </a:p>
        </p:txBody>
      </p:sp>
      <p:sp>
        <p:nvSpPr>
          <p:cNvPr id="15" name="TekstSylinder 8">
            <a:extLst>
              <a:ext uri="{FF2B5EF4-FFF2-40B4-BE49-F238E27FC236}">
                <a16:creationId xmlns:a16="http://schemas.microsoft.com/office/drawing/2014/main" id="{0A391DF2-7078-3315-7903-A019D56D1632}"/>
              </a:ext>
            </a:extLst>
          </p:cNvPr>
          <p:cNvSpPr txBox="1"/>
          <p:nvPr/>
        </p:nvSpPr>
        <p:spPr>
          <a:xfrm>
            <a:off x="7296699" y="3571817"/>
            <a:ext cx="10114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Proactive</a:t>
            </a:r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16" name="TekstSylinder 8">
            <a:extLst>
              <a:ext uri="{FF2B5EF4-FFF2-40B4-BE49-F238E27FC236}">
                <a16:creationId xmlns:a16="http://schemas.microsoft.com/office/drawing/2014/main" id="{48C45493-C126-5CC9-FA90-2E3F1A6987FB}"/>
              </a:ext>
            </a:extLst>
          </p:cNvPr>
          <p:cNvSpPr txBox="1"/>
          <p:nvPr/>
        </p:nvSpPr>
        <p:spPr>
          <a:xfrm>
            <a:off x="3527281" y="3940072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Real Time</a:t>
            </a:r>
          </a:p>
        </p:txBody>
      </p:sp>
      <p:sp>
        <p:nvSpPr>
          <p:cNvPr id="17" name="TekstSylinder 8">
            <a:extLst>
              <a:ext uri="{FF2B5EF4-FFF2-40B4-BE49-F238E27FC236}">
                <a16:creationId xmlns:a16="http://schemas.microsoft.com/office/drawing/2014/main" id="{DF862C99-F1E7-EB46-F944-4F3E09278804}"/>
              </a:ext>
            </a:extLst>
          </p:cNvPr>
          <p:cNvSpPr txBox="1"/>
          <p:nvPr/>
        </p:nvSpPr>
        <p:spPr>
          <a:xfrm>
            <a:off x="7299882" y="3935264"/>
            <a:ext cx="11195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Prediction</a:t>
            </a:r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B0F7D28-074E-0EB2-B5D1-E5A06FDC2F31}"/>
              </a:ext>
            </a:extLst>
          </p:cNvPr>
          <p:cNvSpPr txBox="1"/>
          <p:nvPr/>
        </p:nvSpPr>
        <p:spPr>
          <a:xfrm>
            <a:off x="2849852" y="2808987"/>
            <a:ext cx="204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53"/>
            <a:r>
              <a:rPr lang="nb-NO" sz="1400" b="1" err="1">
                <a:solidFill>
                  <a:srgbClr val="000000"/>
                </a:solidFill>
              </a:rPr>
              <a:t>Digitised</a:t>
            </a:r>
            <a:r>
              <a:rPr lang="nb-NO" sz="1400" b="1">
                <a:solidFill>
                  <a:srgbClr val="000000"/>
                </a:solidFill>
              </a:rPr>
              <a:t> services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0983D84-DD60-14B8-6674-896A3E3535D5}"/>
              </a:ext>
            </a:extLst>
          </p:cNvPr>
          <p:cNvSpPr txBox="1"/>
          <p:nvPr/>
        </p:nvSpPr>
        <p:spPr>
          <a:xfrm>
            <a:off x="7296699" y="2828272"/>
            <a:ext cx="224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53"/>
            <a:r>
              <a:rPr lang="nb-NO" sz="1400" b="1" err="1">
                <a:solidFill>
                  <a:srgbClr val="000000"/>
                </a:solidFill>
              </a:rPr>
              <a:t>Transformed</a:t>
            </a:r>
            <a:r>
              <a:rPr lang="nb-NO" sz="1400" b="1">
                <a:solidFill>
                  <a:srgbClr val="000000"/>
                </a:solidFill>
              </a:rPr>
              <a:t> services</a:t>
            </a:r>
          </a:p>
        </p:txBody>
      </p:sp>
      <p:sp>
        <p:nvSpPr>
          <p:cNvPr id="23" name="TekstSylinder 8">
            <a:extLst>
              <a:ext uri="{FF2B5EF4-FFF2-40B4-BE49-F238E27FC236}">
                <a16:creationId xmlns:a16="http://schemas.microsoft.com/office/drawing/2014/main" id="{A4AFEEB9-FD29-CDC9-EF7F-CF585C2F3E32}"/>
              </a:ext>
            </a:extLst>
          </p:cNvPr>
          <p:cNvSpPr txBox="1"/>
          <p:nvPr/>
        </p:nvSpPr>
        <p:spPr>
          <a:xfrm>
            <a:off x="3527281" y="4339331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 dirty="0">
                <a:solidFill>
                  <a:srgbClr val="000000"/>
                </a:solidFill>
              </a:rPr>
              <a:t> User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729A52-FC27-365B-D010-A60D6D30A7F4}"/>
              </a:ext>
            </a:extLst>
          </p:cNvPr>
          <p:cNvSpPr txBox="1"/>
          <p:nvPr/>
        </p:nvSpPr>
        <p:spPr>
          <a:xfrm>
            <a:off x="7320384" y="4315362"/>
            <a:ext cx="12038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 dirty="0">
                <a:solidFill>
                  <a:srgbClr val="000000"/>
                </a:solidFill>
              </a:rPr>
              <a:t>Citizen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2D8BF10C-2A97-2E3D-36F6-F695C852938E}"/>
              </a:ext>
            </a:extLst>
          </p:cNvPr>
          <p:cNvSpPr txBox="1"/>
          <p:nvPr/>
        </p:nvSpPr>
        <p:spPr>
          <a:xfrm>
            <a:off x="1621516" y="1951667"/>
            <a:ext cx="3508404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r" defTabSz="514390"/>
            <a:r>
              <a:rPr lang="nb-NO" sz="1400" err="1">
                <a:solidFill>
                  <a:srgbClr val="000000"/>
                </a:solidFill>
              </a:rPr>
              <a:t>Reduced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bhg</a:t>
            </a:r>
            <a:r>
              <a:rPr lang="nb-NO" sz="1400">
                <a:solidFill>
                  <a:srgbClr val="000000"/>
                </a:solidFill>
              </a:rPr>
              <a:t> rates </a:t>
            </a:r>
            <a:r>
              <a:rPr lang="nb-NO" sz="1400" err="1">
                <a:solidFill>
                  <a:srgbClr val="000000"/>
                </a:solidFill>
              </a:rPr>
              <a:t>based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on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income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level</a:t>
            </a:r>
            <a:r>
              <a:rPr lang="nb-NO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CBD2FAF-242E-2556-99FD-AE61A79D1C5E}"/>
              </a:ext>
            </a:extLst>
          </p:cNvPr>
          <p:cNvSpPr txBox="1"/>
          <p:nvPr/>
        </p:nvSpPr>
        <p:spPr>
          <a:xfrm>
            <a:off x="7062081" y="1958156"/>
            <a:ext cx="4044534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defTabSz="514390"/>
            <a:r>
              <a:rPr lang="nb-NO" sz="1400">
                <a:solidFill>
                  <a:srgbClr val="000000"/>
                </a:solidFill>
              </a:rPr>
              <a:t>Support </a:t>
            </a:r>
            <a:r>
              <a:rPr lang="nb-NO" sz="1400" err="1">
                <a:solidFill>
                  <a:srgbClr val="000000"/>
                </a:solidFill>
              </a:rPr>
              <a:t>based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on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economic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context</a:t>
            </a: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48" name="Pil: venstre og høyre 47">
            <a:extLst>
              <a:ext uri="{FF2B5EF4-FFF2-40B4-BE49-F238E27FC236}">
                <a16:creationId xmlns:a16="http://schemas.microsoft.com/office/drawing/2014/main" id="{260DD9FE-3FE9-8456-DBDF-0D654B3F042C}"/>
              </a:ext>
            </a:extLst>
          </p:cNvPr>
          <p:cNvSpPr/>
          <p:nvPr/>
        </p:nvSpPr>
        <p:spPr>
          <a:xfrm>
            <a:off x="3919734" y="2427279"/>
            <a:ext cx="4352532" cy="320989"/>
          </a:xfrm>
          <a:prstGeom prst="leftRightArrow">
            <a:avLst/>
          </a:prstGeom>
          <a:gradFill flip="none" rotWithShape="1">
            <a:gsLst>
              <a:gs pos="0">
                <a:srgbClr val="7030A0"/>
              </a:gs>
              <a:gs pos="33000">
                <a:srgbClr val="00B0F0"/>
              </a:gs>
              <a:gs pos="66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0EDB3832-1BAB-9A1A-AC0B-A2C64C116474}"/>
              </a:ext>
            </a:extLst>
          </p:cNvPr>
          <p:cNvSpPr txBox="1"/>
          <p:nvPr/>
        </p:nvSpPr>
        <p:spPr>
          <a:xfrm>
            <a:off x="177422" y="6482687"/>
            <a:ext cx="64076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b="0" i="0">
                <a:solidFill>
                  <a:srgbClr val="505050"/>
                </a:solidFill>
                <a:effectLst/>
                <a:latin typeface="NexusSansWebPro"/>
              </a:rPr>
              <a:t>Broomfield, Heather, Toward a Common Understanding of a Data-Driven Public Sector - A Conceptual Framework </a:t>
            </a:r>
            <a:br>
              <a:rPr lang="en-US" sz="900" b="0" i="0">
                <a:solidFill>
                  <a:srgbClr val="505050"/>
                </a:solidFill>
                <a:effectLst/>
                <a:latin typeface="NexusSansWebPro"/>
              </a:rPr>
            </a:br>
            <a:r>
              <a:rPr lang="en-US" sz="900" b="0" i="0">
                <a:solidFill>
                  <a:srgbClr val="505050"/>
                </a:solidFill>
                <a:effectLst/>
                <a:latin typeface="NexusSansWebPro"/>
              </a:rPr>
              <a:t>(December 4, 2022). Available at SSRN</a:t>
            </a:r>
            <a:endParaRPr lang="nb-NO" sz="900"/>
          </a:p>
        </p:txBody>
      </p:sp>
      <p:sp>
        <p:nvSpPr>
          <p:cNvPr id="25" name="Tittel 19">
            <a:extLst>
              <a:ext uri="{FF2B5EF4-FFF2-40B4-BE49-F238E27FC236}">
                <a16:creationId xmlns:a16="http://schemas.microsoft.com/office/drawing/2014/main" id="{AF7CF6AF-0B76-438B-10EF-30606FC04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3348" y="1122292"/>
            <a:ext cx="9222298" cy="519373"/>
          </a:xfrm>
        </p:spPr>
        <p:txBody>
          <a:bodyPr/>
          <a:lstStyle/>
          <a:p>
            <a:r>
              <a:rPr lang="nb-NO"/>
              <a:t>Data Driven Public Services Spectrum</a:t>
            </a:r>
          </a:p>
        </p:txBody>
      </p:sp>
      <p:sp>
        <p:nvSpPr>
          <p:cNvPr id="26" name="TekstSylinder 25">
            <a:extLst>
              <a:ext uri="{FF2B5EF4-FFF2-40B4-BE49-F238E27FC236}">
                <a16:creationId xmlns:a16="http://schemas.microsoft.com/office/drawing/2014/main" id="{4DBC5A65-6C88-42AD-BCE1-AFDC4F6F941B}"/>
              </a:ext>
            </a:extLst>
          </p:cNvPr>
          <p:cNvSpPr txBox="1"/>
          <p:nvPr/>
        </p:nvSpPr>
        <p:spPr>
          <a:xfrm>
            <a:off x="8604551" y="2354925"/>
            <a:ext cx="249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/>
              <a:t>Vast </a:t>
            </a:r>
            <a:r>
              <a:rPr lang="nb-NO" sz="1400" u="sng" err="1"/>
              <a:t>majority</a:t>
            </a:r>
            <a:r>
              <a:rPr lang="nb-NO" sz="1400" u="sng"/>
              <a:t> </a:t>
            </a:r>
            <a:r>
              <a:rPr lang="nb-NO" sz="1400" u="sng" err="1"/>
              <a:t>of</a:t>
            </a:r>
            <a:r>
              <a:rPr lang="nb-NO" sz="1400" u="sng"/>
              <a:t> </a:t>
            </a:r>
            <a:r>
              <a:rPr lang="nb-NO" sz="1400" u="sng" err="1"/>
              <a:t>research</a:t>
            </a:r>
            <a:r>
              <a:rPr lang="nb-NO" sz="1400" u="sng"/>
              <a:t>, </a:t>
            </a:r>
            <a:r>
              <a:rPr lang="nb-NO" sz="1400" u="sng" err="1"/>
              <a:t>civil</a:t>
            </a:r>
            <a:r>
              <a:rPr lang="nb-NO" sz="1400" u="sng"/>
              <a:t> </a:t>
            </a:r>
            <a:r>
              <a:rPr lang="nb-NO" sz="1400" u="sng" err="1"/>
              <a:t>society</a:t>
            </a:r>
            <a:r>
              <a:rPr lang="nb-NO" sz="1400" u="sng"/>
              <a:t> &amp; private </a:t>
            </a:r>
            <a:r>
              <a:rPr lang="nb-NO" sz="1400" u="sng" err="1"/>
              <a:t>sector</a:t>
            </a:r>
            <a:endParaRPr lang="nb-NO" sz="1400" u="sng"/>
          </a:p>
        </p:txBody>
      </p:sp>
      <p:sp>
        <p:nvSpPr>
          <p:cNvPr id="27" name="TekstSylinder 26">
            <a:extLst>
              <a:ext uri="{FF2B5EF4-FFF2-40B4-BE49-F238E27FC236}">
                <a16:creationId xmlns:a16="http://schemas.microsoft.com/office/drawing/2014/main" id="{5F1FA49D-901A-98FE-509B-B7583C876F8E}"/>
              </a:ext>
            </a:extLst>
          </p:cNvPr>
          <p:cNvSpPr txBox="1"/>
          <p:nvPr/>
        </p:nvSpPr>
        <p:spPr>
          <a:xfrm>
            <a:off x="1621516" y="2334678"/>
            <a:ext cx="17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u="sng"/>
              <a:t>Vast </a:t>
            </a:r>
            <a:r>
              <a:rPr lang="nb-NO" sz="1400" u="sng" err="1"/>
              <a:t>majority</a:t>
            </a:r>
            <a:r>
              <a:rPr lang="nb-NO" sz="1400" u="sng"/>
              <a:t> </a:t>
            </a:r>
            <a:r>
              <a:rPr lang="nb-NO" sz="1400" u="sng" err="1"/>
              <a:t>of</a:t>
            </a:r>
            <a:r>
              <a:rPr lang="nb-NO" sz="1400" u="sng"/>
              <a:t> </a:t>
            </a:r>
            <a:r>
              <a:rPr lang="nb-NO" sz="1400" u="sng" err="1"/>
              <a:t>public</a:t>
            </a:r>
            <a:r>
              <a:rPr lang="nb-NO" sz="1400" u="sng"/>
              <a:t> </a:t>
            </a:r>
            <a:r>
              <a:rPr lang="nb-NO" sz="1400" u="sng" err="1"/>
              <a:t>sector</a:t>
            </a:r>
            <a:endParaRPr lang="nb-NO" sz="1400" u="sng"/>
          </a:p>
        </p:txBody>
      </p:sp>
      <p:sp>
        <p:nvSpPr>
          <p:cNvPr id="29" name="TekstSylinder 28">
            <a:extLst>
              <a:ext uri="{FF2B5EF4-FFF2-40B4-BE49-F238E27FC236}">
                <a16:creationId xmlns:a16="http://schemas.microsoft.com/office/drawing/2014/main" id="{4A64D3CF-7A53-495D-3B01-BD356EB24F44}"/>
              </a:ext>
            </a:extLst>
          </p:cNvPr>
          <p:cNvSpPr txBox="1"/>
          <p:nvPr/>
        </p:nvSpPr>
        <p:spPr>
          <a:xfrm>
            <a:off x="1336841" y="5674721"/>
            <a:ext cx="7645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Complexity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, </a:t>
            </a:r>
            <a:b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</a:b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Paradigm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 </a:t>
            </a: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shift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, </a:t>
            </a:r>
            <a:b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</a:b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Scope </a:t>
            </a:r>
            <a:r>
              <a:rPr lang="nb-NO" sz="1200" dirty="0" err="1">
                <a:solidFill>
                  <a:schemeClr val="tx2"/>
                </a:solidFill>
                <a:ea typeface="ヒラギノ角ゴ Pro W3"/>
                <a:cs typeface="Calibri"/>
              </a:rPr>
              <a:t>creep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, </a:t>
            </a:r>
            <a:b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</a:b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Unintended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 </a:t>
            </a: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consequences,</a:t>
            </a:r>
          </a:p>
          <a:p>
            <a:pPr algn="r" defTabSz="6858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Conscious public leadership choices</a:t>
            </a:r>
          </a:p>
        </p:txBody>
      </p:sp>
      <p:sp>
        <p:nvSpPr>
          <p:cNvPr id="7" name="Pil: høyre 6">
            <a:extLst>
              <a:ext uri="{FF2B5EF4-FFF2-40B4-BE49-F238E27FC236}">
                <a16:creationId xmlns:a16="http://schemas.microsoft.com/office/drawing/2014/main" id="{24B1E3AD-40CF-BF44-1ADE-79747204E25E}"/>
              </a:ext>
            </a:extLst>
          </p:cNvPr>
          <p:cNvSpPr/>
          <p:nvPr/>
        </p:nvSpPr>
        <p:spPr>
          <a:xfrm rot="21240000">
            <a:off x="3521125" y="5796864"/>
            <a:ext cx="5507816" cy="170849"/>
          </a:xfrm>
          <a:prstGeom prst="rightArrow">
            <a:avLst/>
          </a:prstGeom>
          <a:gradFill flip="none" rotWithShape="1">
            <a:gsLst>
              <a:gs pos="0">
                <a:srgbClr val="7030A0"/>
              </a:gs>
              <a:gs pos="33000">
                <a:srgbClr val="00B0F0"/>
              </a:gs>
              <a:gs pos="66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93664929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9" grpId="0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88E01BC0-B25B-D6D1-47A7-75AB27FEA1A1}"/>
              </a:ext>
            </a:extLst>
          </p:cNvPr>
          <p:cNvSpPr txBox="1"/>
          <p:nvPr/>
        </p:nvSpPr>
        <p:spPr>
          <a:xfrm>
            <a:off x="1336841" y="5674721"/>
            <a:ext cx="7645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Complexity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, </a:t>
            </a:r>
            <a:b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</a:b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Paradigm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 </a:t>
            </a: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shift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, </a:t>
            </a:r>
            <a:b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</a:b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Scope </a:t>
            </a:r>
            <a:r>
              <a:rPr lang="nb-NO" sz="1200" dirty="0" err="1">
                <a:solidFill>
                  <a:schemeClr val="tx2"/>
                </a:solidFill>
                <a:ea typeface="ヒラギノ角ゴ Pro W3"/>
                <a:cs typeface="Calibri"/>
              </a:rPr>
              <a:t>creep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, </a:t>
            </a:r>
            <a:b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</a:b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Unintended</a:t>
            </a:r>
            <a:r>
              <a:rPr lang="nb-NO" sz="1200" dirty="0">
                <a:solidFill>
                  <a:schemeClr val="tx2"/>
                </a:solidFill>
                <a:ea typeface="ヒラギノ角ゴ Pro W3"/>
                <a:cs typeface="Calibri"/>
              </a:rPr>
              <a:t> </a:t>
            </a: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consequences,</a:t>
            </a:r>
          </a:p>
          <a:p>
            <a:pPr algn="r" defTabSz="6858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200" dirty="0">
                <a:solidFill>
                  <a:schemeClr val="tx2"/>
                </a:solidFill>
                <a:ea typeface="ヒラギノ角ゴ Pro W3"/>
                <a:cs typeface="Calibri"/>
              </a:rPr>
              <a:t>Conscious public leadership choices</a:t>
            </a:r>
          </a:p>
        </p:txBody>
      </p:sp>
      <p:sp>
        <p:nvSpPr>
          <p:cNvPr id="2" name="TekstSylinder 8">
            <a:extLst>
              <a:ext uri="{FF2B5EF4-FFF2-40B4-BE49-F238E27FC236}">
                <a16:creationId xmlns:a16="http://schemas.microsoft.com/office/drawing/2014/main" id="{D85CDB00-50A4-4656-CD6B-AE60ED9F100C}"/>
              </a:ext>
            </a:extLst>
          </p:cNvPr>
          <p:cNvSpPr txBox="1"/>
          <p:nvPr/>
        </p:nvSpPr>
        <p:spPr>
          <a:xfrm>
            <a:off x="3527281" y="3211648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Rules</a:t>
            </a:r>
          </a:p>
        </p:txBody>
      </p:sp>
      <p:sp>
        <p:nvSpPr>
          <p:cNvPr id="8" name="TekstSylinder 8">
            <a:extLst>
              <a:ext uri="{FF2B5EF4-FFF2-40B4-BE49-F238E27FC236}">
                <a16:creationId xmlns:a16="http://schemas.microsoft.com/office/drawing/2014/main" id="{C3479006-4159-DF95-7277-834551C9C2EE}"/>
              </a:ext>
            </a:extLst>
          </p:cNvPr>
          <p:cNvSpPr txBox="1"/>
          <p:nvPr/>
        </p:nvSpPr>
        <p:spPr>
          <a:xfrm>
            <a:off x="7303437" y="3217492"/>
            <a:ext cx="16596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Probability</a:t>
            </a:r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12" name="TekstSylinder 8">
            <a:extLst>
              <a:ext uri="{FF2B5EF4-FFF2-40B4-BE49-F238E27FC236}">
                <a16:creationId xmlns:a16="http://schemas.microsoft.com/office/drawing/2014/main" id="{DE493695-0B9E-3589-4F36-1C1365D36AA5}"/>
              </a:ext>
            </a:extLst>
          </p:cNvPr>
          <p:cNvSpPr txBox="1"/>
          <p:nvPr/>
        </p:nvSpPr>
        <p:spPr>
          <a:xfrm>
            <a:off x="3527281" y="3578422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Reactive</a:t>
            </a:r>
          </a:p>
        </p:txBody>
      </p:sp>
      <p:sp>
        <p:nvSpPr>
          <p:cNvPr id="15" name="TekstSylinder 8">
            <a:extLst>
              <a:ext uri="{FF2B5EF4-FFF2-40B4-BE49-F238E27FC236}">
                <a16:creationId xmlns:a16="http://schemas.microsoft.com/office/drawing/2014/main" id="{0A391DF2-7078-3315-7903-A019D56D1632}"/>
              </a:ext>
            </a:extLst>
          </p:cNvPr>
          <p:cNvSpPr txBox="1"/>
          <p:nvPr/>
        </p:nvSpPr>
        <p:spPr>
          <a:xfrm>
            <a:off x="7296699" y="3571817"/>
            <a:ext cx="10114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Proactive</a:t>
            </a:r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16" name="TekstSylinder 8">
            <a:extLst>
              <a:ext uri="{FF2B5EF4-FFF2-40B4-BE49-F238E27FC236}">
                <a16:creationId xmlns:a16="http://schemas.microsoft.com/office/drawing/2014/main" id="{48C45493-C126-5CC9-FA90-2E3F1A6987FB}"/>
              </a:ext>
            </a:extLst>
          </p:cNvPr>
          <p:cNvSpPr txBox="1"/>
          <p:nvPr/>
        </p:nvSpPr>
        <p:spPr>
          <a:xfrm>
            <a:off x="3527281" y="4564327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Real Time</a:t>
            </a:r>
          </a:p>
        </p:txBody>
      </p:sp>
      <p:sp>
        <p:nvSpPr>
          <p:cNvPr id="17" name="TekstSylinder 8">
            <a:extLst>
              <a:ext uri="{FF2B5EF4-FFF2-40B4-BE49-F238E27FC236}">
                <a16:creationId xmlns:a16="http://schemas.microsoft.com/office/drawing/2014/main" id="{DF862C99-F1E7-EB46-F944-4F3E09278804}"/>
              </a:ext>
            </a:extLst>
          </p:cNvPr>
          <p:cNvSpPr txBox="1"/>
          <p:nvPr/>
        </p:nvSpPr>
        <p:spPr>
          <a:xfrm>
            <a:off x="7299882" y="4559519"/>
            <a:ext cx="11195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Prediction</a:t>
            </a:r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AB0F7D28-074E-0EB2-B5D1-E5A06FDC2F31}"/>
              </a:ext>
            </a:extLst>
          </p:cNvPr>
          <p:cNvSpPr txBox="1"/>
          <p:nvPr/>
        </p:nvSpPr>
        <p:spPr>
          <a:xfrm>
            <a:off x="2849852" y="2808987"/>
            <a:ext cx="204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53"/>
            <a:r>
              <a:rPr lang="nb-NO" sz="1400" b="1" err="1">
                <a:solidFill>
                  <a:srgbClr val="000000"/>
                </a:solidFill>
              </a:rPr>
              <a:t>Digitised</a:t>
            </a:r>
            <a:r>
              <a:rPr lang="nb-NO" sz="1400" b="1">
                <a:solidFill>
                  <a:srgbClr val="000000"/>
                </a:solidFill>
              </a:rPr>
              <a:t> services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B0983D84-DD60-14B8-6674-896A3E3535D5}"/>
              </a:ext>
            </a:extLst>
          </p:cNvPr>
          <p:cNvSpPr txBox="1"/>
          <p:nvPr/>
        </p:nvSpPr>
        <p:spPr>
          <a:xfrm>
            <a:off x="7296699" y="2828272"/>
            <a:ext cx="224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53"/>
            <a:r>
              <a:rPr lang="nb-NO" sz="1400" b="1" err="1">
                <a:solidFill>
                  <a:srgbClr val="000000"/>
                </a:solidFill>
              </a:rPr>
              <a:t>Transformed</a:t>
            </a:r>
            <a:r>
              <a:rPr lang="nb-NO" sz="1400" b="1">
                <a:solidFill>
                  <a:srgbClr val="000000"/>
                </a:solidFill>
              </a:rPr>
              <a:t> services</a:t>
            </a:r>
          </a:p>
        </p:txBody>
      </p:sp>
      <p:sp>
        <p:nvSpPr>
          <p:cNvPr id="23" name="TekstSylinder 8">
            <a:extLst>
              <a:ext uri="{FF2B5EF4-FFF2-40B4-BE49-F238E27FC236}">
                <a16:creationId xmlns:a16="http://schemas.microsoft.com/office/drawing/2014/main" id="{A4AFEEB9-FD29-CDC9-EF7F-CF585C2F3E32}"/>
              </a:ext>
            </a:extLst>
          </p:cNvPr>
          <p:cNvSpPr txBox="1"/>
          <p:nvPr/>
        </p:nvSpPr>
        <p:spPr>
          <a:xfrm>
            <a:off x="3527281" y="5065422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 dirty="0">
                <a:solidFill>
                  <a:srgbClr val="000000"/>
                </a:solidFill>
              </a:rPr>
              <a:t>User 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29729A52-FC27-365B-D010-A60D6D30A7F4}"/>
              </a:ext>
            </a:extLst>
          </p:cNvPr>
          <p:cNvSpPr txBox="1"/>
          <p:nvPr/>
        </p:nvSpPr>
        <p:spPr>
          <a:xfrm>
            <a:off x="7303437" y="5051948"/>
            <a:ext cx="12038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Citizen</a:t>
            </a: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89DC7CA2-2A6F-305A-BDD0-1CABFE65A83A}"/>
              </a:ext>
            </a:extLst>
          </p:cNvPr>
          <p:cNvGrpSpPr/>
          <p:nvPr/>
        </p:nvGrpSpPr>
        <p:grpSpPr>
          <a:xfrm>
            <a:off x="5423705" y="2559147"/>
            <a:ext cx="1393104" cy="2003633"/>
            <a:chOff x="5423705" y="2559147"/>
            <a:chExt cx="1393104" cy="2003633"/>
          </a:xfrm>
        </p:grpSpPr>
        <p:sp>
          <p:nvSpPr>
            <p:cNvPr id="18" name="Up Arrow 64">
              <a:extLst>
                <a:ext uri="{FF2B5EF4-FFF2-40B4-BE49-F238E27FC236}">
                  <a16:creationId xmlns:a16="http://schemas.microsoft.com/office/drawing/2014/main" id="{47F88D5B-00CC-D6EA-D216-C94E1DA43EAE}"/>
                </a:ext>
              </a:extLst>
            </p:cNvPr>
            <p:cNvSpPr/>
            <p:nvPr/>
          </p:nvSpPr>
          <p:spPr>
            <a:xfrm>
              <a:off x="6052445" y="2559147"/>
              <a:ext cx="108000" cy="1980000"/>
            </a:xfrm>
            <a:prstGeom prst="upArrow">
              <a:avLst>
                <a:gd name="adj1" fmla="val 50000"/>
                <a:gd name="adj2" fmla="val 671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Bent Arrow 65">
              <a:extLst>
                <a:ext uri="{FF2B5EF4-FFF2-40B4-BE49-F238E27FC236}">
                  <a16:creationId xmlns:a16="http://schemas.microsoft.com/office/drawing/2014/main" id="{5D585E9B-B241-AA23-0A92-CDF7EB944842}"/>
                </a:ext>
              </a:extLst>
            </p:cNvPr>
            <p:cNvSpPr/>
            <p:nvPr/>
          </p:nvSpPr>
          <p:spPr>
            <a:xfrm>
              <a:off x="6096809" y="3316874"/>
              <a:ext cx="720000" cy="1228597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2" name="Bent Arrow 53">
              <a:extLst>
                <a:ext uri="{FF2B5EF4-FFF2-40B4-BE49-F238E27FC236}">
                  <a16:creationId xmlns:a16="http://schemas.microsoft.com/office/drawing/2014/main" id="{C7BAA606-8B5C-6190-CCE3-97F49F2DA161}"/>
                </a:ext>
              </a:extLst>
            </p:cNvPr>
            <p:cNvSpPr/>
            <p:nvPr/>
          </p:nvSpPr>
          <p:spPr>
            <a:xfrm flipH="1">
              <a:off x="5431775" y="3094420"/>
              <a:ext cx="720000" cy="1440000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3" name="Bent Arrow 50">
              <a:extLst>
                <a:ext uri="{FF2B5EF4-FFF2-40B4-BE49-F238E27FC236}">
                  <a16:creationId xmlns:a16="http://schemas.microsoft.com/office/drawing/2014/main" id="{53DD71D6-18DC-F4FD-1B44-4E86D01A2749}"/>
                </a:ext>
              </a:extLst>
            </p:cNvPr>
            <p:cNvSpPr/>
            <p:nvPr/>
          </p:nvSpPr>
          <p:spPr>
            <a:xfrm>
              <a:off x="6081313" y="2956706"/>
              <a:ext cx="720000" cy="1588763"/>
            </a:xfrm>
            <a:prstGeom prst="bentArrow">
              <a:avLst>
                <a:gd name="adj1" fmla="val 10194"/>
                <a:gd name="adj2" fmla="val 9038"/>
                <a:gd name="adj3" fmla="val 14263"/>
                <a:gd name="adj4" fmla="val 249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4" name="Bent Arrow 53">
              <a:extLst>
                <a:ext uri="{FF2B5EF4-FFF2-40B4-BE49-F238E27FC236}">
                  <a16:creationId xmlns:a16="http://schemas.microsoft.com/office/drawing/2014/main" id="{DE4BCE8D-0924-17A1-7B91-F19730ADF1DE}"/>
                </a:ext>
              </a:extLst>
            </p:cNvPr>
            <p:cNvSpPr/>
            <p:nvPr/>
          </p:nvSpPr>
          <p:spPr>
            <a:xfrm flipH="1">
              <a:off x="5423705" y="3663004"/>
              <a:ext cx="720000" cy="899776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36" name="Pil: høyre 35">
            <a:extLst>
              <a:ext uri="{FF2B5EF4-FFF2-40B4-BE49-F238E27FC236}">
                <a16:creationId xmlns:a16="http://schemas.microsoft.com/office/drawing/2014/main" id="{A75D5368-1640-DB34-D735-F7D6678A15E6}"/>
              </a:ext>
            </a:extLst>
          </p:cNvPr>
          <p:cNvSpPr/>
          <p:nvPr/>
        </p:nvSpPr>
        <p:spPr>
          <a:xfrm>
            <a:off x="3333485" y="4092763"/>
            <a:ext cx="1440000" cy="144000"/>
          </a:xfrm>
          <a:prstGeom prst="rightArrow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sp>
        <p:nvSpPr>
          <p:cNvPr id="43" name="Pil: venstre 42">
            <a:extLst>
              <a:ext uri="{FF2B5EF4-FFF2-40B4-BE49-F238E27FC236}">
                <a16:creationId xmlns:a16="http://schemas.microsoft.com/office/drawing/2014/main" id="{CB0D9A12-DE91-0E08-C8F7-61D761CD2465}"/>
              </a:ext>
            </a:extLst>
          </p:cNvPr>
          <p:cNvSpPr/>
          <p:nvPr/>
        </p:nvSpPr>
        <p:spPr>
          <a:xfrm>
            <a:off x="7407166" y="4116997"/>
            <a:ext cx="1440000" cy="144000"/>
          </a:xfrm>
          <a:prstGeom prst="leftArrow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CA14CCE4-DB6A-D01B-A909-AC41B9A880A1}"/>
              </a:ext>
            </a:extLst>
          </p:cNvPr>
          <p:cNvGrpSpPr/>
          <p:nvPr/>
        </p:nvGrpSpPr>
        <p:grpSpPr>
          <a:xfrm>
            <a:off x="5426255" y="3880326"/>
            <a:ext cx="1375981" cy="2003633"/>
            <a:chOff x="5426255" y="3880326"/>
            <a:chExt cx="1375981" cy="2003633"/>
          </a:xfrm>
        </p:grpSpPr>
        <p:sp>
          <p:nvSpPr>
            <p:cNvPr id="13" name="Up Arrow 64">
              <a:extLst>
                <a:ext uri="{FF2B5EF4-FFF2-40B4-BE49-F238E27FC236}">
                  <a16:creationId xmlns:a16="http://schemas.microsoft.com/office/drawing/2014/main" id="{3CEF0072-A076-66A9-E70F-FF6CE2C3B58F}"/>
                </a:ext>
              </a:extLst>
            </p:cNvPr>
            <p:cNvSpPr/>
            <p:nvPr/>
          </p:nvSpPr>
          <p:spPr>
            <a:xfrm flipV="1">
              <a:off x="6046925" y="3903959"/>
              <a:ext cx="108000" cy="1980000"/>
            </a:xfrm>
            <a:prstGeom prst="upArrow">
              <a:avLst>
                <a:gd name="adj1" fmla="val 50000"/>
                <a:gd name="adj2" fmla="val 671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14" name="Bent Arrow 65">
              <a:extLst>
                <a:ext uri="{FF2B5EF4-FFF2-40B4-BE49-F238E27FC236}">
                  <a16:creationId xmlns:a16="http://schemas.microsoft.com/office/drawing/2014/main" id="{9F90ABF8-E57C-785B-40C7-8287E3B66AD2}"/>
                </a:ext>
              </a:extLst>
            </p:cNvPr>
            <p:cNvSpPr/>
            <p:nvPr/>
          </p:nvSpPr>
          <p:spPr>
            <a:xfrm flipV="1">
              <a:off x="6082236" y="3897635"/>
              <a:ext cx="720000" cy="1228597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7" name="Bent Arrow 53">
              <a:extLst>
                <a:ext uri="{FF2B5EF4-FFF2-40B4-BE49-F238E27FC236}">
                  <a16:creationId xmlns:a16="http://schemas.microsoft.com/office/drawing/2014/main" id="{E97B64DC-C3B6-E8E4-1D6E-D990EC3F220B}"/>
                </a:ext>
              </a:extLst>
            </p:cNvPr>
            <p:cNvSpPr/>
            <p:nvPr/>
          </p:nvSpPr>
          <p:spPr>
            <a:xfrm flipH="1" flipV="1">
              <a:off x="5426255" y="3908686"/>
              <a:ext cx="720000" cy="1440000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8" name="Bent Arrow 50">
              <a:extLst>
                <a:ext uri="{FF2B5EF4-FFF2-40B4-BE49-F238E27FC236}">
                  <a16:creationId xmlns:a16="http://schemas.microsoft.com/office/drawing/2014/main" id="{3A854814-737C-FAEA-A54A-224719C28863}"/>
                </a:ext>
              </a:extLst>
            </p:cNvPr>
            <p:cNvSpPr/>
            <p:nvPr/>
          </p:nvSpPr>
          <p:spPr>
            <a:xfrm flipV="1">
              <a:off x="6075793" y="3897637"/>
              <a:ext cx="720000" cy="1588763"/>
            </a:xfrm>
            <a:prstGeom prst="bentArrow">
              <a:avLst>
                <a:gd name="adj1" fmla="val 10194"/>
                <a:gd name="adj2" fmla="val 9038"/>
                <a:gd name="adj3" fmla="val 14263"/>
                <a:gd name="adj4" fmla="val 249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9" name="Bent Arrow 53">
              <a:extLst>
                <a:ext uri="{FF2B5EF4-FFF2-40B4-BE49-F238E27FC236}">
                  <a16:creationId xmlns:a16="http://schemas.microsoft.com/office/drawing/2014/main" id="{AA6AD9D6-61D3-30A0-DEFE-69F4E397F534}"/>
                </a:ext>
              </a:extLst>
            </p:cNvPr>
            <p:cNvSpPr/>
            <p:nvPr/>
          </p:nvSpPr>
          <p:spPr>
            <a:xfrm flipH="1" flipV="1">
              <a:off x="5427238" y="3880326"/>
              <a:ext cx="720000" cy="899776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44" name="Sylinder 43">
            <a:extLst>
              <a:ext uri="{FF2B5EF4-FFF2-40B4-BE49-F238E27FC236}">
                <a16:creationId xmlns:a16="http://schemas.microsoft.com/office/drawing/2014/main" id="{6276AA04-A0E4-191E-FEDE-7BBE6691E305}"/>
              </a:ext>
            </a:extLst>
          </p:cNvPr>
          <p:cNvSpPr/>
          <p:nvPr/>
        </p:nvSpPr>
        <p:spPr>
          <a:xfrm>
            <a:off x="5682412" y="4030136"/>
            <a:ext cx="807137" cy="320989"/>
          </a:xfrm>
          <a:prstGeom prst="can">
            <a:avLst/>
          </a:prstGeom>
          <a:gradFill flip="none" rotWithShape="1">
            <a:gsLst>
              <a:gs pos="0">
                <a:srgbClr val="7030A0"/>
              </a:gs>
              <a:gs pos="33000">
                <a:srgbClr val="00B0F0"/>
              </a:gs>
              <a:gs pos="66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sp>
        <p:nvSpPr>
          <p:cNvPr id="41" name="Magnetplate 40">
            <a:extLst>
              <a:ext uri="{FF2B5EF4-FFF2-40B4-BE49-F238E27FC236}">
                <a16:creationId xmlns:a16="http://schemas.microsoft.com/office/drawing/2014/main" id="{FA984A80-8763-F78D-2C6E-E8CB35113C14}"/>
              </a:ext>
            </a:extLst>
          </p:cNvPr>
          <p:cNvSpPr/>
          <p:nvPr/>
        </p:nvSpPr>
        <p:spPr>
          <a:xfrm>
            <a:off x="609864" y="3091401"/>
            <a:ext cx="2262464" cy="2023484"/>
          </a:xfrm>
          <a:prstGeom prst="flowChartMagneticDisk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Data profile: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Predominantly personal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Event/register-data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Primarily structured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Small/deep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Strong regulatory protection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Primary focus on individual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Magnetplate 41">
            <a:extLst>
              <a:ext uri="{FF2B5EF4-FFF2-40B4-BE49-F238E27FC236}">
                <a16:creationId xmlns:a16="http://schemas.microsoft.com/office/drawing/2014/main" id="{B19F215A-3C1E-1462-F031-2728156D3589}"/>
              </a:ext>
            </a:extLst>
          </p:cNvPr>
          <p:cNvSpPr/>
          <p:nvPr/>
        </p:nvSpPr>
        <p:spPr>
          <a:xfrm>
            <a:off x="9328389" y="3094447"/>
            <a:ext cx="2262464" cy="2023484"/>
          </a:xfrm>
          <a:prstGeom prst="flowChartMagneticDisk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Data Profile: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Personal and non-personal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Mostly </a:t>
            </a:r>
            <a:r>
              <a:rPr kumimoji="0" lang="en-US" sz="10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behavioural</a:t>
            </a: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Structured and unstructured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Big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Weaker regulatory protection 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Focus on herd and individual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2" name="Pil: venstre og høyre 51">
            <a:extLst>
              <a:ext uri="{FF2B5EF4-FFF2-40B4-BE49-F238E27FC236}">
                <a16:creationId xmlns:a16="http://schemas.microsoft.com/office/drawing/2014/main" id="{C01A7BE1-A1C4-B028-E27D-D3BF2D07F03C}"/>
              </a:ext>
            </a:extLst>
          </p:cNvPr>
          <p:cNvSpPr/>
          <p:nvPr/>
        </p:nvSpPr>
        <p:spPr>
          <a:xfrm>
            <a:off x="3919734" y="2427279"/>
            <a:ext cx="4352532" cy="320989"/>
          </a:xfrm>
          <a:prstGeom prst="leftRightArrow">
            <a:avLst/>
          </a:prstGeom>
          <a:gradFill flip="none" rotWithShape="1">
            <a:gsLst>
              <a:gs pos="0">
                <a:srgbClr val="7030A0"/>
              </a:gs>
              <a:gs pos="33000">
                <a:srgbClr val="00B0F0"/>
              </a:gs>
              <a:gs pos="66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43F06653-4263-C86D-63A9-3DBA1BACD5A1}"/>
              </a:ext>
            </a:extLst>
          </p:cNvPr>
          <p:cNvSpPr txBox="1"/>
          <p:nvPr/>
        </p:nvSpPr>
        <p:spPr>
          <a:xfrm>
            <a:off x="1621516" y="1951667"/>
            <a:ext cx="3508404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r" defTabSz="514390"/>
            <a:r>
              <a:rPr lang="nb-NO" sz="1400" err="1">
                <a:solidFill>
                  <a:srgbClr val="000000"/>
                </a:solidFill>
              </a:rPr>
              <a:t>Reduced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bhg</a:t>
            </a:r>
            <a:r>
              <a:rPr lang="nb-NO" sz="1400">
                <a:solidFill>
                  <a:srgbClr val="000000"/>
                </a:solidFill>
              </a:rPr>
              <a:t> rates </a:t>
            </a:r>
            <a:r>
              <a:rPr lang="nb-NO" sz="1400" err="1">
                <a:solidFill>
                  <a:srgbClr val="000000"/>
                </a:solidFill>
              </a:rPr>
              <a:t>based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on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income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level</a:t>
            </a:r>
            <a:r>
              <a:rPr lang="nb-NO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B1D0BEF1-7B4E-783D-8CFE-51FBF6E1D807}"/>
              </a:ext>
            </a:extLst>
          </p:cNvPr>
          <p:cNvSpPr txBox="1"/>
          <p:nvPr/>
        </p:nvSpPr>
        <p:spPr>
          <a:xfrm>
            <a:off x="7062081" y="1958156"/>
            <a:ext cx="4044534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defTabSz="514390"/>
            <a:r>
              <a:rPr lang="nb-NO" sz="1400">
                <a:solidFill>
                  <a:srgbClr val="000000"/>
                </a:solidFill>
              </a:rPr>
              <a:t>Support </a:t>
            </a:r>
            <a:r>
              <a:rPr lang="nb-NO" sz="1400" err="1">
                <a:solidFill>
                  <a:srgbClr val="000000"/>
                </a:solidFill>
              </a:rPr>
              <a:t>based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on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economic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context</a:t>
            </a: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30" name="Tittel 29">
            <a:extLst>
              <a:ext uri="{FF2B5EF4-FFF2-40B4-BE49-F238E27FC236}">
                <a16:creationId xmlns:a16="http://schemas.microsoft.com/office/drawing/2014/main" id="{0B6A5FEE-644A-53AF-99EB-29D15874E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Data Driven Public Services Spectrum</a:t>
            </a:r>
          </a:p>
        </p:txBody>
      </p:sp>
      <p:sp>
        <p:nvSpPr>
          <p:cNvPr id="35" name="Pil: høyre 34">
            <a:extLst>
              <a:ext uri="{FF2B5EF4-FFF2-40B4-BE49-F238E27FC236}">
                <a16:creationId xmlns:a16="http://schemas.microsoft.com/office/drawing/2014/main" id="{67C6EE38-CE11-EB58-567E-D8EA901C0743}"/>
              </a:ext>
            </a:extLst>
          </p:cNvPr>
          <p:cNvSpPr/>
          <p:nvPr/>
        </p:nvSpPr>
        <p:spPr>
          <a:xfrm rot="21240000">
            <a:off x="3521125" y="5796864"/>
            <a:ext cx="5507816" cy="170849"/>
          </a:xfrm>
          <a:prstGeom prst="rightArrow">
            <a:avLst/>
          </a:prstGeom>
          <a:gradFill flip="none" rotWithShape="1">
            <a:gsLst>
              <a:gs pos="0">
                <a:srgbClr val="7030A0"/>
              </a:gs>
              <a:gs pos="33000">
                <a:srgbClr val="00B0F0"/>
              </a:gs>
              <a:gs pos="66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A84AFD3C-C6CE-62D6-DCF2-C459440E95C3}"/>
              </a:ext>
            </a:extLst>
          </p:cNvPr>
          <p:cNvSpPr txBox="1"/>
          <p:nvPr/>
        </p:nvSpPr>
        <p:spPr>
          <a:xfrm>
            <a:off x="8604551" y="2354925"/>
            <a:ext cx="249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/>
              <a:t>Vast </a:t>
            </a:r>
            <a:r>
              <a:rPr lang="nb-NO" sz="1400" u="sng" err="1"/>
              <a:t>majority</a:t>
            </a:r>
            <a:r>
              <a:rPr lang="nb-NO" sz="1400" u="sng"/>
              <a:t> </a:t>
            </a:r>
            <a:r>
              <a:rPr lang="nb-NO" sz="1400" u="sng" err="1"/>
              <a:t>of</a:t>
            </a:r>
            <a:r>
              <a:rPr lang="nb-NO" sz="1400" u="sng"/>
              <a:t> </a:t>
            </a:r>
            <a:r>
              <a:rPr lang="nb-NO" sz="1400" u="sng" err="1"/>
              <a:t>research</a:t>
            </a:r>
            <a:r>
              <a:rPr lang="nb-NO" sz="1400" u="sng"/>
              <a:t>, </a:t>
            </a:r>
            <a:r>
              <a:rPr lang="nb-NO" sz="1400" u="sng" err="1"/>
              <a:t>civil</a:t>
            </a:r>
            <a:r>
              <a:rPr lang="nb-NO" sz="1400" u="sng"/>
              <a:t> </a:t>
            </a:r>
            <a:r>
              <a:rPr lang="nb-NO" sz="1400" u="sng" err="1"/>
              <a:t>society</a:t>
            </a:r>
            <a:r>
              <a:rPr lang="nb-NO" sz="1400" u="sng"/>
              <a:t> &amp; private </a:t>
            </a:r>
            <a:r>
              <a:rPr lang="nb-NO" sz="1400" u="sng" err="1"/>
              <a:t>sector</a:t>
            </a:r>
            <a:endParaRPr lang="nb-NO" sz="1400" u="sng"/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2B974287-A39E-32A0-E043-821986C70D81}"/>
              </a:ext>
            </a:extLst>
          </p:cNvPr>
          <p:cNvSpPr txBox="1"/>
          <p:nvPr/>
        </p:nvSpPr>
        <p:spPr>
          <a:xfrm>
            <a:off x="1621516" y="2334678"/>
            <a:ext cx="17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u="sng"/>
              <a:t>Vast </a:t>
            </a:r>
            <a:r>
              <a:rPr lang="nb-NO" sz="1400" u="sng" err="1"/>
              <a:t>majority</a:t>
            </a:r>
            <a:r>
              <a:rPr lang="nb-NO" sz="1400" u="sng"/>
              <a:t> </a:t>
            </a:r>
            <a:r>
              <a:rPr lang="nb-NO" sz="1400" u="sng" err="1"/>
              <a:t>of</a:t>
            </a:r>
            <a:r>
              <a:rPr lang="nb-NO" sz="1400" u="sng"/>
              <a:t> </a:t>
            </a:r>
            <a:r>
              <a:rPr lang="nb-NO" sz="1400" u="sng" err="1"/>
              <a:t>public</a:t>
            </a:r>
            <a:r>
              <a:rPr lang="nb-NO" sz="1400" u="sng"/>
              <a:t> </a:t>
            </a:r>
            <a:r>
              <a:rPr lang="nb-NO" sz="1400" u="sng" err="1"/>
              <a:t>sector</a:t>
            </a:r>
            <a:endParaRPr lang="nb-NO" sz="1400" u="sng"/>
          </a:p>
        </p:txBody>
      </p:sp>
    </p:spTree>
    <p:extLst>
      <p:ext uri="{BB962C8B-B14F-4D97-AF65-F5344CB8AC3E}">
        <p14:creationId xmlns:p14="http://schemas.microsoft.com/office/powerpoint/2010/main" val="9011393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E7C367-AC08-C9EA-1DF1-B79C21E80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Sylinder 8">
            <a:extLst>
              <a:ext uri="{FF2B5EF4-FFF2-40B4-BE49-F238E27FC236}">
                <a16:creationId xmlns:a16="http://schemas.microsoft.com/office/drawing/2014/main" id="{9CF2DAC7-1DD5-1221-995A-FA1670F804C8}"/>
              </a:ext>
            </a:extLst>
          </p:cNvPr>
          <p:cNvSpPr txBox="1"/>
          <p:nvPr/>
        </p:nvSpPr>
        <p:spPr>
          <a:xfrm>
            <a:off x="3527281" y="3211648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Rules</a:t>
            </a:r>
          </a:p>
        </p:txBody>
      </p:sp>
      <p:sp>
        <p:nvSpPr>
          <p:cNvPr id="8" name="TekstSylinder 8">
            <a:extLst>
              <a:ext uri="{FF2B5EF4-FFF2-40B4-BE49-F238E27FC236}">
                <a16:creationId xmlns:a16="http://schemas.microsoft.com/office/drawing/2014/main" id="{D81EC237-0BAE-A8F3-9C41-D6B3B2320F06}"/>
              </a:ext>
            </a:extLst>
          </p:cNvPr>
          <p:cNvSpPr txBox="1"/>
          <p:nvPr/>
        </p:nvSpPr>
        <p:spPr>
          <a:xfrm>
            <a:off x="7303437" y="3217492"/>
            <a:ext cx="1659651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Probability</a:t>
            </a:r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12" name="TekstSylinder 8">
            <a:extLst>
              <a:ext uri="{FF2B5EF4-FFF2-40B4-BE49-F238E27FC236}">
                <a16:creationId xmlns:a16="http://schemas.microsoft.com/office/drawing/2014/main" id="{5B9D6A00-2FDB-5D0A-6117-79952D4E2591}"/>
              </a:ext>
            </a:extLst>
          </p:cNvPr>
          <p:cNvSpPr txBox="1"/>
          <p:nvPr/>
        </p:nvSpPr>
        <p:spPr>
          <a:xfrm>
            <a:off x="3527281" y="3578422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Reactive</a:t>
            </a:r>
          </a:p>
        </p:txBody>
      </p:sp>
      <p:sp>
        <p:nvSpPr>
          <p:cNvPr id="15" name="TekstSylinder 8">
            <a:extLst>
              <a:ext uri="{FF2B5EF4-FFF2-40B4-BE49-F238E27FC236}">
                <a16:creationId xmlns:a16="http://schemas.microsoft.com/office/drawing/2014/main" id="{78FB3E1C-E5D4-A00F-377A-A13210A45894}"/>
              </a:ext>
            </a:extLst>
          </p:cNvPr>
          <p:cNvSpPr txBox="1"/>
          <p:nvPr/>
        </p:nvSpPr>
        <p:spPr>
          <a:xfrm>
            <a:off x="7296699" y="3571817"/>
            <a:ext cx="101142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Proactive</a:t>
            </a:r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16" name="TekstSylinder 8">
            <a:extLst>
              <a:ext uri="{FF2B5EF4-FFF2-40B4-BE49-F238E27FC236}">
                <a16:creationId xmlns:a16="http://schemas.microsoft.com/office/drawing/2014/main" id="{41A83020-227D-740C-56DB-82E10495406F}"/>
              </a:ext>
            </a:extLst>
          </p:cNvPr>
          <p:cNvSpPr txBox="1"/>
          <p:nvPr/>
        </p:nvSpPr>
        <p:spPr>
          <a:xfrm>
            <a:off x="3527281" y="4564327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Real Time</a:t>
            </a:r>
          </a:p>
        </p:txBody>
      </p:sp>
      <p:sp>
        <p:nvSpPr>
          <p:cNvPr id="17" name="TekstSylinder 8">
            <a:extLst>
              <a:ext uri="{FF2B5EF4-FFF2-40B4-BE49-F238E27FC236}">
                <a16:creationId xmlns:a16="http://schemas.microsoft.com/office/drawing/2014/main" id="{D9B2EF34-40C1-AF8B-61FD-2EFC9F3A9D31}"/>
              </a:ext>
            </a:extLst>
          </p:cNvPr>
          <p:cNvSpPr txBox="1"/>
          <p:nvPr/>
        </p:nvSpPr>
        <p:spPr>
          <a:xfrm>
            <a:off x="7299882" y="4559519"/>
            <a:ext cx="111958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Prediction</a:t>
            </a:r>
            <a:endParaRPr lang="nb-NO" sz="1400">
              <a:solidFill>
                <a:prstClr val="black"/>
              </a:solidFill>
            </a:endParaRPr>
          </a:p>
        </p:txBody>
      </p:sp>
      <p:sp>
        <p:nvSpPr>
          <p:cNvPr id="19" name="TekstSylinder 18">
            <a:extLst>
              <a:ext uri="{FF2B5EF4-FFF2-40B4-BE49-F238E27FC236}">
                <a16:creationId xmlns:a16="http://schemas.microsoft.com/office/drawing/2014/main" id="{B8E7F1D4-D9F7-FBF8-AB6C-35FE2D4BADC9}"/>
              </a:ext>
            </a:extLst>
          </p:cNvPr>
          <p:cNvSpPr txBox="1"/>
          <p:nvPr/>
        </p:nvSpPr>
        <p:spPr>
          <a:xfrm>
            <a:off x="2849852" y="2808987"/>
            <a:ext cx="20444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defTabSz="685853"/>
            <a:r>
              <a:rPr lang="nb-NO" sz="1400" b="1" err="1">
                <a:solidFill>
                  <a:srgbClr val="000000"/>
                </a:solidFill>
              </a:rPr>
              <a:t>Digitised</a:t>
            </a:r>
            <a:r>
              <a:rPr lang="nb-NO" sz="1400" b="1">
                <a:solidFill>
                  <a:srgbClr val="000000"/>
                </a:solidFill>
              </a:rPr>
              <a:t> services</a:t>
            </a:r>
          </a:p>
        </p:txBody>
      </p:sp>
      <p:sp>
        <p:nvSpPr>
          <p:cNvPr id="20" name="TekstSylinder 19">
            <a:extLst>
              <a:ext uri="{FF2B5EF4-FFF2-40B4-BE49-F238E27FC236}">
                <a16:creationId xmlns:a16="http://schemas.microsoft.com/office/drawing/2014/main" id="{C5414676-4172-13A5-1BB2-981AC6886DF8}"/>
              </a:ext>
            </a:extLst>
          </p:cNvPr>
          <p:cNvSpPr txBox="1"/>
          <p:nvPr/>
        </p:nvSpPr>
        <p:spPr>
          <a:xfrm>
            <a:off x="7296699" y="2828272"/>
            <a:ext cx="224552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53"/>
            <a:r>
              <a:rPr lang="nb-NO" sz="1400" b="1" err="1">
                <a:solidFill>
                  <a:srgbClr val="000000"/>
                </a:solidFill>
              </a:rPr>
              <a:t>Transformed</a:t>
            </a:r>
            <a:r>
              <a:rPr lang="nb-NO" sz="1400" b="1">
                <a:solidFill>
                  <a:srgbClr val="000000"/>
                </a:solidFill>
              </a:rPr>
              <a:t> services</a:t>
            </a:r>
          </a:p>
        </p:txBody>
      </p:sp>
      <p:sp>
        <p:nvSpPr>
          <p:cNvPr id="23" name="TekstSylinder 8">
            <a:extLst>
              <a:ext uri="{FF2B5EF4-FFF2-40B4-BE49-F238E27FC236}">
                <a16:creationId xmlns:a16="http://schemas.microsoft.com/office/drawing/2014/main" id="{EB5FB67E-B508-963C-FDFC-216E76B56C36}"/>
              </a:ext>
            </a:extLst>
          </p:cNvPr>
          <p:cNvSpPr txBox="1"/>
          <p:nvPr/>
        </p:nvSpPr>
        <p:spPr>
          <a:xfrm>
            <a:off x="3527281" y="5065422"/>
            <a:ext cx="1367060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85853"/>
            <a:r>
              <a:rPr lang="en-US" sz="1400" b="1">
                <a:solidFill>
                  <a:srgbClr val="000000"/>
                </a:solidFill>
              </a:rPr>
              <a:t>User </a:t>
            </a:r>
          </a:p>
        </p:txBody>
      </p:sp>
      <p:sp>
        <p:nvSpPr>
          <p:cNvPr id="24" name="TekstSylinder 23">
            <a:extLst>
              <a:ext uri="{FF2B5EF4-FFF2-40B4-BE49-F238E27FC236}">
                <a16:creationId xmlns:a16="http://schemas.microsoft.com/office/drawing/2014/main" id="{DC98E281-8EDF-A60D-A397-B3378BB15D7B}"/>
              </a:ext>
            </a:extLst>
          </p:cNvPr>
          <p:cNvSpPr txBox="1"/>
          <p:nvPr/>
        </p:nvSpPr>
        <p:spPr>
          <a:xfrm>
            <a:off x="7303437" y="5051948"/>
            <a:ext cx="1203832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lstStyle>
            <a:defPPr>
              <a:defRPr lang="nb-NO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53"/>
            <a:r>
              <a:rPr lang="en-US" sz="1400" b="1">
                <a:solidFill>
                  <a:srgbClr val="000000"/>
                </a:solidFill>
              </a:rPr>
              <a:t>Citizen</a:t>
            </a:r>
          </a:p>
        </p:txBody>
      </p:sp>
      <p:grpSp>
        <p:nvGrpSpPr>
          <p:cNvPr id="49" name="Gruppe 48">
            <a:extLst>
              <a:ext uri="{FF2B5EF4-FFF2-40B4-BE49-F238E27FC236}">
                <a16:creationId xmlns:a16="http://schemas.microsoft.com/office/drawing/2014/main" id="{F92E7EC9-395D-46B2-F39E-1CE22703F14A}"/>
              </a:ext>
            </a:extLst>
          </p:cNvPr>
          <p:cNvGrpSpPr/>
          <p:nvPr/>
        </p:nvGrpSpPr>
        <p:grpSpPr>
          <a:xfrm>
            <a:off x="5423705" y="2559147"/>
            <a:ext cx="1393104" cy="2003633"/>
            <a:chOff x="5423705" y="2559147"/>
            <a:chExt cx="1393104" cy="2003633"/>
          </a:xfrm>
        </p:grpSpPr>
        <p:sp>
          <p:nvSpPr>
            <p:cNvPr id="18" name="Up Arrow 64">
              <a:extLst>
                <a:ext uri="{FF2B5EF4-FFF2-40B4-BE49-F238E27FC236}">
                  <a16:creationId xmlns:a16="http://schemas.microsoft.com/office/drawing/2014/main" id="{15A52D05-E19E-A920-6D02-2A838964172F}"/>
                </a:ext>
              </a:extLst>
            </p:cNvPr>
            <p:cNvSpPr/>
            <p:nvPr/>
          </p:nvSpPr>
          <p:spPr>
            <a:xfrm>
              <a:off x="6052445" y="2559147"/>
              <a:ext cx="108000" cy="1980000"/>
            </a:xfrm>
            <a:prstGeom prst="upArrow">
              <a:avLst>
                <a:gd name="adj1" fmla="val 50000"/>
                <a:gd name="adj2" fmla="val 671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1" name="Bent Arrow 65">
              <a:extLst>
                <a:ext uri="{FF2B5EF4-FFF2-40B4-BE49-F238E27FC236}">
                  <a16:creationId xmlns:a16="http://schemas.microsoft.com/office/drawing/2014/main" id="{914CE969-2FDE-6E40-D4D6-9FD2C1072BAE}"/>
                </a:ext>
              </a:extLst>
            </p:cNvPr>
            <p:cNvSpPr/>
            <p:nvPr/>
          </p:nvSpPr>
          <p:spPr>
            <a:xfrm>
              <a:off x="6096809" y="3316874"/>
              <a:ext cx="720000" cy="1228597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2" name="Bent Arrow 53">
              <a:extLst>
                <a:ext uri="{FF2B5EF4-FFF2-40B4-BE49-F238E27FC236}">
                  <a16:creationId xmlns:a16="http://schemas.microsoft.com/office/drawing/2014/main" id="{4F37A33F-CC9D-FA7C-5110-6664300FFF2E}"/>
                </a:ext>
              </a:extLst>
            </p:cNvPr>
            <p:cNvSpPr/>
            <p:nvPr/>
          </p:nvSpPr>
          <p:spPr>
            <a:xfrm flipH="1">
              <a:off x="5431775" y="3094420"/>
              <a:ext cx="720000" cy="1440000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3" name="Bent Arrow 50">
              <a:extLst>
                <a:ext uri="{FF2B5EF4-FFF2-40B4-BE49-F238E27FC236}">
                  <a16:creationId xmlns:a16="http://schemas.microsoft.com/office/drawing/2014/main" id="{467891C5-A686-B0CF-A5F4-E9B9EF80AC2D}"/>
                </a:ext>
              </a:extLst>
            </p:cNvPr>
            <p:cNvSpPr/>
            <p:nvPr/>
          </p:nvSpPr>
          <p:spPr>
            <a:xfrm>
              <a:off x="6081313" y="2956706"/>
              <a:ext cx="720000" cy="1588763"/>
            </a:xfrm>
            <a:prstGeom prst="bentArrow">
              <a:avLst>
                <a:gd name="adj1" fmla="val 10194"/>
                <a:gd name="adj2" fmla="val 9038"/>
                <a:gd name="adj3" fmla="val 14263"/>
                <a:gd name="adj4" fmla="val 249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4" name="Bent Arrow 53">
              <a:extLst>
                <a:ext uri="{FF2B5EF4-FFF2-40B4-BE49-F238E27FC236}">
                  <a16:creationId xmlns:a16="http://schemas.microsoft.com/office/drawing/2014/main" id="{C154B8BB-2F4A-FEE2-27D6-DE192B107C8C}"/>
                </a:ext>
              </a:extLst>
            </p:cNvPr>
            <p:cNvSpPr/>
            <p:nvPr/>
          </p:nvSpPr>
          <p:spPr>
            <a:xfrm flipH="1">
              <a:off x="5423705" y="3663004"/>
              <a:ext cx="720000" cy="899776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36" name="Pil: høyre 35">
            <a:extLst>
              <a:ext uri="{FF2B5EF4-FFF2-40B4-BE49-F238E27FC236}">
                <a16:creationId xmlns:a16="http://schemas.microsoft.com/office/drawing/2014/main" id="{DDFBA924-3C7E-6534-40CD-9149C2389FFC}"/>
              </a:ext>
            </a:extLst>
          </p:cNvPr>
          <p:cNvSpPr/>
          <p:nvPr/>
        </p:nvSpPr>
        <p:spPr>
          <a:xfrm>
            <a:off x="3333485" y="4092763"/>
            <a:ext cx="1440000" cy="144000"/>
          </a:xfrm>
          <a:prstGeom prst="rightArrow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sp>
        <p:nvSpPr>
          <p:cNvPr id="43" name="Pil: venstre 42">
            <a:extLst>
              <a:ext uri="{FF2B5EF4-FFF2-40B4-BE49-F238E27FC236}">
                <a16:creationId xmlns:a16="http://schemas.microsoft.com/office/drawing/2014/main" id="{3D3936E9-E344-CF8C-C2CA-8F96E0362752}"/>
              </a:ext>
            </a:extLst>
          </p:cNvPr>
          <p:cNvSpPr/>
          <p:nvPr/>
        </p:nvSpPr>
        <p:spPr>
          <a:xfrm>
            <a:off x="7407166" y="4116997"/>
            <a:ext cx="1440000" cy="144000"/>
          </a:xfrm>
          <a:prstGeom prst="leftArrow">
            <a:avLst/>
          </a:prstGeom>
          <a:solidFill>
            <a:schemeClr val="accent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grpSp>
        <p:nvGrpSpPr>
          <p:cNvPr id="48" name="Gruppe 47">
            <a:extLst>
              <a:ext uri="{FF2B5EF4-FFF2-40B4-BE49-F238E27FC236}">
                <a16:creationId xmlns:a16="http://schemas.microsoft.com/office/drawing/2014/main" id="{0FCB679B-E8E4-F821-AA55-F7701A2CA512}"/>
              </a:ext>
            </a:extLst>
          </p:cNvPr>
          <p:cNvGrpSpPr/>
          <p:nvPr/>
        </p:nvGrpSpPr>
        <p:grpSpPr>
          <a:xfrm>
            <a:off x="5426255" y="3880326"/>
            <a:ext cx="1375981" cy="2003633"/>
            <a:chOff x="5426255" y="3880326"/>
            <a:chExt cx="1375981" cy="2003633"/>
          </a:xfrm>
        </p:grpSpPr>
        <p:sp>
          <p:nvSpPr>
            <p:cNvPr id="13" name="Up Arrow 64">
              <a:extLst>
                <a:ext uri="{FF2B5EF4-FFF2-40B4-BE49-F238E27FC236}">
                  <a16:creationId xmlns:a16="http://schemas.microsoft.com/office/drawing/2014/main" id="{B1FDB78A-191B-583A-BD4A-DABB6A971023}"/>
                </a:ext>
              </a:extLst>
            </p:cNvPr>
            <p:cNvSpPr/>
            <p:nvPr/>
          </p:nvSpPr>
          <p:spPr>
            <a:xfrm flipV="1">
              <a:off x="6046925" y="3903959"/>
              <a:ext cx="108000" cy="1980000"/>
            </a:xfrm>
            <a:prstGeom prst="upArrow">
              <a:avLst>
                <a:gd name="adj1" fmla="val 50000"/>
                <a:gd name="adj2" fmla="val 67147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14" name="Bent Arrow 65">
              <a:extLst>
                <a:ext uri="{FF2B5EF4-FFF2-40B4-BE49-F238E27FC236}">
                  <a16:creationId xmlns:a16="http://schemas.microsoft.com/office/drawing/2014/main" id="{3BB39F81-1592-15DE-5F1C-66AD4F33FEA3}"/>
                </a:ext>
              </a:extLst>
            </p:cNvPr>
            <p:cNvSpPr/>
            <p:nvPr/>
          </p:nvSpPr>
          <p:spPr>
            <a:xfrm flipV="1">
              <a:off x="6082236" y="3897635"/>
              <a:ext cx="720000" cy="1228597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7" name="Bent Arrow 53">
              <a:extLst>
                <a:ext uri="{FF2B5EF4-FFF2-40B4-BE49-F238E27FC236}">
                  <a16:creationId xmlns:a16="http://schemas.microsoft.com/office/drawing/2014/main" id="{6B742F08-0BF6-84CD-564E-6D6A291A126B}"/>
                </a:ext>
              </a:extLst>
            </p:cNvPr>
            <p:cNvSpPr/>
            <p:nvPr/>
          </p:nvSpPr>
          <p:spPr>
            <a:xfrm flipH="1" flipV="1">
              <a:off x="5426255" y="3908686"/>
              <a:ext cx="720000" cy="1440000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8" name="Bent Arrow 50">
              <a:extLst>
                <a:ext uri="{FF2B5EF4-FFF2-40B4-BE49-F238E27FC236}">
                  <a16:creationId xmlns:a16="http://schemas.microsoft.com/office/drawing/2014/main" id="{C6B45959-98D9-C30E-20EE-F42E4E37545C}"/>
                </a:ext>
              </a:extLst>
            </p:cNvPr>
            <p:cNvSpPr/>
            <p:nvPr/>
          </p:nvSpPr>
          <p:spPr>
            <a:xfrm flipV="1">
              <a:off x="6075793" y="3897637"/>
              <a:ext cx="720000" cy="1588763"/>
            </a:xfrm>
            <a:prstGeom prst="bentArrow">
              <a:avLst>
                <a:gd name="adj1" fmla="val 10194"/>
                <a:gd name="adj2" fmla="val 9038"/>
                <a:gd name="adj3" fmla="val 14263"/>
                <a:gd name="adj4" fmla="val 24932"/>
              </a:avLst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  <p:sp>
          <p:nvSpPr>
            <p:cNvPr id="39" name="Bent Arrow 53">
              <a:extLst>
                <a:ext uri="{FF2B5EF4-FFF2-40B4-BE49-F238E27FC236}">
                  <a16:creationId xmlns:a16="http://schemas.microsoft.com/office/drawing/2014/main" id="{52A5AD07-6324-AD0E-D0A0-F0CC93AF3133}"/>
                </a:ext>
              </a:extLst>
            </p:cNvPr>
            <p:cNvSpPr/>
            <p:nvPr/>
          </p:nvSpPr>
          <p:spPr>
            <a:xfrm flipH="1" flipV="1">
              <a:off x="5427238" y="3880326"/>
              <a:ext cx="720000" cy="899776"/>
            </a:xfrm>
            <a:prstGeom prst="bentArrow">
              <a:avLst>
                <a:gd name="adj1" fmla="val 8879"/>
                <a:gd name="adj2" fmla="val 9038"/>
                <a:gd name="adj3" fmla="val 15734"/>
                <a:gd name="adj4" fmla="val 19454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332" tIns="45666" rIns="91332" bIns="45666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en-US">
                <a:solidFill>
                  <a:schemeClr val="tx1"/>
                </a:solidFill>
                <a:latin typeface="Source Han Serif SC" panose="02020400000000000000" pitchFamily="18" charset="-122"/>
                <a:ea typeface="Source Han Serif SC" panose="02020400000000000000" pitchFamily="18" charset="-122"/>
                <a:cs typeface="+mn-ea"/>
                <a:sym typeface="Source Han Serif SC" panose="02020400000000000000" pitchFamily="18" charset="-122"/>
              </a:endParaRPr>
            </a:p>
          </p:txBody>
        </p:sp>
      </p:grpSp>
      <p:sp>
        <p:nvSpPr>
          <p:cNvPr id="44" name="Sylinder 43">
            <a:extLst>
              <a:ext uri="{FF2B5EF4-FFF2-40B4-BE49-F238E27FC236}">
                <a16:creationId xmlns:a16="http://schemas.microsoft.com/office/drawing/2014/main" id="{C67A0A73-2380-95DF-0F4A-4FC001975FF8}"/>
              </a:ext>
            </a:extLst>
          </p:cNvPr>
          <p:cNvSpPr/>
          <p:nvPr/>
        </p:nvSpPr>
        <p:spPr>
          <a:xfrm>
            <a:off x="5682412" y="4030136"/>
            <a:ext cx="807137" cy="320989"/>
          </a:xfrm>
          <a:prstGeom prst="can">
            <a:avLst/>
          </a:prstGeom>
          <a:gradFill flip="none" rotWithShape="1">
            <a:gsLst>
              <a:gs pos="0">
                <a:srgbClr val="7030A0"/>
              </a:gs>
              <a:gs pos="33000">
                <a:srgbClr val="00B0F0"/>
              </a:gs>
              <a:gs pos="66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sp>
        <p:nvSpPr>
          <p:cNvPr id="41" name="Magnetplate 40">
            <a:extLst>
              <a:ext uri="{FF2B5EF4-FFF2-40B4-BE49-F238E27FC236}">
                <a16:creationId xmlns:a16="http://schemas.microsoft.com/office/drawing/2014/main" id="{83C1FDF3-3123-304B-DC3B-ADBD8AACE3FA}"/>
              </a:ext>
            </a:extLst>
          </p:cNvPr>
          <p:cNvSpPr/>
          <p:nvPr/>
        </p:nvSpPr>
        <p:spPr>
          <a:xfrm>
            <a:off x="609864" y="3091401"/>
            <a:ext cx="2262464" cy="2023484"/>
          </a:xfrm>
          <a:prstGeom prst="flowChartMagneticDisk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Data profile: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Predominantly personal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Event/register-data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Primarily structured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Small/deep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Strong regulatory protection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Primary focus on individual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Magnetplate 41">
            <a:extLst>
              <a:ext uri="{FF2B5EF4-FFF2-40B4-BE49-F238E27FC236}">
                <a16:creationId xmlns:a16="http://schemas.microsoft.com/office/drawing/2014/main" id="{1241ACE3-1608-5D5F-0D89-40941B381345}"/>
              </a:ext>
            </a:extLst>
          </p:cNvPr>
          <p:cNvSpPr/>
          <p:nvPr/>
        </p:nvSpPr>
        <p:spPr>
          <a:xfrm>
            <a:off x="9328389" y="3094447"/>
            <a:ext cx="2262464" cy="2023484"/>
          </a:xfrm>
          <a:prstGeom prst="flowChartMagneticDisk">
            <a:avLst/>
          </a:prstGeom>
          <a:solidFill>
            <a:srgbClr val="BBE0E3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Data Profile: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Personal and non-personal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Mostly </a:t>
            </a:r>
            <a:r>
              <a:rPr kumimoji="0" lang="en-US" sz="10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behavioural</a:t>
            </a: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Structured and unstructured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Big data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Weaker regulatory protection 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Focus on herd and individual</a:t>
            </a:r>
          </a:p>
          <a:p>
            <a:pPr marL="0" marR="0" lvl="0" indent="0" algn="ctr" defTabSz="6858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52" name="Pil: venstre og høyre 51">
            <a:extLst>
              <a:ext uri="{FF2B5EF4-FFF2-40B4-BE49-F238E27FC236}">
                <a16:creationId xmlns:a16="http://schemas.microsoft.com/office/drawing/2014/main" id="{4AA9B859-8322-92C1-13F0-71E47CDD41DA}"/>
              </a:ext>
            </a:extLst>
          </p:cNvPr>
          <p:cNvSpPr/>
          <p:nvPr/>
        </p:nvSpPr>
        <p:spPr>
          <a:xfrm>
            <a:off x="3919734" y="2427279"/>
            <a:ext cx="4352532" cy="320989"/>
          </a:xfrm>
          <a:prstGeom prst="leftRightArrow">
            <a:avLst/>
          </a:prstGeom>
          <a:gradFill flip="none" rotWithShape="1">
            <a:gsLst>
              <a:gs pos="0">
                <a:srgbClr val="7030A0"/>
              </a:gs>
              <a:gs pos="33000">
                <a:srgbClr val="00B0F0"/>
              </a:gs>
              <a:gs pos="66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74D817B7-DFA9-CE85-E80F-034BF68CA712}"/>
              </a:ext>
            </a:extLst>
          </p:cNvPr>
          <p:cNvSpPr txBox="1"/>
          <p:nvPr/>
        </p:nvSpPr>
        <p:spPr>
          <a:xfrm>
            <a:off x="1621516" y="1951667"/>
            <a:ext cx="3508404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algn="r" defTabSz="514390"/>
            <a:r>
              <a:rPr lang="nb-NO" sz="1400" err="1">
                <a:solidFill>
                  <a:srgbClr val="000000"/>
                </a:solidFill>
              </a:rPr>
              <a:t>Reduced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bhg</a:t>
            </a:r>
            <a:r>
              <a:rPr lang="nb-NO" sz="1400">
                <a:solidFill>
                  <a:srgbClr val="000000"/>
                </a:solidFill>
              </a:rPr>
              <a:t> rates </a:t>
            </a:r>
            <a:r>
              <a:rPr lang="nb-NO" sz="1400" err="1">
                <a:solidFill>
                  <a:srgbClr val="000000"/>
                </a:solidFill>
              </a:rPr>
              <a:t>based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on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income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level</a:t>
            </a:r>
            <a:r>
              <a:rPr lang="nb-NO" sz="14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484B2FA-F629-7055-AF37-A47DCE96F80D}"/>
              </a:ext>
            </a:extLst>
          </p:cNvPr>
          <p:cNvSpPr txBox="1"/>
          <p:nvPr/>
        </p:nvSpPr>
        <p:spPr>
          <a:xfrm>
            <a:off x="7062081" y="1958156"/>
            <a:ext cx="4044534" cy="307777"/>
          </a:xfrm>
          <a:prstGeom prst="rect">
            <a:avLst/>
          </a:prstGeom>
          <a:noFill/>
          <a:ln>
            <a:solidFill>
              <a:srgbClr val="FFFFFF"/>
            </a:solidFill>
          </a:ln>
        </p:spPr>
        <p:txBody>
          <a:bodyPr wrap="square" rtlCol="0">
            <a:spAutoFit/>
          </a:bodyPr>
          <a:lstStyle/>
          <a:p>
            <a:pPr defTabSz="514390"/>
            <a:r>
              <a:rPr lang="nb-NO" sz="1400">
                <a:solidFill>
                  <a:srgbClr val="000000"/>
                </a:solidFill>
              </a:rPr>
              <a:t>Support </a:t>
            </a:r>
            <a:r>
              <a:rPr lang="nb-NO" sz="1400" err="1">
                <a:solidFill>
                  <a:srgbClr val="000000"/>
                </a:solidFill>
              </a:rPr>
              <a:t>based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on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economic</a:t>
            </a:r>
            <a:r>
              <a:rPr lang="nb-NO" sz="1400">
                <a:solidFill>
                  <a:srgbClr val="000000"/>
                </a:solidFill>
              </a:rPr>
              <a:t> </a:t>
            </a:r>
            <a:r>
              <a:rPr lang="nb-NO" sz="1400" err="1">
                <a:solidFill>
                  <a:srgbClr val="000000"/>
                </a:solidFill>
              </a:rPr>
              <a:t>context</a:t>
            </a: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30" name="Tittel 29">
            <a:extLst>
              <a:ext uri="{FF2B5EF4-FFF2-40B4-BE49-F238E27FC236}">
                <a16:creationId xmlns:a16="http://schemas.microsoft.com/office/drawing/2014/main" id="{24455978-C67C-4AB2-ACEA-81347AC2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Data Driven Public Services Spectrum</a:t>
            </a:r>
          </a:p>
        </p:txBody>
      </p:sp>
      <p:sp>
        <p:nvSpPr>
          <p:cNvPr id="51" name="TekstSylinder 50">
            <a:extLst>
              <a:ext uri="{FF2B5EF4-FFF2-40B4-BE49-F238E27FC236}">
                <a16:creationId xmlns:a16="http://schemas.microsoft.com/office/drawing/2014/main" id="{40A23DE8-D99D-ECB0-123D-45CD890E9DE2}"/>
              </a:ext>
            </a:extLst>
          </p:cNvPr>
          <p:cNvSpPr txBox="1"/>
          <p:nvPr/>
        </p:nvSpPr>
        <p:spPr>
          <a:xfrm>
            <a:off x="8604551" y="2354925"/>
            <a:ext cx="2499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u="sng"/>
              <a:t>Vast </a:t>
            </a:r>
            <a:r>
              <a:rPr lang="nb-NO" sz="1400" u="sng" err="1"/>
              <a:t>majority</a:t>
            </a:r>
            <a:r>
              <a:rPr lang="nb-NO" sz="1400" u="sng"/>
              <a:t> </a:t>
            </a:r>
            <a:r>
              <a:rPr lang="nb-NO" sz="1400" u="sng" err="1"/>
              <a:t>of</a:t>
            </a:r>
            <a:r>
              <a:rPr lang="nb-NO" sz="1400" u="sng"/>
              <a:t> </a:t>
            </a:r>
            <a:r>
              <a:rPr lang="nb-NO" sz="1400" u="sng" err="1"/>
              <a:t>research</a:t>
            </a:r>
            <a:r>
              <a:rPr lang="nb-NO" sz="1400" u="sng"/>
              <a:t>, </a:t>
            </a:r>
            <a:r>
              <a:rPr lang="nb-NO" sz="1400" u="sng" err="1"/>
              <a:t>civil</a:t>
            </a:r>
            <a:r>
              <a:rPr lang="nb-NO" sz="1400" u="sng"/>
              <a:t> </a:t>
            </a:r>
            <a:r>
              <a:rPr lang="nb-NO" sz="1400" u="sng" err="1"/>
              <a:t>society</a:t>
            </a:r>
            <a:r>
              <a:rPr lang="nb-NO" sz="1400" u="sng"/>
              <a:t> &amp; private </a:t>
            </a:r>
            <a:r>
              <a:rPr lang="nb-NO" sz="1400" u="sng" err="1"/>
              <a:t>sector</a:t>
            </a:r>
            <a:endParaRPr lang="nb-NO" sz="1400" u="sng"/>
          </a:p>
        </p:txBody>
      </p:sp>
      <p:sp>
        <p:nvSpPr>
          <p:cNvPr id="53" name="TekstSylinder 52">
            <a:extLst>
              <a:ext uri="{FF2B5EF4-FFF2-40B4-BE49-F238E27FC236}">
                <a16:creationId xmlns:a16="http://schemas.microsoft.com/office/drawing/2014/main" id="{8BB43C4D-3E48-7F9A-F089-262D2E80B513}"/>
              </a:ext>
            </a:extLst>
          </p:cNvPr>
          <p:cNvSpPr txBox="1"/>
          <p:nvPr/>
        </p:nvSpPr>
        <p:spPr>
          <a:xfrm>
            <a:off x="1621516" y="2334678"/>
            <a:ext cx="1762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b-NO" sz="1400" u="sng"/>
              <a:t>Vast </a:t>
            </a:r>
            <a:r>
              <a:rPr lang="nb-NO" sz="1400" u="sng" err="1"/>
              <a:t>majority</a:t>
            </a:r>
            <a:r>
              <a:rPr lang="nb-NO" sz="1400" u="sng"/>
              <a:t> </a:t>
            </a:r>
            <a:r>
              <a:rPr lang="nb-NO" sz="1400" u="sng" err="1"/>
              <a:t>of</a:t>
            </a:r>
            <a:r>
              <a:rPr lang="nb-NO" sz="1400" u="sng"/>
              <a:t> </a:t>
            </a:r>
            <a:r>
              <a:rPr lang="nb-NO" sz="1400" u="sng" err="1"/>
              <a:t>public</a:t>
            </a:r>
            <a:r>
              <a:rPr lang="nb-NO" sz="1400" u="sng"/>
              <a:t> </a:t>
            </a:r>
            <a:r>
              <a:rPr lang="nb-NO" sz="1400" u="sng" err="1"/>
              <a:t>sector</a:t>
            </a:r>
            <a:endParaRPr lang="nb-NO" sz="1400" u="sng"/>
          </a:p>
        </p:txBody>
      </p:sp>
      <p:sp>
        <p:nvSpPr>
          <p:cNvPr id="6" name="TekstSylinder 5">
            <a:extLst>
              <a:ext uri="{FF2B5EF4-FFF2-40B4-BE49-F238E27FC236}">
                <a16:creationId xmlns:a16="http://schemas.microsoft.com/office/drawing/2014/main" id="{B98E969F-6CF0-EF5B-3868-C49DD12B704B}"/>
              </a:ext>
            </a:extLst>
          </p:cNvPr>
          <p:cNvSpPr txBox="1"/>
          <p:nvPr/>
        </p:nvSpPr>
        <p:spPr>
          <a:xfrm>
            <a:off x="1336841" y="5674721"/>
            <a:ext cx="7645703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defTabSz="6858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200">
                <a:solidFill>
                  <a:schemeClr val="tx2"/>
                </a:solidFill>
                <a:ea typeface="ヒラギノ角ゴ Pro W3"/>
                <a:cs typeface="Calibri"/>
              </a:rPr>
              <a:t>Complexity</a:t>
            </a:r>
            <a:r>
              <a:rPr lang="nb-NO" sz="1200">
                <a:solidFill>
                  <a:schemeClr val="tx2"/>
                </a:solidFill>
                <a:ea typeface="ヒラギノ角ゴ Pro W3"/>
                <a:cs typeface="Calibri"/>
              </a:rPr>
              <a:t>, </a:t>
            </a:r>
            <a:br>
              <a:rPr lang="nb-NO" sz="1200">
                <a:solidFill>
                  <a:schemeClr val="tx2"/>
                </a:solidFill>
                <a:ea typeface="ヒラギノ角ゴ Pro W3"/>
                <a:cs typeface="Calibri"/>
              </a:rPr>
            </a:br>
            <a:r>
              <a:rPr lang="en-IE" sz="1200">
                <a:solidFill>
                  <a:schemeClr val="tx2"/>
                </a:solidFill>
                <a:ea typeface="ヒラギノ角ゴ Pro W3"/>
                <a:cs typeface="Calibri"/>
              </a:rPr>
              <a:t>Paradigm</a:t>
            </a:r>
            <a:r>
              <a:rPr lang="nb-NO" sz="1200">
                <a:solidFill>
                  <a:schemeClr val="tx2"/>
                </a:solidFill>
                <a:ea typeface="ヒラギノ角ゴ Pro W3"/>
                <a:cs typeface="Calibri"/>
              </a:rPr>
              <a:t> </a:t>
            </a:r>
            <a:r>
              <a:rPr lang="en-IE" sz="1200">
                <a:solidFill>
                  <a:schemeClr val="tx2"/>
                </a:solidFill>
                <a:ea typeface="ヒラギノ角ゴ Pro W3"/>
                <a:cs typeface="Calibri"/>
              </a:rPr>
              <a:t>shift</a:t>
            </a:r>
            <a:r>
              <a:rPr lang="nb-NO" sz="1200">
                <a:solidFill>
                  <a:schemeClr val="tx2"/>
                </a:solidFill>
                <a:ea typeface="ヒラギノ角ゴ Pro W3"/>
                <a:cs typeface="Calibri"/>
              </a:rPr>
              <a:t>, </a:t>
            </a:r>
            <a:br>
              <a:rPr lang="nb-NO" sz="1200">
                <a:solidFill>
                  <a:schemeClr val="tx2"/>
                </a:solidFill>
                <a:ea typeface="ヒラギノ角ゴ Pro W3"/>
                <a:cs typeface="Calibri"/>
              </a:rPr>
            </a:br>
            <a:r>
              <a:rPr lang="nb-NO" sz="1200">
                <a:solidFill>
                  <a:schemeClr val="tx2"/>
                </a:solidFill>
                <a:ea typeface="ヒラギノ角ゴ Pro W3"/>
                <a:cs typeface="Calibri"/>
              </a:rPr>
              <a:t>Scope </a:t>
            </a:r>
            <a:r>
              <a:rPr lang="nb-NO" sz="1200" err="1">
                <a:solidFill>
                  <a:schemeClr val="tx2"/>
                </a:solidFill>
                <a:ea typeface="ヒラギノ角ゴ Pro W3"/>
                <a:cs typeface="Calibri"/>
              </a:rPr>
              <a:t>creep</a:t>
            </a:r>
            <a:r>
              <a:rPr lang="nb-NO" sz="1200">
                <a:solidFill>
                  <a:schemeClr val="tx2"/>
                </a:solidFill>
                <a:ea typeface="ヒラギノ角ゴ Pro W3"/>
                <a:cs typeface="Calibri"/>
              </a:rPr>
              <a:t>, </a:t>
            </a:r>
            <a:br>
              <a:rPr lang="nb-NO" sz="1200">
                <a:solidFill>
                  <a:schemeClr val="tx2"/>
                </a:solidFill>
                <a:ea typeface="ヒラギノ角ゴ Pro W3"/>
                <a:cs typeface="Calibri"/>
              </a:rPr>
            </a:br>
            <a:r>
              <a:rPr lang="en-IE" sz="1200">
                <a:solidFill>
                  <a:schemeClr val="tx2"/>
                </a:solidFill>
                <a:ea typeface="ヒラギノ角ゴ Pro W3"/>
                <a:cs typeface="Calibri"/>
              </a:rPr>
              <a:t>Unintended</a:t>
            </a:r>
            <a:r>
              <a:rPr lang="nb-NO" sz="1200">
                <a:solidFill>
                  <a:schemeClr val="tx2"/>
                </a:solidFill>
                <a:ea typeface="ヒラギノ角ゴ Pro W3"/>
                <a:cs typeface="Calibri"/>
              </a:rPr>
              <a:t> </a:t>
            </a:r>
            <a:r>
              <a:rPr lang="en-IE" sz="1200">
                <a:solidFill>
                  <a:schemeClr val="tx2"/>
                </a:solidFill>
                <a:ea typeface="ヒラギノ角ゴ Pro W3"/>
                <a:cs typeface="Calibri"/>
              </a:rPr>
              <a:t>consequences,</a:t>
            </a:r>
          </a:p>
          <a:p>
            <a:pPr algn="r" defTabSz="68585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IE" sz="1200">
                <a:solidFill>
                  <a:schemeClr val="tx2"/>
                </a:solidFill>
                <a:ea typeface="ヒラギノ角ゴ Pro W3"/>
                <a:cs typeface="Calibri"/>
              </a:rPr>
              <a:t>Conscious public leadership choices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2BA32A02-972B-3820-019F-B042D8DF593C}"/>
              </a:ext>
            </a:extLst>
          </p:cNvPr>
          <p:cNvSpPr txBox="1"/>
          <p:nvPr/>
        </p:nvSpPr>
        <p:spPr>
          <a:xfrm>
            <a:off x="5369220" y="2858984"/>
            <a:ext cx="152171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Data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FE3A94F6-9BC3-1D31-A0D6-38C893F7A130}"/>
              </a:ext>
            </a:extLst>
          </p:cNvPr>
          <p:cNvSpPr txBox="1"/>
          <p:nvPr/>
        </p:nvSpPr>
        <p:spPr>
          <a:xfrm>
            <a:off x="5369220" y="3332520"/>
            <a:ext cx="1521717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Regulation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4B0F32BF-7D85-FC6F-2711-6F3FBE0CA3D4}"/>
              </a:ext>
            </a:extLst>
          </p:cNvPr>
          <p:cNvSpPr txBox="1"/>
          <p:nvPr/>
        </p:nvSpPr>
        <p:spPr>
          <a:xfrm>
            <a:off x="5369524" y="3916507"/>
            <a:ext cx="1521717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Finance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0" name="TekstSylinder 9">
            <a:extLst>
              <a:ext uri="{FF2B5EF4-FFF2-40B4-BE49-F238E27FC236}">
                <a16:creationId xmlns:a16="http://schemas.microsoft.com/office/drawing/2014/main" id="{913E45B3-C70C-89D2-8E10-AF7BEED73810}"/>
              </a:ext>
            </a:extLst>
          </p:cNvPr>
          <p:cNvSpPr txBox="1"/>
          <p:nvPr/>
        </p:nvSpPr>
        <p:spPr>
          <a:xfrm>
            <a:off x="5361663" y="4533516"/>
            <a:ext cx="1521717" cy="33855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Governance</a:t>
            </a:r>
            <a:endParaRPr kumimoji="0" lang="nb-NO" sz="1600" b="0" i="0" u="none" strike="noStrike" kern="1200" cap="none" spc="0" normalizeH="0" baseline="0" noProof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7B5B382A-DAD0-D2F3-7E49-BC267264E7B4}"/>
              </a:ext>
            </a:extLst>
          </p:cNvPr>
          <p:cNvSpPr txBox="1"/>
          <p:nvPr/>
        </p:nvSpPr>
        <p:spPr>
          <a:xfrm>
            <a:off x="5347900" y="5003639"/>
            <a:ext cx="1521717" cy="43200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b-NO" sz="1600" b="0" i="0" u="none" strike="noStrike" kern="1200" cap="none" spc="0" normalizeH="0" baseline="0" noProof="0" err="1">
                <a:ln>
                  <a:noFill/>
                </a:ln>
                <a:solidFill>
                  <a:srgbClr val="1E2B3C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Competence</a:t>
            </a:r>
            <a:endParaRPr kumimoji="0" lang="nb-NO" sz="1800" b="0" i="0" u="none" strike="noStrike" kern="1200" cap="none" spc="0" normalizeH="0" baseline="0" noProof="0">
              <a:ln>
                <a:noFill/>
              </a:ln>
              <a:solidFill>
                <a:srgbClr val="1E2B3C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1" name="Pil: høyre 20">
            <a:extLst>
              <a:ext uri="{FF2B5EF4-FFF2-40B4-BE49-F238E27FC236}">
                <a16:creationId xmlns:a16="http://schemas.microsoft.com/office/drawing/2014/main" id="{7E718AFE-0B04-9869-ADC1-78A3111D42A2}"/>
              </a:ext>
            </a:extLst>
          </p:cNvPr>
          <p:cNvSpPr/>
          <p:nvPr/>
        </p:nvSpPr>
        <p:spPr>
          <a:xfrm rot="21240000">
            <a:off x="3521125" y="5796864"/>
            <a:ext cx="5507816" cy="170849"/>
          </a:xfrm>
          <a:prstGeom prst="rightArrow">
            <a:avLst/>
          </a:prstGeom>
          <a:gradFill flip="none" rotWithShape="1">
            <a:gsLst>
              <a:gs pos="0">
                <a:srgbClr val="7030A0"/>
              </a:gs>
              <a:gs pos="33000">
                <a:srgbClr val="00B0F0"/>
              </a:gs>
              <a:gs pos="66000">
                <a:srgbClr val="FFFF00"/>
              </a:gs>
              <a:gs pos="100000">
                <a:srgbClr val="FF0000"/>
              </a:gs>
            </a:gsLst>
            <a:lin ang="0" scaled="1"/>
            <a:tileRect/>
          </a:gra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73" tIns="34287" rIns="68573" bIns="34287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685853" eaLnBrk="0" fontAlgn="base" hangingPunct="0">
              <a:spcBef>
                <a:spcPct val="0"/>
              </a:spcBef>
              <a:spcAft>
                <a:spcPct val="0"/>
              </a:spcAft>
            </a:pPr>
            <a:endParaRPr lang="nb-NO" sz="1698">
              <a:solidFill>
                <a:prstClr val="black"/>
              </a:solidFill>
              <a:latin typeface="Arial" panose="020B0604020202020204"/>
              <a:ea typeface="ヒラギノ角ゴ Pro W3"/>
            </a:endParaRPr>
          </a:p>
        </p:txBody>
      </p:sp>
    </p:spTree>
    <p:extLst>
      <p:ext uri="{BB962C8B-B14F-4D97-AF65-F5344CB8AC3E}">
        <p14:creationId xmlns:p14="http://schemas.microsoft.com/office/powerpoint/2010/main" val="1890895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2.xml><?xml version="1.0" encoding="utf-8"?>
<a:theme xmlns:a="http://schemas.openxmlformats.org/drawingml/2006/main" name="1_Digdir PPTmal">
  <a:themeElements>
    <a:clrScheme name="Digdir">
      <a:dk1>
        <a:srgbClr val="1E2B3C"/>
      </a:dk1>
      <a:lt1>
        <a:sysClr val="window" lastClr="FFFFFF"/>
      </a:lt1>
      <a:dk2>
        <a:srgbClr val="1E2B3C"/>
      </a:dk2>
      <a:lt2>
        <a:srgbClr val="E7E6E6"/>
      </a:lt2>
      <a:accent1>
        <a:srgbClr val="1E2B3C"/>
      </a:accent1>
      <a:accent2>
        <a:srgbClr val="F05F63"/>
      </a:accent2>
      <a:accent3>
        <a:srgbClr val="C2132C"/>
      </a:accent3>
      <a:accent4>
        <a:srgbClr val="E5AA20"/>
      </a:accent4>
      <a:accent5>
        <a:srgbClr val="1EACF5"/>
      </a:accent5>
      <a:accent6>
        <a:srgbClr val="0062B8"/>
      </a:accent6>
      <a:hlink>
        <a:srgbClr val="0563C1"/>
      </a:hlink>
      <a:folHlink>
        <a:srgbClr val="C2132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gdir_ppt_mal" id="{09402E70-7836-4A76-98C1-D621FB816469}" vid="{F513D9EA-257E-4DB9-BFBF-9A5262E320A6}"/>
    </a:ext>
  </a:extLst>
</a:theme>
</file>

<file path=ppt/theme/theme3.xml><?xml version="1.0" encoding="utf-8"?>
<a:theme xmlns:a="http://schemas.openxmlformats.org/drawingml/2006/main" name="uio-1-2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ヒラギノ角ゴ Pro W3"/>
      </a:majorFont>
      <a:minorFont>
        <a:latin typeface="Arial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  <a:cs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8FD98F03C620249ABB5B85004ADC651" ma:contentTypeVersion="16" ma:contentTypeDescription="Opprett et nytt dokument." ma:contentTypeScope="" ma:versionID="1d5985616c4301db320e1b3b15406dea">
  <xsd:schema xmlns:xsd="http://www.w3.org/2001/XMLSchema" xmlns:xs="http://www.w3.org/2001/XMLSchema" xmlns:p="http://schemas.microsoft.com/office/2006/metadata/properties" xmlns:ns3="125319e2-fbab-452c-9cde-b4d6dda8808f" xmlns:ns4="45e6db51-308b-4cc7-946d-683343490086" targetNamespace="http://schemas.microsoft.com/office/2006/metadata/properties" ma:root="true" ma:fieldsID="8a8cae5fd153edae9a6096e04a1ae605" ns3:_="" ns4:_="">
    <xsd:import namespace="125319e2-fbab-452c-9cde-b4d6dda8808f"/>
    <xsd:import namespace="45e6db51-308b-4cc7-946d-68334349008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319e2-fbab-452c-9cde-b4d6dda8808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e6db51-308b-4cc7-946d-683343490086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Delingsdetaljer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Hash for deling av tips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125319e2-fbab-452c-9cde-b4d6dda8808f" xsi:nil="true"/>
  </documentManagement>
</p:properties>
</file>

<file path=customXml/itemProps1.xml><?xml version="1.0" encoding="utf-8"?>
<ds:datastoreItem xmlns:ds="http://schemas.openxmlformats.org/officeDocument/2006/customXml" ds:itemID="{F46BC166-3760-44D8-9DCF-32A13021D14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5319e2-fbab-452c-9cde-b4d6dda8808f"/>
    <ds:schemaRef ds:uri="45e6db51-308b-4cc7-946d-68334349008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6FD3797-3C8C-4840-B112-0C999DE897D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E7350ED-0C0C-4E79-BA5B-25CE552D870B}">
  <ds:schemaRefs>
    <ds:schemaRef ds:uri="http://schemas.microsoft.com/office/2006/metadata/properties"/>
    <ds:schemaRef ds:uri="http://purl.org/dc/dcmitype/"/>
    <ds:schemaRef ds:uri="http://www.w3.org/XML/1998/namespace"/>
    <ds:schemaRef ds:uri="http://schemas.microsoft.com/office/2006/documentManagement/types"/>
    <ds:schemaRef ds:uri="http://purl.org/dc/elements/1.1/"/>
    <ds:schemaRef ds:uri="http://purl.org/dc/terms/"/>
    <ds:schemaRef ds:uri="http://schemas.openxmlformats.org/package/2006/metadata/core-properties"/>
    <ds:schemaRef ds:uri="45e6db51-308b-4cc7-946d-683343490086"/>
    <ds:schemaRef ds:uri="http://schemas.microsoft.com/office/infopath/2007/PartnerControls"/>
    <ds:schemaRef ds:uri="125319e2-fbab-452c-9cde-b4d6dda8808f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25392</TotalTime>
  <Words>819</Words>
  <Application>Microsoft Office PowerPoint</Application>
  <PresentationFormat>Widescreen</PresentationFormat>
  <Paragraphs>168</Paragraphs>
  <Slides>11</Slides>
  <Notes>9</Notes>
  <HiddenSlides>0</HiddenSlides>
  <MMClips>0</MMClips>
  <ScaleCrop>false</ScaleCrop>
  <HeadingPairs>
    <vt:vector size="6" baseType="variant">
      <vt:variant>
        <vt:lpstr>Brukte skrifter</vt:lpstr>
      </vt:variant>
      <vt:variant>
        <vt:i4>9</vt:i4>
      </vt:variant>
      <vt:variant>
        <vt:lpstr>Tema</vt:lpstr>
      </vt:variant>
      <vt:variant>
        <vt:i4>3</vt:i4>
      </vt:variant>
      <vt:variant>
        <vt:lpstr>Lysbildetitler</vt:lpstr>
      </vt:variant>
      <vt:variant>
        <vt:i4>11</vt:i4>
      </vt:variant>
    </vt:vector>
  </HeadingPairs>
  <TitlesOfParts>
    <vt:vector size="23" baseType="lpstr">
      <vt:lpstr>Aptos</vt:lpstr>
      <vt:lpstr>Arial</vt:lpstr>
      <vt:lpstr>Calibri</vt:lpstr>
      <vt:lpstr>Helvetica</vt:lpstr>
      <vt:lpstr>NexusSansWebPro</vt:lpstr>
      <vt:lpstr>Open Sans</vt:lpstr>
      <vt:lpstr>Source Han Serif SC</vt:lpstr>
      <vt:lpstr>Times New Roman</vt:lpstr>
      <vt:lpstr>ヒラギノ角ゴ Pro W3</vt:lpstr>
      <vt:lpstr>Digdir PPTmal</vt:lpstr>
      <vt:lpstr>1_Digdir PPTmal</vt:lpstr>
      <vt:lpstr>uio-1-2</vt:lpstr>
      <vt:lpstr>     </vt:lpstr>
      <vt:lpstr>From Data Sharing to Data Driven</vt:lpstr>
      <vt:lpstr>PowerPoint-presentasjon</vt:lpstr>
      <vt:lpstr>PowerPoint-presentasjon</vt:lpstr>
      <vt:lpstr>The reality of what is possible</vt:lpstr>
      <vt:lpstr>PowerPoint-presentasjon</vt:lpstr>
      <vt:lpstr>Data Driven Public Services Spectrum</vt:lpstr>
      <vt:lpstr>Data Driven Public Services Spectrum</vt:lpstr>
      <vt:lpstr>Data Driven Public Services Spectrum</vt:lpstr>
      <vt:lpstr>PowerPoint-presentasjon</vt:lpstr>
      <vt:lpstr>PowerPoint-presentasjon</vt:lpstr>
    </vt:vector>
  </TitlesOfParts>
  <Company>DigDir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Broomfield, Heather Carolyn</dc:creator>
  <cp:lastModifiedBy>Nilsson-Andersen, Gull Petra Madelein</cp:lastModifiedBy>
  <cp:revision>4</cp:revision>
  <dcterms:created xsi:type="dcterms:W3CDTF">2024-10-21T08:31:17Z</dcterms:created>
  <dcterms:modified xsi:type="dcterms:W3CDTF">2024-11-15T06:14:04Z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0x01010018FD98F03C620249ABB5B85004ADC651</vt:lpwstr>
  </property>
</Properties>
</file>