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57349" autoAdjust="0"/>
  </p:normalViewPr>
  <p:slideViewPr>
    <p:cSldViewPr snapToGrid="0">
      <p:cViewPr varScale="1">
        <p:scale>
          <a:sx n="78" d="100"/>
          <a:sy n="78" d="100"/>
        </p:scale>
        <p:origin x="18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51EA8-F175-4329-BBF2-D26E1B58BA5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C8878-446A-400D-A317-12038CEFA475}">
      <dgm:prSet/>
      <dgm:spPr/>
      <dgm:t>
        <a:bodyPr/>
        <a:lstStyle/>
        <a:p>
          <a:r>
            <a:rPr lang="nb-NO" dirty="0"/>
            <a:t>Styrke den samlede </a:t>
          </a:r>
          <a:r>
            <a:rPr lang="nb-NO" b="1" dirty="0"/>
            <a:t>kompetansen</a:t>
          </a:r>
          <a:r>
            <a:rPr lang="nb-NO" dirty="0"/>
            <a:t> og dele på nøkkelkompetanse  </a:t>
          </a:r>
          <a:endParaRPr lang="en-US" dirty="0"/>
        </a:p>
      </dgm:t>
    </dgm:pt>
    <dgm:pt modelId="{E529C35E-9C26-46BB-B955-87291A563CEC}" type="parTrans" cxnId="{9C2BD1DF-5CB1-4AA7-8CA4-AA7821F54C95}">
      <dgm:prSet/>
      <dgm:spPr/>
      <dgm:t>
        <a:bodyPr/>
        <a:lstStyle/>
        <a:p>
          <a:endParaRPr lang="en-US"/>
        </a:p>
      </dgm:t>
    </dgm:pt>
    <dgm:pt modelId="{D753E85D-B652-47C4-80D1-66F6C97FC40B}" type="sibTrans" cxnId="{9C2BD1DF-5CB1-4AA7-8CA4-AA7821F54C95}">
      <dgm:prSet/>
      <dgm:spPr/>
      <dgm:t>
        <a:bodyPr/>
        <a:lstStyle/>
        <a:p>
          <a:endParaRPr lang="en-US"/>
        </a:p>
      </dgm:t>
    </dgm:pt>
    <dgm:pt modelId="{B65C93EF-2916-4EC1-8DCB-9A7D83E09A21}">
      <dgm:prSet/>
      <dgm:spPr/>
      <dgm:t>
        <a:bodyPr/>
        <a:lstStyle/>
        <a:p>
          <a:r>
            <a:rPr lang="nb-NO" dirty="0"/>
            <a:t>Øke </a:t>
          </a:r>
          <a:r>
            <a:rPr lang="nb-NO" b="1" dirty="0"/>
            <a:t>gjennomføringskraften</a:t>
          </a:r>
          <a:r>
            <a:rPr lang="nb-NO" dirty="0"/>
            <a:t> i utbredelse av, og gevinstrealisering av nasjonale digitale løsninger og prosjekter</a:t>
          </a:r>
          <a:endParaRPr lang="nb-NO" noProof="0" dirty="0"/>
        </a:p>
      </dgm:t>
    </dgm:pt>
    <dgm:pt modelId="{00C61764-09DC-436C-9D1A-4D8D63E5A2DC}" type="parTrans" cxnId="{9F073EFF-25B0-4618-8E5A-5A62D4692877}">
      <dgm:prSet/>
      <dgm:spPr/>
      <dgm:t>
        <a:bodyPr/>
        <a:lstStyle/>
        <a:p>
          <a:endParaRPr lang="en-US"/>
        </a:p>
      </dgm:t>
    </dgm:pt>
    <dgm:pt modelId="{6BB4AAF6-50A0-49A1-989F-9FC8367FEBAA}" type="sibTrans" cxnId="{9F073EFF-25B0-4618-8E5A-5A62D4692877}">
      <dgm:prSet/>
      <dgm:spPr/>
      <dgm:t>
        <a:bodyPr/>
        <a:lstStyle/>
        <a:p>
          <a:endParaRPr lang="en-US"/>
        </a:p>
      </dgm:t>
    </dgm:pt>
    <dgm:pt modelId="{54B2C13D-F945-473F-BF3A-65E63A4030A3}">
      <dgm:prSet/>
      <dgm:spPr/>
      <dgm:t>
        <a:bodyPr/>
        <a:lstStyle/>
        <a:p>
          <a:r>
            <a:rPr lang="nb-NO" dirty="0"/>
            <a:t>Gjennom deltakende kommuner i nasjonalt arbeid, </a:t>
          </a:r>
          <a:r>
            <a:rPr lang="nb-NO" b="1" dirty="0"/>
            <a:t>forsterke og påvirke det nasjonale utviklingsarbeidet</a:t>
          </a:r>
          <a:r>
            <a:rPr lang="nb-NO" dirty="0"/>
            <a:t>, herunder delta i arbeidet med å få frem </a:t>
          </a:r>
          <a:r>
            <a:rPr lang="nb-NO" b="1" dirty="0"/>
            <a:t>behovene </a:t>
          </a:r>
          <a:r>
            <a:rPr lang="nb-NO" dirty="0"/>
            <a:t>i sektoren (kommunene).</a:t>
          </a:r>
          <a:endParaRPr lang="en-US" dirty="0"/>
        </a:p>
      </dgm:t>
    </dgm:pt>
    <dgm:pt modelId="{C3B21445-DE4B-48B6-B35A-405DBEA419CF}" type="parTrans" cxnId="{3DB58026-40B4-49A7-92F7-E1AC2A41BFA0}">
      <dgm:prSet/>
      <dgm:spPr/>
      <dgm:t>
        <a:bodyPr/>
        <a:lstStyle/>
        <a:p>
          <a:endParaRPr lang="en-US"/>
        </a:p>
      </dgm:t>
    </dgm:pt>
    <dgm:pt modelId="{CFEAD290-A554-4EAF-9AC8-2E6D39C4B31E}" type="sibTrans" cxnId="{3DB58026-40B4-49A7-92F7-E1AC2A41BFA0}">
      <dgm:prSet/>
      <dgm:spPr/>
      <dgm:t>
        <a:bodyPr/>
        <a:lstStyle/>
        <a:p>
          <a:endParaRPr lang="en-US"/>
        </a:p>
      </dgm:t>
    </dgm:pt>
    <dgm:pt modelId="{637BDAE9-94EC-4842-8F37-DBEA174C464A}" type="pres">
      <dgm:prSet presAssocID="{38651EA8-F175-4329-BBF2-D26E1B58BA5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nb-NO"/>
        </a:p>
      </dgm:t>
    </dgm:pt>
    <dgm:pt modelId="{5D824AFE-0CEE-41BD-8636-EEE01D70D5E3}" type="pres">
      <dgm:prSet presAssocID="{5B3C8878-446A-400D-A317-12038CEFA475}" presName="compNode" presStyleCnt="0"/>
      <dgm:spPr/>
    </dgm:pt>
    <dgm:pt modelId="{4B6BABB3-07FF-4EDE-882E-B05489EFF99C}" type="pres">
      <dgm:prSet presAssocID="{5B3C8878-446A-400D-A317-12038CEFA475}" presName="dummyConnPt" presStyleCnt="0"/>
      <dgm:spPr/>
    </dgm:pt>
    <dgm:pt modelId="{613E3528-5A53-4138-8E61-43915768DE06}" type="pres">
      <dgm:prSet presAssocID="{5B3C8878-446A-400D-A317-12038CEFA4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93DD0A-47A9-4121-9338-7B19871BEE4B}" type="pres">
      <dgm:prSet presAssocID="{D753E85D-B652-47C4-80D1-66F6C97FC40B}" presName="sibTrans" presStyleLbl="bgSibTrans2D1" presStyleIdx="0" presStyleCnt="2"/>
      <dgm:spPr/>
      <dgm:t>
        <a:bodyPr/>
        <a:lstStyle/>
        <a:p>
          <a:endParaRPr lang="nb-NO"/>
        </a:p>
      </dgm:t>
    </dgm:pt>
    <dgm:pt modelId="{991E531D-6274-4FA7-9787-0B4A1A95594E}" type="pres">
      <dgm:prSet presAssocID="{B65C93EF-2916-4EC1-8DCB-9A7D83E09A21}" presName="compNode" presStyleCnt="0"/>
      <dgm:spPr/>
    </dgm:pt>
    <dgm:pt modelId="{1E0EC8F3-1C89-41EB-9D30-1F03AECDA6E7}" type="pres">
      <dgm:prSet presAssocID="{B65C93EF-2916-4EC1-8DCB-9A7D83E09A21}" presName="dummyConnPt" presStyleCnt="0"/>
      <dgm:spPr/>
    </dgm:pt>
    <dgm:pt modelId="{43B4EB97-117E-4F24-B281-80A257112794}" type="pres">
      <dgm:prSet presAssocID="{B65C93EF-2916-4EC1-8DCB-9A7D83E09A21}" presName="node" presStyleLbl="node1" presStyleIdx="1" presStyleCnt="3" custLinFactNeighborY="-3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20D7DA-5117-4D43-BE36-C35F562C7732}" type="pres">
      <dgm:prSet presAssocID="{6BB4AAF6-50A0-49A1-989F-9FC8367FEBAA}" presName="sibTrans" presStyleLbl="bgSibTrans2D1" presStyleIdx="1" presStyleCnt="2"/>
      <dgm:spPr/>
      <dgm:t>
        <a:bodyPr/>
        <a:lstStyle/>
        <a:p>
          <a:endParaRPr lang="nb-NO"/>
        </a:p>
      </dgm:t>
    </dgm:pt>
    <dgm:pt modelId="{D070B55F-126E-49A9-8E44-007AC9960F98}" type="pres">
      <dgm:prSet presAssocID="{54B2C13D-F945-473F-BF3A-65E63A4030A3}" presName="compNode" presStyleCnt="0"/>
      <dgm:spPr/>
    </dgm:pt>
    <dgm:pt modelId="{83B41F35-CD92-4DCD-A0CF-AE80DF9B28D1}" type="pres">
      <dgm:prSet presAssocID="{54B2C13D-F945-473F-BF3A-65E63A4030A3}" presName="dummyConnPt" presStyleCnt="0"/>
      <dgm:spPr/>
    </dgm:pt>
    <dgm:pt modelId="{27D986B4-89BF-4ABC-BE83-038143505D60}" type="pres">
      <dgm:prSet presAssocID="{54B2C13D-F945-473F-BF3A-65E63A4030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F073EFF-25B0-4618-8E5A-5A62D4692877}" srcId="{38651EA8-F175-4329-BBF2-D26E1B58BA59}" destId="{B65C93EF-2916-4EC1-8DCB-9A7D83E09A21}" srcOrd="1" destOrd="0" parTransId="{00C61764-09DC-436C-9D1A-4D8D63E5A2DC}" sibTransId="{6BB4AAF6-50A0-49A1-989F-9FC8367FEBAA}"/>
    <dgm:cxn modelId="{FCA695F0-4689-43CD-9A98-4E31F4D27DB5}" type="presOf" srcId="{5B3C8878-446A-400D-A317-12038CEFA475}" destId="{613E3528-5A53-4138-8E61-43915768DE06}" srcOrd="0" destOrd="0" presId="urn:microsoft.com/office/officeart/2005/8/layout/bProcess4"/>
    <dgm:cxn modelId="{E118BA6C-33B5-4F25-98FB-6D14EB234A7C}" type="presOf" srcId="{D753E85D-B652-47C4-80D1-66F6C97FC40B}" destId="{DF93DD0A-47A9-4121-9338-7B19871BEE4B}" srcOrd="0" destOrd="0" presId="urn:microsoft.com/office/officeart/2005/8/layout/bProcess4"/>
    <dgm:cxn modelId="{3DB58026-40B4-49A7-92F7-E1AC2A41BFA0}" srcId="{38651EA8-F175-4329-BBF2-D26E1B58BA59}" destId="{54B2C13D-F945-473F-BF3A-65E63A4030A3}" srcOrd="2" destOrd="0" parTransId="{C3B21445-DE4B-48B6-B35A-405DBEA419CF}" sibTransId="{CFEAD290-A554-4EAF-9AC8-2E6D39C4B31E}"/>
    <dgm:cxn modelId="{9C2BD1DF-5CB1-4AA7-8CA4-AA7821F54C95}" srcId="{38651EA8-F175-4329-BBF2-D26E1B58BA59}" destId="{5B3C8878-446A-400D-A317-12038CEFA475}" srcOrd="0" destOrd="0" parTransId="{E529C35E-9C26-46BB-B955-87291A563CEC}" sibTransId="{D753E85D-B652-47C4-80D1-66F6C97FC40B}"/>
    <dgm:cxn modelId="{6531C11D-D56E-4AEC-B4D8-F89AF1282C05}" type="presOf" srcId="{B65C93EF-2916-4EC1-8DCB-9A7D83E09A21}" destId="{43B4EB97-117E-4F24-B281-80A257112794}" srcOrd="0" destOrd="0" presId="urn:microsoft.com/office/officeart/2005/8/layout/bProcess4"/>
    <dgm:cxn modelId="{3D156347-DE6E-4598-9B41-B5DD1BADD841}" type="presOf" srcId="{38651EA8-F175-4329-BBF2-D26E1B58BA59}" destId="{637BDAE9-94EC-4842-8F37-DBEA174C464A}" srcOrd="0" destOrd="0" presId="urn:microsoft.com/office/officeart/2005/8/layout/bProcess4"/>
    <dgm:cxn modelId="{E21CA2F3-DC07-47BF-9A5F-92B0602FAD95}" type="presOf" srcId="{54B2C13D-F945-473F-BF3A-65E63A4030A3}" destId="{27D986B4-89BF-4ABC-BE83-038143505D60}" srcOrd="0" destOrd="0" presId="urn:microsoft.com/office/officeart/2005/8/layout/bProcess4"/>
    <dgm:cxn modelId="{CDFCE055-561D-471C-983F-91E3887051EF}" type="presOf" srcId="{6BB4AAF6-50A0-49A1-989F-9FC8367FEBAA}" destId="{6320D7DA-5117-4D43-BE36-C35F562C7732}" srcOrd="0" destOrd="0" presId="urn:microsoft.com/office/officeart/2005/8/layout/bProcess4"/>
    <dgm:cxn modelId="{3EF4CB96-73E5-4A82-837F-BF3BB8311355}" type="presParOf" srcId="{637BDAE9-94EC-4842-8F37-DBEA174C464A}" destId="{5D824AFE-0CEE-41BD-8636-EEE01D70D5E3}" srcOrd="0" destOrd="0" presId="urn:microsoft.com/office/officeart/2005/8/layout/bProcess4"/>
    <dgm:cxn modelId="{70E54859-F385-41CA-9566-45A2E8E01276}" type="presParOf" srcId="{5D824AFE-0CEE-41BD-8636-EEE01D70D5E3}" destId="{4B6BABB3-07FF-4EDE-882E-B05489EFF99C}" srcOrd="0" destOrd="0" presId="urn:microsoft.com/office/officeart/2005/8/layout/bProcess4"/>
    <dgm:cxn modelId="{F7B6B0E7-6F71-4EA6-BE27-ECD4E3F49D64}" type="presParOf" srcId="{5D824AFE-0CEE-41BD-8636-EEE01D70D5E3}" destId="{613E3528-5A53-4138-8E61-43915768DE06}" srcOrd="1" destOrd="0" presId="urn:microsoft.com/office/officeart/2005/8/layout/bProcess4"/>
    <dgm:cxn modelId="{52D7F91C-18EC-4EB8-A770-9A9BFAEF647F}" type="presParOf" srcId="{637BDAE9-94EC-4842-8F37-DBEA174C464A}" destId="{DF93DD0A-47A9-4121-9338-7B19871BEE4B}" srcOrd="1" destOrd="0" presId="urn:microsoft.com/office/officeart/2005/8/layout/bProcess4"/>
    <dgm:cxn modelId="{F5DC68ED-D6E6-4858-B81E-CD1BC0D65D03}" type="presParOf" srcId="{637BDAE9-94EC-4842-8F37-DBEA174C464A}" destId="{991E531D-6274-4FA7-9787-0B4A1A95594E}" srcOrd="2" destOrd="0" presId="urn:microsoft.com/office/officeart/2005/8/layout/bProcess4"/>
    <dgm:cxn modelId="{1DA8C207-4AC9-424B-AF3F-9CB6E1BA42D4}" type="presParOf" srcId="{991E531D-6274-4FA7-9787-0B4A1A95594E}" destId="{1E0EC8F3-1C89-41EB-9D30-1F03AECDA6E7}" srcOrd="0" destOrd="0" presId="urn:microsoft.com/office/officeart/2005/8/layout/bProcess4"/>
    <dgm:cxn modelId="{493666FF-7EED-47A8-8D85-7CE4CF17683E}" type="presParOf" srcId="{991E531D-6274-4FA7-9787-0B4A1A95594E}" destId="{43B4EB97-117E-4F24-B281-80A257112794}" srcOrd="1" destOrd="0" presId="urn:microsoft.com/office/officeart/2005/8/layout/bProcess4"/>
    <dgm:cxn modelId="{FA3EFAA4-9B49-495D-A024-311B91923ABD}" type="presParOf" srcId="{637BDAE9-94EC-4842-8F37-DBEA174C464A}" destId="{6320D7DA-5117-4D43-BE36-C35F562C7732}" srcOrd="3" destOrd="0" presId="urn:microsoft.com/office/officeart/2005/8/layout/bProcess4"/>
    <dgm:cxn modelId="{1D8B08B3-252F-4BCE-ABD4-C7E7146364A4}" type="presParOf" srcId="{637BDAE9-94EC-4842-8F37-DBEA174C464A}" destId="{D070B55F-126E-49A9-8E44-007AC9960F98}" srcOrd="4" destOrd="0" presId="urn:microsoft.com/office/officeart/2005/8/layout/bProcess4"/>
    <dgm:cxn modelId="{DC935A07-946C-4BB0-86F3-CBA3F563844C}" type="presParOf" srcId="{D070B55F-126E-49A9-8E44-007AC9960F98}" destId="{83B41F35-CD92-4DCD-A0CF-AE80DF9B28D1}" srcOrd="0" destOrd="0" presId="urn:microsoft.com/office/officeart/2005/8/layout/bProcess4"/>
    <dgm:cxn modelId="{7BCA4225-7EBD-4290-A0A4-C9523A6094F3}" type="presParOf" srcId="{D070B55F-126E-49A9-8E44-007AC9960F98}" destId="{27D986B4-89BF-4ABC-BE83-038143505D60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3DD0A-47A9-4121-9338-7B19871BEE4B}">
      <dsp:nvSpPr>
        <dsp:cNvPr id="0" name=""/>
        <dsp:cNvSpPr/>
      </dsp:nvSpPr>
      <dsp:spPr>
        <a:xfrm rot="5400000">
          <a:off x="1056293" y="1580393"/>
          <a:ext cx="2470275" cy="2984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E3528-5A53-4138-8E61-43915768DE06}">
      <dsp:nvSpPr>
        <dsp:cNvPr id="0" name=""/>
        <dsp:cNvSpPr/>
      </dsp:nvSpPr>
      <dsp:spPr>
        <a:xfrm>
          <a:off x="1622693" y="2725"/>
          <a:ext cx="3316485" cy="198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/>
            <a:t>Styrke den samlede </a:t>
          </a:r>
          <a:r>
            <a:rPr lang="nb-NO" sz="1700" b="1" kern="1200" dirty="0"/>
            <a:t>kompetansen</a:t>
          </a:r>
          <a:r>
            <a:rPr lang="nb-NO" sz="1700" kern="1200" dirty="0"/>
            <a:t> og dele på nøkkelkompetanse  </a:t>
          </a:r>
          <a:endParaRPr lang="en-US" sz="1700" kern="1200" dirty="0"/>
        </a:p>
      </dsp:txBody>
      <dsp:txXfrm>
        <a:off x="1680975" y="61007"/>
        <a:ext cx="3199921" cy="1873327"/>
      </dsp:txXfrm>
    </dsp:sp>
    <dsp:sp modelId="{6320D7DA-5117-4D43-BE36-C35F562C7732}">
      <dsp:nvSpPr>
        <dsp:cNvPr id="0" name=""/>
        <dsp:cNvSpPr/>
      </dsp:nvSpPr>
      <dsp:spPr>
        <a:xfrm rot="599">
          <a:off x="2291431" y="2826795"/>
          <a:ext cx="4405485" cy="2984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4EB97-117E-4F24-B281-80A257112794}">
      <dsp:nvSpPr>
        <dsp:cNvPr id="0" name=""/>
        <dsp:cNvSpPr/>
      </dsp:nvSpPr>
      <dsp:spPr>
        <a:xfrm>
          <a:off x="1622693" y="2483881"/>
          <a:ext cx="3316485" cy="198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/>
            <a:t>Øke </a:t>
          </a:r>
          <a:r>
            <a:rPr lang="nb-NO" sz="1700" b="1" kern="1200" dirty="0"/>
            <a:t>gjennomføringskraften</a:t>
          </a:r>
          <a:r>
            <a:rPr lang="nb-NO" sz="1700" kern="1200" dirty="0"/>
            <a:t> i utbredelse av, og gevinstrealisering av nasjonale digitale løsninger og prosjekter</a:t>
          </a:r>
          <a:endParaRPr lang="nb-NO" sz="1700" kern="1200" noProof="0" dirty="0"/>
        </a:p>
      </dsp:txBody>
      <dsp:txXfrm>
        <a:off x="1680975" y="2542163"/>
        <a:ext cx="3199921" cy="1873327"/>
      </dsp:txXfrm>
    </dsp:sp>
    <dsp:sp modelId="{27D986B4-89BF-4ABC-BE83-038143505D60}">
      <dsp:nvSpPr>
        <dsp:cNvPr id="0" name=""/>
        <dsp:cNvSpPr/>
      </dsp:nvSpPr>
      <dsp:spPr>
        <a:xfrm>
          <a:off x="6033620" y="2490090"/>
          <a:ext cx="3316485" cy="198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/>
            <a:t>Gjennom deltakende kommuner i nasjonalt arbeid, </a:t>
          </a:r>
          <a:r>
            <a:rPr lang="nb-NO" sz="1700" b="1" kern="1200" dirty="0"/>
            <a:t>forsterke og påvirke det nasjonale utviklingsarbeidet</a:t>
          </a:r>
          <a:r>
            <a:rPr lang="nb-NO" sz="1700" kern="1200" dirty="0"/>
            <a:t>, herunder delta i arbeidet med å få frem </a:t>
          </a:r>
          <a:r>
            <a:rPr lang="nb-NO" sz="1700" b="1" kern="1200" dirty="0"/>
            <a:t>behovene </a:t>
          </a:r>
          <a:r>
            <a:rPr lang="nb-NO" sz="1700" kern="1200" dirty="0"/>
            <a:t>i sektoren (kommunene).</a:t>
          </a:r>
          <a:endParaRPr lang="en-US" sz="1700" kern="1200" dirty="0"/>
        </a:p>
      </dsp:txBody>
      <dsp:txXfrm>
        <a:off x="6091902" y="2548372"/>
        <a:ext cx="3199921" cy="18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A7309-E251-4753-903C-4B862AF188E0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5528-7FC2-406C-9E72-F40B4ECD14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2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.no/fagomrader/digitalisering/styring-og-organisering/samstyringsstruktur/samstyringsstrukturen-for-digitaliseringsomrade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Viktig referansedokument for å forstå KS rolle på digitaliseringsområdet, og diginettverkene – bakgrunn </a:t>
            </a:r>
          </a:p>
          <a:p>
            <a:endParaRPr lang="nb-N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For å sikre samordning og økt gjennomføringskraft i digitaliseringsarbeidet i kommunal sektor skal KS:</a:t>
            </a:r>
          </a:p>
          <a:p>
            <a:endParaRPr lang="nb-NO" dirty="0">
              <a:effectLst/>
            </a:endParaRPr>
          </a:p>
          <a:p>
            <a:pPr>
              <a:lnSpc>
                <a:spcPct val="90000"/>
              </a:lnSpc>
            </a:pPr>
            <a:r>
              <a:rPr lang="nb-NO" sz="1200" dirty="0"/>
              <a:t>representere sektoren og dens interesser overfor staten og andre nasjonale aktører, og oppnevne sektorens representanter til råd, utvalg og nasjonale prosjekter innen digitalisering</a:t>
            </a:r>
          </a:p>
          <a:p>
            <a:pPr>
              <a:lnSpc>
                <a:spcPct val="90000"/>
              </a:lnSpc>
            </a:pPr>
            <a:endParaRPr lang="nb-NO" sz="1200" dirty="0"/>
          </a:p>
          <a:p>
            <a:pPr>
              <a:lnSpc>
                <a:spcPct val="90000"/>
              </a:lnSpc>
            </a:pPr>
            <a:r>
              <a:rPr lang="nb-NO" sz="1200" dirty="0"/>
              <a:t>være en pådriver for digital kompetanse, utvikling og utbredelse av sammenhengende tjenester og felles kommunale løsninger og komponenter i tett samarbeid med ressurser hos medlemmene og </a:t>
            </a:r>
            <a:r>
              <a:rPr lang="nb-NO" sz="1200" b="1" dirty="0"/>
              <a:t>regionale digitaliseringsnettverk</a:t>
            </a:r>
            <a:r>
              <a:rPr lang="nb-NO" sz="1200" dirty="0"/>
              <a:t>, og støtte opp om prosjekter som er strategisk viktige for kommunene</a:t>
            </a:r>
          </a:p>
          <a:p>
            <a:pPr>
              <a:lnSpc>
                <a:spcPct val="90000"/>
              </a:lnSpc>
            </a:pPr>
            <a:endParaRPr lang="nb-NO" sz="1200" dirty="0"/>
          </a:p>
          <a:p>
            <a:pPr>
              <a:lnSpc>
                <a:spcPct val="90000"/>
              </a:lnSpc>
            </a:pPr>
            <a:r>
              <a:rPr lang="nb-NO" sz="1200" dirty="0"/>
              <a:t>i samspill med medlemmene være en pådriver for utvikling av digitaliseringsvennlig regelverk og premissleverandør for utvikling av felles standarder og virksomhetsarkitektur for kommunal sektor</a:t>
            </a:r>
          </a:p>
          <a:p>
            <a:pPr>
              <a:lnSpc>
                <a:spcPct val="90000"/>
              </a:lnSpc>
            </a:pPr>
            <a:endParaRPr lang="en-US" sz="900" dirty="0"/>
          </a:p>
          <a:p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endParaRPr lang="nb-NO" dirty="0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9BC95-0F51-4226-A46F-6187059551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444444"/>
                </a:solidFill>
                <a:effectLst/>
                <a:latin typeface="SourceSansProRegular"/>
              </a:rPr>
              <a:t>KS samler kommunesektoren i digitaliseringsarbeidet og fremmer deres interesser. Kommunesektorens behov spilles inn gjennom samstyringsorganer som </a:t>
            </a:r>
            <a:r>
              <a:rPr lang="nb-NO" b="0" i="0" dirty="0" err="1">
                <a:solidFill>
                  <a:srgbClr val="444444"/>
                </a:solidFill>
                <a:effectLst/>
                <a:latin typeface="SourceSansProRegular"/>
              </a:rPr>
              <a:t>KommIT</a:t>
            </a:r>
            <a:r>
              <a:rPr lang="nb-NO" b="0" i="0" dirty="0">
                <a:solidFill>
                  <a:srgbClr val="444444"/>
                </a:solidFill>
                <a:effectLst/>
                <a:latin typeface="SourceSansProRegular"/>
              </a:rPr>
              <a:t>-rådet, digitaliseringsutvalget og underliggende fagutvalg. Der besluttes også prioriteringene for KS’ digitaliseringsarbeid.</a:t>
            </a:r>
          </a:p>
          <a:p>
            <a:endParaRPr lang="nb-NO" b="0" i="0" dirty="0">
              <a:solidFill>
                <a:srgbClr val="444444"/>
              </a:solidFill>
              <a:effectLst/>
              <a:latin typeface="SourceSansProRegular"/>
            </a:endParaRPr>
          </a:p>
          <a:p>
            <a:r>
              <a:rPr lang="nb-NO" b="0" i="0" dirty="0">
                <a:solidFill>
                  <a:srgbClr val="444444"/>
                </a:solidFill>
                <a:effectLst/>
                <a:latin typeface="SourceSansProRegular"/>
              </a:rPr>
              <a:t>Denne strukturen skal KS ivareta og videreutvikle i samarbeid med de regionale digitaliseringsnettverkene – noe vi forsøker hver dag!</a:t>
            </a:r>
          </a:p>
          <a:p>
            <a:endParaRPr lang="nb-NO" b="0" i="0" dirty="0">
              <a:solidFill>
                <a:srgbClr val="444444"/>
              </a:solidFill>
              <a:effectLst/>
              <a:latin typeface="SourceSansProRegular"/>
            </a:endParaRPr>
          </a:p>
          <a:p>
            <a:r>
              <a:rPr lang="nb-NO" b="0" i="0" dirty="0">
                <a:solidFill>
                  <a:srgbClr val="444444"/>
                </a:solidFill>
                <a:effectLst/>
                <a:latin typeface="SourceSansProRegular"/>
              </a:rPr>
              <a:t>Forklart av </a:t>
            </a:r>
            <a:r>
              <a:rPr lang="nb-NO" b="0" i="0" dirty="0" err="1">
                <a:solidFill>
                  <a:srgbClr val="444444"/>
                </a:solidFill>
                <a:effectLst/>
                <a:latin typeface="SourceSansProRegular"/>
              </a:rPr>
              <a:t>DigiRogaland</a:t>
            </a:r>
            <a:r>
              <a:rPr lang="nb-NO" b="0" i="0" dirty="0">
                <a:solidFill>
                  <a:srgbClr val="444444"/>
                </a:solidFill>
                <a:effectLst/>
                <a:latin typeface="SourceSansProRegular"/>
              </a:rPr>
              <a:t>: </a:t>
            </a:r>
          </a:p>
          <a:p>
            <a:pPr algn="l"/>
            <a:r>
              <a:rPr lang="nb-NO" b="0" i="0" u="none" strike="noStrike" dirty="0" err="1">
                <a:solidFill>
                  <a:srgbClr val="337AB7"/>
                </a:solidFill>
                <a:effectLst/>
                <a:latin typeface="Graphie W03"/>
                <a:hlinkClick r:id="rId3"/>
              </a:rPr>
              <a:t>Samtstyringsstrukturen</a:t>
            </a:r>
            <a:r>
              <a:rPr lang="nb-NO" b="0" i="0" u="none" strike="noStrike" dirty="0">
                <a:solidFill>
                  <a:srgbClr val="337AB7"/>
                </a:solidFill>
                <a:effectLst/>
                <a:latin typeface="Graphie W03"/>
                <a:hlinkClick r:id="rId3"/>
              </a:rPr>
              <a:t> legger føringer for hvordan offentlig sektor jobber med digitalisering</a:t>
            </a:r>
            <a:r>
              <a:rPr lang="nb-NO" b="0" i="0" dirty="0">
                <a:solidFill>
                  <a:srgbClr val="000000"/>
                </a:solidFill>
                <a:effectLst/>
                <a:latin typeface="Graphie W03"/>
              </a:rPr>
              <a:t>. Denne strukturen legger også premisser for kommunikasjonen, og synliggjør hvorfor god kommunikasjon er så viktig i digitalisering.</a:t>
            </a: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Graphie W03"/>
              </a:rPr>
              <a:t>Kort fortalt så er samstyringsstrukturen et grep for å gjøre det enklere for KS og norske kommuner samhandle, spille hverandre gode og digitalisere offentlig sektor sammen.</a:t>
            </a: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Graphie W03"/>
              </a:rPr>
              <a:t>Det har blitt satt sammen flere utvalg som på ulike nivåer gir råd og setter retningen i digitaliseringsarbeidet, og tanken er å bruke digitaliseringsnettverkene aktivt i å spre informasjon ut i kommunene og rekruttere medlemmer til de ulike utvalgene</a:t>
            </a:r>
          </a:p>
          <a:p>
            <a:endParaRPr lang="nb-NO" b="0" i="0" dirty="0">
              <a:solidFill>
                <a:srgbClr val="444444"/>
              </a:solidFill>
              <a:effectLst/>
              <a:latin typeface="SourceSansProRegular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24ACF-68AD-4554-8797-F7D1126455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31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har etablert et sett felles mål for diginettverkene, som bygger på, og speiler de regionale målene og prioriteringene dere har satt.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Skal vi løse disse oppgavene sammen, må vi vite hvor vi skal, og hvordan prioritere ressursene.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Styrke den samlede kompetansen og dele på nøkkelkompetanse </a:t>
            </a:r>
            <a:endParaRPr lang="en-US" b="1" dirty="0"/>
          </a:p>
          <a:p>
            <a:endParaRPr lang="nb-NO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Øke gjennomføringskraften i utbredelse av, og gevinstrealisering av nasjonale digitale løsninger og prosjekter</a:t>
            </a:r>
            <a:endParaRPr lang="en-US" b="0" dirty="0"/>
          </a:p>
          <a:p>
            <a:r>
              <a:rPr lang="nb-NO" b="0" dirty="0"/>
              <a:t>Forsterke, og påvirke det nasjonale utviklingsarbeidet</a:t>
            </a:r>
          </a:p>
          <a:p>
            <a:r>
              <a:rPr lang="nb-NO" b="0" dirty="0"/>
              <a:t>Eventuelt legge til: rolle på e-helse, og viktigheten av et godt samspill med det nye selskapet for digitale fellestjenester.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794C7-B3FB-4C2B-A527-9D2FCC71100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590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6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4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54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91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ksempel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26.09.2023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178294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26.09.2023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69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2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2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25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59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95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80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7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26E3-FF0E-409D-A095-95776ED0A408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B3AB-C87D-4D87-AB11-FD3EE74E7C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5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684357"/>
          </a:xfrm>
          <a:custGeom>
            <a:avLst/>
            <a:gdLst/>
            <a:ahLst/>
            <a:cxnLst/>
            <a:rect l="l" t="t" r="r" b="b"/>
            <a:pathLst>
              <a:path w="18288000" h="4026535">
                <a:moveTo>
                  <a:pt x="0" y="4026089"/>
                </a:moveTo>
                <a:lnTo>
                  <a:pt x="18288000" y="4026089"/>
                </a:lnTo>
                <a:lnTo>
                  <a:pt x="18288000" y="0"/>
                </a:lnTo>
                <a:lnTo>
                  <a:pt x="0" y="0"/>
                </a:lnTo>
                <a:lnTo>
                  <a:pt x="0" y="4026089"/>
                </a:lnTo>
                <a:close/>
              </a:path>
            </a:pathLst>
          </a:custGeom>
          <a:solidFill>
            <a:srgbClr val="FFFFFF">
              <a:alpha val="9411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2660687"/>
            <a:ext cx="12192000" cy="4174067"/>
          </a:xfrm>
          <a:custGeom>
            <a:avLst/>
            <a:gdLst/>
            <a:ahLst/>
            <a:cxnLst/>
            <a:rect l="l" t="t" r="r" b="b"/>
            <a:pathLst>
              <a:path w="18288000" h="6261100">
                <a:moveTo>
                  <a:pt x="0" y="0"/>
                </a:moveTo>
                <a:lnTo>
                  <a:pt x="18288000" y="0"/>
                </a:lnTo>
                <a:lnTo>
                  <a:pt x="18288000" y="6260910"/>
                </a:lnTo>
                <a:lnTo>
                  <a:pt x="0" y="6260910"/>
                </a:lnTo>
                <a:lnTo>
                  <a:pt x="0" y="0"/>
                </a:lnTo>
                <a:close/>
              </a:path>
            </a:pathLst>
          </a:custGeom>
          <a:solidFill>
            <a:srgbClr val="007AC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311179" y="314027"/>
            <a:ext cx="3569639" cy="207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1919765" y="3337038"/>
            <a:ext cx="882438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algn="ctr"/>
            <a:r>
              <a:rPr lang="nn-NO" sz="4400" b="0" i="0" dirty="0" err="1" smtClean="0">
                <a:solidFill>
                  <a:schemeClr val="bg1"/>
                </a:solidFill>
                <a:effectLst/>
                <a:latin typeface="Inter"/>
              </a:rPr>
              <a:t>Hva</a:t>
            </a:r>
            <a:r>
              <a:rPr lang="nn-NO" sz="4400" b="0" i="0" dirty="0" smtClean="0">
                <a:solidFill>
                  <a:schemeClr val="bg1"/>
                </a:solidFill>
                <a:effectLst/>
                <a:latin typeface="Inter"/>
              </a:rPr>
              <a:t> er et </a:t>
            </a:r>
            <a:r>
              <a:rPr lang="nn-NO" sz="4400" b="0" i="0" dirty="0" err="1" smtClean="0">
                <a:solidFill>
                  <a:schemeClr val="bg1"/>
                </a:solidFill>
                <a:effectLst/>
                <a:latin typeface="Inter"/>
              </a:rPr>
              <a:t>Digi</a:t>
            </a:r>
            <a:r>
              <a:rPr lang="nn-NO" sz="4400" b="0" i="0" dirty="0" smtClean="0">
                <a:solidFill>
                  <a:schemeClr val="bg1"/>
                </a:solidFill>
                <a:effectLst/>
                <a:latin typeface="Inter"/>
              </a:rPr>
              <a:t> nettverk</a:t>
            </a:r>
            <a:endParaRPr sz="433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0921" y="5063067"/>
            <a:ext cx="3372273" cy="9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lang="nn-NO" sz="2133" b="1" spc="-20" dirty="0">
                <a:solidFill>
                  <a:srgbClr val="FFFFFF"/>
                </a:solidFill>
                <a:cs typeface="Calibri"/>
              </a:rPr>
              <a:t>Fagforum for kunstig intelligens i offentleg </a:t>
            </a:r>
            <a:r>
              <a:rPr lang="nn-NO" sz="2133" b="1" spc="-20" dirty="0" smtClean="0">
                <a:solidFill>
                  <a:srgbClr val="FFFFFF"/>
                </a:solidFill>
                <a:cs typeface="Calibri"/>
              </a:rPr>
              <a:t>sektor</a:t>
            </a:r>
          </a:p>
          <a:p>
            <a:pPr marL="8467"/>
            <a:r>
              <a:rPr lang="nb-NO" sz="2133" b="1" spc="-20" dirty="0" smtClean="0">
                <a:solidFill>
                  <a:srgbClr val="FFFFFF"/>
                </a:solidFill>
                <a:latin typeface="Calibri"/>
                <a:cs typeface="Calibri"/>
              </a:rPr>
              <a:t>21.09.23 – Hans Ivar Festad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4530" y="256969"/>
            <a:ext cx="4763035" cy="2096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5997158" y="797971"/>
            <a:ext cx="5181600" cy="1343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" name="Picture 2" descr="https://lh3.googleusercontent.com/9Qljtl8CAKFD-kyl-YPyqnHWD4RIgJc-cLwaL0FrcANN2ho_4I40RHcJ9h5jd6jPqfYYp02p1ucuj4XNoWheWHYmpXASX9P7R4820tiimkbwr1NpnrjSXlmZG8tgWNzTmsEzgiZ6i3jLul8OG8v_BP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7" y="365802"/>
            <a:ext cx="3158038" cy="4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97815" y="548535"/>
            <a:ext cx="5343939" cy="1172818"/>
          </a:xfrm>
        </p:spPr>
        <p:txBody>
          <a:bodyPr anchor="ctr">
            <a:normAutofit/>
          </a:bodyPr>
          <a:lstStyle/>
          <a:p>
            <a:r>
              <a:rPr lang="nb-NO" dirty="0"/>
              <a:t>KS rolle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10E26C8-3B48-4A63-B233-7093023313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38787" y="1759225"/>
            <a:ext cx="5861997" cy="43913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 dirty="0"/>
              <a:t>Ivareta og videreutvikle samordning- og samstyringsstrukturen for digitalisering og smart bruk av teknologi i kommunal sektor</a:t>
            </a:r>
            <a:endParaRPr lang="nb-NO" sz="1700" b="1" dirty="0"/>
          </a:p>
          <a:p>
            <a:pPr>
              <a:lnSpc>
                <a:spcPct val="90000"/>
              </a:lnSpc>
            </a:pPr>
            <a:r>
              <a:rPr lang="nb-NO" sz="1700" dirty="0"/>
              <a:t>Pådriver for digital kompetanse, utvikling og utbredelse av sammenhengende tjenester og felles kommunale løsninger og komponenter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700" b="1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700" b="1" dirty="0"/>
              <a:t>«..I tett samarbeid med ressurser hos medlemmene og regionale digitaliseringsnettverk»</a:t>
            </a:r>
          </a:p>
          <a:p>
            <a:pPr>
              <a:lnSpc>
                <a:spcPct val="90000"/>
              </a:lnSpc>
            </a:pPr>
            <a:endParaRPr lang="nb-NO" sz="17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700" dirty="0"/>
              <a:t>KS </a:t>
            </a:r>
          </a:p>
          <a:p>
            <a:pPr>
              <a:lnSpc>
                <a:spcPct val="90000"/>
              </a:lnSpc>
            </a:pPr>
            <a:r>
              <a:rPr lang="nb-NO" sz="1700" dirty="0"/>
              <a:t>Representerer sektoren og dens interesser overfor staten og andre nasjonale aktører, oppnevner sektorens representanter til råd, utvalg og nasjonale prosjekter innen digitalisering</a:t>
            </a:r>
          </a:p>
          <a:p>
            <a:pPr>
              <a:lnSpc>
                <a:spcPct val="90000"/>
              </a:lnSpc>
            </a:pPr>
            <a:endParaRPr lang="nb-NO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D75EEB-D6F0-E49F-D5E7-A945760E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0"/>
            <a:ext cx="45262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2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861D459-3492-4761-9086-8F1CB345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97" y="1774643"/>
            <a:ext cx="4821175" cy="450343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90B5987-B725-47EE-886E-B82531E00CBC}"/>
              </a:ext>
            </a:extLst>
          </p:cNvPr>
          <p:cNvSpPr/>
          <p:nvPr/>
        </p:nvSpPr>
        <p:spPr>
          <a:xfrm>
            <a:off x="4238474" y="2370159"/>
            <a:ext cx="3725123" cy="368256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F89001D-3D60-4FA8-91ED-BC9A2CD0F9DD}"/>
              </a:ext>
            </a:extLst>
          </p:cNvPr>
          <p:cNvSpPr/>
          <p:nvPr/>
        </p:nvSpPr>
        <p:spPr>
          <a:xfrm>
            <a:off x="4227068" y="2333318"/>
            <a:ext cx="3739342" cy="720000"/>
          </a:xfrm>
          <a:prstGeom prst="roundRect">
            <a:avLst>
              <a:gd name="adj" fmla="val 215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>
                <a:solidFill>
                  <a:schemeClr val="tx2"/>
                </a:solidFill>
              </a:rPr>
              <a:t>KommIT-rådet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AB8D58C9-15D8-45E9-9D52-8939D80D39A5}"/>
              </a:ext>
            </a:extLst>
          </p:cNvPr>
          <p:cNvSpPr/>
          <p:nvPr/>
        </p:nvSpPr>
        <p:spPr>
          <a:xfrm>
            <a:off x="4227069" y="3116996"/>
            <a:ext cx="3739342" cy="660044"/>
          </a:xfrm>
          <a:prstGeom prst="roundRect">
            <a:avLst>
              <a:gd name="adj" fmla="val 2151"/>
            </a:avLst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Digitaliseringsutvalget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9069B4D8-741C-41B6-BDC5-81ACD905DF43}"/>
              </a:ext>
            </a:extLst>
          </p:cNvPr>
          <p:cNvSpPr/>
          <p:nvPr/>
        </p:nvSpPr>
        <p:spPr>
          <a:xfrm>
            <a:off x="4227067" y="3840718"/>
            <a:ext cx="3739343" cy="1160140"/>
          </a:xfrm>
          <a:prstGeom prst="roundRect">
            <a:avLst>
              <a:gd name="adj" fmla="val 215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Fag- og prioriteringsutvalg</a:t>
            </a:r>
            <a:br>
              <a:rPr lang="nb-NO" b="1">
                <a:solidFill>
                  <a:schemeClr val="tx2"/>
                </a:solidFill>
              </a:rPr>
            </a:br>
            <a:endParaRPr lang="nb-NO">
              <a:solidFill>
                <a:schemeClr val="tx2"/>
              </a:solidFill>
            </a:endParaRP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D1F34F8E-098D-4AEF-BAD9-7D6951C0B39B}"/>
              </a:ext>
            </a:extLst>
          </p:cNvPr>
          <p:cNvSpPr/>
          <p:nvPr/>
        </p:nvSpPr>
        <p:spPr>
          <a:xfrm>
            <a:off x="4227067" y="5058655"/>
            <a:ext cx="3739344" cy="932159"/>
          </a:xfrm>
          <a:prstGeom prst="roundRect">
            <a:avLst>
              <a:gd name="adj" fmla="val 2151"/>
            </a:avLst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08000" rIns="91440" bIns="45720" rtlCol="0" anchor="t"/>
          <a:lstStyle/>
          <a:p>
            <a:pPr algn="ctr"/>
            <a:r>
              <a:rPr lang="nb-NO" b="1" dirty="0">
                <a:solidFill>
                  <a:schemeClr val="tx2"/>
                </a:solidFill>
              </a:rPr>
              <a:t>Fagrådene</a:t>
            </a:r>
            <a:r>
              <a:rPr lang="nb-NO" b="1" dirty="0"/>
              <a:t/>
            </a:r>
            <a:br>
              <a:rPr lang="nb-NO" b="1" dirty="0"/>
            </a:br>
            <a:r>
              <a:rPr lang="nb-NO" sz="1600" dirty="0">
                <a:solidFill>
                  <a:schemeClr val="tx2"/>
                </a:solidFill>
              </a:rPr>
              <a:t>Informasjonssikkerhet og personvern</a:t>
            </a:r>
          </a:p>
          <a:p>
            <a:pPr algn="ctr"/>
            <a:r>
              <a:rPr lang="nb-NO" sz="1600" dirty="0">
                <a:solidFill>
                  <a:schemeClr val="tx2"/>
                </a:solidFill>
              </a:rPr>
              <a:t>IKT-arkitektur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301538-57D6-42A4-B99D-52B426344BBA}"/>
              </a:ext>
            </a:extLst>
          </p:cNvPr>
          <p:cNvSpPr txBox="1"/>
          <p:nvPr/>
        </p:nvSpPr>
        <p:spPr>
          <a:xfrm>
            <a:off x="266030" y="1843209"/>
            <a:ext cx="28853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b-NO" b="1">
                <a:solidFill>
                  <a:schemeClr val="tx2"/>
                </a:solidFill>
              </a:rPr>
              <a:t>Regionale digitaliseringsnettverk</a:t>
            </a:r>
          </a:p>
        </p:txBody>
      </p:sp>
      <p:cxnSp>
        <p:nvCxnSpPr>
          <p:cNvPr id="101" name="Rett pilkobling 100">
            <a:extLst>
              <a:ext uri="{FF2B5EF4-FFF2-40B4-BE49-F238E27FC236}">
                <a16:creationId xmlns:a16="http://schemas.microsoft.com/office/drawing/2014/main" id="{3C9A6816-DFCD-4538-856E-C53CA6239618}"/>
              </a:ext>
            </a:extLst>
          </p:cNvPr>
          <p:cNvCxnSpPr>
            <a:cxnSpLocks/>
          </p:cNvCxnSpPr>
          <p:nvPr/>
        </p:nvCxnSpPr>
        <p:spPr>
          <a:xfrm>
            <a:off x="3387470" y="2716358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Rett pilkobling 101">
            <a:extLst>
              <a:ext uri="{FF2B5EF4-FFF2-40B4-BE49-F238E27FC236}">
                <a16:creationId xmlns:a16="http://schemas.microsoft.com/office/drawing/2014/main" id="{8D77C82E-0BEC-4B2A-895E-46E765E16942}"/>
              </a:ext>
            </a:extLst>
          </p:cNvPr>
          <p:cNvCxnSpPr>
            <a:cxnSpLocks/>
          </p:cNvCxnSpPr>
          <p:nvPr/>
        </p:nvCxnSpPr>
        <p:spPr>
          <a:xfrm>
            <a:off x="3387470" y="3367740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Rett pilkobling 102">
            <a:extLst>
              <a:ext uri="{FF2B5EF4-FFF2-40B4-BE49-F238E27FC236}">
                <a16:creationId xmlns:a16="http://schemas.microsoft.com/office/drawing/2014/main" id="{45A9FEDA-B3BB-420B-8D86-96667B160D6C}"/>
              </a:ext>
            </a:extLst>
          </p:cNvPr>
          <p:cNvCxnSpPr>
            <a:cxnSpLocks/>
          </p:cNvCxnSpPr>
          <p:nvPr/>
        </p:nvCxnSpPr>
        <p:spPr>
          <a:xfrm>
            <a:off x="3387470" y="4348138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Rett pilkobling 103">
            <a:extLst>
              <a:ext uri="{FF2B5EF4-FFF2-40B4-BE49-F238E27FC236}">
                <a16:creationId xmlns:a16="http://schemas.microsoft.com/office/drawing/2014/main" id="{B72F63F2-493D-4B59-8EE1-9590488D2610}"/>
              </a:ext>
            </a:extLst>
          </p:cNvPr>
          <p:cNvCxnSpPr>
            <a:cxnSpLocks/>
          </p:cNvCxnSpPr>
          <p:nvPr/>
        </p:nvCxnSpPr>
        <p:spPr>
          <a:xfrm>
            <a:off x="3387470" y="5568222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ktangel: avrundede hjørner 105">
            <a:extLst>
              <a:ext uri="{FF2B5EF4-FFF2-40B4-BE49-F238E27FC236}">
                <a16:creationId xmlns:a16="http://schemas.microsoft.com/office/drawing/2014/main" id="{42EDF322-65BD-4025-A85B-96B11172238F}"/>
              </a:ext>
            </a:extLst>
          </p:cNvPr>
          <p:cNvSpPr/>
          <p:nvPr/>
        </p:nvSpPr>
        <p:spPr>
          <a:xfrm>
            <a:off x="4287466" y="4296840"/>
            <a:ext cx="687600" cy="653297"/>
          </a:xfrm>
          <a:prstGeom prst="roundRect">
            <a:avLst>
              <a:gd name="adj" fmla="val 215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nb-NO" sz="1200">
                <a:solidFill>
                  <a:srgbClr val="C00000"/>
                </a:solidFill>
              </a:rPr>
              <a:t>e-helse</a:t>
            </a:r>
          </a:p>
        </p:txBody>
      </p:sp>
      <p:sp>
        <p:nvSpPr>
          <p:cNvPr id="107" name="Rektangel: avrundede hjørner 106">
            <a:extLst>
              <a:ext uri="{FF2B5EF4-FFF2-40B4-BE49-F238E27FC236}">
                <a16:creationId xmlns:a16="http://schemas.microsoft.com/office/drawing/2014/main" id="{09203A4A-C19D-4731-9C52-02D09F339753}"/>
              </a:ext>
            </a:extLst>
          </p:cNvPr>
          <p:cNvSpPr/>
          <p:nvPr/>
        </p:nvSpPr>
        <p:spPr>
          <a:xfrm>
            <a:off x="5027629" y="4306601"/>
            <a:ext cx="687600" cy="653297"/>
          </a:xfrm>
          <a:prstGeom prst="roundRect">
            <a:avLst>
              <a:gd name="adj" fmla="val 215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t"/>
          <a:lstStyle/>
          <a:p>
            <a:pPr algn="ctr"/>
            <a:r>
              <a:rPr lang="nb-NO" sz="1200">
                <a:solidFill>
                  <a:schemeClr val="accent4">
                    <a:lumMod val="75000"/>
                  </a:schemeClr>
                </a:solidFill>
              </a:rPr>
              <a:t>Oppvekst</a:t>
            </a:r>
          </a:p>
        </p:txBody>
      </p:sp>
      <p:sp>
        <p:nvSpPr>
          <p:cNvPr id="108" name="Rektangel: avrundede hjørner 107">
            <a:extLst>
              <a:ext uri="{FF2B5EF4-FFF2-40B4-BE49-F238E27FC236}">
                <a16:creationId xmlns:a16="http://schemas.microsoft.com/office/drawing/2014/main" id="{18BFF632-A42F-436F-98D2-2FCEB50F65A5}"/>
              </a:ext>
            </a:extLst>
          </p:cNvPr>
          <p:cNvSpPr/>
          <p:nvPr/>
        </p:nvSpPr>
        <p:spPr>
          <a:xfrm>
            <a:off x="5760600" y="4298105"/>
            <a:ext cx="687938" cy="653297"/>
          </a:xfrm>
          <a:prstGeom prst="roundRect">
            <a:avLst>
              <a:gd name="adj" fmla="val 215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bIns="36000" rtlCol="0" anchor="t"/>
          <a:lstStyle/>
          <a:p>
            <a:pPr algn="ctr"/>
            <a:r>
              <a:rPr lang="nb-NO" sz="1100" dirty="0">
                <a:solidFill>
                  <a:schemeClr val="accent3">
                    <a:lumMod val="50000"/>
                  </a:schemeClr>
                </a:solidFill>
              </a:rPr>
              <a:t>Teknisk</a:t>
            </a: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16314ADB-703A-4490-9A3D-E127EDE0AF03}"/>
              </a:ext>
            </a:extLst>
          </p:cNvPr>
          <p:cNvSpPr txBox="1"/>
          <p:nvPr/>
        </p:nvSpPr>
        <p:spPr>
          <a:xfrm>
            <a:off x="3387470" y="2347026"/>
            <a:ext cx="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/>
              <a:t>Kommune-direktører</a:t>
            </a:r>
          </a:p>
        </p:txBody>
      </p:sp>
      <p:sp>
        <p:nvSpPr>
          <p:cNvPr id="110" name="TekstSylinder 109">
            <a:extLst>
              <a:ext uri="{FF2B5EF4-FFF2-40B4-BE49-F238E27FC236}">
                <a16:creationId xmlns:a16="http://schemas.microsoft.com/office/drawing/2014/main" id="{083B9D2D-72A4-4683-BF86-9DAC3FEB17A7}"/>
              </a:ext>
            </a:extLst>
          </p:cNvPr>
          <p:cNvSpPr txBox="1"/>
          <p:nvPr/>
        </p:nvSpPr>
        <p:spPr>
          <a:xfrm>
            <a:off x="3388183" y="2998408"/>
            <a:ext cx="8085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b-NO" sz="900"/>
              <a:t>Digitaliserings-sjefer</a:t>
            </a: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D292C588-FB61-4B77-BE5C-FE1788E4ABE7}"/>
              </a:ext>
            </a:extLst>
          </p:cNvPr>
          <p:cNvSpPr txBox="1"/>
          <p:nvPr/>
        </p:nvSpPr>
        <p:spPr>
          <a:xfrm>
            <a:off x="3387470" y="3974694"/>
            <a:ext cx="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/>
              <a:t>Tjeneste-ledere</a:t>
            </a:r>
          </a:p>
        </p:txBody>
      </p:sp>
      <p:sp>
        <p:nvSpPr>
          <p:cNvPr id="112" name="TekstSylinder 111">
            <a:extLst>
              <a:ext uri="{FF2B5EF4-FFF2-40B4-BE49-F238E27FC236}">
                <a16:creationId xmlns:a16="http://schemas.microsoft.com/office/drawing/2014/main" id="{BC1D904D-AFFA-4529-92C4-3D41E58CB86A}"/>
              </a:ext>
            </a:extLst>
          </p:cNvPr>
          <p:cNvSpPr txBox="1"/>
          <p:nvPr/>
        </p:nvSpPr>
        <p:spPr>
          <a:xfrm>
            <a:off x="3387470" y="5312162"/>
            <a:ext cx="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/>
              <a:t>Fageksperter</a:t>
            </a:r>
          </a:p>
        </p:txBody>
      </p:sp>
      <p:sp>
        <p:nvSpPr>
          <p:cNvPr id="115" name="Rektangel: avrundede hjørner 114">
            <a:extLst>
              <a:ext uri="{FF2B5EF4-FFF2-40B4-BE49-F238E27FC236}">
                <a16:creationId xmlns:a16="http://schemas.microsoft.com/office/drawing/2014/main" id="{F47AB8F3-F572-4CF6-967B-F9BBD497DE61}"/>
              </a:ext>
            </a:extLst>
          </p:cNvPr>
          <p:cNvSpPr/>
          <p:nvPr/>
        </p:nvSpPr>
        <p:spPr>
          <a:xfrm>
            <a:off x="6495307" y="4296840"/>
            <a:ext cx="687600" cy="653297"/>
          </a:xfrm>
          <a:prstGeom prst="roundRect">
            <a:avLst>
              <a:gd name="adj" fmla="val 2151"/>
            </a:avLst>
          </a:prstGeom>
          <a:solidFill>
            <a:srgbClr val="FFF4D1"/>
          </a:solidFill>
          <a:ln w="28575">
            <a:solidFill>
              <a:srgbClr val="E2A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nb-NO" sz="1200">
                <a:solidFill>
                  <a:srgbClr val="E2AC00"/>
                </a:solidFill>
              </a:rPr>
              <a:t>Sosial</a:t>
            </a:r>
          </a:p>
          <a:p>
            <a:pPr algn="ctr"/>
            <a:r>
              <a:rPr lang="nb-NO" sz="1200">
                <a:solidFill>
                  <a:srgbClr val="E2AC00"/>
                </a:solidFill>
              </a:rPr>
              <a:t> og velferd</a:t>
            </a:r>
          </a:p>
        </p:txBody>
      </p:sp>
      <p:sp>
        <p:nvSpPr>
          <p:cNvPr id="117" name="Rektangel: avrundede hjørner 116">
            <a:extLst>
              <a:ext uri="{FF2B5EF4-FFF2-40B4-BE49-F238E27FC236}">
                <a16:creationId xmlns:a16="http://schemas.microsoft.com/office/drawing/2014/main" id="{AF5D0711-4129-4AAA-B016-9C892C5CBB63}"/>
              </a:ext>
            </a:extLst>
          </p:cNvPr>
          <p:cNvSpPr/>
          <p:nvPr/>
        </p:nvSpPr>
        <p:spPr>
          <a:xfrm>
            <a:off x="8858800" y="2340395"/>
            <a:ext cx="2887200" cy="3635455"/>
          </a:xfrm>
          <a:prstGeom prst="roundRect">
            <a:avLst>
              <a:gd name="adj" fmla="val 150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6" name="Rett pilkobling 125">
            <a:extLst>
              <a:ext uri="{FF2B5EF4-FFF2-40B4-BE49-F238E27FC236}">
                <a16:creationId xmlns:a16="http://schemas.microsoft.com/office/drawing/2014/main" id="{C7283AE6-E74C-4A67-BFEE-589BBE20EEC9}"/>
              </a:ext>
            </a:extLst>
          </p:cNvPr>
          <p:cNvCxnSpPr>
            <a:cxnSpLocks/>
          </p:cNvCxnSpPr>
          <p:nvPr/>
        </p:nvCxnSpPr>
        <p:spPr>
          <a:xfrm>
            <a:off x="8014009" y="2711422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Rett pilkobling 126">
            <a:extLst>
              <a:ext uri="{FF2B5EF4-FFF2-40B4-BE49-F238E27FC236}">
                <a16:creationId xmlns:a16="http://schemas.microsoft.com/office/drawing/2014/main" id="{5B2DC72E-4E19-4630-B06E-EF89F435FA55}"/>
              </a:ext>
            </a:extLst>
          </p:cNvPr>
          <p:cNvCxnSpPr>
            <a:cxnSpLocks/>
          </p:cNvCxnSpPr>
          <p:nvPr/>
        </p:nvCxnSpPr>
        <p:spPr>
          <a:xfrm>
            <a:off x="8014009" y="3369157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Rett pilkobling 127">
            <a:extLst>
              <a:ext uri="{FF2B5EF4-FFF2-40B4-BE49-F238E27FC236}">
                <a16:creationId xmlns:a16="http://schemas.microsoft.com/office/drawing/2014/main" id="{052CA926-4060-4795-A36D-3DDB895EE26F}"/>
              </a:ext>
            </a:extLst>
          </p:cNvPr>
          <p:cNvCxnSpPr>
            <a:cxnSpLocks/>
          </p:cNvCxnSpPr>
          <p:nvPr/>
        </p:nvCxnSpPr>
        <p:spPr>
          <a:xfrm>
            <a:off x="8014009" y="4349555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Rett pilkobling 128">
            <a:extLst>
              <a:ext uri="{FF2B5EF4-FFF2-40B4-BE49-F238E27FC236}">
                <a16:creationId xmlns:a16="http://schemas.microsoft.com/office/drawing/2014/main" id="{7538C9FD-0F9A-4AB1-AB7E-84F7FD2DCC7A}"/>
              </a:ext>
            </a:extLst>
          </p:cNvPr>
          <p:cNvCxnSpPr>
            <a:cxnSpLocks/>
          </p:cNvCxnSpPr>
          <p:nvPr/>
        </p:nvCxnSpPr>
        <p:spPr>
          <a:xfrm>
            <a:off x="8014009" y="5578875"/>
            <a:ext cx="810000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kstSylinder 129">
            <a:extLst>
              <a:ext uri="{FF2B5EF4-FFF2-40B4-BE49-F238E27FC236}">
                <a16:creationId xmlns:a16="http://schemas.microsoft.com/office/drawing/2014/main" id="{D6724E06-B528-44D2-9B83-38C31772B9A4}"/>
              </a:ext>
            </a:extLst>
          </p:cNvPr>
          <p:cNvSpPr txBox="1"/>
          <p:nvPr/>
        </p:nvSpPr>
        <p:spPr>
          <a:xfrm>
            <a:off x="8014009" y="2321226"/>
            <a:ext cx="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/>
              <a:t>Fylkes-direktører</a:t>
            </a:r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322C94E4-5F84-4611-BE9E-020BEA914B79}"/>
              </a:ext>
            </a:extLst>
          </p:cNvPr>
          <p:cNvSpPr txBox="1"/>
          <p:nvPr/>
        </p:nvSpPr>
        <p:spPr>
          <a:xfrm>
            <a:off x="8005669" y="3034933"/>
            <a:ext cx="8085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b-NO" sz="900"/>
              <a:t>Digitaliserings-sjefer</a:t>
            </a:r>
          </a:p>
        </p:txBody>
      </p:sp>
      <p:sp>
        <p:nvSpPr>
          <p:cNvPr id="132" name="TekstSylinder 131">
            <a:extLst>
              <a:ext uri="{FF2B5EF4-FFF2-40B4-BE49-F238E27FC236}">
                <a16:creationId xmlns:a16="http://schemas.microsoft.com/office/drawing/2014/main" id="{C1F6EE38-B385-4ABB-9C99-E04A776956D5}"/>
              </a:ext>
            </a:extLst>
          </p:cNvPr>
          <p:cNvSpPr txBox="1"/>
          <p:nvPr/>
        </p:nvSpPr>
        <p:spPr>
          <a:xfrm>
            <a:off x="8014009" y="3985197"/>
            <a:ext cx="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/>
              <a:t>Tjeneste-ledere</a:t>
            </a:r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E9C2BCB0-C77B-4E20-92B2-7F99C5E35785}"/>
              </a:ext>
            </a:extLst>
          </p:cNvPr>
          <p:cNvSpPr txBox="1"/>
          <p:nvPr/>
        </p:nvSpPr>
        <p:spPr>
          <a:xfrm>
            <a:off x="8014009" y="5313326"/>
            <a:ext cx="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/>
              <a:t>Fageksperter</a:t>
            </a:r>
          </a:p>
        </p:txBody>
      </p:sp>
      <p:sp>
        <p:nvSpPr>
          <p:cNvPr id="135" name="Rektangel: avrundede hjørner 134">
            <a:extLst>
              <a:ext uri="{FF2B5EF4-FFF2-40B4-BE49-F238E27FC236}">
                <a16:creationId xmlns:a16="http://schemas.microsoft.com/office/drawing/2014/main" id="{31D6A479-7FD5-4CFB-9753-D289D9B670A8}"/>
              </a:ext>
            </a:extLst>
          </p:cNvPr>
          <p:cNvSpPr/>
          <p:nvPr/>
        </p:nvSpPr>
        <p:spPr>
          <a:xfrm>
            <a:off x="8963041" y="2403859"/>
            <a:ext cx="2672179" cy="615126"/>
          </a:xfrm>
          <a:prstGeom prst="roundRect">
            <a:avLst>
              <a:gd name="adj" fmla="val 215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2"/>
                </a:solidFill>
              </a:rPr>
              <a:t>Fylkeskommunekollegiet</a:t>
            </a:r>
          </a:p>
        </p:txBody>
      </p:sp>
      <p:sp>
        <p:nvSpPr>
          <p:cNvPr id="136" name="Rektangel: avrundede hjørner 135">
            <a:extLst>
              <a:ext uri="{FF2B5EF4-FFF2-40B4-BE49-F238E27FC236}">
                <a16:creationId xmlns:a16="http://schemas.microsoft.com/office/drawing/2014/main" id="{E197CB47-831C-403B-964C-FC98D8B53544}"/>
              </a:ext>
            </a:extLst>
          </p:cNvPr>
          <p:cNvSpPr/>
          <p:nvPr/>
        </p:nvSpPr>
        <p:spPr>
          <a:xfrm>
            <a:off x="8947914" y="3094258"/>
            <a:ext cx="2672179" cy="2752360"/>
          </a:xfrm>
          <a:prstGeom prst="roundRect">
            <a:avLst>
              <a:gd name="adj" fmla="val 215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2"/>
                </a:solidFill>
              </a:rPr>
              <a:t>Kollegiet for HR og IKT/digitalisering</a:t>
            </a:r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86B8028F-5B79-4E12-A3FB-576D5755A565}"/>
              </a:ext>
            </a:extLst>
          </p:cNvPr>
          <p:cNvSpPr txBox="1"/>
          <p:nvPr/>
        </p:nvSpPr>
        <p:spPr>
          <a:xfrm>
            <a:off x="8713905" y="1663492"/>
            <a:ext cx="2885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b-NO" b="1">
                <a:solidFill>
                  <a:schemeClr val="tx2"/>
                </a:solidFill>
              </a:rPr>
              <a:t>Fylkeskommunal samstyring</a:t>
            </a:r>
          </a:p>
        </p:txBody>
      </p:sp>
      <p:sp>
        <p:nvSpPr>
          <p:cNvPr id="139" name="Rektangel: avrundede hjørner 138">
            <a:extLst>
              <a:ext uri="{FF2B5EF4-FFF2-40B4-BE49-F238E27FC236}">
                <a16:creationId xmlns:a16="http://schemas.microsoft.com/office/drawing/2014/main" id="{580BE8AC-2EA3-4F02-B0FE-23628E4158F4}"/>
              </a:ext>
            </a:extLst>
          </p:cNvPr>
          <p:cNvSpPr/>
          <p:nvPr/>
        </p:nvSpPr>
        <p:spPr>
          <a:xfrm>
            <a:off x="7229676" y="4290914"/>
            <a:ext cx="687600" cy="653297"/>
          </a:xfrm>
          <a:prstGeom prst="roundRect">
            <a:avLst>
              <a:gd name="adj" fmla="val 2151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1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endParaRPr lang="nb-NO" sz="11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5AC3C28-F399-6DFA-52EA-7A5CDDD44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87" y="2735887"/>
            <a:ext cx="3126192" cy="2791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0F5F37-B678-E60B-36B6-C34074CD1FBA}"/>
              </a:ext>
            </a:extLst>
          </p:cNvPr>
          <p:cNvSpPr txBox="1"/>
          <p:nvPr/>
        </p:nvSpPr>
        <p:spPr>
          <a:xfrm>
            <a:off x="226487" y="6133585"/>
            <a:ext cx="304710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/>
              <a:t>«Handling»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CCC19A9-A6EA-CFC4-F480-A08F6578DCB9}"/>
              </a:ext>
            </a:extLst>
          </p:cNvPr>
          <p:cNvSpPr txBox="1"/>
          <p:nvPr/>
        </p:nvSpPr>
        <p:spPr>
          <a:xfrm>
            <a:off x="4238474" y="6133585"/>
            <a:ext cx="63888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«Råd», forankring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8EB6C7A-1C03-025B-9422-9E4F224343D1}"/>
              </a:ext>
            </a:extLst>
          </p:cNvPr>
          <p:cNvSpPr txBox="1"/>
          <p:nvPr/>
        </p:nvSpPr>
        <p:spPr>
          <a:xfrm>
            <a:off x="332740" y="636807"/>
            <a:ext cx="1130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b-NO" sz="2800" dirty="0">
                <a:solidFill>
                  <a:srgbClr val="444444"/>
                </a:solidFill>
                <a:latin typeface="SourceSansProRegular"/>
                <a:ea typeface="+mj-ea"/>
                <a:cs typeface="+mj-cs"/>
              </a:rPr>
              <a:t>Den kommunale samstyringsstrukturen for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1145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3C5F2-19D0-3500-82EC-E5816F16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Regionale digitaliseringsnettverk: Felles mål</a:t>
            </a:r>
          </a:p>
        </p:txBody>
      </p:sp>
      <p:graphicFrame>
        <p:nvGraphicFramePr>
          <p:cNvPr id="12" name="Plassholder for innhold 2">
            <a:extLst>
              <a:ext uri="{FF2B5EF4-FFF2-40B4-BE49-F238E27FC236}">
                <a16:creationId xmlns:a16="http://schemas.microsoft.com/office/drawing/2014/main" id="{A9C63821-0F6B-EF8F-8C02-1322C57A2D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825625"/>
          <a:ext cx="10972800" cy="448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de 6">
            <a:extLst>
              <a:ext uri="{FF2B5EF4-FFF2-40B4-BE49-F238E27FC236}">
                <a16:creationId xmlns:a16="http://schemas.microsoft.com/office/drawing/2014/main" id="{87937346-E58F-118E-77FC-27C38C935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690688"/>
            <a:ext cx="3916923" cy="218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2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ktangel: avrundede hjørner 83">
            <a:extLst>
              <a:ext uri="{FF2B5EF4-FFF2-40B4-BE49-F238E27FC236}">
                <a16:creationId xmlns:a16="http://schemas.microsoft.com/office/drawing/2014/main" id="{4699E809-8203-796E-2C19-0AC764A40B90}"/>
              </a:ext>
            </a:extLst>
          </p:cNvPr>
          <p:cNvSpPr/>
          <p:nvPr/>
        </p:nvSpPr>
        <p:spPr>
          <a:xfrm>
            <a:off x="10049055" y="3366778"/>
            <a:ext cx="2270327" cy="431060"/>
          </a:xfrm>
          <a:prstGeom prst="roundRect">
            <a:avLst/>
          </a:prstGeom>
          <a:solidFill>
            <a:srgbClr val="008CD3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/>
              <a:t>Min Kommune</a:t>
            </a:r>
            <a:endParaRPr lang="nb-NO" sz="1600" dirty="0"/>
          </a:p>
        </p:txBody>
      </p: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EF46851C-2A4D-60E3-38D6-494C809DFBF8}"/>
              </a:ext>
            </a:extLst>
          </p:cNvPr>
          <p:cNvCxnSpPr/>
          <p:nvPr/>
        </p:nvCxnSpPr>
        <p:spPr>
          <a:xfrm>
            <a:off x="9766615" y="2243320"/>
            <a:ext cx="0" cy="4299871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ktangel: avrundede hjørner 94">
            <a:extLst>
              <a:ext uri="{FF2B5EF4-FFF2-40B4-BE49-F238E27FC236}">
                <a16:creationId xmlns:a16="http://schemas.microsoft.com/office/drawing/2014/main" id="{C895C2EE-342E-9DF7-0335-8ADCD052673E}"/>
              </a:ext>
            </a:extLst>
          </p:cNvPr>
          <p:cNvSpPr/>
          <p:nvPr/>
        </p:nvSpPr>
        <p:spPr>
          <a:xfrm>
            <a:off x="5166350" y="4639036"/>
            <a:ext cx="7025650" cy="4187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SkoleSec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1B7E7FEE-93A5-EF52-F5A6-5079215EEBC7}"/>
              </a:ext>
            </a:extLst>
          </p:cNvPr>
          <p:cNvCxnSpPr>
            <a:cxnSpLocks/>
          </p:cNvCxnSpPr>
          <p:nvPr/>
        </p:nvCxnSpPr>
        <p:spPr>
          <a:xfrm>
            <a:off x="364672" y="1602876"/>
            <a:ext cx="11713029" cy="28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AD6A71-498E-EF08-41F2-1D53E8475C11}"/>
              </a:ext>
            </a:extLst>
          </p:cNvPr>
          <p:cNvSpPr txBox="1"/>
          <p:nvPr/>
        </p:nvSpPr>
        <p:spPr>
          <a:xfrm flipH="1">
            <a:off x="413655" y="826339"/>
            <a:ext cx="115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 </a:t>
            </a:r>
          </a:p>
          <a:p>
            <a:r>
              <a:rPr lang="nb-NO" dirty="0"/>
              <a:t>14-15.12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F83694A-67ED-C506-00C6-A6A2415822CD}"/>
              </a:ext>
            </a:extLst>
          </p:cNvPr>
          <p:cNvCxnSpPr>
            <a:cxnSpLocks/>
          </p:cNvCxnSpPr>
          <p:nvPr/>
        </p:nvCxnSpPr>
        <p:spPr>
          <a:xfrm>
            <a:off x="762000" y="1461182"/>
            <a:ext cx="0" cy="305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E4B8B97-DE7E-226F-9114-EAE12DAEA134}"/>
              </a:ext>
            </a:extLst>
          </p:cNvPr>
          <p:cNvSpPr txBox="1"/>
          <p:nvPr/>
        </p:nvSpPr>
        <p:spPr>
          <a:xfrm>
            <a:off x="65742" y="2060784"/>
            <a:ext cx="26778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Kompetanseløftet</a:t>
            </a:r>
          </a:p>
          <a:p>
            <a:r>
              <a:rPr lang="nb-NO" sz="1200" dirty="0"/>
              <a:t>Kobo/ Husbanken</a:t>
            </a:r>
          </a:p>
          <a:p>
            <a:r>
              <a:rPr lang="nb-NO" sz="1200" dirty="0"/>
              <a:t>Skatte og inntektsopplysninger – API </a:t>
            </a:r>
          </a:p>
          <a:p>
            <a:r>
              <a:rPr lang="nb-NO" sz="1200" dirty="0"/>
              <a:t>2023 – hva nå?</a:t>
            </a:r>
          </a:p>
          <a:p>
            <a:pPr marL="285750" indent="-285750">
              <a:buFontTx/>
              <a:buChar char="-"/>
            </a:pPr>
            <a:r>
              <a:rPr lang="nb-NO" sz="1200" dirty="0">
                <a:highlight>
                  <a:srgbClr val="FFFF00"/>
                </a:highlight>
              </a:rPr>
              <a:t>DigiHot</a:t>
            </a:r>
          </a:p>
          <a:p>
            <a:pPr marL="285750" indent="-285750">
              <a:buFontTx/>
              <a:buChar char="-"/>
            </a:pPr>
            <a:r>
              <a:rPr lang="nb-NO" sz="1200" dirty="0"/>
              <a:t>Vigsel</a:t>
            </a:r>
          </a:p>
          <a:p>
            <a:pPr marL="285750" indent="-285750">
              <a:buFontTx/>
              <a:buChar char="-"/>
            </a:pPr>
            <a:r>
              <a:rPr lang="nb-NO" sz="1200" dirty="0">
                <a:highlight>
                  <a:srgbClr val="FFFF00"/>
                </a:highlight>
              </a:rPr>
              <a:t>Digitalt ledsagerbevis</a:t>
            </a:r>
          </a:p>
          <a:p>
            <a:pPr marL="285750" indent="-285750">
              <a:buFontTx/>
              <a:buChar char="-"/>
            </a:pPr>
            <a:r>
              <a:rPr lang="nb-NO" sz="1200" dirty="0"/>
              <a:t>Bevillingsregister/skjenkekontroll</a:t>
            </a:r>
          </a:p>
          <a:p>
            <a:pPr marL="285750" indent="-285750">
              <a:buFontTx/>
              <a:buChar char="-"/>
            </a:pPr>
            <a:r>
              <a:rPr lang="nb-NO" sz="1200" dirty="0">
                <a:highlight>
                  <a:srgbClr val="FFFF00"/>
                </a:highlight>
              </a:rPr>
              <a:t>DPIA/ROS – skole</a:t>
            </a:r>
          </a:p>
          <a:p>
            <a:pPr marL="285750" indent="-285750">
              <a:buFontTx/>
              <a:buChar char="-"/>
            </a:pPr>
            <a:r>
              <a:rPr lang="nb-NO" sz="1200" dirty="0">
                <a:highlight>
                  <a:srgbClr val="FFFF00"/>
                </a:highlight>
              </a:rPr>
              <a:t>Livshendelsene  </a:t>
            </a:r>
          </a:p>
          <a:p>
            <a:r>
              <a:rPr lang="nb-NO" sz="1400" dirty="0"/>
              <a:t> 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F30E1EC-E6AB-63F8-D3FB-919B7D571DC5}"/>
              </a:ext>
            </a:extLst>
          </p:cNvPr>
          <p:cNvCxnSpPr>
            <a:cxnSpLocks/>
          </p:cNvCxnSpPr>
          <p:nvPr/>
        </p:nvCxnSpPr>
        <p:spPr>
          <a:xfrm>
            <a:off x="1963183" y="1467854"/>
            <a:ext cx="0" cy="2290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D68A5B2-843D-E615-EA92-2D2D96A96CC7}"/>
              </a:ext>
            </a:extLst>
          </p:cNvPr>
          <p:cNvSpPr txBox="1"/>
          <p:nvPr/>
        </p:nvSpPr>
        <p:spPr>
          <a:xfrm>
            <a:off x="1727165" y="10702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Jan.</a:t>
            </a:r>
            <a:r>
              <a:rPr lang="nb-NO" dirty="0"/>
              <a:t>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E8263C0-3C18-EA1C-9A62-B7B61FD7AE68}"/>
              </a:ext>
            </a:extLst>
          </p:cNvPr>
          <p:cNvSpPr txBox="1"/>
          <p:nvPr/>
        </p:nvSpPr>
        <p:spPr>
          <a:xfrm>
            <a:off x="1263677" y="262057"/>
            <a:ext cx="2046514" cy="861774"/>
          </a:xfrm>
          <a:prstGeom prst="rect">
            <a:avLst/>
          </a:prstGeom>
          <a:noFill/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Notat fra KS til styringsgrupper</a:t>
            </a:r>
          </a:p>
          <a:p>
            <a:r>
              <a:rPr lang="nb-NO" sz="1200" dirty="0"/>
              <a:t>Start – bilaterale møter</a:t>
            </a:r>
          </a:p>
          <a:p>
            <a:r>
              <a:rPr lang="nb-NO" sz="1400" dirty="0"/>
              <a:t> 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D6D31BF-79D7-63C5-B227-60FC316F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6" y="5672037"/>
            <a:ext cx="1442539" cy="815629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3B7CFE2-A533-AA71-A3F7-49B64EBF6D92}"/>
              </a:ext>
            </a:extLst>
          </p:cNvPr>
          <p:cNvSpPr txBox="1"/>
          <p:nvPr/>
        </p:nvSpPr>
        <p:spPr>
          <a:xfrm flipH="1">
            <a:off x="3059219" y="5743246"/>
            <a:ext cx="1750424" cy="677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400" dirty="0"/>
              <a:t>Drift: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DigiMR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DigiTroFi 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EDE6A2BD-0B50-4D8F-14EF-FF163565DEAE}"/>
              </a:ext>
            </a:extLst>
          </p:cNvPr>
          <p:cNvSpPr/>
          <p:nvPr/>
        </p:nvSpPr>
        <p:spPr>
          <a:xfrm>
            <a:off x="1739203" y="4215191"/>
            <a:ext cx="3222171" cy="3007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Universell utforming</a:t>
            </a:r>
            <a:endParaRPr lang="nb-NO" dirty="0"/>
          </a:p>
        </p:txBody>
      </p: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E1B4771E-16AB-569C-F008-C52C3416AD38}"/>
              </a:ext>
            </a:extLst>
          </p:cNvPr>
          <p:cNvCxnSpPr>
            <a:cxnSpLocks/>
          </p:cNvCxnSpPr>
          <p:nvPr/>
        </p:nvCxnSpPr>
        <p:spPr>
          <a:xfrm>
            <a:off x="3020977" y="1450875"/>
            <a:ext cx="0" cy="304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AD3A911-C219-6C4A-A489-3EBE3CF524A9}"/>
              </a:ext>
            </a:extLst>
          </p:cNvPr>
          <p:cNvSpPr txBox="1"/>
          <p:nvPr/>
        </p:nvSpPr>
        <p:spPr>
          <a:xfrm>
            <a:off x="2789996" y="1150086"/>
            <a:ext cx="807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Feb.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41E1DC5-E232-EFB6-18C0-3D9EA608A5F5}"/>
              </a:ext>
            </a:extLst>
          </p:cNvPr>
          <p:cNvSpPr txBox="1"/>
          <p:nvPr/>
        </p:nvSpPr>
        <p:spPr>
          <a:xfrm>
            <a:off x="2688551" y="2243320"/>
            <a:ext cx="1681999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/>
              <a:t>Teknisk sektor /dypdykk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F34C0E69-DBB4-4D0B-6FC1-1E655C40C0F1}"/>
              </a:ext>
            </a:extLst>
          </p:cNvPr>
          <p:cNvSpPr txBox="1"/>
          <p:nvPr/>
        </p:nvSpPr>
        <p:spPr>
          <a:xfrm>
            <a:off x="3872708" y="1108804"/>
            <a:ext cx="98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Mars</a:t>
            </a:r>
            <a:endParaRPr lang="nb-NO" dirty="0"/>
          </a:p>
        </p:txBody>
      </p: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28FFC05C-70DD-4EF0-60BB-489FF0AFB987}"/>
              </a:ext>
            </a:extLst>
          </p:cNvPr>
          <p:cNvCxnSpPr>
            <a:cxnSpLocks/>
          </p:cNvCxnSpPr>
          <p:nvPr/>
        </p:nvCxnSpPr>
        <p:spPr>
          <a:xfrm>
            <a:off x="3768369" y="2613141"/>
            <a:ext cx="833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2FF54625-A527-6E1E-0A1E-D0CBE287782C}"/>
              </a:ext>
            </a:extLst>
          </p:cNvPr>
          <p:cNvCxnSpPr/>
          <p:nvPr/>
        </p:nvCxnSpPr>
        <p:spPr>
          <a:xfrm>
            <a:off x="4591004" y="2689341"/>
            <a:ext cx="0" cy="77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BA51F85-3BCD-83FF-9FB8-BF7405A2D8A0}"/>
              </a:ext>
            </a:extLst>
          </p:cNvPr>
          <p:cNvSpPr txBox="1"/>
          <p:nvPr/>
        </p:nvSpPr>
        <p:spPr>
          <a:xfrm>
            <a:off x="228599" y="6536061"/>
            <a:ext cx="9437915" cy="307777"/>
          </a:xfrm>
          <a:prstGeom prst="rect">
            <a:avLst/>
          </a:prstGeom>
          <a:solidFill>
            <a:srgbClr val="BCCFE8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E-helse, rolle e-helse, relasjon innføringsnettverk, </a:t>
            </a:r>
            <a:endParaRPr lang="nb-NO" dirty="0"/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6456C361-DD56-FDDD-F176-FBFF6771C506}"/>
              </a:ext>
            </a:extLst>
          </p:cNvPr>
          <p:cNvSpPr txBox="1"/>
          <p:nvPr/>
        </p:nvSpPr>
        <p:spPr>
          <a:xfrm>
            <a:off x="380283" y="4313943"/>
            <a:ext cx="990601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Workshop, e-helse</a:t>
            </a:r>
          </a:p>
        </p:txBody>
      </p: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6A080105-8419-C278-C72F-25D1A509DBF7}"/>
              </a:ext>
            </a:extLst>
          </p:cNvPr>
          <p:cNvSpPr/>
          <p:nvPr/>
        </p:nvSpPr>
        <p:spPr>
          <a:xfrm>
            <a:off x="1755151" y="4878800"/>
            <a:ext cx="6418817" cy="2669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Kobo, pulje 1 og 2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7AF32856-2552-30F4-14AB-24260DA84620}"/>
              </a:ext>
            </a:extLst>
          </p:cNvPr>
          <p:cNvSpPr txBox="1"/>
          <p:nvPr/>
        </p:nvSpPr>
        <p:spPr>
          <a:xfrm>
            <a:off x="4672862" y="3191637"/>
            <a:ext cx="2566138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eKommune</a:t>
            </a:r>
          </a:p>
          <a:p>
            <a:r>
              <a:rPr lang="nb-NO" sz="1400" dirty="0"/>
              <a:t>Strategisk møte om digitalisering 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Utfordringsbilde 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Relasjon DIF</a:t>
            </a:r>
            <a:r>
              <a:rPr lang="nb-NO" sz="1600" dirty="0"/>
              <a:t> </a:t>
            </a:r>
          </a:p>
          <a:p>
            <a:endParaRPr lang="nb-NO" dirty="0"/>
          </a:p>
        </p:txBody>
      </p: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8A3144C3-D290-6A3E-FD8E-6480778D976A}"/>
              </a:ext>
            </a:extLst>
          </p:cNvPr>
          <p:cNvCxnSpPr>
            <a:cxnSpLocks/>
          </p:cNvCxnSpPr>
          <p:nvPr/>
        </p:nvCxnSpPr>
        <p:spPr>
          <a:xfrm>
            <a:off x="5166350" y="1450875"/>
            <a:ext cx="0" cy="304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4DF2877C-81AD-B59D-202F-8ABD30CE288C}"/>
              </a:ext>
            </a:extLst>
          </p:cNvPr>
          <p:cNvSpPr txBox="1"/>
          <p:nvPr/>
        </p:nvSpPr>
        <p:spPr>
          <a:xfrm flipH="1">
            <a:off x="4857544" y="1120940"/>
            <a:ext cx="99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April</a:t>
            </a:r>
            <a:endParaRPr lang="nb-NO" dirty="0"/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8BF11B5A-70CA-026A-AD7B-AD5987E9DAB2}"/>
              </a:ext>
            </a:extLst>
          </p:cNvPr>
          <p:cNvSpPr txBox="1"/>
          <p:nvPr/>
        </p:nvSpPr>
        <p:spPr>
          <a:xfrm>
            <a:off x="6025627" y="1122099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Mai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7638B63F-14C8-0233-DE9D-509813525229}"/>
              </a:ext>
            </a:extLst>
          </p:cNvPr>
          <p:cNvSpPr txBox="1"/>
          <p:nvPr/>
        </p:nvSpPr>
        <p:spPr>
          <a:xfrm>
            <a:off x="6108358" y="2189123"/>
            <a:ext cx="2163914" cy="523220"/>
          </a:xfrm>
          <a:prstGeom prst="rect">
            <a:avLst/>
          </a:prstGeom>
          <a:solidFill>
            <a:srgbClr val="BCCFE8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Prosess: Evaluering av e-helse nettverk</a:t>
            </a:r>
          </a:p>
        </p:txBody>
      </p:sp>
      <p:pic>
        <p:nvPicPr>
          <p:cNvPr id="55" name="Grafikk 54" descr="Gjenta kontur">
            <a:extLst>
              <a:ext uri="{FF2B5EF4-FFF2-40B4-BE49-F238E27FC236}">
                <a16:creationId xmlns:a16="http://schemas.microsoft.com/office/drawing/2014/main" id="{82A473F6-B504-5061-817B-D7203EBC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1223" y="3668320"/>
            <a:ext cx="630691" cy="630691"/>
          </a:xfrm>
          <a:prstGeom prst="rect">
            <a:avLst/>
          </a:prstGeom>
        </p:spPr>
      </p:pic>
      <p:pic>
        <p:nvPicPr>
          <p:cNvPr id="56" name="Grafikk 55" descr="Gjenta kontur">
            <a:extLst>
              <a:ext uri="{FF2B5EF4-FFF2-40B4-BE49-F238E27FC236}">
                <a16:creationId xmlns:a16="http://schemas.microsoft.com/office/drawing/2014/main" id="{5779E1F6-CDC2-C2CF-F91F-3F73F2FA1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3800" y="4903107"/>
            <a:ext cx="300714" cy="300714"/>
          </a:xfrm>
          <a:prstGeom prst="rect">
            <a:avLst/>
          </a:prstGeom>
        </p:spPr>
      </p:pic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6D9A9A5E-E8D7-CDC6-6311-C7B5B79AB924}"/>
              </a:ext>
            </a:extLst>
          </p:cNvPr>
          <p:cNvCxnSpPr>
            <a:cxnSpLocks/>
          </p:cNvCxnSpPr>
          <p:nvPr/>
        </p:nvCxnSpPr>
        <p:spPr>
          <a:xfrm>
            <a:off x="7386758" y="1472670"/>
            <a:ext cx="0" cy="304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E19CB7A4-0DFF-FFF5-F830-3DA1A837EC8C}"/>
              </a:ext>
            </a:extLst>
          </p:cNvPr>
          <p:cNvCxnSpPr>
            <a:cxnSpLocks/>
          </p:cNvCxnSpPr>
          <p:nvPr/>
        </p:nvCxnSpPr>
        <p:spPr>
          <a:xfrm>
            <a:off x="8077979" y="1526767"/>
            <a:ext cx="0" cy="3040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7AE77939-7E54-62DE-F510-CF6B8762BEC7}"/>
              </a:ext>
            </a:extLst>
          </p:cNvPr>
          <p:cNvCxnSpPr>
            <a:cxnSpLocks/>
          </p:cNvCxnSpPr>
          <p:nvPr/>
        </p:nvCxnSpPr>
        <p:spPr>
          <a:xfrm>
            <a:off x="8881300" y="1495955"/>
            <a:ext cx="0" cy="304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7B35C2B2-94D5-A3CB-1800-0B2E6C5DCF9A}"/>
              </a:ext>
            </a:extLst>
          </p:cNvPr>
          <p:cNvCxnSpPr>
            <a:cxnSpLocks/>
          </p:cNvCxnSpPr>
          <p:nvPr/>
        </p:nvCxnSpPr>
        <p:spPr>
          <a:xfrm>
            <a:off x="9666514" y="1526767"/>
            <a:ext cx="0" cy="332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FA4B0CDB-37A9-51A9-44CF-C2347D994D74}"/>
              </a:ext>
            </a:extLst>
          </p:cNvPr>
          <p:cNvCxnSpPr>
            <a:cxnSpLocks/>
          </p:cNvCxnSpPr>
          <p:nvPr/>
        </p:nvCxnSpPr>
        <p:spPr>
          <a:xfrm>
            <a:off x="10470612" y="1488640"/>
            <a:ext cx="0" cy="332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070297BD-8A44-6420-8E9E-35E15E0CA86B}"/>
              </a:ext>
            </a:extLst>
          </p:cNvPr>
          <p:cNvCxnSpPr>
            <a:cxnSpLocks/>
          </p:cNvCxnSpPr>
          <p:nvPr/>
        </p:nvCxnSpPr>
        <p:spPr>
          <a:xfrm>
            <a:off x="11234905" y="1498462"/>
            <a:ext cx="0" cy="317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E1C53DF7-B3DD-E368-F24D-5B7EECEF26CD}"/>
              </a:ext>
            </a:extLst>
          </p:cNvPr>
          <p:cNvSpPr txBox="1"/>
          <p:nvPr/>
        </p:nvSpPr>
        <p:spPr>
          <a:xfrm>
            <a:off x="7159074" y="1141044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Juni</a:t>
            </a:r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9FCDBAC0-0AB9-7E4F-2116-6D482F465114}"/>
              </a:ext>
            </a:extLst>
          </p:cNvPr>
          <p:cNvSpPr/>
          <p:nvPr/>
        </p:nvSpPr>
        <p:spPr>
          <a:xfrm>
            <a:off x="6591677" y="2821788"/>
            <a:ext cx="2566138" cy="470589"/>
          </a:xfrm>
          <a:prstGeom prst="roundRect">
            <a:avLst/>
          </a:prstGeom>
          <a:solidFill>
            <a:srgbClr val="008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Livshendelsene</a:t>
            </a:r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18C2257F-2A79-5C10-4986-371DB9EA2E17}"/>
              </a:ext>
            </a:extLst>
          </p:cNvPr>
          <p:cNvSpPr txBox="1"/>
          <p:nvPr/>
        </p:nvSpPr>
        <p:spPr>
          <a:xfrm>
            <a:off x="8561285" y="1141044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Aug.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E35597A8-B251-4D49-81B5-D62AB68EB23F}"/>
              </a:ext>
            </a:extLst>
          </p:cNvPr>
          <p:cNvSpPr txBox="1"/>
          <p:nvPr/>
        </p:nvSpPr>
        <p:spPr>
          <a:xfrm>
            <a:off x="9389360" y="1112321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Sep.</a:t>
            </a: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C03798B9-2D5A-14CE-67FE-CECB53BB1B13}"/>
              </a:ext>
            </a:extLst>
          </p:cNvPr>
          <p:cNvSpPr txBox="1"/>
          <p:nvPr/>
        </p:nvSpPr>
        <p:spPr>
          <a:xfrm>
            <a:off x="10200958" y="1141044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Okt.</a:t>
            </a:r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B0E38244-E0BA-AF05-41A8-26E82D25C2FB}"/>
              </a:ext>
            </a:extLst>
          </p:cNvPr>
          <p:cNvSpPr txBox="1"/>
          <p:nvPr/>
        </p:nvSpPr>
        <p:spPr>
          <a:xfrm>
            <a:off x="10964553" y="1141044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Nov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3E5628DD-D4A0-DFEF-C188-AB1004441218}"/>
              </a:ext>
            </a:extLst>
          </p:cNvPr>
          <p:cNvSpPr txBox="1"/>
          <p:nvPr/>
        </p:nvSpPr>
        <p:spPr>
          <a:xfrm>
            <a:off x="11576310" y="1130505"/>
            <a:ext cx="69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Des.</a:t>
            </a:r>
          </a:p>
        </p:txBody>
      </p: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1FE46826-CD7C-F14B-8B83-F9913AD70F8E}"/>
              </a:ext>
            </a:extLst>
          </p:cNvPr>
          <p:cNvCxnSpPr>
            <a:cxnSpLocks/>
          </p:cNvCxnSpPr>
          <p:nvPr/>
        </p:nvCxnSpPr>
        <p:spPr>
          <a:xfrm>
            <a:off x="11837122" y="1495955"/>
            <a:ext cx="0" cy="302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ktangel 79">
            <a:extLst>
              <a:ext uri="{FF2B5EF4-FFF2-40B4-BE49-F238E27FC236}">
                <a16:creationId xmlns:a16="http://schemas.microsoft.com/office/drawing/2014/main" id="{8F6CE767-304B-F647-AF7A-2791CC986B11}"/>
              </a:ext>
            </a:extLst>
          </p:cNvPr>
          <p:cNvSpPr/>
          <p:nvPr/>
        </p:nvSpPr>
        <p:spPr>
          <a:xfrm>
            <a:off x="9035090" y="2650839"/>
            <a:ext cx="1556767" cy="8516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Status</a:t>
            </a:r>
          </a:p>
          <a:p>
            <a:pPr algn="ctr"/>
            <a:r>
              <a:rPr lang="nb-NO" sz="1400" dirty="0"/>
              <a:t>Veien videre</a:t>
            </a:r>
          </a:p>
          <a:p>
            <a:pPr algn="ctr"/>
            <a:r>
              <a:rPr lang="nb-NO" sz="1400" dirty="0"/>
              <a:t>13.09</a:t>
            </a:r>
          </a:p>
        </p:txBody>
      </p:sp>
      <p:sp>
        <p:nvSpPr>
          <p:cNvPr id="81" name="Rektangel: avrundede hjørner 80">
            <a:extLst>
              <a:ext uri="{FF2B5EF4-FFF2-40B4-BE49-F238E27FC236}">
                <a16:creationId xmlns:a16="http://schemas.microsoft.com/office/drawing/2014/main" id="{ED386AD9-8CF4-12D1-C032-738F1E7636EA}"/>
              </a:ext>
            </a:extLst>
          </p:cNvPr>
          <p:cNvSpPr/>
          <p:nvPr/>
        </p:nvSpPr>
        <p:spPr>
          <a:xfrm>
            <a:off x="10419988" y="2818259"/>
            <a:ext cx="2057309" cy="489262"/>
          </a:xfrm>
          <a:prstGeom prst="roundRect">
            <a:avLst/>
          </a:prstGeom>
          <a:solidFill>
            <a:srgbClr val="008CD3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Livshendelsene</a:t>
            </a:r>
          </a:p>
        </p:txBody>
      </p:sp>
      <p:sp>
        <p:nvSpPr>
          <p:cNvPr id="82" name="Rektangel: avrundede hjørner 81">
            <a:extLst>
              <a:ext uri="{FF2B5EF4-FFF2-40B4-BE49-F238E27FC236}">
                <a16:creationId xmlns:a16="http://schemas.microsoft.com/office/drawing/2014/main" id="{E83EBCA3-D465-9C1B-0061-EFBA131E9D3F}"/>
              </a:ext>
            </a:extLst>
          </p:cNvPr>
          <p:cNvSpPr/>
          <p:nvPr/>
        </p:nvSpPr>
        <p:spPr>
          <a:xfrm>
            <a:off x="7301093" y="3416239"/>
            <a:ext cx="2270327" cy="431060"/>
          </a:xfrm>
          <a:prstGeom prst="roundRect">
            <a:avLst/>
          </a:prstGeom>
          <a:solidFill>
            <a:srgbClr val="008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Min Kommune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18B9FF75-6A22-F9D5-938C-B8AF7A718D0E}"/>
              </a:ext>
            </a:extLst>
          </p:cNvPr>
          <p:cNvSpPr/>
          <p:nvPr/>
        </p:nvSpPr>
        <p:spPr>
          <a:xfrm>
            <a:off x="8976734" y="3625443"/>
            <a:ext cx="1351056" cy="5394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Strategi mm </a:t>
            </a:r>
          </a:p>
          <a:p>
            <a:pPr algn="ctr"/>
            <a:r>
              <a:rPr lang="nb-NO" sz="1400" dirty="0"/>
              <a:t>12.09</a:t>
            </a:r>
          </a:p>
        </p:txBody>
      </p:sp>
      <p:sp>
        <p:nvSpPr>
          <p:cNvPr id="85" name="Rektangel: avrundede hjørner 84">
            <a:extLst>
              <a:ext uri="{FF2B5EF4-FFF2-40B4-BE49-F238E27FC236}">
                <a16:creationId xmlns:a16="http://schemas.microsoft.com/office/drawing/2014/main" id="{65168563-F1E2-C0FD-BDC6-152054B08FEB}"/>
              </a:ext>
            </a:extLst>
          </p:cNvPr>
          <p:cNvSpPr/>
          <p:nvPr/>
        </p:nvSpPr>
        <p:spPr>
          <a:xfrm>
            <a:off x="7386758" y="4291790"/>
            <a:ext cx="1726485" cy="323462"/>
          </a:xfrm>
          <a:prstGeom prst="roundRect">
            <a:avLst/>
          </a:prstGeom>
          <a:solidFill>
            <a:srgbClr val="008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Digitalt ledsagerbevis</a:t>
            </a:r>
          </a:p>
        </p:txBody>
      </p:sp>
      <p:sp>
        <p:nvSpPr>
          <p:cNvPr id="86" name="Rektangel: avrundede hjørner 85">
            <a:extLst>
              <a:ext uri="{FF2B5EF4-FFF2-40B4-BE49-F238E27FC236}">
                <a16:creationId xmlns:a16="http://schemas.microsoft.com/office/drawing/2014/main" id="{745A0DC5-BB06-53E0-F220-AC4454744B04}"/>
              </a:ext>
            </a:extLst>
          </p:cNvPr>
          <p:cNvSpPr/>
          <p:nvPr/>
        </p:nvSpPr>
        <p:spPr>
          <a:xfrm>
            <a:off x="10170889" y="4237504"/>
            <a:ext cx="2021111" cy="280743"/>
          </a:xfrm>
          <a:prstGeom prst="roundRect">
            <a:avLst/>
          </a:prstGeom>
          <a:solidFill>
            <a:srgbClr val="008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Digitalt ledsagerbevis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8289AFFE-9A11-16D2-D658-839C7C646C47}"/>
              </a:ext>
            </a:extLst>
          </p:cNvPr>
          <p:cNvSpPr txBox="1"/>
          <p:nvPr/>
        </p:nvSpPr>
        <p:spPr>
          <a:xfrm>
            <a:off x="8405495" y="6588688"/>
            <a:ext cx="3560822" cy="276999"/>
          </a:xfrm>
          <a:prstGeom prst="rect">
            <a:avLst/>
          </a:prstGeom>
          <a:solidFill>
            <a:srgbClr val="BCCFE8"/>
          </a:solidFill>
          <a:ln>
            <a:solidFill>
              <a:schemeClr val="accent5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Modell: Innføringsnettverk, e-helse</a:t>
            </a:r>
            <a:endParaRPr lang="nb-NO" sz="1400" dirty="0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D155AB64-07D9-86AD-9DB6-025B671C1C5B}"/>
              </a:ext>
            </a:extLst>
          </p:cNvPr>
          <p:cNvSpPr/>
          <p:nvPr/>
        </p:nvSpPr>
        <p:spPr>
          <a:xfrm>
            <a:off x="7507681" y="70097"/>
            <a:ext cx="1927209" cy="7878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Webinar, skjenke-bevilling</a:t>
            </a:r>
          </a:p>
          <a:p>
            <a:pPr algn="ctr"/>
            <a:r>
              <a:rPr lang="nb-NO" sz="1200" dirty="0"/>
              <a:t>31.08 (Skatt)</a:t>
            </a:r>
          </a:p>
        </p:txBody>
      </p:sp>
      <p:sp>
        <p:nvSpPr>
          <p:cNvPr id="90" name="Tittel 1">
            <a:extLst>
              <a:ext uri="{FF2B5EF4-FFF2-40B4-BE49-F238E27FC236}">
                <a16:creationId xmlns:a16="http://schemas.microsoft.com/office/drawing/2014/main" id="{513E0E26-7DFC-C6D6-C3CA-17090ABFA1F7}"/>
              </a:ext>
            </a:extLst>
          </p:cNvPr>
          <p:cNvSpPr txBox="1">
            <a:spLocks/>
          </p:cNvSpPr>
          <p:nvPr/>
        </p:nvSpPr>
        <p:spPr>
          <a:xfrm>
            <a:off x="495300" y="-270557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024D96F-291C-F631-293A-68A237EA818F}"/>
              </a:ext>
            </a:extLst>
          </p:cNvPr>
          <p:cNvSpPr/>
          <p:nvPr/>
        </p:nvSpPr>
        <p:spPr>
          <a:xfrm>
            <a:off x="5819370" y="445774"/>
            <a:ext cx="2278924" cy="7905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Webinar, API, skatte og inntektsopplysninger 1.6</a:t>
            </a:r>
          </a:p>
        </p:txBody>
      </p:sp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44078212-6E29-DCC4-6F2A-9288311D5317}"/>
              </a:ext>
            </a:extLst>
          </p:cNvPr>
          <p:cNvSpPr txBox="1"/>
          <p:nvPr/>
        </p:nvSpPr>
        <p:spPr>
          <a:xfrm flipH="1">
            <a:off x="1575740" y="-57578"/>
            <a:ext cx="108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2023</a:t>
            </a:r>
          </a:p>
        </p:txBody>
      </p:sp>
      <p:sp>
        <p:nvSpPr>
          <p:cNvPr id="102" name="Rektangel: avrundede hjørner 101">
            <a:extLst>
              <a:ext uri="{FF2B5EF4-FFF2-40B4-BE49-F238E27FC236}">
                <a16:creationId xmlns:a16="http://schemas.microsoft.com/office/drawing/2014/main" id="{50ACE0CC-26FB-EEA2-0043-CA35CABC28F9}"/>
              </a:ext>
            </a:extLst>
          </p:cNvPr>
          <p:cNvSpPr/>
          <p:nvPr/>
        </p:nvSpPr>
        <p:spPr>
          <a:xfrm>
            <a:off x="9825813" y="4887374"/>
            <a:ext cx="2153238" cy="3027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Kobo, </a:t>
            </a:r>
            <a:r>
              <a:rPr lang="nb-NO" sz="1600"/>
              <a:t>pulje 3</a:t>
            </a:r>
            <a:endParaRPr lang="nb-NO" sz="1600" dirty="0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DDCE5121-FDAE-B26A-0EC0-EB6763F4F2FF}"/>
              </a:ext>
            </a:extLst>
          </p:cNvPr>
          <p:cNvSpPr/>
          <p:nvPr/>
        </p:nvSpPr>
        <p:spPr>
          <a:xfrm>
            <a:off x="2896103" y="3222318"/>
            <a:ext cx="1211504" cy="6997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Webinar Chat GPT</a:t>
            </a:r>
          </a:p>
        </p:txBody>
      </p:sp>
      <p:sp>
        <p:nvSpPr>
          <p:cNvPr id="106" name="TekstSylinder 105">
            <a:extLst>
              <a:ext uri="{FF2B5EF4-FFF2-40B4-BE49-F238E27FC236}">
                <a16:creationId xmlns:a16="http://schemas.microsoft.com/office/drawing/2014/main" id="{9C87944C-DBA1-A930-8F05-1B481352C096}"/>
              </a:ext>
            </a:extLst>
          </p:cNvPr>
          <p:cNvSpPr txBox="1"/>
          <p:nvPr/>
        </p:nvSpPr>
        <p:spPr>
          <a:xfrm>
            <a:off x="9542391" y="230076"/>
            <a:ext cx="2391950" cy="861774"/>
          </a:xfrm>
          <a:prstGeom prst="rect">
            <a:avLst/>
          </a:prstGeom>
          <a:noFill/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err="1"/>
              <a:t>KommIT</a:t>
            </a:r>
            <a:r>
              <a:rPr lang="nb-NO" sz="1200" dirty="0"/>
              <a:t>-rådet </a:t>
            </a:r>
          </a:p>
          <a:p>
            <a:r>
              <a:rPr lang="nb-NO" sz="1200" dirty="0"/>
              <a:t>Styringsgrupper? </a:t>
            </a:r>
          </a:p>
          <a:p>
            <a:r>
              <a:rPr lang="nb-NO" sz="1200" dirty="0"/>
              <a:t>Eventuelle tiltak</a:t>
            </a:r>
          </a:p>
          <a:p>
            <a:r>
              <a:rPr lang="nb-NO" sz="1200" dirty="0"/>
              <a:t>21-22.10</a:t>
            </a:r>
            <a:r>
              <a:rPr lang="nb-NO" sz="1400" dirty="0"/>
              <a:t> </a:t>
            </a:r>
          </a:p>
        </p:txBody>
      </p:sp>
      <p:sp>
        <p:nvSpPr>
          <p:cNvPr id="110" name="TekstSylinder 109">
            <a:extLst>
              <a:ext uri="{FF2B5EF4-FFF2-40B4-BE49-F238E27FC236}">
                <a16:creationId xmlns:a16="http://schemas.microsoft.com/office/drawing/2014/main" id="{76703C31-366C-F9AD-7EDA-C223C46806C8}"/>
              </a:ext>
            </a:extLst>
          </p:cNvPr>
          <p:cNvSpPr txBox="1"/>
          <p:nvPr/>
        </p:nvSpPr>
        <p:spPr>
          <a:xfrm>
            <a:off x="10086574" y="2372228"/>
            <a:ext cx="11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NOKIOS</a:t>
            </a:r>
          </a:p>
        </p:txBody>
      </p:sp>
      <p:sp>
        <p:nvSpPr>
          <p:cNvPr id="112" name="TekstSylinder 111">
            <a:extLst>
              <a:ext uri="{FF2B5EF4-FFF2-40B4-BE49-F238E27FC236}">
                <a16:creationId xmlns:a16="http://schemas.microsoft.com/office/drawing/2014/main" id="{5DC00184-BE9E-92E3-544A-ACF2F4213624}"/>
              </a:ext>
            </a:extLst>
          </p:cNvPr>
          <p:cNvSpPr txBox="1"/>
          <p:nvPr/>
        </p:nvSpPr>
        <p:spPr>
          <a:xfrm>
            <a:off x="4419817" y="32878"/>
            <a:ext cx="290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Mål, roller, forventinger/ oppgaver</a:t>
            </a:r>
          </a:p>
        </p:txBody>
      </p:sp>
      <p:sp>
        <p:nvSpPr>
          <p:cNvPr id="113" name="Rektangel: avrundede hjørner 112">
            <a:extLst>
              <a:ext uri="{FF2B5EF4-FFF2-40B4-BE49-F238E27FC236}">
                <a16:creationId xmlns:a16="http://schemas.microsoft.com/office/drawing/2014/main" id="{895074E1-F500-9B9A-1FCA-C0CDDB221943}"/>
              </a:ext>
            </a:extLst>
          </p:cNvPr>
          <p:cNvSpPr/>
          <p:nvPr/>
        </p:nvSpPr>
        <p:spPr>
          <a:xfrm>
            <a:off x="1772615" y="5239327"/>
            <a:ext cx="9413973" cy="3481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API, skatte og inntektsopplysninger – 17.11</a:t>
            </a:r>
            <a:endParaRPr lang="nb-NO" dirty="0"/>
          </a:p>
        </p:txBody>
      </p:sp>
      <p:sp>
        <p:nvSpPr>
          <p:cNvPr id="115" name="TekstSylinder 114">
            <a:extLst>
              <a:ext uri="{FF2B5EF4-FFF2-40B4-BE49-F238E27FC236}">
                <a16:creationId xmlns:a16="http://schemas.microsoft.com/office/drawing/2014/main" id="{F715A638-3507-31E8-BE6E-810E45F6D327}"/>
              </a:ext>
            </a:extLst>
          </p:cNvPr>
          <p:cNvSpPr txBox="1"/>
          <p:nvPr/>
        </p:nvSpPr>
        <p:spPr>
          <a:xfrm>
            <a:off x="5298879" y="4188823"/>
            <a:ext cx="21149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Digitaliseringsstrategi, skole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58C76E1C-9827-05C3-9A60-4ACB25D19791}"/>
              </a:ext>
            </a:extLst>
          </p:cNvPr>
          <p:cNvSpPr/>
          <p:nvPr/>
        </p:nvSpPr>
        <p:spPr>
          <a:xfrm>
            <a:off x="5166350" y="5852160"/>
            <a:ext cx="2473970" cy="568194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Forankring, medlemskapsavtaler, organisering, porteføljer ..</a:t>
            </a:r>
          </a:p>
        </p:txBody>
      </p:sp>
      <p:sp>
        <p:nvSpPr>
          <p:cNvPr id="118" name="TekstSylinder 117">
            <a:extLst>
              <a:ext uri="{FF2B5EF4-FFF2-40B4-BE49-F238E27FC236}">
                <a16:creationId xmlns:a16="http://schemas.microsoft.com/office/drawing/2014/main" id="{C5C7DD5B-C0AE-9452-2D6B-A96798912D19}"/>
              </a:ext>
            </a:extLst>
          </p:cNvPr>
          <p:cNvSpPr txBox="1"/>
          <p:nvPr/>
        </p:nvSpPr>
        <p:spPr>
          <a:xfrm>
            <a:off x="10668276" y="2045471"/>
            <a:ext cx="134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DigiHot?</a:t>
            </a:r>
          </a:p>
        </p:txBody>
      </p:sp>
      <p:sp>
        <p:nvSpPr>
          <p:cNvPr id="119" name="TekstSylinder 118">
            <a:extLst>
              <a:ext uri="{FF2B5EF4-FFF2-40B4-BE49-F238E27FC236}">
                <a16:creationId xmlns:a16="http://schemas.microsoft.com/office/drawing/2014/main" id="{B10DE0F2-0EF9-5D68-CE9F-680206D32F46}"/>
              </a:ext>
            </a:extLst>
          </p:cNvPr>
          <p:cNvSpPr txBox="1"/>
          <p:nvPr/>
        </p:nvSpPr>
        <p:spPr>
          <a:xfrm>
            <a:off x="11050391" y="2398206"/>
            <a:ext cx="126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DPIA – ROS skole?</a:t>
            </a:r>
          </a:p>
        </p:txBody>
      </p: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D5A082C8-85E7-16A6-E048-B13FE2900B40}"/>
              </a:ext>
            </a:extLst>
          </p:cNvPr>
          <p:cNvCxnSpPr>
            <a:cxnSpLocks/>
          </p:cNvCxnSpPr>
          <p:nvPr/>
        </p:nvCxnSpPr>
        <p:spPr>
          <a:xfrm flipH="1">
            <a:off x="6248253" y="1453902"/>
            <a:ext cx="128" cy="305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87FD1270-E178-7060-FAEA-89C90FA64193}"/>
              </a:ext>
            </a:extLst>
          </p:cNvPr>
          <p:cNvCxnSpPr>
            <a:cxnSpLocks/>
          </p:cNvCxnSpPr>
          <p:nvPr/>
        </p:nvCxnSpPr>
        <p:spPr>
          <a:xfrm>
            <a:off x="4107607" y="1472670"/>
            <a:ext cx="0" cy="304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C9BDBD4C-CBC7-EEEB-DCAB-5CEA526FF86B}"/>
              </a:ext>
            </a:extLst>
          </p:cNvPr>
          <p:cNvSpPr txBox="1"/>
          <p:nvPr/>
        </p:nvSpPr>
        <p:spPr>
          <a:xfrm flipH="1">
            <a:off x="3960002" y="2745896"/>
            <a:ext cx="21751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Webinar – digitalisering innenfor planfeltet</a:t>
            </a: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9244C70D-B717-5E70-AEC5-2E00138D2969}"/>
              </a:ext>
            </a:extLst>
          </p:cNvPr>
          <p:cNvSpPr/>
          <p:nvPr/>
        </p:nvSpPr>
        <p:spPr>
          <a:xfrm>
            <a:off x="1053193" y="1759864"/>
            <a:ext cx="10892616" cy="218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Kompetanseløftet 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49D3E675-B8FF-F712-672A-56111F4A6382}"/>
              </a:ext>
            </a:extLst>
          </p:cNvPr>
          <p:cNvSpPr txBox="1"/>
          <p:nvPr/>
        </p:nvSpPr>
        <p:spPr>
          <a:xfrm>
            <a:off x="8963637" y="2065760"/>
            <a:ext cx="1556769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b-NO" sz="1800" dirty="0"/>
              <a:t>DIF AS 1.9</a:t>
            </a:r>
          </a:p>
        </p:txBody>
      </p:sp>
      <p:cxnSp>
        <p:nvCxnSpPr>
          <p:cNvPr id="135" name="Rett pilkobling 134">
            <a:extLst>
              <a:ext uri="{FF2B5EF4-FFF2-40B4-BE49-F238E27FC236}">
                <a16:creationId xmlns:a16="http://schemas.microsoft.com/office/drawing/2014/main" id="{B41F4CBF-87BD-2EFF-2A76-F2904ED82F49}"/>
              </a:ext>
            </a:extLst>
          </p:cNvPr>
          <p:cNvCxnSpPr/>
          <p:nvPr/>
        </p:nvCxnSpPr>
        <p:spPr>
          <a:xfrm>
            <a:off x="3597713" y="2143832"/>
            <a:ext cx="5119567" cy="0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ktangel 108">
            <a:extLst>
              <a:ext uri="{FF2B5EF4-FFF2-40B4-BE49-F238E27FC236}">
                <a16:creationId xmlns:a16="http://schemas.microsoft.com/office/drawing/2014/main" id="{30ECCD7C-57DD-6E37-2D16-4856EFE03015}"/>
              </a:ext>
            </a:extLst>
          </p:cNvPr>
          <p:cNvSpPr/>
          <p:nvPr/>
        </p:nvSpPr>
        <p:spPr>
          <a:xfrm>
            <a:off x="8405495" y="5396182"/>
            <a:ext cx="1421780" cy="10650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Fellesmøter  fagleder-nettverk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/>
              <a:t>Oppvekst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/>
              <a:t>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26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9" grpId="0" animBg="1"/>
      <p:bldP spid="91" grpId="0" animBg="1"/>
      <p:bldP spid="105" grpId="0" animBg="1"/>
      <p:bldP spid="110" grpId="0"/>
      <p:bldP spid="118" grpId="0"/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93" y="207418"/>
            <a:ext cx="6830002" cy="62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758</Words>
  <Application>Microsoft Office PowerPoint</Application>
  <PresentationFormat>Widescreen</PresentationFormat>
  <Paragraphs>147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Graphie W03</vt:lpstr>
      <vt:lpstr>Inter</vt:lpstr>
      <vt:lpstr>SourceSansProRegular</vt:lpstr>
      <vt:lpstr>Office-tema</vt:lpstr>
      <vt:lpstr>PowerPoint-presentasjon</vt:lpstr>
      <vt:lpstr>KS rolle</vt:lpstr>
      <vt:lpstr>PowerPoint-presentasjon</vt:lpstr>
      <vt:lpstr>Regionale digitaliseringsnettverk: Felles mål</vt:lpstr>
      <vt:lpstr>PowerPoint-presentasjon</vt:lpstr>
      <vt:lpstr>PowerPoint-presentasjon</vt:lpstr>
    </vt:vector>
  </TitlesOfParts>
  <Company>Gjovik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Ivar Festad</dc:creator>
  <cp:lastModifiedBy>Hans Ivar Festad</cp:lastModifiedBy>
  <cp:revision>3</cp:revision>
  <dcterms:created xsi:type="dcterms:W3CDTF">2023-09-20T19:37:12Z</dcterms:created>
  <dcterms:modified xsi:type="dcterms:W3CDTF">2023-09-26T10:17:16Z</dcterms:modified>
</cp:coreProperties>
</file>