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730" r:id="rId5"/>
    <p:sldMasterId id="2147483648" r:id="rId6"/>
  </p:sldMasterIdLst>
  <p:notesMasterIdLst>
    <p:notesMasterId r:id="rId33"/>
  </p:notesMasterIdLst>
  <p:sldIdLst>
    <p:sldId id="910" r:id="rId7"/>
    <p:sldId id="299" r:id="rId8"/>
    <p:sldId id="3166" r:id="rId9"/>
    <p:sldId id="914" r:id="rId10"/>
    <p:sldId id="918" r:id="rId11"/>
    <p:sldId id="915" r:id="rId12"/>
    <p:sldId id="919" r:id="rId13"/>
    <p:sldId id="3158" r:id="rId14"/>
    <p:sldId id="3164" r:id="rId15"/>
    <p:sldId id="3160" r:id="rId16"/>
    <p:sldId id="3139" r:id="rId17"/>
    <p:sldId id="264" r:id="rId18"/>
    <p:sldId id="3161" r:id="rId19"/>
    <p:sldId id="3145" r:id="rId20"/>
    <p:sldId id="3163" r:id="rId21"/>
    <p:sldId id="3093" r:id="rId22"/>
    <p:sldId id="3094" r:id="rId23"/>
    <p:sldId id="3095" r:id="rId24"/>
    <p:sldId id="3096" r:id="rId25"/>
    <p:sldId id="3146" r:id="rId26"/>
    <p:sldId id="3097" r:id="rId27"/>
    <p:sldId id="913" r:id="rId28"/>
    <p:sldId id="916" r:id="rId29"/>
    <p:sldId id="912" r:id="rId30"/>
    <p:sldId id="316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63C44B-7876-C751-3DB1-9B8B9DF10D65}" name="Prabhu, Robindra" initials="PR" userId="S::robindra.prabhu@nav.no::59803c5f-7f50-4f10-99ec-5d107a6be6c2" providerId="AD"/>
  <p188:author id="{50DFFE71-C0A2-D8D5-104C-F84A9B124525}" name="Dramdal, Mari Håvardsholm" initials="DH" userId="S::mari.havardsholm.dramdal@nav.no::098b6f02-ad38-49c2-bee3-f88aa633b4b5" providerId="AD"/>
  <p188:author id="{F6547E87-B622-80C2-C6DF-30DC30E7DAC2}" name="Hatle, Elisabeth Njøs" initials="HEN" userId="S::Elisabeth.Njos.Hatle@nav.no::a747364a-2054-4020-be11-04383b0fd3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06932-978B-437F-B625-12575D89FBE4}" v="4" dt="2022-09-27T09:57:34.468"/>
    <p1510:client id="{4F84F061-F613-440A-A18B-22B0FDF13908}" v="206" dt="2022-06-16T05:26:25.317"/>
    <p1510:client id="{721DC68A-9B3E-4C46-9095-E0FDF31CBA33}" vWet="2" dt="2022-09-27T11:35:36.294"/>
    <p1510:client id="{90BE3B1F-3AD9-3659-9CAB-FCC769B76FF0}" v="6" dt="2022-09-27T10:16:42.736"/>
    <p1510:client id="{92317D87-7900-4616-8FDF-BFC850E77E2C}" v="1" dt="2022-09-27T11:40:16.266"/>
    <p1510:client id="{AD066E61-5AFE-4860-AAE4-C2C9226A8D2A}" v="8" dt="2022-06-15T19:29:04.291"/>
    <p1510:client id="{B3D4E733-DE25-0E4F-A07A-ADA79E7AC97E}" v="260" dt="2022-06-16T06:59:56.396"/>
    <p1510:client id="{BB516645-DFF2-4267-89B5-28A832D1F931}" v="3" dt="2022-09-27T09:44:40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terud, Lars" userId="S::lars.sutterud@nav.no::c04cb9c8-0722-4ac8-a39c-e83062270816" providerId="AD" clId="Web-{92317D87-7900-4616-8FDF-BFC850E77E2C}"/>
    <pc:docChg chg="modSld">
      <pc:chgData name="Sutterud, Lars" userId="S::lars.sutterud@nav.no::c04cb9c8-0722-4ac8-a39c-e83062270816" providerId="AD" clId="Web-{92317D87-7900-4616-8FDF-BFC850E77E2C}" dt="2022-09-27T11:40:16.266" v="0" actId="20577"/>
      <pc:docMkLst>
        <pc:docMk/>
      </pc:docMkLst>
      <pc:sldChg chg="modSp">
        <pc:chgData name="Sutterud, Lars" userId="S::lars.sutterud@nav.no::c04cb9c8-0722-4ac8-a39c-e83062270816" providerId="AD" clId="Web-{92317D87-7900-4616-8FDF-BFC850E77E2C}" dt="2022-09-27T11:40:16.266" v="0" actId="20577"/>
        <pc:sldMkLst>
          <pc:docMk/>
          <pc:sldMk cId="1288980428" sldId="910"/>
        </pc:sldMkLst>
        <pc:spChg chg="mod">
          <ac:chgData name="Sutterud, Lars" userId="S::lars.sutterud@nav.no::c04cb9c8-0722-4ac8-a39c-e83062270816" providerId="AD" clId="Web-{92317D87-7900-4616-8FDF-BFC850E77E2C}" dt="2022-09-27T11:40:16.266" v="0" actId="20577"/>
          <ac:spMkLst>
            <pc:docMk/>
            <pc:sldMk cId="1288980428" sldId="910"/>
            <ac:spMk id="3" creationId="{28ECE9CF-FF85-AB4D-A9A9-E4236440DBCE}"/>
          </ac:spMkLst>
        </pc:spChg>
      </pc:sldChg>
    </pc:docChg>
  </pc:docChgLst>
  <pc:docChgLst>
    <pc:chgData name="Sutterud, Lars" userId="S::lars.sutterud@nav.no::c04cb9c8-0722-4ac8-a39c-e83062270816" providerId="AD" clId="Web-{BB516645-DFF2-4267-89B5-28A832D1F931}"/>
    <pc:docChg chg="delSld">
      <pc:chgData name="Sutterud, Lars" userId="S::lars.sutterud@nav.no::c04cb9c8-0722-4ac8-a39c-e83062270816" providerId="AD" clId="Web-{BB516645-DFF2-4267-89B5-28A832D1F931}" dt="2022-09-27T09:44:40.542" v="2"/>
      <pc:docMkLst>
        <pc:docMk/>
      </pc:docMkLst>
      <pc:sldChg chg="del">
        <pc:chgData name="Sutterud, Lars" userId="S::lars.sutterud@nav.no::c04cb9c8-0722-4ac8-a39c-e83062270816" providerId="AD" clId="Web-{BB516645-DFF2-4267-89B5-28A832D1F931}" dt="2022-09-27T09:44:40.542" v="2"/>
        <pc:sldMkLst>
          <pc:docMk/>
          <pc:sldMk cId="419567663" sldId="308"/>
        </pc:sldMkLst>
      </pc:sldChg>
      <pc:sldChg chg="del">
        <pc:chgData name="Sutterud, Lars" userId="S::lars.sutterud@nav.no::c04cb9c8-0722-4ac8-a39c-e83062270816" providerId="AD" clId="Web-{BB516645-DFF2-4267-89B5-28A832D1F931}" dt="2022-09-27T09:44:39.667" v="1"/>
        <pc:sldMkLst>
          <pc:docMk/>
          <pc:sldMk cId="3072805841" sldId="3142"/>
        </pc:sldMkLst>
      </pc:sldChg>
      <pc:sldChg chg="del">
        <pc:chgData name="Sutterud, Lars" userId="S::lars.sutterud@nav.no::c04cb9c8-0722-4ac8-a39c-e83062270816" providerId="AD" clId="Web-{BB516645-DFF2-4267-89B5-28A832D1F931}" dt="2022-09-27T09:44:38.464" v="0"/>
        <pc:sldMkLst>
          <pc:docMk/>
          <pc:sldMk cId="2776007322" sldId="3143"/>
        </pc:sldMkLst>
      </pc:sldChg>
    </pc:docChg>
  </pc:docChgLst>
  <pc:docChgLst>
    <pc:chgData name="Sutterud, Lars" userId="S::lars.sutterud@nav.no::c04cb9c8-0722-4ac8-a39c-e83062270816" providerId="AD" clId="Web-{3DC06932-978B-437F-B625-12575D89FBE4}"/>
    <pc:docChg chg="addSld delSld sldOrd addMainMaster modMainMaster">
      <pc:chgData name="Sutterud, Lars" userId="S::lars.sutterud@nav.no::c04cb9c8-0722-4ac8-a39c-e83062270816" providerId="AD" clId="Web-{3DC06932-978B-437F-B625-12575D89FBE4}" dt="2022-09-27T09:57:34.468" v="3"/>
      <pc:docMkLst>
        <pc:docMk/>
      </pc:docMkLst>
      <pc:sldChg chg="new del ord">
        <pc:chgData name="Sutterud, Lars" userId="S::lars.sutterud@nav.no::c04cb9c8-0722-4ac8-a39c-e83062270816" providerId="AD" clId="Web-{3DC06932-978B-437F-B625-12575D89FBE4}" dt="2022-09-27T09:57:34.468" v="3"/>
        <pc:sldMkLst>
          <pc:docMk/>
          <pc:sldMk cId="3785626249" sldId="3165"/>
        </pc:sldMkLst>
      </pc:sldChg>
      <pc:sldChg chg="add">
        <pc:chgData name="Sutterud, Lars" userId="S::lars.sutterud@nav.no::c04cb9c8-0722-4ac8-a39c-e83062270816" providerId="AD" clId="Web-{3DC06932-978B-437F-B625-12575D89FBE4}" dt="2022-09-27T09:57:32.124" v="2"/>
        <pc:sldMkLst>
          <pc:docMk/>
          <pc:sldMk cId="2134420363" sldId="3166"/>
        </pc:sldMkLst>
      </pc:sldChg>
      <pc:sldMasterChg chg="add addSldLayout">
        <pc:chgData name="Sutterud, Lars" userId="S::lars.sutterud@nav.no::c04cb9c8-0722-4ac8-a39c-e83062270816" providerId="AD" clId="Web-{3DC06932-978B-437F-B625-12575D89FBE4}" dt="2022-09-27T09:57:32.124" v="2"/>
        <pc:sldMasterMkLst>
          <pc:docMk/>
          <pc:sldMasterMk cId="2827523097" sldId="2147483648"/>
        </pc:sldMasterMkLst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3529424792" sldId="2147483649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943551600" sldId="2147483650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2839488307" sldId="2147483651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1623566869" sldId="2147483652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1392003339" sldId="2147483654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1442212386" sldId="2147483655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3603299309" sldId="2147483660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33698367" sldId="2147483661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1098591067" sldId="2147483662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1227004920" sldId="2147483663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761498425" sldId="2147483667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2066016471" sldId="2147483669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3976662271" sldId="2147483670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3199924547" sldId="2147483671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1501340592" sldId="2147483672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986378115" sldId="2147483673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624144367" sldId="2147483674"/>
          </pc:sldLayoutMkLst>
        </pc:sldLayoutChg>
        <pc:sldLayoutChg chg="ad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827523097" sldId="2147483648"/>
            <pc:sldLayoutMk cId="2309404780" sldId="2147483721"/>
          </pc:sldLayoutMkLst>
        </pc:sldLayoutChg>
      </pc:sldMasterChg>
      <pc:sldMasterChg chg="replId modSldLayout">
        <pc:chgData name="Sutterud, Lars" userId="S::lars.sutterud@nav.no::c04cb9c8-0722-4ac8-a39c-e83062270816" providerId="AD" clId="Web-{3DC06932-978B-437F-B625-12575D89FBE4}" dt="2022-09-27T09:57:32.124" v="2"/>
        <pc:sldMasterMkLst>
          <pc:docMk/>
          <pc:sldMasterMk cId="2649319511" sldId="2147483722"/>
        </pc:sldMasterMkLst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1137542638" sldId="2147483723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3074127366" sldId="2147483724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3784308759" sldId="2147483725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2697081350" sldId="2147483726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2764821704" sldId="2147483727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3347560075" sldId="2147483728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649319511" sldId="2147483722"/>
            <pc:sldLayoutMk cId="1086863534" sldId="2147483729"/>
          </pc:sldLayoutMkLst>
        </pc:sldLayoutChg>
      </pc:sldMasterChg>
      <pc:sldMasterChg chg="replId modSldLayout">
        <pc:chgData name="Sutterud, Lars" userId="S::lars.sutterud@nav.no::c04cb9c8-0722-4ac8-a39c-e83062270816" providerId="AD" clId="Web-{3DC06932-978B-437F-B625-12575D89FBE4}" dt="2022-09-27T09:57:32.124" v="2"/>
        <pc:sldMasterMkLst>
          <pc:docMk/>
          <pc:sldMasterMk cId="2597016874" sldId="2147483730"/>
        </pc:sldMasterMkLst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3564124386" sldId="2147483731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3716695723" sldId="2147483732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662164149" sldId="2147483733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3167084571" sldId="2147483734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2567978035" sldId="2147483735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3804404203" sldId="2147483736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1118515120" sldId="2147483737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244250049" sldId="2147483738"/>
          </pc:sldLayoutMkLst>
        </pc:sldLayoutChg>
        <pc:sldLayoutChg chg="replId">
          <pc:chgData name="Sutterud, Lars" userId="S::lars.sutterud@nav.no::c04cb9c8-0722-4ac8-a39c-e83062270816" providerId="AD" clId="Web-{3DC06932-978B-437F-B625-12575D89FBE4}" dt="2022-09-27T09:57:32.124" v="2"/>
          <pc:sldLayoutMkLst>
            <pc:docMk/>
            <pc:sldMasterMk cId="2597016874" sldId="2147483730"/>
            <pc:sldLayoutMk cId="4014819221" sldId="2147483739"/>
          </pc:sldLayoutMkLst>
        </pc:sldLayoutChg>
      </pc:sldMasterChg>
    </pc:docChg>
  </pc:docChgLst>
  <pc:docChgLst>
    <pc:chgData name="Rise, Tor Halle" userId="S::tor.halle.rise@nav.no::8cad88d1-273d-4137-8312-9c4e1699decc" providerId="AD" clId="Web-{90BE3B1F-3AD9-3659-9CAB-FCC769B76FF0}"/>
    <pc:docChg chg="modSld">
      <pc:chgData name="Rise, Tor Halle" userId="S::tor.halle.rise@nav.no::8cad88d1-273d-4137-8312-9c4e1699decc" providerId="AD" clId="Web-{90BE3B1F-3AD9-3659-9CAB-FCC769B76FF0}" dt="2022-09-27T10:16:42.736" v="5" actId="1076"/>
      <pc:docMkLst>
        <pc:docMk/>
      </pc:docMkLst>
      <pc:sldChg chg="modSp">
        <pc:chgData name="Rise, Tor Halle" userId="S::tor.halle.rise@nav.no::8cad88d1-273d-4137-8312-9c4e1699decc" providerId="AD" clId="Web-{90BE3B1F-3AD9-3659-9CAB-FCC769B76FF0}" dt="2022-09-27T10:16:42.736" v="5" actId="1076"/>
        <pc:sldMkLst>
          <pc:docMk/>
          <pc:sldMk cId="2134420363" sldId="3166"/>
        </pc:sldMkLst>
        <pc:picChg chg="mod">
          <ac:chgData name="Rise, Tor Halle" userId="S::tor.halle.rise@nav.no::8cad88d1-273d-4137-8312-9c4e1699decc" providerId="AD" clId="Web-{90BE3B1F-3AD9-3659-9CAB-FCC769B76FF0}" dt="2022-09-27T10:16:42.736" v="5" actId="1076"/>
          <ac:picMkLst>
            <pc:docMk/>
            <pc:sldMk cId="2134420363" sldId="3166"/>
            <ac:picMk id="5" creationId="{3BBBA205-D645-4430-BEA7-60F792846032}"/>
          </ac:picMkLst>
        </pc:picChg>
        <pc:picChg chg="mod">
          <ac:chgData name="Rise, Tor Halle" userId="S::tor.halle.rise@nav.no::8cad88d1-273d-4137-8312-9c4e1699decc" providerId="AD" clId="Web-{90BE3B1F-3AD9-3659-9CAB-FCC769B76FF0}" dt="2022-09-27T10:16:42.736" v="4" actId="1076"/>
          <ac:picMkLst>
            <pc:docMk/>
            <pc:sldMk cId="2134420363" sldId="3166"/>
            <ac:picMk id="10" creationId="{11D37D86-A225-4B39-A99C-76E1DA978A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61FF-19AE-4CA0-BB5D-7B74B61A4E62}" type="datetimeFigureOut">
              <a:rPr lang="nb-NO" smtClean="0"/>
              <a:t>27.09.2022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B9C0-BBD2-4D8A-B47E-DAA134E7A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1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83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Upløyd område uten regulering </a:t>
            </a:r>
          </a:p>
          <a:p>
            <a:pPr lvl="1"/>
            <a:r>
              <a:rPr lang="nb-NO"/>
              <a:t>Koster å være først </a:t>
            </a:r>
          </a:p>
          <a:p>
            <a:pPr lvl="1"/>
            <a:r>
              <a:rPr lang="nb-NO"/>
              <a:t>Kompliserte vurderinger </a:t>
            </a:r>
          </a:p>
          <a:p>
            <a:pPr lvl="1"/>
            <a:r>
              <a:rPr lang="nb-NO"/>
              <a:t>Sparkesykkel-sammenligning</a:t>
            </a:r>
          </a:p>
          <a:p>
            <a:r>
              <a:rPr lang="nb-NO"/>
              <a:t>Verdi at tilsynet sa at lovgiver må ta stilling </a:t>
            </a:r>
          </a:p>
          <a:p>
            <a:r>
              <a:rPr lang="nb-NO"/>
              <a:t>Jobber med hjemmel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B9C0-BBD2-4D8A-B47E-DAA134E7AB8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27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B9C0-BBD2-4D8A-B47E-DAA134E7AB8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56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Fordelingsrettferdighet. (fordelingslikhet vs resultatlikhet)</a:t>
            </a:r>
          </a:p>
          <a:p>
            <a:endParaRPr lang="en-NO"/>
          </a:p>
          <a:p>
            <a:r>
              <a:rPr lang="en-NO"/>
              <a:t>EOP – mulighetslikhet/sjanselikhet (“equality of opportunity”)</a:t>
            </a:r>
          </a:p>
          <a:p>
            <a:endParaRPr lang="en-NO"/>
          </a:p>
          <a:p>
            <a:endParaRPr lang="en-NO"/>
          </a:p>
          <a:p>
            <a:endParaRPr lang="en-NO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neppe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perfekt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alle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rasjonelt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het er et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pluralistisk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mange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dimensjoner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reduseres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ideal.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Dessuten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må vi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fordelingsrettferdighet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bare er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dimensjon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den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rettigheter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frihetsret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tigheter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grep for å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maksimere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fordelings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kreve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inngrep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borgernes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uforenlige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et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demokrati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har sett, er de normative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rettferdighetste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svært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forskjellige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tross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at de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foregir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å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forholde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nemlig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 er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dem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lykkes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å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rettferdighet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våre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moralske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intuisjoner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21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B9C0-BBD2-4D8A-B47E-DAA134E7AB8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0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59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54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B9C0-BBD2-4D8A-B47E-DAA134E7AB8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3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llom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3540205"/>
            <a:ext cx="10515600" cy="9262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undertittelen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78430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97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1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89983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69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80440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662164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167084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515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50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81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nb-NO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4009746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5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ratrgi /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67BDEF9-AEBB-1A43-AAFC-8B0497D9F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4A3952F-E5B5-954B-8E2F-1F9A133CFD53}"/>
              </a:ext>
            </a:extLst>
          </p:cNvPr>
          <p:cNvSpPr/>
          <p:nvPr userDrawn="1"/>
        </p:nvSpPr>
        <p:spPr bwMode="auto">
          <a:xfrm>
            <a:off x="911996" y="760101"/>
            <a:ext cx="10368000" cy="5280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48000" rIns="48000" bIns="4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err="1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998" y="3400101"/>
            <a:ext cx="9600001" cy="960107"/>
          </a:xfrm>
          <a:noFill/>
        </p:spPr>
        <p:txBody>
          <a:bodyPr lIns="720000" tIns="540000" rIns="720000" bIns="540000" anchor="ctr" anchorCtr="0"/>
          <a:lstStyle>
            <a:lvl1pPr marL="47999" indent="0" algn="ctr">
              <a:spcBef>
                <a:spcPts val="8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7993" indent="0" algn="ctr">
              <a:spcBef>
                <a:spcPts val="8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5986" indent="0" algn="ctr">
              <a:spcBef>
                <a:spcPts val="8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87993">
              <a:spcBef>
                <a:spcPts val="933"/>
              </a:spcBef>
              <a:buClr>
                <a:schemeClr val="accent6"/>
              </a:buClr>
              <a:buSzPct val="110000"/>
              <a:defRPr sz="2133" baseline="0">
                <a:solidFill>
                  <a:srgbClr val="007272"/>
                </a:solidFill>
                <a:latin typeface="Segoe UI"/>
              </a:defRPr>
            </a:lvl4pPr>
            <a:lvl5pPr indent="-287993">
              <a:spcBef>
                <a:spcPts val="933"/>
              </a:spcBef>
              <a:buClr>
                <a:schemeClr val="accent6"/>
              </a:buClr>
              <a:buSzPct val="110000"/>
              <a:defRPr sz="2133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996" y="6501342"/>
            <a:ext cx="10368000" cy="1920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609585" fontAlgn="auto">
              <a:spcBef>
                <a:spcPts val="0"/>
              </a:spcBef>
              <a:spcAft>
                <a:spcPts val="0"/>
              </a:spcAft>
              <a:defRPr sz="1067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Tittel 8">
            <a:extLst>
              <a:ext uri="{FF2B5EF4-FFF2-40B4-BE49-F238E27FC236}">
                <a16:creationId xmlns:a16="http://schemas.microsoft.com/office/drawing/2014/main" id="{4659F54A-07D3-AC44-99EF-9CD75A0E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97" y="2468893"/>
            <a:ext cx="9600001" cy="693099"/>
          </a:xfrm>
          <a:prstGeom prst="rect">
            <a:avLst/>
          </a:prstGeom>
          <a:noFill/>
          <a:effectLst/>
        </p:spPr>
        <p:txBody>
          <a:bodyPr lIns="36000" tIns="36000" rIns="36000" bIns="36000" anchor="ctr" anchorCtr="0"/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70FDF15-3761-1145-B353-FBA9F7BCE4F5}"/>
              </a:ext>
            </a:extLst>
          </p:cNvPr>
          <p:cNvSpPr txBox="1"/>
          <p:nvPr userDrawn="1"/>
        </p:nvSpPr>
        <p:spPr>
          <a:xfrm>
            <a:off x="335360" y="6521916"/>
            <a:ext cx="480053" cy="16421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47999" indent="0" algn="l">
              <a:spcBef>
                <a:spcPts val="800"/>
              </a:spcBef>
              <a:buClr>
                <a:schemeClr val="accent2"/>
              </a:buClr>
              <a:buSzPct val="80000"/>
              <a:buNone/>
            </a:pPr>
            <a:r>
              <a:rPr lang="nb-NO" sz="1067">
                <a:solidFill>
                  <a:schemeClr val="bg1"/>
                </a:solidFill>
                <a:effectLst>
                  <a:outerShdw blurRad="5080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 NAV</a:t>
            </a:r>
          </a:p>
        </p:txBody>
      </p:sp>
    </p:spTree>
    <p:extLst>
      <p:ext uri="{BB962C8B-B14F-4D97-AF65-F5344CB8AC3E}">
        <p14:creationId xmlns:p14="http://schemas.microsoft.com/office/powerpoint/2010/main" val="4041644110"/>
      </p:ext>
    </p:extLst>
  </p:cSld>
  <p:clrMapOvr>
    <a:masterClrMapping/>
  </p:clrMapOvr>
  <p:transition spd="med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bilde u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DB1FB88C-8788-2A43-A5D6-3F98FD76BD8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70111" indent="-270111" algn="ctr">
              <a:spcBef>
                <a:spcPts val="1067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1873793564"/>
      </p:ext>
    </p:extLst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241301"/>
            <a:ext cx="11182351" cy="12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59041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C6C2BF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D4799EC-1694-AB4F-9DD9-2188A933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4" y="1081899"/>
            <a:ext cx="1280329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0A9867CB-9424-6247-AF4B-FFCCA40FF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74921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C30C810-DE10-B745-8CB9-7D254C95F2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4" y="4173253"/>
            <a:ext cx="8763173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6EBA474-9FC2-8545-9569-68B6453E98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BA4E41F-1D03-1746-B68A-521514BC0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4" y="1081899"/>
            <a:ext cx="1280329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3540205"/>
            <a:ext cx="10515600" cy="9262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undertittelen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nb-NO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9BB863FB-78BD-F643-85E6-1AF7698DA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948384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909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753597-0942-6542-B314-5EB169889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003503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bilde u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DB1FB88C-8788-2A43-A5D6-3F98FD76BD8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70111" indent="-270111" algn="ctr">
              <a:spcBef>
                <a:spcPts val="1067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230940478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653" r:id="rId5"/>
    <p:sldLayoutId id="2147483728" r:id="rId6"/>
    <p:sldLayoutId id="2147483729" r:id="rId7"/>
    <p:sldLayoutId id="2147483656" r:id="rId8"/>
    <p:sldLayoutId id="2147483657" r:id="rId9"/>
    <p:sldLayoutId id="2147483658" r:id="rId10"/>
    <p:sldLayoutId id="2147483659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701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5" r:id="rId2"/>
    <p:sldLayoutId id="2147483664" r:id="rId3"/>
    <p:sldLayoutId id="2147483665" r:id="rId4"/>
    <p:sldLayoutId id="2147483666" r:id="rId5"/>
    <p:sldLayoutId id="2147483732" r:id="rId6"/>
    <p:sldLayoutId id="2147483668" r:id="rId7"/>
    <p:sldLayoutId id="2147483736" r:id="rId8"/>
    <p:sldLayoutId id="2147483733" r:id="rId9"/>
    <p:sldLayoutId id="2147483734" r:id="rId10"/>
    <p:sldLayoutId id="2147483737" r:id="rId11"/>
    <p:sldLayoutId id="2147483738" r:id="rId12"/>
    <p:sldLayoutId id="2147483739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22994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72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66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CE9CF-FF85-AB4D-A9A9-E4236440D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21" y="4228162"/>
            <a:ext cx="9271829" cy="872158"/>
          </a:xfrm>
        </p:spPr>
        <p:txBody>
          <a:bodyPr>
            <a:normAutofit/>
          </a:bodyPr>
          <a:lstStyle/>
          <a:p>
            <a:r>
              <a:rPr lang="nb-NO" sz="1600" dirty="0">
                <a:latin typeface="Arial"/>
                <a:cs typeface="Arial"/>
              </a:rPr>
              <a:t>Elisabeth Njøs Hatle, Robindra Prabhu, Tor Halle Rise</a:t>
            </a:r>
            <a:endParaRPr lang="nb-NO" dirty="0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91A09689-384C-4B0E-8590-79EA2749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742" y="928311"/>
            <a:ext cx="1866900" cy="11811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AEDA171-A65C-4BCC-AFB9-BA97D077C5BD}"/>
              </a:ext>
            </a:extLst>
          </p:cNvPr>
          <p:cNvSpPr txBox="1">
            <a:spLocks/>
          </p:cNvSpPr>
          <p:nvPr/>
        </p:nvSpPr>
        <p:spPr>
          <a:xfrm>
            <a:off x="996950" y="2184969"/>
            <a:ext cx="9271829" cy="2296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>
                <a:latin typeface="Arial"/>
                <a:cs typeface="Arial"/>
              </a:rPr>
              <a:t>Erfaringer fra Datatilsynets regulatoriske sandkasse for kunstig intelligens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98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73A2B2-F08E-754B-8FC5-74D99882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49" y="462655"/>
            <a:ext cx="10411893" cy="1072080"/>
          </a:xfrm>
        </p:spPr>
        <p:txBody>
          <a:bodyPr>
            <a:normAutofit/>
          </a:bodyPr>
          <a:lstStyle/>
          <a:p>
            <a:r>
              <a:rPr lang="en-NO"/>
              <a:t>Hva er det aller </a:t>
            </a:r>
            <a:r>
              <a:rPr lang="en-NO" i="1">
                <a:solidFill>
                  <a:schemeClr val="tx1">
                    <a:lumMod val="50000"/>
                    <a:lumOff val="50000"/>
                  </a:schemeClr>
                </a:solidFill>
              </a:rPr>
              <a:t>verste</a:t>
            </a:r>
            <a:r>
              <a:rPr lang="en-NO"/>
              <a:t> utfallet for bruker?</a:t>
            </a:r>
            <a:endParaRPr lang="en-NO" sz="20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F4C765-817A-B449-A240-AF298FB10957}"/>
              </a:ext>
            </a:extLst>
          </p:cNvPr>
          <p:cNvSpPr>
            <a:spLocks noChangeAspect="1"/>
          </p:cNvSpPr>
          <p:nvPr/>
        </p:nvSpPr>
        <p:spPr>
          <a:xfrm>
            <a:off x="2168013" y="2071692"/>
            <a:ext cx="2160000" cy="2160000"/>
          </a:xfrm>
          <a:prstGeom prst="ellipse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Du får ikke tilgang til et dialogmøte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0B105B-2A3D-204E-B833-BF691FF5B91B}"/>
              </a:ext>
            </a:extLst>
          </p:cNvPr>
          <p:cNvSpPr>
            <a:spLocks noChangeAspect="1"/>
          </p:cNvSpPr>
          <p:nvPr/>
        </p:nvSpPr>
        <p:spPr>
          <a:xfrm>
            <a:off x="8394789" y="2071692"/>
            <a:ext cx="2160000" cy="21600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Du må møte på et møte du ikke trenger</a:t>
            </a:r>
          </a:p>
        </p:txBody>
      </p:sp>
      <p:pic>
        <p:nvPicPr>
          <p:cNvPr id="3" name="Graphic 2" descr="Thumbs up sign outline">
            <a:extLst>
              <a:ext uri="{FF2B5EF4-FFF2-40B4-BE49-F238E27FC236}">
                <a16:creationId xmlns:a16="http://schemas.microsoft.com/office/drawing/2014/main" id="{F605211C-BA2D-6105-EB22-96D03785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460" y="5198046"/>
            <a:ext cx="914400" cy="914400"/>
          </a:xfrm>
          <a:prstGeom prst="rect">
            <a:avLst/>
          </a:prstGeom>
        </p:spPr>
      </p:pic>
      <p:pic>
        <p:nvPicPr>
          <p:cNvPr id="5" name="Graphic 4" descr="Thumbs Down outline">
            <a:extLst>
              <a:ext uri="{FF2B5EF4-FFF2-40B4-BE49-F238E27FC236}">
                <a16:creationId xmlns:a16="http://schemas.microsoft.com/office/drawing/2014/main" id="{A3574BD0-CA09-2AFF-893D-C4E876720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3156" y="528751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4C3539-7DE6-DCC8-21A5-6B2D3E3C1902}"/>
              </a:ext>
            </a:extLst>
          </p:cNvPr>
          <p:cNvSpPr txBox="1"/>
          <p:nvPr/>
        </p:nvSpPr>
        <p:spPr>
          <a:xfrm>
            <a:off x="2260667" y="5421552"/>
            <a:ext cx="267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Dialgmøter er bra for deg,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amme hva!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B4D375-3F39-1403-94B6-F21DE2AC3187}"/>
              </a:ext>
            </a:extLst>
          </p:cNvPr>
          <p:cNvSpPr txBox="1"/>
          <p:nvPr/>
        </p:nvSpPr>
        <p:spPr>
          <a:xfrm>
            <a:off x="7959612" y="5287517"/>
            <a:ext cx="354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Dialogmøter er unødvendig,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forstyrrer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gjøre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vondt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værre</a:t>
            </a:r>
            <a:r>
              <a:rPr kumimoji="0" lang="en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A91F61-F55A-E6BF-6C9E-24B40DF351AD}"/>
              </a:ext>
            </a:extLst>
          </p:cNvPr>
          <p:cNvSpPr/>
          <p:nvPr/>
        </p:nvSpPr>
        <p:spPr>
          <a:xfrm>
            <a:off x="5446097" y="4591814"/>
            <a:ext cx="6696632" cy="21268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i="1" err="1"/>
              <a:t>Arbeids</a:t>
            </a:r>
            <a:r>
              <a:rPr lang="en-GB" i="1"/>
              <a:t>- </a:t>
            </a:r>
            <a:r>
              <a:rPr lang="en-GB" i="1" err="1"/>
              <a:t>og</a:t>
            </a:r>
            <a:r>
              <a:rPr lang="en-GB" i="1"/>
              <a:t> </a:t>
            </a:r>
            <a:r>
              <a:rPr lang="en-GB" i="1" err="1"/>
              <a:t>velferdsetaten</a:t>
            </a:r>
            <a:r>
              <a:rPr lang="en-GB" i="1"/>
              <a:t> </a:t>
            </a:r>
            <a:r>
              <a:rPr lang="en-GB" b="1" i="1" err="1"/>
              <a:t>skal</a:t>
            </a:r>
            <a:r>
              <a:rPr lang="en-GB" b="1" i="1"/>
              <a:t> </a:t>
            </a:r>
            <a:r>
              <a:rPr lang="en-GB" b="1" i="1" err="1"/>
              <a:t>så</a:t>
            </a:r>
            <a:r>
              <a:rPr lang="en-GB" b="1" i="1"/>
              <a:t> </a:t>
            </a:r>
            <a:r>
              <a:rPr lang="en-GB" b="1" i="1" err="1"/>
              <a:t>tidlig</a:t>
            </a:r>
            <a:r>
              <a:rPr lang="en-GB" b="1" i="1"/>
              <a:t> </a:t>
            </a:r>
            <a:r>
              <a:rPr lang="en-GB" b="1" i="1" err="1"/>
              <a:t>som</a:t>
            </a:r>
            <a:r>
              <a:rPr lang="en-GB" b="1" i="1"/>
              <a:t> </a:t>
            </a:r>
            <a:r>
              <a:rPr lang="en-GB" b="1" i="1" err="1"/>
              <a:t>mulig</a:t>
            </a:r>
            <a:r>
              <a:rPr lang="en-GB" b="1" i="1"/>
              <a:t> </a:t>
            </a:r>
            <a:r>
              <a:rPr lang="en-GB" b="1" i="1" err="1"/>
              <a:t>vurdere</a:t>
            </a:r>
            <a:r>
              <a:rPr lang="en-GB" i="1"/>
              <a:t> om </a:t>
            </a:r>
            <a:r>
              <a:rPr lang="en-GB" i="1" err="1"/>
              <a:t>arbeidsrettede</a:t>
            </a:r>
            <a:r>
              <a:rPr lang="en-GB" i="1"/>
              <a:t> </a:t>
            </a:r>
            <a:r>
              <a:rPr lang="en-GB" i="1" err="1"/>
              <a:t>tiltak</a:t>
            </a:r>
            <a:r>
              <a:rPr lang="en-GB" i="1"/>
              <a:t> </a:t>
            </a:r>
            <a:r>
              <a:rPr lang="en-GB" i="1" err="1"/>
              <a:t>skal</a:t>
            </a:r>
            <a:r>
              <a:rPr lang="en-GB" i="1"/>
              <a:t> </a:t>
            </a:r>
            <a:r>
              <a:rPr lang="en-GB" i="1" err="1"/>
              <a:t>prøves</a:t>
            </a:r>
            <a:r>
              <a:rPr lang="en-GB" i="1"/>
              <a:t> […] </a:t>
            </a:r>
            <a:r>
              <a:rPr lang="en-GB" i="1" err="1"/>
              <a:t>Senest</a:t>
            </a:r>
            <a:r>
              <a:rPr lang="en-GB" i="1"/>
              <a:t> </a:t>
            </a:r>
            <a:r>
              <a:rPr lang="en-GB" i="1" err="1"/>
              <a:t>når</a:t>
            </a:r>
            <a:r>
              <a:rPr lang="en-GB" i="1"/>
              <a:t> </a:t>
            </a:r>
            <a:r>
              <a:rPr lang="en-GB" i="1" err="1"/>
              <a:t>arbeidsuførheten</a:t>
            </a:r>
            <a:r>
              <a:rPr lang="en-GB" i="1"/>
              <a:t> har </a:t>
            </a:r>
            <a:r>
              <a:rPr lang="en-GB" i="1" err="1"/>
              <a:t>vart</a:t>
            </a:r>
            <a:r>
              <a:rPr lang="en-GB" i="1"/>
              <a:t> </a:t>
            </a:r>
            <a:r>
              <a:rPr lang="en-GB" i="1" err="1"/>
              <a:t>i</a:t>
            </a:r>
            <a:r>
              <a:rPr lang="en-GB" i="1"/>
              <a:t> 26 </a:t>
            </a:r>
            <a:r>
              <a:rPr lang="en-GB" i="1" err="1"/>
              <a:t>uker</a:t>
            </a:r>
            <a:r>
              <a:rPr lang="en-GB" i="1"/>
              <a:t>, </a:t>
            </a:r>
            <a:r>
              <a:rPr lang="en-GB" b="1" i="1" err="1"/>
              <a:t>skal</a:t>
            </a:r>
            <a:r>
              <a:rPr lang="en-GB" i="1"/>
              <a:t> </a:t>
            </a:r>
            <a:r>
              <a:rPr lang="en-GB" i="1" err="1"/>
              <a:t>Arbeids</a:t>
            </a:r>
            <a:r>
              <a:rPr lang="en-GB" i="1"/>
              <a:t>- </a:t>
            </a:r>
            <a:r>
              <a:rPr lang="en-GB" i="1" err="1"/>
              <a:t>og</a:t>
            </a:r>
            <a:r>
              <a:rPr lang="en-GB" i="1"/>
              <a:t> </a:t>
            </a:r>
            <a:r>
              <a:rPr lang="en-GB" i="1" err="1"/>
              <a:t>velferdsetaten</a:t>
            </a:r>
            <a:r>
              <a:rPr lang="en-GB" i="1"/>
              <a:t> </a:t>
            </a:r>
            <a:r>
              <a:rPr lang="en-GB" b="1" i="1" err="1"/>
              <a:t>avholde</a:t>
            </a:r>
            <a:r>
              <a:rPr lang="en-GB" i="1"/>
              <a:t> </a:t>
            </a:r>
            <a:r>
              <a:rPr lang="en-GB" b="1" i="1"/>
              <a:t>et </a:t>
            </a:r>
            <a:r>
              <a:rPr lang="en-GB" b="1" i="1" err="1"/>
              <a:t>dialogmøte</a:t>
            </a:r>
            <a:r>
              <a:rPr lang="en-GB" i="1"/>
              <a:t> […], </a:t>
            </a:r>
            <a:r>
              <a:rPr lang="en-GB" b="1" i="1" err="1"/>
              <a:t>unntatt</a:t>
            </a:r>
            <a:r>
              <a:rPr lang="en-GB" i="1"/>
              <a:t> </a:t>
            </a:r>
            <a:r>
              <a:rPr lang="en-GB" i="1" err="1"/>
              <a:t>når</a:t>
            </a:r>
            <a:r>
              <a:rPr lang="en-GB" i="1"/>
              <a:t> et </a:t>
            </a:r>
            <a:r>
              <a:rPr lang="en-GB" i="1" err="1"/>
              <a:t>slikt</a:t>
            </a:r>
            <a:r>
              <a:rPr lang="en-GB" i="1"/>
              <a:t> </a:t>
            </a:r>
            <a:r>
              <a:rPr lang="en-GB" i="1" err="1"/>
              <a:t>møte</a:t>
            </a:r>
            <a:r>
              <a:rPr lang="en-GB" i="1"/>
              <a:t> </a:t>
            </a:r>
            <a:r>
              <a:rPr lang="en-GB" i="1" err="1"/>
              <a:t>antas</a:t>
            </a:r>
            <a:r>
              <a:rPr lang="en-GB" i="1"/>
              <a:t> </a:t>
            </a:r>
            <a:r>
              <a:rPr lang="en-GB" i="1" err="1"/>
              <a:t>å</a:t>
            </a:r>
            <a:r>
              <a:rPr lang="en-GB" i="1"/>
              <a:t> </a:t>
            </a:r>
            <a:r>
              <a:rPr lang="en-GB" i="1" err="1"/>
              <a:t>være</a:t>
            </a:r>
            <a:r>
              <a:rPr lang="en-GB" i="1"/>
              <a:t> </a:t>
            </a:r>
            <a:r>
              <a:rPr lang="en-GB" b="1" i="1" err="1"/>
              <a:t>åpenbart</a:t>
            </a:r>
            <a:r>
              <a:rPr lang="en-GB" b="1" i="1"/>
              <a:t> </a:t>
            </a:r>
            <a:r>
              <a:rPr lang="en-GB" b="1" i="1" err="1"/>
              <a:t>unødvendig</a:t>
            </a:r>
            <a:r>
              <a:rPr lang="en-GB" i="1"/>
              <a:t>. </a:t>
            </a:r>
          </a:p>
          <a:p>
            <a:pPr>
              <a:lnSpc>
                <a:spcPct val="150000"/>
              </a:lnSpc>
            </a:pPr>
            <a:r>
              <a:rPr lang="en-GB" i="1"/>
              <a:t>				</a:t>
            </a:r>
            <a:r>
              <a:rPr lang="en-GB" i="1" err="1"/>
              <a:t>Folketrygdloven</a:t>
            </a:r>
            <a:r>
              <a:rPr lang="en-GB" i="1"/>
              <a:t> § 8-7 a</a:t>
            </a:r>
          </a:p>
        </p:txBody>
      </p:sp>
      <p:pic>
        <p:nvPicPr>
          <p:cNvPr id="11" name="Graphic 10" descr="Line arrow: Clockwise curve with solid fill">
            <a:extLst>
              <a:ext uri="{FF2B5EF4-FFF2-40B4-BE49-F238E27FC236}">
                <a16:creationId xmlns:a16="http://schemas.microsoft.com/office/drawing/2014/main" id="{1E76FBEB-0B2F-FB6C-070D-CC41E61DF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114253" flipV="1">
            <a:off x="4416385" y="2619905"/>
            <a:ext cx="2059425" cy="2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7CD64172-87C4-2E4E-9193-A0B595F47D46}"/>
              </a:ext>
            </a:extLst>
          </p:cNvPr>
          <p:cNvSpPr>
            <a:spLocks noChangeAspect="1"/>
          </p:cNvSpPr>
          <p:nvPr/>
        </p:nvSpPr>
        <p:spPr>
          <a:xfrm>
            <a:off x="1710264" y="141723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Book" panose="02000503020000020003" pitchFamily="2" charset="0"/>
              </a:rPr>
              <a:t>1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C1117-5556-0442-8849-6E072ABDEC54}"/>
              </a:ext>
            </a:extLst>
          </p:cNvPr>
          <p:cNvSpPr txBox="1"/>
          <p:nvPr/>
        </p:nvSpPr>
        <p:spPr>
          <a:xfrm>
            <a:off x="2874680" y="1523855"/>
            <a:ext cx="8472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det </a:t>
            </a:r>
            <a:r>
              <a:rPr lang="en-NO" sz="24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</a:t>
            </a:r>
            <a:r>
              <a:rPr lang="en-NO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O"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utfallet for bruker?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83E570-8113-2343-8590-F4FFF39E9ADF}"/>
              </a:ext>
            </a:extLst>
          </p:cNvPr>
          <p:cNvGrpSpPr/>
          <p:nvPr/>
        </p:nvGrpSpPr>
        <p:grpSpPr>
          <a:xfrm>
            <a:off x="344979" y="2094604"/>
            <a:ext cx="10727771" cy="1061499"/>
            <a:chOff x="344979" y="2094604"/>
            <a:chExt cx="10727771" cy="10614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8ABF6B3-D165-AC41-9004-C02125DC19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79" y="243610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O" sz="28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venir Book" panose="02000503020000020003" pitchFamily="2" charset="0"/>
                </a:rPr>
                <a:t>2</a:t>
              </a:r>
              <a:endParaRPr kumimoji="0" lang="en-NO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endParaRPr>
            </a:p>
          </p:txBody>
        </p:sp>
        <p:sp>
          <p:nvSpPr>
            <p:cNvPr id="20" name="Text Placeholder 1">
              <a:extLst>
                <a:ext uri="{FF2B5EF4-FFF2-40B4-BE49-F238E27FC236}">
                  <a16:creationId xmlns:a16="http://schemas.microsoft.com/office/drawing/2014/main" id="{1363BA0A-AEC8-3E43-8950-424DA8CAF791}"/>
                </a:ext>
              </a:extLst>
            </p:cNvPr>
            <p:cNvSpPr txBox="1">
              <a:spLocks/>
            </p:cNvSpPr>
            <p:nvPr/>
          </p:nvSpPr>
          <p:spPr>
            <a:xfrm>
              <a:off x="1710264" y="2574582"/>
              <a:ext cx="9362486" cy="4616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3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NO">
                  <a:solidFill>
                    <a:srgbClr val="FFFFFF"/>
                  </a:solidFill>
                </a:rPr>
                <a:t>Hva koster oss mest, </a:t>
              </a:r>
              <a:r>
                <a:rPr kumimoji="0" lang="en-NO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falske </a:t>
              </a:r>
              <a:r>
                <a:rPr kumimoji="0" lang="en-NO" sz="2400" b="0" i="1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positive</a:t>
              </a:r>
              <a:r>
                <a:rPr kumimoji="0" lang="en-NO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eller falske </a:t>
              </a:r>
              <a:r>
                <a:rPr kumimoji="0" lang="en-NO" sz="2400" b="0" i="1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negative</a:t>
              </a:r>
              <a:r>
                <a:rPr kumimoji="0" lang="en-NO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8BDAB51-B385-0A40-BDCA-04BE382ED2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8546" y="2094604"/>
              <a:ext cx="618150" cy="458390"/>
            </a:xfrm>
            <a:prstGeom prst="straightConnector1">
              <a:avLst/>
            </a:prstGeom>
            <a:ln w="69850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DE388232-CD1E-D44F-81F4-7EFA0B385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4358" y="1320038"/>
            <a:ext cx="914400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563DFC-9BAD-3BFD-BA53-2559AD763929}"/>
              </a:ext>
            </a:extLst>
          </p:cNvPr>
          <p:cNvSpPr txBox="1">
            <a:spLocks/>
          </p:cNvSpPr>
          <p:nvPr/>
        </p:nvSpPr>
        <p:spPr>
          <a:xfrm>
            <a:off x="633695" y="198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O"/>
              <a:t>Hvordan vurdere om modellen er rettferdig?</a:t>
            </a:r>
          </a:p>
        </p:txBody>
      </p:sp>
    </p:spTree>
    <p:extLst>
      <p:ext uri="{BB962C8B-B14F-4D97-AF65-F5344CB8AC3E}">
        <p14:creationId xmlns:p14="http://schemas.microsoft.com/office/powerpoint/2010/main" val="33939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5253-54B3-0244-8A04-7859DFC3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925014" cy="1072080"/>
          </a:xfrm>
        </p:spPr>
        <p:txBody>
          <a:bodyPr>
            <a:normAutofit/>
          </a:bodyPr>
          <a:lstStyle/>
          <a:p>
            <a:r>
              <a:rPr lang="en-NO"/>
              <a:t>En (binær) beslutningsprosess gjør bare </a:t>
            </a:r>
            <a:r>
              <a:rPr lang="en-NO" i="1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en-NO"/>
              <a:t> typer feil!</a:t>
            </a:r>
            <a:br>
              <a:rPr lang="en-NO"/>
            </a:br>
            <a:r>
              <a:rPr lang="en-NO" sz="2400" i="1">
                <a:solidFill>
                  <a:schemeClr val="tx1">
                    <a:lumMod val="50000"/>
                    <a:lumOff val="50000"/>
                  </a:schemeClr>
                </a:solidFill>
              </a:rPr>
              <a:t>Hvilken type feil er viktig for 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F633-DFBE-844F-880D-BF3346DC7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9010" y="2723686"/>
            <a:ext cx="3536092" cy="5769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O"/>
              <a:t>Falske </a:t>
            </a:r>
            <a:r>
              <a:rPr lang="en-NO">
                <a:solidFill>
                  <a:schemeClr val="accent2"/>
                </a:solidFill>
              </a:rPr>
              <a:t>positives</a:t>
            </a:r>
            <a:r>
              <a:rPr lang="en-NO"/>
              <a:t> (FP)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4FAC6-8C19-4345-B621-E775B569A5D8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596367" y="4741757"/>
            <a:ext cx="3663778" cy="5006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O"/>
              <a:t>Falske </a:t>
            </a:r>
            <a:r>
              <a:rPr lang="en-NO">
                <a:solidFill>
                  <a:srgbClr val="C00000"/>
                </a:solidFill>
              </a:rPr>
              <a:t>negatives</a:t>
            </a:r>
            <a:r>
              <a:rPr lang="en-NO"/>
              <a:t> (FN)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C0F206-0339-8A42-8570-FECD1A3FAA81}"/>
              </a:ext>
            </a:extLst>
          </p:cNvPr>
          <p:cNvGrpSpPr>
            <a:grpSpLocks noChangeAspect="1"/>
          </p:cNvGrpSpPr>
          <p:nvPr/>
        </p:nvGrpSpPr>
        <p:grpSpPr>
          <a:xfrm>
            <a:off x="7509911" y="2853328"/>
            <a:ext cx="3830200" cy="1371661"/>
            <a:chOff x="943621" y="4632880"/>
            <a:chExt cx="5471711" cy="1959516"/>
          </a:xfrm>
        </p:grpSpPr>
        <p:pic>
          <p:nvPicPr>
            <p:cNvPr id="11" name="Plassholder for innhold 10">
              <a:extLst>
                <a:ext uri="{FF2B5EF4-FFF2-40B4-BE49-F238E27FC236}">
                  <a16:creationId xmlns:a16="http://schemas.microsoft.com/office/drawing/2014/main" id="{EB9A6101-B138-DC47-ACE9-67F8F6927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1" y="4632880"/>
              <a:ext cx="1210001" cy="1959516"/>
            </a:xfrm>
            <a:prstGeom prst="rect">
              <a:avLst/>
            </a:prstGeom>
          </p:spPr>
        </p:pic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C4240012-61DA-C64B-866F-7B61194C5517}"/>
                </a:ext>
              </a:extLst>
            </p:cNvPr>
            <p:cNvSpPr/>
            <p:nvPr/>
          </p:nvSpPr>
          <p:spPr>
            <a:xfrm>
              <a:off x="2311089" y="5139264"/>
              <a:ext cx="4104243" cy="992613"/>
            </a:xfrm>
            <a:prstGeom prst="wedgeRoundRectCallout">
              <a:avLst>
                <a:gd name="adj1" fmla="val -64093"/>
                <a:gd name="adj2" fmla="val -13123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i="1"/>
                <a:t>Jeg trenger ikke et møte, men tilbys et allikevel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4D2E8A-D0BA-AD41-B3DE-4A2AD1EC7B1C}"/>
              </a:ext>
            </a:extLst>
          </p:cNvPr>
          <p:cNvGrpSpPr>
            <a:grpSpLocks noChangeAspect="1"/>
          </p:cNvGrpSpPr>
          <p:nvPr/>
        </p:nvGrpSpPr>
        <p:grpSpPr>
          <a:xfrm>
            <a:off x="1690267" y="4918270"/>
            <a:ext cx="3872195" cy="1512000"/>
            <a:chOff x="6490267" y="2260581"/>
            <a:chExt cx="5601259" cy="2188408"/>
          </a:xfrm>
        </p:grpSpPr>
        <p:pic>
          <p:nvPicPr>
            <p:cNvPr id="12" name="Bilde 3">
              <a:extLst>
                <a:ext uri="{FF2B5EF4-FFF2-40B4-BE49-F238E27FC236}">
                  <a16:creationId xmlns:a16="http://schemas.microsoft.com/office/drawing/2014/main" id="{15C0D646-FB65-E54D-A842-F84E8CB04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267" y="2260581"/>
              <a:ext cx="1200622" cy="2188408"/>
            </a:xfrm>
            <a:prstGeom prst="rect">
              <a:avLst/>
            </a:prstGeom>
          </p:spPr>
        </p:pic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F62D353B-6E3A-8448-B890-590A7D91F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519" y="2829324"/>
              <a:ext cx="4134007" cy="1163931"/>
            </a:xfrm>
            <a:prstGeom prst="wedgeRoundRectCallout">
              <a:avLst>
                <a:gd name="adj1" fmla="val -62961"/>
                <a:gd name="adj2" fmla="val -943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i="1"/>
                <a:t>Jeg trenger et møte, men får ikke tilbud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21A790-4BDA-4B48-9169-5AEE702A7427}"/>
              </a:ext>
            </a:extLst>
          </p:cNvPr>
          <p:cNvCxnSpPr>
            <a:cxnSpLocks/>
          </p:cNvCxnSpPr>
          <p:nvPr/>
        </p:nvCxnSpPr>
        <p:spPr>
          <a:xfrm>
            <a:off x="6096000" y="2101843"/>
            <a:ext cx="0" cy="453387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437440-F53F-DB4A-883E-CC1AB8134555}"/>
              </a:ext>
            </a:extLst>
          </p:cNvPr>
          <p:cNvCxnSpPr>
            <a:cxnSpLocks/>
          </p:cNvCxnSpPr>
          <p:nvPr/>
        </p:nvCxnSpPr>
        <p:spPr>
          <a:xfrm flipV="1">
            <a:off x="1456844" y="4505200"/>
            <a:ext cx="10306370" cy="1055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C07745-9210-3A4C-9CCE-596F7F2FA31A}"/>
              </a:ext>
            </a:extLst>
          </p:cNvPr>
          <p:cNvSpPr txBox="1"/>
          <p:nvPr/>
        </p:nvSpPr>
        <p:spPr>
          <a:xfrm>
            <a:off x="5108472" y="1514660"/>
            <a:ext cx="206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FAKTISK FORDELING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158648-F954-804D-B585-D59BF51652BA}"/>
              </a:ext>
            </a:extLst>
          </p:cNvPr>
          <p:cNvSpPr txBox="1"/>
          <p:nvPr/>
        </p:nvSpPr>
        <p:spPr>
          <a:xfrm rot="16200000" flipH="1">
            <a:off x="-805211" y="4399645"/>
            <a:ext cx="219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BESLUTNINGSSTØTTE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6FBB1F-7348-D245-83E6-9BA23CDCD602}"/>
              </a:ext>
            </a:extLst>
          </p:cNvPr>
          <p:cNvSpPr txBox="1"/>
          <p:nvPr/>
        </p:nvSpPr>
        <p:spPr>
          <a:xfrm>
            <a:off x="3499350" y="2019238"/>
            <a:ext cx="181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NO">
                <a:solidFill>
                  <a:schemeClr val="accent2"/>
                </a:solidFill>
              </a:rPr>
              <a:t>ositive</a:t>
            </a:r>
          </a:p>
          <a:p>
            <a:pPr algn="ctr"/>
            <a:r>
              <a:rPr lang="en-NO">
                <a:solidFill>
                  <a:schemeClr val="tx1">
                    <a:lumMod val="50000"/>
                    <a:lumOff val="50000"/>
                  </a:schemeClr>
                </a:solidFill>
              </a:rPr>
              <a:t>(trenger et møte)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C4476-5909-764F-9EA7-748B0183693E}"/>
              </a:ext>
            </a:extLst>
          </p:cNvPr>
          <p:cNvSpPr txBox="1"/>
          <p:nvPr/>
        </p:nvSpPr>
        <p:spPr>
          <a:xfrm>
            <a:off x="7876984" y="2026662"/>
            <a:ext cx="2234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n</a:t>
            </a:r>
            <a:r>
              <a:rPr lang="en-NO">
                <a:solidFill>
                  <a:schemeClr val="accent1"/>
                </a:solidFill>
              </a:rPr>
              <a:t>egative</a:t>
            </a:r>
          </a:p>
          <a:p>
            <a:pPr algn="ctr"/>
            <a:r>
              <a:rPr lang="en-NO">
                <a:solidFill>
                  <a:schemeClr val="tx1">
                    <a:lumMod val="50000"/>
                    <a:lumOff val="50000"/>
                  </a:schemeClr>
                </a:solidFill>
              </a:rPr>
              <a:t>(trenger ikke et møte)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9AE97-71A6-B84F-A558-E7C6884838EE}"/>
              </a:ext>
            </a:extLst>
          </p:cNvPr>
          <p:cNvSpPr txBox="1"/>
          <p:nvPr/>
        </p:nvSpPr>
        <p:spPr>
          <a:xfrm rot="16200000">
            <a:off x="493685" y="2904853"/>
            <a:ext cx="91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>
                <a:solidFill>
                  <a:schemeClr val="accent2"/>
                </a:solidFill>
              </a:rPr>
              <a:t>positive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F153EF-8401-A741-9D76-3820E1D825AE}"/>
              </a:ext>
            </a:extLst>
          </p:cNvPr>
          <p:cNvSpPr txBox="1"/>
          <p:nvPr/>
        </p:nvSpPr>
        <p:spPr>
          <a:xfrm rot="16200000">
            <a:off x="457573" y="5537032"/>
            <a:ext cx="98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>
                <a:solidFill>
                  <a:schemeClr val="accent1"/>
                </a:solidFill>
              </a:rPr>
              <a:t>negative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367593-03B1-E241-9D83-18FFC377E203}"/>
              </a:ext>
            </a:extLst>
          </p:cNvPr>
          <p:cNvGrpSpPr/>
          <p:nvPr/>
        </p:nvGrpSpPr>
        <p:grpSpPr>
          <a:xfrm>
            <a:off x="1690267" y="2867417"/>
            <a:ext cx="4569878" cy="1188357"/>
            <a:chOff x="1690267" y="2867417"/>
            <a:chExt cx="4569878" cy="1188357"/>
          </a:xfrm>
        </p:grpSpPr>
        <p:pic>
          <p:nvPicPr>
            <p:cNvPr id="6" name="Graphic 5" descr="User outline">
              <a:extLst>
                <a:ext uri="{FF2B5EF4-FFF2-40B4-BE49-F238E27FC236}">
                  <a16:creationId xmlns:a16="http://schemas.microsoft.com/office/drawing/2014/main" id="{73D1A87F-3EBF-C641-A9BE-491C06ABA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0267" y="2867774"/>
              <a:ext cx="1188000" cy="1188000"/>
            </a:xfrm>
            <a:prstGeom prst="rect">
              <a:avLst/>
            </a:prstGeom>
          </p:spPr>
        </p:pic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6E70ED34-04E6-D34E-98A9-A80A29401B70}"/>
                </a:ext>
              </a:extLst>
            </p:cNvPr>
            <p:cNvSpPr txBox="1">
              <a:spLocks/>
            </p:cNvSpPr>
            <p:nvPr/>
          </p:nvSpPr>
          <p:spPr>
            <a:xfrm>
              <a:off x="2724053" y="2867417"/>
              <a:ext cx="3536092" cy="5769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NO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Sanne</a:t>
              </a:r>
              <a:r>
                <a:rPr lang="en-NO"/>
                <a:t> </a:t>
              </a:r>
              <a:r>
                <a:rPr lang="en-NO">
                  <a:solidFill>
                    <a:schemeClr val="accent2"/>
                  </a:solidFill>
                </a:rPr>
                <a:t>positive</a:t>
              </a:r>
              <a:r>
                <a:rPr lang="en-NO"/>
                <a:t> </a:t>
              </a:r>
              <a:r>
                <a:rPr lang="en-NO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(TP)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24B931-0443-3D43-A08E-43249D2FF2DB}"/>
              </a:ext>
            </a:extLst>
          </p:cNvPr>
          <p:cNvGrpSpPr/>
          <p:nvPr/>
        </p:nvGrpSpPr>
        <p:grpSpPr>
          <a:xfrm>
            <a:off x="7333889" y="4904518"/>
            <a:ext cx="4710207" cy="1188000"/>
            <a:chOff x="7333889" y="4904518"/>
            <a:chExt cx="4710207" cy="1188000"/>
          </a:xfrm>
        </p:grpSpPr>
        <p:pic>
          <p:nvPicPr>
            <p:cNvPr id="29" name="Graphic 28" descr="User outline">
              <a:extLst>
                <a:ext uri="{FF2B5EF4-FFF2-40B4-BE49-F238E27FC236}">
                  <a16:creationId xmlns:a16="http://schemas.microsoft.com/office/drawing/2014/main" id="{B099B537-9AA9-1B49-BA5D-BA9F520A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33889" y="4904518"/>
              <a:ext cx="1188000" cy="1188000"/>
            </a:xfrm>
            <a:prstGeom prst="rect">
              <a:avLst/>
            </a:prstGeom>
          </p:spPr>
        </p:pic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3DB445FD-063F-AF42-B047-7079C2FD5C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80318" y="4963469"/>
              <a:ext cx="3663778" cy="500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NO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Sanne</a:t>
              </a:r>
              <a:r>
                <a:rPr lang="en-NO"/>
                <a:t> </a:t>
              </a:r>
              <a:r>
                <a:rPr lang="en-NO">
                  <a:solidFill>
                    <a:srgbClr val="C00000"/>
                  </a:solidFill>
                </a:rPr>
                <a:t>negative</a:t>
              </a:r>
              <a:r>
                <a:rPr lang="en-NO"/>
                <a:t> </a:t>
              </a:r>
              <a:r>
                <a:rPr lang="en-NO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(TN)</a:t>
              </a:r>
            </a:p>
          </p:txBody>
        </p:sp>
      </p:grpSp>
      <p:sp>
        <p:nvSpPr>
          <p:cNvPr id="33" name="Freeform 32">
            <a:extLst>
              <a:ext uri="{FF2B5EF4-FFF2-40B4-BE49-F238E27FC236}">
                <a16:creationId xmlns:a16="http://schemas.microsoft.com/office/drawing/2014/main" id="{F6C89E6F-99B2-7049-889F-BBF9D115C89C}"/>
              </a:ext>
            </a:extLst>
          </p:cNvPr>
          <p:cNvSpPr/>
          <p:nvPr/>
        </p:nvSpPr>
        <p:spPr>
          <a:xfrm>
            <a:off x="1058636" y="4215539"/>
            <a:ext cx="5109689" cy="2727702"/>
          </a:xfrm>
          <a:custGeom>
            <a:avLst/>
            <a:gdLst>
              <a:gd name="connsiteX0" fmla="*/ 5016700 w 5109689"/>
              <a:gd name="connsiteY0" fmla="*/ 511444 h 2727702"/>
              <a:gd name="connsiteX1" fmla="*/ 4768727 w 5109689"/>
              <a:gd name="connsiteY1" fmla="*/ 418454 h 2727702"/>
              <a:gd name="connsiteX2" fmla="*/ 4613744 w 5109689"/>
              <a:gd name="connsiteY2" fmla="*/ 356461 h 2727702"/>
              <a:gd name="connsiteX3" fmla="*/ 4024808 w 5109689"/>
              <a:gd name="connsiteY3" fmla="*/ 216976 h 2727702"/>
              <a:gd name="connsiteX4" fmla="*/ 3807832 w 5109689"/>
              <a:gd name="connsiteY4" fmla="*/ 170481 h 2727702"/>
              <a:gd name="connsiteX5" fmla="*/ 3652849 w 5109689"/>
              <a:gd name="connsiteY5" fmla="*/ 154983 h 2727702"/>
              <a:gd name="connsiteX6" fmla="*/ 3110408 w 5109689"/>
              <a:gd name="connsiteY6" fmla="*/ 77492 h 2727702"/>
              <a:gd name="connsiteX7" fmla="*/ 2955425 w 5109689"/>
              <a:gd name="connsiteY7" fmla="*/ 46495 h 2727702"/>
              <a:gd name="connsiteX8" fmla="*/ 2815940 w 5109689"/>
              <a:gd name="connsiteY8" fmla="*/ 30997 h 2727702"/>
              <a:gd name="connsiteX9" fmla="*/ 2490476 w 5109689"/>
              <a:gd name="connsiteY9" fmla="*/ 0 h 2727702"/>
              <a:gd name="connsiteX10" fmla="*/ 2111077 w 5109689"/>
              <a:gd name="connsiteY10" fmla="*/ 7904 h 2727702"/>
              <a:gd name="connsiteX11" fmla="*/ 1746557 w 5109689"/>
              <a:gd name="connsiteY11" fmla="*/ 15498 h 2727702"/>
              <a:gd name="connsiteX12" fmla="*/ 1576076 w 5109689"/>
              <a:gd name="connsiteY12" fmla="*/ 46495 h 2727702"/>
              <a:gd name="connsiteX13" fmla="*/ 1328103 w 5109689"/>
              <a:gd name="connsiteY13" fmla="*/ 139485 h 2727702"/>
              <a:gd name="connsiteX14" fmla="*/ 1188618 w 5109689"/>
              <a:gd name="connsiteY14" fmla="*/ 170481 h 2727702"/>
              <a:gd name="connsiteX15" fmla="*/ 1126625 w 5109689"/>
              <a:gd name="connsiteY15" fmla="*/ 185980 h 2727702"/>
              <a:gd name="connsiteX16" fmla="*/ 1064632 w 5109689"/>
              <a:gd name="connsiteY16" fmla="*/ 216976 h 2727702"/>
              <a:gd name="connsiteX17" fmla="*/ 940645 w 5109689"/>
              <a:gd name="connsiteY17" fmla="*/ 247973 h 2727702"/>
              <a:gd name="connsiteX18" fmla="*/ 878652 w 5109689"/>
              <a:gd name="connsiteY18" fmla="*/ 263471 h 2727702"/>
              <a:gd name="connsiteX19" fmla="*/ 754666 w 5109689"/>
              <a:gd name="connsiteY19" fmla="*/ 309966 h 2727702"/>
              <a:gd name="connsiteX20" fmla="*/ 692672 w 5109689"/>
              <a:gd name="connsiteY20" fmla="*/ 340963 h 2727702"/>
              <a:gd name="connsiteX21" fmla="*/ 584184 w 5109689"/>
              <a:gd name="connsiteY21" fmla="*/ 371959 h 2727702"/>
              <a:gd name="connsiteX22" fmla="*/ 522191 w 5109689"/>
              <a:gd name="connsiteY22" fmla="*/ 402956 h 2727702"/>
              <a:gd name="connsiteX23" fmla="*/ 413703 w 5109689"/>
              <a:gd name="connsiteY23" fmla="*/ 433953 h 2727702"/>
              <a:gd name="connsiteX24" fmla="*/ 289717 w 5109689"/>
              <a:gd name="connsiteY24" fmla="*/ 480447 h 2727702"/>
              <a:gd name="connsiteX25" fmla="*/ 212225 w 5109689"/>
              <a:gd name="connsiteY25" fmla="*/ 573437 h 2727702"/>
              <a:gd name="connsiteX26" fmla="*/ 150232 w 5109689"/>
              <a:gd name="connsiteY26" fmla="*/ 681925 h 2727702"/>
              <a:gd name="connsiteX27" fmla="*/ 119235 w 5109689"/>
              <a:gd name="connsiteY27" fmla="*/ 774915 h 2727702"/>
              <a:gd name="connsiteX28" fmla="*/ 88239 w 5109689"/>
              <a:gd name="connsiteY28" fmla="*/ 821410 h 2727702"/>
              <a:gd name="connsiteX29" fmla="*/ 41744 w 5109689"/>
              <a:gd name="connsiteY29" fmla="*/ 976393 h 2727702"/>
              <a:gd name="connsiteX30" fmla="*/ 26245 w 5109689"/>
              <a:gd name="connsiteY30" fmla="*/ 1022888 h 2727702"/>
              <a:gd name="connsiteX31" fmla="*/ 26245 w 5109689"/>
              <a:gd name="connsiteY31" fmla="*/ 1549830 h 2727702"/>
              <a:gd name="connsiteX32" fmla="*/ 57242 w 5109689"/>
              <a:gd name="connsiteY32" fmla="*/ 1596325 h 2727702"/>
              <a:gd name="connsiteX33" fmla="*/ 103737 w 5109689"/>
              <a:gd name="connsiteY33" fmla="*/ 1689315 h 2727702"/>
              <a:gd name="connsiteX34" fmla="*/ 134733 w 5109689"/>
              <a:gd name="connsiteY34" fmla="*/ 1751308 h 2727702"/>
              <a:gd name="connsiteX35" fmla="*/ 181228 w 5109689"/>
              <a:gd name="connsiteY35" fmla="*/ 1797803 h 2727702"/>
              <a:gd name="connsiteX36" fmla="*/ 227723 w 5109689"/>
              <a:gd name="connsiteY36" fmla="*/ 1859797 h 2727702"/>
              <a:gd name="connsiteX37" fmla="*/ 274218 w 5109689"/>
              <a:gd name="connsiteY37" fmla="*/ 1906292 h 2727702"/>
              <a:gd name="connsiteX38" fmla="*/ 398205 w 5109689"/>
              <a:gd name="connsiteY38" fmla="*/ 2076773 h 2727702"/>
              <a:gd name="connsiteX39" fmla="*/ 506693 w 5109689"/>
              <a:gd name="connsiteY39" fmla="*/ 2216258 h 2727702"/>
              <a:gd name="connsiteX40" fmla="*/ 568686 w 5109689"/>
              <a:gd name="connsiteY40" fmla="*/ 2309247 h 2727702"/>
              <a:gd name="connsiteX41" fmla="*/ 754666 w 5109689"/>
              <a:gd name="connsiteY41" fmla="*/ 2448732 h 2727702"/>
              <a:gd name="connsiteX42" fmla="*/ 832157 w 5109689"/>
              <a:gd name="connsiteY42" fmla="*/ 2510725 h 2727702"/>
              <a:gd name="connsiteX43" fmla="*/ 956144 w 5109689"/>
              <a:gd name="connsiteY43" fmla="*/ 2588217 h 2727702"/>
              <a:gd name="connsiteX44" fmla="*/ 1002639 w 5109689"/>
              <a:gd name="connsiteY44" fmla="*/ 2619214 h 2727702"/>
              <a:gd name="connsiteX45" fmla="*/ 1064632 w 5109689"/>
              <a:gd name="connsiteY45" fmla="*/ 2634712 h 2727702"/>
              <a:gd name="connsiteX46" fmla="*/ 1219615 w 5109689"/>
              <a:gd name="connsiteY46" fmla="*/ 2665708 h 2727702"/>
              <a:gd name="connsiteX47" fmla="*/ 1436591 w 5109689"/>
              <a:gd name="connsiteY47" fmla="*/ 2696705 h 2727702"/>
              <a:gd name="connsiteX48" fmla="*/ 1700062 w 5109689"/>
              <a:gd name="connsiteY48" fmla="*/ 2727702 h 2727702"/>
              <a:gd name="connsiteX49" fmla="*/ 2149513 w 5109689"/>
              <a:gd name="connsiteY49" fmla="*/ 2712203 h 2727702"/>
              <a:gd name="connsiteX50" fmla="*/ 2428483 w 5109689"/>
              <a:gd name="connsiteY50" fmla="*/ 2665708 h 2727702"/>
              <a:gd name="connsiteX51" fmla="*/ 2567967 w 5109689"/>
              <a:gd name="connsiteY51" fmla="*/ 2650210 h 2727702"/>
              <a:gd name="connsiteX52" fmla="*/ 2800442 w 5109689"/>
              <a:gd name="connsiteY52" fmla="*/ 2619214 h 2727702"/>
              <a:gd name="connsiteX53" fmla="*/ 2924428 w 5109689"/>
              <a:gd name="connsiteY53" fmla="*/ 2603715 h 2727702"/>
              <a:gd name="connsiteX54" fmla="*/ 3032917 w 5109689"/>
              <a:gd name="connsiteY54" fmla="*/ 2572719 h 2727702"/>
              <a:gd name="connsiteX55" fmla="*/ 3156903 w 5109689"/>
              <a:gd name="connsiteY55" fmla="*/ 2557220 h 2727702"/>
              <a:gd name="connsiteX56" fmla="*/ 3265391 w 5109689"/>
              <a:gd name="connsiteY56" fmla="*/ 2541722 h 2727702"/>
              <a:gd name="connsiteX57" fmla="*/ 3466869 w 5109689"/>
              <a:gd name="connsiteY57" fmla="*/ 2479729 h 2727702"/>
              <a:gd name="connsiteX58" fmla="*/ 3590856 w 5109689"/>
              <a:gd name="connsiteY58" fmla="*/ 2433234 h 2727702"/>
              <a:gd name="connsiteX59" fmla="*/ 3714842 w 5109689"/>
              <a:gd name="connsiteY59" fmla="*/ 2402237 h 2727702"/>
              <a:gd name="connsiteX60" fmla="*/ 3947317 w 5109689"/>
              <a:gd name="connsiteY60" fmla="*/ 2309247 h 2727702"/>
              <a:gd name="connsiteX61" fmla="*/ 4055805 w 5109689"/>
              <a:gd name="connsiteY61" fmla="*/ 2278251 h 2727702"/>
              <a:gd name="connsiteX62" fmla="*/ 4272781 w 5109689"/>
              <a:gd name="connsiteY62" fmla="*/ 2185261 h 2727702"/>
              <a:gd name="connsiteX63" fmla="*/ 4381269 w 5109689"/>
              <a:gd name="connsiteY63" fmla="*/ 2138766 h 2727702"/>
              <a:gd name="connsiteX64" fmla="*/ 4567249 w 5109689"/>
              <a:gd name="connsiteY64" fmla="*/ 2045776 h 2727702"/>
              <a:gd name="connsiteX65" fmla="*/ 4629242 w 5109689"/>
              <a:gd name="connsiteY65" fmla="*/ 2014780 h 2727702"/>
              <a:gd name="connsiteX66" fmla="*/ 4753228 w 5109689"/>
              <a:gd name="connsiteY66" fmla="*/ 1921790 h 2727702"/>
              <a:gd name="connsiteX67" fmla="*/ 4970205 w 5109689"/>
              <a:gd name="connsiteY67" fmla="*/ 1673817 h 2727702"/>
              <a:gd name="connsiteX68" fmla="*/ 5047696 w 5109689"/>
              <a:gd name="connsiteY68" fmla="*/ 1549830 h 2727702"/>
              <a:gd name="connsiteX69" fmla="*/ 5078693 w 5109689"/>
              <a:gd name="connsiteY69" fmla="*/ 1472339 h 2727702"/>
              <a:gd name="connsiteX70" fmla="*/ 5109689 w 5109689"/>
              <a:gd name="connsiteY70" fmla="*/ 1348353 h 2727702"/>
              <a:gd name="connsiteX71" fmla="*/ 5094191 w 5109689"/>
              <a:gd name="connsiteY71" fmla="*/ 991892 h 2727702"/>
              <a:gd name="connsiteX72" fmla="*/ 5078693 w 5109689"/>
              <a:gd name="connsiteY72" fmla="*/ 945397 h 2727702"/>
              <a:gd name="connsiteX73" fmla="*/ 5047696 w 5109689"/>
              <a:gd name="connsiteY73" fmla="*/ 790414 h 2727702"/>
              <a:gd name="connsiteX74" fmla="*/ 5016700 w 5109689"/>
              <a:gd name="connsiteY74" fmla="*/ 697424 h 2727702"/>
              <a:gd name="connsiteX75" fmla="*/ 4985703 w 5109689"/>
              <a:gd name="connsiteY75" fmla="*/ 650929 h 2727702"/>
              <a:gd name="connsiteX76" fmla="*/ 4939208 w 5109689"/>
              <a:gd name="connsiteY76" fmla="*/ 557939 h 2727702"/>
              <a:gd name="connsiteX77" fmla="*/ 4892713 w 5109689"/>
              <a:gd name="connsiteY77" fmla="*/ 495946 h 272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109689" h="2727702" extrusionOk="0">
                <a:moveTo>
                  <a:pt x="5016700" y="511444"/>
                </a:moveTo>
                <a:cubicBezTo>
                  <a:pt x="4925080" y="488821"/>
                  <a:pt x="4819922" y="442953"/>
                  <a:pt x="4768727" y="418454"/>
                </a:cubicBezTo>
                <a:cubicBezTo>
                  <a:pt x="4719361" y="398988"/>
                  <a:pt x="4665298" y="361983"/>
                  <a:pt x="4613744" y="356461"/>
                </a:cubicBezTo>
                <a:cubicBezTo>
                  <a:pt x="4054873" y="180042"/>
                  <a:pt x="4418541" y="369041"/>
                  <a:pt x="4024808" y="216976"/>
                </a:cubicBezTo>
                <a:cubicBezTo>
                  <a:pt x="3952346" y="207857"/>
                  <a:pt x="3878503" y="175267"/>
                  <a:pt x="3807832" y="170481"/>
                </a:cubicBezTo>
                <a:cubicBezTo>
                  <a:pt x="3758950" y="153325"/>
                  <a:pt x="3701310" y="160632"/>
                  <a:pt x="3652849" y="154983"/>
                </a:cubicBezTo>
                <a:cubicBezTo>
                  <a:pt x="3082306" y="58217"/>
                  <a:pt x="3406659" y="169683"/>
                  <a:pt x="3110408" y="77492"/>
                </a:cubicBezTo>
                <a:cubicBezTo>
                  <a:pt x="3060246" y="67427"/>
                  <a:pt x="3002992" y="62109"/>
                  <a:pt x="2955425" y="46495"/>
                </a:cubicBezTo>
                <a:cubicBezTo>
                  <a:pt x="2905027" y="34340"/>
                  <a:pt x="2863953" y="47204"/>
                  <a:pt x="2815940" y="30997"/>
                </a:cubicBezTo>
                <a:cubicBezTo>
                  <a:pt x="2584259" y="4126"/>
                  <a:pt x="2800051" y="-6688"/>
                  <a:pt x="2490476" y="0"/>
                </a:cubicBezTo>
                <a:cubicBezTo>
                  <a:pt x="2316406" y="-2637"/>
                  <a:pt x="2238089" y="13639"/>
                  <a:pt x="2111077" y="7904"/>
                </a:cubicBezTo>
                <a:cubicBezTo>
                  <a:pt x="1984065" y="2169"/>
                  <a:pt x="1840935" y="1247"/>
                  <a:pt x="1746557" y="15498"/>
                </a:cubicBezTo>
                <a:cubicBezTo>
                  <a:pt x="1725743" y="12035"/>
                  <a:pt x="1600254" y="38850"/>
                  <a:pt x="1576076" y="46495"/>
                </a:cubicBezTo>
                <a:cubicBezTo>
                  <a:pt x="1470427" y="79822"/>
                  <a:pt x="1418249" y="103705"/>
                  <a:pt x="1328103" y="139485"/>
                </a:cubicBezTo>
                <a:cubicBezTo>
                  <a:pt x="1273563" y="154872"/>
                  <a:pt x="1245280" y="158682"/>
                  <a:pt x="1188618" y="170481"/>
                </a:cubicBezTo>
                <a:cubicBezTo>
                  <a:pt x="1166301" y="170516"/>
                  <a:pt x="1151724" y="177454"/>
                  <a:pt x="1126625" y="185980"/>
                </a:cubicBezTo>
                <a:cubicBezTo>
                  <a:pt x="1107730" y="194537"/>
                  <a:pt x="1084193" y="209767"/>
                  <a:pt x="1064632" y="216976"/>
                </a:cubicBezTo>
                <a:cubicBezTo>
                  <a:pt x="1028721" y="222328"/>
                  <a:pt x="980938" y="238174"/>
                  <a:pt x="940645" y="247973"/>
                </a:cubicBezTo>
                <a:cubicBezTo>
                  <a:pt x="926097" y="252574"/>
                  <a:pt x="894607" y="257451"/>
                  <a:pt x="878652" y="263471"/>
                </a:cubicBezTo>
                <a:cubicBezTo>
                  <a:pt x="685885" y="360408"/>
                  <a:pt x="929291" y="213404"/>
                  <a:pt x="754666" y="309966"/>
                </a:cubicBezTo>
                <a:cubicBezTo>
                  <a:pt x="729228" y="317863"/>
                  <a:pt x="715598" y="333964"/>
                  <a:pt x="692672" y="340963"/>
                </a:cubicBezTo>
                <a:cubicBezTo>
                  <a:pt x="583121" y="394473"/>
                  <a:pt x="668523" y="340674"/>
                  <a:pt x="584184" y="371959"/>
                </a:cubicBezTo>
                <a:cubicBezTo>
                  <a:pt x="561857" y="379611"/>
                  <a:pt x="547235" y="395049"/>
                  <a:pt x="522191" y="402956"/>
                </a:cubicBezTo>
                <a:cubicBezTo>
                  <a:pt x="434276" y="429786"/>
                  <a:pt x="529151" y="401327"/>
                  <a:pt x="413703" y="433953"/>
                </a:cubicBezTo>
                <a:cubicBezTo>
                  <a:pt x="231847" y="499073"/>
                  <a:pt x="439332" y="470291"/>
                  <a:pt x="289717" y="480447"/>
                </a:cubicBezTo>
                <a:cubicBezTo>
                  <a:pt x="253815" y="509599"/>
                  <a:pt x="237270" y="527678"/>
                  <a:pt x="212225" y="573437"/>
                </a:cubicBezTo>
                <a:cubicBezTo>
                  <a:pt x="157474" y="684105"/>
                  <a:pt x="224294" y="517312"/>
                  <a:pt x="150232" y="681925"/>
                </a:cubicBezTo>
                <a:cubicBezTo>
                  <a:pt x="143253" y="709624"/>
                  <a:pt x="132333" y="750547"/>
                  <a:pt x="119235" y="774915"/>
                </a:cubicBezTo>
                <a:cubicBezTo>
                  <a:pt x="110154" y="793802"/>
                  <a:pt x="100077" y="803541"/>
                  <a:pt x="88239" y="821410"/>
                </a:cubicBezTo>
                <a:cubicBezTo>
                  <a:pt x="58506" y="888704"/>
                  <a:pt x="60691" y="913533"/>
                  <a:pt x="41744" y="976393"/>
                </a:cubicBezTo>
                <a:cubicBezTo>
                  <a:pt x="36530" y="989734"/>
                  <a:pt x="33035" y="1007442"/>
                  <a:pt x="26245" y="1022888"/>
                </a:cubicBezTo>
                <a:cubicBezTo>
                  <a:pt x="-2633" y="1241981"/>
                  <a:pt x="-2521" y="1197919"/>
                  <a:pt x="26245" y="1549830"/>
                </a:cubicBezTo>
                <a:cubicBezTo>
                  <a:pt x="28419" y="1569299"/>
                  <a:pt x="50116" y="1583999"/>
                  <a:pt x="57242" y="1596325"/>
                </a:cubicBezTo>
                <a:cubicBezTo>
                  <a:pt x="73835" y="1665763"/>
                  <a:pt x="49280" y="1611529"/>
                  <a:pt x="103737" y="1689315"/>
                </a:cubicBezTo>
                <a:cubicBezTo>
                  <a:pt x="117828" y="1709964"/>
                  <a:pt x="124274" y="1729336"/>
                  <a:pt x="134733" y="1751308"/>
                </a:cubicBezTo>
                <a:cubicBezTo>
                  <a:pt x="147115" y="1768504"/>
                  <a:pt x="163796" y="1782634"/>
                  <a:pt x="181228" y="1797803"/>
                </a:cubicBezTo>
                <a:cubicBezTo>
                  <a:pt x="198165" y="1819318"/>
                  <a:pt x="210105" y="1839260"/>
                  <a:pt x="227723" y="1859797"/>
                </a:cubicBezTo>
                <a:cubicBezTo>
                  <a:pt x="244531" y="1873686"/>
                  <a:pt x="263091" y="1892712"/>
                  <a:pt x="274218" y="1906292"/>
                </a:cubicBezTo>
                <a:cubicBezTo>
                  <a:pt x="552361" y="2214721"/>
                  <a:pt x="262316" y="1936917"/>
                  <a:pt x="398205" y="2076773"/>
                </a:cubicBezTo>
                <a:cubicBezTo>
                  <a:pt x="433333" y="2116530"/>
                  <a:pt x="474676" y="2160613"/>
                  <a:pt x="506693" y="2216258"/>
                </a:cubicBezTo>
                <a:cubicBezTo>
                  <a:pt x="527828" y="2245862"/>
                  <a:pt x="536922" y="2283328"/>
                  <a:pt x="568686" y="2309247"/>
                </a:cubicBezTo>
                <a:cubicBezTo>
                  <a:pt x="755065" y="2465279"/>
                  <a:pt x="489198" y="2214978"/>
                  <a:pt x="754666" y="2448732"/>
                </a:cubicBezTo>
                <a:cubicBezTo>
                  <a:pt x="784574" y="2469080"/>
                  <a:pt x="806462" y="2487907"/>
                  <a:pt x="832157" y="2510725"/>
                </a:cubicBezTo>
                <a:cubicBezTo>
                  <a:pt x="869160" y="2531325"/>
                  <a:pt x="920750" y="2568224"/>
                  <a:pt x="956144" y="2588217"/>
                </a:cubicBezTo>
                <a:cubicBezTo>
                  <a:pt x="970157" y="2596179"/>
                  <a:pt x="987871" y="2613772"/>
                  <a:pt x="1002639" y="2619214"/>
                </a:cubicBezTo>
                <a:cubicBezTo>
                  <a:pt x="1017548" y="2628910"/>
                  <a:pt x="1040423" y="2631435"/>
                  <a:pt x="1064632" y="2634712"/>
                </a:cubicBezTo>
                <a:cubicBezTo>
                  <a:pt x="1115973" y="2637083"/>
                  <a:pt x="1161877" y="2660328"/>
                  <a:pt x="1219615" y="2665708"/>
                </a:cubicBezTo>
                <a:cubicBezTo>
                  <a:pt x="1322093" y="2689359"/>
                  <a:pt x="1336932" y="2692189"/>
                  <a:pt x="1436591" y="2696705"/>
                </a:cubicBezTo>
                <a:cubicBezTo>
                  <a:pt x="1619940" y="2714361"/>
                  <a:pt x="1523798" y="2689507"/>
                  <a:pt x="1700062" y="2727702"/>
                </a:cubicBezTo>
                <a:cubicBezTo>
                  <a:pt x="1882166" y="2716755"/>
                  <a:pt x="2000577" y="2695557"/>
                  <a:pt x="2149513" y="2712203"/>
                </a:cubicBezTo>
                <a:cubicBezTo>
                  <a:pt x="2324401" y="2709622"/>
                  <a:pt x="2246143" y="2706632"/>
                  <a:pt x="2428483" y="2665708"/>
                </a:cubicBezTo>
                <a:cubicBezTo>
                  <a:pt x="2467776" y="2659663"/>
                  <a:pt x="2523892" y="2662219"/>
                  <a:pt x="2567967" y="2650210"/>
                </a:cubicBezTo>
                <a:cubicBezTo>
                  <a:pt x="2747042" y="2626334"/>
                  <a:pt x="2624552" y="2611728"/>
                  <a:pt x="2800442" y="2619214"/>
                </a:cubicBezTo>
                <a:cubicBezTo>
                  <a:pt x="2853091" y="2615188"/>
                  <a:pt x="2896343" y="2608234"/>
                  <a:pt x="2924428" y="2603715"/>
                </a:cubicBezTo>
                <a:cubicBezTo>
                  <a:pt x="2952868" y="2594362"/>
                  <a:pt x="2991514" y="2572821"/>
                  <a:pt x="3032917" y="2572719"/>
                </a:cubicBezTo>
                <a:cubicBezTo>
                  <a:pt x="3068545" y="2564203"/>
                  <a:pt x="3112010" y="2569111"/>
                  <a:pt x="3156903" y="2557220"/>
                </a:cubicBezTo>
                <a:cubicBezTo>
                  <a:pt x="3195919" y="2554365"/>
                  <a:pt x="3235999" y="2548508"/>
                  <a:pt x="3265391" y="2541722"/>
                </a:cubicBezTo>
                <a:cubicBezTo>
                  <a:pt x="3356324" y="2516360"/>
                  <a:pt x="3380125" y="2512736"/>
                  <a:pt x="3466869" y="2479729"/>
                </a:cubicBezTo>
                <a:cubicBezTo>
                  <a:pt x="3510731" y="2464077"/>
                  <a:pt x="3549583" y="2444344"/>
                  <a:pt x="3590856" y="2433234"/>
                </a:cubicBezTo>
                <a:cubicBezTo>
                  <a:pt x="3638069" y="2423419"/>
                  <a:pt x="3678752" y="2407768"/>
                  <a:pt x="3714842" y="2402237"/>
                </a:cubicBezTo>
                <a:cubicBezTo>
                  <a:pt x="3930686" y="2334520"/>
                  <a:pt x="3785155" y="2380407"/>
                  <a:pt x="3947317" y="2309247"/>
                </a:cubicBezTo>
                <a:cubicBezTo>
                  <a:pt x="3983317" y="2304014"/>
                  <a:pt x="4013002" y="2287468"/>
                  <a:pt x="4055805" y="2278251"/>
                </a:cubicBezTo>
                <a:cubicBezTo>
                  <a:pt x="4222991" y="2225459"/>
                  <a:pt x="4140173" y="2232635"/>
                  <a:pt x="4272781" y="2185261"/>
                </a:cubicBezTo>
                <a:cubicBezTo>
                  <a:pt x="4309276" y="2168214"/>
                  <a:pt x="4346724" y="2157640"/>
                  <a:pt x="4381269" y="2138766"/>
                </a:cubicBezTo>
                <a:cubicBezTo>
                  <a:pt x="4446558" y="2109037"/>
                  <a:pt x="4512256" y="2069595"/>
                  <a:pt x="4567249" y="2045776"/>
                </a:cubicBezTo>
                <a:cubicBezTo>
                  <a:pt x="4588647" y="2033725"/>
                  <a:pt x="4611261" y="2028869"/>
                  <a:pt x="4629242" y="2014780"/>
                </a:cubicBezTo>
                <a:cubicBezTo>
                  <a:pt x="4679669" y="1975904"/>
                  <a:pt x="4718648" y="1959006"/>
                  <a:pt x="4753228" y="1921790"/>
                </a:cubicBezTo>
                <a:cubicBezTo>
                  <a:pt x="4835200" y="1836315"/>
                  <a:pt x="4905926" y="1772054"/>
                  <a:pt x="4970205" y="1673817"/>
                </a:cubicBezTo>
                <a:cubicBezTo>
                  <a:pt x="4996933" y="1639231"/>
                  <a:pt x="5024608" y="1593887"/>
                  <a:pt x="5047696" y="1549830"/>
                </a:cubicBezTo>
                <a:cubicBezTo>
                  <a:pt x="5057924" y="1521164"/>
                  <a:pt x="5068579" y="1497253"/>
                  <a:pt x="5078693" y="1472339"/>
                </a:cubicBezTo>
                <a:cubicBezTo>
                  <a:pt x="5091221" y="1431622"/>
                  <a:pt x="5109690" y="1348353"/>
                  <a:pt x="5109689" y="1348353"/>
                </a:cubicBezTo>
                <a:cubicBezTo>
                  <a:pt x="5108514" y="1228958"/>
                  <a:pt x="5114186" y="1115189"/>
                  <a:pt x="5094191" y="991892"/>
                </a:cubicBezTo>
                <a:cubicBezTo>
                  <a:pt x="5094287" y="976474"/>
                  <a:pt x="5081376" y="963943"/>
                  <a:pt x="5078693" y="945397"/>
                </a:cubicBezTo>
                <a:cubicBezTo>
                  <a:pt x="5064247" y="832231"/>
                  <a:pt x="5065418" y="874549"/>
                  <a:pt x="5047696" y="790414"/>
                </a:cubicBezTo>
                <a:cubicBezTo>
                  <a:pt x="5036927" y="756929"/>
                  <a:pt x="5034097" y="729974"/>
                  <a:pt x="5016700" y="697424"/>
                </a:cubicBezTo>
                <a:cubicBezTo>
                  <a:pt x="5010058" y="683827"/>
                  <a:pt x="4993727" y="664037"/>
                  <a:pt x="4985703" y="650929"/>
                </a:cubicBezTo>
                <a:cubicBezTo>
                  <a:pt x="4936227" y="527503"/>
                  <a:pt x="5000385" y="674076"/>
                  <a:pt x="4939208" y="557939"/>
                </a:cubicBezTo>
                <a:cubicBezTo>
                  <a:pt x="4903406" y="489904"/>
                  <a:pt x="4946118" y="515352"/>
                  <a:pt x="4892713" y="495946"/>
                </a:cubicBezTo>
              </a:path>
            </a:pathLst>
          </a:custGeom>
          <a:noFill/>
          <a:ln w="5080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016700 w 5109689"/>
                      <a:gd name="connsiteY0" fmla="*/ 511444 h 2727702"/>
                      <a:gd name="connsiteX1" fmla="*/ 4768727 w 5109689"/>
                      <a:gd name="connsiteY1" fmla="*/ 418454 h 2727702"/>
                      <a:gd name="connsiteX2" fmla="*/ 4613744 w 5109689"/>
                      <a:gd name="connsiteY2" fmla="*/ 356461 h 2727702"/>
                      <a:gd name="connsiteX3" fmla="*/ 4024808 w 5109689"/>
                      <a:gd name="connsiteY3" fmla="*/ 216976 h 2727702"/>
                      <a:gd name="connsiteX4" fmla="*/ 3807832 w 5109689"/>
                      <a:gd name="connsiteY4" fmla="*/ 170481 h 2727702"/>
                      <a:gd name="connsiteX5" fmla="*/ 3652849 w 5109689"/>
                      <a:gd name="connsiteY5" fmla="*/ 154983 h 2727702"/>
                      <a:gd name="connsiteX6" fmla="*/ 3110408 w 5109689"/>
                      <a:gd name="connsiteY6" fmla="*/ 77492 h 2727702"/>
                      <a:gd name="connsiteX7" fmla="*/ 2955425 w 5109689"/>
                      <a:gd name="connsiteY7" fmla="*/ 46495 h 2727702"/>
                      <a:gd name="connsiteX8" fmla="*/ 2815940 w 5109689"/>
                      <a:gd name="connsiteY8" fmla="*/ 30997 h 2727702"/>
                      <a:gd name="connsiteX9" fmla="*/ 2490476 w 5109689"/>
                      <a:gd name="connsiteY9" fmla="*/ 0 h 2727702"/>
                      <a:gd name="connsiteX10" fmla="*/ 1746557 w 5109689"/>
                      <a:gd name="connsiteY10" fmla="*/ 15498 h 2727702"/>
                      <a:gd name="connsiteX11" fmla="*/ 1576076 w 5109689"/>
                      <a:gd name="connsiteY11" fmla="*/ 46495 h 2727702"/>
                      <a:gd name="connsiteX12" fmla="*/ 1328103 w 5109689"/>
                      <a:gd name="connsiteY12" fmla="*/ 139485 h 2727702"/>
                      <a:gd name="connsiteX13" fmla="*/ 1188618 w 5109689"/>
                      <a:gd name="connsiteY13" fmla="*/ 170481 h 2727702"/>
                      <a:gd name="connsiteX14" fmla="*/ 1126625 w 5109689"/>
                      <a:gd name="connsiteY14" fmla="*/ 185980 h 2727702"/>
                      <a:gd name="connsiteX15" fmla="*/ 1064632 w 5109689"/>
                      <a:gd name="connsiteY15" fmla="*/ 216976 h 2727702"/>
                      <a:gd name="connsiteX16" fmla="*/ 940645 w 5109689"/>
                      <a:gd name="connsiteY16" fmla="*/ 247973 h 2727702"/>
                      <a:gd name="connsiteX17" fmla="*/ 878652 w 5109689"/>
                      <a:gd name="connsiteY17" fmla="*/ 263471 h 2727702"/>
                      <a:gd name="connsiteX18" fmla="*/ 754666 w 5109689"/>
                      <a:gd name="connsiteY18" fmla="*/ 309966 h 2727702"/>
                      <a:gd name="connsiteX19" fmla="*/ 692672 w 5109689"/>
                      <a:gd name="connsiteY19" fmla="*/ 340963 h 2727702"/>
                      <a:gd name="connsiteX20" fmla="*/ 584184 w 5109689"/>
                      <a:gd name="connsiteY20" fmla="*/ 371959 h 2727702"/>
                      <a:gd name="connsiteX21" fmla="*/ 522191 w 5109689"/>
                      <a:gd name="connsiteY21" fmla="*/ 402956 h 2727702"/>
                      <a:gd name="connsiteX22" fmla="*/ 413703 w 5109689"/>
                      <a:gd name="connsiteY22" fmla="*/ 433953 h 2727702"/>
                      <a:gd name="connsiteX23" fmla="*/ 289717 w 5109689"/>
                      <a:gd name="connsiteY23" fmla="*/ 480447 h 2727702"/>
                      <a:gd name="connsiteX24" fmla="*/ 212225 w 5109689"/>
                      <a:gd name="connsiteY24" fmla="*/ 573437 h 2727702"/>
                      <a:gd name="connsiteX25" fmla="*/ 150232 w 5109689"/>
                      <a:gd name="connsiteY25" fmla="*/ 681925 h 2727702"/>
                      <a:gd name="connsiteX26" fmla="*/ 119235 w 5109689"/>
                      <a:gd name="connsiteY26" fmla="*/ 774915 h 2727702"/>
                      <a:gd name="connsiteX27" fmla="*/ 88239 w 5109689"/>
                      <a:gd name="connsiteY27" fmla="*/ 821410 h 2727702"/>
                      <a:gd name="connsiteX28" fmla="*/ 41744 w 5109689"/>
                      <a:gd name="connsiteY28" fmla="*/ 976393 h 2727702"/>
                      <a:gd name="connsiteX29" fmla="*/ 26245 w 5109689"/>
                      <a:gd name="connsiteY29" fmla="*/ 1022888 h 2727702"/>
                      <a:gd name="connsiteX30" fmla="*/ 26245 w 5109689"/>
                      <a:gd name="connsiteY30" fmla="*/ 1549830 h 2727702"/>
                      <a:gd name="connsiteX31" fmla="*/ 57242 w 5109689"/>
                      <a:gd name="connsiteY31" fmla="*/ 1596325 h 2727702"/>
                      <a:gd name="connsiteX32" fmla="*/ 103737 w 5109689"/>
                      <a:gd name="connsiteY32" fmla="*/ 1689315 h 2727702"/>
                      <a:gd name="connsiteX33" fmla="*/ 134733 w 5109689"/>
                      <a:gd name="connsiteY33" fmla="*/ 1751308 h 2727702"/>
                      <a:gd name="connsiteX34" fmla="*/ 181228 w 5109689"/>
                      <a:gd name="connsiteY34" fmla="*/ 1797803 h 2727702"/>
                      <a:gd name="connsiteX35" fmla="*/ 227723 w 5109689"/>
                      <a:gd name="connsiteY35" fmla="*/ 1859797 h 2727702"/>
                      <a:gd name="connsiteX36" fmla="*/ 274218 w 5109689"/>
                      <a:gd name="connsiteY36" fmla="*/ 1906292 h 2727702"/>
                      <a:gd name="connsiteX37" fmla="*/ 398205 w 5109689"/>
                      <a:gd name="connsiteY37" fmla="*/ 2076773 h 2727702"/>
                      <a:gd name="connsiteX38" fmla="*/ 506693 w 5109689"/>
                      <a:gd name="connsiteY38" fmla="*/ 2216258 h 2727702"/>
                      <a:gd name="connsiteX39" fmla="*/ 568686 w 5109689"/>
                      <a:gd name="connsiteY39" fmla="*/ 2309247 h 2727702"/>
                      <a:gd name="connsiteX40" fmla="*/ 754666 w 5109689"/>
                      <a:gd name="connsiteY40" fmla="*/ 2448732 h 2727702"/>
                      <a:gd name="connsiteX41" fmla="*/ 832157 w 5109689"/>
                      <a:gd name="connsiteY41" fmla="*/ 2510725 h 2727702"/>
                      <a:gd name="connsiteX42" fmla="*/ 956144 w 5109689"/>
                      <a:gd name="connsiteY42" fmla="*/ 2588217 h 2727702"/>
                      <a:gd name="connsiteX43" fmla="*/ 1002639 w 5109689"/>
                      <a:gd name="connsiteY43" fmla="*/ 2619214 h 2727702"/>
                      <a:gd name="connsiteX44" fmla="*/ 1064632 w 5109689"/>
                      <a:gd name="connsiteY44" fmla="*/ 2634712 h 2727702"/>
                      <a:gd name="connsiteX45" fmla="*/ 1219615 w 5109689"/>
                      <a:gd name="connsiteY45" fmla="*/ 2665708 h 2727702"/>
                      <a:gd name="connsiteX46" fmla="*/ 1436591 w 5109689"/>
                      <a:gd name="connsiteY46" fmla="*/ 2696705 h 2727702"/>
                      <a:gd name="connsiteX47" fmla="*/ 1700062 w 5109689"/>
                      <a:gd name="connsiteY47" fmla="*/ 2727702 h 2727702"/>
                      <a:gd name="connsiteX48" fmla="*/ 2149513 w 5109689"/>
                      <a:gd name="connsiteY48" fmla="*/ 2712203 h 2727702"/>
                      <a:gd name="connsiteX49" fmla="*/ 2428483 w 5109689"/>
                      <a:gd name="connsiteY49" fmla="*/ 2665708 h 2727702"/>
                      <a:gd name="connsiteX50" fmla="*/ 2567967 w 5109689"/>
                      <a:gd name="connsiteY50" fmla="*/ 2650210 h 2727702"/>
                      <a:gd name="connsiteX51" fmla="*/ 2800442 w 5109689"/>
                      <a:gd name="connsiteY51" fmla="*/ 2619214 h 2727702"/>
                      <a:gd name="connsiteX52" fmla="*/ 2924428 w 5109689"/>
                      <a:gd name="connsiteY52" fmla="*/ 2603715 h 2727702"/>
                      <a:gd name="connsiteX53" fmla="*/ 3032917 w 5109689"/>
                      <a:gd name="connsiteY53" fmla="*/ 2572719 h 2727702"/>
                      <a:gd name="connsiteX54" fmla="*/ 3156903 w 5109689"/>
                      <a:gd name="connsiteY54" fmla="*/ 2557220 h 2727702"/>
                      <a:gd name="connsiteX55" fmla="*/ 3265391 w 5109689"/>
                      <a:gd name="connsiteY55" fmla="*/ 2541722 h 2727702"/>
                      <a:gd name="connsiteX56" fmla="*/ 3466869 w 5109689"/>
                      <a:gd name="connsiteY56" fmla="*/ 2479729 h 2727702"/>
                      <a:gd name="connsiteX57" fmla="*/ 3590856 w 5109689"/>
                      <a:gd name="connsiteY57" fmla="*/ 2433234 h 2727702"/>
                      <a:gd name="connsiteX58" fmla="*/ 3714842 w 5109689"/>
                      <a:gd name="connsiteY58" fmla="*/ 2402237 h 2727702"/>
                      <a:gd name="connsiteX59" fmla="*/ 3947317 w 5109689"/>
                      <a:gd name="connsiteY59" fmla="*/ 2309247 h 2727702"/>
                      <a:gd name="connsiteX60" fmla="*/ 4055805 w 5109689"/>
                      <a:gd name="connsiteY60" fmla="*/ 2278251 h 2727702"/>
                      <a:gd name="connsiteX61" fmla="*/ 4272781 w 5109689"/>
                      <a:gd name="connsiteY61" fmla="*/ 2185261 h 2727702"/>
                      <a:gd name="connsiteX62" fmla="*/ 4381269 w 5109689"/>
                      <a:gd name="connsiteY62" fmla="*/ 2138766 h 2727702"/>
                      <a:gd name="connsiteX63" fmla="*/ 4567249 w 5109689"/>
                      <a:gd name="connsiteY63" fmla="*/ 2045776 h 2727702"/>
                      <a:gd name="connsiteX64" fmla="*/ 4629242 w 5109689"/>
                      <a:gd name="connsiteY64" fmla="*/ 2014780 h 2727702"/>
                      <a:gd name="connsiteX65" fmla="*/ 4753228 w 5109689"/>
                      <a:gd name="connsiteY65" fmla="*/ 1921790 h 2727702"/>
                      <a:gd name="connsiteX66" fmla="*/ 4970205 w 5109689"/>
                      <a:gd name="connsiteY66" fmla="*/ 1673817 h 2727702"/>
                      <a:gd name="connsiteX67" fmla="*/ 5047696 w 5109689"/>
                      <a:gd name="connsiteY67" fmla="*/ 1549830 h 2727702"/>
                      <a:gd name="connsiteX68" fmla="*/ 5078693 w 5109689"/>
                      <a:gd name="connsiteY68" fmla="*/ 1472339 h 2727702"/>
                      <a:gd name="connsiteX69" fmla="*/ 5109689 w 5109689"/>
                      <a:gd name="connsiteY69" fmla="*/ 1348353 h 2727702"/>
                      <a:gd name="connsiteX70" fmla="*/ 5094191 w 5109689"/>
                      <a:gd name="connsiteY70" fmla="*/ 991892 h 2727702"/>
                      <a:gd name="connsiteX71" fmla="*/ 5078693 w 5109689"/>
                      <a:gd name="connsiteY71" fmla="*/ 945397 h 2727702"/>
                      <a:gd name="connsiteX72" fmla="*/ 5047696 w 5109689"/>
                      <a:gd name="connsiteY72" fmla="*/ 790414 h 2727702"/>
                      <a:gd name="connsiteX73" fmla="*/ 5016700 w 5109689"/>
                      <a:gd name="connsiteY73" fmla="*/ 697424 h 2727702"/>
                      <a:gd name="connsiteX74" fmla="*/ 4985703 w 5109689"/>
                      <a:gd name="connsiteY74" fmla="*/ 650929 h 2727702"/>
                      <a:gd name="connsiteX75" fmla="*/ 4939208 w 5109689"/>
                      <a:gd name="connsiteY75" fmla="*/ 557939 h 2727702"/>
                      <a:gd name="connsiteX76" fmla="*/ 4892713 w 5109689"/>
                      <a:gd name="connsiteY76" fmla="*/ 495946 h 2727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5109689" h="2727702">
                        <a:moveTo>
                          <a:pt x="5016700" y="511444"/>
                        </a:moveTo>
                        <a:lnTo>
                          <a:pt x="4768727" y="418454"/>
                        </a:lnTo>
                        <a:cubicBezTo>
                          <a:pt x="4716795" y="398480"/>
                          <a:pt x="4667424" y="371101"/>
                          <a:pt x="4613744" y="356461"/>
                        </a:cubicBezTo>
                        <a:cubicBezTo>
                          <a:pt x="4104064" y="217457"/>
                          <a:pt x="4451091" y="302233"/>
                          <a:pt x="4024808" y="216976"/>
                        </a:cubicBezTo>
                        <a:cubicBezTo>
                          <a:pt x="3952277" y="202470"/>
                          <a:pt x="3880793" y="182641"/>
                          <a:pt x="3807832" y="170481"/>
                        </a:cubicBezTo>
                        <a:cubicBezTo>
                          <a:pt x="3756620" y="161946"/>
                          <a:pt x="3704215" y="162537"/>
                          <a:pt x="3652849" y="154983"/>
                        </a:cubicBezTo>
                        <a:cubicBezTo>
                          <a:pt x="3075057" y="70014"/>
                          <a:pt x="3473958" y="110541"/>
                          <a:pt x="3110408" y="77492"/>
                        </a:cubicBezTo>
                        <a:cubicBezTo>
                          <a:pt x="3058747" y="67160"/>
                          <a:pt x="3007464" y="54712"/>
                          <a:pt x="2955425" y="46495"/>
                        </a:cubicBezTo>
                        <a:cubicBezTo>
                          <a:pt x="2909216" y="39199"/>
                          <a:pt x="2862401" y="36463"/>
                          <a:pt x="2815940" y="30997"/>
                        </a:cubicBezTo>
                        <a:cubicBezTo>
                          <a:pt x="2590644" y="4491"/>
                          <a:pt x="2789232" y="22981"/>
                          <a:pt x="2490476" y="0"/>
                        </a:cubicBezTo>
                        <a:lnTo>
                          <a:pt x="1746557" y="15498"/>
                        </a:lnTo>
                        <a:cubicBezTo>
                          <a:pt x="1722228" y="16399"/>
                          <a:pt x="1605044" y="40702"/>
                          <a:pt x="1576076" y="46495"/>
                        </a:cubicBezTo>
                        <a:cubicBezTo>
                          <a:pt x="1473514" y="87520"/>
                          <a:pt x="1425281" y="110331"/>
                          <a:pt x="1328103" y="139485"/>
                        </a:cubicBezTo>
                        <a:cubicBezTo>
                          <a:pt x="1274106" y="155684"/>
                          <a:pt x="1245504" y="157840"/>
                          <a:pt x="1188618" y="170481"/>
                        </a:cubicBezTo>
                        <a:cubicBezTo>
                          <a:pt x="1167825" y="175102"/>
                          <a:pt x="1146569" y="178501"/>
                          <a:pt x="1126625" y="185980"/>
                        </a:cubicBezTo>
                        <a:cubicBezTo>
                          <a:pt x="1104993" y="194092"/>
                          <a:pt x="1086550" y="209670"/>
                          <a:pt x="1064632" y="216976"/>
                        </a:cubicBezTo>
                        <a:cubicBezTo>
                          <a:pt x="1024217" y="230448"/>
                          <a:pt x="981974" y="237641"/>
                          <a:pt x="940645" y="247973"/>
                        </a:cubicBezTo>
                        <a:lnTo>
                          <a:pt x="878652" y="263471"/>
                        </a:lnTo>
                        <a:cubicBezTo>
                          <a:pt x="706060" y="349769"/>
                          <a:pt x="923475" y="246663"/>
                          <a:pt x="754666" y="309966"/>
                        </a:cubicBezTo>
                        <a:cubicBezTo>
                          <a:pt x="733033" y="318078"/>
                          <a:pt x="714305" y="332851"/>
                          <a:pt x="692672" y="340963"/>
                        </a:cubicBezTo>
                        <a:cubicBezTo>
                          <a:pt x="587821" y="380282"/>
                          <a:pt x="671602" y="334494"/>
                          <a:pt x="584184" y="371959"/>
                        </a:cubicBezTo>
                        <a:cubicBezTo>
                          <a:pt x="562949" y="381060"/>
                          <a:pt x="543426" y="393855"/>
                          <a:pt x="522191" y="402956"/>
                        </a:cubicBezTo>
                        <a:cubicBezTo>
                          <a:pt x="434788" y="440415"/>
                          <a:pt x="518536" y="394640"/>
                          <a:pt x="413703" y="433953"/>
                        </a:cubicBezTo>
                        <a:cubicBezTo>
                          <a:pt x="251624" y="494733"/>
                          <a:pt x="448834" y="440669"/>
                          <a:pt x="289717" y="480447"/>
                        </a:cubicBezTo>
                        <a:cubicBezTo>
                          <a:pt x="255442" y="514722"/>
                          <a:pt x="233802" y="530283"/>
                          <a:pt x="212225" y="573437"/>
                        </a:cubicBezTo>
                        <a:cubicBezTo>
                          <a:pt x="153058" y="691772"/>
                          <a:pt x="262661" y="532020"/>
                          <a:pt x="150232" y="681925"/>
                        </a:cubicBezTo>
                        <a:cubicBezTo>
                          <a:pt x="139900" y="712922"/>
                          <a:pt x="137359" y="747729"/>
                          <a:pt x="119235" y="774915"/>
                        </a:cubicBezTo>
                        <a:cubicBezTo>
                          <a:pt x="108903" y="790413"/>
                          <a:pt x="95804" y="804389"/>
                          <a:pt x="88239" y="821410"/>
                        </a:cubicBezTo>
                        <a:cubicBezTo>
                          <a:pt x="58770" y="887715"/>
                          <a:pt x="59779" y="913272"/>
                          <a:pt x="41744" y="976393"/>
                        </a:cubicBezTo>
                        <a:cubicBezTo>
                          <a:pt x="37256" y="992101"/>
                          <a:pt x="31411" y="1007390"/>
                          <a:pt x="26245" y="1022888"/>
                        </a:cubicBezTo>
                        <a:cubicBezTo>
                          <a:pt x="-9145" y="1235234"/>
                          <a:pt x="-8351" y="1192336"/>
                          <a:pt x="26245" y="1549830"/>
                        </a:cubicBezTo>
                        <a:cubicBezTo>
                          <a:pt x="28039" y="1568370"/>
                          <a:pt x="46910" y="1580827"/>
                          <a:pt x="57242" y="1596325"/>
                        </a:cubicBezTo>
                        <a:cubicBezTo>
                          <a:pt x="85657" y="1681572"/>
                          <a:pt x="55666" y="1605190"/>
                          <a:pt x="103737" y="1689315"/>
                        </a:cubicBezTo>
                        <a:cubicBezTo>
                          <a:pt x="115199" y="1709374"/>
                          <a:pt x="121304" y="1732508"/>
                          <a:pt x="134733" y="1751308"/>
                        </a:cubicBezTo>
                        <a:cubicBezTo>
                          <a:pt x="147473" y="1769143"/>
                          <a:pt x="166964" y="1781162"/>
                          <a:pt x="181228" y="1797803"/>
                        </a:cubicBezTo>
                        <a:cubicBezTo>
                          <a:pt x="198038" y="1817415"/>
                          <a:pt x="210913" y="1840185"/>
                          <a:pt x="227723" y="1859797"/>
                        </a:cubicBezTo>
                        <a:cubicBezTo>
                          <a:pt x="241987" y="1876438"/>
                          <a:pt x="260339" y="1889328"/>
                          <a:pt x="274218" y="1906292"/>
                        </a:cubicBezTo>
                        <a:cubicBezTo>
                          <a:pt x="522362" y="2209578"/>
                          <a:pt x="286639" y="1928018"/>
                          <a:pt x="398205" y="2076773"/>
                        </a:cubicBezTo>
                        <a:cubicBezTo>
                          <a:pt x="433547" y="2123895"/>
                          <a:pt x="474020" y="2167248"/>
                          <a:pt x="506693" y="2216258"/>
                        </a:cubicBezTo>
                        <a:cubicBezTo>
                          <a:pt x="527357" y="2247254"/>
                          <a:pt x="542344" y="2282905"/>
                          <a:pt x="568686" y="2309247"/>
                        </a:cubicBezTo>
                        <a:cubicBezTo>
                          <a:pt x="743195" y="2483759"/>
                          <a:pt x="475726" y="2225579"/>
                          <a:pt x="754666" y="2448732"/>
                        </a:cubicBezTo>
                        <a:cubicBezTo>
                          <a:pt x="780496" y="2469396"/>
                          <a:pt x="805694" y="2490878"/>
                          <a:pt x="832157" y="2510725"/>
                        </a:cubicBezTo>
                        <a:cubicBezTo>
                          <a:pt x="867573" y="2537287"/>
                          <a:pt x="921131" y="2566334"/>
                          <a:pt x="956144" y="2588217"/>
                        </a:cubicBezTo>
                        <a:cubicBezTo>
                          <a:pt x="971939" y="2598089"/>
                          <a:pt x="985518" y="2611877"/>
                          <a:pt x="1002639" y="2619214"/>
                        </a:cubicBezTo>
                        <a:cubicBezTo>
                          <a:pt x="1022217" y="2627605"/>
                          <a:pt x="1043805" y="2630249"/>
                          <a:pt x="1064632" y="2634712"/>
                        </a:cubicBezTo>
                        <a:cubicBezTo>
                          <a:pt x="1116147" y="2645751"/>
                          <a:pt x="1167460" y="2658257"/>
                          <a:pt x="1219615" y="2665708"/>
                        </a:cubicBezTo>
                        <a:lnTo>
                          <a:pt x="1436591" y="2696705"/>
                        </a:lnTo>
                        <a:cubicBezTo>
                          <a:pt x="1606998" y="2718005"/>
                          <a:pt x="1519182" y="2707603"/>
                          <a:pt x="1700062" y="2727702"/>
                        </a:cubicBezTo>
                        <a:lnTo>
                          <a:pt x="2149513" y="2712203"/>
                        </a:lnTo>
                        <a:cubicBezTo>
                          <a:pt x="2329133" y="2702749"/>
                          <a:pt x="2250664" y="2695345"/>
                          <a:pt x="2428483" y="2665708"/>
                        </a:cubicBezTo>
                        <a:cubicBezTo>
                          <a:pt x="2474627" y="2658017"/>
                          <a:pt x="2521507" y="2655676"/>
                          <a:pt x="2567967" y="2650210"/>
                        </a:cubicBezTo>
                        <a:cubicBezTo>
                          <a:pt x="2756686" y="2628008"/>
                          <a:pt x="2625740" y="2642508"/>
                          <a:pt x="2800442" y="2619214"/>
                        </a:cubicBezTo>
                        <a:lnTo>
                          <a:pt x="2924428" y="2603715"/>
                        </a:lnTo>
                        <a:cubicBezTo>
                          <a:pt x="2960591" y="2593383"/>
                          <a:pt x="2996037" y="2580095"/>
                          <a:pt x="3032917" y="2572719"/>
                        </a:cubicBezTo>
                        <a:cubicBezTo>
                          <a:pt x="3073759" y="2564551"/>
                          <a:pt x="3115618" y="2562725"/>
                          <a:pt x="3156903" y="2557220"/>
                        </a:cubicBezTo>
                        <a:lnTo>
                          <a:pt x="3265391" y="2541722"/>
                        </a:lnTo>
                        <a:cubicBezTo>
                          <a:pt x="3355912" y="2515858"/>
                          <a:pt x="3381100" y="2510360"/>
                          <a:pt x="3466869" y="2479729"/>
                        </a:cubicBezTo>
                        <a:cubicBezTo>
                          <a:pt x="3508437" y="2464883"/>
                          <a:pt x="3548726" y="2446400"/>
                          <a:pt x="3590856" y="2433234"/>
                        </a:cubicBezTo>
                        <a:cubicBezTo>
                          <a:pt x="3631517" y="2420527"/>
                          <a:pt x="3674181" y="2414944"/>
                          <a:pt x="3714842" y="2402237"/>
                        </a:cubicBezTo>
                        <a:cubicBezTo>
                          <a:pt x="3918086" y="2338723"/>
                          <a:pt x="3760447" y="2375986"/>
                          <a:pt x="3947317" y="2309247"/>
                        </a:cubicBezTo>
                        <a:cubicBezTo>
                          <a:pt x="3982736" y="2296598"/>
                          <a:pt x="4020125" y="2290144"/>
                          <a:pt x="4055805" y="2278251"/>
                        </a:cubicBezTo>
                        <a:cubicBezTo>
                          <a:pt x="4212009" y="2226183"/>
                          <a:pt x="4140493" y="2246317"/>
                          <a:pt x="4272781" y="2185261"/>
                        </a:cubicBezTo>
                        <a:cubicBezTo>
                          <a:pt x="4308504" y="2168774"/>
                          <a:pt x="4345713" y="2155609"/>
                          <a:pt x="4381269" y="2138766"/>
                        </a:cubicBezTo>
                        <a:cubicBezTo>
                          <a:pt x="4443908" y="2109095"/>
                          <a:pt x="4505256" y="2076773"/>
                          <a:pt x="4567249" y="2045776"/>
                        </a:cubicBezTo>
                        <a:cubicBezTo>
                          <a:pt x="4587913" y="2035444"/>
                          <a:pt x="4610759" y="2028642"/>
                          <a:pt x="4629242" y="2014780"/>
                        </a:cubicBezTo>
                        <a:cubicBezTo>
                          <a:pt x="4670571" y="1983783"/>
                          <a:pt x="4716698" y="1958320"/>
                          <a:pt x="4753228" y="1921790"/>
                        </a:cubicBezTo>
                        <a:cubicBezTo>
                          <a:pt x="4834490" y="1840528"/>
                          <a:pt x="4907137" y="1774727"/>
                          <a:pt x="4970205" y="1673817"/>
                        </a:cubicBezTo>
                        <a:cubicBezTo>
                          <a:pt x="4996035" y="1632488"/>
                          <a:pt x="5029595" y="1595081"/>
                          <a:pt x="5047696" y="1549830"/>
                        </a:cubicBezTo>
                        <a:cubicBezTo>
                          <a:pt x="5058028" y="1524000"/>
                          <a:pt x="5070511" y="1498929"/>
                          <a:pt x="5078693" y="1472339"/>
                        </a:cubicBezTo>
                        <a:cubicBezTo>
                          <a:pt x="5091221" y="1431622"/>
                          <a:pt x="5109689" y="1348353"/>
                          <a:pt x="5109689" y="1348353"/>
                        </a:cubicBezTo>
                        <a:cubicBezTo>
                          <a:pt x="5104523" y="1229533"/>
                          <a:pt x="5103313" y="1110474"/>
                          <a:pt x="5094191" y="991892"/>
                        </a:cubicBezTo>
                        <a:cubicBezTo>
                          <a:pt x="5092938" y="975603"/>
                          <a:pt x="5082237" y="961345"/>
                          <a:pt x="5078693" y="945397"/>
                        </a:cubicBezTo>
                        <a:cubicBezTo>
                          <a:pt x="5054751" y="837656"/>
                          <a:pt x="5074167" y="878650"/>
                          <a:pt x="5047696" y="790414"/>
                        </a:cubicBezTo>
                        <a:cubicBezTo>
                          <a:pt x="5038307" y="759119"/>
                          <a:pt x="5034824" y="724610"/>
                          <a:pt x="5016700" y="697424"/>
                        </a:cubicBezTo>
                        <a:lnTo>
                          <a:pt x="4985703" y="650929"/>
                        </a:lnTo>
                        <a:cubicBezTo>
                          <a:pt x="4946748" y="534063"/>
                          <a:pt x="4999296" y="678115"/>
                          <a:pt x="4939208" y="557939"/>
                        </a:cubicBezTo>
                        <a:cubicBezTo>
                          <a:pt x="4907289" y="494101"/>
                          <a:pt x="4947350" y="523264"/>
                          <a:pt x="4892713" y="49594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146AE4-5644-6A09-A090-5F2D12ADA5A1}"/>
              </a:ext>
            </a:extLst>
          </p:cNvPr>
          <p:cNvSpPr>
            <a:spLocks noChangeAspect="1"/>
          </p:cNvSpPr>
          <p:nvPr/>
        </p:nvSpPr>
        <p:spPr>
          <a:xfrm>
            <a:off x="5437033" y="5683704"/>
            <a:ext cx="1172996" cy="1172996"/>
          </a:xfrm>
          <a:prstGeom prst="ellipse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b="1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C37374-2FED-6626-4C13-9465446C694A}"/>
              </a:ext>
            </a:extLst>
          </p:cNvPr>
          <p:cNvSpPr>
            <a:spLocks noChangeAspect="1"/>
          </p:cNvSpPr>
          <p:nvPr/>
        </p:nvSpPr>
        <p:spPr>
          <a:xfrm>
            <a:off x="10930771" y="1474796"/>
            <a:ext cx="1172996" cy="1172996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b="1">
                <a:latin typeface="Avenir Book" panose="02000503020000020003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09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3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8ABF6B3-D165-AC41-9004-C02125DC1987}"/>
              </a:ext>
            </a:extLst>
          </p:cNvPr>
          <p:cNvSpPr>
            <a:spLocks noChangeAspect="1"/>
          </p:cNvSpPr>
          <p:nvPr/>
        </p:nvSpPr>
        <p:spPr>
          <a:xfrm>
            <a:off x="344979" y="243610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28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venir Book" panose="02000503020000020003" pitchFamily="2" charset="0"/>
              </a:rPr>
              <a:t>2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D64172-87C4-2E4E-9193-A0B595F47D46}"/>
              </a:ext>
            </a:extLst>
          </p:cNvPr>
          <p:cNvSpPr>
            <a:spLocks noChangeAspect="1"/>
          </p:cNvSpPr>
          <p:nvPr/>
        </p:nvSpPr>
        <p:spPr>
          <a:xfrm>
            <a:off x="1710264" y="141723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Book" panose="02000503020000020003" pitchFamily="2" charset="0"/>
              </a:rPr>
              <a:t>1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C1117-5556-0442-8849-6E072ABDEC54}"/>
              </a:ext>
            </a:extLst>
          </p:cNvPr>
          <p:cNvSpPr txBox="1"/>
          <p:nvPr/>
        </p:nvSpPr>
        <p:spPr>
          <a:xfrm>
            <a:off x="2874680" y="1523855"/>
            <a:ext cx="8472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det </a:t>
            </a:r>
            <a:r>
              <a:rPr lang="en-NO" sz="24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</a:t>
            </a:r>
            <a:r>
              <a:rPr lang="en-NO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O"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utfallet for bruker? 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363BA0A-AEC8-3E43-8950-424DA8CAF791}"/>
              </a:ext>
            </a:extLst>
          </p:cNvPr>
          <p:cNvSpPr txBox="1">
            <a:spLocks/>
          </p:cNvSpPr>
          <p:nvPr/>
        </p:nvSpPr>
        <p:spPr>
          <a:xfrm>
            <a:off x="1710264" y="2574582"/>
            <a:ext cx="9362486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30000"/>
              </a:buClr>
              <a:defRPr/>
            </a:pPr>
            <a:r>
              <a:rPr lang="en-NO">
                <a:solidFill>
                  <a:srgbClr val="FFFFFF"/>
                </a:solidFill>
              </a:rPr>
              <a:t>Hva koster oss mest, falske </a:t>
            </a:r>
            <a:r>
              <a:rPr lang="en-NO" i="1">
                <a:solidFill>
                  <a:schemeClr val="accent4"/>
                </a:solidFill>
              </a:rPr>
              <a:t>positive</a:t>
            </a:r>
            <a:r>
              <a:rPr lang="en-NO">
                <a:solidFill>
                  <a:srgbClr val="FFFFFF"/>
                </a:solidFill>
              </a:rPr>
              <a:t> eller falske </a:t>
            </a:r>
            <a:r>
              <a:rPr lang="en-NO" i="1">
                <a:solidFill>
                  <a:schemeClr val="accent4"/>
                </a:solidFill>
              </a:rPr>
              <a:t>negative</a:t>
            </a:r>
            <a:r>
              <a:rPr lang="en-NO">
                <a:solidFill>
                  <a:srgbClr val="FFFFFF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BDAB51-B385-0A40-BDCA-04BE382ED231}"/>
              </a:ext>
            </a:extLst>
          </p:cNvPr>
          <p:cNvCxnSpPr>
            <a:cxnSpLocks/>
          </p:cNvCxnSpPr>
          <p:nvPr/>
        </p:nvCxnSpPr>
        <p:spPr>
          <a:xfrm flipH="1">
            <a:off x="1078546" y="2094604"/>
            <a:ext cx="618150" cy="458390"/>
          </a:xfrm>
          <a:prstGeom prst="straightConnector1">
            <a:avLst/>
          </a:prstGeom>
          <a:ln w="6985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590D0BC-7418-B343-B4B4-560AF9B2BA4C}"/>
              </a:ext>
            </a:extLst>
          </p:cNvPr>
          <p:cNvGrpSpPr/>
          <p:nvPr/>
        </p:nvGrpSpPr>
        <p:grpSpPr>
          <a:xfrm>
            <a:off x="1040970" y="3078024"/>
            <a:ext cx="11196196" cy="1093980"/>
            <a:chOff x="1040970" y="3078024"/>
            <a:chExt cx="11196196" cy="10939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C80DC6-125D-8546-B23B-416E1548DC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0264" y="3452004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O" sz="28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venir Book" panose="02000503020000020003" pitchFamily="2" charset="0"/>
                </a:rPr>
                <a:t>3</a:t>
              </a:r>
              <a:endParaRPr kumimoji="0" lang="en-NO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E62B6893-98C0-F545-9828-02F4C774929F}"/>
                </a:ext>
              </a:extLst>
            </p:cNvPr>
            <p:cNvSpPr txBox="1">
              <a:spLocks/>
            </p:cNvSpPr>
            <p:nvPr/>
          </p:nvSpPr>
          <p:spPr>
            <a:xfrm>
              <a:off x="2874680" y="3581171"/>
              <a:ext cx="9362486" cy="4616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3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NO">
                  <a:solidFill>
                    <a:srgbClr val="FFFFFF"/>
                  </a:solidFill>
                </a:rPr>
                <a:t>Velg et passende </a:t>
              </a:r>
              <a:r>
                <a:rPr kumimoji="0" lang="en-NO" sz="2400" b="0" i="1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rettferdighetsmål</a:t>
              </a:r>
              <a:endParaRPr kumimoji="0" lang="en-NO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06FEBE-FB11-1144-B6E7-2DE360F4E5C0}"/>
                </a:ext>
              </a:extLst>
            </p:cNvPr>
            <p:cNvCxnSpPr>
              <a:cxnSpLocks/>
            </p:cNvCxnSpPr>
            <p:nvPr/>
          </p:nvCxnSpPr>
          <p:spPr>
            <a:xfrm>
              <a:off x="1040970" y="3078024"/>
              <a:ext cx="645285" cy="478085"/>
            </a:xfrm>
            <a:prstGeom prst="straightConnector1">
              <a:avLst/>
            </a:prstGeom>
            <a:ln w="698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4" name="Graphic 23" descr="Checkbox Checked with solid fill">
            <a:extLst>
              <a:ext uri="{FF2B5EF4-FFF2-40B4-BE49-F238E27FC236}">
                <a16:creationId xmlns:a16="http://schemas.microsoft.com/office/drawing/2014/main" id="{755885E8-D5FC-D24D-BE10-32C5E7B3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029" y="1320038"/>
            <a:ext cx="914400" cy="914400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595A3E2D-E74D-9741-8943-ABD4D9FDE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4455" y="2388780"/>
            <a:ext cx="914400" cy="9144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97C5992-318C-AC13-ECE6-586384B111C2}"/>
              </a:ext>
            </a:extLst>
          </p:cNvPr>
          <p:cNvSpPr txBox="1">
            <a:spLocks/>
          </p:cNvSpPr>
          <p:nvPr/>
        </p:nvSpPr>
        <p:spPr>
          <a:xfrm>
            <a:off x="633695" y="198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O"/>
              <a:t>Hvordan vurdere om modellen er rettferdig?</a:t>
            </a:r>
          </a:p>
        </p:txBody>
      </p:sp>
    </p:spTree>
    <p:extLst>
      <p:ext uri="{BB962C8B-B14F-4D97-AF65-F5344CB8AC3E}">
        <p14:creationId xmlns:p14="http://schemas.microsoft.com/office/powerpoint/2010/main" val="5298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12F99B-CD1B-A84A-B4DA-1C5BABDE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0"/>
            <a:ext cx="11025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876E0F-A994-024A-B900-214EC94122E7}"/>
              </a:ext>
            </a:extLst>
          </p:cNvPr>
          <p:cNvSpPr txBox="1"/>
          <p:nvPr/>
        </p:nvSpPr>
        <p:spPr>
          <a:xfrm>
            <a:off x="9082156" y="0"/>
            <a:ext cx="31098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/>
              <a:t>Aequitas (Carnegie Mellon U., Data Science and Public Policy): http://www.datasciencepublicpolicy.org/our-work/tools-guides/aequitas/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2DA40C-97EE-5E4F-AD30-2A2C42D9F775}"/>
              </a:ext>
            </a:extLst>
          </p:cNvPr>
          <p:cNvSpPr>
            <a:spLocks noChangeAspect="1"/>
          </p:cNvSpPr>
          <p:nvPr/>
        </p:nvSpPr>
        <p:spPr>
          <a:xfrm>
            <a:off x="5447213" y="1973718"/>
            <a:ext cx="362014" cy="3620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592058-A937-8C41-BEB8-E0DBA070D3D3}"/>
              </a:ext>
            </a:extLst>
          </p:cNvPr>
          <p:cNvSpPr>
            <a:spLocks noChangeAspect="1"/>
          </p:cNvSpPr>
          <p:nvPr/>
        </p:nvSpPr>
        <p:spPr>
          <a:xfrm>
            <a:off x="7676608" y="2687821"/>
            <a:ext cx="362014" cy="3620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E6FB99-CFE7-1246-9088-1580B5DDF521}"/>
              </a:ext>
            </a:extLst>
          </p:cNvPr>
          <p:cNvSpPr>
            <a:spLocks noChangeAspect="1"/>
          </p:cNvSpPr>
          <p:nvPr/>
        </p:nvSpPr>
        <p:spPr>
          <a:xfrm>
            <a:off x="9082156" y="4062515"/>
            <a:ext cx="362014" cy="3620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8829AC-FB17-264E-A871-DF2AE76EBE19}"/>
              </a:ext>
            </a:extLst>
          </p:cNvPr>
          <p:cNvSpPr>
            <a:spLocks noChangeAspect="1"/>
          </p:cNvSpPr>
          <p:nvPr/>
        </p:nvSpPr>
        <p:spPr>
          <a:xfrm>
            <a:off x="9082156" y="5664892"/>
            <a:ext cx="362014" cy="3620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3E9373-DE78-9C47-AD07-133110E6BE4F}"/>
              </a:ext>
            </a:extLst>
          </p:cNvPr>
          <p:cNvSpPr>
            <a:spLocks noChangeAspect="1"/>
          </p:cNvSpPr>
          <p:nvPr/>
        </p:nvSpPr>
        <p:spPr>
          <a:xfrm>
            <a:off x="10456071" y="5664892"/>
            <a:ext cx="362014" cy="3620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F31FBB-240C-BD47-A916-5DF06AF95563}"/>
              </a:ext>
            </a:extLst>
          </p:cNvPr>
          <p:cNvSpPr txBox="1">
            <a:spLocks/>
          </p:cNvSpPr>
          <p:nvPr/>
        </p:nvSpPr>
        <p:spPr>
          <a:xfrm>
            <a:off x="111693" y="-347515"/>
            <a:ext cx="3577046" cy="405041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O"/>
              <a:t>Hvilket </a:t>
            </a:r>
            <a:r>
              <a:rPr lang="en-NO" i="1">
                <a:solidFill>
                  <a:schemeClr val="tx1">
                    <a:lumMod val="50000"/>
                    <a:lumOff val="50000"/>
                  </a:schemeClr>
                </a:solidFill>
              </a:rPr>
              <a:t>rettferdighetsmål</a:t>
            </a:r>
            <a:r>
              <a:rPr lang="en-NO"/>
              <a:t> bør vi bruke? </a:t>
            </a:r>
          </a:p>
          <a:p>
            <a:endParaRPr lang="en-NO" sz="24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1898 -0.00026 0.03819 0.00104 0.05694 C 0.0013 0.06111 0.00924 0.06273 0.00963 0.06273 C 0.01315 0.06366 0.01666 0.06435 0.02031 0.06458 C 0.03633 0.06574 0.05247 0.06597 0.06849 0.06667 C 0.07278 0.06713 0.07708 0.06829 0.08138 0.06852 L 0.18424 0.07037 C 0.18528 0.07037 0.18346 0.07407 0.1832 0.07616 C 0.18268 0.07917 0.18242 0.08241 0.18203 0.08565 C 0.18333 0.10278 0.1832 0.09583 0.1832 0.10671 L 0.1832 0.1067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949 -0.00052 0.01898 -0.00104 0.02847 C -0.00131 0.03241 -0.00196 0.03611 -0.00209 0.03982 C -0.00274 0.0588 -0.00287 0.07801 -0.00313 0.09699 C -0.00287 0.10903 -0.00274 0.12107 -0.00209 0.1331 C -0.00196 0.13634 -0.00065 0.14329 0 0.14653 C 0.00039 0.15093 0 0.15579 0.00104 0.15996 C 0.00156 0.16158 0.00312 0.16181 0.00429 0.16181 C 0.03177 0.16296 0.05937 0.16296 0.08685 0.16366 C 0.08932 0.16435 0.09192 0.16458 0.0944 0.16551 C 0.09544 0.16597 0.09648 0.16713 0.09752 0.16736 C 0.10117 0.16852 0.10468 0.16875 0.10833 0.16945 C 0.11119 0.16991 0.11406 0.1706 0.11692 0.1713 C 0.11653 0.17384 0.11614 0.17639 0.11575 0.17894 C 0.11549 0.18079 0.11471 0.18472 0.11471 0.18472 L 0.11471 0.1847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1945 -0.00052 0.03913 -0.00104 0.0588 C -0.0013 0.06528 -0.00209 0.07153 -0.00209 0.07801 C -0.00209 0.12176 -0.00144 0.16551 -0.00104 0.20926 C -0.00104 0.2169 -0.00104 0.22454 -0.00104 0.23218 L -0.00104 0.23218 L -0.00104 0.23218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4.375E-6 0.00024 C -0.00026 -0.01921 -0.00105 -0.03819 -0.00105 -0.05717 C -0.00105 -0.06875 -0.003 -0.08148 4.375E-6 -0.09143 C 0.00143 -0.09606 0.00572 -0.09004 0.00859 -0.08958 C 0.01471 -0.08865 0.02083 -0.08842 0.02682 -0.08773 L 0.10612 -0.08958 C 0.12057 -0.08958 0.12252 -0.09444 0.11796 -0.08009 C 0.11731 -0.078 0.11653 -0.07615 0.11575 -0.0743 C 0.11536 -0.07175 0.1151 -0.06921 0.11471 -0.06666 C 0.11406 -0.06296 0.1125 -0.05532 0.1125 -0.05509 C 0.11093 -0.03009 0.11145 -0.04398 0.11145 -0.01342 L 0.11145 -0.01319 " pathEditMode="relative" rAng="0" ptsTypes="AAAAAAA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8ABF6B3-D165-AC41-9004-C02125DC1987}"/>
              </a:ext>
            </a:extLst>
          </p:cNvPr>
          <p:cNvSpPr>
            <a:spLocks noChangeAspect="1"/>
          </p:cNvSpPr>
          <p:nvPr/>
        </p:nvSpPr>
        <p:spPr>
          <a:xfrm>
            <a:off x="344979" y="243610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28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venir Book" panose="02000503020000020003" pitchFamily="2" charset="0"/>
              </a:rPr>
              <a:t>2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C80DC6-125D-8546-B23B-416E1548DCC0}"/>
              </a:ext>
            </a:extLst>
          </p:cNvPr>
          <p:cNvSpPr>
            <a:spLocks noChangeAspect="1"/>
          </p:cNvSpPr>
          <p:nvPr/>
        </p:nvSpPr>
        <p:spPr>
          <a:xfrm>
            <a:off x="1710264" y="345200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28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venir Book" panose="02000503020000020003" pitchFamily="2" charset="0"/>
              </a:rPr>
              <a:t>3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33D6DB-709F-9D4C-8F2E-D6A51AE4DB28}"/>
              </a:ext>
            </a:extLst>
          </p:cNvPr>
          <p:cNvSpPr>
            <a:spLocks noChangeAspect="1"/>
          </p:cNvSpPr>
          <p:nvPr/>
        </p:nvSpPr>
        <p:spPr>
          <a:xfrm>
            <a:off x="320971" y="4509672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Book" panose="02000503020000020003" pitchFamily="2" charset="0"/>
              </a:rPr>
              <a:t>4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D64172-87C4-2E4E-9193-A0B595F47D46}"/>
              </a:ext>
            </a:extLst>
          </p:cNvPr>
          <p:cNvSpPr>
            <a:spLocks noChangeAspect="1"/>
          </p:cNvSpPr>
          <p:nvPr/>
        </p:nvSpPr>
        <p:spPr>
          <a:xfrm>
            <a:off x="1710264" y="141723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Book" panose="02000503020000020003" pitchFamily="2" charset="0"/>
              </a:rPr>
              <a:t>1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C1117-5556-0442-8849-6E072ABDEC54}"/>
              </a:ext>
            </a:extLst>
          </p:cNvPr>
          <p:cNvSpPr txBox="1"/>
          <p:nvPr/>
        </p:nvSpPr>
        <p:spPr>
          <a:xfrm>
            <a:off x="2874680" y="1523855"/>
            <a:ext cx="8472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det </a:t>
            </a:r>
            <a:r>
              <a:rPr lang="en-NO" sz="24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værste</a:t>
            </a:r>
            <a:r>
              <a:rPr lang="en-NO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O"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utfallet for bruker?  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363BA0A-AEC8-3E43-8950-424DA8CAF791}"/>
              </a:ext>
            </a:extLst>
          </p:cNvPr>
          <p:cNvSpPr txBox="1">
            <a:spLocks/>
          </p:cNvSpPr>
          <p:nvPr/>
        </p:nvSpPr>
        <p:spPr>
          <a:xfrm>
            <a:off x="1710264" y="2574582"/>
            <a:ext cx="9362486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30000"/>
              </a:buClr>
              <a:defRPr/>
            </a:pPr>
            <a:r>
              <a:rPr lang="en-NO">
                <a:solidFill>
                  <a:srgbClr val="FFFFFF"/>
                </a:solidFill>
              </a:rPr>
              <a:t>Hva koster oss mest, falske </a:t>
            </a:r>
            <a:r>
              <a:rPr lang="en-NO" i="1">
                <a:solidFill>
                  <a:schemeClr val="accent4"/>
                </a:solidFill>
              </a:rPr>
              <a:t>positive</a:t>
            </a:r>
            <a:r>
              <a:rPr lang="en-NO">
                <a:solidFill>
                  <a:srgbClr val="FFFFFF"/>
                </a:solidFill>
              </a:rPr>
              <a:t> eller falske </a:t>
            </a:r>
            <a:r>
              <a:rPr lang="en-NO" i="1">
                <a:solidFill>
                  <a:schemeClr val="accent4"/>
                </a:solidFill>
              </a:rPr>
              <a:t>negative</a:t>
            </a:r>
            <a:r>
              <a:rPr lang="en-NO">
                <a:solidFill>
                  <a:srgbClr val="FFFFFF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62B6893-98C0-F545-9828-02F4C774929F}"/>
              </a:ext>
            </a:extLst>
          </p:cNvPr>
          <p:cNvSpPr txBox="1">
            <a:spLocks/>
          </p:cNvSpPr>
          <p:nvPr/>
        </p:nvSpPr>
        <p:spPr>
          <a:xfrm>
            <a:off x="2874680" y="3581171"/>
            <a:ext cx="9362486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30000"/>
              </a:buClr>
              <a:defRPr/>
            </a:pPr>
            <a:r>
              <a:rPr lang="en-NO">
                <a:solidFill>
                  <a:srgbClr val="FFFFFF"/>
                </a:solidFill>
              </a:rPr>
              <a:t>Velg et passende </a:t>
            </a:r>
            <a:r>
              <a:rPr lang="en-NO" i="1">
                <a:solidFill>
                  <a:schemeClr val="accent4"/>
                </a:solidFill>
              </a:rPr>
              <a:t>rettferdighetsmål</a:t>
            </a:r>
            <a:endParaRPr lang="en-NO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BDAB51-B385-0A40-BDCA-04BE382ED231}"/>
              </a:ext>
            </a:extLst>
          </p:cNvPr>
          <p:cNvCxnSpPr>
            <a:cxnSpLocks/>
          </p:cNvCxnSpPr>
          <p:nvPr/>
        </p:nvCxnSpPr>
        <p:spPr>
          <a:xfrm flipH="1">
            <a:off x="1078546" y="2094604"/>
            <a:ext cx="618150" cy="458390"/>
          </a:xfrm>
          <a:prstGeom prst="straightConnector1">
            <a:avLst/>
          </a:prstGeom>
          <a:ln w="6985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0597AE-5CC1-CE4A-AC3F-C5B677056FE3}"/>
              </a:ext>
            </a:extLst>
          </p:cNvPr>
          <p:cNvCxnSpPr>
            <a:cxnSpLocks/>
          </p:cNvCxnSpPr>
          <p:nvPr/>
        </p:nvCxnSpPr>
        <p:spPr>
          <a:xfrm flipH="1">
            <a:off x="1078546" y="4097472"/>
            <a:ext cx="618150" cy="458390"/>
          </a:xfrm>
          <a:prstGeom prst="straightConnector1">
            <a:avLst/>
          </a:prstGeom>
          <a:ln w="698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06FEBE-FB11-1144-B6E7-2DE360F4E5C0}"/>
              </a:ext>
            </a:extLst>
          </p:cNvPr>
          <p:cNvCxnSpPr>
            <a:cxnSpLocks/>
          </p:cNvCxnSpPr>
          <p:nvPr/>
        </p:nvCxnSpPr>
        <p:spPr>
          <a:xfrm>
            <a:off x="1040970" y="3078024"/>
            <a:ext cx="645285" cy="478085"/>
          </a:xfrm>
          <a:prstGeom prst="straightConnector1">
            <a:avLst/>
          </a:prstGeom>
          <a:ln w="698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4" name="Graphic 23" descr="Checkbox Checked with solid fill">
            <a:extLst>
              <a:ext uri="{FF2B5EF4-FFF2-40B4-BE49-F238E27FC236}">
                <a16:creationId xmlns:a16="http://schemas.microsoft.com/office/drawing/2014/main" id="{2AACB74F-DDD9-3E4D-80A2-E4F934AA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029" y="1297487"/>
            <a:ext cx="914400" cy="914400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E90F429F-CE66-3F40-B661-C71A4B574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029" y="2323799"/>
            <a:ext cx="914400" cy="914400"/>
          </a:xfrm>
          <a:prstGeom prst="rect">
            <a:avLst/>
          </a:prstGeom>
        </p:spPr>
      </p:pic>
      <p:pic>
        <p:nvPicPr>
          <p:cNvPr id="27" name="Graphic 26" descr="Checkbox Checked with solid fill">
            <a:extLst>
              <a:ext uri="{FF2B5EF4-FFF2-40B4-BE49-F238E27FC236}">
                <a16:creationId xmlns:a16="http://schemas.microsoft.com/office/drawing/2014/main" id="{FB745479-763A-A541-9F2F-23E01FD4F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029" y="3247511"/>
            <a:ext cx="914400" cy="914400"/>
          </a:xfrm>
          <a:prstGeom prst="rect">
            <a:avLst/>
          </a:prstGeom>
        </p:spPr>
      </p:pic>
      <p:pic>
        <p:nvPicPr>
          <p:cNvPr id="22" name="Picture 2" descr="Fargerike folk">
            <a:extLst>
              <a:ext uri="{FF2B5EF4-FFF2-40B4-BE49-F238E27FC236}">
                <a16:creationId xmlns:a16="http://schemas.microsoft.com/office/drawing/2014/main" id="{7AC639DC-C000-C14C-636B-276347FE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8" y="3300603"/>
            <a:ext cx="4611420" cy="35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8EC356-564E-16FE-7EA4-3FC060799946}"/>
              </a:ext>
            </a:extLst>
          </p:cNvPr>
          <p:cNvSpPr txBox="1"/>
          <p:nvPr/>
        </p:nvSpPr>
        <p:spPr>
          <a:xfrm>
            <a:off x="1451562" y="4737639"/>
            <a:ext cx="6117020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O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Vurder hvilke </a:t>
            </a:r>
            <a:r>
              <a:rPr kumimoji="0" lang="en-NO" sz="2400" b="0" i="1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grupper</a:t>
            </a:r>
            <a:r>
              <a:rPr kumimoji="0" lang="en-NO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 bør vurderes for skjeve utfall?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O" sz="2400" b="0" i="0" u="none" strike="noStrike" kern="1200" cap="none" spc="0" normalizeH="0" baseline="0" noProof="0">
                <a:ln>
                  <a:noFill/>
                </a:ln>
                <a:solidFill>
                  <a:srgbClr val="FF91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Evaluer</a:t>
            </a:r>
            <a:r>
              <a:rPr kumimoji="0" lang="en-NO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metrikken for disse gruppene.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F43F45C-5918-60CD-3164-125E8B427FB6}"/>
              </a:ext>
            </a:extLst>
          </p:cNvPr>
          <p:cNvSpPr txBox="1">
            <a:spLocks/>
          </p:cNvSpPr>
          <p:nvPr/>
        </p:nvSpPr>
        <p:spPr>
          <a:xfrm>
            <a:off x="633695" y="198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O"/>
              <a:t>Hvordan vurdere om modellen er rettferdig?</a:t>
            </a:r>
          </a:p>
        </p:txBody>
      </p:sp>
    </p:spTree>
    <p:extLst>
      <p:ext uri="{BB962C8B-B14F-4D97-AF65-F5344CB8AC3E}">
        <p14:creationId xmlns:p14="http://schemas.microsoft.com/office/powerpoint/2010/main" val="5118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hart, bar chart&#10;&#10;Description automatically generated">
            <a:extLst>
              <a:ext uri="{FF2B5EF4-FFF2-40B4-BE49-F238E27FC236}">
                <a16:creationId xmlns:a16="http://schemas.microsoft.com/office/drawing/2014/main" id="{B78851A1-7FD6-8547-9785-175DD137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8888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5E5FA1-1B09-FC4F-B74C-507C582386E8}"/>
              </a:ext>
            </a:extLst>
          </p:cNvPr>
          <p:cNvGrpSpPr/>
          <p:nvPr/>
        </p:nvGrpSpPr>
        <p:grpSpPr>
          <a:xfrm>
            <a:off x="2598432" y="5174407"/>
            <a:ext cx="1458188" cy="1081216"/>
            <a:chOff x="298932" y="3132374"/>
            <a:chExt cx="1458188" cy="108121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2956742-0561-644A-A670-7DDF3CE6BD38}"/>
                </a:ext>
              </a:extLst>
            </p:cNvPr>
            <p:cNvSpPr/>
            <p:nvPr/>
          </p:nvSpPr>
          <p:spPr>
            <a:xfrm>
              <a:off x="298933" y="3864618"/>
              <a:ext cx="360405" cy="322646"/>
            </a:xfrm>
            <a:prstGeom prst="roundRect">
              <a:avLst/>
            </a:prstGeom>
            <a:solidFill>
              <a:srgbClr val="C45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3C78CFA-4212-5E42-84F9-7D8B241031ED}"/>
                </a:ext>
              </a:extLst>
            </p:cNvPr>
            <p:cNvSpPr/>
            <p:nvPr/>
          </p:nvSpPr>
          <p:spPr>
            <a:xfrm>
              <a:off x="298933" y="3501706"/>
              <a:ext cx="360405" cy="322646"/>
            </a:xfrm>
            <a:prstGeom prst="roundRect">
              <a:avLst/>
            </a:prstGeom>
            <a:solidFill>
              <a:srgbClr val="FCF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1336852-7715-4643-B0AE-2E77EC75A985}"/>
                </a:ext>
              </a:extLst>
            </p:cNvPr>
            <p:cNvSpPr/>
            <p:nvPr/>
          </p:nvSpPr>
          <p:spPr>
            <a:xfrm>
              <a:off x="298932" y="3138794"/>
              <a:ext cx="360405" cy="322646"/>
            </a:xfrm>
            <a:prstGeom prst="roundRect">
              <a:avLst/>
            </a:prstGeom>
            <a:solidFill>
              <a:srgbClr val="749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08466E-E7F0-C749-9772-F6F9FC5CDCEC}"/>
                </a:ext>
              </a:extLst>
            </p:cNvPr>
            <p:cNvSpPr txBox="1"/>
            <p:nvPr/>
          </p:nvSpPr>
          <p:spPr>
            <a:xfrm>
              <a:off x="815837" y="3132374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/>
                <a:t>&lt; 10 %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D695F0-6362-694A-BF6D-9153B0697C5C}"/>
                </a:ext>
              </a:extLst>
            </p:cNvPr>
            <p:cNvSpPr txBox="1"/>
            <p:nvPr/>
          </p:nvSpPr>
          <p:spPr>
            <a:xfrm>
              <a:off x="815837" y="3507913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/>
                <a:t>10-20 %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F5648B-BFCC-8249-B1B8-9623A83A37B3}"/>
                </a:ext>
              </a:extLst>
            </p:cNvPr>
            <p:cNvSpPr txBox="1"/>
            <p:nvPr/>
          </p:nvSpPr>
          <p:spPr>
            <a:xfrm>
              <a:off x="815836" y="3844258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/>
                <a:t>&gt; 20 %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76806E-E674-F34B-B98A-83E0AD6382FB}"/>
              </a:ext>
            </a:extLst>
          </p:cNvPr>
          <p:cNvGrpSpPr/>
          <p:nvPr/>
        </p:nvGrpSpPr>
        <p:grpSpPr>
          <a:xfrm>
            <a:off x="2049596" y="127058"/>
            <a:ext cx="2007024" cy="1166872"/>
            <a:chOff x="5328083" y="1321356"/>
            <a:chExt cx="2007024" cy="116687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5008DD-9BC3-2246-AF4D-E8374DEAA9CF}"/>
                </a:ext>
              </a:extLst>
            </p:cNvPr>
            <p:cNvSpPr txBox="1"/>
            <p:nvPr/>
          </p:nvSpPr>
          <p:spPr>
            <a:xfrm>
              <a:off x="5328083" y="1321356"/>
              <a:ext cx="20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/>
                <a:t>False Negative Rate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E032A7D-044D-2449-9F92-CE75593B4FA9}"/>
                    </a:ext>
                  </a:extLst>
                </p:cNvPr>
                <p:cNvSpPr txBox="1"/>
                <p:nvPr/>
              </p:nvSpPr>
              <p:spPr>
                <a:xfrm>
                  <a:off x="5682230" y="1872738"/>
                  <a:ext cx="1114472" cy="615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𝑇𝑃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den>
                        </m:f>
                      </m:oMath>
                    </m:oMathPara>
                  </a14:m>
                  <a:endParaRPr lang="en-NO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E032A7D-044D-2449-9F92-CE75593B4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2230" y="1872738"/>
                  <a:ext cx="1114472" cy="61549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031395-46E0-5646-A8E6-0A5CFACD684D}"/>
              </a:ext>
            </a:extLst>
          </p:cNvPr>
          <p:cNvGrpSpPr/>
          <p:nvPr/>
        </p:nvGrpSpPr>
        <p:grpSpPr>
          <a:xfrm>
            <a:off x="4589364" y="127058"/>
            <a:ext cx="5902481" cy="2182088"/>
            <a:chOff x="4589364" y="127058"/>
            <a:chExt cx="5902481" cy="21820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E66F9F-4F54-8E48-9A57-51C7D1BBA445}"/>
                </a:ext>
              </a:extLst>
            </p:cNvPr>
            <p:cNvSpPr/>
            <p:nvPr/>
          </p:nvSpPr>
          <p:spPr>
            <a:xfrm>
              <a:off x="4589364" y="12705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1</a:t>
              </a:r>
            </a:p>
          </p:txBody>
        </p:sp>
        <p:sp>
          <p:nvSpPr>
            <p:cNvPr id="58" name="TekstSylinder 2">
              <a:extLst>
                <a:ext uri="{FF2B5EF4-FFF2-40B4-BE49-F238E27FC236}">
                  <a16:creationId xmlns:a16="http://schemas.microsoft.com/office/drawing/2014/main" id="{198AAFD1-2BAD-8442-B2DB-F023BF558ACA}"/>
                </a:ext>
              </a:extLst>
            </p:cNvPr>
            <p:cNvSpPr txBox="1"/>
            <p:nvPr/>
          </p:nvSpPr>
          <p:spPr>
            <a:xfrm>
              <a:off x="5696490" y="277821"/>
              <a:ext cx="4795355" cy="20313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b="1">
                  <a:ea typeface="+mn-lt"/>
                  <a:cs typeface="+mn-lt"/>
                </a:rPr>
                <a:t>Hvordan skal vi praktisk gå frem for å vurdere om modellen er rettferdig?</a:t>
              </a:r>
            </a:p>
            <a:p>
              <a:endParaRPr lang="nb-NO">
                <a:ea typeface="+mn-lt"/>
                <a:cs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/>
                <a:t>Vi la frem et forslag til vurdering: en teknisk operasjonalisering/kodifisering av juridiske og etiske prinsipper med utgangspunkt i en tolkning av </a:t>
              </a:r>
              <a:r>
                <a:rPr lang="nb-NO" i="1"/>
                <a:t>Folketrygdloven §8-7a</a:t>
              </a:r>
              <a:endParaRPr lang="nb-NO" i="1">
                <a:ea typeface="Calibri"/>
                <a:cs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39672C-DFB6-F24C-BE90-16BF7674E626}"/>
              </a:ext>
            </a:extLst>
          </p:cNvPr>
          <p:cNvGrpSpPr/>
          <p:nvPr/>
        </p:nvGrpSpPr>
        <p:grpSpPr>
          <a:xfrm>
            <a:off x="4589364" y="2136338"/>
            <a:ext cx="6088468" cy="1940539"/>
            <a:chOff x="4589364" y="2136338"/>
            <a:chExt cx="6088468" cy="194053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903D2EB-DE90-364B-A88A-1718988DF1D6}"/>
                </a:ext>
              </a:extLst>
            </p:cNvPr>
            <p:cNvSpPr/>
            <p:nvPr/>
          </p:nvSpPr>
          <p:spPr>
            <a:xfrm>
              <a:off x="4589364" y="213633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2</a:t>
              </a:r>
            </a:p>
          </p:txBody>
        </p:sp>
        <p:sp>
          <p:nvSpPr>
            <p:cNvPr id="61" name="TekstSylinder 2">
              <a:extLst>
                <a:ext uri="{FF2B5EF4-FFF2-40B4-BE49-F238E27FC236}">
                  <a16:creationId xmlns:a16="http://schemas.microsoft.com/office/drawing/2014/main" id="{3D58A59A-4FA7-0E4B-94F7-4297470FE507}"/>
                </a:ext>
              </a:extLst>
            </p:cNvPr>
            <p:cNvSpPr txBox="1"/>
            <p:nvPr/>
          </p:nvSpPr>
          <p:spPr>
            <a:xfrm>
              <a:off x="5746223" y="2322551"/>
              <a:ext cx="4931609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b="1">
                  <a:ea typeface="+mn-lt"/>
                  <a:cs typeface="+mn-lt"/>
                </a:rPr>
                <a:t>Hvem skal vi prioritere vurderinger for? Hvem har krav på (særlig) beskyttelse mot skjeve utfall?</a:t>
              </a:r>
            </a:p>
            <a:p>
              <a:endParaRPr lang="nb-NO">
                <a:ea typeface="+mn-lt"/>
                <a:cs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>
                  <a:ea typeface="+mn-lt"/>
                  <a:cs typeface="+mn-lt"/>
                </a:rPr>
                <a:t>Vesentlig overlapp mellom sårbare grupper i PVF og LDL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>
                  <a:ea typeface="+mn-lt"/>
                  <a:cs typeface="+mn-lt"/>
                </a:rPr>
                <a:t>LDO: sammensatte diskrimineringsgrunnlag </a:t>
              </a:r>
              <a:endParaRPr lang="nb-NO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BEEEAC-835A-174D-A1B8-FA130C883562}"/>
              </a:ext>
            </a:extLst>
          </p:cNvPr>
          <p:cNvGrpSpPr/>
          <p:nvPr/>
        </p:nvGrpSpPr>
        <p:grpSpPr>
          <a:xfrm>
            <a:off x="4589364" y="4196900"/>
            <a:ext cx="5779841" cy="914400"/>
            <a:chOff x="4589364" y="4196900"/>
            <a:chExt cx="5779841" cy="9144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F62E44A-8C5F-E546-ABBE-F3CACFC9EC9D}"/>
                </a:ext>
              </a:extLst>
            </p:cNvPr>
            <p:cNvSpPr/>
            <p:nvPr/>
          </p:nvSpPr>
          <p:spPr>
            <a:xfrm>
              <a:off x="4589364" y="41969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3</a:t>
              </a:r>
            </a:p>
          </p:txBody>
        </p:sp>
        <p:sp>
          <p:nvSpPr>
            <p:cNvPr id="80" name="TekstSylinder 2">
              <a:extLst>
                <a:ext uri="{FF2B5EF4-FFF2-40B4-BE49-F238E27FC236}">
                  <a16:creationId xmlns:a16="http://schemas.microsoft.com/office/drawing/2014/main" id="{1DE10B5A-2D77-9349-AF4D-0A3B219D7314}"/>
                </a:ext>
              </a:extLst>
            </p:cNvPr>
            <p:cNvSpPr txBox="1"/>
            <p:nvPr/>
          </p:nvSpPr>
          <p:spPr>
            <a:xfrm>
              <a:off x="5741468" y="4409697"/>
              <a:ext cx="462773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b="1">
                  <a:ea typeface="+mn-lt"/>
                  <a:cs typeface="+mn-lt"/>
                </a:rPr>
                <a:t>Kan vi benytte markører som ikke inngår i modellen for å vurdere? </a:t>
              </a:r>
            </a:p>
          </p:txBody>
        </p:sp>
      </p:grp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A3295131-85F5-1542-A4B4-5081FB48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2596" y="127058"/>
            <a:ext cx="914400" cy="914400"/>
          </a:xfrm>
          <a:prstGeom prst="rect">
            <a:avLst/>
          </a:prstGeom>
        </p:spPr>
      </p:pic>
      <p:pic>
        <p:nvPicPr>
          <p:cNvPr id="81" name="Graphic 80" descr="Checkmark with solid fill">
            <a:extLst>
              <a:ext uri="{FF2B5EF4-FFF2-40B4-BE49-F238E27FC236}">
                <a16:creationId xmlns:a16="http://schemas.microsoft.com/office/drawing/2014/main" id="{87B8E238-2CB3-1B4D-B9D2-037E15333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2596" y="2136338"/>
            <a:ext cx="914400" cy="914400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049644FE-826B-F84F-9FEB-3BCF56D3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2596" y="4196900"/>
            <a:ext cx="914400" cy="914400"/>
          </a:xfrm>
          <a:prstGeom prst="rect">
            <a:avLst/>
          </a:prstGeom>
        </p:spPr>
      </p:pic>
      <p:pic>
        <p:nvPicPr>
          <p:cNvPr id="25" name="Graphic 24" descr="Question Mark with solid fill">
            <a:extLst>
              <a:ext uri="{FF2B5EF4-FFF2-40B4-BE49-F238E27FC236}">
                <a16:creationId xmlns:a16="http://schemas.microsoft.com/office/drawing/2014/main" id="{6E3526AA-C6DE-FF4D-B631-1CE81A09F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4058" y="5543739"/>
            <a:ext cx="914400" cy="9144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AFB716F-BF6E-4342-9622-5AA1D079C1A4}"/>
              </a:ext>
            </a:extLst>
          </p:cNvPr>
          <p:cNvGrpSpPr/>
          <p:nvPr/>
        </p:nvGrpSpPr>
        <p:grpSpPr>
          <a:xfrm>
            <a:off x="4589364" y="5610774"/>
            <a:ext cx="5779840" cy="914400"/>
            <a:chOff x="4589364" y="5610774"/>
            <a:chExt cx="5779840" cy="9144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A99689F-907D-0744-B5CD-601C7368D995}"/>
                </a:ext>
              </a:extLst>
            </p:cNvPr>
            <p:cNvSpPr/>
            <p:nvPr/>
          </p:nvSpPr>
          <p:spPr>
            <a:xfrm>
              <a:off x="4589364" y="56107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4</a:t>
              </a:r>
            </a:p>
          </p:txBody>
        </p:sp>
        <p:sp>
          <p:nvSpPr>
            <p:cNvPr id="86" name="TekstSylinder 2">
              <a:extLst>
                <a:ext uri="{FF2B5EF4-FFF2-40B4-BE49-F238E27FC236}">
                  <a16:creationId xmlns:a16="http://schemas.microsoft.com/office/drawing/2014/main" id="{7710AEB4-7F95-CB48-A49A-5B798E877DB5}"/>
                </a:ext>
              </a:extLst>
            </p:cNvPr>
            <p:cNvSpPr txBox="1"/>
            <p:nvPr/>
          </p:nvSpPr>
          <p:spPr>
            <a:xfrm>
              <a:off x="5741468" y="5743894"/>
              <a:ext cx="462773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b="1">
                  <a:ea typeface="+mn-lt"/>
                  <a:cs typeface="+mn-lt"/>
                </a:rPr>
                <a:t>Hvor mye skjevhet kan vi tåle før det er å regne som diskriminering? </a:t>
              </a:r>
            </a:p>
          </p:txBody>
        </p:sp>
      </p:grpSp>
      <p:sp>
        <p:nvSpPr>
          <p:cNvPr id="30" name="Freeform 29">
            <a:extLst>
              <a:ext uri="{FF2B5EF4-FFF2-40B4-BE49-F238E27FC236}">
                <a16:creationId xmlns:a16="http://schemas.microsoft.com/office/drawing/2014/main" id="{979B320B-8EF2-2648-A678-459C22B5419C}"/>
              </a:ext>
            </a:extLst>
          </p:cNvPr>
          <p:cNvSpPr/>
          <p:nvPr/>
        </p:nvSpPr>
        <p:spPr>
          <a:xfrm>
            <a:off x="3262184" y="1371600"/>
            <a:ext cx="1878227" cy="358346"/>
          </a:xfrm>
          <a:custGeom>
            <a:avLst/>
            <a:gdLst>
              <a:gd name="connsiteX0" fmla="*/ 1878227 w 1878227"/>
              <a:gd name="connsiteY0" fmla="*/ 61784 h 358346"/>
              <a:gd name="connsiteX1" fmla="*/ 1779373 w 1878227"/>
              <a:gd name="connsiteY1" fmla="*/ 98854 h 358346"/>
              <a:gd name="connsiteX2" fmla="*/ 1729946 w 1878227"/>
              <a:gd name="connsiteY2" fmla="*/ 123568 h 358346"/>
              <a:gd name="connsiteX3" fmla="*/ 1668162 w 1878227"/>
              <a:gd name="connsiteY3" fmla="*/ 135924 h 358346"/>
              <a:gd name="connsiteX4" fmla="*/ 1544594 w 1878227"/>
              <a:gd name="connsiteY4" fmla="*/ 185351 h 358346"/>
              <a:gd name="connsiteX5" fmla="*/ 1408670 w 1878227"/>
              <a:gd name="connsiteY5" fmla="*/ 222422 h 358346"/>
              <a:gd name="connsiteX6" fmla="*/ 1346886 w 1878227"/>
              <a:gd name="connsiteY6" fmla="*/ 234778 h 358346"/>
              <a:gd name="connsiteX7" fmla="*/ 1297459 w 1878227"/>
              <a:gd name="connsiteY7" fmla="*/ 247135 h 358346"/>
              <a:gd name="connsiteX8" fmla="*/ 1260389 w 1878227"/>
              <a:gd name="connsiteY8" fmla="*/ 259492 h 358346"/>
              <a:gd name="connsiteX9" fmla="*/ 1161535 w 1878227"/>
              <a:gd name="connsiteY9" fmla="*/ 284205 h 358346"/>
              <a:gd name="connsiteX10" fmla="*/ 1112108 w 1878227"/>
              <a:gd name="connsiteY10" fmla="*/ 296562 h 358346"/>
              <a:gd name="connsiteX11" fmla="*/ 1013254 w 1878227"/>
              <a:gd name="connsiteY11" fmla="*/ 308919 h 358346"/>
              <a:gd name="connsiteX12" fmla="*/ 963827 w 1878227"/>
              <a:gd name="connsiteY12" fmla="*/ 321276 h 358346"/>
              <a:gd name="connsiteX13" fmla="*/ 864973 w 1878227"/>
              <a:gd name="connsiteY13" fmla="*/ 333632 h 358346"/>
              <a:gd name="connsiteX14" fmla="*/ 790832 w 1878227"/>
              <a:gd name="connsiteY14" fmla="*/ 345989 h 358346"/>
              <a:gd name="connsiteX15" fmla="*/ 691978 w 1878227"/>
              <a:gd name="connsiteY15" fmla="*/ 358346 h 358346"/>
              <a:gd name="connsiteX16" fmla="*/ 469557 w 1878227"/>
              <a:gd name="connsiteY16" fmla="*/ 345989 h 358346"/>
              <a:gd name="connsiteX17" fmla="*/ 395416 w 1878227"/>
              <a:gd name="connsiteY17" fmla="*/ 321276 h 358346"/>
              <a:gd name="connsiteX18" fmla="*/ 345989 w 1878227"/>
              <a:gd name="connsiteY18" fmla="*/ 308919 h 358346"/>
              <a:gd name="connsiteX19" fmla="*/ 296562 w 1878227"/>
              <a:gd name="connsiteY19" fmla="*/ 271849 h 358346"/>
              <a:gd name="connsiteX20" fmla="*/ 210065 w 1878227"/>
              <a:gd name="connsiteY20" fmla="*/ 222422 h 358346"/>
              <a:gd name="connsiteX21" fmla="*/ 135924 w 1878227"/>
              <a:gd name="connsiteY21" fmla="*/ 148281 h 358346"/>
              <a:gd name="connsiteX22" fmla="*/ 98854 w 1878227"/>
              <a:gd name="connsiteY22" fmla="*/ 111211 h 358346"/>
              <a:gd name="connsiteX23" fmla="*/ 37070 w 1878227"/>
              <a:gd name="connsiteY23" fmla="*/ 49427 h 358346"/>
              <a:gd name="connsiteX24" fmla="*/ 0 w 1878227"/>
              <a:gd name="connsiteY24" fmla="*/ 0 h 35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78227" h="358346">
                <a:moveTo>
                  <a:pt x="1878227" y="61784"/>
                </a:moveTo>
                <a:cubicBezTo>
                  <a:pt x="1845276" y="74141"/>
                  <a:pt x="1811858" y="85319"/>
                  <a:pt x="1779373" y="98854"/>
                </a:cubicBezTo>
                <a:cubicBezTo>
                  <a:pt x="1762370" y="105939"/>
                  <a:pt x="1747421" y="117743"/>
                  <a:pt x="1729946" y="123568"/>
                </a:cubicBezTo>
                <a:cubicBezTo>
                  <a:pt x="1710021" y="130210"/>
                  <a:pt x="1688757" y="131805"/>
                  <a:pt x="1668162" y="135924"/>
                </a:cubicBezTo>
                <a:cubicBezTo>
                  <a:pt x="1626973" y="152400"/>
                  <a:pt x="1588095" y="176651"/>
                  <a:pt x="1544594" y="185351"/>
                </a:cubicBezTo>
                <a:cubicBezTo>
                  <a:pt x="1394053" y="215460"/>
                  <a:pt x="1581144" y="175384"/>
                  <a:pt x="1408670" y="222422"/>
                </a:cubicBezTo>
                <a:cubicBezTo>
                  <a:pt x="1388408" y="227948"/>
                  <a:pt x="1367388" y="230222"/>
                  <a:pt x="1346886" y="234778"/>
                </a:cubicBezTo>
                <a:cubicBezTo>
                  <a:pt x="1330308" y="238462"/>
                  <a:pt x="1313788" y="242469"/>
                  <a:pt x="1297459" y="247135"/>
                </a:cubicBezTo>
                <a:cubicBezTo>
                  <a:pt x="1284935" y="250713"/>
                  <a:pt x="1272955" y="256065"/>
                  <a:pt x="1260389" y="259492"/>
                </a:cubicBezTo>
                <a:cubicBezTo>
                  <a:pt x="1227620" y="268429"/>
                  <a:pt x="1194486" y="275967"/>
                  <a:pt x="1161535" y="284205"/>
                </a:cubicBezTo>
                <a:cubicBezTo>
                  <a:pt x="1145059" y="288324"/>
                  <a:pt x="1128960" y="294456"/>
                  <a:pt x="1112108" y="296562"/>
                </a:cubicBezTo>
                <a:cubicBezTo>
                  <a:pt x="1079157" y="300681"/>
                  <a:pt x="1046010" y="303460"/>
                  <a:pt x="1013254" y="308919"/>
                </a:cubicBezTo>
                <a:cubicBezTo>
                  <a:pt x="996502" y="311711"/>
                  <a:pt x="980579" y="318484"/>
                  <a:pt x="963827" y="321276"/>
                </a:cubicBezTo>
                <a:cubicBezTo>
                  <a:pt x="931071" y="326735"/>
                  <a:pt x="897847" y="328936"/>
                  <a:pt x="864973" y="333632"/>
                </a:cubicBezTo>
                <a:cubicBezTo>
                  <a:pt x="840170" y="337175"/>
                  <a:pt x="815635" y="342446"/>
                  <a:pt x="790832" y="345989"/>
                </a:cubicBezTo>
                <a:cubicBezTo>
                  <a:pt x="757958" y="350685"/>
                  <a:pt x="724929" y="354227"/>
                  <a:pt x="691978" y="358346"/>
                </a:cubicBezTo>
                <a:cubicBezTo>
                  <a:pt x="617838" y="354227"/>
                  <a:pt x="543238" y="355199"/>
                  <a:pt x="469557" y="345989"/>
                </a:cubicBezTo>
                <a:cubicBezTo>
                  <a:pt x="443708" y="342758"/>
                  <a:pt x="420689" y="327594"/>
                  <a:pt x="395416" y="321276"/>
                </a:cubicBezTo>
                <a:lnTo>
                  <a:pt x="345989" y="308919"/>
                </a:lnTo>
                <a:cubicBezTo>
                  <a:pt x="329513" y="296562"/>
                  <a:pt x="314443" y="282067"/>
                  <a:pt x="296562" y="271849"/>
                </a:cubicBezTo>
                <a:cubicBezTo>
                  <a:pt x="216215" y="225937"/>
                  <a:pt x="307447" y="310065"/>
                  <a:pt x="210065" y="222422"/>
                </a:cubicBezTo>
                <a:cubicBezTo>
                  <a:pt x="184087" y="199041"/>
                  <a:pt x="160638" y="172995"/>
                  <a:pt x="135924" y="148281"/>
                </a:cubicBezTo>
                <a:cubicBezTo>
                  <a:pt x="123567" y="135924"/>
                  <a:pt x="108548" y="125751"/>
                  <a:pt x="98854" y="111211"/>
                </a:cubicBezTo>
                <a:cubicBezTo>
                  <a:pt x="65902" y="61784"/>
                  <a:pt x="86497" y="82379"/>
                  <a:pt x="37070" y="49427"/>
                </a:cubicBezTo>
                <a:cubicBezTo>
                  <a:pt x="9126" y="7510"/>
                  <a:pt x="22858" y="22858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3569812-6B1D-6D4F-BB2F-4298A6A7F434}"/>
              </a:ext>
            </a:extLst>
          </p:cNvPr>
          <p:cNvSpPr/>
          <p:nvPr/>
        </p:nvSpPr>
        <p:spPr>
          <a:xfrm>
            <a:off x="889686" y="2533135"/>
            <a:ext cx="3558746" cy="2113006"/>
          </a:xfrm>
          <a:custGeom>
            <a:avLst/>
            <a:gdLst>
              <a:gd name="connsiteX0" fmla="*/ 3558746 w 3558746"/>
              <a:gd name="connsiteY0" fmla="*/ 0 h 2113006"/>
              <a:gd name="connsiteX1" fmla="*/ 2829698 w 3558746"/>
              <a:gd name="connsiteY1" fmla="*/ 24714 h 2113006"/>
              <a:gd name="connsiteX2" fmla="*/ 2706130 w 3558746"/>
              <a:gd name="connsiteY2" fmla="*/ 37070 h 2113006"/>
              <a:gd name="connsiteX3" fmla="*/ 2520779 w 3558746"/>
              <a:gd name="connsiteY3" fmla="*/ 61784 h 2113006"/>
              <a:gd name="connsiteX4" fmla="*/ 2360141 w 3558746"/>
              <a:gd name="connsiteY4" fmla="*/ 98854 h 2113006"/>
              <a:gd name="connsiteX5" fmla="*/ 2286000 w 3558746"/>
              <a:gd name="connsiteY5" fmla="*/ 111211 h 2113006"/>
              <a:gd name="connsiteX6" fmla="*/ 2113006 w 3558746"/>
              <a:gd name="connsiteY6" fmla="*/ 148281 h 2113006"/>
              <a:gd name="connsiteX7" fmla="*/ 2051222 w 3558746"/>
              <a:gd name="connsiteY7" fmla="*/ 160638 h 2113006"/>
              <a:gd name="connsiteX8" fmla="*/ 2001795 w 3558746"/>
              <a:gd name="connsiteY8" fmla="*/ 185351 h 2113006"/>
              <a:gd name="connsiteX9" fmla="*/ 1915298 w 3558746"/>
              <a:gd name="connsiteY9" fmla="*/ 210065 h 2113006"/>
              <a:gd name="connsiteX10" fmla="*/ 1816444 w 3558746"/>
              <a:gd name="connsiteY10" fmla="*/ 247135 h 2113006"/>
              <a:gd name="connsiteX11" fmla="*/ 1680519 w 3558746"/>
              <a:gd name="connsiteY11" fmla="*/ 321276 h 2113006"/>
              <a:gd name="connsiteX12" fmla="*/ 1519882 w 3558746"/>
              <a:gd name="connsiteY12" fmla="*/ 407773 h 2113006"/>
              <a:gd name="connsiteX13" fmla="*/ 1482811 w 3558746"/>
              <a:gd name="connsiteY13" fmla="*/ 420130 h 2113006"/>
              <a:gd name="connsiteX14" fmla="*/ 1408671 w 3558746"/>
              <a:gd name="connsiteY14" fmla="*/ 469557 h 2113006"/>
              <a:gd name="connsiteX15" fmla="*/ 1334530 w 3558746"/>
              <a:gd name="connsiteY15" fmla="*/ 494270 h 2113006"/>
              <a:gd name="connsiteX16" fmla="*/ 1260390 w 3558746"/>
              <a:gd name="connsiteY16" fmla="*/ 531341 h 2113006"/>
              <a:gd name="connsiteX17" fmla="*/ 1223319 w 3558746"/>
              <a:gd name="connsiteY17" fmla="*/ 556054 h 2113006"/>
              <a:gd name="connsiteX18" fmla="*/ 1124465 w 3558746"/>
              <a:gd name="connsiteY18" fmla="*/ 617838 h 2113006"/>
              <a:gd name="connsiteX19" fmla="*/ 1013255 w 3558746"/>
              <a:gd name="connsiteY19" fmla="*/ 679622 h 2113006"/>
              <a:gd name="connsiteX20" fmla="*/ 939114 w 3558746"/>
              <a:gd name="connsiteY20" fmla="*/ 729049 h 2113006"/>
              <a:gd name="connsiteX21" fmla="*/ 864973 w 3558746"/>
              <a:gd name="connsiteY21" fmla="*/ 778476 h 2113006"/>
              <a:gd name="connsiteX22" fmla="*/ 827903 w 3558746"/>
              <a:gd name="connsiteY22" fmla="*/ 803189 h 2113006"/>
              <a:gd name="connsiteX23" fmla="*/ 790833 w 3558746"/>
              <a:gd name="connsiteY23" fmla="*/ 815546 h 2113006"/>
              <a:gd name="connsiteX24" fmla="*/ 729049 w 3558746"/>
              <a:gd name="connsiteY24" fmla="*/ 864973 h 2113006"/>
              <a:gd name="connsiteX25" fmla="*/ 691979 w 3558746"/>
              <a:gd name="connsiteY25" fmla="*/ 902043 h 2113006"/>
              <a:gd name="connsiteX26" fmla="*/ 593125 w 3558746"/>
              <a:gd name="connsiteY26" fmla="*/ 988541 h 2113006"/>
              <a:gd name="connsiteX27" fmla="*/ 568411 w 3558746"/>
              <a:gd name="connsiteY27" fmla="*/ 1025611 h 2113006"/>
              <a:gd name="connsiteX28" fmla="*/ 531341 w 3558746"/>
              <a:gd name="connsiteY28" fmla="*/ 1062681 h 2113006"/>
              <a:gd name="connsiteX29" fmla="*/ 444844 w 3558746"/>
              <a:gd name="connsiteY29" fmla="*/ 1173892 h 2113006"/>
              <a:gd name="connsiteX30" fmla="*/ 432487 w 3558746"/>
              <a:gd name="connsiteY30" fmla="*/ 1210962 h 2113006"/>
              <a:gd name="connsiteX31" fmla="*/ 383060 w 3558746"/>
              <a:gd name="connsiteY31" fmla="*/ 1285103 h 2113006"/>
              <a:gd name="connsiteX32" fmla="*/ 345990 w 3558746"/>
              <a:gd name="connsiteY32" fmla="*/ 1359243 h 2113006"/>
              <a:gd name="connsiteX33" fmla="*/ 321276 w 3558746"/>
              <a:gd name="connsiteY33" fmla="*/ 1433384 h 2113006"/>
              <a:gd name="connsiteX34" fmla="*/ 284206 w 3558746"/>
              <a:gd name="connsiteY34" fmla="*/ 1470454 h 2113006"/>
              <a:gd name="connsiteX35" fmla="*/ 234779 w 3558746"/>
              <a:gd name="connsiteY35" fmla="*/ 1544595 h 2113006"/>
              <a:gd name="connsiteX36" fmla="*/ 210065 w 3558746"/>
              <a:gd name="connsiteY36" fmla="*/ 1581665 h 2113006"/>
              <a:gd name="connsiteX37" fmla="*/ 185352 w 3558746"/>
              <a:gd name="connsiteY37" fmla="*/ 1655806 h 2113006"/>
              <a:gd name="connsiteX38" fmla="*/ 172995 w 3558746"/>
              <a:gd name="connsiteY38" fmla="*/ 1692876 h 2113006"/>
              <a:gd name="connsiteX39" fmla="*/ 148282 w 3558746"/>
              <a:gd name="connsiteY39" fmla="*/ 1729946 h 2113006"/>
              <a:gd name="connsiteX40" fmla="*/ 123568 w 3558746"/>
              <a:gd name="connsiteY40" fmla="*/ 1804087 h 2113006"/>
              <a:gd name="connsiteX41" fmla="*/ 111211 w 3558746"/>
              <a:gd name="connsiteY41" fmla="*/ 1841157 h 2113006"/>
              <a:gd name="connsiteX42" fmla="*/ 98855 w 3558746"/>
              <a:gd name="connsiteY42" fmla="*/ 1878227 h 2113006"/>
              <a:gd name="connsiteX43" fmla="*/ 74141 w 3558746"/>
              <a:gd name="connsiteY43" fmla="*/ 1927654 h 2113006"/>
              <a:gd name="connsiteX44" fmla="*/ 49428 w 3558746"/>
              <a:gd name="connsiteY44" fmla="*/ 2001795 h 2113006"/>
              <a:gd name="connsiteX45" fmla="*/ 37071 w 3558746"/>
              <a:gd name="connsiteY45" fmla="*/ 2038865 h 2113006"/>
              <a:gd name="connsiteX46" fmla="*/ 24714 w 3558746"/>
              <a:gd name="connsiteY46" fmla="*/ 2075935 h 2113006"/>
              <a:gd name="connsiteX47" fmla="*/ 0 w 3558746"/>
              <a:gd name="connsiteY47" fmla="*/ 2113006 h 21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558746" h="2113006">
                <a:moveTo>
                  <a:pt x="3558746" y="0"/>
                </a:moveTo>
                <a:cubicBezTo>
                  <a:pt x="3236426" y="40291"/>
                  <a:pt x="3587894" y="-144"/>
                  <a:pt x="2829698" y="24714"/>
                </a:cubicBezTo>
                <a:cubicBezTo>
                  <a:pt x="2788325" y="26070"/>
                  <a:pt x="2747272" y="32499"/>
                  <a:pt x="2706130" y="37070"/>
                </a:cubicBezTo>
                <a:cubicBezTo>
                  <a:pt x="2654898" y="42762"/>
                  <a:pt x="2573036" y="53744"/>
                  <a:pt x="2520779" y="61784"/>
                </a:cubicBezTo>
                <a:cubicBezTo>
                  <a:pt x="2368346" y="85236"/>
                  <a:pt x="2529031" y="59880"/>
                  <a:pt x="2360141" y="98854"/>
                </a:cubicBezTo>
                <a:cubicBezTo>
                  <a:pt x="2335728" y="104488"/>
                  <a:pt x="2310568" y="106297"/>
                  <a:pt x="2286000" y="111211"/>
                </a:cubicBezTo>
                <a:cubicBezTo>
                  <a:pt x="2228171" y="122777"/>
                  <a:pt x="2170715" y="136132"/>
                  <a:pt x="2113006" y="148281"/>
                </a:cubicBezTo>
                <a:cubicBezTo>
                  <a:pt x="2092454" y="152608"/>
                  <a:pt x="2051222" y="160638"/>
                  <a:pt x="2051222" y="160638"/>
                </a:cubicBezTo>
                <a:cubicBezTo>
                  <a:pt x="2034746" y="168876"/>
                  <a:pt x="2019042" y="178883"/>
                  <a:pt x="2001795" y="185351"/>
                </a:cubicBezTo>
                <a:cubicBezTo>
                  <a:pt x="1918204" y="216697"/>
                  <a:pt x="1984990" y="180196"/>
                  <a:pt x="1915298" y="210065"/>
                </a:cubicBezTo>
                <a:cubicBezTo>
                  <a:pt x="1824838" y="248834"/>
                  <a:pt x="1907568" y="224356"/>
                  <a:pt x="1816444" y="247135"/>
                </a:cubicBezTo>
                <a:cubicBezTo>
                  <a:pt x="1652049" y="356731"/>
                  <a:pt x="1823499" y="249785"/>
                  <a:pt x="1680519" y="321276"/>
                </a:cubicBezTo>
                <a:cubicBezTo>
                  <a:pt x="1609569" y="356751"/>
                  <a:pt x="1605820" y="379127"/>
                  <a:pt x="1519882" y="407773"/>
                </a:cubicBezTo>
                <a:cubicBezTo>
                  <a:pt x="1507525" y="411892"/>
                  <a:pt x="1494197" y="413804"/>
                  <a:pt x="1482811" y="420130"/>
                </a:cubicBezTo>
                <a:cubicBezTo>
                  <a:pt x="1456847" y="434554"/>
                  <a:pt x="1436849" y="460165"/>
                  <a:pt x="1408671" y="469557"/>
                </a:cubicBezTo>
                <a:lnTo>
                  <a:pt x="1334530" y="494270"/>
                </a:lnTo>
                <a:cubicBezTo>
                  <a:pt x="1228306" y="565088"/>
                  <a:pt x="1362695" y="480189"/>
                  <a:pt x="1260390" y="531341"/>
                </a:cubicBezTo>
                <a:cubicBezTo>
                  <a:pt x="1247107" y="537983"/>
                  <a:pt x="1236213" y="548686"/>
                  <a:pt x="1223319" y="556054"/>
                </a:cubicBezTo>
                <a:cubicBezTo>
                  <a:pt x="1054389" y="652584"/>
                  <a:pt x="1301641" y="499720"/>
                  <a:pt x="1124465" y="617838"/>
                </a:cubicBezTo>
                <a:cubicBezTo>
                  <a:pt x="985794" y="710285"/>
                  <a:pt x="1131020" y="608963"/>
                  <a:pt x="1013255" y="679622"/>
                </a:cubicBezTo>
                <a:cubicBezTo>
                  <a:pt x="987786" y="694904"/>
                  <a:pt x="963828" y="712573"/>
                  <a:pt x="939114" y="729049"/>
                </a:cubicBezTo>
                <a:lnTo>
                  <a:pt x="864973" y="778476"/>
                </a:lnTo>
                <a:cubicBezTo>
                  <a:pt x="852616" y="786714"/>
                  <a:pt x="841992" y="798493"/>
                  <a:pt x="827903" y="803189"/>
                </a:cubicBezTo>
                <a:lnTo>
                  <a:pt x="790833" y="815546"/>
                </a:lnTo>
                <a:cubicBezTo>
                  <a:pt x="770238" y="832022"/>
                  <a:pt x="748897" y="847606"/>
                  <a:pt x="729049" y="864973"/>
                </a:cubicBezTo>
                <a:cubicBezTo>
                  <a:pt x="715898" y="876480"/>
                  <a:pt x="705247" y="890670"/>
                  <a:pt x="691979" y="902043"/>
                </a:cubicBezTo>
                <a:cubicBezTo>
                  <a:pt x="630806" y="954478"/>
                  <a:pt x="649316" y="922986"/>
                  <a:pt x="593125" y="988541"/>
                </a:cubicBezTo>
                <a:cubicBezTo>
                  <a:pt x="583460" y="999817"/>
                  <a:pt x="577918" y="1014202"/>
                  <a:pt x="568411" y="1025611"/>
                </a:cubicBezTo>
                <a:cubicBezTo>
                  <a:pt x="557224" y="1039036"/>
                  <a:pt x="542070" y="1048887"/>
                  <a:pt x="531341" y="1062681"/>
                </a:cubicBezTo>
                <a:cubicBezTo>
                  <a:pt x="427881" y="1195702"/>
                  <a:pt x="529004" y="1089732"/>
                  <a:pt x="444844" y="1173892"/>
                </a:cubicBezTo>
                <a:cubicBezTo>
                  <a:pt x="440725" y="1186249"/>
                  <a:pt x="438813" y="1199576"/>
                  <a:pt x="432487" y="1210962"/>
                </a:cubicBezTo>
                <a:cubicBezTo>
                  <a:pt x="418062" y="1236926"/>
                  <a:pt x="392453" y="1256925"/>
                  <a:pt x="383060" y="1285103"/>
                </a:cubicBezTo>
                <a:cubicBezTo>
                  <a:pt x="337992" y="1420302"/>
                  <a:pt x="409869" y="1215515"/>
                  <a:pt x="345990" y="1359243"/>
                </a:cubicBezTo>
                <a:cubicBezTo>
                  <a:pt x="335410" y="1383048"/>
                  <a:pt x="339697" y="1414963"/>
                  <a:pt x="321276" y="1433384"/>
                </a:cubicBezTo>
                <a:cubicBezTo>
                  <a:pt x="308919" y="1445741"/>
                  <a:pt x="294935" y="1456660"/>
                  <a:pt x="284206" y="1470454"/>
                </a:cubicBezTo>
                <a:cubicBezTo>
                  <a:pt x="265971" y="1493899"/>
                  <a:pt x="251255" y="1519881"/>
                  <a:pt x="234779" y="1544595"/>
                </a:cubicBezTo>
                <a:lnTo>
                  <a:pt x="210065" y="1581665"/>
                </a:lnTo>
                <a:lnTo>
                  <a:pt x="185352" y="1655806"/>
                </a:lnTo>
                <a:cubicBezTo>
                  <a:pt x="181233" y="1668163"/>
                  <a:pt x="180220" y="1682038"/>
                  <a:pt x="172995" y="1692876"/>
                </a:cubicBezTo>
                <a:cubicBezTo>
                  <a:pt x="164757" y="1705233"/>
                  <a:pt x="154313" y="1716375"/>
                  <a:pt x="148282" y="1729946"/>
                </a:cubicBezTo>
                <a:cubicBezTo>
                  <a:pt x="137702" y="1753751"/>
                  <a:pt x="131806" y="1779373"/>
                  <a:pt x="123568" y="1804087"/>
                </a:cubicBezTo>
                <a:lnTo>
                  <a:pt x="111211" y="1841157"/>
                </a:lnTo>
                <a:cubicBezTo>
                  <a:pt x="107092" y="1853514"/>
                  <a:pt x="104680" y="1866577"/>
                  <a:pt x="98855" y="1878227"/>
                </a:cubicBezTo>
                <a:cubicBezTo>
                  <a:pt x="90617" y="1894703"/>
                  <a:pt x="80982" y="1910551"/>
                  <a:pt x="74141" y="1927654"/>
                </a:cubicBezTo>
                <a:cubicBezTo>
                  <a:pt x="64466" y="1951841"/>
                  <a:pt x="57666" y="1977081"/>
                  <a:pt x="49428" y="2001795"/>
                </a:cubicBezTo>
                <a:lnTo>
                  <a:pt x="37071" y="2038865"/>
                </a:lnTo>
                <a:cubicBezTo>
                  <a:pt x="32952" y="2051222"/>
                  <a:pt x="31939" y="2065097"/>
                  <a:pt x="24714" y="2075935"/>
                </a:cubicBezTo>
                <a:lnTo>
                  <a:pt x="0" y="2113006"/>
                </a:lnTo>
              </a:path>
            </a:pathLst>
          </a:custGeom>
          <a:noFill/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3BF9DB5-AE76-8546-A25E-E8A152401B9A}"/>
              </a:ext>
            </a:extLst>
          </p:cNvPr>
          <p:cNvSpPr/>
          <p:nvPr/>
        </p:nvSpPr>
        <p:spPr>
          <a:xfrm>
            <a:off x="1989433" y="4955059"/>
            <a:ext cx="2557853" cy="951471"/>
          </a:xfrm>
          <a:custGeom>
            <a:avLst/>
            <a:gdLst>
              <a:gd name="connsiteX0" fmla="*/ 2557853 w 2557853"/>
              <a:gd name="connsiteY0" fmla="*/ 939114 h 951471"/>
              <a:gd name="connsiteX1" fmla="*/ 2496070 w 2557853"/>
              <a:gd name="connsiteY1" fmla="*/ 951471 h 951471"/>
              <a:gd name="connsiteX2" fmla="*/ 2335432 w 2557853"/>
              <a:gd name="connsiteY2" fmla="*/ 926757 h 951471"/>
              <a:gd name="connsiteX3" fmla="*/ 2174794 w 2557853"/>
              <a:gd name="connsiteY3" fmla="*/ 889687 h 951471"/>
              <a:gd name="connsiteX4" fmla="*/ 2100653 w 2557853"/>
              <a:gd name="connsiteY4" fmla="*/ 864973 h 951471"/>
              <a:gd name="connsiteX5" fmla="*/ 1977086 w 2557853"/>
              <a:gd name="connsiteY5" fmla="*/ 827903 h 951471"/>
              <a:gd name="connsiteX6" fmla="*/ 1940016 w 2557853"/>
              <a:gd name="connsiteY6" fmla="*/ 815546 h 951471"/>
              <a:gd name="connsiteX7" fmla="*/ 1902945 w 2557853"/>
              <a:gd name="connsiteY7" fmla="*/ 803190 h 951471"/>
              <a:gd name="connsiteX8" fmla="*/ 1828805 w 2557853"/>
              <a:gd name="connsiteY8" fmla="*/ 753763 h 951471"/>
              <a:gd name="connsiteX9" fmla="*/ 1791735 w 2557853"/>
              <a:gd name="connsiteY9" fmla="*/ 729049 h 951471"/>
              <a:gd name="connsiteX10" fmla="*/ 1717594 w 2557853"/>
              <a:gd name="connsiteY10" fmla="*/ 691979 h 951471"/>
              <a:gd name="connsiteX11" fmla="*/ 1643453 w 2557853"/>
              <a:gd name="connsiteY11" fmla="*/ 654909 h 951471"/>
              <a:gd name="connsiteX12" fmla="*/ 1519886 w 2557853"/>
              <a:gd name="connsiteY12" fmla="*/ 518984 h 951471"/>
              <a:gd name="connsiteX13" fmla="*/ 1482816 w 2557853"/>
              <a:gd name="connsiteY13" fmla="*/ 494271 h 951471"/>
              <a:gd name="connsiteX14" fmla="*/ 1433389 w 2557853"/>
              <a:gd name="connsiteY14" fmla="*/ 444844 h 951471"/>
              <a:gd name="connsiteX15" fmla="*/ 1408675 w 2557853"/>
              <a:gd name="connsiteY15" fmla="*/ 407773 h 951471"/>
              <a:gd name="connsiteX16" fmla="*/ 1371605 w 2557853"/>
              <a:gd name="connsiteY16" fmla="*/ 383060 h 951471"/>
              <a:gd name="connsiteX17" fmla="*/ 1297464 w 2557853"/>
              <a:gd name="connsiteY17" fmla="*/ 308919 h 951471"/>
              <a:gd name="connsiteX18" fmla="*/ 1260394 w 2557853"/>
              <a:gd name="connsiteY18" fmla="*/ 284206 h 951471"/>
              <a:gd name="connsiteX19" fmla="*/ 1087399 w 2557853"/>
              <a:gd name="connsiteY19" fmla="*/ 135925 h 951471"/>
              <a:gd name="connsiteX20" fmla="*/ 1037972 w 2557853"/>
              <a:gd name="connsiteY20" fmla="*/ 111211 h 951471"/>
              <a:gd name="connsiteX21" fmla="*/ 963832 w 2557853"/>
              <a:gd name="connsiteY21" fmla="*/ 61784 h 951471"/>
              <a:gd name="connsiteX22" fmla="*/ 926762 w 2557853"/>
              <a:gd name="connsiteY22" fmla="*/ 49427 h 951471"/>
              <a:gd name="connsiteX23" fmla="*/ 864978 w 2557853"/>
              <a:gd name="connsiteY23" fmla="*/ 24714 h 951471"/>
              <a:gd name="connsiteX24" fmla="*/ 716697 w 2557853"/>
              <a:gd name="connsiteY24" fmla="*/ 0 h 951471"/>
              <a:gd name="connsiteX25" fmla="*/ 321281 w 2557853"/>
              <a:gd name="connsiteY25" fmla="*/ 12357 h 951471"/>
              <a:gd name="connsiteX26" fmla="*/ 284210 w 2557853"/>
              <a:gd name="connsiteY26" fmla="*/ 24714 h 951471"/>
              <a:gd name="connsiteX27" fmla="*/ 247140 w 2557853"/>
              <a:gd name="connsiteY27" fmla="*/ 49427 h 951471"/>
              <a:gd name="connsiteX28" fmla="*/ 197713 w 2557853"/>
              <a:gd name="connsiteY28" fmla="*/ 74141 h 951471"/>
              <a:gd name="connsiteX29" fmla="*/ 86502 w 2557853"/>
              <a:gd name="connsiteY29" fmla="*/ 172995 h 951471"/>
              <a:gd name="connsiteX30" fmla="*/ 37075 w 2557853"/>
              <a:gd name="connsiteY30" fmla="*/ 247136 h 951471"/>
              <a:gd name="connsiteX31" fmla="*/ 12362 w 2557853"/>
              <a:gd name="connsiteY31" fmla="*/ 284206 h 951471"/>
              <a:gd name="connsiteX32" fmla="*/ 5 w 2557853"/>
              <a:gd name="connsiteY32" fmla="*/ 370703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57853" h="951471">
                <a:moveTo>
                  <a:pt x="2557853" y="939114"/>
                </a:moveTo>
                <a:cubicBezTo>
                  <a:pt x="2537259" y="943233"/>
                  <a:pt x="2517072" y="951471"/>
                  <a:pt x="2496070" y="951471"/>
                </a:cubicBezTo>
                <a:cubicBezTo>
                  <a:pt x="2408521" y="951471"/>
                  <a:pt x="2402585" y="941680"/>
                  <a:pt x="2335432" y="926757"/>
                </a:cubicBezTo>
                <a:cubicBezTo>
                  <a:pt x="2276624" y="913688"/>
                  <a:pt x="2235348" y="909872"/>
                  <a:pt x="2174794" y="889687"/>
                </a:cubicBezTo>
                <a:cubicBezTo>
                  <a:pt x="2150080" y="881449"/>
                  <a:pt x="2125926" y="871291"/>
                  <a:pt x="2100653" y="864973"/>
                </a:cubicBezTo>
                <a:cubicBezTo>
                  <a:pt x="2025953" y="846299"/>
                  <a:pt x="2067337" y="857988"/>
                  <a:pt x="1977086" y="827903"/>
                </a:cubicBezTo>
                <a:lnTo>
                  <a:pt x="1940016" y="815546"/>
                </a:lnTo>
                <a:lnTo>
                  <a:pt x="1902945" y="803190"/>
                </a:lnTo>
                <a:lnTo>
                  <a:pt x="1828805" y="753763"/>
                </a:lnTo>
                <a:cubicBezTo>
                  <a:pt x="1816448" y="745525"/>
                  <a:pt x="1805824" y="733745"/>
                  <a:pt x="1791735" y="729049"/>
                </a:cubicBezTo>
                <a:cubicBezTo>
                  <a:pt x="1698558" y="697990"/>
                  <a:pt x="1813407" y="739886"/>
                  <a:pt x="1717594" y="691979"/>
                </a:cubicBezTo>
                <a:cubicBezTo>
                  <a:pt x="1615271" y="640817"/>
                  <a:pt x="1749699" y="725737"/>
                  <a:pt x="1643453" y="654909"/>
                </a:cubicBezTo>
                <a:cubicBezTo>
                  <a:pt x="1606831" y="599974"/>
                  <a:pt x="1585502" y="562727"/>
                  <a:pt x="1519886" y="518984"/>
                </a:cubicBezTo>
                <a:cubicBezTo>
                  <a:pt x="1507529" y="510746"/>
                  <a:pt x="1494092" y="503936"/>
                  <a:pt x="1482816" y="494271"/>
                </a:cubicBezTo>
                <a:cubicBezTo>
                  <a:pt x="1465125" y="479108"/>
                  <a:pt x="1448552" y="462535"/>
                  <a:pt x="1433389" y="444844"/>
                </a:cubicBezTo>
                <a:cubicBezTo>
                  <a:pt x="1423724" y="433568"/>
                  <a:pt x="1419176" y="418274"/>
                  <a:pt x="1408675" y="407773"/>
                </a:cubicBezTo>
                <a:cubicBezTo>
                  <a:pt x="1398174" y="397272"/>
                  <a:pt x="1382705" y="392926"/>
                  <a:pt x="1371605" y="383060"/>
                </a:cubicBezTo>
                <a:cubicBezTo>
                  <a:pt x="1345483" y="359840"/>
                  <a:pt x="1326545" y="328306"/>
                  <a:pt x="1297464" y="308919"/>
                </a:cubicBezTo>
                <a:cubicBezTo>
                  <a:pt x="1285107" y="300681"/>
                  <a:pt x="1271383" y="294196"/>
                  <a:pt x="1260394" y="284206"/>
                </a:cubicBezTo>
                <a:cubicBezTo>
                  <a:pt x="1186071" y="216640"/>
                  <a:pt x="1171292" y="177872"/>
                  <a:pt x="1087399" y="135925"/>
                </a:cubicBezTo>
                <a:cubicBezTo>
                  <a:pt x="1070923" y="127687"/>
                  <a:pt x="1053767" y="120688"/>
                  <a:pt x="1037972" y="111211"/>
                </a:cubicBezTo>
                <a:cubicBezTo>
                  <a:pt x="1012503" y="95929"/>
                  <a:pt x="992010" y="71177"/>
                  <a:pt x="963832" y="61784"/>
                </a:cubicBezTo>
                <a:cubicBezTo>
                  <a:pt x="951475" y="57665"/>
                  <a:pt x="938958" y="54000"/>
                  <a:pt x="926762" y="49427"/>
                </a:cubicBezTo>
                <a:cubicBezTo>
                  <a:pt x="905993" y="41639"/>
                  <a:pt x="886569" y="29794"/>
                  <a:pt x="864978" y="24714"/>
                </a:cubicBezTo>
                <a:cubicBezTo>
                  <a:pt x="816201" y="13237"/>
                  <a:pt x="716697" y="0"/>
                  <a:pt x="716697" y="0"/>
                </a:cubicBezTo>
                <a:cubicBezTo>
                  <a:pt x="584892" y="4119"/>
                  <a:pt x="452936" y="4834"/>
                  <a:pt x="321281" y="12357"/>
                </a:cubicBezTo>
                <a:cubicBezTo>
                  <a:pt x="308277" y="13100"/>
                  <a:pt x="295860" y="18889"/>
                  <a:pt x="284210" y="24714"/>
                </a:cubicBezTo>
                <a:cubicBezTo>
                  <a:pt x="270927" y="31355"/>
                  <a:pt x="260034" y="42059"/>
                  <a:pt x="247140" y="49427"/>
                </a:cubicBezTo>
                <a:cubicBezTo>
                  <a:pt x="231147" y="58566"/>
                  <a:pt x="213706" y="65002"/>
                  <a:pt x="197713" y="74141"/>
                </a:cubicBezTo>
                <a:cubicBezTo>
                  <a:pt x="157715" y="96997"/>
                  <a:pt x="109598" y="138351"/>
                  <a:pt x="86502" y="172995"/>
                </a:cubicBezTo>
                <a:lnTo>
                  <a:pt x="37075" y="247136"/>
                </a:lnTo>
                <a:lnTo>
                  <a:pt x="12362" y="284206"/>
                </a:lnTo>
                <a:cubicBezTo>
                  <a:pt x="-672" y="362409"/>
                  <a:pt x="5" y="333292"/>
                  <a:pt x="5" y="370703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352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741F-3CA4-0A49-9279-90D5DA00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Forklarbarhet</a:t>
            </a:r>
          </a:p>
        </p:txBody>
      </p:sp>
      <p:sp>
        <p:nvSpPr>
          <p:cNvPr id="4" name="TekstSylinder 2">
            <a:extLst>
              <a:ext uri="{FF2B5EF4-FFF2-40B4-BE49-F238E27FC236}">
                <a16:creationId xmlns:a16="http://schemas.microsoft.com/office/drawing/2014/main" id="{6E16EB7A-5C1E-8940-BC97-198BEB63BEFD}"/>
              </a:ext>
            </a:extLst>
          </p:cNvPr>
          <p:cNvSpPr txBox="1"/>
          <p:nvPr/>
        </p:nvSpPr>
        <p:spPr>
          <a:xfrm>
            <a:off x="6096000" y="671691"/>
            <a:ext cx="441801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ea typeface="+mn-lt"/>
              <a:cs typeface="+mn-lt"/>
            </a:endParaRPr>
          </a:p>
          <a:p>
            <a:r>
              <a:rPr lang="nb-NO" b="1">
                <a:ea typeface="+mn-lt"/>
                <a:cs typeface="+mn-lt"/>
              </a:rPr>
              <a:t>Åpenhet er et personvernprinsipp</a:t>
            </a:r>
          </a:p>
          <a:p>
            <a:endParaRPr lang="nb-NO">
              <a:ea typeface="+mn-lt"/>
              <a:cs typeface="+mn-lt"/>
            </a:endParaRPr>
          </a:p>
          <a:p>
            <a:r>
              <a:rPr lang="nb-NO" i="1" err="1">
                <a:ea typeface="+mn-lt"/>
                <a:cs typeface="+mn-lt"/>
              </a:rPr>
              <a:t>Forklarbarhet</a:t>
            </a:r>
            <a:r>
              <a:rPr lang="nb-NO">
                <a:ea typeface="+mn-lt"/>
                <a:cs typeface="+mn-lt"/>
              </a:rPr>
              <a:t> kan forstås som en operasjonalisering av dette prinsippet.</a:t>
            </a:r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Tradisjonelt:</a:t>
            </a:r>
          </a:p>
          <a:p>
            <a:endParaRPr lang="nb-NO">
              <a:ea typeface="+mn-lt"/>
              <a:cs typeface="+mn-lt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/>
              <a:t>Tilstrekkelig å vise hvordan PO blir brukt</a:t>
            </a:r>
            <a:endParaRPr lang="nb-NO">
              <a:cs typeface="Calibri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nb-NO"/>
          </a:p>
          <a:p>
            <a:pPr fontAlgn="ctr"/>
            <a:r>
              <a:rPr lang="nb-NO"/>
              <a:t>...med KI:</a:t>
            </a:r>
            <a:endParaRPr lang="nb-NO">
              <a:cs typeface="Calibri"/>
            </a:endParaRPr>
          </a:p>
          <a:p>
            <a:pPr fontAlgn="ctr"/>
            <a:endParaRPr lang="nb-NO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/>
              <a:t>Kaste lys over modellens </a:t>
            </a:r>
            <a:r>
              <a:rPr lang="nb-NO" i="1"/>
              <a:t>indre logikk</a:t>
            </a:r>
            <a:endParaRPr lang="nb-NO" i="1">
              <a:cs typeface="Calibri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/>
              <a:t>Betydning og forventede konsekvenser for den registrerte</a:t>
            </a:r>
            <a:endParaRPr lang="nb-NO">
              <a:cs typeface="Calibri"/>
            </a:endParaRPr>
          </a:p>
          <a:p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9CDD5-0650-F647-BAAE-AB9EA0E6AE15}"/>
              </a:ext>
            </a:extLst>
          </p:cNvPr>
          <p:cNvSpPr txBox="1"/>
          <p:nvPr/>
        </p:nvSpPr>
        <p:spPr>
          <a:xfrm>
            <a:off x="838200" y="3996246"/>
            <a:ext cx="3279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ea typeface="+mn-lt"/>
                <a:cs typeface="+mn-lt"/>
              </a:rPr>
              <a:t>Hvordan forklare både modellen og enkeltprediksjoner på en måte som harmonerer med lovkrav?</a:t>
            </a:r>
          </a:p>
        </p:txBody>
      </p:sp>
      <p:pic>
        <p:nvPicPr>
          <p:cNvPr id="7" name="black-box-310220_1280.png" descr="black-box-310220_1280.png">
            <a:extLst>
              <a:ext uri="{FF2B5EF4-FFF2-40B4-BE49-F238E27FC236}">
                <a16:creationId xmlns:a16="http://schemas.microsoft.com/office/drawing/2014/main" id="{F80CE44F-6044-5F4E-8C99-A69F5EBA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9698">
            <a:off x="1078858" y="1610511"/>
            <a:ext cx="2219435" cy="203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69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7D5025E2-1F55-A046-9C19-40EAF936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9" y="487560"/>
            <a:ext cx="4679805" cy="51199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816716D-2F3D-2B45-9C3C-118D64220165}"/>
              </a:ext>
            </a:extLst>
          </p:cNvPr>
          <p:cNvGrpSpPr/>
          <p:nvPr/>
        </p:nvGrpSpPr>
        <p:grpSpPr>
          <a:xfrm>
            <a:off x="5181600" y="487560"/>
            <a:ext cx="5439331" cy="4308872"/>
            <a:chOff x="5181600" y="487560"/>
            <a:chExt cx="5439331" cy="43088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3E52AB-825E-ED4F-A0B0-F8B02463E2EB}"/>
                </a:ext>
              </a:extLst>
            </p:cNvPr>
            <p:cNvSpPr/>
            <p:nvPr/>
          </p:nvSpPr>
          <p:spPr>
            <a:xfrm>
              <a:off x="5181600" y="58882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1</a:t>
              </a:r>
            </a:p>
          </p:txBody>
        </p:sp>
        <p:sp>
          <p:nvSpPr>
            <p:cNvPr id="9" name="TekstSylinder 2">
              <a:extLst>
                <a:ext uri="{FF2B5EF4-FFF2-40B4-BE49-F238E27FC236}">
                  <a16:creationId xmlns:a16="http://schemas.microsoft.com/office/drawing/2014/main" id="{D3BAB538-1FD0-1241-9349-158D997D9AD7}"/>
                </a:ext>
              </a:extLst>
            </p:cNvPr>
            <p:cNvSpPr txBox="1"/>
            <p:nvPr/>
          </p:nvSpPr>
          <p:spPr>
            <a:xfrm>
              <a:off x="6202919" y="487560"/>
              <a:ext cx="4418012" cy="430887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nb-NO">
                <a:ea typeface="+mn-lt"/>
                <a:cs typeface="+mn-lt"/>
              </a:endParaRPr>
            </a:p>
            <a:p>
              <a:r>
                <a:rPr lang="nb-NO" b="1">
                  <a:ea typeface="+mn-lt"/>
                  <a:cs typeface="+mn-lt"/>
                </a:rPr>
                <a:t>Hvor godt harmonerer vår løsning med lovkrav?</a:t>
              </a:r>
            </a:p>
            <a:p>
              <a:endParaRPr lang="nb-NO">
                <a:ea typeface="+mn-lt"/>
                <a:cs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>
                  <a:ea typeface="+mn-lt"/>
                  <a:cs typeface="+mn-lt"/>
                </a:rPr>
                <a:t>Forordningens fortale (</a:t>
              </a:r>
              <a:r>
                <a:rPr lang="nb-NO" err="1">
                  <a:ea typeface="+mn-lt"/>
                  <a:cs typeface="+mn-lt"/>
                </a:rPr>
                <a:t>pkt</a:t>
              </a:r>
              <a:r>
                <a:rPr lang="nb-NO">
                  <a:ea typeface="+mn-lt"/>
                  <a:cs typeface="+mn-lt"/>
                </a:rPr>
                <a:t> 58): </a:t>
              </a:r>
            </a:p>
            <a:p>
              <a:pPr lvl="1"/>
              <a:r>
                <a:rPr lang="nb-NO" sz="1600">
                  <a:ea typeface="+mn-lt"/>
                  <a:cs typeface="+mn-lt"/>
                </a:rPr>
                <a:t>«</a:t>
              </a:r>
              <a:r>
                <a:rPr lang="en-GB" sz="1600"/>
                <a:t>Det er </a:t>
              </a:r>
              <a:r>
                <a:rPr lang="en-GB" sz="1600" err="1"/>
                <a:t>ikke</a:t>
              </a:r>
              <a:r>
                <a:rPr lang="en-GB" sz="1600"/>
                <a:t> </a:t>
              </a:r>
              <a:r>
                <a:rPr lang="en-GB" sz="1600" err="1"/>
                <a:t>nødvendigvis</a:t>
              </a:r>
              <a:r>
                <a:rPr lang="en-GB" sz="1600"/>
                <a:t> </a:t>
              </a:r>
              <a:r>
                <a:rPr lang="en-GB" sz="1600" err="1"/>
                <a:t>innlysende</a:t>
              </a:r>
              <a:r>
                <a:rPr lang="en-GB" sz="1600"/>
                <a:t> </a:t>
              </a:r>
              <a:r>
                <a:rPr lang="en-GB" sz="1600" err="1"/>
                <a:t>hvordan</a:t>
              </a:r>
              <a:r>
                <a:rPr lang="en-GB" sz="1600"/>
                <a:t> </a:t>
              </a:r>
              <a:r>
                <a:rPr lang="en-GB" sz="1600" err="1"/>
                <a:t>disse</a:t>
              </a:r>
              <a:r>
                <a:rPr lang="en-GB" sz="1600"/>
                <a:t> </a:t>
              </a:r>
              <a:r>
                <a:rPr lang="en-GB" sz="1600" err="1"/>
                <a:t>kravene</a:t>
              </a:r>
              <a:r>
                <a:rPr lang="en-GB" sz="1600"/>
                <a:t> </a:t>
              </a:r>
              <a:r>
                <a:rPr lang="en-GB" sz="1600" err="1"/>
                <a:t>skal</a:t>
              </a:r>
              <a:r>
                <a:rPr lang="en-GB" sz="1600"/>
                <a:t> </a:t>
              </a:r>
              <a:r>
                <a:rPr lang="en-GB" sz="1600" err="1"/>
                <a:t>forstås</a:t>
              </a:r>
              <a:r>
                <a:rPr lang="en-GB" sz="1600"/>
                <a:t>. </a:t>
              </a:r>
              <a:r>
                <a:rPr lang="nb-NO" sz="1600" i="1"/>
                <a:t>Man bør etterstrebe at informasjonen som gis er meningsfull, </a:t>
              </a:r>
              <a:r>
                <a:rPr lang="nb-NO" sz="1600" b="1" i="1"/>
                <a:t>fremfor å bruke kompliserte forklaringsmodeller basert på avansert matematikk og statistikk</a:t>
              </a:r>
              <a:r>
                <a:rPr lang="nb-NO" sz="1600">
                  <a:ea typeface="+mn-lt"/>
                  <a:cs typeface="+mn-lt"/>
                </a:rPr>
                <a:t>»</a:t>
              </a:r>
            </a:p>
            <a:p>
              <a:endParaRPr lang="nb-NO" sz="1600">
                <a:ea typeface="+mn-lt"/>
                <a:cs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>
                  <a:ea typeface="+mn-lt"/>
                  <a:cs typeface="+mn-lt"/>
                </a:rPr>
                <a:t>Konsekvenser bør eksemplifiseres, f.eks. ved å visualisere tidligere utfall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>
                <a:ea typeface="+mn-lt"/>
                <a:cs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>
                <a:ea typeface="+mn-lt"/>
                <a:cs typeface="+mn-lt"/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774993B4-C6FA-1A49-AD55-23B3823D390F}"/>
              </a:ext>
            </a:extLst>
          </p:cNvPr>
          <p:cNvSpPr/>
          <p:nvPr/>
        </p:nvSpPr>
        <p:spPr>
          <a:xfrm>
            <a:off x="3336324" y="4819135"/>
            <a:ext cx="518984" cy="1260389"/>
          </a:xfrm>
          <a:custGeom>
            <a:avLst/>
            <a:gdLst>
              <a:gd name="connsiteX0" fmla="*/ 457200 w 518984"/>
              <a:gd name="connsiteY0" fmla="*/ 1260389 h 1260389"/>
              <a:gd name="connsiteX1" fmla="*/ 481914 w 518984"/>
              <a:gd name="connsiteY1" fmla="*/ 1161535 h 1260389"/>
              <a:gd name="connsiteX2" fmla="*/ 494271 w 518984"/>
              <a:gd name="connsiteY2" fmla="*/ 1124465 h 1260389"/>
              <a:gd name="connsiteX3" fmla="*/ 518984 w 518984"/>
              <a:gd name="connsiteY3" fmla="*/ 963827 h 1260389"/>
              <a:gd name="connsiteX4" fmla="*/ 506627 w 518984"/>
              <a:gd name="connsiteY4" fmla="*/ 605481 h 1260389"/>
              <a:gd name="connsiteX5" fmla="*/ 457200 w 518984"/>
              <a:gd name="connsiteY5" fmla="*/ 531341 h 1260389"/>
              <a:gd name="connsiteX6" fmla="*/ 407773 w 518984"/>
              <a:gd name="connsiteY6" fmla="*/ 432487 h 1260389"/>
              <a:gd name="connsiteX7" fmla="*/ 296562 w 518984"/>
              <a:gd name="connsiteY7" fmla="*/ 271849 h 1260389"/>
              <a:gd name="connsiteX8" fmla="*/ 172995 w 518984"/>
              <a:gd name="connsiteY8" fmla="*/ 148281 h 1260389"/>
              <a:gd name="connsiteX9" fmla="*/ 135925 w 518984"/>
              <a:gd name="connsiteY9" fmla="*/ 111211 h 1260389"/>
              <a:gd name="connsiteX10" fmla="*/ 61784 w 518984"/>
              <a:gd name="connsiteY10" fmla="*/ 61784 h 1260389"/>
              <a:gd name="connsiteX11" fmla="*/ 0 w 518984"/>
              <a:gd name="connsiteY11" fmla="*/ 0 h 1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984" h="1260389">
                <a:moveTo>
                  <a:pt x="457200" y="1260389"/>
                </a:moveTo>
                <a:cubicBezTo>
                  <a:pt x="465438" y="1227438"/>
                  <a:pt x="472977" y="1194304"/>
                  <a:pt x="481914" y="1161535"/>
                </a:cubicBezTo>
                <a:cubicBezTo>
                  <a:pt x="485341" y="1148969"/>
                  <a:pt x="491112" y="1137101"/>
                  <a:pt x="494271" y="1124465"/>
                </a:cubicBezTo>
                <a:cubicBezTo>
                  <a:pt x="508421" y="1067865"/>
                  <a:pt x="511482" y="1023838"/>
                  <a:pt x="518984" y="963827"/>
                </a:cubicBezTo>
                <a:cubicBezTo>
                  <a:pt x="514865" y="844378"/>
                  <a:pt x="523530" y="723799"/>
                  <a:pt x="506627" y="605481"/>
                </a:cubicBezTo>
                <a:cubicBezTo>
                  <a:pt x="502427" y="576078"/>
                  <a:pt x="470483" y="557907"/>
                  <a:pt x="457200" y="531341"/>
                </a:cubicBezTo>
                <a:cubicBezTo>
                  <a:pt x="440724" y="498390"/>
                  <a:pt x="427298" y="463728"/>
                  <a:pt x="407773" y="432487"/>
                </a:cubicBezTo>
                <a:cubicBezTo>
                  <a:pt x="365940" y="365553"/>
                  <a:pt x="347236" y="327130"/>
                  <a:pt x="296562" y="271849"/>
                </a:cubicBezTo>
                <a:cubicBezTo>
                  <a:pt x="296549" y="271835"/>
                  <a:pt x="196537" y="171823"/>
                  <a:pt x="172995" y="148281"/>
                </a:cubicBezTo>
                <a:cubicBezTo>
                  <a:pt x="160638" y="135924"/>
                  <a:pt x="150465" y="120904"/>
                  <a:pt x="135925" y="111211"/>
                </a:cubicBezTo>
                <a:cubicBezTo>
                  <a:pt x="111211" y="94735"/>
                  <a:pt x="82787" y="82787"/>
                  <a:pt x="61784" y="61784"/>
                </a:cubicBezTo>
                <a:lnTo>
                  <a:pt x="0" y="0"/>
                </a:lnTo>
              </a:path>
            </a:pathLst>
          </a:custGeom>
          <a:noFill/>
          <a:ln w="317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92391480-75C4-A047-8807-28BEDB29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018" y="549632"/>
            <a:ext cx="1698365" cy="9535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21F5DE4-5980-FE4A-8AF5-156D51C8BEA3}"/>
              </a:ext>
            </a:extLst>
          </p:cNvPr>
          <p:cNvGrpSpPr/>
          <p:nvPr/>
        </p:nvGrpSpPr>
        <p:grpSpPr>
          <a:xfrm>
            <a:off x="10465039" y="662926"/>
            <a:ext cx="1698348" cy="1048431"/>
            <a:chOff x="10465039" y="662926"/>
            <a:chExt cx="1698348" cy="1048431"/>
          </a:xfrm>
        </p:grpSpPr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85C1A1E6-9B62-A948-A9CF-C86F36E28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30283" y="764189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A1B682-CDE3-8347-9F18-164C158FDCF5}"/>
                </a:ext>
              </a:extLst>
            </p:cNvPr>
            <p:cNvSpPr txBox="1"/>
            <p:nvPr/>
          </p:nvSpPr>
          <p:spPr>
            <a:xfrm>
              <a:off x="10465039" y="662926"/>
              <a:ext cx="4187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sz="6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657211-1CE3-0C4D-A63D-38002BC2DA10}"/>
                </a:ext>
              </a:extLst>
            </p:cNvPr>
            <p:cNvSpPr txBox="1"/>
            <p:nvPr/>
          </p:nvSpPr>
          <p:spPr>
            <a:xfrm>
              <a:off x="11744683" y="695694"/>
              <a:ext cx="4187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sz="6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12208E-FEDE-D549-958F-83C273A03CB8}"/>
              </a:ext>
            </a:extLst>
          </p:cNvPr>
          <p:cNvGrpSpPr/>
          <p:nvPr/>
        </p:nvGrpSpPr>
        <p:grpSpPr>
          <a:xfrm>
            <a:off x="188659" y="5805784"/>
            <a:ext cx="4679804" cy="923330"/>
            <a:chOff x="188659" y="5805784"/>
            <a:chExt cx="4679804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B3B6B0-AE1B-7247-91F7-6DAB3037C302}"/>
                </a:ext>
              </a:extLst>
            </p:cNvPr>
            <p:cNvSpPr txBox="1"/>
            <p:nvPr/>
          </p:nvSpPr>
          <p:spPr>
            <a:xfrm>
              <a:off x="188659" y="5805784"/>
              <a:ext cx="4679804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 err="1"/>
                <a:t>Metodikk</a:t>
              </a:r>
              <a:r>
                <a:rPr lang="en-US"/>
                <a:t> </a:t>
              </a:r>
              <a:r>
                <a:rPr lang="en-US" err="1"/>
                <a:t>basert</a:t>
              </a:r>
              <a:r>
                <a:rPr lang="en-US"/>
                <a:t> </a:t>
              </a:r>
              <a:r>
                <a:rPr lang="en-US" err="1"/>
                <a:t>på</a:t>
              </a:r>
              <a:r>
                <a:rPr lang="en-US"/>
                <a:t> Shapley-</a:t>
              </a:r>
              <a:r>
                <a:rPr lang="en-US" err="1"/>
                <a:t>verdier</a:t>
              </a:r>
              <a:r>
                <a:rPr lang="en-US"/>
                <a:t>, </a:t>
              </a:r>
            </a:p>
            <a:p>
              <a:r>
                <a:rPr lang="en-US" err="1"/>
                <a:t>utviklet</a:t>
              </a:r>
              <a:r>
                <a:rPr lang="en-US"/>
                <a:t> I </a:t>
              </a:r>
              <a:r>
                <a:rPr lang="en-US" err="1"/>
                <a:t>samarbeid</a:t>
              </a:r>
              <a:r>
                <a:rPr lang="en-US"/>
                <a:t> med NR</a:t>
              </a:r>
              <a:endParaRPr lang="en-NO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A31021-94E3-EE41-822D-51AD885E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544" y="5817720"/>
              <a:ext cx="813201" cy="523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3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73E52AB-825E-ED4F-A0B0-F8B02463E2EB}"/>
              </a:ext>
            </a:extLst>
          </p:cNvPr>
          <p:cNvSpPr/>
          <p:nvPr/>
        </p:nvSpPr>
        <p:spPr>
          <a:xfrm>
            <a:off x="5181600" y="58882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/>
              <a:t>1</a:t>
            </a:r>
          </a:p>
        </p:txBody>
      </p:sp>
      <p:sp>
        <p:nvSpPr>
          <p:cNvPr id="9" name="TekstSylinder 2">
            <a:extLst>
              <a:ext uri="{FF2B5EF4-FFF2-40B4-BE49-F238E27FC236}">
                <a16:creationId xmlns:a16="http://schemas.microsoft.com/office/drawing/2014/main" id="{D3BAB538-1FD0-1241-9349-158D997D9AD7}"/>
              </a:ext>
            </a:extLst>
          </p:cNvPr>
          <p:cNvSpPr txBox="1"/>
          <p:nvPr/>
        </p:nvSpPr>
        <p:spPr>
          <a:xfrm>
            <a:off x="6309838" y="722857"/>
            <a:ext cx="4418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>
                <a:ea typeface="+mn-lt"/>
                <a:cs typeface="+mn-lt"/>
              </a:rPr>
              <a:t>Hvor godt harmonerer vår løsning med </a:t>
            </a:r>
            <a:r>
              <a:rPr lang="nb-NO" b="1" err="1">
                <a:ea typeface="+mn-lt"/>
                <a:cs typeface="+mn-lt"/>
              </a:rPr>
              <a:t>lovvkrav</a:t>
            </a:r>
            <a:r>
              <a:rPr lang="nb-NO" b="1">
                <a:ea typeface="+mn-lt"/>
                <a:cs typeface="+mn-lt"/>
              </a:rPr>
              <a:t>?</a:t>
            </a:r>
          </a:p>
        </p:txBody>
      </p:sp>
      <p:sp>
        <p:nvSpPr>
          <p:cNvPr id="11" name="TekstSylinder 2">
            <a:extLst>
              <a:ext uri="{FF2B5EF4-FFF2-40B4-BE49-F238E27FC236}">
                <a16:creationId xmlns:a16="http://schemas.microsoft.com/office/drawing/2014/main" id="{383F5C62-F2BF-CD4E-B81E-92597F590B16}"/>
              </a:ext>
            </a:extLst>
          </p:cNvPr>
          <p:cNvSpPr txBox="1"/>
          <p:nvPr/>
        </p:nvSpPr>
        <p:spPr>
          <a:xfrm>
            <a:off x="6292426" y="2900747"/>
            <a:ext cx="4418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ea typeface="+mn-lt"/>
              <a:cs typeface="+mn-lt"/>
            </a:endParaRPr>
          </a:p>
          <a:p>
            <a:r>
              <a:rPr lang="nb-NO" b="1">
                <a:ea typeface="+mn-lt"/>
                <a:cs typeface="+mn-lt"/>
              </a:rPr>
              <a:t>Art. 22: Automatisering eller profilering?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6F505-C50B-1A4F-9981-F183683FEC1B}"/>
              </a:ext>
            </a:extLst>
          </p:cNvPr>
          <p:cNvSpPr txBox="1"/>
          <p:nvPr/>
        </p:nvSpPr>
        <p:spPr>
          <a:xfrm>
            <a:off x="191490" y="2557109"/>
            <a:ext cx="3579561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O" b="1"/>
              <a:t>Profilering = </a:t>
            </a:r>
          </a:p>
          <a:p>
            <a:endParaRPr lang="en-NO"/>
          </a:p>
          <a:p>
            <a:r>
              <a:rPr lang="en-US"/>
              <a:t>«</a:t>
            </a:r>
            <a:r>
              <a:rPr lang="en-US" sz="1600" err="1">
                <a:latin typeface="+mj-lt"/>
              </a:rPr>
              <a:t>enhver</a:t>
            </a:r>
            <a:r>
              <a:rPr lang="en-US" sz="1600">
                <a:latin typeface="+mj-lt"/>
              </a:rPr>
              <a:t> form for</a:t>
            </a:r>
            <a:r>
              <a:rPr lang="en-US"/>
              <a:t> </a:t>
            </a:r>
            <a:r>
              <a:rPr lang="en-US" b="1" i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automatisert</a:t>
            </a:r>
            <a:r>
              <a:rPr lang="en-US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behandling</a:t>
            </a:r>
            <a:r>
              <a:rPr lang="en-US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 av </a:t>
            </a:r>
            <a:r>
              <a:rPr lang="en-US" b="1" i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personopplysninger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latin typeface="+mj-lt"/>
              </a:rPr>
              <a:t>som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innebærer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å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bruke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personopplysninger</a:t>
            </a:r>
            <a:r>
              <a:rPr lang="en-US" sz="1600">
                <a:latin typeface="+mj-lt"/>
              </a:rPr>
              <a:t> for </a:t>
            </a:r>
            <a:r>
              <a:rPr lang="en-US" sz="1600" err="1">
                <a:latin typeface="+mj-lt"/>
              </a:rPr>
              <a:t>å</a:t>
            </a:r>
            <a:r>
              <a:rPr lang="en-US" sz="1600">
                <a:latin typeface="+mj-lt"/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vurdere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visse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personlige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aspekter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latin typeface="+mj-lt"/>
              </a:rPr>
              <a:t>knyttet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til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en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fysisk</a:t>
            </a:r>
            <a:r>
              <a:rPr lang="en-US" sz="1600">
                <a:latin typeface="+mj-lt"/>
              </a:rPr>
              <a:t> person,</a:t>
            </a:r>
            <a:r>
              <a:rPr lang="en-US">
                <a:latin typeface="+mj-lt"/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særlig</a:t>
            </a:r>
            <a:r>
              <a:rPr lang="en-US"/>
              <a:t> </a:t>
            </a:r>
            <a:r>
              <a:rPr lang="en-US" sz="1600">
                <a:latin typeface="+mj-lt"/>
              </a:rPr>
              <a:t>for </a:t>
            </a:r>
            <a:r>
              <a:rPr lang="en-US" sz="1600" err="1">
                <a:latin typeface="+mj-lt"/>
              </a:rPr>
              <a:t>å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analysere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eller</a:t>
            </a:r>
            <a:r>
              <a:rPr lang="en-US" sz="1600">
                <a:latin typeface="+mj-lt"/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forutsi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aspekter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latin typeface="+mj-lt"/>
              </a:rPr>
              <a:t>som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gjelder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nevnte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fysiske</a:t>
            </a:r>
            <a:r>
              <a:rPr lang="en-US" sz="1600">
                <a:latin typeface="+mj-lt"/>
              </a:rPr>
              <a:t> persons </a:t>
            </a:r>
            <a:r>
              <a:rPr lang="en-US" sz="1600" err="1">
                <a:latin typeface="+mj-lt"/>
              </a:rPr>
              <a:t>arbeidsprestasjoner</a:t>
            </a:r>
            <a:r>
              <a:rPr lang="en-US" sz="1600">
                <a:latin typeface="+mj-lt"/>
              </a:rPr>
              <a:t>, </a:t>
            </a:r>
            <a:r>
              <a:rPr lang="en-US" sz="1600" err="1">
                <a:latin typeface="+mj-lt"/>
              </a:rPr>
              <a:t>økonomiske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situasjon</a:t>
            </a:r>
            <a:r>
              <a:rPr lang="en-US" sz="1600">
                <a:latin typeface="+mj-lt"/>
              </a:rPr>
              <a:t>,</a:t>
            </a:r>
            <a:r>
              <a:rPr lang="en-US">
                <a:latin typeface="+mj-lt"/>
              </a:rPr>
              <a:t> </a:t>
            </a:r>
            <a:r>
              <a:rPr lang="en-US" b="1" err="1">
                <a:solidFill>
                  <a:srgbClr val="C00000"/>
                </a:solidFill>
              </a:rPr>
              <a:t>helse</a:t>
            </a:r>
            <a:r>
              <a:rPr lang="en-US">
                <a:latin typeface="+mj-lt"/>
              </a:rPr>
              <a:t>, </a:t>
            </a:r>
            <a:r>
              <a:rPr lang="en-US" sz="1600" err="1">
                <a:latin typeface="+mj-lt"/>
              </a:rPr>
              <a:t>personlige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preferanser</a:t>
            </a:r>
            <a:r>
              <a:rPr lang="en-US" sz="1600">
                <a:latin typeface="+mj-lt"/>
              </a:rPr>
              <a:t>, </a:t>
            </a:r>
            <a:r>
              <a:rPr lang="en-US" sz="1600" err="1">
                <a:latin typeface="+mj-lt"/>
              </a:rPr>
              <a:t>interesser</a:t>
            </a:r>
            <a:r>
              <a:rPr lang="en-US" sz="1600">
                <a:latin typeface="+mj-lt"/>
              </a:rPr>
              <a:t>, </a:t>
            </a:r>
            <a:r>
              <a:rPr lang="en-US" sz="1600" err="1">
                <a:latin typeface="+mj-lt"/>
              </a:rPr>
              <a:t>pålitelighet</a:t>
            </a:r>
            <a:r>
              <a:rPr lang="en-US" sz="1600">
                <a:latin typeface="+mj-lt"/>
              </a:rPr>
              <a:t>, </a:t>
            </a:r>
            <a:r>
              <a:rPr lang="en-US" sz="1600" err="1">
                <a:latin typeface="+mj-lt"/>
              </a:rPr>
              <a:t>atferd</a:t>
            </a:r>
            <a:r>
              <a:rPr lang="en-US" sz="1600">
                <a:latin typeface="+mj-lt"/>
              </a:rPr>
              <a:t>, </a:t>
            </a:r>
            <a:r>
              <a:rPr lang="en-US" sz="1600" err="1">
                <a:latin typeface="+mj-lt"/>
              </a:rPr>
              <a:t>plassering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eller</a:t>
            </a:r>
            <a:r>
              <a:rPr lang="en-US" sz="1600">
                <a:latin typeface="+mj-lt"/>
              </a:rPr>
              <a:t> </a:t>
            </a:r>
            <a:r>
              <a:rPr lang="en-US" sz="1600" err="1">
                <a:latin typeface="+mj-lt"/>
              </a:rPr>
              <a:t>bevegelser</a:t>
            </a:r>
            <a:r>
              <a:rPr lang="en-US"/>
              <a:t>»</a:t>
            </a:r>
          </a:p>
          <a:p>
            <a:endParaRPr lang="en-US"/>
          </a:p>
          <a:p>
            <a:r>
              <a:rPr lang="en-NO"/>
              <a:t>		(PVF art. 4)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7D643FCD-5188-BB40-AEB0-3B7A6FB4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91" y="487560"/>
            <a:ext cx="1698365" cy="9535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0929CB-BFC2-2744-A826-F57D4EF6E858}"/>
              </a:ext>
            </a:extLst>
          </p:cNvPr>
          <p:cNvGrpSpPr/>
          <p:nvPr/>
        </p:nvGrpSpPr>
        <p:grpSpPr>
          <a:xfrm>
            <a:off x="10465039" y="662926"/>
            <a:ext cx="1698348" cy="1048431"/>
            <a:chOff x="10465039" y="662926"/>
            <a:chExt cx="1698348" cy="1048431"/>
          </a:xfrm>
        </p:grpSpPr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64D7BFE7-1130-D44C-AE90-14F8DD0ED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30283" y="764189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B1BA38-39BE-4E4F-94A9-5729B1E0E0FA}"/>
                </a:ext>
              </a:extLst>
            </p:cNvPr>
            <p:cNvSpPr txBox="1"/>
            <p:nvPr/>
          </p:nvSpPr>
          <p:spPr>
            <a:xfrm>
              <a:off x="10465039" y="662926"/>
              <a:ext cx="4187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sz="6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6BA94B-BCE7-8046-B394-A3A431AB5CEC}"/>
                </a:ext>
              </a:extLst>
            </p:cNvPr>
            <p:cNvSpPr txBox="1"/>
            <p:nvPr/>
          </p:nvSpPr>
          <p:spPr>
            <a:xfrm>
              <a:off x="11744683" y="695694"/>
              <a:ext cx="4187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sz="6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9ED8364-26BA-E04F-B244-9527D030232D}"/>
              </a:ext>
            </a:extLst>
          </p:cNvPr>
          <p:cNvSpPr txBox="1"/>
          <p:nvPr/>
        </p:nvSpPr>
        <p:spPr>
          <a:xfrm>
            <a:off x="4028530" y="1526691"/>
            <a:ext cx="9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veileder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D3A25-1824-2044-A1C8-A53C18947E22}"/>
              </a:ext>
            </a:extLst>
          </p:cNvPr>
          <p:cNvGrpSpPr/>
          <p:nvPr/>
        </p:nvGrpSpPr>
        <p:grpSpPr>
          <a:xfrm>
            <a:off x="4166965" y="2174789"/>
            <a:ext cx="1929035" cy="2480285"/>
            <a:chOff x="4166965" y="2174789"/>
            <a:chExt cx="1929035" cy="24802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958523-6F3D-B348-A13F-2104FFB8DAE8}"/>
                </a:ext>
              </a:extLst>
            </p:cNvPr>
            <p:cNvSpPr/>
            <p:nvPr/>
          </p:nvSpPr>
          <p:spPr>
            <a:xfrm>
              <a:off x="5181600" y="300921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2</a:t>
              </a:r>
            </a:p>
          </p:txBody>
        </p:sp>
        <p:pic>
          <p:nvPicPr>
            <p:cNvPr id="14" name="Google Shape;533;p63" descr="Google Shape;533;p63">
              <a:extLst>
                <a:ext uri="{FF2B5EF4-FFF2-40B4-BE49-F238E27FC236}">
                  <a16:creationId xmlns:a16="http://schemas.microsoft.com/office/drawing/2014/main" id="{BBD6AFCC-4627-DB45-9741-ECED6E6E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862" y="3136148"/>
              <a:ext cx="642894" cy="1027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09F85C-CC53-CB45-AFD2-900E88CFF35A}"/>
                </a:ext>
              </a:extLst>
            </p:cNvPr>
            <p:cNvSpPr txBox="1"/>
            <p:nvPr/>
          </p:nvSpPr>
          <p:spPr>
            <a:xfrm>
              <a:off x="4166965" y="4285742"/>
              <a:ext cx="800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/>
                <a:t>bruker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890DA35-1193-674C-8EA1-FEA2BBA4D8D0}"/>
                </a:ext>
              </a:extLst>
            </p:cNvPr>
            <p:cNvCxnSpPr>
              <a:cxnSpLocks/>
            </p:cNvCxnSpPr>
            <p:nvPr/>
          </p:nvCxnSpPr>
          <p:spPr>
            <a:xfrm>
              <a:off x="4567363" y="2174789"/>
              <a:ext cx="0" cy="65490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3DFF1BE0-188B-7E4D-8075-44CEE44EB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0283" y="2881245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9184EA-C0F0-F740-B2A2-B88B68D5CEC5}"/>
              </a:ext>
            </a:extLst>
          </p:cNvPr>
          <p:cNvSpPr txBox="1"/>
          <p:nvPr/>
        </p:nvSpPr>
        <p:spPr>
          <a:xfrm>
            <a:off x="6342305" y="3923617"/>
            <a:ext cx="454143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ea typeface="+mn-lt"/>
                <a:cs typeface="+mn-lt"/>
              </a:rPr>
              <a:t>Modellen gjør en </a:t>
            </a:r>
            <a:r>
              <a:rPr lang="nb-NO" i="1">
                <a:ea typeface="+mn-lt"/>
                <a:cs typeface="+mn-lt"/>
              </a:rPr>
              <a:t>de facto</a:t>
            </a:r>
            <a:r>
              <a:rPr lang="nb-NO">
                <a:ea typeface="+mn-lt"/>
                <a:cs typeface="+mn-lt"/>
              </a:rPr>
              <a:t> profilering.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ea typeface="+mn-lt"/>
                <a:cs typeface="+mn-lt"/>
              </a:rPr>
              <a:t>Den registrerte har derfor rett til å protestere mot at det i det hele tatt gjøres en prediksjon av sykefraværslengde.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ea typeface="+mn-lt"/>
                <a:cs typeface="+mn-lt"/>
              </a:rPr>
              <a:t>Plikter å gi nok informasjon til at brukeren kan ivareta sine rettigheter. Vi må forklare modellen til bruker før vi predikerer.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4582FD-863E-FD42-8D02-6C83B81E42DC}"/>
              </a:ext>
            </a:extLst>
          </p:cNvPr>
          <p:cNvGrpSpPr/>
          <p:nvPr/>
        </p:nvGrpSpPr>
        <p:grpSpPr>
          <a:xfrm>
            <a:off x="7147244" y="3136148"/>
            <a:ext cx="1371600" cy="478067"/>
            <a:chOff x="7147244" y="3136148"/>
            <a:chExt cx="1371600" cy="478067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4D40A03-9D80-4C49-BC30-A920FC416942}"/>
                </a:ext>
              </a:extLst>
            </p:cNvPr>
            <p:cNvSpPr/>
            <p:nvPr/>
          </p:nvSpPr>
          <p:spPr>
            <a:xfrm>
              <a:off x="7147244" y="3164002"/>
              <a:ext cx="1371600" cy="383076"/>
            </a:xfrm>
            <a:custGeom>
              <a:avLst/>
              <a:gdLst>
                <a:gd name="connsiteX0" fmla="*/ 1371600 w 1371600"/>
                <a:gd name="connsiteY0" fmla="*/ 0 h 383076"/>
                <a:gd name="connsiteX1" fmla="*/ 1272746 w 1371600"/>
                <a:gd name="connsiteY1" fmla="*/ 12357 h 383076"/>
                <a:gd name="connsiteX2" fmla="*/ 1136822 w 1371600"/>
                <a:gd name="connsiteY2" fmla="*/ 24714 h 383076"/>
                <a:gd name="connsiteX3" fmla="*/ 1099752 w 1371600"/>
                <a:gd name="connsiteY3" fmla="*/ 37071 h 383076"/>
                <a:gd name="connsiteX4" fmla="*/ 1000897 w 1371600"/>
                <a:gd name="connsiteY4" fmla="*/ 61784 h 383076"/>
                <a:gd name="connsiteX5" fmla="*/ 827903 w 1371600"/>
                <a:gd name="connsiteY5" fmla="*/ 98854 h 383076"/>
                <a:gd name="connsiteX6" fmla="*/ 741406 w 1371600"/>
                <a:gd name="connsiteY6" fmla="*/ 123568 h 383076"/>
                <a:gd name="connsiteX7" fmla="*/ 642552 w 1371600"/>
                <a:gd name="connsiteY7" fmla="*/ 172995 h 383076"/>
                <a:gd name="connsiteX8" fmla="*/ 605481 w 1371600"/>
                <a:gd name="connsiteY8" fmla="*/ 185352 h 383076"/>
                <a:gd name="connsiteX9" fmla="*/ 568411 w 1371600"/>
                <a:gd name="connsiteY9" fmla="*/ 210065 h 383076"/>
                <a:gd name="connsiteX10" fmla="*/ 481914 w 1371600"/>
                <a:gd name="connsiteY10" fmla="*/ 234779 h 383076"/>
                <a:gd name="connsiteX11" fmla="*/ 247135 w 1371600"/>
                <a:gd name="connsiteY11" fmla="*/ 321276 h 383076"/>
                <a:gd name="connsiteX12" fmla="*/ 61784 w 1371600"/>
                <a:gd name="connsiteY12" fmla="*/ 370703 h 383076"/>
                <a:gd name="connsiteX13" fmla="*/ 0 w 1371600"/>
                <a:gd name="connsiteY13" fmla="*/ 383060 h 3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600" h="383076">
                  <a:moveTo>
                    <a:pt x="1371600" y="0"/>
                  </a:moveTo>
                  <a:lnTo>
                    <a:pt x="1272746" y="12357"/>
                  </a:lnTo>
                  <a:cubicBezTo>
                    <a:pt x="1227501" y="17120"/>
                    <a:pt x="1181860" y="18280"/>
                    <a:pt x="1136822" y="24714"/>
                  </a:cubicBezTo>
                  <a:cubicBezTo>
                    <a:pt x="1123928" y="26556"/>
                    <a:pt x="1112318" y="33644"/>
                    <a:pt x="1099752" y="37071"/>
                  </a:cubicBezTo>
                  <a:cubicBezTo>
                    <a:pt x="1066983" y="46008"/>
                    <a:pt x="1034401" y="56200"/>
                    <a:pt x="1000897" y="61784"/>
                  </a:cubicBezTo>
                  <a:cubicBezTo>
                    <a:pt x="920517" y="75181"/>
                    <a:pt x="914104" y="74225"/>
                    <a:pt x="827903" y="98854"/>
                  </a:cubicBezTo>
                  <a:cubicBezTo>
                    <a:pt x="799071" y="107092"/>
                    <a:pt x="769247" y="112431"/>
                    <a:pt x="741406" y="123568"/>
                  </a:cubicBezTo>
                  <a:cubicBezTo>
                    <a:pt x="707200" y="137250"/>
                    <a:pt x="677502" y="161345"/>
                    <a:pt x="642552" y="172995"/>
                  </a:cubicBezTo>
                  <a:cubicBezTo>
                    <a:pt x="630195" y="177114"/>
                    <a:pt x="617131" y="179527"/>
                    <a:pt x="605481" y="185352"/>
                  </a:cubicBezTo>
                  <a:cubicBezTo>
                    <a:pt x="592198" y="191993"/>
                    <a:pt x="582061" y="204215"/>
                    <a:pt x="568411" y="210065"/>
                  </a:cubicBezTo>
                  <a:cubicBezTo>
                    <a:pt x="403267" y="280841"/>
                    <a:pt x="614154" y="174670"/>
                    <a:pt x="481914" y="234779"/>
                  </a:cubicBezTo>
                  <a:cubicBezTo>
                    <a:pt x="305843" y="314812"/>
                    <a:pt x="463489" y="262271"/>
                    <a:pt x="247135" y="321276"/>
                  </a:cubicBezTo>
                  <a:cubicBezTo>
                    <a:pt x="158714" y="380225"/>
                    <a:pt x="257302" y="321822"/>
                    <a:pt x="61784" y="370703"/>
                  </a:cubicBezTo>
                  <a:cubicBezTo>
                    <a:pt x="8361" y="384059"/>
                    <a:pt x="29340" y="383060"/>
                    <a:pt x="0" y="38306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C33C53D-48FF-C54C-BAFE-D5B029B069D3}"/>
                </a:ext>
              </a:extLst>
            </p:cNvPr>
            <p:cNvSpPr/>
            <p:nvPr/>
          </p:nvSpPr>
          <p:spPr>
            <a:xfrm>
              <a:off x="7243195" y="3136148"/>
              <a:ext cx="1262140" cy="478067"/>
            </a:xfrm>
            <a:custGeom>
              <a:avLst/>
              <a:gdLst>
                <a:gd name="connsiteX0" fmla="*/ 0 w 1433383"/>
                <a:gd name="connsiteY0" fmla="*/ 0 h 197708"/>
                <a:gd name="connsiteX1" fmla="*/ 222421 w 1433383"/>
                <a:gd name="connsiteY1" fmla="*/ 24713 h 197708"/>
                <a:gd name="connsiteX2" fmla="*/ 383059 w 1433383"/>
                <a:gd name="connsiteY2" fmla="*/ 49427 h 197708"/>
                <a:gd name="connsiteX3" fmla="*/ 420129 w 1433383"/>
                <a:gd name="connsiteY3" fmla="*/ 74140 h 197708"/>
                <a:gd name="connsiteX4" fmla="*/ 556054 w 1433383"/>
                <a:gd name="connsiteY4" fmla="*/ 98854 h 197708"/>
                <a:gd name="connsiteX5" fmla="*/ 704335 w 1433383"/>
                <a:gd name="connsiteY5" fmla="*/ 123567 h 197708"/>
                <a:gd name="connsiteX6" fmla="*/ 778475 w 1433383"/>
                <a:gd name="connsiteY6" fmla="*/ 135924 h 197708"/>
                <a:gd name="connsiteX7" fmla="*/ 914400 w 1433383"/>
                <a:gd name="connsiteY7" fmla="*/ 148281 h 197708"/>
                <a:gd name="connsiteX8" fmla="*/ 1297459 w 1433383"/>
                <a:gd name="connsiteY8" fmla="*/ 160637 h 197708"/>
                <a:gd name="connsiteX9" fmla="*/ 1371600 w 1433383"/>
                <a:gd name="connsiteY9" fmla="*/ 185351 h 197708"/>
                <a:gd name="connsiteX10" fmla="*/ 1408670 w 1433383"/>
                <a:gd name="connsiteY10" fmla="*/ 197708 h 197708"/>
                <a:gd name="connsiteX11" fmla="*/ 1433383 w 1433383"/>
                <a:gd name="connsiteY11" fmla="*/ 19770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3383" h="197708">
                  <a:moveTo>
                    <a:pt x="0" y="0"/>
                  </a:moveTo>
                  <a:cubicBezTo>
                    <a:pt x="74140" y="8238"/>
                    <a:pt x="149273" y="10083"/>
                    <a:pt x="222421" y="24713"/>
                  </a:cubicBezTo>
                  <a:cubicBezTo>
                    <a:pt x="316768" y="43583"/>
                    <a:pt x="263365" y="34465"/>
                    <a:pt x="383059" y="49427"/>
                  </a:cubicBezTo>
                  <a:cubicBezTo>
                    <a:pt x="395416" y="57665"/>
                    <a:pt x="406479" y="68290"/>
                    <a:pt x="420129" y="74140"/>
                  </a:cubicBezTo>
                  <a:cubicBezTo>
                    <a:pt x="449911" y="86903"/>
                    <a:pt x="534894" y="95513"/>
                    <a:pt x="556054" y="98854"/>
                  </a:cubicBezTo>
                  <a:lnTo>
                    <a:pt x="704335" y="123567"/>
                  </a:lnTo>
                  <a:cubicBezTo>
                    <a:pt x="729048" y="127686"/>
                    <a:pt x="753524" y="133656"/>
                    <a:pt x="778475" y="135924"/>
                  </a:cubicBezTo>
                  <a:cubicBezTo>
                    <a:pt x="823783" y="140043"/>
                    <a:pt x="868956" y="146117"/>
                    <a:pt x="914400" y="148281"/>
                  </a:cubicBezTo>
                  <a:cubicBezTo>
                    <a:pt x="1042008" y="154357"/>
                    <a:pt x="1169773" y="156518"/>
                    <a:pt x="1297459" y="160637"/>
                  </a:cubicBezTo>
                  <a:lnTo>
                    <a:pt x="1371600" y="185351"/>
                  </a:lnTo>
                  <a:cubicBezTo>
                    <a:pt x="1383957" y="189470"/>
                    <a:pt x="1395645" y="197708"/>
                    <a:pt x="1408670" y="197708"/>
                  </a:cubicBezTo>
                  <a:lnTo>
                    <a:pt x="1433383" y="197708"/>
                  </a:ln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</p:spTree>
    <p:extLst>
      <p:ext uri="{BB962C8B-B14F-4D97-AF65-F5344CB8AC3E}">
        <p14:creationId xmlns:p14="http://schemas.microsoft.com/office/powerpoint/2010/main" val="40250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51F0D9-D385-413F-83C5-A4E62195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AGENDA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BA1DDD8-4B27-4664-9554-5E8791C52816}"/>
              </a:ext>
            </a:extLst>
          </p:cNvPr>
          <p:cNvSpPr txBox="1"/>
          <p:nvPr/>
        </p:nvSpPr>
        <p:spPr>
          <a:xfrm>
            <a:off x="945662" y="1417320"/>
            <a:ext cx="105156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nb-NO"/>
              <a:t>Bakgrunn for deltakelse i sandkassen</a:t>
            </a:r>
          </a:p>
          <a:p>
            <a:pPr marL="285750" indent="-285750">
              <a:buFontTx/>
              <a:buChar char="-"/>
            </a:pPr>
            <a:r>
              <a:rPr lang="nb-NO"/>
              <a:t>Om </a:t>
            </a:r>
            <a:r>
              <a:rPr lang="nb-NO" err="1"/>
              <a:t>caset</a:t>
            </a:r>
            <a:endParaRPr lang="nb-NO" err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nb-NO"/>
              <a:t>Rettferdighet </a:t>
            </a:r>
            <a:endParaRPr lang="nb-NO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nb-NO"/>
              <a:t>Forklarbarhet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nb-NO"/>
              <a:t>Behandlingsgrunnlag</a:t>
            </a:r>
            <a:r>
              <a:rPr lang="nb-NO">
                <a:ea typeface="+mn-lt"/>
                <a:cs typeface="+mn-lt"/>
              </a:rPr>
              <a:t>  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12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845396C-4658-AF44-98A3-9CADFA58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71" y="0"/>
            <a:ext cx="481609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661355-E8C2-0542-95DF-2A1870B4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0" y="3162250"/>
            <a:ext cx="1682578" cy="5335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31C11-C1AC-9F49-80C9-FE6FBF44B977}"/>
              </a:ext>
            </a:extLst>
          </p:cNvPr>
          <p:cNvSpPr txBox="1"/>
          <p:nvPr/>
        </p:nvSpPr>
        <p:spPr>
          <a:xfrm>
            <a:off x="2101084" y="2656702"/>
            <a:ext cx="34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/>
              <a:t>I samarbeid med UiA, UiO og NTNU er vi </a:t>
            </a:r>
            <a:r>
              <a:rPr lang="en-US" err="1"/>
              <a:t>i</a:t>
            </a:r>
            <a:r>
              <a:rPr lang="en-NO"/>
              <a:t> gang med å prototype en retningsgivende </a:t>
            </a:r>
            <a:r>
              <a:rPr lang="en-NO" b="1" i="1"/>
              <a:t>template</a:t>
            </a:r>
            <a:r>
              <a:rPr lang="en-NO"/>
              <a:t> for modellforklaringer til bruker med bl.a. innspillene fra sandkassa.</a:t>
            </a:r>
          </a:p>
          <a:p>
            <a:endParaRPr lang="en-NO"/>
          </a:p>
          <a:p>
            <a:r>
              <a:rPr lang="en-US"/>
              <a:t>(</a:t>
            </a:r>
            <a:r>
              <a:rPr lang="en-US" err="1"/>
              <a:t>f.eks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tilfeller</a:t>
            </a:r>
            <a:r>
              <a:rPr lang="en-US"/>
              <a:t> </a:t>
            </a:r>
            <a:r>
              <a:rPr lang="en-US" err="1"/>
              <a:t>hvor</a:t>
            </a:r>
            <a:r>
              <a:rPr lang="en-US"/>
              <a:t> art. 22 </a:t>
            </a:r>
            <a:r>
              <a:rPr lang="en-US" err="1"/>
              <a:t>kommer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anvendelse</a:t>
            </a:r>
            <a:r>
              <a:rPr lang="en-US"/>
              <a:t>)</a:t>
            </a:r>
            <a:endParaRPr lang="en-NO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3159F4-73AF-874D-B93F-6A1640C16B83}"/>
              </a:ext>
            </a:extLst>
          </p:cNvPr>
          <p:cNvGrpSpPr/>
          <p:nvPr/>
        </p:nvGrpSpPr>
        <p:grpSpPr>
          <a:xfrm>
            <a:off x="234268" y="239230"/>
            <a:ext cx="1929035" cy="1645857"/>
            <a:chOff x="4166965" y="3009217"/>
            <a:chExt cx="1929035" cy="1645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BF830C-D28D-C14A-89FE-76BAACCA96E9}"/>
                </a:ext>
              </a:extLst>
            </p:cNvPr>
            <p:cNvSpPr/>
            <p:nvPr/>
          </p:nvSpPr>
          <p:spPr>
            <a:xfrm>
              <a:off x="5181600" y="300921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/>
                <a:t>2</a:t>
              </a:r>
            </a:p>
          </p:txBody>
        </p:sp>
        <p:pic>
          <p:nvPicPr>
            <p:cNvPr id="11" name="Google Shape;533;p63" descr="Google Shape;533;p63">
              <a:extLst>
                <a:ext uri="{FF2B5EF4-FFF2-40B4-BE49-F238E27FC236}">
                  <a16:creationId xmlns:a16="http://schemas.microsoft.com/office/drawing/2014/main" id="{94587C29-4E6C-454D-98A8-086C1ADD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8862" y="3136148"/>
              <a:ext cx="642894" cy="1027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04061C-5B8F-E441-83F9-772AF34B1D6F}"/>
                </a:ext>
              </a:extLst>
            </p:cNvPr>
            <p:cNvSpPr txBox="1"/>
            <p:nvPr/>
          </p:nvSpPr>
          <p:spPr>
            <a:xfrm>
              <a:off x="4166965" y="4285742"/>
              <a:ext cx="800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/>
                <a:t>bruker</a:t>
              </a:r>
            </a:p>
          </p:txBody>
        </p:sp>
      </p:grpSp>
      <p:sp>
        <p:nvSpPr>
          <p:cNvPr id="14" name="TekstSylinder 2">
            <a:extLst>
              <a:ext uri="{FF2B5EF4-FFF2-40B4-BE49-F238E27FC236}">
                <a16:creationId xmlns:a16="http://schemas.microsoft.com/office/drawing/2014/main" id="{E4EB41E4-061B-6141-8445-4C2A8A15C4CF}"/>
              </a:ext>
            </a:extLst>
          </p:cNvPr>
          <p:cNvSpPr txBox="1"/>
          <p:nvPr/>
        </p:nvSpPr>
        <p:spPr>
          <a:xfrm>
            <a:off x="2292827" y="358256"/>
            <a:ext cx="4418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ea typeface="+mn-lt"/>
              <a:cs typeface="+mn-lt"/>
            </a:endParaRPr>
          </a:p>
          <a:p>
            <a:r>
              <a:rPr lang="nb-NO" b="1">
                <a:ea typeface="+mn-lt"/>
                <a:cs typeface="+mn-lt"/>
              </a:rPr>
              <a:t>Art. 22: Automatisering eller profilering?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0798B1D-E967-3745-85AE-3D74B2F863DB}"/>
              </a:ext>
            </a:extLst>
          </p:cNvPr>
          <p:cNvSpPr/>
          <p:nvPr/>
        </p:nvSpPr>
        <p:spPr>
          <a:xfrm>
            <a:off x="5016843" y="1989438"/>
            <a:ext cx="2570206" cy="704335"/>
          </a:xfrm>
          <a:custGeom>
            <a:avLst/>
            <a:gdLst>
              <a:gd name="connsiteX0" fmla="*/ 0 w 2570206"/>
              <a:gd name="connsiteY0" fmla="*/ 704335 h 704335"/>
              <a:gd name="connsiteX1" fmla="*/ 49427 w 2570206"/>
              <a:gd name="connsiteY1" fmla="*/ 580767 h 704335"/>
              <a:gd name="connsiteX2" fmla="*/ 308919 w 2570206"/>
              <a:gd name="connsiteY2" fmla="*/ 321276 h 704335"/>
              <a:gd name="connsiteX3" fmla="*/ 556054 w 2570206"/>
              <a:gd name="connsiteY3" fmla="*/ 210065 h 704335"/>
              <a:gd name="connsiteX4" fmla="*/ 766119 w 2570206"/>
              <a:gd name="connsiteY4" fmla="*/ 135924 h 704335"/>
              <a:gd name="connsiteX5" fmla="*/ 1025611 w 2570206"/>
              <a:gd name="connsiteY5" fmla="*/ 61784 h 704335"/>
              <a:gd name="connsiteX6" fmla="*/ 1136822 w 2570206"/>
              <a:gd name="connsiteY6" fmla="*/ 37070 h 704335"/>
              <a:gd name="connsiteX7" fmla="*/ 1297460 w 2570206"/>
              <a:gd name="connsiteY7" fmla="*/ 0 h 704335"/>
              <a:gd name="connsiteX8" fmla="*/ 1767016 w 2570206"/>
              <a:gd name="connsiteY8" fmla="*/ 12357 h 704335"/>
              <a:gd name="connsiteX9" fmla="*/ 1841157 w 2570206"/>
              <a:gd name="connsiteY9" fmla="*/ 24713 h 704335"/>
              <a:gd name="connsiteX10" fmla="*/ 1915298 w 2570206"/>
              <a:gd name="connsiteY10" fmla="*/ 49427 h 704335"/>
              <a:gd name="connsiteX11" fmla="*/ 2075935 w 2570206"/>
              <a:gd name="connsiteY11" fmla="*/ 86497 h 704335"/>
              <a:gd name="connsiteX12" fmla="*/ 2162433 w 2570206"/>
              <a:gd name="connsiteY12" fmla="*/ 123567 h 704335"/>
              <a:gd name="connsiteX13" fmla="*/ 2211860 w 2570206"/>
              <a:gd name="connsiteY13" fmla="*/ 135924 h 704335"/>
              <a:gd name="connsiteX14" fmla="*/ 2298357 w 2570206"/>
              <a:gd name="connsiteY14" fmla="*/ 185351 h 704335"/>
              <a:gd name="connsiteX15" fmla="*/ 2335427 w 2570206"/>
              <a:gd name="connsiteY15" fmla="*/ 197708 h 704335"/>
              <a:gd name="connsiteX16" fmla="*/ 2372498 w 2570206"/>
              <a:gd name="connsiteY16" fmla="*/ 222421 h 704335"/>
              <a:gd name="connsiteX17" fmla="*/ 2446638 w 2570206"/>
              <a:gd name="connsiteY17" fmla="*/ 247135 h 704335"/>
              <a:gd name="connsiteX18" fmla="*/ 2496065 w 2570206"/>
              <a:gd name="connsiteY18" fmla="*/ 284205 h 704335"/>
              <a:gd name="connsiteX19" fmla="*/ 2533135 w 2570206"/>
              <a:gd name="connsiteY19" fmla="*/ 308919 h 704335"/>
              <a:gd name="connsiteX20" fmla="*/ 2570206 w 2570206"/>
              <a:gd name="connsiteY20" fmla="*/ 345989 h 7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70206" h="704335">
                <a:moveTo>
                  <a:pt x="0" y="704335"/>
                </a:moveTo>
                <a:cubicBezTo>
                  <a:pt x="9967" y="674434"/>
                  <a:pt x="27610" y="609856"/>
                  <a:pt x="49427" y="580767"/>
                </a:cubicBezTo>
                <a:cubicBezTo>
                  <a:pt x="106770" y="504310"/>
                  <a:pt x="217554" y="366959"/>
                  <a:pt x="308919" y="321276"/>
                </a:cubicBezTo>
                <a:cubicBezTo>
                  <a:pt x="401733" y="274868"/>
                  <a:pt x="442674" y="252583"/>
                  <a:pt x="556054" y="210065"/>
                </a:cubicBezTo>
                <a:cubicBezTo>
                  <a:pt x="633626" y="180975"/>
                  <a:pt x="685778" y="160026"/>
                  <a:pt x="766119" y="135924"/>
                </a:cubicBezTo>
                <a:cubicBezTo>
                  <a:pt x="852284" y="110075"/>
                  <a:pt x="937795" y="81299"/>
                  <a:pt x="1025611" y="61784"/>
                </a:cubicBezTo>
                <a:lnTo>
                  <a:pt x="1136822" y="37070"/>
                </a:lnTo>
                <a:cubicBezTo>
                  <a:pt x="1305719" y="-2670"/>
                  <a:pt x="1171658" y="25161"/>
                  <a:pt x="1297460" y="0"/>
                </a:cubicBezTo>
                <a:lnTo>
                  <a:pt x="1767016" y="12357"/>
                </a:lnTo>
                <a:cubicBezTo>
                  <a:pt x="1792045" y="13495"/>
                  <a:pt x="1816851" y="18636"/>
                  <a:pt x="1841157" y="24713"/>
                </a:cubicBezTo>
                <a:cubicBezTo>
                  <a:pt x="1866430" y="31031"/>
                  <a:pt x="1890165" y="42573"/>
                  <a:pt x="1915298" y="49427"/>
                </a:cubicBezTo>
                <a:cubicBezTo>
                  <a:pt x="1959714" y="61541"/>
                  <a:pt x="2038655" y="67857"/>
                  <a:pt x="2075935" y="86497"/>
                </a:cubicBezTo>
                <a:cubicBezTo>
                  <a:pt x="2119878" y="108469"/>
                  <a:pt x="2120002" y="111444"/>
                  <a:pt x="2162433" y="123567"/>
                </a:cubicBezTo>
                <a:cubicBezTo>
                  <a:pt x="2178762" y="128232"/>
                  <a:pt x="2195959" y="129961"/>
                  <a:pt x="2211860" y="135924"/>
                </a:cubicBezTo>
                <a:cubicBezTo>
                  <a:pt x="2298510" y="168419"/>
                  <a:pt x="2226659" y="149502"/>
                  <a:pt x="2298357" y="185351"/>
                </a:cubicBezTo>
                <a:cubicBezTo>
                  <a:pt x="2310007" y="191176"/>
                  <a:pt x="2323777" y="191883"/>
                  <a:pt x="2335427" y="197708"/>
                </a:cubicBezTo>
                <a:cubicBezTo>
                  <a:pt x="2348710" y="204350"/>
                  <a:pt x="2358927" y="216389"/>
                  <a:pt x="2372498" y="222421"/>
                </a:cubicBezTo>
                <a:cubicBezTo>
                  <a:pt x="2396303" y="233001"/>
                  <a:pt x="2446638" y="247135"/>
                  <a:pt x="2446638" y="247135"/>
                </a:cubicBezTo>
                <a:cubicBezTo>
                  <a:pt x="2463114" y="259492"/>
                  <a:pt x="2479307" y="272235"/>
                  <a:pt x="2496065" y="284205"/>
                </a:cubicBezTo>
                <a:cubicBezTo>
                  <a:pt x="2508150" y="292837"/>
                  <a:pt x="2521726" y="299412"/>
                  <a:pt x="2533135" y="308919"/>
                </a:cubicBezTo>
                <a:cubicBezTo>
                  <a:pt x="2546560" y="320106"/>
                  <a:pt x="2570206" y="345989"/>
                  <a:pt x="2570206" y="345989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2892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E5A25-FD6B-3047-A40E-F05AEBA3E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085" y="2730784"/>
            <a:ext cx="9271829" cy="13964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/>
              <a:t>"</a:t>
            </a:r>
            <a:r>
              <a:rPr lang="en-US" i="1"/>
              <a:t>NAVs </a:t>
            </a:r>
            <a:r>
              <a:rPr lang="en-US" i="1" err="1"/>
              <a:t>systematiske</a:t>
            </a:r>
            <a:r>
              <a:rPr lang="en-US" i="1"/>
              <a:t> </a:t>
            </a:r>
            <a:r>
              <a:rPr lang="en-US" i="1" err="1"/>
              <a:t>arbeid</a:t>
            </a:r>
            <a:r>
              <a:rPr lang="en-US" i="1"/>
              <a:t> med </a:t>
            </a:r>
            <a:r>
              <a:rPr lang="en-US" i="1" err="1"/>
              <a:t>å</a:t>
            </a:r>
            <a:r>
              <a:rPr lang="en-US" i="1"/>
              <a:t> </a:t>
            </a:r>
            <a:r>
              <a:rPr lang="en-US" i="1" err="1"/>
              <a:t>utvikle</a:t>
            </a:r>
            <a:r>
              <a:rPr lang="en-US" i="1"/>
              <a:t> </a:t>
            </a:r>
            <a:r>
              <a:rPr lang="en-US" i="1" err="1"/>
              <a:t>en</a:t>
            </a:r>
            <a:r>
              <a:rPr lang="en-US" i="1"/>
              <a:t> </a:t>
            </a:r>
            <a:r>
              <a:rPr lang="en-US" i="1" err="1"/>
              <a:t>modell</a:t>
            </a:r>
            <a:r>
              <a:rPr lang="en-US" i="1"/>
              <a:t> </a:t>
            </a:r>
            <a:r>
              <a:rPr lang="en-US" i="1" err="1"/>
              <a:t>som</a:t>
            </a:r>
            <a:r>
              <a:rPr lang="en-US" i="1"/>
              <a:t> </a:t>
            </a:r>
            <a:r>
              <a:rPr lang="en-US" i="1" err="1"/>
              <a:t>imøtekommer</a:t>
            </a:r>
            <a:r>
              <a:rPr lang="en-US" i="1"/>
              <a:t> </a:t>
            </a:r>
            <a:r>
              <a:rPr lang="en-US" i="1" err="1"/>
              <a:t>kravene</a:t>
            </a:r>
            <a:r>
              <a:rPr lang="en-US" i="1"/>
              <a:t> </a:t>
            </a:r>
            <a:r>
              <a:rPr lang="en-US" i="1" err="1"/>
              <a:t>til</a:t>
            </a:r>
            <a:r>
              <a:rPr lang="en-US" i="1"/>
              <a:t> </a:t>
            </a:r>
            <a:r>
              <a:rPr lang="en-US" i="1" err="1"/>
              <a:t>rettferdighet</a:t>
            </a:r>
            <a:r>
              <a:rPr lang="en-US" i="1"/>
              <a:t> </a:t>
            </a:r>
            <a:r>
              <a:rPr lang="en-US" i="1" err="1"/>
              <a:t>og</a:t>
            </a:r>
            <a:r>
              <a:rPr lang="en-US" i="1"/>
              <a:t> </a:t>
            </a:r>
            <a:r>
              <a:rPr lang="en-US" i="1" err="1"/>
              <a:t>forklarbarhet</a:t>
            </a:r>
            <a:r>
              <a:rPr lang="en-US" i="1"/>
              <a:t>, </a:t>
            </a:r>
            <a:r>
              <a:rPr lang="en-US" i="1" err="1"/>
              <a:t>viser</a:t>
            </a:r>
            <a:r>
              <a:rPr lang="en-US" i="1"/>
              <a:t> at </a:t>
            </a:r>
            <a:r>
              <a:rPr lang="en-US" i="1" err="1"/>
              <a:t>offentlige</a:t>
            </a:r>
            <a:r>
              <a:rPr lang="en-US" i="1"/>
              <a:t> </a:t>
            </a:r>
            <a:r>
              <a:rPr lang="en-US" i="1" err="1"/>
              <a:t>virksomheter</a:t>
            </a:r>
            <a:r>
              <a:rPr lang="en-US" i="1"/>
              <a:t> </a:t>
            </a:r>
            <a:r>
              <a:rPr lang="en-US" i="1" err="1"/>
              <a:t>godt</a:t>
            </a:r>
            <a:r>
              <a:rPr lang="en-US" i="1"/>
              <a:t> </a:t>
            </a:r>
            <a:r>
              <a:rPr lang="en-US" i="1" err="1"/>
              <a:t>kan</a:t>
            </a:r>
            <a:r>
              <a:rPr lang="en-US" i="1"/>
              <a:t> </a:t>
            </a:r>
            <a:r>
              <a:rPr lang="en-US" i="1" err="1"/>
              <a:t>være</a:t>
            </a:r>
            <a:r>
              <a:rPr lang="en-US" i="1"/>
              <a:t> </a:t>
            </a:r>
            <a:r>
              <a:rPr lang="en-US" i="1" err="1"/>
              <a:t>pådrivere</a:t>
            </a:r>
            <a:r>
              <a:rPr lang="en-US" i="1"/>
              <a:t> for </a:t>
            </a:r>
            <a:r>
              <a:rPr lang="en-US" i="1" err="1"/>
              <a:t>en</a:t>
            </a:r>
            <a:r>
              <a:rPr lang="en-US" i="1"/>
              <a:t> </a:t>
            </a:r>
            <a:r>
              <a:rPr lang="en-US" i="1" err="1"/>
              <a:t>ansvarlig</a:t>
            </a:r>
            <a:r>
              <a:rPr lang="en-US" i="1"/>
              <a:t> </a:t>
            </a:r>
            <a:r>
              <a:rPr lang="en-US" i="1" err="1"/>
              <a:t>utvikling</a:t>
            </a:r>
            <a:r>
              <a:rPr lang="en-US" i="1"/>
              <a:t> </a:t>
            </a:r>
            <a:r>
              <a:rPr lang="en-US" i="1" err="1"/>
              <a:t>på</a:t>
            </a:r>
            <a:r>
              <a:rPr lang="en-US" i="1"/>
              <a:t> KI-</a:t>
            </a:r>
            <a:r>
              <a:rPr lang="en-US" i="1" err="1"/>
              <a:t>feltet</a:t>
            </a:r>
            <a:r>
              <a:rPr lang="en-US" i="1"/>
              <a:t>.</a:t>
            </a:r>
            <a:r>
              <a:rPr lang="en-US"/>
              <a:t>"</a:t>
            </a:r>
            <a:br>
              <a:rPr lang="en-US"/>
            </a:br>
            <a:endParaRPr lang="en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048D4-1C28-904E-BB2D-BFD8430032A4}"/>
              </a:ext>
            </a:extLst>
          </p:cNvPr>
          <p:cNvSpPr txBox="1"/>
          <p:nvPr/>
        </p:nvSpPr>
        <p:spPr>
          <a:xfrm>
            <a:off x="6005383" y="4732638"/>
            <a:ext cx="499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(Datatilsynet, Regulatorisk sandkasse,  sluttrapport)</a:t>
            </a:r>
          </a:p>
        </p:txBody>
      </p:sp>
    </p:spTree>
    <p:extLst>
      <p:ext uri="{BB962C8B-B14F-4D97-AF65-F5344CB8AC3E}">
        <p14:creationId xmlns:p14="http://schemas.microsoft.com/office/powerpoint/2010/main" val="236934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1527A4-860E-4E78-B83E-7FBAE6F4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Juridisk vurdering av casen i sandkassen  </a:t>
            </a:r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D7E394A-8D79-4DFA-B38C-A30A0C31CB98}"/>
              </a:ext>
            </a:extLst>
          </p:cNvPr>
          <p:cNvSpPr/>
          <p:nvPr/>
        </p:nvSpPr>
        <p:spPr>
          <a:xfrm>
            <a:off x="810097" y="2139043"/>
            <a:ext cx="2596243" cy="25799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Beslutningsstøtte</a:t>
            </a:r>
            <a:r>
              <a:rPr lang="nb-NO"/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8EED95-BB8E-41D0-A5BB-BFE9D331E1E3}"/>
              </a:ext>
            </a:extLst>
          </p:cNvPr>
          <p:cNvSpPr/>
          <p:nvPr/>
        </p:nvSpPr>
        <p:spPr>
          <a:xfrm>
            <a:off x="4561035" y="2115482"/>
            <a:ext cx="2596243" cy="25799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Faseinndeling</a:t>
            </a:r>
            <a:r>
              <a:rPr lang="nb-NO"/>
              <a:t>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5732B86-6D71-495F-B1EE-43AC39665D7A}"/>
              </a:ext>
            </a:extLst>
          </p:cNvPr>
          <p:cNvSpPr txBox="1"/>
          <p:nvPr/>
        </p:nvSpPr>
        <p:spPr>
          <a:xfrm>
            <a:off x="428229" y="4901613"/>
            <a:ext cx="4417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err="1"/>
              <a:t>Ftrl</a:t>
            </a:r>
            <a:r>
              <a:rPr lang="nb-NO"/>
              <a:t>. § 8-7a er en skjønnsmessig bestemmelse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Avgrensning mot helautomatisk behandling og Nav-loven § 4a. </a:t>
            </a:r>
          </a:p>
          <a:p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F805B90-617F-4411-9615-0CF54E80C48F}"/>
              </a:ext>
            </a:extLst>
          </p:cNvPr>
          <p:cNvSpPr txBox="1"/>
          <p:nvPr/>
        </p:nvSpPr>
        <p:spPr>
          <a:xfrm>
            <a:off x="4003257" y="4718957"/>
            <a:ext cx="4417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Den juridiske vurderingen ble delt inn i ulike faser.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Innsikt, utvikling av algoritmen, </a:t>
            </a:r>
            <a:r>
              <a:rPr lang="nb-NO" b="1"/>
              <a:t>pilot/testfase på reelle sykefraværssaker </a:t>
            </a:r>
            <a:r>
              <a:rPr lang="nb-NO"/>
              <a:t>(kontrollert bruk) og til slutt produksjonssetting.  </a:t>
            </a:r>
          </a:p>
          <a:p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E50F95B-BC81-4190-8BD9-AA0B2C57A1D1}"/>
              </a:ext>
            </a:extLst>
          </p:cNvPr>
          <p:cNvSpPr/>
          <p:nvPr/>
        </p:nvSpPr>
        <p:spPr>
          <a:xfrm>
            <a:off x="8674013" y="2152965"/>
            <a:ext cx="2596243" cy="25799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Helhetlig vurdering</a:t>
            </a:r>
            <a:r>
              <a:rPr lang="nb-NO"/>
              <a:t>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A029F82-8A11-4530-A219-EEA419D68999}"/>
              </a:ext>
            </a:extLst>
          </p:cNvPr>
          <p:cNvSpPr txBox="1"/>
          <p:nvPr/>
        </p:nvSpPr>
        <p:spPr>
          <a:xfrm>
            <a:off x="8674013" y="4732879"/>
            <a:ext cx="3321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Vurderingen av behandlingsgrunnlag gjøres innledningsvis, men lovligheten av behandlingen må sees i sammenheng med rettferdighet og forklarbarhet.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16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6E94190-9F17-47F4-8FA4-00F64E0C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Lovlighet – anvendelsesfasen 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5760EFF-7A34-4CED-AC88-8624E482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841170"/>
            <a:ext cx="5181600" cy="348274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b-NO" sz="2000"/>
              <a:t>Er det behov for eksplisitt rettslig grunnlag for selve metoden?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600"/>
              <a:t>Nei, NAV kan bruke algoritme som grunnlag for beslutningstøtte jf. § </a:t>
            </a:r>
            <a:r>
              <a:rPr lang="nb-NO" sz="1600" err="1"/>
              <a:t>ftrl</a:t>
            </a:r>
            <a:r>
              <a:rPr lang="nb-NO" sz="1600"/>
              <a:t> § 8-7a. Sett i sammenheng med </a:t>
            </a:r>
            <a:r>
              <a:rPr lang="nb-NO" sz="1600" err="1"/>
              <a:t>ftrl</a:t>
            </a:r>
            <a:r>
              <a:rPr lang="nb-NO" sz="1600"/>
              <a:t>. § 21-4 og </a:t>
            </a:r>
            <a:r>
              <a:rPr lang="nb-NO" sz="1600" err="1"/>
              <a:t>fvl</a:t>
            </a:r>
            <a:r>
              <a:rPr lang="nb-NO" sz="1600"/>
              <a:t>. § 17. </a:t>
            </a:r>
          </a:p>
          <a:p>
            <a:pPr marL="457200" lvl="1" indent="0">
              <a:buNone/>
            </a:pPr>
            <a:endParaRPr lang="nb-NO" sz="1600"/>
          </a:p>
          <a:p>
            <a:pPr marL="457200" lvl="1" indent="0">
              <a:buNone/>
            </a:pPr>
            <a:endParaRPr lang="nb-NO" sz="1600"/>
          </a:p>
          <a:p>
            <a:r>
              <a:rPr lang="nb-NO"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KI vil kunne bidra til større grad av likebehandling, bedre avgjørelsesgrunnlag og bedre ressursbruk.</a:t>
            </a:r>
            <a:r>
              <a:rPr lang="nb-NO" sz="2000">
                <a:solidFill>
                  <a:schemeClr val="dk1"/>
                </a:solidFill>
              </a:rPr>
              <a:t>  </a:t>
            </a:r>
          </a:p>
          <a:p>
            <a:pPr lvl="1"/>
            <a:r>
              <a:rPr lang="nb-NO" sz="1600" b="0" i="0" u="none" strike="noStrike" noProof="0">
                <a:solidFill>
                  <a:schemeClr val="dk1"/>
                </a:solidFill>
                <a:latin typeface="Calibri"/>
              </a:rPr>
              <a:t>Behandlingen er nødvendig og forholdsmessig</a:t>
            </a:r>
            <a:endParaRPr lang="nb-NO" sz="1600" b="0" i="0" u="none" strike="noStrike" noProof="0">
              <a:latin typeface="Calibri"/>
            </a:endParaRPr>
          </a:p>
          <a:p>
            <a:endParaRPr lang="nb-NO" sz="2000"/>
          </a:p>
          <a:p>
            <a:pPr marL="0" indent="0">
              <a:buNone/>
            </a:pPr>
            <a:endParaRPr lang="nb-NO" sz="200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EAEF65-0E93-424F-97D4-022F4C194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94214"/>
            <a:ext cx="5181600" cy="3482749"/>
          </a:xfrm>
        </p:spPr>
        <p:txBody>
          <a:bodyPr>
            <a:normAutofit fontScale="85000" lnSpcReduction="10000"/>
          </a:bodyPr>
          <a:lstStyle/>
          <a:p>
            <a:r>
              <a:rPr lang="nb-NO" sz="1800" b="1"/>
              <a:t>Anbefaling om at det utarbeides særskilt lovhjemmel for utviklingsfasen.  Supplerende rettslig grunnlag finnes for anvendelsesfasen, men for å ta steget videre til denne fasen mener tilsynet at det bør foreligge et mer eksplisitt hjemmelsgrunnlag for å utvikle modellen </a:t>
            </a:r>
            <a:endParaRPr lang="nb-NO" sz="1800"/>
          </a:p>
          <a:p>
            <a:r>
              <a:rPr lang="nb-NO" sz="1800"/>
              <a:t>Krevende juridisk øvelse, lite rettskilder og sammenlignbare caser. </a:t>
            </a:r>
          </a:p>
          <a:p>
            <a:r>
              <a:rPr lang="nb-NO" sz="1800"/>
              <a:t>Finnes tungtveiende argumenter for og mot, hensynet til den registrertes mulighet til å ivareta sine </a:t>
            </a:r>
            <a:r>
              <a:rPr lang="nb-NO" sz="1800" b="1"/>
              <a:t>interesser</a:t>
            </a:r>
            <a:r>
              <a:rPr lang="nb-NO" sz="1800"/>
              <a:t>, samt </a:t>
            </a:r>
            <a:r>
              <a:rPr lang="nb-NO" sz="1800" b="1"/>
              <a:t>rettferdighet-</a:t>
            </a:r>
            <a:r>
              <a:rPr lang="nb-NO" sz="1800"/>
              <a:t> og </a:t>
            </a:r>
            <a:r>
              <a:rPr lang="nb-NO" sz="1800" b="1"/>
              <a:t>åpenhetsprisnippet</a:t>
            </a:r>
            <a:r>
              <a:rPr lang="nb-NO" sz="1800"/>
              <a:t>, skal imidlertid tillegges særlig vekt. </a:t>
            </a:r>
          </a:p>
          <a:p>
            <a:r>
              <a:rPr lang="nb-NO" sz="1800" b="1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Likebehandling, bedre avgjørelsesgrunnlag og bedre ressursbruk er relevante juridiske argumenter ved vurdering av behandlingsgrunnlag i offentlig forvaltning. </a:t>
            </a:r>
            <a:endParaRPr lang="nb-NO" sz="1800"/>
          </a:p>
        </p:txBody>
      </p:sp>
      <p:sp>
        <p:nvSpPr>
          <p:cNvPr id="7" name="Plassholder for innhold 4">
            <a:extLst>
              <a:ext uri="{FF2B5EF4-FFF2-40B4-BE49-F238E27FC236}">
                <a16:creationId xmlns:a16="http://schemas.microsoft.com/office/drawing/2014/main" id="{4912EBCB-D2AC-4020-8B24-FC8813CB9DB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736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Vår inngang </a:t>
            </a:r>
          </a:p>
        </p:txBody>
      </p:sp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BA0EBB13-B7B6-47FD-8B64-C571DB64B717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736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Hva fikk vi ut i henhold til </a:t>
            </a:r>
            <a:r>
              <a:rPr lang="nb-NO" err="1"/>
              <a:t>caset</a:t>
            </a:r>
            <a:r>
              <a:rPr lang="nb-NO"/>
              <a:t> og mer generelt? </a:t>
            </a:r>
          </a:p>
        </p:txBody>
      </p:sp>
    </p:spTree>
    <p:extLst>
      <p:ext uri="{BB962C8B-B14F-4D97-AF65-F5344CB8AC3E}">
        <p14:creationId xmlns:p14="http://schemas.microsoft.com/office/powerpoint/2010/main" val="328295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09E9B6-FE84-46BA-B1D7-C3437E55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Betydning for andre tilfeller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3058A7-F555-417C-9351-E5AE1C1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163" y="2023325"/>
            <a:ext cx="7501049" cy="646331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r">
              <a:buNone/>
            </a:pPr>
            <a:endParaRPr lang="nb-NO" sz="1600">
              <a:cs typeface="Calibri"/>
            </a:endParaRPr>
          </a:p>
          <a:p>
            <a:r>
              <a:rPr lang="nb-NO" sz="1600" b="1">
                <a:cs typeface="Calibri"/>
              </a:rPr>
              <a:t>Vanskelig å trekke mange paralleller til andre caser som ikke er veldig/helt like </a:t>
            </a:r>
          </a:p>
          <a:p>
            <a:pPr marL="0" indent="0" algn="r">
              <a:buNone/>
            </a:pPr>
            <a:endParaRPr lang="nb-NO" sz="1600">
              <a:cs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C137D22-4A50-4DE1-AFF4-5D98A1D790D1}"/>
              </a:ext>
            </a:extLst>
          </p:cNvPr>
          <p:cNvSpPr txBox="1"/>
          <p:nvPr/>
        </p:nvSpPr>
        <p:spPr>
          <a:xfrm>
            <a:off x="1084460" y="2023325"/>
            <a:ext cx="321155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Konkret vurdering i det enkelte tilfelle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6B575C-FFCA-4CD1-A1EF-8C3748CB5460}"/>
              </a:ext>
            </a:extLst>
          </p:cNvPr>
          <p:cNvSpPr txBox="1"/>
          <p:nvPr/>
        </p:nvSpPr>
        <p:spPr>
          <a:xfrm>
            <a:off x="1084460" y="2752683"/>
            <a:ext cx="32115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Vurderingstema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14CE3A3-DEC3-4777-A6DB-B6293FC06298}"/>
              </a:ext>
            </a:extLst>
          </p:cNvPr>
          <p:cNvSpPr txBox="1"/>
          <p:nvPr/>
        </p:nvSpPr>
        <p:spPr>
          <a:xfrm>
            <a:off x="1084460" y="4578148"/>
            <a:ext cx="321155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Arbeid med hjemmel 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16274FD-E904-4C1B-AE89-C36B1FF6593C}"/>
              </a:ext>
            </a:extLst>
          </p:cNvPr>
          <p:cNvSpPr txBox="1">
            <a:spLocks/>
          </p:cNvSpPr>
          <p:nvPr/>
        </p:nvSpPr>
        <p:spPr>
          <a:xfrm>
            <a:off x="4594302" y="4445642"/>
            <a:ext cx="7501048" cy="2305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1400">
              <a:cs typeface="Calibri"/>
            </a:endParaRPr>
          </a:p>
          <a:p>
            <a:r>
              <a:rPr lang="nb-NO" sz="1400" b="1">
                <a:cs typeface="Calibri"/>
              </a:rPr>
              <a:t>I dag har vi ikke et tydelig nok hjemmelsgrunnlag. Med en hjemmel er målet å klargjøre rammene som ligger der i dag + litt til. </a:t>
            </a:r>
          </a:p>
          <a:p>
            <a:r>
              <a:rPr lang="nb-NO" sz="1400" b="1">
                <a:cs typeface="Calibri"/>
              </a:rPr>
              <a:t>Ny hjemmel vil fortsatt ikke gi en «</a:t>
            </a:r>
            <a:r>
              <a:rPr lang="nb-NO" sz="1400" b="1" err="1">
                <a:cs typeface="Calibri"/>
              </a:rPr>
              <a:t>blancofullmakt</a:t>
            </a:r>
            <a:r>
              <a:rPr lang="nb-NO" sz="1400" b="1">
                <a:cs typeface="Calibri"/>
              </a:rPr>
              <a:t>», men gjøre det enklere å komme i mål med vurderingene. </a:t>
            </a:r>
          </a:p>
          <a:p>
            <a:r>
              <a:rPr lang="nb-NO" sz="1400" b="1">
                <a:cs typeface="Calibri"/>
              </a:rPr>
              <a:t>Tverrfaglig sammensatt gruppe jobber med forslag til ny hjemmel. Jobber med å spesifisere generelle holdepunkter for hva som skal være vurderingstema ved bruk av KI. </a:t>
            </a:r>
          </a:p>
          <a:p>
            <a:r>
              <a:rPr lang="nb-NO" sz="1400" b="1">
                <a:cs typeface="Calibri"/>
              </a:rPr>
              <a:t>Intern høringsrunde igangsatt nå – frist 28. februar. </a:t>
            </a:r>
          </a:p>
          <a:p>
            <a:endParaRPr lang="nb-NO" sz="1400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400">
              <a:cs typeface="Calibri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81C8E2CC-A84E-4841-9CA1-8A095A01719F}"/>
              </a:ext>
            </a:extLst>
          </p:cNvPr>
          <p:cNvSpPr txBox="1">
            <a:spLocks/>
          </p:cNvSpPr>
          <p:nvPr/>
        </p:nvSpPr>
        <p:spPr>
          <a:xfrm>
            <a:off x="4596163" y="2752683"/>
            <a:ext cx="3689193" cy="1609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>
                <a:cs typeface="Calibri"/>
              </a:rPr>
              <a:t>På den ene siden </a:t>
            </a:r>
          </a:p>
          <a:p>
            <a:r>
              <a:rPr lang="nb-NO" sz="1400" b="1">
                <a:cs typeface="Calibri"/>
              </a:rPr>
              <a:t>Særlig kategorier</a:t>
            </a:r>
          </a:p>
          <a:p>
            <a:r>
              <a:rPr lang="nb-NO" sz="1400" b="1">
                <a:cs typeface="Calibri"/>
              </a:rPr>
              <a:t>Mengden opplysninger </a:t>
            </a:r>
          </a:p>
          <a:p>
            <a:r>
              <a:rPr lang="nb-NO" sz="1400" b="1">
                <a:cs typeface="Calibri"/>
              </a:rPr>
              <a:t>Opplysninger om andre enn den som er syk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400">
              <a:cs typeface="Calibri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4A404F2-9DF5-493C-882D-FE5FFD91B61F}"/>
              </a:ext>
            </a:extLst>
          </p:cNvPr>
          <p:cNvSpPr txBox="1">
            <a:spLocks/>
          </p:cNvSpPr>
          <p:nvPr/>
        </p:nvSpPr>
        <p:spPr>
          <a:xfrm>
            <a:off x="8408019" y="2754322"/>
            <a:ext cx="3689193" cy="1609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>
                <a:cs typeface="Calibri"/>
              </a:rPr>
              <a:t>På den andre siden </a:t>
            </a:r>
          </a:p>
          <a:p>
            <a:r>
              <a:rPr lang="nb-NO" sz="1400" b="1">
                <a:cs typeface="Calibri"/>
              </a:rPr>
              <a:t>Mer enhetlig behandling</a:t>
            </a:r>
          </a:p>
          <a:p>
            <a:r>
              <a:rPr lang="nb-NO" sz="1400" b="1">
                <a:cs typeface="Calibri"/>
              </a:rPr>
              <a:t>Mer treffsikker vurdering enn når den er manuell</a:t>
            </a:r>
          </a:p>
          <a:p>
            <a:r>
              <a:rPr lang="nb-NO" sz="1400" b="1">
                <a:cs typeface="Calibri"/>
              </a:rPr>
              <a:t>Mindre arbeidsbelastning i en allerede travel hverdag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48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5197D-B8E2-E39C-9B31-1AC0C81B0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/>
              <a:t>Støtteslides</a:t>
            </a:r>
          </a:p>
        </p:txBody>
      </p:sp>
    </p:spTree>
    <p:extLst>
      <p:ext uri="{BB962C8B-B14F-4D97-AF65-F5344CB8AC3E}">
        <p14:creationId xmlns:p14="http://schemas.microsoft.com/office/powerpoint/2010/main" val="45270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28EE57-BED1-1A4B-A887-64F88E19F3A0}"/>
                  </a:ext>
                </a:extLst>
              </p:cNvPr>
              <p:cNvSpPr txBox="1"/>
              <p:nvPr/>
            </p:nvSpPr>
            <p:spPr>
              <a:xfrm>
                <a:off x="2518526" y="1642450"/>
                <a:ext cx="1114472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NO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28EE57-BED1-1A4B-A887-64F88E19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526" y="1642450"/>
                <a:ext cx="1114472" cy="615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11EE3F-6C3D-9941-8B44-776DA2AC7F6D}"/>
                  </a:ext>
                </a:extLst>
              </p:cNvPr>
              <p:cNvSpPr txBox="1"/>
              <p:nvPr/>
            </p:nvSpPr>
            <p:spPr>
              <a:xfrm>
                <a:off x="8331447" y="1648488"/>
                <a:ext cx="1140120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NO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11EE3F-6C3D-9941-8B44-776DA2AC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47" y="1648488"/>
                <a:ext cx="1140120" cy="615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F50D3D-4D10-0242-828C-289E97F94C97}"/>
              </a:ext>
            </a:extLst>
          </p:cNvPr>
          <p:cNvCxnSpPr>
            <a:cxnSpLocks/>
          </p:cNvCxnSpPr>
          <p:nvPr/>
        </p:nvCxnSpPr>
        <p:spPr>
          <a:xfrm>
            <a:off x="5917474" y="548640"/>
            <a:ext cx="0" cy="5995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B2E631-EFF7-8B41-8D63-CCFD427D4A34}"/>
              </a:ext>
            </a:extLst>
          </p:cNvPr>
          <p:cNvCxnSpPr>
            <a:cxnSpLocks/>
          </p:cNvCxnSpPr>
          <p:nvPr/>
        </p:nvCxnSpPr>
        <p:spPr>
          <a:xfrm flipH="1">
            <a:off x="836024" y="3633650"/>
            <a:ext cx="10593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471179-41D2-3D47-AAC3-1CEA34BD0835}"/>
              </a:ext>
            </a:extLst>
          </p:cNvPr>
          <p:cNvSpPr txBox="1"/>
          <p:nvPr/>
        </p:nvSpPr>
        <p:spPr>
          <a:xfrm>
            <a:off x="879841" y="2866010"/>
            <a:ext cx="482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Hvor mange får feilaktig avslag, blant alle de som faktisk trenger et møte?</a:t>
            </a:r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A3169-E854-1D42-8D86-398D169409C2}"/>
              </a:ext>
            </a:extLst>
          </p:cNvPr>
          <p:cNvSpPr txBox="1"/>
          <p:nvPr/>
        </p:nvSpPr>
        <p:spPr>
          <a:xfrm>
            <a:off x="7632324" y="2799733"/>
            <a:ext cx="415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Hvor stor andel av alle avslag er feilaktige?</a:t>
            </a:r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F4883-5F6C-D141-BE58-1B81DC65ED3B}"/>
              </a:ext>
            </a:extLst>
          </p:cNvPr>
          <p:cNvSpPr txBox="1"/>
          <p:nvPr/>
        </p:nvSpPr>
        <p:spPr>
          <a:xfrm>
            <a:off x="2167848" y="955428"/>
            <a:ext cx="200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False Negative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049A0-FFB4-6446-A818-2F629AD2017A}"/>
              </a:ext>
            </a:extLst>
          </p:cNvPr>
          <p:cNvSpPr txBox="1"/>
          <p:nvPr/>
        </p:nvSpPr>
        <p:spPr>
          <a:xfrm>
            <a:off x="7849435" y="952714"/>
            <a:ext cx="204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False Omission 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52BE3F-58ED-7D41-B583-76B8D4899C9A}"/>
              </a:ext>
            </a:extLst>
          </p:cNvPr>
          <p:cNvSpPr txBox="1"/>
          <p:nvPr/>
        </p:nvSpPr>
        <p:spPr>
          <a:xfrm>
            <a:off x="169817" y="352697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TP  =  </a:t>
            </a:r>
            <a:r>
              <a:rPr lang="en-NO">
                <a:solidFill>
                  <a:schemeClr val="accent2"/>
                </a:solidFill>
              </a:rPr>
              <a:t>positiv</a:t>
            </a:r>
          </a:p>
          <a:p>
            <a:r>
              <a:rPr lang="en-NO"/>
              <a:t>FN  =  </a:t>
            </a:r>
            <a:r>
              <a:rPr lang="en-NO">
                <a:solidFill>
                  <a:schemeClr val="accent2"/>
                </a:solidFill>
              </a:rPr>
              <a:t>positiv</a:t>
            </a:r>
          </a:p>
          <a:p>
            <a:r>
              <a:rPr lang="en-NO"/>
              <a:t>TN  = </a:t>
            </a:r>
            <a:r>
              <a:rPr lang="en-NO">
                <a:solidFill>
                  <a:schemeClr val="accent1"/>
                </a:solidFill>
              </a:rPr>
              <a:t>negativ</a:t>
            </a:r>
          </a:p>
          <a:p>
            <a:r>
              <a:rPr lang="en-NO"/>
              <a:t>FP  =  </a:t>
            </a:r>
            <a:r>
              <a:rPr lang="en-NO">
                <a:solidFill>
                  <a:schemeClr val="accent1"/>
                </a:solidFill>
              </a:rPr>
              <a:t>negativ</a:t>
            </a:r>
          </a:p>
        </p:txBody>
      </p:sp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35294801-DECA-9947-B1A0-BDF179AFA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024" y="3678616"/>
            <a:ext cx="914400" cy="914400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A333F600-D165-1C40-8D76-421A3A4A5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072" y="3678616"/>
            <a:ext cx="914400" cy="914400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5B14C8A3-E9E7-A141-A79F-F085FD4A9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2033" y="3678616"/>
            <a:ext cx="914400" cy="914400"/>
          </a:xfrm>
          <a:prstGeom prst="rect">
            <a:avLst/>
          </a:prstGeom>
        </p:spPr>
      </p:pic>
      <p:pic>
        <p:nvPicPr>
          <p:cNvPr id="34" name="Graphic 33" descr="Female Profile outline">
            <a:extLst>
              <a:ext uri="{FF2B5EF4-FFF2-40B4-BE49-F238E27FC236}">
                <a16:creationId xmlns:a16="http://schemas.microsoft.com/office/drawing/2014/main" id="{9525A3D6-496A-A841-98B8-D6BA98993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6906" y="3704519"/>
            <a:ext cx="914400" cy="914400"/>
          </a:xfrm>
          <a:prstGeom prst="rect">
            <a:avLst/>
          </a:prstGeom>
        </p:spPr>
      </p:pic>
      <p:pic>
        <p:nvPicPr>
          <p:cNvPr id="35" name="Graphic 34" descr="Female Profile outline">
            <a:extLst>
              <a:ext uri="{FF2B5EF4-FFF2-40B4-BE49-F238E27FC236}">
                <a16:creationId xmlns:a16="http://schemas.microsoft.com/office/drawing/2014/main" id="{8219FDE0-7F3A-6B46-A102-29E712A79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5380" y="3704519"/>
            <a:ext cx="914400" cy="914400"/>
          </a:xfrm>
          <a:prstGeom prst="rect">
            <a:avLst/>
          </a:prstGeom>
        </p:spPr>
      </p:pic>
      <p:pic>
        <p:nvPicPr>
          <p:cNvPr id="36" name="Graphic 35" descr="Female Profile outline">
            <a:extLst>
              <a:ext uri="{FF2B5EF4-FFF2-40B4-BE49-F238E27FC236}">
                <a16:creationId xmlns:a16="http://schemas.microsoft.com/office/drawing/2014/main" id="{11FEB93A-AB6D-D645-AD50-C0C24E9FD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3854" y="3704519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FB84E4-4EE9-DB4E-ACFE-253DA0EB20FE}"/>
              </a:ext>
            </a:extLst>
          </p:cNvPr>
          <p:cNvSpPr txBox="1"/>
          <p:nvPr/>
        </p:nvSpPr>
        <p:spPr>
          <a:xfrm>
            <a:off x="2068195" y="4434253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Alle trenger et møte</a:t>
            </a:r>
            <a:endParaRPr lang="en-NO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50AB57FF-F2BE-A749-A615-8F650E64FE12}"/>
              </a:ext>
            </a:extLst>
          </p:cNvPr>
          <p:cNvSpPr/>
          <p:nvPr/>
        </p:nvSpPr>
        <p:spPr>
          <a:xfrm>
            <a:off x="2929044" y="4774138"/>
            <a:ext cx="484632" cy="570971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9" name="Graphic 38" descr="Male profile with solid fill">
            <a:extLst>
              <a:ext uri="{FF2B5EF4-FFF2-40B4-BE49-F238E27FC236}">
                <a16:creationId xmlns:a16="http://schemas.microsoft.com/office/drawing/2014/main" id="{50B0609F-E0E9-AA44-BAC3-E8B64B8BD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639" y="4825288"/>
            <a:ext cx="914400" cy="914400"/>
          </a:xfrm>
          <a:prstGeom prst="rect">
            <a:avLst/>
          </a:prstGeom>
        </p:spPr>
      </p:pic>
      <p:pic>
        <p:nvPicPr>
          <p:cNvPr id="40" name="Graphic 39" descr="Male profile with solid fill">
            <a:extLst>
              <a:ext uri="{FF2B5EF4-FFF2-40B4-BE49-F238E27FC236}">
                <a16:creationId xmlns:a16="http://schemas.microsoft.com/office/drawing/2014/main" id="{B4856C32-204D-3340-8D13-CDB2BA88E0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5111" y="4825288"/>
            <a:ext cx="914400" cy="914400"/>
          </a:xfrm>
          <a:prstGeom prst="rect">
            <a:avLst/>
          </a:prstGeom>
        </p:spPr>
      </p:pic>
      <p:pic>
        <p:nvPicPr>
          <p:cNvPr id="41" name="Graphic 40" descr="Female Profile with solid fill">
            <a:extLst>
              <a:ext uri="{FF2B5EF4-FFF2-40B4-BE49-F238E27FC236}">
                <a16:creationId xmlns:a16="http://schemas.microsoft.com/office/drawing/2014/main" id="{35797136-F5A2-4143-B0E2-63C5975BF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5456" y="4825288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B5077E5-F3D8-3A4E-88CA-CECEDAE5A4EB}"/>
              </a:ext>
            </a:extLst>
          </p:cNvPr>
          <p:cNvSpPr txBox="1"/>
          <p:nvPr/>
        </p:nvSpPr>
        <p:spPr>
          <a:xfrm>
            <a:off x="1191513" y="5559223"/>
            <a:ext cx="13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To menn får</a:t>
            </a:r>
            <a:endParaRPr lang="en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D7D570-39F7-1746-B88E-38719A3E5B02}"/>
              </a:ext>
            </a:extLst>
          </p:cNvPr>
          <p:cNvSpPr txBox="1"/>
          <p:nvPr/>
        </p:nvSpPr>
        <p:spPr>
          <a:xfrm>
            <a:off x="3806782" y="5563043"/>
            <a:ext cx="140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En kvinne får</a:t>
            </a:r>
            <a:endParaRPr lang="en-NO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0C9F82-E7D3-864A-AE88-5311E6B44A02}"/>
              </a:ext>
            </a:extLst>
          </p:cNvPr>
          <p:cNvSpPr txBox="1"/>
          <p:nvPr/>
        </p:nvSpPr>
        <p:spPr>
          <a:xfrm>
            <a:off x="1287063" y="589695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FNR = 1/3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4DFFF6-E69C-1B42-BD92-C8D137E14AD4}"/>
              </a:ext>
            </a:extLst>
          </p:cNvPr>
          <p:cNvSpPr txBox="1"/>
          <p:nvPr/>
        </p:nvSpPr>
        <p:spPr>
          <a:xfrm>
            <a:off x="3952816" y="588587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FNR = 2/3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58A4EB-F1A2-874C-8AFD-093443308CB5}"/>
              </a:ext>
            </a:extLst>
          </p:cNvPr>
          <p:cNvSpPr txBox="1"/>
          <p:nvPr/>
        </p:nvSpPr>
        <p:spPr>
          <a:xfrm>
            <a:off x="1246134" y="6434403"/>
            <a:ext cx="449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FNR-pariteten kvinner-menn : (2/3) / (1/3) = 2</a:t>
            </a:r>
          </a:p>
        </p:txBody>
      </p:sp>
      <p:pic>
        <p:nvPicPr>
          <p:cNvPr id="47" name="Graphic 46" descr="Male profile outline">
            <a:extLst>
              <a:ext uri="{FF2B5EF4-FFF2-40B4-BE49-F238E27FC236}">
                <a16:creationId xmlns:a16="http://schemas.microsoft.com/office/drawing/2014/main" id="{05D1C63A-77C0-3641-826D-2F353E8FB9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05942" y="3607747"/>
            <a:ext cx="914400" cy="914400"/>
          </a:xfrm>
          <a:prstGeom prst="rect">
            <a:avLst/>
          </a:prstGeom>
        </p:spPr>
      </p:pic>
      <p:pic>
        <p:nvPicPr>
          <p:cNvPr id="48" name="Graphic 47" descr="Male profile outline">
            <a:extLst>
              <a:ext uri="{FF2B5EF4-FFF2-40B4-BE49-F238E27FC236}">
                <a16:creationId xmlns:a16="http://schemas.microsoft.com/office/drawing/2014/main" id="{33F110C9-CECC-FD43-806A-57FAE73142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5990" y="3607747"/>
            <a:ext cx="914400" cy="914400"/>
          </a:xfrm>
          <a:prstGeom prst="rect">
            <a:avLst/>
          </a:prstGeom>
        </p:spPr>
      </p:pic>
      <p:pic>
        <p:nvPicPr>
          <p:cNvPr id="49" name="Graphic 48" descr="Male profile outline">
            <a:extLst>
              <a:ext uri="{FF2B5EF4-FFF2-40B4-BE49-F238E27FC236}">
                <a16:creationId xmlns:a16="http://schemas.microsoft.com/office/drawing/2014/main" id="{181D7EE1-A41B-C34D-A6F9-E9EF2CA80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01951" y="3607747"/>
            <a:ext cx="914400" cy="914400"/>
          </a:xfrm>
          <a:prstGeom prst="rect">
            <a:avLst/>
          </a:prstGeom>
        </p:spPr>
      </p:pic>
      <p:pic>
        <p:nvPicPr>
          <p:cNvPr id="50" name="Graphic 49" descr="Female Profile outline">
            <a:extLst>
              <a:ext uri="{FF2B5EF4-FFF2-40B4-BE49-F238E27FC236}">
                <a16:creationId xmlns:a16="http://schemas.microsoft.com/office/drawing/2014/main" id="{09AB7F6A-9A27-9C4A-8539-A70BB776AB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06824" y="3633650"/>
            <a:ext cx="914400" cy="914400"/>
          </a:xfrm>
          <a:prstGeom prst="rect">
            <a:avLst/>
          </a:prstGeom>
        </p:spPr>
      </p:pic>
      <p:pic>
        <p:nvPicPr>
          <p:cNvPr id="51" name="Graphic 50" descr="Female Profile outline">
            <a:extLst>
              <a:ext uri="{FF2B5EF4-FFF2-40B4-BE49-F238E27FC236}">
                <a16:creationId xmlns:a16="http://schemas.microsoft.com/office/drawing/2014/main" id="{C188238E-7A5F-C348-95D1-1E180A1499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45298" y="3633650"/>
            <a:ext cx="914400" cy="914400"/>
          </a:xfrm>
          <a:prstGeom prst="rect">
            <a:avLst/>
          </a:prstGeom>
        </p:spPr>
      </p:pic>
      <p:pic>
        <p:nvPicPr>
          <p:cNvPr id="52" name="Graphic 51" descr="Female Profile outline">
            <a:extLst>
              <a:ext uri="{FF2B5EF4-FFF2-40B4-BE49-F238E27FC236}">
                <a16:creationId xmlns:a16="http://schemas.microsoft.com/office/drawing/2014/main" id="{1E3C0768-3D46-6B42-A10C-F45300DCA8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83772" y="3633650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680C661-59C9-2842-B0C6-8769FBAB00A1}"/>
              </a:ext>
            </a:extLst>
          </p:cNvPr>
          <p:cNvSpPr txBox="1"/>
          <p:nvPr/>
        </p:nvSpPr>
        <p:spPr>
          <a:xfrm>
            <a:off x="6840767" y="4415605"/>
            <a:ext cx="207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1 av 3 menn trenger</a:t>
            </a:r>
            <a:endParaRPr lang="en-NO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C71236-231B-8D4B-9C7E-FBE85D0202E1}"/>
              </a:ext>
            </a:extLst>
          </p:cNvPr>
          <p:cNvSpPr txBox="1"/>
          <p:nvPr/>
        </p:nvSpPr>
        <p:spPr>
          <a:xfrm>
            <a:off x="9263829" y="4413223"/>
            <a:ext cx="224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2 av 3 </a:t>
            </a:r>
            <a:r>
              <a:rPr lang="nb-NO" err="1"/>
              <a:t>women</a:t>
            </a:r>
            <a:r>
              <a:rPr lang="nb-NO"/>
              <a:t> trenger</a:t>
            </a:r>
            <a:endParaRPr lang="en-NO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B8D90A-EBAA-2F40-B4A6-C9715737BAC1}"/>
              </a:ext>
            </a:extLst>
          </p:cNvPr>
          <p:cNvSpPr txBox="1"/>
          <p:nvPr/>
        </p:nvSpPr>
        <p:spPr>
          <a:xfrm>
            <a:off x="8606234" y="5503871"/>
            <a:ext cx="154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Alle får avslag!</a:t>
            </a:r>
            <a:endParaRPr lang="en-NO"/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ECD1A31D-2367-9944-B5D0-523A7DC4BE3E}"/>
              </a:ext>
            </a:extLst>
          </p:cNvPr>
          <p:cNvSpPr/>
          <p:nvPr/>
        </p:nvSpPr>
        <p:spPr>
          <a:xfrm>
            <a:off x="8947988" y="4774138"/>
            <a:ext cx="484632" cy="570971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DC19CF-D61E-2746-A01D-FC5B99897CB7}"/>
              </a:ext>
            </a:extLst>
          </p:cNvPr>
          <p:cNvSpPr txBox="1"/>
          <p:nvPr/>
        </p:nvSpPr>
        <p:spPr>
          <a:xfrm>
            <a:off x="7288686" y="5873203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FOR = 1/3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2D8AD9-4CD4-F04E-A7ED-267C780AB54F}"/>
              </a:ext>
            </a:extLst>
          </p:cNvPr>
          <p:cNvSpPr txBox="1"/>
          <p:nvPr/>
        </p:nvSpPr>
        <p:spPr>
          <a:xfrm>
            <a:off x="10140173" y="5853553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FOR = 2/3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0744D4-701E-AF47-BA22-993F63321E84}"/>
              </a:ext>
            </a:extLst>
          </p:cNvPr>
          <p:cNvSpPr txBox="1"/>
          <p:nvPr/>
        </p:nvSpPr>
        <p:spPr>
          <a:xfrm>
            <a:off x="7098782" y="6434403"/>
            <a:ext cx="449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FOR-pariteten kvinner-menn : (2/3) / (1/3) = 2</a:t>
            </a:r>
          </a:p>
        </p:txBody>
      </p:sp>
    </p:spTree>
    <p:extLst>
      <p:ext uri="{BB962C8B-B14F-4D97-AF65-F5344CB8AC3E}">
        <p14:creationId xmlns:p14="http://schemas.microsoft.com/office/powerpoint/2010/main" val="27641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9" grpId="0"/>
      <p:bldP spid="20" grpId="0"/>
      <p:bldP spid="21" grpId="0"/>
      <p:bldP spid="37" grpId="0"/>
      <p:bldP spid="38" grpId="0" animBg="1"/>
      <p:bldP spid="42" grpId="0"/>
      <p:bldP spid="43" grpId="0"/>
      <p:bldP spid="44" grpId="0"/>
      <p:bldP spid="45" grpId="0"/>
      <p:bldP spid="46" grpId="0"/>
      <p:bldP spid="53" grpId="0"/>
      <p:bldP spid="54" grpId="0"/>
      <p:bldP spid="55" grpId="0"/>
      <p:bldP spid="57" grpId="0" animBg="1"/>
      <p:bldP spid="58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BBBA205-D645-4430-BEA7-60F79284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245"/>
            <a:ext cx="12192000" cy="195068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1D37D86-A225-4B39-A99C-76E1DA97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0931"/>
            <a:ext cx="12192000" cy="4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286D57-9905-41C1-9E96-28D5E01A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889"/>
            <a:ext cx="10515600" cy="1325563"/>
          </a:xfrm>
        </p:spPr>
        <p:txBody>
          <a:bodyPr/>
          <a:lstStyle/>
          <a:p>
            <a:r>
              <a:rPr lang="nb-NO">
                <a:cs typeface="Calibri Light"/>
              </a:rPr>
              <a:t>Prediksjon av sykefraværsvarighet</a:t>
            </a:r>
          </a:p>
          <a:p>
            <a:endParaRPr lang="nb-NO">
              <a:cs typeface="Calibri Ligh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82FE60E-A399-4552-9832-F3FD24F34E5F}"/>
              </a:ext>
            </a:extLst>
          </p:cNvPr>
          <p:cNvSpPr txBox="1"/>
          <p:nvPr/>
        </p:nvSpPr>
        <p:spPr>
          <a:xfrm>
            <a:off x="678241" y="2282698"/>
            <a:ext cx="531855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+mn-lt"/>
                <a:cs typeface="+mn-lt"/>
              </a:rPr>
              <a:t>En av våre hypoteser er at vi avholder for mange unødvendige dialogmøter.  </a:t>
            </a:r>
            <a:endParaRPr lang="nb-NO"/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Ved å bruke maskinlæring for å predikere sykefraværslengde ønsker vi gi veilederen bedre støtte til dens beslutning om hvorvidt de burde samle aktørene til et møte.</a:t>
            </a: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332C3D8-76B2-4176-9082-109B92BA1B96}"/>
              </a:ext>
            </a:extLst>
          </p:cNvPr>
          <p:cNvSpPr txBox="1"/>
          <p:nvPr/>
        </p:nvSpPr>
        <p:spPr>
          <a:xfrm>
            <a:off x="6906155" y="2281665"/>
            <a:ext cx="459806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+mn-lt"/>
                <a:cs typeface="+mn-lt"/>
              </a:rPr>
              <a:t>Dette vil vi oppnå: </a:t>
            </a:r>
            <a:endParaRPr lang="nb-NO"/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- Mer tilpasset oppfølging for sykmeldte med og uten behov for dialogmøte</a:t>
            </a:r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- Færre unødvendige møter som sparer tid for alle involvert i sykefraværet</a:t>
            </a:r>
          </a:p>
        </p:txBody>
      </p:sp>
    </p:spTree>
    <p:extLst>
      <p:ext uri="{BB962C8B-B14F-4D97-AF65-F5344CB8AC3E}">
        <p14:creationId xmlns:p14="http://schemas.microsoft.com/office/powerpoint/2010/main" val="337165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CE1AC4E9-4607-4BF8-A38C-001CEF83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18" y="85725"/>
            <a:ext cx="452628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F3239E1-7061-4A94-A238-832B1F6F8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76" y="114986"/>
            <a:ext cx="5049252" cy="65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741F-3CA4-0A49-9279-90D5DA00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Rettferdighet</a:t>
            </a:r>
          </a:p>
        </p:txBody>
      </p:sp>
      <p:pic>
        <p:nvPicPr>
          <p:cNvPr id="3" name="balance-154516_1280.png" descr="balance-154516_1280.png">
            <a:extLst>
              <a:ext uri="{FF2B5EF4-FFF2-40B4-BE49-F238E27FC236}">
                <a16:creationId xmlns:a16="http://schemas.microsoft.com/office/drawing/2014/main" id="{E0744BEE-D1EE-824A-96AC-7DB62A51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3" y="1594902"/>
            <a:ext cx="2556991" cy="165005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Sylinder 2">
            <a:extLst>
              <a:ext uri="{FF2B5EF4-FFF2-40B4-BE49-F238E27FC236}">
                <a16:creationId xmlns:a16="http://schemas.microsoft.com/office/drawing/2014/main" id="{6E16EB7A-5C1E-8940-BC97-198BEB63BEFD}"/>
              </a:ext>
            </a:extLst>
          </p:cNvPr>
          <p:cNvSpPr txBox="1"/>
          <p:nvPr/>
        </p:nvSpPr>
        <p:spPr>
          <a:xfrm>
            <a:off x="6935788" y="152707"/>
            <a:ext cx="4418012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ea typeface="+mn-lt"/>
              <a:cs typeface="+mn-lt"/>
            </a:endParaRPr>
          </a:p>
          <a:p>
            <a:r>
              <a:rPr lang="nb-NO" b="1">
                <a:ea typeface="+mn-lt"/>
                <a:cs typeface="+mn-lt"/>
              </a:rPr>
              <a:t>Rettferdighet er et personvernprinsipp:</a:t>
            </a:r>
          </a:p>
          <a:p>
            <a:endParaRPr lang="nb-NO">
              <a:ea typeface="+mn-lt"/>
              <a:cs typeface="+mn-lt"/>
            </a:endParaRPr>
          </a:p>
          <a:p>
            <a:r>
              <a:rPr lang="en-US" sz="1600" i="1" err="1"/>
              <a:t>Behandlingen</a:t>
            </a:r>
            <a:r>
              <a:rPr lang="en-US" sz="1600" i="1"/>
              <a:t> [] </a:t>
            </a:r>
            <a:r>
              <a:rPr lang="en-US" sz="1600" i="1" err="1"/>
              <a:t>skal</a:t>
            </a:r>
            <a:r>
              <a:rPr lang="en-US" sz="1600" i="1"/>
              <a:t> </a:t>
            </a:r>
            <a:r>
              <a:rPr lang="en-US" sz="1600" i="1" err="1"/>
              <a:t>gjøres</a:t>
            </a:r>
            <a:r>
              <a:rPr lang="en-US" sz="1600" i="1"/>
              <a:t> </a:t>
            </a:r>
            <a:r>
              <a:rPr lang="en-US" sz="1600" i="1" err="1"/>
              <a:t>i</a:t>
            </a:r>
            <a:r>
              <a:rPr lang="en-US" sz="1600" i="1"/>
              <a:t> </a:t>
            </a:r>
            <a:r>
              <a:rPr lang="en-US" sz="1600" b="1" i="1" err="1"/>
              <a:t>respekt</a:t>
            </a:r>
            <a:r>
              <a:rPr lang="en-US" sz="1600" i="1"/>
              <a:t> for de </a:t>
            </a:r>
            <a:r>
              <a:rPr lang="en-US" sz="1600" i="1" err="1"/>
              <a:t>registrertes</a:t>
            </a:r>
            <a:r>
              <a:rPr lang="en-US" sz="1600" i="1"/>
              <a:t> </a:t>
            </a:r>
            <a:r>
              <a:rPr lang="en-US" sz="1600" b="1" i="1" err="1"/>
              <a:t>interesser</a:t>
            </a:r>
            <a:r>
              <a:rPr lang="en-US" sz="1600" i="1"/>
              <a:t> </a:t>
            </a:r>
            <a:r>
              <a:rPr lang="en-US" sz="1600" i="1" err="1"/>
              <a:t>og</a:t>
            </a:r>
            <a:r>
              <a:rPr lang="en-US" sz="1600" i="1"/>
              <a:t> </a:t>
            </a:r>
            <a:r>
              <a:rPr lang="en-US" sz="1600" b="1" i="1" err="1"/>
              <a:t>rimelige</a:t>
            </a:r>
            <a:r>
              <a:rPr lang="en-US" sz="1600" b="1" i="1"/>
              <a:t> </a:t>
            </a:r>
            <a:r>
              <a:rPr lang="en-US" sz="1600" b="1" i="1" err="1"/>
              <a:t>forventninger</a:t>
            </a:r>
            <a:r>
              <a:rPr lang="en-US" sz="1600" i="1"/>
              <a:t>. </a:t>
            </a:r>
            <a:r>
              <a:rPr lang="en-US" sz="1600" i="1" err="1"/>
              <a:t>Behandlingen</a:t>
            </a:r>
            <a:r>
              <a:rPr lang="en-US" sz="1600" i="1"/>
              <a:t> </a:t>
            </a:r>
            <a:r>
              <a:rPr lang="en-US" sz="1600" i="1" err="1"/>
              <a:t>skal</a:t>
            </a:r>
            <a:r>
              <a:rPr lang="en-US" sz="1600" i="1"/>
              <a:t> </a:t>
            </a:r>
            <a:r>
              <a:rPr lang="en-US" sz="1600" i="1" err="1"/>
              <a:t>dessuten</a:t>
            </a:r>
            <a:r>
              <a:rPr lang="en-US" sz="1600" i="1"/>
              <a:t> </a:t>
            </a:r>
            <a:r>
              <a:rPr lang="en-US" sz="1600" i="1" err="1"/>
              <a:t>være</a:t>
            </a:r>
            <a:r>
              <a:rPr lang="en-US" sz="1600" i="1"/>
              <a:t> </a:t>
            </a:r>
            <a:r>
              <a:rPr lang="en-US" sz="1600" b="1" i="1" err="1"/>
              <a:t>gjennomsiktig</a:t>
            </a:r>
            <a:r>
              <a:rPr lang="en-US" sz="1600" i="1"/>
              <a:t> </a:t>
            </a:r>
            <a:r>
              <a:rPr lang="en-US" sz="1600" i="1" err="1"/>
              <a:t>og</a:t>
            </a:r>
            <a:r>
              <a:rPr lang="en-US" sz="1600" i="1"/>
              <a:t> </a:t>
            </a:r>
            <a:r>
              <a:rPr lang="en-US" sz="1600" b="1" i="1" err="1"/>
              <a:t>forståelig</a:t>
            </a:r>
            <a:r>
              <a:rPr lang="en-US" sz="1600" i="1"/>
              <a:t> for de </a:t>
            </a:r>
            <a:r>
              <a:rPr lang="en-US" sz="1600" i="1" err="1"/>
              <a:t>registrerte</a:t>
            </a:r>
            <a:r>
              <a:rPr lang="en-US" sz="1600" i="1"/>
              <a:t>, den </a:t>
            </a:r>
            <a:r>
              <a:rPr lang="en-US" sz="1600" i="1" err="1"/>
              <a:t>skal</a:t>
            </a:r>
            <a:r>
              <a:rPr lang="en-US" sz="1600" i="1"/>
              <a:t> </a:t>
            </a:r>
            <a:r>
              <a:rPr lang="en-US" sz="1600" i="1" err="1"/>
              <a:t>ikke</a:t>
            </a:r>
            <a:r>
              <a:rPr lang="en-US" sz="1600" i="1"/>
              <a:t> </a:t>
            </a:r>
            <a:r>
              <a:rPr lang="en-US" sz="1600" i="1" err="1"/>
              <a:t>foregå</a:t>
            </a:r>
            <a:r>
              <a:rPr lang="en-US" sz="1600" i="1"/>
              <a:t> </a:t>
            </a:r>
            <a:r>
              <a:rPr lang="en-US" sz="1600" i="1" err="1"/>
              <a:t>på</a:t>
            </a:r>
            <a:r>
              <a:rPr lang="en-US" sz="1600" i="1"/>
              <a:t> </a:t>
            </a:r>
            <a:r>
              <a:rPr lang="en-US" sz="1600" b="1" i="1" err="1"/>
              <a:t>fordekte</a:t>
            </a:r>
            <a:r>
              <a:rPr lang="en-US" sz="1600" i="1"/>
              <a:t> </a:t>
            </a:r>
            <a:r>
              <a:rPr lang="en-US" sz="1600" i="1" err="1"/>
              <a:t>eller</a:t>
            </a:r>
            <a:r>
              <a:rPr lang="en-US" sz="1600" i="1"/>
              <a:t> </a:t>
            </a:r>
            <a:r>
              <a:rPr lang="en-US" sz="1600" b="1" i="1" err="1"/>
              <a:t>manipulerende</a:t>
            </a:r>
            <a:r>
              <a:rPr lang="en-US" sz="1600" i="1"/>
              <a:t> </a:t>
            </a:r>
            <a:r>
              <a:rPr lang="en-US" sz="1600" i="1" err="1"/>
              <a:t>måter</a:t>
            </a:r>
            <a:r>
              <a:rPr lang="en-US" sz="1600" i="1"/>
              <a:t>.</a:t>
            </a:r>
            <a:r>
              <a:rPr lang="en-US" sz="1600"/>
              <a:t> </a:t>
            </a:r>
          </a:p>
          <a:p>
            <a:endParaRPr lang="en-US" sz="1600"/>
          </a:p>
          <a:p>
            <a:r>
              <a:rPr lang="en-US" sz="1600"/>
              <a:t>[</a:t>
            </a:r>
            <a:r>
              <a:rPr lang="en-US" sz="1600" err="1"/>
              <a:t>Datatilsynet</a:t>
            </a:r>
            <a:r>
              <a:rPr lang="en-US" sz="1600"/>
              <a:t>]</a:t>
            </a:r>
            <a:endParaRPr lang="nb-NO" sz="1600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Men hvordan skal dette prinsippet forstås i lys av ML-modeller?</a:t>
            </a:r>
          </a:p>
          <a:p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EDPS: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/>
              <a:t>Registrertes forventninger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/>
              <a:t>Behandlingens bredere etiske problemstillinger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/>
              <a:t>Respekt for rettigheter og friheter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C00000"/>
                </a:solidFill>
              </a:rPr>
              <a:t>Ikke-diskriminering</a:t>
            </a:r>
          </a:p>
          <a:p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9CDD5-0650-F647-BAAE-AB9EA0E6AE15}"/>
              </a:ext>
            </a:extLst>
          </p:cNvPr>
          <p:cNvSpPr txBox="1"/>
          <p:nvPr/>
        </p:nvSpPr>
        <p:spPr>
          <a:xfrm>
            <a:off x="838200" y="3429000"/>
            <a:ext cx="4215714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>
                <a:ea typeface="+mn-lt"/>
                <a:cs typeface="+mn-lt"/>
              </a:rPr>
              <a:t>Modellen skal </a:t>
            </a:r>
            <a:r>
              <a:rPr lang="nb-NO">
                <a:solidFill>
                  <a:srgbClr val="C00000"/>
                </a:solidFill>
                <a:ea typeface="+mn-lt"/>
                <a:cs typeface="+mn-lt"/>
              </a:rPr>
              <a:t>forskjellsbehandle</a:t>
            </a:r>
            <a:r>
              <a:rPr lang="nb-NO">
                <a:ea typeface="+mn-lt"/>
                <a:cs typeface="+mn-lt"/>
              </a:rPr>
              <a:t>, men alle modeller vil fra tid til annen gjøre feil: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ea typeface="+mn-lt"/>
                <a:cs typeface="+mn-lt"/>
              </a:rPr>
              <a:t>Når feilraten er større i en del av befolkningen enn i en annen, vil dette resultere i systematisk skjeve utfall for denne gruppen. I verste fall diskriminering.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ea typeface="+mn-lt"/>
                <a:cs typeface="+mn-lt"/>
              </a:rPr>
              <a:t>Feil gjøres også i dag, men ML kodifiserer feilraten og setter den ut i system. </a:t>
            </a:r>
            <a:r>
              <a:rPr lang="nb-NO" sz="1600" b="1">
                <a:ea typeface="+mn-lt"/>
                <a:cs typeface="+mn-lt"/>
              </a:rPr>
              <a:t>Må derfor på forhånd bestemme hvilke feil vi kan leve med og hvilke vi bør unngå</a:t>
            </a:r>
            <a:r>
              <a:rPr lang="nb-NO" sz="160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AD55FF-3C07-1247-8C0C-9F2AA0B6EE2A}"/>
              </a:ext>
            </a:extLst>
          </p:cNvPr>
          <p:cNvSpPr/>
          <p:nvPr/>
        </p:nvSpPr>
        <p:spPr>
          <a:xfrm>
            <a:off x="0" y="0"/>
            <a:ext cx="3003312" cy="6854207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E255E-3082-D44F-B9EF-8D7D083F7EB7}"/>
              </a:ext>
            </a:extLst>
          </p:cNvPr>
          <p:cNvSpPr txBox="1"/>
          <p:nvPr/>
        </p:nvSpPr>
        <p:spPr>
          <a:xfrm>
            <a:off x="-37586" y="360478"/>
            <a:ext cx="108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Fairness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8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850FA-0C3A-794B-97AD-E69DCAD001D3}"/>
              </a:ext>
            </a:extLst>
          </p:cNvPr>
          <p:cNvSpPr txBox="1"/>
          <p:nvPr/>
        </p:nvSpPr>
        <p:spPr>
          <a:xfrm>
            <a:off x="340396" y="3218593"/>
            <a:ext cx="2250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4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fairness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P[Yˆ =1|S =0]=P[Yˆ =1|S =1]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400" b="0" i="0" u="none" strike="noStrike" kern="1200" cap="none" spc="0" normalizeH="0" baseline="0" noProof="0">
              <a:ln>
                <a:noFill/>
              </a:ln>
              <a:solidFill>
                <a:srgbClr val="A2AD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EDB55-CD18-D440-A1F1-FD0FD93F4A5F}"/>
              </a:ext>
            </a:extLst>
          </p:cNvPr>
          <p:cNvSpPr txBox="1"/>
          <p:nvPr/>
        </p:nvSpPr>
        <p:spPr>
          <a:xfrm rot="1282740">
            <a:off x="-114731" y="5675480"/>
            <a:ext cx="3042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4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Predictive Parity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P[Y =1|Yˆ =1∩S=0]=P[Y =1|Yˆ =1∩S=1]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400" b="0" i="0" u="none" strike="noStrike" kern="1200" cap="none" spc="0" normalizeH="0" baseline="0" noProof="0">
              <a:ln>
                <a:noFill/>
              </a:ln>
              <a:solidFill>
                <a:srgbClr val="A2AD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33B31-2680-7A41-82E6-A13647F940D7}"/>
              </a:ext>
            </a:extLst>
          </p:cNvPr>
          <p:cNvSpPr txBox="1"/>
          <p:nvPr/>
        </p:nvSpPr>
        <p:spPr>
          <a:xfrm rot="20057975">
            <a:off x="-188895" y="4076261"/>
            <a:ext cx="3103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4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Equalized odds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P[Yˆ =1|Y =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y∩S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=0]=P[Yˆ =1|Y =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y∩S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=1]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y ∈ {0, 1}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400" b="0" i="0" u="none" strike="noStrike" kern="1200" cap="none" spc="0" normalizeH="0" baseline="0" noProof="0">
              <a:ln>
                <a:noFill/>
              </a:ln>
              <a:solidFill>
                <a:srgbClr val="A2AD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4B71A-4D13-0B4D-B174-5AA8A34DF296}"/>
              </a:ext>
            </a:extLst>
          </p:cNvPr>
          <p:cNvSpPr txBox="1"/>
          <p:nvPr/>
        </p:nvSpPr>
        <p:spPr>
          <a:xfrm rot="1256677">
            <a:off x="-45803" y="1449669"/>
            <a:ext cx="3182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4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calibration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P[Y =1|P =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p∩S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=0]=P[Y =1|P =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p∩S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=1]=p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400" b="0" i="0" u="none" strike="noStrike" kern="1200" cap="none" spc="0" normalizeH="0" baseline="0" noProof="0">
              <a:ln>
                <a:noFill/>
              </a:ln>
              <a:solidFill>
                <a:srgbClr val="A2AD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8942D8-7167-8549-862B-7D2AA663BE68}"/>
              </a:ext>
            </a:extLst>
          </p:cNvPr>
          <p:cNvSpPr txBox="1"/>
          <p:nvPr/>
        </p:nvSpPr>
        <p:spPr>
          <a:xfrm rot="21289910">
            <a:off x="-103536" y="2430982"/>
            <a:ext cx="31229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1400" b="1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AD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P[Yˆ =0|Y =1∩S =0]=P[Yˆ =0|Y =1∩S =1]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400" b="0" i="0" u="none" strike="noStrike" kern="1200" cap="none" spc="0" normalizeH="0" baseline="0" noProof="0">
              <a:ln>
                <a:noFill/>
              </a:ln>
              <a:solidFill>
                <a:srgbClr val="A2AD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phic 29" descr="Speedometer Low with solid fill">
            <a:extLst>
              <a:ext uri="{FF2B5EF4-FFF2-40B4-BE49-F238E27FC236}">
                <a16:creationId xmlns:a16="http://schemas.microsoft.com/office/drawing/2014/main" id="{7D96A2C8-0E51-8C40-A0C1-D717108F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38" y="312502"/>
            <a:ext cx="914400" cy="914400"/>
          </a:xfrm>
          <a:prstGeom prst="rect">
            <a:avLst/>
          </a:prstGeom>
        </p:spPr>
      </p:pic>
      <p:pic>
        <p:nvPicPr>
          <p:cNvPr id="24" name="Picture Placeholder 5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6A8241D3-8721-C9E3-C498-8C033BF418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" r="39"/>
          <a:stretch>
            <a:fillRect/>
          </a:stretch>
        </p:blipFill>
        <p:spPr>
          <a:xfrm>
            <a:off x="8923768" y="-3792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81B96CD-918E-873A-187E-96655A07E483}"/>
              </a:ext>
            </a:extLst>
          </p:cNvPr>
          <p:cNvSpPr/>
          <p:nvPr/>
        </p:nvSpPr>
        <p:spPr>
          <a:xfrm>
            <a:off x="3205537" y="1510301"/>
            <a:ext cx="5599416" cy="1140432"/>
          </a:xfrm>
          <a:custGeom>
            <a:avLst/>
            <a:gdLst>
              <a:gd name="connsiteX0" fmla="*/ 0 w 5599416"/>
              <a:gd name="connsiteY0" fmla="*/ 1140432 h 1140432"/>
              <a:gd name="connsiteX1" fmla="*/ 71919 w 5599416"/>
              <a:gd name="connsiteY1" fmla="*/ 1068512 h 1140432"/>
              <a:gd name="connsiteX2" fmla="*/ 92467 w 5599416"/>
              <a:gd name="connsiteY2" fmla="*/ 1027416 h 1140432"/>
              <a:gd name="connsiteX3" fmla="*/ 164387 w 5599416"/>
              <a:gd name="connsiteY3" fmla="*/ 955497 h 1140432"/>
              <a:gd name="connsiteX4" fmla="*/ 297951 w 5599416"/>
              <a:gd name="connsiteY4" fmla="*/ 821933 h 1140432"/>
              <a:gd name="connsiteX5" fmla="*/ 380144 w 5599416"/>
              <a:gd name="connsiteY5" fmla="*/ 739739 h 1140432"/>
              <a:gd name="connsiteX6" fmla="*/ 513708 w 5599416"/>
              <a:gd name="connsiteY6" fmla="*/ 647272 h 1140432"/>
              <a:gd name="connsiteX7" fmla="*/ 544530 w 5599416"/>
              <a:gd name="connsiteY7" fmla="*/ 616450 h 1140432"/>
              <a:gd name="connsiteX8" fmla="*/ 616450 w 5599416"/>
              <a:gd name="connsiteY8" fmla="*/ 575353 h 1140432"/>
              <a:gd name="connsiteX9" fmla="*/ 698643 w 5599416"/>
              <a:gd name="connsiteY9" fmla="*/ 523982 h 1140432"/>
              <a:gd name="connsiteX10" fmla="*/ 832207 w 5599416"/>
              <a:gd name="connsiteY10" fmla="*/ 452063 h 1140432"/>
              <a:gd name="connsiteX11" fmla="*/ 914400 w 5599416"/>
              <a:gd name="connsiteY11" fmla="*/ 410966 h 1140432"/>
              <a:gd name="connsiteX12" fmla="*/ 945223 w 5599416"/>
              <a:gd name="connsiteY12" fmla="*/ 390418 h 1140432"/>
              <a:gd name="connsiteX13" fmla="*/ 976045 w 5599416"/>
              <a:gd name="connsiteY13" fmla="*/ 380144 h 1140432"/>
              <a:gd name="connsiteX14" fmla="*/ 1099335 w 5599416"/>
              <a:gd name="connsiteY14" fmla="*/ 328773 h 1140432"/>
              <a:gd name="connsiteX15" fmla="*/ 1171254 w 5599416"/>
              <a:gd name="connsiteY15" fmla="*/ 308225 h 1140432"/>
              <a:gd name="connsiteX16" fmla="*/ 1273996 w 5599416"/>
              <a:gd name="connsiteY16" fmla="*/ 267128 h 1140432"/>
              <a:gd name="connsiteX17" fmla="*/ 1315092 w 5599416"/>
              <a:gd name="connsiteY17" fmla="*/ 256854 h 1140432"/>
              <a:gd name="connsiteX18" fmla="*/ 1366463 w 5599416"/>
              <a:gd name="connsiteY18" fmla="*/ 246580 h 1140432"/>
              <a:gd name="connsiteX19" fmla="*/ 1417834 w 5599416"/>
              <a:gd name="connsiteY19" fmla="*/ 226032 h 1140432"/>
              <a:gd name="connsiteX20" fmla="*/ 1479479 w 5599416"/>
              <a:gd name="connsiteY20" fmla="*/ 205483 h 1140432"/>
              <a:gd name="connsiteX21" fmla="*/ 1530850 w 5599416"/>
              <a:gd name="connsiteY21" fmla="*/ 184935 h 1140432"/>
              <a:gd name="connsiteX22" fmla="*/ 1582220 w 5599416"/>
              <a:gd name="connsiteY22" fmla="*/ 174661 h 1140432"/>
              <a:gd name="connsiteX23" fmla="*/ 1715784 w 5599416"/>
              <a:gd name="connsiteY23" fmla="*/ 133564 h 1140432"/>
              <a:gd name="connsiteX24" fmla="*/ 1767155 w 5599416"/>
              <a:gd name="connsiteY24" fmla="*/ 123290 h 1140432"/>
              <a:gd name="connsiteX25" fmla="*/ 1797978 w 5599416"/>
              <a:gd name="connsiteY25" fmla="*/ 113016 h 1140432"/>
              <a:gd name="connsiteX26" fmla="*/ 1890445 w 5599416"/>
              <a:gd name="connsiteY26" fmla="*/ 92468 h 1140432"/>
              <a:gd name="connsiteX27" fmla="*/ 1931542 w 5599416"/>
              <a:gd name="connsiteY27" fmla="*/ 82193 h 1140432"/>
              <a:gd name="connsiteX28" fmla="*/ 2024009 w 5599416"/>
              <a:gd name="connsiteY28" fmla="*/ 71919 h 1140432"/>
              <a:gd name="connsiteX29" fmla="*/ 2126751 w 5599416"/>
              <a:gd name="connsiteY29" fmla="*/ 51371 h 1140432"/>
              <a:gd name="connsiteX30" fmla="*/ 2188396 w 5599416"/>
              <a:gd name="connsiteY30" fmla="*/ 41097 h 1140432"/>
              <a:gd name="connsiteX31" fmla="*/ 2363056 w 5599416"/>
              <a:gd name="connsiteY31" fmla="*/ 20548 h 1140432"/>
              <a:gd name="connsiteX32" fmla="*/ 2732926 w 5599416"/>
              <a:gd name="connsiteY32" fmla="*/ 0 h 1140432"/>
              <a:gd name="connsiteX33" fmla="*/ 3400746 w 5599416"/>
              <a:gd name="connsiteY33" fmla="*/ 10274 h 1140432"/>
              <a:gd name="connsiteX34" fmla="*/ 3616503 w 5599416"/>
              <a:gd name="connsiteY34" fmla="*/ 30823 h 1140432"/>
              <a:gd name="connsiteX35" fmla="*/ 3729519 w 5599416"/>
              <a:gd name="connsiteY35" fmla="*/ 41097 h 1140432"/>
              <a:gd name="connsiteX36" fmla="*/ 3873357 w 5599416"/>
              <a:gd name="connsiteY36" fmla="*/ 71919 h 1140432"/>
              <a:gd name="connsiteX37" fmla="*/ 3945276 w 5599416"/>
              <a:gd name="connsiteY37" fmla="*/ 92468 h 1140432"/>
              <a:gd name="connsiteX38" fmla="*/ 4048018 w 5599416"/>
              <a:gd name="connsiteY38" fmla="*/ 113016 h 1140432"/>
              <a:gd name="connsiteX39" fmla="*/ 4161034 w 5599416"/>
              <a:gd name="connsiteY39" fmla="*/ 143838 h 1140432"/>
              <a:gd name="connsiteX40" fmla="*/ 4253501 w 5599416"/>
              <a:gd name="connsiteY40" fmla="*/ 174661 h 1140432"/>
              <a:gd name="connsiteX41" fmla="*/ 4304872 w 5599416"/>
              <a:gd name="connsiteY41" fmla="*/ 195209 h 1140432"/>
              <a:gd name="connsiteX42" fmla="*/ 4438436 w 5599416"/>
              <a:gd name="connsiteY42" fmla="*/ 226032 h 1140432"/>
              <a:gd name="connsiteX43" fmla="*/ 4510355 w 5599416"/>
              <a:gd name="connsiteY43" fmla="*/ 256854 h 1140432"/>
              <a:gd name="connsiteX44" fmla="*/ 4551452 w 5599416"/>
              <a:gd name="connsiteY44" fmla="*/ 267128 h 1140432"/>
              <a:gd name="connsiteX45" fmla="*/ 4623371 w 5599416"/>
              <a:gd name="connsiteY45" fmla="*/ 287677 h 1140432"/>
              <a:gd name="connsiteX46" fmla="*/ 4654193 w 5599416"/>
              <a:gd name="connsiteY46" fmla="*/ 308225 h 1140432"/>
              <a:gd name="connsiteX47" fmla="*/ 4685016 w 5599416"/>
              <a:gd name="connsiteY47" fmla="*/ 318499 h 1140432"/>
              <a:gd name="connsiteX48" fmla="*/ 4736387 w 5599416"/>
              <a:gd name="connsiteY48" fmla="*/ 339047 h 1140432"/>
              <a:gd name="connsiteX49" fmla="*/ 4828854 w 5599416"/>
              <a:gd name="connsiteY49" fmla="*/ 390418 h 1140432"/>
              <a:gd name="connsiteX50" fmla="*/ 4869951 w 5599416"/>
              <a:gd name="connsiteY50" fmla="*/ 410966 h 1140432"/>
              <a:gd name="connsiteX51" fmla="*/ 4962418 w 5599416"/>
              <a:gd name="connsiteY51" fmla="*/ 462337 h 1140432"/>
              <a:gd name="connsiteX52" fmla="*/ 4993241 w 5599416"/>
              <a:gd name="connsiteY52" fmla="*/ 482886 h 1140432"/>
              <a:gd name="connsiteX53" fmla="*/ 5034337 w 5599416"/>
              <a:gd name="connsiteY53" fmla="*/ 513708 h 1140432"/>
              <a:gd name="connsiteX54" fmla="*/ 5075434 w 5599416"/>
              <a:gd name="connsiteY54" fmla="*/ 523982 h 1140432"/>
              <a:gd name="connsiteX55" fmla="*/ 5137079 w 5599416"/>
              <a:gd name="connsiteY55" fmla="*/ 565079 h 1140432"/>
              <a:gd name="connsiteX56" fmla="*/ 5178175 w 5599416"/>
              <a:gd name="connsiteY56" fmla="*/ 585627 h 1140432"/>
              <a:gd name="connsiteX57" fmla="*/ 5239820 w 5599416"/>
              <a:gd name="connsiteY57" fmla="*/ 626724 h 1140432"/>
              <a:gd name="connsiteX58" fmla="*/ 5280917 w 5599416"/>
              <a:gd name="connsiteY58" fmla="*/ 647272 h 1140432"/>
              <a:gd name="connsiteX59" fmla="*/ 5311739 w 5599416"/>
              <a:gd name="connsiteY59" fmla="*/ 667820 h 1140432"/>
              <a:gd name="connsiteX60" fmla="*/ 5342562 w 5599416"/>
              <a:gd name="connsiteY60" fmla="*/ 678095 h 1140432"/>
              <a:gd name="connsiteX61" fmla="*/ 5393933 w 5599416"/>
              <a:gd name="connsiteY61" fmla="*/ 719191 h 1140432"/>
              <a:gd name="connsiteX62" fmla="*/ 5455578 w 5599416"/>
              <a:gd name="connsiteY62" fmla="*/ 750014 h 1140432"/>
              <a:gd name="connsiteX63" fmla="*/ 5548045 w 5599416"/>
              <a:gd name="connsiteY63" fmla="*/ 821933 h 1140432"/>
              <a:gd name="connsiteX64" fmla="*/ 5578867 w 5599416"/>
              <a:gd name="connsiteY64" fmla="*/ 842481 h 1140432"/>
              <a:gd name="connsiteX65" fmla="*/ 5599416 w 5599416"/>
              <a:gd name="connsiteY65" fmla="*/ 863029 h 11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599416" h="1140432">
                <a:moveTo>
                  <a:pt x="0" y="1140432"/>
                </a:moveTo>
                <a:cubicBezTo>
                  <a:pt x="23973" y="1116459"/>
                  <a:pt x="50450" y="1094752"/>
                  <a:pt x="71919" y="1068512"/>
                </a:cubicBezTo>
                <a:cubicBezTo>
                  <a:pt x="81617" y="1056658"/>
                  <a:pt x="82769" y="1039270"/>
                  <a:pt x="92467" y="1027416"/>
                </a:cubicBezTo>
                <a:cubicBezTo>
                  <a:pt x="113936" y="1001177"/>
                  <a:pt x="140414" y="979470"/>
                  <a:pt x="164387" y="955497"/>
                </a:cubicBezTo>
                <a:lnTo>
                  <a:pt x="297951" y="821933"/>
                </a:lnTo>
                <a:lnTo>
                  <a:pt x="380144" y="739739"/>
                </a:lnTo>
                <a:cubicBezTo>
                  <a:pt x="425107" y="712762"/>
                  <a:pt x="476892" y="684088"/>
                  <a:pt x="513708" y="647272"/>
                </a:cubicBezTo>
                <a:cubicBezTo>
                  <a:pt x="523982" y="636998"/>
                  <a:pt x="533368" y="625752"/>
                  <a:pt x="544530" y="616450"/>
                </a:cubicBezTo>
                <a:cubicBezTo>
                  <a:pt x="578472" y="588165"/>
                  <a:pt x="576246" y="600480"/>
                  <a:pt x="616450" y="575353"/>
                </a:cubicBezTo>
                <a:cubicBezTo>
                  <a:pt x="816263" y="450469"/>
                  <a:pt x="511227" y="628100"/>
                  <a:pt x="698643" y="523982"/>
                </a:cubicBezTo>
                <a:cubicBezTo>
                  <a:pt x="838407" y="446337"/>
                  <a:pt x="636856" y="549739"/>
                  <a:pt x="832207" y="452063"/>
                </a:cubicBezTo>
                <a:cubicBezTo>
                  <a:pt x="832212" y="452060"/>
                  <a:pt x="914396" y="410969"/>
                  <a:pt x="914400" y="410966"/>
                </a:cubicBezTo>
                <a:cubicBezTo>
                  <a:pt x="924674" y="404117"/>
                  <a:pt x="934178" y="395940"/>
                  <a:pt x="945223" y="390418"/>
                </a:cubicBezTo>
                <a:cubicBezTo>
                  <a:pt x="954909" y="385575"/>
                  <a:pt x="965990" y="384166"/>
                  <a:pt x="976045" y="380144"/>
                </a:cubicBezTo>
                <a:cubicBezTo>
                  <a:pt x="1017382" y="363609"/>
                  <a:pt x="1056527" y="341004"/>
                  <a:pt x="1099335" y="328773"/>
                </a:cubicBezTo>
                <a:cubicBezTo>
                  <a:pt x="1123308" y="321924"/>
                  <a:pt x="1147743" y="316523"/>
                  <a:pt x="1171254" y="308225"/>
                </a:cubicBezTo>
                <a:cubicBezTo>
                  <a:pt x="1206037" y="295949"/>
                  <a:pt x="1238212" y="276074"/>
                  <a:pt x="1273996" y="267128"/>
                </a:cubicBezTo>
                <a:cubicBezTo>
                  <a:pt x="1287695" y="263703"/>
                  <a:pt x="1301308" y="259917"/>
                  <a:pt x="1315092" y="256854"/>
                </a:cubicBezTo>
                <a:cubicBezTo>
                  <a:pt x="1332139" y="253066"/>
                  <a:pt x="1349737" y="251598"/>
                  <a:pt x="1366463" y="246580"/>
                </a:cubicBezTo>
                <a:cubicBezTo>
                  <a:pt x="1384128" y="241281"/>
                  <a:pt x="1400502" y="232335"/>
                  <a:pt x="1417834" y="226032"/>
                </a:cubicBezTo>
                <a:cubicBezTo>
                  <a:pt x="1438190" y="218630"/>
                  <a:pt x="1459123" y="212885"/>
                  <a:pt x="1479479" y="205483"/>
                </a:cubicBezTo>
                <a:cubicBezTo>
                  <a:pt x="1496811" y="199180"/>
                  <a:pt x="1513185" y="190234"/>
                  <a:pt x="1530850" y="184935"/>
                </a:cubicBezTo>
                <a:cubicBezTo>
                  <a:pt x="1547576" y="179917"/>
                  <a:pt x="1565279" y="178896"/>
                  <a:pt x="1582220" y="174661"/>
                </a:cubicBezTo>
                <a:cubicBezTo>
                  <a:pt x="1791088" y="122443"/>
                  <a:pt x="1529605" y="184339"/>
                  <a:pt x="1715784" y="133564"/>
                </a:cubicBezTo>
                <a:cubicBezTo>
                  <a:pt x="1732631" y="128969"/>
                  <a:pt x="1750214" y="127525"/>
                  <a:pt x="1767155" y="123290"/>
                </a:cubicBezTo>
                <a:cubicBezTo>
                  <a:pt x="1777662" y="120663"/>
                  <a:pt x="1787565" y="115991"/>
                  <a:pt x="1797978" y="113016"/>
                </a:cubicBezTo>
                <a:cubicBezTo>
                  <a:pt x="1841836" y="100485"/>
                  <a:pt x="1842764" y="103064"/>
                  <a:pt x="1890445" y="92468"/>
                </a:cubicBezTo>
                <a:cubicBezTo>
                  <a:pt x="1904229" y="89405"/>
                  <a:pt x="1917586" y="84340"/>
                  <a:pt x="1931542" y="82193"/>
                </a:cubicBezTo>
                <a:cubicBezTo>
                  <a:pt x="1962193" y="77477"/>
                  <a:pt x="1993376" y="76756"/>
                  <a:pt x="2024009" y="71919"/>
                </a:cubicBezTo>
                <a:cubicBezTo>
                  <a:pt x="2058507" y="66472"/>
                  <a:pt x="2092301" y="57113"/>
                  <a:pt x="2126751" y="51371"/>
                </a:cubicBezTo>
                <a:cubicBezTo>
                  <a:pt x="2147299" y="47946"/>
                  <a:pt x="2167774" y="44043"/>
                  <a:pt x="2188396" y="41097"/>
                </a:cubicBezTo>
                <a:cubicBezTo>
                  <a:pt x="2223392" y="36098"/>
                  <a:pt x="2330721" y="23628"/>
                  <a:pt x="2363056" y="20548"/>
                </a:cubicBezTo>
                <a:cubicBezTo>
                  <a:pt x="2522696" y="5344"/>
                  <a:pt x="2536167" y="8198"/>
                  <a:pt x="2732926" y="0"/>
                </a:cubicBezTo>
                <a:lnTo>
                  <a:pt x="3400746" y="10274"/>
                </a:lnTo>
                <a:cubicBezTo>
                  <a:pt x="3644040" y="16356"/>
                  <a:pt x="3476401" y="14340"/>
                  <a:pt x="3616503" y="30823"/>
                </a:cubicBezTo>
                <a:cubicBezTo>
                  <a:pt x="3654071" y="35243"/>
                  <a:pt x="3691847" y="37672"/>
                  <a:pt x="3729519" y="41097"/>
                </a:cubicBezTo>
                <a:cubicBezTo>
                  <a:pt x="3809390" y="67720"/>
                  <a:pt x="3704705" y="34440"/>
                  <a:pt x="3873357" y="71919"/>
                </a:cubicBezTo>
                <a:cubicBezTo>
                  <a:pt x="3897696" y="77328"/>
                  <a:pt x="3921006" y="86757"/>
                  <a:pt x="3945276" y="92468"/>
                </a:cubicBezTo>
                <a:cubicBezTo>
                  <a:pt x="3979273" y="100467"/>
                  <a:pt x="4014885" y="101972"/>
                  <a:pt x="4048018" y="113016"/>
                </a:cubicBezTo>
                <a:cubicBezTo>
                  <a:pt x="4126230" y="139086"/>
                  <a:pt x="4088424" y="129316"/>
                  <a:pt x="4161034" y="143838"/>
                </a:cubicBezTo>
                <a:cubicBezTo>
                  <a:pt x="4321796" y="208145"/>
                  <a:pt x="4120798" y="130427"/>
                  <a:pt x="4253501" y="174661"/>
                </a:cubicBezTo>
                <a:cubicBezTo>
                  <a:pt x="4270997" y="180493"/>
                  <a:pt x="4287102" y="190273"/>
                  <a:pt x="4304872" y="195209"/>
                </a:cubicBezTo>
                <a:cubicBezTo>
                  <a:pt x="4348897" y="207438"/>
                  <a:pt x="4394672" y="212903"/>
                  <a:pt x="4438436" y="226032"/>
                </a:cubicBezTo>
                <a:cubicBezTo>
                  <a:pt x="4463418" y="233527"/>
                  <a:pt x="4485843" y="247941"/>
                  <a:pt x="4510355" y="256854"/>
                </a:cubicBezTo>
                <a:cubicBezTo>
                  <a:pt x="4523625" y="261680"/>
                  <a:pt x="4537875" y="263249"/>
                  <a:pt x="4551452" y="267128"/>
                </a:cubicBezTo>
                <a:cubicBezTo>
                  <a:pt x="4654669" y="296618"/>
                  <a:pt x="4494840" y="255542"/>
                  <a:pt x="4623371" y="287677"/>
                </a:cubicBezTo>
                <a:cubicBezTo>
                  <a:pt x="4633645" y="294526"/>
                  <a:pt x="4643149" y="302703"/>
                  <a:pt x="4654193" y="308225"/>
                </a:cubicBezTo>
                <a:cubicBezTo>
                  <a:pt x="4663880" y="313068"/>
                  <a:pt x="4674875" y="314696"/>
                  <a:pt x="4685016" y="318499"/>
                </a:cubicBezTo>
                <a:cubicBezTo>
                  <a:pt x="4702284" y="324975"/>
                  <a:pt x="4719891" y="330799"/>
                  <a:pt x="4736387" y="339047"/>
                </a:cubicBezTo>
                <a:cubicBezTo>
                  <a:pt x="4767924" y="354816"/>
                  <a:pt x="4797809" y="373701"/>
                  <a:pt x="4828854" y="390418"/>
                </a:cubicBezTo>
                <a:cubicBezTo>
                  <a:pt x="4842339" y="397679"/>
                  <a:pt x="4856818" y="403086"/>
                  <a:pt x="4869951" y="410966"/>
                </a:cubicBezTo>
                <a:cubicBezTo>
                  <a:pt x="4958273" y="463959"/>
                  <a:pt x="4900420" y="441671"/>
                  <a:pt x="4962418" y="462337"/>
                </a:cubicBezTo>
                <a:cubicBezTo>
                  <a:pt x="4972692" y="469187"/>
                  <a:pt x="4983193" y="475709"/>
                  <a:pt x="4993241" y="482886"/>
                </a:cubicBezTo>
                <a:cubicBezTo>
                  <a:pt x="5007175" y="492839"/>
                  <a:pt x="5019021" y="506050"/>
                  <a:pt x="5034337" y="513708"/>
                </a:cubicBezTo>
                <a:cubicBezTo>
                  <a:pt x="5046967" y="520023"/>
                  <a:pt x="5061735" y="520557"/>
                  <a:pt x="5075434" y="523982"/>
                </a:cubicBezTo>
                <a:cubicBezTo>
                  <a:pt x="5095982" y="537681"/>
                  <a:pt x="5115902" y="552373"/>
                  <a:pt x="5137079" y="565079"/>
                </a:cubicBezTo>
                <a:cubicBezTo>
                  <a:pt x="5150212" y="572959"/>
                  <a:pt x="5165042" y="577747"/>
                  <a:pt x="5178175" y="585627"/>
                </a:cubicBezTo>
                <a:cubicBezTo>
                  <a:pt x="5199352" y="598333"/>
                  <a:pt x="5217731" y="615680"/>
                  <a:pt x="5239820" y="626724"/>
                </a:cubicBezTo>
                <a:cubicBezTo>
                  <a:pt x="5253519" y="633573"/>
                  <a:pt x="5267619" y="639673"/>
                  <a:pt x="5280917" y="647272"/>
                </a:cubicBezTo>
                <a:cubicBezTo>
                  <a:pt x="5291638" y="653398"/>
                  <a:pt x="5300695" y="662298"/>
                  <a:pt x="5311739" y="667820"/>
                </a:cubicBezTo>
                <a:cubicBezTo>
                  <a:pt x="5321426" y="672663"/>
                  <a:pt x="5332875" y="673252"/>
                  <a:pt x="5342562" y="678095"/>
                </a:cubicBezTo>
                <a:cubicBezTo>
                  <a:pt x="5384723" y="699176"/>
                  <a:pt x="5362080" y="693709"/>
                  <a:pt x="5393933" y="719191"/>
                </a:cubicBezTo>
                <a:cubicBezTo>
                  <a:pt x="5422386" y="741953"/>
                  <a:pt x="5423023" y="739162"/>
                  <a:pt x="5455578" y="750014"/>
                </a:cubicBezTo>
                <a:cubicBezTo>
                  <a:pt x="5503863" y="798299"/>
                  <a:pt x="5474311" y="772777"/>
                  <a:pt x="5548045" y="821933"/>
                </a:cubicBezTo>
                <a:cubicBezTo>
                  <a:pt x="5558319" y="828782"/>
                  <a:pt x="5570136" y="833750"/>
                  <a:pt x="5578867" y="842481"/>
                </a:cubicBezTo>
                <a:lnTo>
                  <a:pt x="5599416" y="863029"/>
                </a:lnTo>
              </a:path>
            </a:pathLst>
          </a:custGeom>
          <a:noFill/>
          <a:ln w="635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00A9CDA6-8EFA-ACE4-4E45-5E8E313D4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7611" y="2048802"/>
            <a:ext cx="3351974" cy="33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7CD64172-87C4-2E4E-9193-A0B595F47D46}"/>
              </a:ext>
            </a:extLst>
          </p:cNvPr>
          <p:cNvSpPr>
            <a:spLocks noChangeAspect="1"/>
          </p:cNvSpPr>
          <p:nvPr/>
        </p:nvSpPr>
        <p:spPr>
          <a:xfrm>
            <a:off x="1710264" y="1417238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O" sz="2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Book" panose="02000503020000020003" pitchFamily="2" charset="0"/>
              </a:rPr>
              <a:t>1</a:t>
            </a:r>
            <a:endParaRPr kumimoji="0" lang="en-NO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C1117-5556-0442-8849-6E072ABDEC54}"/>
              </a:ext>
            </a:extLst>
          </p:cNvPr>
          <p:cNvSpPr txBox="1"/>
          <p:nvPr/>
        </p:nvSpPr>
        <p:spPr>
          <a:xfrm>
            <a:off x="2874680" y="1523855"/>
            <a:ext cx="8472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det </a:t>
            </a:r>
            <a:r>
              <a:rPr lang="en-NO" sz="24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</a:t>
            </a:r>
            <a:r>
              <a:rPr lang="en-NO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O"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utfallet for bruker?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790A5E-D6A3-40E0-794C-09682CC25158}"/>
              </a:ext>
            </a:extLst>
          </p:cNvPr>
          <p:cNvSpPr txBox="1">
            <a:spLocks/>
          </p:cNvSpPr>
          <p:nvPr/>
        </p:nvSpPr>
        <p:spPr>
          <a:xfrm>
            <a:off x="633695" y="198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O"/>
              <a:t>Hvordan vurdere om modellen er rettferdig?</a:t>
            </a:r>
          </a:p>
        </p:txBody>
      </p:sp>
    </p:spTree>
    <p:extLst>
      <p:ext uri="{BB962C8B-B14F-4D97-AF65-F5344CB8AC3E}">
        <p14:creationId xmlns:p14="http://schemas.microsoft.com/office/powerpoint/2010/main" val="428175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3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1FB287-42EA-4442-8B95-FC49B47206AC}" vid="{332084AD-AA22-453E-A7B6-EBA71D8AE16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0C7AAE6CD2A4EA7792CBE64330C32" ma:contentTypeVersion="6" ma:contentTypeDescription="Create a new document." ma:contentTypeScope="" ma:versionID="856bb6c0bb2df5968b7855f5bc03d82c">
  <xsd:schema xmlns:xsd="http://www.w3.org/2001/XMLSchema" xmlns:xs="http://www.w3.org/2001/XMLSchema" xmlns:p="http://schemas.microsoft.com/office/2006/metadata/properties" xmlns:ns2="2a862fc8-4de7-4977-b0fe-96acf0ed681f" xmlns:ns3="614e5c2f-70a2-4e0a-89b2-f44043c80ef6" targetNamespace="http://schemas.microsoft.com/office/2006/metadata/properties" ma:root="true" ma:fieldsID="06e03ede3fe9228a3157ce4b9f1e135b" ns2:_="" ns3:_="">
    <xsd:import namespace="2a862fc8-4de7-4977-b0fe-96acf0ed681f"/>
    <xsd:import namespace="614e5c2f-70a2-4e0a-89b2-f44043c80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62fc8-4de7-4977-b0fe-96acf0ed6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e5c2f-70a2-4e0a-89b2-f44043c80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1D6FD-A939-43AC-9D67-35C4EA8436DA}">
  <ds:schemaRefs>
    <ds:schemaRef ds:uri="2a862fc8-4de7-4977-b0fe-96acf0ed681f"/>
    <ds:schemaRef ds:uri="614e5c2f-70a2-4e0a-89b2-f44043c80e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97A274-6C97-4FD3-BFE6-0D7D9A988F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D146E-DC20-44E2-8237-54333434F730}">
  <ds:schemaRefs>
    <ds:schemaRef ds:uri="2a862fc8-4de7-4977-b0fe-96acf0ed681f"/>
    <ds:schemaRef ds:uri="614e5c2f-70a2-4e0a-89b2-f44043c80e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Microsoft Office PowerPoint</Application>
  <PresentationFormat>Widescreen</PresentationFormat>
  <Paragraphs>270</Paragraphs>
  <Slides>26</Slides>
  <Notes>10</Notes>
  <HiddenSlides>1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36" baseType="lpstr">
      <vt:lpstr>Arial</vt:lpstr>
      <vt:lpstr>Avenir Book</vt:lpstr>
      <vt:lpstr>Calibri</vt:lpstr>
      <vt:lpstr>Calibri Light</vt:lpstr>
      <vt:lpstr>Cambria Math</vt:lpstr>
      <vt:lpstr>Segoe UI</vt:lpstr>
      <vt:lpstr>Wingdings</vt:lpstr>
      <vt:lpstr>Office-tema</vt:lpstr>
      <vt:lpstr>1_Office-tema</vt:lpstr>
      <vt:lpstr>Office-tema</vt:lpstr>
      <vt:lpstr>Elisabeth Njøs Hatle, Robindra Prabhu, Tor Halle Rise</vt:lpstr>
      <vt:lpstr>AGENDA</vt:lpstr>
      <vt:lpstr>PowerPoint-presentasjon</vt:lpstr>
      <vt:lpstr>Prediksjon av sykefraværsvarighet </vt:lpstr>
      <vt:lpstr>PowerPoint-presentasjon</vt:lpstr>
      <vt:lpstr>PowerPoint-presentasjon</vt:lpstr>
      <vt:lpstr>Rettferdighet</vt:lpstr>
      <vt:lpstr>PowerPoint-presentasjon</vt:lpstr>
      <vt:lpstr>PowerPoint-presentasjon</vt:lpstr>
      <vt:lpstr>Hva er det aller verste utfallet for bruker?</vt:lpstr>
      <vt:lpstr>PowerPoint-presentasjon</vt:lpstr>
      <vt:lpstr>En (binær) beslutningsprosess gjør bare to typer feil! Hvilken type feil er viktig for oss?</vt:lpstr>
      <vt:lpstr>PowerPoint-presentasjon</vt:lpstr>
      <vt:lpstr>PowerPoint-presentasjon</vt:lpstr>
      <vt:lpstr>PowerPoint-presentasjon</vt:lpstr>
      <vt:lpstr>PowerPoint-presentasjon</vt:lpstr>
      <vt:lpstr>Forklarbarhet</vt:lpstr>
      <vt:lpstr>PowerPoint-presentasjon</vt:lpstr>
      <vt:lpstr>PowerPoint-presentasjon</vt:lpstr>
      <vt:lpstr>PowerPoint-presentasjon</vt:lpstr>
      <vt:lpstr>"NAVs systematiske arbeid med å utvikle en modell som imøtekommer kravene til rettferdighet og forklarbarhet, viser at offentlige virksomheter godt kan være pådrivere for en ansvarlig utvikling på KI-feltet." </vt:lpstr>
      <vt:lpstr>Juridisk vurdering av casen i sandkassen  </vt:lpstr>
      <vt:lpstr>Lovlighet – anvendelsesfasen  </vt:lpstr>
      <vt:lpstr>Betydning for andre tilfeller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Sutterud, Lars</cp:lastModifiedBy>
  <cp:revision>2</cp:revision>
  <dcterms:created xsi:type="dcterms:W3CDTF">2022-02-09T09:57:07Z</dcterms:created>
  <dcterms:modified xsi:type="dcterms:W3CDTF">2022-09-27T11:41:50Z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0x010100FF10C7AAE6CD2A4EA7792CBE64330C32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2022-06-01T07:03:43Z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fd17a68b-b477-4c61-b3cd-d3a7111fee3f</vt:lpwstr>
  </property>
  <property fmtid="{D5CDD505-2E9C-101B-9397-08002B2CF9AE}" pid="9" name="MSIP_Label_d3491420-1ae2-4120-89e6-e6f668f067e2_ContentBits">
    <vt:lpwstr>0</vt:lpwstr>
  </property>
</Properties>
</file>