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modernComment_73D3_F74D275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  <p:sldMasterId id="2147483661" r:id="rId5"/>
    <p:sldMasterId id="2147483909" r:id="rId6"/>
    <p:sldMasterId id="2147483890" r:id="rId7"/>
    <p:sldMasterId id="2147483648" r:id="rId8"/>
    <p:sldMasterId id="2147483921" r:id="rId9"/>
    <p:sldMasterId id="2147484010" r:id="rId10"/>
    <p:sldMasterId id="2147483997" r:id="rId11"/>
  </p:sldMasterIdLst>
  <p:notesMasterIdLst>
    <p:notesMasterId r:id="rId61"/>
  </p:notesMasterIdLst>
  <p:sldIdLst>
    <p:sldId id="29651" r:id="rId12"/>
    <p:sldId id="29650" r:id="rId13"/>
    <p:sldId id="5552" r:id="rId14"/>
    <p:sldId id="29674" r:id="rId15"/>
    <p:sldId id="29655" r:id="rId16"/>
    <p:sldId id="29656" r:id="rId17"/>
    <p:sldId id="29657" r:id="rId18"/>
    <p:sldId id="29658" r:id="rId19"/>
    <p:sldId id="29659" r:id="rId20"/>
    <p:sldId id="29669" r:id="rId21"/>
    <p:sldId id="29681" r:id="rId22"/>
    <p:sldId id="29622" r:id="rId23"/>
    <p:sldId id="29660" r:id="rId24"/>
    <p:sldId id="29673" r:id="rId25"/>
    <p:sldId id="310" r:id="rId26"/>
    <p:sldId id="29672" r:id="rId27"/>
    <p:sldId id="29688" r:id="rId28"/>
    <p:sldId id="29664" r:id="rId29"/>
    <p:sldId id="280" r:id="rId30"/>
    <p:sldId id="12937" r:id="rId31"/>
    <p:sldId id="12940" r:id="rId32"/>
    <p:sldId id="12941" r:id="rId33"/>
    <p:sldId id="12942" r:id="rId34"/>
    <p:sldId id="12938" r:id="rId35"/>
    <p:sldId id="12939" r:id="rId36"/>
    <p:sldId id="29644" r:id="rId37"/>
    <p:sldId id="256" r:id="rId38"/>
    <p:sldId id="268" r:id="rId39"/>
    <p:sldId id="29645" r:id="rId40"/>
    <p:sldId id="29591" r:id="rId41"/>
    <p:sldId id="29592" r:id="rId42"/>
    <p:sldId id="29593" r:id="rId43"/>
    <p:sldId id="29594" r:id="rId44"/>
    <p:sldId id="29646" r:id="rId45"/>
    <p:sldId id="3522" r:id="rId46"/>
    <p:sldId id="29662" r:id="rId47"/>
    <p:sldId id="29663" r:id="rId48"/>
    <p:sldId id="29647" r:id="rId49"/>
    <p:sldId id="29676" r:id="rId50"/>
    <p:sldId id="29677" r:id="rId51"/>
    <p:sldId id="29678" r:id="rId52"/>
    <p:sldId id="29679" r:id="rId53"/>
    <p:sldId id="29649" r:id="rId54"/>
    <p:sldId id="29682" r:id="rId55"/>
    <p:sldId id="29684" r:id="rId56"/>
    <p:sldId id="29683" r:id="rId57"/>
    <p:sldId id="29687" r:id="rId58"/>
    <p:sldId id="29686" r:id="rId59"/>
    <p:sldId id="29685" r:id="rId6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79C08-BB6F-BB57-2513-D8C9C31BA413}" name="Øivind Kruse" initials="ØK" userId="S::oivkru@arkivverket.no::3675eb6d-4726-4442-be82-7f03e5c01206" providerId="AD"/>
  <p188:author id="{F716071C-2408-DA27-A75D-0E4A532BC89B}" name="katrine.svendsen@digdir.no" initials="ka" userId="S::urn:spo:guest#katrine.svendsen@digdir.no::" providerId="AD"/>
  <p188:author id="{53C31725-6BED-CBF2-158E-AAFFD94C3638}" name="Jendal, Håkon" initials="JH" userId="S::hakon.jendal_nav.no#ext#@arkivverket.onmicrosoft.com::6e229dc2-6f7e-4121-a067-aaafca98eaef" providerId="AD"/>
  <p188:author id="{12115728-9514-D3D7-2CD7-1B56388687B9}" name="Hansen, Filip" initials="HF" userId="S::filip.hansen_toll.no#ext#@arkivverket.onmicrosoft.com::54f68e1e-1af3-41eb-8911-2e2b761c39cc" providerId="AD"/>
  <p188:author id="{F3A66F56-4309-7886-056D-6DD180EC22F6}" name="Tor Gaarder" initials="TG" userId="S::toga@arkivverket.no::f2b4ea62-da84-4efd-a922-5383df324214" providerId="AD"/>
  <p188:author id="{C8B3AA70-5BA5-4C21-34B4-A61C52F4A9F9}" name="Lars Vegard Bachmann" initials="LVB" userId="S::larbac@arkivverket.no::3362d44c-9ebd-4312-ab68-1247945cd5b1" providerId="AD"/>
  <p188:author id="{683E0B91-8C4C-0F33-4872-46672CA743CE}" name="Hansen, Filip" initials="HF" userId="S::Filip.Hansen@toll.no::de2e2fcb-efd6-4160-a452-abd40038f659" providerId="AD"/>
  <p188:author id="{7DEA6BA0-2CF9-9C1D-EFA1-D746D0BFAC1D}" name="steinar.skagemo@brreg.no" initials="st" userId="S::urn:spo:guest#steinar.skagemo@brreg.no::" providerId="AD"/>
  <p188:author id="{613C56A3-7806-3B74-39E6-C075D2FEB0BF}" name="heidi.bergh-hoff@hkdir.no" initials="he" userId="S::urn:spo:guest#heidi.bergh-hoff@hkdir.no::" providerId="AD"/>
  <p188:author id="{4030E8C8-0957-4D1A-3027-C2D2AED8347E}" name="anne.karete.hvidsten@digdir.no" initials="an" userId="S::urn:spo:guest#anne.karete.hvidsten@digdir.no::" providerId="AD"/>
  <p188:author id="{44D986E1-D9F6-EF43-4029-276385218843}" name="joachim.fugleberg@digdir.no" initials="jo" userId="S::urn:spo:guest#joachim.fugleberg@digdir.no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E8EBF0"/>
    <a:srgbClr val="000000"/>
    <a:srgbClr val="D6DCE5"/>
    <a:srgbClr val="E3E9F2"/>
    <a:srgbClr val="E3E7ED"/>
    <a:srgbClr val="616EAF"/>
    <a:srgbClr val="858FC1"/>
    <a:srgbClr val="718BC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BD835-D2A7-2877-0A0D-23A90565F703}" v="2" dt="2022-06-14T19:14:06.218"/>
    <p1510:client id="{3FB1626D-BF18-4E1B-8F87-5D66F5BA7F90}" v="141" dt="2022-06-14T22:27:48.619"/>
    <p1510:client id="{A3765777-0424-D8F5-225B-C4FA8F9AB584}" v="47" dt="2022-06-15T06:41:52.320"/>
    <p1510:client id="{BFC633BD-C32A-C1F0-8380-A9A0F82675E3}" v="134" dt="2022-06-14T15:37:39.499"/>
    <p1510:client id="{C45C787E-C7BF-4A7A-BCA4-B59FCDE456AA}" v="695" dt="2022-06-15T07:35:42.774"/>
    <p1510:client id="{DA7E4658-29C1-41CB-877F-5FF82217951A}" v="22746" dt="2022-06-15T13:19:12.604"/>
    <p1510:client id="{EA358D76-3941-4CE3-C6A8-CBF473F49E46}" v="125" dt="2022-06-14T14:51:50.121"/>
    <p1510:client id="{F7CF3E98-20CF-4DE3-9564-CD2E06959957}" v="20" dt="2022-06-14T21:40:58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305" autoAdjust="0"/>
  </p:normalViewPr>
  <p:slideViewPr>
    <p:cSldViewPr snapToGrid="0">
      <p:cViewPr varScale="1">
        <p:scale>
          <a:sx n="64" d="100"/>
          <a:sy n="64" d="100"/>
        </p:scale>
        <p:origin x="1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comments/modernComment_73D3_F74D2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969DAC-955F-4A92-A1EF-D31B06E0DDE8}" authorId="{613C56A3-7806-3B74-39E6-C075D2FEB0BF}" status="resolved" created="2022-06-10T06:50:50.35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9314293" sldId="29651"/>
      <ac:spMk id="6" creationId="{D592180D-9EF7-0B0B-F11C-217E2A0F48AE}"/>
      <ac:txMk cp="67" len="5">
        <ac:context len="175" hash="3266526917"/>
      </ac:txMk>
    </ac:txMkLst>
    <p188:pos x="6334835" y="227462"/>
    <p188:txBody>
      <a:bodyPr/>
      <a:lstStyle/>
      <a:p>
        <a:r>
          <a:rPr lang="en-US"/>
          <a:t>KUDAF hører til i HK-dir (Direktoratet for høyere utdanning og kompetanse)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7AD10-03EA-4B26-B6F3-9C78CD9E20B2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1A36E-CF08-442D-A5C1-11098A266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26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21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017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1: Beskrevet her informasjonsflyt</a:t>
            </a:r>
            <a:r>
              <a:rPr lang="nb-NO" baseline="0" dirty="0"/>
              <a:t> i en </a:t>
            </a:r>
            <a:r>
              <a:rPr lang="nb-NO" dirty="0"/>
              <a:t>forenklet, femtrinns </a:t>
            </a:r>
            <a:r>
              <a:rPr lang="nb-NO" dirty="0" err="1"/>
              <a:t>verdikjed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Begynner eksternt og slutter eksternt, en datakilde i senter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ea typeface="Calibri"/>
                <a:cs typeface="Calibri"/>
              </a:rPr>
              <a:t>2: Datakvalitet som </a:t>
            </a:r>
            <a:r>
              <a:rPr lang="nb-NO" dirty="0" err="1">
                <a:ea typeface="Calibri"/>
                <a:cs typeface="Calibri"/>
              </a:rPr>
              <a:t>fit</a:t>
            </a:r>
            <a:r>
              <a:rPr lang="nb-NO" dirty="0">
                <a:ea typeface="Calibri"/>
                <a:cs typeface="Calibri"/>
              </a:rPr>
              <a:t> for purpose – relativt og i bevegelse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ea typeface="Calibri"/>
                <a:cs typeface="Calibri"/>
              </a:rPr>
              <a:t>Likevel noen typiske sider/dimensjoner ved kvalitet som går igjen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ea typeface="Calibri"/>
                <a:cs typeface="Calibri"/>
              </a:rPr>
              <a:t>Eksempelvis i </a:t>
            </a:r>
            <a:r>
              <a:rPr lang="nb-NO" dirty="0" err="1">
                <a:ea typeface="Calibri"/>
                <a:cs typeface="Calibri"/>
              </a:rPr>
              <a:t>begrepsdef</a:t>
            </a:r>
            <a:r>
              <a:rPr lang="nb-NO" dirty="0">
                <a:ea typeface="Calibri"/>
                <a:cs typeface="Calibri"/>
              </a:rPr>
              <a:t>: «data skal være korrekte, komplette, oppdaterte og konsistente og har evnen til å støtte de informasjonsformål de brukes til» (Personvernforordningen art. 5d)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cs typeface="Calibri"/>
              </a:rPr>
              <a:t>Var med Digdir i arbeid for noen år siden inn mot spesifikasjonen </a:t>
            </a:r>
            <a:r>
              <a:rPr lang="nb-NO" dirty="0" err="1">
                <a:cs typeface="Calibri"/>
              </a:rPr>
              <a:t>DQV</a:t>
            </a:r>
            <a:r>
              <a:rPr lang="nb-NO" dirty="0">
                <a:cs typeface="Calibri"/>
              </a:rPr>
              <a:t>-AP-NO og veileder for beskrivelse av kvalitet (2020) – aktualitet, nøyaktighet, fullstendighet, konsistens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cs typeface="Calibri"/>
              </a:rPr>
              <a:t>Skatt har delt nøyaktighet i gyldighet og riktighet –aktører hvis feil ikke skyldes </a:t>
            </a:r>
            <a:r>
              <a:rPr lang="nb-NO" dirty="0" err="1">
                <a:cs typeface="Calibri"/>
              </a:rPr>
              <a:t>måleunøyaktighet</a:t>
            </a:r>
            <a:endParaRPr lang="nb-NO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cs typeface="Calibri"/>
              </a:rPr>
              <a:t>Skatt har også inkludert anvendelighet - går ut over intrinsik kvalitet og beskriver «feedback-loopen»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3: Opererer med ulike </a:t>
            </a:r>
            <a:r>
              <a:rPr lang="nb-NO" dirty="0" err="1"/>
              <a:t>kvalitetsformer</a:t>
            </a:r>
            <a:r>
              <a:rPr lang="nb-NO" dirty="0"/>
              <a:t> – ulik </a:t>
            </a:r>
            <a:r>
              <a:rPr lang="nb-NO" baseline="0" dirty="0"/>
              <a:t>relevans i verdikjeden, jf. plassering</a:t>
            </a:r>
            <a:endParaRPr lang="nb-NO" baseline="0" dirty="0">
              <a:ea typeface="Calibri"/>
              <a:cs typeface="Calibri"/>
            </a:endParaRPr>
          </a:p>
          <a:p>
            <a:pPr marL="55880" lvl="0" indent="-171450">
              <a:buFont typeface="Arial" panose="020B0604020202020204" pitchFamily="34" charset="0"/>
              <a:buChar char="•"/>
            </a:pPr>
            <a:r>
              <a:rPr lang="nb-NO" baseline="0" dirty="0"/>
              <a:t>Formell knyttes til produksjon -&gt; se </a:t>
            </a:r>
            <a:r>
              <a:rPr lang="nb-NO" i="1" baseline="0" dirty="0"/>
              <a:t>oppstrøms</a:t>
            </a:r>
            <a:r>
              <a:rPr lang="nb-NO" baseline="0" dirty="0"/>
              <a:t> for å </a:t>
            </a:r>
            <a:r>
              <a:rPr lang="nb-NO" i="0" baseline="0" dirty="0"/>
              <a:t>forstå </a:t>
            </a:r>
            <a:r>
              <a:rPr lang="nb-NO" baseline="0" dirty="0"/>
              <a:t>utfordringene</a:t>
            </a:r>
            <a:endParaRPr lang="nb-NO" baseline="0" dirty="0">
              <a:ea typeface="Calibri"/>
              <a:cs typeface="Calibri"/>
            </a:endParaRPr>
          </a:p>
          <a:p>
            <a:pPr marL="55880" lvl="0" indent="-171450">
              <a:buFont typeface="Arial" panose="020B0604020202020204" pitchFamily="34" charset="0"/>
              <a:buChar char="•"/>
            </a:pPr>
            <a:r>
              <a:rPr lang="nb-NO" baseline="0" dirty="0"/>
              <a:t>Materiell knyttes både til produksjon og konsumpsjon -&gt; se både </a:t>
            </a:r>
            <a:r>
              <a:rPr lang="nb-NO" i="1" baseline="0" dirty="0"/>
              <a:t>oppstrøms</a:t>
            </a:r>
            <a:r>
              <a:rPr lang="nb-NO" baseline="0" dirty="0"/>
              <a:t> og </a:t>
            </a:r>
            <a:r>
              <a:rPr lang="nb-NO" i="1" baseline="0" dirty="0"/>
              <a:t>nedstrøms </a:t>
            </a:r>
            <a:r>
              <a:rPr lang="nb-NO" baseline="0" dirty="0"/>
              <a:t>for å </a:t>
            </a:r>
            <a:r>
              <a:rPr lang="nb-NO" b="0" i="0" baseline="0" dirty="0"/>
              <a:t>forstå </a:t>
            </a:r>
            <a:r>
              <a:rPr lang="nb-NO" baseline="0" dirty="0"/>
              <a:t>utfordringene</a:t>
            </a:r>
            <a:endParaRPr lang="nb-NO" baseline="0" dirty="0">
              <a:ea typeface="Calibri"/>
              <a:cs typeface="Calibri"/>
            </a:endParaRPr>
          </a:p>
          <a:p>
            <a:pPr marL="55880" lvl="0" indent="-171450">
              <a:buFont typeface="Arial" panose="020B0604020202020204" pitchFamily="34" charset="0"/>
              <a:buChar char="•"/>
            </a:pPr>
            <a:r>
              <a:rPr lang="nb-NO" baseline="0" dirty="0"/>
              <a:t>Deling knyttes til konsumpsjon -&gt; primært se </a:t>
            </a:r>
            <a:r>
              <a:rPr lang="nb-NO" i="1" baseline="0" dirty="0"/>
              <a:t>nedstrøms</a:t>
            </a:r>
            <a:r>
              <a:rPr lang="nb-NO" baseline="0" dirty="0"/>
              <a:t> for å forstå utfordringene</a:t>
            </a:r>
            <a:endParaRPr lang="nb-NO" baseline="0" dirty="0">
              <a:ea typeface="Calibri"/>
              <a:cs typeface="Calibri"/>
            </a:endParaRPr>
          </a:p>
          <a:p>
            <a:pPr marL="513425" lvl="1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baseline="0" dirty="0"/>
              <a:t>Eksempel (hvis tid): misbruk av </a:t>
            </a:r>
            <a:r>
              <a:rPr lang="nb-NO" baseline="0" dirty="0" err="1"/>
              <a:t>covid</a:t>
            </a:r>
            <a:r>
              <a:rPr lang="nb-NO" baseline="0" dirty="0"/>
              <a:t> 19-kompensasjonsordningene: riktighet og fullstendighet – materiell kvalitet</a:t>
            </a:r>
            <a:endParaRPr lang="nb-NO" baseline="0" dirty="0">
              <a:ea typeface="Calibri"/>
              <a:cs typeface="Calibri"/>
            </a:endParaRPr>
          </a:p>
          <a:p>
            <a:pPr marL="51308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Der informasjonen brukes og deles må sees i sammenheng med produksjonssiden</a:t>
            </a:r>
            <a:endParaRPr lang="nb-NO" baseline="0" dirty="0">
              <a:ea typeface="Calibri"/>
              <a:cs typeface="Calibri"/>
            </a:endParaRPr>
          </a:p>
          <a:p>
            <a:pPr marL="51308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Kan ikke løses isolert rundt kilden/registeret, men kan støttes gjennom informasjonsdeling, analyseprodukter, samarbeid</a:t>
            </a:r>
            <a:endParaRPr lang="nb-NO" baseline="0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6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414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8370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GB" noProof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en-GB" noProof="0">
              <a:cs typeface="Calibri" panose="020F0502020204030204"/>
            </a:endParaRPr>
          </a:p>
          <a:p>
            <a:endParaRPr lang="en-GB" noProof="0">
              <a:cs typeface="Calibri" panose="020F0502020204030204"/>
            </a:endParaRPr>
          </a:p>
          <a:p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54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1A36E-CF08-442D-A5C1-11098A266C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981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5FEE7-4EBB-4945-8C0F-8D56B566606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697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5FEE7-4EBB-4945-8C0F-8D56B566606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67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5FEE7-4EBB-4945-8C0F-8D56B566606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638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5FEE7-4EBB-4945-8C0F-8D56B566606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6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0998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/>
              <a:t>… og den er godt beskrevet tidligere i dag. Så flyr vi rundt og gjør andre ting mens kjernevirksomheten ligger og dras med døden i nøtteskogen.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5FEE7-4EBB-4945-8C0F-8D56B566606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111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5FEE7-4EBB-4945-8C0F-8D56B566606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13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5FEE7-4EBB-4945-8C0F-8D56B566606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29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C40EE2-00B0-421B-B8DF-330A7B745E77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400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 dirty="0"/>
          </a:p>
        </p:txBody>
      </p:sp>
      <p:sp>
        <p:nvSpPr>
          <p:cNvPr id="41988" name="Plassholder for lysbilde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32827-A507-403C-8790-211D21C6372A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99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CE09A-089D-49D8-9DAA-3932F9A39E2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13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446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521f39b96_15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521f39b96_15_1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b-NO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Eksempelbilde : Klassebilde Marienlyst 1990. 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klasse. Lærer Aud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Fremming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Eliassen..</a:t>
            </a:r>
          </a:p>
          <a:p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Mobbeltall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elevundersøkelsen 5,8 prosent. Andel barnevernsbarn 4,4 prosent (KOSTRA). </a:t>
            </a:r>
            <a:r>
              <a:rPr lang="nb-NO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Andelen barn med vedvarende lave husholdningsinntekter har økt jevnt siden 2011 og var 11,7 prosent i 2019, året før pandemien inntraff.</a:t>
            </a:r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59" name="Google Shape;459;g5521f39b96_15_18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268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9881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76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4300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/>
          </a:p>
          <a:p>
            <a:endParaRPr lang="nb-NO" b="1"/>
          </a:p>
          <a:p>
            <a:r>
              <a:rPr lang="nb-NO" b="1"/>
              <a:t>Felles ressurs </a:t>
            </a:r>
          </a:p>
          <a:p>
            <a:pPr marL="0" marR="0" lvl="0" indent="0" algn="l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Skatteetaten forvalter informasjon som er relevant i alle de </a:t>
            </a:r>
            <a:r>
              <a:rPr lang="nb-NO" b="1" baseline="0"/>
              <a:t>7 livshendelsene</a:t>
            </a:r>
            <a:r>
              <a:rPr lang="nb-NO" baseline="0"/>
              <a:t> i digitaliseringsstrategien. </a:t>
            </a:r>
          </a:p>
          <a:p>
            <a:endParaRPr lang="nb-NO" b="0"/>
          </a:p>
          <a:p>
            <a:pPr marL="171450" indent="-171450">
              <a:buFontTx/>
              <a:buChar char="-"/>
            </a:pPr>
            <a:r>
              <a:rPr lang="nb-NO" b="0"/>
              <a:t>Informasjon</a:t>
            </a:r>
            <a:r>
              <a:rPr lang="nb-NO" b="0" baseline="0"/>
              <a:t> som </a:t>
            </a:r>
            <a:r>
              <a:rPr lang="nb-NO" b="1" baseline="0"/>
              <a:t>finnes i </a:t>
            </a:r>
            <a:r>
              <a:rPr lang="nb-NO" b="0" baseline="0"/>
              <a:t>virkeligheten – </a:t>
            </a:r>
            <a:r>
              <a:rPr lang="nb-NO" b="1" baseline="0"/>
              <a:t>digitalt </a:t>
            </a:r>
            <a:r>
              <a:rPr lang="nb-NO" b="0" baseline="0"/>
              <a:t>og av egeninteresse</a:t>
            </a:r>
          </a:p>
          <a:p>
            <a:pPr marL="171450" indent="-171450">
              <a:buFontTx/>
              <a:buChar char="-"/>
            </a:pPr>
            <a:r>
              <a:rPr lang="nb-NO" b="0"/>
              <a:t>Informasjon som </a:t>
            </a:r>
            <a:r>
              <a:rPr lang="nb-NO" b="1"/>
              <a:t>beskriver virkeligheten</a:t>
            </a:r>
          </a:p>
          <a:p>
            <a:pPr marL="171450" indent="-171450">
              <a:buFontTx/>
              <a:buChar char="-"/>
            </a:pPr>
            <a:r>
              <a:rPr lang="nb-NO" b="0"/>
              <a:t>Er oppdatert</a:t>
            </a:r>
            <a:r>
              <a:rPr lang="nb-NO" b="0" baseline="0"/>
              <a:t> og </a:t>
            </a:r>
            <a:r>
              <a:rPr lang="nb-NO" b="1" baseline="0"/>
              <a:t>tett på hendelse</a:t>
            </a:r>
            <a:endParaRPr lang="nb-NO" b="1"/>
          </a:p>
          <a:p>
            <a:pPr marL="0" indent="0">
              <a:buFontTx/>
              <a:buNone/>
            </a:pPr>
            <a:endParaRPr lang="nb-NO" b="1"/>
          </a:p>
          <a:p>
            <a:pPr marL="0" indent="0">
              <a:buFontTx/>
              <a:buNone/>
            </a:pPr>
            <a:r>
              <a:rPr lang="nb-NO" b="0"/>
              <a:t>Skal vi sette bruker i sentrum</a:t>
            </a:r>
            <a:r>
              <a:rPr lang="nb-NO" b="0" baseline="0"/>
              <a:t> må vi forholde oss til </a:t>
            </a:r>
            <a:r>
              <a:rPr lang="nb-NO" b="1" baseline="0"/>
              <a:t>informasjon brukeren har et forhold til</a:t>
            </a:r>
            <a:r>
              <a:rPr lang="nb-NO" b="0" baseline="0"/>
              <a:t>. </a:t>
            </a:r>
            <a:endParaRPr lang="nb-NO" b="0"/>
          </a:p>
          <a:p>
            <a:pPr marL="171450" indent="-171450">
              <a:buFontTx/>
              <a:buChar char="-"/>
            </a:pPr>
            <a:endParaRPr lang="nb-NO" b="1"/>
          </a:p>
          <a:p>
            <a:endParaRPr lang="nb-NO" b="1"/>
          </a:p>
          <a:p>
            <a:r>
              <a:rPr lang="nb-NO" b="1"/>
              <a:t>Nasjonal tilnærming</a:t>
            </a:r>
            <a:r>
              <a:rPr lang="nb-NO" b="1" baseline="0"/>
              <a:t> </a:t>
            </a:r>
            <a:r>
              <a:rPr lang="nb-NO" b="0" baseline="0"/>
              <a:t>– </a:t>
            </a:r>
            <a:r>
              <a:rPr lang="nb-NO" b="1" baseline="0"/>
              <a:t>hvilke opplysninger skal vi ha kilder på?</a:t>
            </a:r>
          </a:p>
          <a:p>
            <a:pPr marL="171450" indent="-171450">
              <a:buFontTx/>
              <a:buChar char="-"/>
            </a:pPr>
            <a:r>
              <a:rPr lang="nb-NO" b="0" baseline="0"/>
              <a:t>Svarer på </a:t>
            </a:r>
            <a:r>
              <a:rPr lang="nb-NO" b="0" baseline="0" err="1"/>
              <a:t>spm</a:t>
            </a:r>
            <a:r>
              <a:rPr lang="nb-NO" b="0" baseline="0"/>
              <a:t> om </a:t>
            </a:r>
            <a:r>
              <a:rPr lang="nb-NO" b="1" baseline="0"/>
              <a:t>hvilke forhold vi skal forvalte informasjon om</a:t>
            </a:r>
          </a:p>
          <a:p>
            <a:pPr marL="171450" indent="-171450">
              <a:buFontTx/>
              <a:buChar char="-"/>
            </a:pPr>
            <a:r>
              <a:rPr lang="nb-NO" b="1" baseline="0"/>
              <a:t>Tydelighet rundt </a:t>
            </a:r>
            <a:endParaRPr lang="nb-NO" b="1"/>
          </a:p>
          <a:p>
            <a:endParaRPr lang="nb-NO" b="1"/>
          </a:p>
          <a:p>
            <a:endParaRPr lang="nb-NO" b="1"/>
          </a:p>
          <a:p>
            <a:r>
              <a:rPr lang="nb-NO" b="1"/>
              <a:t>En bevissthet "lokalt"</a:t>
            </a:r>
            <a:r>
              <a:rPr lang="nb-NO" b="1" baseline="0"/>
              <a:t> – hos alle kildene</a:t>
            </a:r>
            <a:endParaRPr lang="nb-NO" b="1"/>
          </a:p>
          <a:p>
            <a:pPr marL="513425" lvl="1" indent="-171450">
              <a:buFont typeface="Arial" panose="020B0604020202020204" pitchFamily="34" charset="0"/>
              <a:buChar char="•"/>
            </a:pPr>
            <a:r>
              <a:rPr lang="nb-NO" b="0"/>
              <a:t>Informasjon</a:t>
            </a:r>
            <a:r>
              <a:rPr lang="nb-NO" b="0" baseline="0"/>
              <a:t> må være </a:t>
            </a:r>
            <a:r>
              <a:rPr lang="nb-NO" b="1" baseline="0"/>
              <a:t>godt dokumenter </a:t>
            </a:r>
            <a:r>
              <a:rPr lang="nb-NO" b="0" baseline="0"/>
              <a:t>– </a:t>
            </a:r>
            <a:r>
              <a:rPr lang="nb-NO"/>
              <a:t>Datakataloger, begrepskatalog</a:t>
            </a:r>
          </a:p>
          <a:p>
            <a:pPr marL="855401" lvl="2" indent="-171450">
              <a:buFont typeface="Arial" panose="020B0604020202020204" pitchFamily="34" charset="0"/>
              <a:buChar char="•"/>
            </a:pPr>
            <a:r>
              <a:rPr lang="nb-NO" b="0"/>
              <a:t>Inntekt</a:t>
            </a:r>
            <a:r>
              <a:rPr lang="nb-NO" b="0" baseline="0"/>
              <a:t> og samboer har ulike definisjoner i ulike lovverk</a:t>
            </a:r>
          </a:p>
          <a:p>
            <a:pPr marL="855401" marR="0" lvl="2" indent="-171450" algn="l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Utstillingsvindu</a:t>
            </a:r>
            <a:r>
              <a:rPr lang="nb-NO" baseline="0"/>
              <a:t> for o</a:t>
            </a:r>
            <a:r>
              <a:rPr lang="nb-NO"/>
              <a:t>ver </a:t>
            </a:r>
            <a:r>
              <a:rPr lang="nb-NO" b="1"/>
              <a:t>3500 begreper </a:t>
            </a:r>
            <a:r>
              <a:rPr lang="nb-NO"/>
              <a:t>er definert i Felles datakatalog – dette er helt nødvendig for at andre skal kunne bruke dataene våre. </a:t>
            </a:r>
          </a:p>
          <a:p>
            <a:pPr marL="855401" lvl="2" indent="-171450">
              <a:buFont typeface="Arial" panose="020B0604020202020204" pitchFamily="34" charset="0"/>
              <a:buChar char="•"/>
            </a:pPr>
            <a:endParaRPr lang="nb-NO" b="0" baseline="0"/>
          </a:p>
          <a:p>
            <a:pPr marL="513425" lvl="1" indent="-171450">
              <a:buFont typeface="Arial" panose="020B0604020202020204" pitchFamily="34" charset="0"/>
              <a:buChar char="•"/>
            </a:pPr>
            <a:r>
              <a:rPr lang="nb-NO" b="0" baseline="0"/>
              <a:t>Data kan ikke uten videre gjenbrukes på tvers uten at det får materielle konsekvenser – hvis definisjonen ikke er den samme</a:t>
            </a:r>
          </a:p>
          <a:p>
            <a:pPr marL="513425" lvl="1" indent="-171450">
              <a:buFont typeface="Arial" panose="020B0604020202020204" pitchFamily="34" charset="0"/>
              <a:buChar char="•"/>
            </a:pPr>
            <a:r>
              <a:rPr lang="nb-NO" b="0" baseline="0"/>
              <a:t>Å få dette til </a:t>
            </a:r>
            <a:r>
              <a:rPr lang="nb-NO" b="1" baseline="0"/>
              <a:t>krever en nysgjerrighet </a:t>
            </a:r>
            <a:r>
              <a:rPr lang="nb-NO" b="0" baseline="0"/>
              <a:t>– rammer for samhandling og overskudd – til å </a:t>
            </a:r>
            <a:r>
              <a:rPr lang="nb-NO" b="1" baseline="0"/>
              <a:t>skue ut over eget ansvarsområde</a:t>
            </a:r>
            <a:endParaRPr lang="nb-NO" b="1"/>
          </a:p>
          <a:p>
            <a:endParaRPr lang="nb-NO" b="1"/>
          </a:p>
          <a:p>
            <a:endParaRPr lang="nb-NO" b="1"/>
          </a:p>
          <a:p>
            <a:endParaRPr lang="nb-NO" b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86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0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Inndelingen av produkter er besluttet på øverste nivå i etaten og oversikten ser dere her. </a:t>
            </a:r>
          </a:p>
          <a:p>
            <a:r>
              <a:rPr lang="nb-NO"/>
              <a:t>I divisjon informasjonsforvaltning har vi ansvaret for alle produktene i produktområde opplysninger. </a:t>
            </a:r>
          </a:p>
          <a:p>
            <a:r>
              <a:rPr lang="nb-NO"/>
              <a:t>Siden vi i innhold har ansvaret for å ha oversikt over opplysninger vi forvalter, hva de betyr og hva de kan brukes til har vi også en fot inn i hver av de andre produktene. Det kommer jeg tilbake til. </a:t>
            </a:r>
          </a:p>
          <a:p>
            <a:endParaRPr lang="nb-NO"/>
          </a:p>
          <a:p>
            <a:r>
              <a:rPr lang="nb-NO"/>
              <a:t>Spørsmål i chat?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92CC-36E7-4DEE-B1BE-9C1D093B4C1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51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/>
              <a:t>Om dere finner «Felles rammeverk for informasjonsforvaltning» hensiktsmessig som støtte for generell datadeling innenfor forvaltningen</a:t>
            </a:r>
          </a:p>
          <a:p>
            <a:pPr lvl="0"/>
            <a:endParaRPr lang="nb-NO"/>
          </a:p>
          <a:p>
            <a:pPr lvl="0"/>
            <a:r>
              <a:rPr lang="nb-NO"/>
              <a:t>Om dere ser Felles datakatalog som en hensiktsmessig løsning for generell datadokumentering på tvers av forvaltningen, eventuelle mangler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39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5A1A7-5DBE-4421-9B94-69F960DE255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325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60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22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175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7603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A36E-CF08-442D-A5C1-11098A266C6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622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16D916-1AE8-45BF-BE60-7584CDEAA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B0A54B-734C-4E31-8BCE-6258AAD7B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D52CC6-FBAE-49D2-BEF0-F8473D68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7D2A8F-C5CB-4D73-920A-6662DFEC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DA03EB-12D6-49EB-93B1-F66C8C25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44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162196-8194-453E-A43D-A4448667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F59602B-E1CF-4D3C-89EA-CCC490647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74DEB5-20C3-4BA7-AF4C-7F92E510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3DDBDB-4673-4655-9479-2CC92436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98E411-6510-4BC5-BD3F-3B026B95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64457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Bil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utendørs, bygning, gate, lys&#10;&#10;Automatisk generert beskrivelse">
            <a:extLst>
              <a:ext uri="{FF2B5EF4-FFF2-40B4-BE49-F238E27FC236}">
                <a16:creationId xmlns:a16="http://schemas.microsoft.com/office/drawing/2014/main" id="{C92B8182-960D-4940-9B8A-1DE5AF568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EA0E7D3E-4490-464E-B4F5-49D4C105C580}"/>
              </a:ext>
            </a:extLst>
          </p:cNvPr>
          <p:cNvSpPr/>
          <p:nvPr userDrawn="1"/>
        </p:nvSpPr>
        <p:spPr>
          <a:xfrm>
            <a:off x="5334000" y="-228600"/>
            <a:ext cx="1524000" cy="1640459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F8DD0279-4388-4B47-8F9F-7E2D1099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1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79" y="2871361"/>
            <a:ext cx="10209391" cy="836678"/>
          </a:xfrm>
        </p:spPr>
        <p:txBody>
          <a:bodyPr wrap="square" anchor="b" anchorCtr="0">
            <a:normAutofit/>
          </a:bodyPr>
          <a:lstStyle>
            <a:lvl1pPr algn="l">
              <a:defRPr sz="5999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79" y="3877998"/>
            <a:ext cx="8778156" cy="464822"/>
          </a:xfrm>
        </p:spPr>
        <p:txBody>
          <a:bodyPr wrap="square">
            <a:normAutofit/>
          </a:bodyPr>
          <a:lstStyle>
            <a:lvl1pPr marL="0" indent="0" algn="l">
              <a:buNone/>
              <a:defRPr sz="3333" b="1"/>
            </a:lvl1pPr>
            <a:lvl2pPr marL="453981" indent="0" algn="ctr">
              <a:buNone/>
              <a:defRPr sz="2000"/>
            </a:lvl2pPr>
            <a:lvl3pPr marL="907962" indent="0" algn="ctr">
              <a:buNone/>
              <a:defRPr sz="1733"/>
            </a:lvl3pPr>
            <a:lvl4pPr marL="1361943" indent="0" algn="ctr">
              <a:buNone/>
              <a:defRPr sz="1600"/>
            </a:lvl4pPr>
            <a:lvl5pPr marL="1815926" indent="0" algn="ctr">
              <a:buNone/>
              <a:defRPr sz="1600"/>
            </a:lvl5pPr>
            <a:lvl6pPr marL="2269905" indent="0" algn="ctr">
              <a:buNone/>
              <a:defRPr sz="1600"/>
            </a:lvl6pPr>
            <a:lvl7pPr marL="2723886" indent="0" algn="ctr">
              <a:buNone/>
              <a:defRPr sz="1600"/>
            </a:lvl7pPr>
            <a:lvl8pPr marL="3177868" indent="0" algn="ctr">
              <a:buNone/>
              <a:defRPr sz="1600"/>
            </a:lvl8pPr>
            <a:lvl9pPr marL="3631848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4ECF339B-DE26-4CB1-847D-D0F793D508DD}" type="datetime1">
              <a:rPr lang="nb-NO" smtClean="0"/>
              <a:t>15.06.2022</a:t>
            </a:fld>
            <a:endParaRPr 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8976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36" y="2643455"/>
            <a:ext cx="5639865" cy="421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1697000"/>
            <a:ext cx="11159457" cy="687935"/>
          </a:xfrm>
        </p:spPr>
        <p:txBody>
          <a:bodyPr wrap="square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81" y="2659660"/>
            <a:ext cx="11159457" cy="372045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0C27853C-4794-44B2-A8FB-82E8C67B7A42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93260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36" y="2643455"/>
            <a:ext cx="5639865" cy="421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1697000"/>
            <a:ext cx="11159457" cy="687935"/>
          </a:xfrm>
        </p:spPr>
        <p:txBody>
          <a:bodyPr wrap="square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81" y="2659660"/>
            <a:ext cx="11159457" cy="372045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0C27853C-4794-44B2-A8FB-82E8C67B7A42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4618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65991"/>
            <a:ext cx="12189908" cy="892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78" y="2087103"/>
            <a:ext cx="11106370" cy="836678"/>
          </a:xfrm>
        </p:spPr>
        <p:txBody>
          <a:bodyPr anchor="t" anchorCtr="0">
            <a:normAutofit/>
          </a:bodyPr>
          <a:lstStyle>
            <a:lvl1pPr algn="l">
              <a:defRPr sz="5999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E6DEC9C7-18CC-48A8-856E-8B8C0B6382E9}" type="datetime1">
              <a:rPr lang="nb-NO" smtClean="0"/>
              <a:t>15.06.2022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78" y="3210973"/>
            <a:ext cx="11106370" cy="464822"/>
          </a:xfrm>
        </p:spPr>
        <p:txBody>
          <a:bodyPr>
            <a:normAutofit/>
          </a:bodyPr>
          <a:lstStyle>
            <a:lvl1pPr marL="0" indent="0" algn="l">
              <a:buNone/>
              <a:defRPr sz="3333" b="1"/>
            </a:lvl1pPr>
            <a:lvl2pPr marL="453981" indent="0" algn="ctr">
              <a:buNone/>
              <a:defRPr sz="2000"/>
            </a:lvl2pPr>
            <a:lvl3pPr marL="907962" indent="0" algn="ctr">
              <a:buNone/>
              <a:defRPr sz="1733"/>
            </a:lvl3pPr>
            <a:lvl4pPr marL="1361943" indent="0" algn="ctr">
              <a:buNone/>
              <a:defRPr sz="1600"/>
            </a:lvl4pPr>
            <a:lvl5pPr marL="1815926" indent="0" algn="ctr">
              <a:buNone/>
              <a:defRPr sz="1600"/>
            </a:lvl5pPr>
            <a:lvl6pPr marL="2269905" indent="0" algn="ctr">
              <a:buNone/>
              <a:defRPr sz="1600"/>
            </a:lvl6pPr>
            <a:lvl7pPr marL="2723886" indent="0" algn="ctr">
              <a:buNone/>
              <a:defRPr sz="1600"/>
            </a:lvl7pPr>
            <a:lvl8pPr marL="3177868" indent="0" algn="ctr">
              <a:buNone/>
              <a:defRPr sz="1600"/>
            </a:lvl8pPr>
            <a:lvl9pPr marL="3631848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537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1" y="1978008"/>
            <a:ext cx="5365379" cy="2510034"/>
          </a:xfrm>
        </p:spPr>
        <p:txBody>
          <a:bodyPr wrap="square">
            <a:normAutofit/>
          </a:bodyPr>
          <a:lstStyle>
            <a:lvl1pPr>
              <a:defRPr sz="5999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" y="5982358"/>
            <a:ext cx="12189908" cy="875643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B89DD950-73F7-4004-B10D-E4A2EA37D48F}" type="datetime1">
              <a:rPr lang="nb-NO" smtClean="0"/>
              <a:t>15.06.2022</a:t>
            </a:fld>
            <a:endParaRPr lang="nb-NO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14"/>
          <p:cNvSpPr>
            <a:spLocks noGrp="1"/>
          </p:cNvSpPr>
          <p:nvPr>
            <p:ph type="pic" sz="quarter" idx="15"/>
          </p:nvPr>
        </p:nvSpPr>
        <p:spPr>
          <a:xfrm>
            <a:off x="6374090" y="1933368"/>
            <a:ext cx="5269485" cy="3987571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670365"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6692028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33" y="3564448"/>
            <a:ext cx="4973516" cy="1325562"/>
          </a:xfrm>
        </p:spPr>
        <p:txBody>
          <a:bodyPr>
            <a:normAutofit/>
          </a:bodyPr>
          <a:lstStyle>
            <a:lvl1pPr>
              <a:defRPr sz="4533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428980" y="5296264"/>
            <a:ext cx="4651038" cy="887969"/>
          </a:xfrm>
        </p:spPr>
        <p:txBody>
          <a:bodyPr>
            <a:normAutofit/>
          </a:bodyPr>
          <a:lstStyle>
            <a:lvl1pPr marL="0" indent="0">
              <a:buNone/>
              <a:defRPr sz="1466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428983" y="6293588"/>
            <a:ext cx="2726608" cy="271416"/>
          </a:xfrm>
          <a:prstGeom prst="rect">
            <a:avLst/>
          </a:prstGeom>
          <a:noFill/>
        </p:spPr>
        <p:txBody>
          <a:bodyPr wrap="square" lIns="45397" tIns="22699" rIns="45397" bIns="22699" rtlCol="0">
            <a:spAutoFit/>
          </a:bodyPr>
          <a:lstStyle/>
          <a:p>
            <a:r>
              <a:rPr lang="nb-NO" sz="1466" b="1"/>
              <a:t>Skatteetaten.no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5739186" y="432056"/>
            <a:ext cx="6026373" cy="606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nb-NO" sz="2533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02" y="2168918"/>
            <a:ext cx="3648537" cy="25039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40463" cy="8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74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1" y="1978008"/>
            <a:ext cx="5365379" cy="2510034"/>
          </a:xfrm>
        </p:spPr>
        <p:txBody>
          <a:bodyPr wrap="square">
            <a:normAutofit/>
          </a:bodyPr>
          <a:lstStyle>
            <a:lvl1pPr>
              <a:defRPr sz="5999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" y="5982358"/>
            <a:ext cx="12189908" cy="875643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B89DD950-73F7-4004-B10D-E4A2EA37D48F}" type="datetime1">
              <a:rPr lang="nb-NO" smtClean="0"/>
              <a:t>15.06.2022</a:t>
            </a:fld>
            <a:endParaRPr lang="nb-NO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14"/>
          <p:cNvSpPr>
            <a:spLocks noGrp="1"/>
          </p:cNvSpPr>
          <p:nvPr>
            <p:ph type="pic" sz="quarter" idx="15"/>
          </p:nvPr>
        </p:nvSpPr>
        <p:spPr>
          <a:xfrm>
            <a:off x="6374090" y="1933368"/>
            <a:ext cx="5269485" cy="3987571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670365"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3441037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33" y="3564448"/>
            <a:ext cx="4973516" cy="1325562"/>
          </a:xfrm>
        </p:spPr>
        <p:txBody>
          <a:bodyPr>
            <a:normAutofit/>
          </a:bodyPr>
          <a:lstStyle>
            <a:lvl1pPr>
              <a:defRPr sz="4533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428980" y="5296264"/>
            <a:ext cx="4651038" cy="887969"/>
          </a:xfrm>
        </p:spPr>
        <p:txBody>
          <a:bodyPr>
            <a:normAutofit/>
          </a:bodyPr>
          <a:lstStyle>
            <a:lvl1pPr marL="0" indent="0">
              <a:buNone/>
              <a:defRPr sz="1466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428983" y="6293588"/>
            <a:ext cx="2726608" cy="271416"/>
          </a:xfrm>
          <a:prstGeom prst="rect">
            <a:avLst/>
          </a:prstGeom>
          <a:noFill/>
        </p:spPr>
        <p:txBody>
          <a:bodyPr wrap="square" lIns="45397" tIns="22699" rIns="45397" bIns="22699" rtlCol="0">
            <a:spAutoFit/>
          </a:bodyPr>
          <a:lstStyle/>
          <a:p>
            <a:r>
              <a:rPr lang="nb-NO" sz="1466" b="1"/>
              <a:t>Skatteetaten.no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5739186" y="432056"/>
            <a:ext cx="6026373" cy="606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nb-NO" sz="2533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02" y="2168918"/>
            <a:ext cx="3648537" cy="25039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40463" cy="8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036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nb-NO" sz="2533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32" y="2177017"/>
            <a:ext cx="3648537" cy="25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1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2BEF609-AAD5-4ECB-9DF9-E8953B781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030D5BC-1282-4CEA-B807-ACBDA6413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A68E06-E899-43AB-8EA2-9A16AF42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43535D-8CF5-4C0E-8A2F-9A039DD0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6CE7EE-EDCB-4084-8903-DB3A1369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515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okumen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1226"/>
            <a:ext cx="8484176" cy="190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360047"/>
            <a:ext cx="6384611" cy="464822"/>
          </a:xfrm>
        </p:spPr>
        <p:txBody>
          <a:bodyPr wrap="square">
            <a:normAutofit/>
          </a:bodyPr>
          <a:lstStyle>
            <a:lvl1pPr>
              <a:defRPr sz="3333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939" y="1097186"/>
            <a:ext cx="9359545" cy="489625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1B64C1CA-9320-4112-886C-AAF9BAD3F488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/>
        </p:blipFill>
        <p:spPr>
          <a:xfrm>
            <a:off x="11077862" y="5727602"/>
            <a:ext cx="724674" cy="7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48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29232" y="1829032"/>
            <a:ext cx="11351386" cy="4664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73DBC-4668-4C86-BB6C-D39D054CCB24}" type="datetime1">
              <a:rPr kumimoji="0" lang="nb-NO" sz="9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1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15.06.2022</a:t>
            </a:fld>
            <a:endParaRPr kumimoji="0" lang="nb-NO" sz="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65200-363A-4A27-BFE2-9D2920C8E885}" type="slidenum">
              <a:rPr kumimoji="0" lang="nb-NO" sz="9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1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90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okumen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1226"/>
            <a:ext cx="8484176" cy="190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360047"/>
            <a:ext cx="6384611" cy="464822"/>
          </a:xfrm>
        </p:spPr>
        <p:txBody>
          <a:bodyPr wrap="square">
            <a:normAutofit/>
          </a:bodyPr>
          <a:lstStyle>
            <a:lvl1pPr>
              <a:defRPr sz="3333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939" y="1097186"/>
            <a:ext cx="9359545" cy="489625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1B64C1CA-9320-4112-886C-AAF9BAD3F488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/>
        </p:blipFill>
        <p:spPr>
          <a:xfrm>
            <a:off x="11077862" y="5727602"/>
            <a:ext cx="724674" cy="7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08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uten tittel -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29232" y="1829032"/>
            <a:ext cx="11351386" cy="4664382"/>
          </a:xfrm>
        </p:spPr>
        <p:txBody>
          <a:bodyPr>
            <a:normAutofit/>
          </a:bodyPr>
          <a:lstStyle>
            <a:lvl1pPr>
              <a:spcBef>
                <a:spcPts val="789"/>
              </a:spcBef>
              <a:defRPr sz="2085"/>
            </a:lvl1pPr>
            <a:lvl2pPr>
              <a:spcBef>
                <a:spcPts val="263"/>
              </a:spcBef>
              <a:defRPr sz="1886"/>
            </a:lvl2pPr>
            <a:lvl3pPr>
              <a:spcBef>
                <a:spcPts val="131"/>
              </a:spcBef>
              <a:defRPr sz="1886"/>
            </a:lvl3pPr>
            <a:lvl4pPr>
              <a:spcBef>
                <a:spcPts val="131"/>
              </a:spcBef>
              <a:defRPr sz="1589"/>
            </a:lvl4pPr>
            <a:lvl5pPr>
              <a:spcBef>
                <a:spcPts val="131"/>
              </a:spcBef>
              <a:defRPr sz="1489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019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0" y="2871361"/>
            <a:ext cx="10209391" cy="836678"/>
          </a:xfrm>
        </p:spPr>
        <p:txBody>
          <a:bodyPr wrap="square" anchor="b" anchorCtr="0">
            <a:normAutofit/>
          </a:bodyPr>
          <a:lstStyle>
            <a:lvl1pPr algn="l">
              <a:defRPr sz="5958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79" y="3877999"/>
            <a:ext cx="8778156" cy="464822"/>
          </a:xfrm>
        </p:spPr>
        <p:txBody>
          <a:bodyPr wrap="square">
            <a:normAutofit/>
          </a:bodyPr>
          <a:lstStyle>
            <a:lvl1pPr marL="0" indent="0" algn="l">
              <a:buNone/>
              <a:defRPr sz="3310" b="1"/>
            </a:lvl1pPr>
            <a:lvl2pPr marL="450814" indent="0" algn="ctr">
              <a:buNone/>
              <a:defRPr sz="1986"/>
            </a:lvl2pPr>
            <a:lvl3pPr marL="901630" indent="0" algn="ctr">
              <a:buNone/>
              <a:defRPr sz="1721"/>
            </a:lvl3pPr>
            <a:lvl4pPr marL="1352445" indent="0" algn="ctr">
              <a:buNone/>
              <a:defRPr sz="1589"/>
            </a:lvl4pPr>
            <a:lvl5pPr marL="1803262" indent="0" algn="ctr">
              <a:buNone/>
              <a:defRPr sz="1589"/>
            </a:lvl5pPr>
            <a:lvl6pPr marL="2254075" indent="0" algn="ctr">
              <a:buNone/>
              <a:defRPr sz="1589"/>
            </a:lvl6pPr>
            <a:lvl7pPr marL="2704891" indent="0" algn="ctr">
              <a:buNone/>
              <a:defRPr sz="1589"/>
            </a:lvl7pPr>
            <a:lvl8pPr marL="3155706" indent="0" algn="ctr">
              <a:buNone/>
              <a:defRPr sz="1589"/>
            </a:lvl8pPr>
            <a:lvl9pPr marL="3606521" indent="0" algn="ctr">
              <a:buNone/>
              <a:defRPr sz="1589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4ECF339B-DE26-4CB1-847D-D0F793D508DD}" type="datetime1">
              <a:rPr lang="nb-NO" smtClean="0"/>
              <a:t>15.06.2022</a:t>
            </a:fld>
            <a:endParaRPr 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883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37" y="2643455"/>
            <a:ext cx="5639865" cy="421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1697000"/>
            <a:ext cx="11159457" cy="687935"/>
          </a:xfrm>
        </p:spPr>
        <p:txBody>
          <a:bodyPr wrap="square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81" y="2659660"/>
            <a:ext cx="11159457" cy="372045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0C27853C-4794-44B2-A8FB-82E8C67B7A42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350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37" y="2643455"/>
            <a:ext cx="5639865" cy="421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1697000"/>
            <a:ext cx="11159457" cy="687935"/>
          </a:xfrm>
        </p:spPr>
        <p:txBody>
          <a:bodyPr wrap="square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81" y="2659660"/>
            <a:ext cx="11159457" cy="372045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0C27853C-4794-44B2-A8FB-82E8C67B7A42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991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65992"/>
            <a:ext cx="12189908" cy="892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78" y="2087103"/>
            <a:ext cx="11106370" cy="836678"/>
          </a:xfrm>
        </p:spPr>
        <p:txBody>
          <a:bodyPr anchor="t" anchorCtr="0">
            <a:normAutofit/>
          </a:bodyPr>
          <a:lstStyle>
            <a:lvl1pPr algn="l">
              <a:defRPr sz="5958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E6DEC9C7-18CC-48A8-856E-8B8C0B6382E9}" type="datetime1">
              <a:rPr lang="nb-NO" smtClean="0"/>
              <a:t>15.06.2022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78" y="3210974"/>
            <a:ext cx="11106370" cy="464822"/>
          </a:xfrm>
        </p:spPr>
        <p:txBody>
          <a:bodyPr>
            <a:normAutofit/>
          </a:bodyPr>
          <a:lstStyle>
            <a:lvl1pPr marL="0" indent="0" algn="l">
              <a:buNone/>
              <a:defRPr sz="3310" b="1"/>
            </a:lvl1pPr>
            <a:lvl2pPr marL="450814" indent="0" algn="ctr">
              <a:buNone/>
              <a:defRPr sz="1986"/>
            </a:lvl2pPr>
            <a:lvl3pPr marL="901630" indent="0" algn="ctr">
              <a:buNone/>
              <a:defRPr sz="1721"/>
            </a:lvl3pPr>
            <a:lvl4pPr marL="1352445" indent="0" algn="ctr">
              <a:buNone/>
              <a:defRPr sz="1589"/>
            </a:lvl4pPr>
            <a:lvl5pPr marL="1803262" indent="0" algn="ctr">
              <a:buNone/>
              <a:defRPr sz="1589"/>
            </a:lvl5pPr>
            <a:lvl6pPr marL="2254075" indent="0" algn="ctr">
              <a:buNone/>
              <a:defRPr sz="1589"/>
            </a:lvl6pPr>
            <a:lvl7pPr marL="2704891" indent="0" algn="ctr">
              <a:buNone/>
              <a:defRPr sz="1589"/>
            </a:lvl7pPr>
            <a:lvl8pPr marL="3155706" indent="0" algn="ctr">
              <a:buNone/>
              <a:defRPr sz="1589"/>
            </a:lvl8pPr>
            <a:lvl9pPr marL="3606521" indent="0" algn="ctr">
              <a:buNone/>
              <a:defRPr sz="1589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703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3" y="1978009"/>
            <a:ext cx="5365379" cy="2510034"/>
          </a:xfrm>
        </p:spPr>
        <p:txBody>
          <a:bodyPr wrap="square">
            <a:normAutofit/>
          </a:bodyPr>
          <a:lstStyle>
            <a:lvl1pPr>
              <a:defRPr sz="5958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" y="5982359"/>
            <a:ext cx="12189908" cy="875643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B89DD950-73F7-4004-B10D-E4A2EA37D48F}" type="datetime1">
              <a:rPr lang="nb-NO" smtClean="0"/>
              <a:t>15.06.2022</a:t>
            </a:fld>
            <a:endParaRPr lang="nb-NO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14"/>
          <p:cNvSpPr>
            <a:spLocks noGrp="1"/>
          </p:cNvSpPr>
          <p:nvPr>
            <p:ph type="pic" sz="quarter" idx="15"/>
          </p:nvPr>
        </p:nvSpPr>
        <p:spPr>
          <a:xfrm>
            <a:off x="6374090" y="1933370"/>
            <a:ext cx="5269485" cy="3987571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670365"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536825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34" y="3564449"/>
            <a:ext cx="4973516" cy="1325562"/>
          </a:xfrm>
        </p:spPr>
        <p:txBody>
          <a:bodyPr>
            <a:normAutofit/>
          </a:bodyPr>
          <a:lstStyle>
            <a:lvl1pPr>
              <a:defRPr sz="4502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428980" y="5296266"/>
            <a:ext cx="4651038" cy="887969"/>
          </a:xfrm>
        </p:spPr>
        <p:txBody>
          <a:bodyPr>
            <a:normAutofit/>
          </a:bodyPr>
          <a:lstStyle>
            <a:lvl1pPr marL="0" indent="0">
              <a:buNone/>
              <a:defRPr sz="1456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428983" y="6293589"/>
            <a:ext cx="2726608" cy="269558"/>
          </a:xfrm>
          <a:prstGeom prst="rect">
            <a:avLst/>
          </a:prstGeom>
          <a:noFill/>
        </p:spPr>
        <p:txBody>
          <a:bodyPr wrap="square" lIns="45082" tIns="22541" rIns="45082" bIns="22541" rtlCol="0">
            <a:spAutoFit/>
          </a:bodyPr>
          <a:lstStyle/>
          <a:p>
            <a:r>
              <a:rPr lang="nb-NO" sz="1456" b="1"/>
              <a:t>Skatteetaten.no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5739187" y="432057"/>
            <a:ext cx="6026373" cy="606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35" tIns="60516" rIns="121035" bIns="60516" rtlCol="0" anchor="ctr"/>
          <a:lstStyle/>
          <a:p>
            <a:pPr algn="ctr"/>
            <a:endParaRPr lang="nb-NO" sz="2384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02" y="2168918"/>
            <a:ext cx="3648537" cy="25039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2340463" cy="8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5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56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3" y="1978009"/>
            <a:ext cx="5365379" cy="2510034"/>
          </a:xfrm>
        </p:spPr>
        <p:txBody>
          <a:bodyPr wrap="square">
            <a:normAutofit/>
          </a:bodyPr>
          <a:lstStyle>
            <a:lvl1pPr>
              <a:defRPr sz="5958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" y="5982359"/>
            <a:ext cx="12189908" cy="875643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B89DD950-73F7-4004-B10D-E4A2EA37D48F}" type="datetime1">
              <a:rPr lang="nb-NO" smtClean="0"/>
              <a:t>15.06.2022</a:t>
            </a:fld>
            <a:endParaRPr lang="nb-NO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14"/>
          <p:cNvSpPr>
            <a:spLocks noGrp="1"/>
          </p:cNvSpPr>
          <p:nvPr>
            <p:ph type="pic" sz="quarter" idx="15"/>
          </p:nvPr>
        </p:nvSpPr>
        <p:spPr>
          <a:xfrm>
            <a:off x="6374090" y="1933370"/>
            <a:ext cx="5269485" cy="3987571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670365"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603269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34" y="3564449"/>
            <a:ext cx="4973516" cy="1325562"/>
          </a:xfrm>
        </p:spPr>
        <p:txBody>
          <a:bodyPr>
            <a:normAutofit/>
          </a:bodyPr>
          <a:lstStyle>
            <a:lvl1pPr>
              <a:defRPr sz="4502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428980" y="5296266"/>
            <a:ext cx="4651038" cy="887969"/>
          </a:xfrm>
        </p:spPr>
        <p:txBody>
          <a:bodyPr>
            <a:normAutofit/>
          </a:bodyPr>
          <a:lstStyle>
            <a:lvl1pPr marL="0" indent="0">
              <a:buNone/>
              <a:defRPr sz="1456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428983" y="6293589"/>
            <a:ext cx="2726608" cy="269558"/>
          </a:xfrm>
          <a:prstGeom prst="rect">
            <a:avLst/>
          </a:prstGeom>
          <a:noFill/>
        </p:spPr>
        <p:txBody>
          <a:bodyPr wrap="square" lIns="45082" tIns="22541" rIns="45082" bIns="22541" rtlCol="0">
            <a:spAutoFit/>
          </a:bodyPr>
          <a:lstStyle/>
          <a:p>
            <a:r>
              <a:rPr lang="nb-NO" sz="1456" b="1"/>
              <a:t>Skatteetaten.no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5739187" y="432057"/>
            <a:ext cx="6026373" cy="606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35" tIns="60516" rIns="121035" bIns="60516" rtlCol="0" anchor="ctr"/>
          <a:lstStyle/>
          <a:p>
            <a:pPr algn="ctr"/>
            <a:endParaRPr lang="nb-NO" sz="2384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02" y="2168918"/>
            <a:ext cx="3648537" cy="25039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2340463" cy="8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708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35" tIns="60516" rIns="121035" bIns="60516" rtlCol="0" anchor="ctr"/>
          <a:lstStyle/>
          <a:p>
            <a:pPr algn="ctr"/>
            <a:endParaRPr lang="nb-NO" sz="2384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33" y="2177018"/>
            <a:ext cx="3648537" cy="25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486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okumen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51227"/>
            <a:ext cx="8484176" cy="190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360048"/>
            <a:ext cx="6384611" cy="464822"/>
          </a:xfrm>
        </p:spPr>
        <p:txBody>
          <a:bodyPr wrap="square">
            <a:normAutofit/>
          </a:bodyPr>
          <a:lstStyle>
            <a:lvl1pPr>
              <a:defRPr sz="331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939" y="1097186"/>
            <a:ext cx="9359545" cy="489625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1B64C1CA-9320-4112-886C-AAF9BAD3F488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/>
        </p:blipFill>
        <p:spPr>
          <a:xfrm>
            <a:off x="11077862" y="5727602"/>
            <a:ext cx="724674" cy="7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676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9958-587B-4A8F-AC94-6255560209F3}" type="datetime1">
              <a:rPr lang="nb-NO" smtClean="0"/>
              <a:t>15.06.2022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1739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-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288" y="342047"/>
            <a:ext cx="9585095" cy="365492"/>
          </a:xfrm>
        </p:spPr>
        <p:txBody>
          <a:bodyPr>
            <a:normAutofit/>
          </a:bodyPr>
          <a:lstStyle>
            <a:lvl1pPr>
              <a:defRPr sz="2368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232" y="1829032"/>
            <a:ext cx="11351386" cy="4664382"/>
          </a:xfrm>
        </p:spPr>
        <p:txBody>
          <a:bodyPr>
            <a:normAutofit/>
          </a:bodyPr>
          <a:lstStyle>
            <a:lvl1pPr>
              <a:spcBef>
                <a:spcPts val="784"/>
              </a:spcBef>
              <a:defRPr sz="2070"/>
            </a:lvl1pPr>
            <a:lvl2pPr>
              <a:spcBef>
                <a:spcPts val="261"/>
              </a:spcBef>
              <a:defRPr sz="1873"/>
            </a:lvl2pPr>
            <a:lvl3pPr>
              <a:spcBef>
                <a:spcPts val="131"/>
              </a:spcBef>
              <a:defRPr sz="1873"/>
            </a:lvl3pPr>
            <a:lvl4pPr>
              <a:spcBef>
                <a:spcPts val="131"/>
              </a:spcBef>
              <a:defRPr sz="1578"/>
            </a:lvl4pPr>
            <a:lvl5pPr>
              <a:spcBef>
                <a:spcPts val="131"/>
              </a:spcBef>
              <a:defRPr sz="1478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30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okumen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51227"/>
            <a:ext cx="8484176" cy="190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81" y="360048"/>
            <a:ext cx="6384611" cy="464822"/>
          </a:xfrm>
        </p:spPr>
        <p:txBody>
          <a:bodyPr wrap="square">
            <a:normAutofit/>
          </a:bodyPr>
          <a:lstStyle>
            <a:lvl1pPr>
              <a:defRPr sz="331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939" y="1097186"/>
            <a:ext cx="9359545" cy="489625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5" y="360046"/>
            <a:ext cx="1786707" cy="206587"/>
          </a:xfrm>
        </p:spPr>
        <p:txBody>
          <a:bodyPr>
            <a:spAutoFit/>
          </a:bodyPr>
          <a:lstStyle>
            <a:lvl1pPr algn="r">
              <a:defRPr sz="1324"/>
            </a:lvl1pPr>
          </a:lstStyle>
          <a:p>
            <a:fld id="{1B64C1CA-9320-4112-886C-AAF9BAD3F488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24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/>
        </p:blipFill>
        <p:spPr>
          <a:xfrm>
            <a:off x="11077862" y="5727602"/>
            <a:ext cx="724674" cy="7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81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232" y="3683260"/>
            <a:ext cx="5061356" cy="28101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CAA8-32D3-4B7F-AE3D-C5F579A62091}" type="datetime1">
              <a:rPr lang="nb-NO" smtClean="0"/>
              <a:t>15.06.2022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2" y="1740072"/>
            <a:ext cx="5061356" cy="132556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4"/>
          </p:nvPr>
        </p:nvSpPr>
        <p:spPr>
          <a:xfrm>
            <a:off x="6290030" y="1800227"/>
            <a:ext cx="5490588" cy="4693186"/>
          </a:xfrm>
          <a:prstGeom prst="rect">
            <a:avLst/>
          </a:prstGeom>
        </p:spPr>
        <p:txBody>
          <a:bodyPr lIns="0" tIns="0" rIns="0" bIns="670365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037451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231" y="3065635"/>
            <a:ext cx="5490588" cy="823913"/>
          </a:xfrm>
        </p:spPr>
        <p:txBody>
          <a:bodyPr anchor="b"/>
          <a:lstStyle>
            <a:lvl1pPr marL="0" indent="0">
              <a:buNone/>
              <a:defRPr sz="2384" b="1"/>
            </a:lvl1pPr>
            <a:lvl2pPr marL="450814" indent="0">
              <a:buNone/>
              <a:defRPr sz="1986" b="1"/>
            </a:lvl2pPr>
            <a:lvl3pPr marL="901630" indent="0">
              <a:buNone/>
              <a:defRPr sz="1721" b="1"/>
            </a:lvl3pPr>
            <a:lvl4pPr marL="1352445" indent="0">
              <a:buNone/>
              <a:defRPr sz="1589" b="1"/>
            </a:lvl4pPr>
            <a:lvl5pPr marL="1803262" indent="0">
              <a:buNone/>
              <a:defRPr sz="1589" b="1"/>
            </a:lvl5pPr>
            <a:lvl6pPr marL="2254075" indent="0">
              <a:buNone/>
              <a:defRPr sz="1589" b="1"/>
            </a:lvl6pPr>
            <a:lvl7pPr marL="2704891" indent="0">
              <a:buNone/>
              <a:defRPr sz="1589" b="1"/>
            </a:lvl7pPr>
            <a:lvl8pPr marL="3155706" indent="0">
              <a:buNone/>
              <a:defRPr sz="1589" b="1"/>
            </a:lvl8pPr>
            <a:lvl9pPr marL="3606521" indent="0">
              <a:buNone/>
              <a:defRPr sz="158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0030" y="3065635"/>
            <a:ext cx="5490588" cy="823913"/>
          </a:xfrm>
        </p:spPr>
        <p:txBody>
          <a:bodyPr anchor="b"/>
          <a:lstStyle>
            <a:lvl1pPr marL="0" indent="0">
              <a:buNone/>
              <a:defRPr sz="2384" b="1"/>
            </a:lvl1pPr>
            <a:lvl2pPr marL="450814" indent="0">
              <a:buNone/>
              <a:defRPr sz="1986" b="1"/>
            </a:lvl2pPr>
            <a:lvl3pPr marL="901630" indent="0">
              <a:buNone/>
              <a:defRPr sz="1721" b="1"/>
            </a:lvl3pPr>
            <a:lvl4pPr marL="1352445" indent="0">
              <a:buNone/>
              <a:defRPr sz="1589" b="1"/>
            </a:lvl4pPr>
            <a:lvl5pPr marL="1803262" indent="0">
              <a:buNone/>
              <a:defRPr sz="1589" b="1"/>
            </a:lvl5pPr>
            <a:lvl6pPr marL="2254075" indent="0">
              <a:buNone/>
              <a:defRPr sz="1589" b="1"/>
            </a:lvl6pPr>
            <a:lvl7pPr marL="2704891" indent="0">
              <a:buNone/>
              <a:defRPr sz="1589" b="1"/>
            </a:lvl7pPr>
            <a:lvl8pPr marL="3155706" indent="0">
              <a:buNone/>
              <a:defRPr sz="1589" b="1"/>
            </a:lvl8pPr>
            <a:lvl9pPr marL="3606521" indent="0">
              <a:buNone/>
              <a:defRPr sz="158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6847-D9A7-4046-85F2-BF34B6C61E96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29231" y="3889546"/>
            <a:ext cx="5490588" cy="26038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90030" y="3889546"/>
            <a:ext cx="5490588" cy="26038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331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231" y="3683260"/>
            <a:ext cx="5490588" cy="28101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0030" y="3683260"/>
            <a:ext cx="5490588" cy="28101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49DE-99D8-4BB8-B854-D2D30117EC25}" type="datetime1">
              <a:rPr lang="nb-NO" smtClean="0"/>
              <a:t>15.06.2022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592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709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9958-587B-4A8F-AC94-6255560209F3}" type="datetime1">
              <a:rPr lang="nb-NO" smtClean="0"/>
              <a:t>15.06.2022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3010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boks /m ram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1415123" y="1869647"/>
            <a:ext cx="9361780" cy="311870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lIns="360000" tIns="630000" rIns="360000" bIns="630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998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30454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undertittel 0" type="tx">
  <p:cSld name="Tittel og undertittel 0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894424" y="1154096"/>
            <a:ext cx="10403200" cy="2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0" tIns="19000" rIns="19000" bIns="190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1"/>
          </p:nvPr>
        </p:nvSpPr>
        <p:spPr>
          <a:xfrm>
            <a:off x="894424" y="3536724"/>
            <a:ext cx="104032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0" tIns="19000" rIns="19000" bIns="19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marL="2743200" lvl="5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ldNum" idx="12"/>
          </p:nvPr>
        </p:nvSpPr>
        <p:spPr>
          <a:xfrm>
            <a:off x="6032532" y="6534021"/>
            <a:ext cx="1204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0" tIns="19000" rIns="19000" bIns="190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49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 - Svart kor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0" y="1524000"/>
            <a:ext cx="7620000" cy="3810000"/>
          </a:xfrm>
          <a:prstGeom prst="rect">
            <a:avLst/>
          </a:prstGeom>
          <a:solidFill>
            <a:schemeClr val="tx1">
              <a:alpha val="7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0" y="2260600"/>
            <a:ext cx="762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590800"/>
            <a:ext cx="7021512" cy="826945"/>
          </a:xfrm>
        </p:spPr>
        <p:txBody>
          <a:bodyPr wrap="none" lIns="0" tIns="46800" rIns="0" bIns="216000" anchor="b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7" y="3417745"/>
            <a:ext cx="7021513" cy="1800178"/>
          </a:xfrm>
        </p:spPr>
        <p:txBody>
          <a:bodyPr tIns="21600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-726090"/>
            <a:ext cx="9623468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/>
              <a:t>Sett inn bakgrunnsbilde ved å formatere bakgrunnen på lysbildet: </a:t>
            </a:r>
            <a:br>
              <a:rPr lang="nb-NO"/>
            </a:br>
            <a:r>
              <a:rPr lang="nb-NO"/>
              <a:t>Høyreklikk på bakgrunnen, velg «Formater bakgrunn», «Bilde…» </a:t>
            </a:r>
            <a:r>
              <a:rPr lang="nb-NO" baseline="0"/>
              <a:t>og velg et annet bilde som bakgrunn</a:t>
            </a:r>
            <a:endParaRPr lang="nb-NO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3086100" y="1524000"/>
            <a:ext cx="0" cy="736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0950" y="1760585"/>
            <a:ext cx="330200" cy="355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332288" y="3429000"/>
            <a:ext cx="35274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061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- Hvitt ko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1" y="2260600"/>
            <a:ext cx="7620000" cy="3073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32288" y="3429000"/>
            <a:ext cx="35274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317559"/>
            <a:ext cx="7021512" cy="1111441"/>
          </a:xfrm>
        </p:spPr>
        <p:txBody>
          <a:bodyPr wrap="none" lIns="0" tIns="46800" rIns="0" bIns="216000" anchor="b">
            <a:normAutofit/>
          </a:bodyPr>
          <a:lstStyle>
            <a:lvl1pPr algn="ctr">
              <a:defRPr sz="48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7" y="3428618"/>
            <a:ext cx="7021513" cy="1655762"/>
          </a:xfrm>
        </p:spPr>
        <p:txBody>
          <a:bodyPr tIns="216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4" name="Round Same Side Corner Rectangle 3"/>
          <p:cNvSpPr/>
          <p:nvPr userDrawn="1"/>
        </p:nvSpPr>
        <p:spPr>
          <a:xfrm>
            <a:off x="2286001" y="1524771"/>
            <a:ext cx="7620000" cy="735828"/>
          </a:xfrm>
          <a:prstGeom prst="round2Same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-726090"/>
            <a:ext cx="9623468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/>
              <a:t>Sett inn bakgrunnsbilde ved å formatere bakgrunnen på lysbildet: </a:t>
            </a:r>
            <a:br>
              <a:rPr lang="nb-NO"/>
            </a:br>
            <a:r>
              <a:rPr lang="nb-NO"/>
              <a:t>Høyreklikk på bakgrunnen, velg «Formater bakgrunn», «Bilde…» </a:t>
            </a:r>
            <a:r>
              <a:rPr lang="nb-NO" baseline="0"/>
              <a:t>og velg et annet bilde som bakgrunn</a:t>
            </a:r>
            <a:endParaRPr lang="nb-NO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0950" y="1760585"/>
            <a:ext cx="33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09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3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07131"/>
            <a:ext cx="9144000" cy="1978214"/>
          </a:xfrm>
        </p:spPr>
        <p:txBody>
          <a:bodyPr bIns="216000" anchor="b">
            <a:normAutofit/>
          </a:bodyPr>
          <a:lstStyle>
            <a:lvl1pPr algn="ctr">
              <a:defRPr sz="48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085345"/>
            <a:ext cx="9144000" cy="1655762"/>
          </a:xfrm>
        </p:spPr>
        <p:txBody>
          <a:bodyPr tIns="216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232400" y="3085345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00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105140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886700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24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CAD172-A423-480B-A5E8-16C677FB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D35F46-594D-4229-AE49-141277979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9DE9CD-62B4-485A-9FAE-0088A820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739EBF-B2BD-4AA7-AD3C-4EDC691F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83E864D-2DCB-40E7-A6E7-BD743E10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768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216000" anchor="b" anchorCtr="0"/>
          <a:lstStyle/>
          <a:p>
            <a:endParaRPr lang="nb-NO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59600" y="520700"/>
            <a:ext cx="5232400" cy="6057900"/>
          </a:xfrm>
        </p:spPr>
        <p:txBody>
          <a:bodyPr/>
          <a:lstStyle/>
          <a:p>
            <a:endParaRPr lang="nb-NO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770188" y="6251318"/>
            <a:ext cx="4189412" cy="327282"/>
          </a:xfrm>
        </p:spPr>
        <p:txBody>
          <a:bodyPr tIns="46800" rIns="216000" bIns="144000" anchor="b" anchorCtr="0">
            <a:noAutofit/>
          </a:bodyPr>
          <a:lstStyle>
            <a:lvl1pPr marL="0" indent="0" algn="r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457200" indent="0" algn="r">
              <a:buFontTx/>
              <a:buNone/>
              <a:defRPr sz="1400"/>
            </a:lvl2pPr>
            <a:lvl3pPr marL="914400" indent="0" algn="r">
              <a:buFontTx/>
              <a:buNone/>
              <a:defRPr sz="1400"/>
            </a:lvl3pPr>
            <a:lvl4pPr marL="1371600" indent="0" algn="r">
              <a:buFontTx/>
              <a:buNone/>
              <a:defRPr sz="1400"/>
            </a:lvl4pPr>
            <a:lvl5pPr marL="1828800" indent="0" algn="r">
              <a:buFontTx/>
              <a:buNone/>
              <a:defRPr sz="140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024154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0552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10"/>
          <p:cNvSpPr/>
          <p:nvPr userDrawn="1"/>
        </p:nvSpPr>
        <p:spPr>
          <a:xfrm rot="10800000">
            <a:off x="8534398" y="1443292"/>
            <a:ext cx="2817813" cy="4614608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8" y="2247537"/>
            <a:ext cx="2817813" cy="3794489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400" y="1447437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2247537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70215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 Same Side Corner Rectangle 9"/>
          <p:cNvSpPr/>
          <p:nvPr userDrawn="1"/>
        </p:nvSpPr>
        <p:spPr>
          <a:xfrm>
            <a:off x="8534399" y="1059476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spc="100" baseline="0"/>
              <a:t>FAKTA</a:t>
            </a:r>
          </a:p>
        </p:txBody>
      </p:sp>
    </p:spTree>
    <p:extLst>
      <p:ext uri="{BB962C8B-B14F-4D97-AF65-F5344CB8AC3E}">
        <p14:creationId xmlns:p14="http://schemas.microsoft.com/office/powerpoint/2010/main" val="998247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 inkl bil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70215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ound Same Side Corner Rectangle 8"/>
          <p:cNvSpPr/>
          <p:nvPr userDrawn="1"/>
        </p:nvSpPr>
        <p:spPr>
          <a:xfrm rot="10800000">
            <a:off x="8534398" y="1306767"/>
            <a:ext cx="2817813" cy="4743744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8" y="3395886"/>
            <a:ext cx="2817813" cy="2646140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3395885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398" y="2595784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534398" y="1443292"/>
            <a:ext cx="2817813" cy="1152745"/>
          </a:xfrm>
        </p:spPr>
        <p:txBody>
          <a:bodyPr/>
          <a:lstStyle/>
          <a:p>
            <a:endParaRPr lang="nb-NO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162799" y="6200518"/>
            <a:ext cx="4189412" cy="327282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457200" indent="0" algn="r">
              <a:buFontTx/>
              <a:buNone/>
              <a:defRPr sz="1400"/>
            </a:lvl2pPr>
            <a:lvl3pPr marL="914400" indent="0" algn="r">
              <a:buFontTx/>
              <a:buNone/>
              <a:defRPr sz="1400"/>
            </a:lvl3pPr>
            <a:lvl4pPr marL="1371600" indent="0" algn="r">
              <a:buFontTx/>
              <a:buNone/>
              <a:defRPr sz="1400"/>
            </a:lvl4pPr>
            <a:lvl5pPr marL="1828800" indent="0" algn="r">
              <a:buFontTx/>
              <a:buNone/>
              <a:defRPr sz="140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16"/>
          <p:cNvSpPr/>
          <p:nvPr userDrawn="1"/>
        </p:nvSpPr>
        <p:spPr>
          <a:xfrm>
            <a:off x="8534399" y="1059476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spc="100" baseline="0"/>
              <a:t>FAKTA</a:t>
            </a:r>
          </a:p>
        </p:txBody>
      </p:sp>
    </p:spTree>
    <p:extLst>
      <p:ext uri="{BB962C8B-B14F-4D97-AF65-F5344CB8AC3E}">
        <p14:creationId xmlns:p14="http://schemas.microsoft.com/office/powerpoint/2010/main" val="421877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 og innhold - del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216000" anchor="b" anchorCtr="0"/>
          <a:lstStyle/>
          <a:p>
            <a:endParaRPr lang="nb-NO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700469"/>
            <a:ext cx="5256212" cy="4357432"/>
          </a:xfrm>
        </p:spPr>
        <p:txBody>
          <a:bodyPr tIns="216000"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00468"/>
            <a:ext cx="5257800" cy="4367212"/>
          </a:xfrm>
        </p:spPr>
        <p:txBody>
          <a:bodyPr tIns="216000"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23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451100" y="1746135"/>
            <a:ext cx="1016000" cy="901989"/>
          </a:xfrm>
          <a:prstGeom prst="rect">
            <a:avLst/>
          </a:prstGeom>
        </p:spPr>
        <p:txBody>
          <a:bodyPr vert="horz" lIns="36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66988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566988" y="1854834"/>
            <a:ext cx="6121400" cy="2910205"/>
          </a:xfrm>
        </p:spPr>
        <p:txBody>
          <a:bodyPr lIns="0">
            <a:normAutofit/>
          </a:bodyPr>
          <a:lstStyle>
            <a:lvl1pPr marL="0" indent="0">
              <a:buNone/>
              <a:defRPr sz="3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566988" y="5031091"/>
            <a:ext cx="4914900" cy="531163"/>
          </a:xfrm>
        </p:spPr>
        <p:txBody>
          <a:bodyPr lIns="0">
            <a:no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</p:spTree>
    <p:extLst>
      <p:ext uri="{BB962C8B-B14F-4D97-AF65-F5344CB8AC3E}">
        <p14:creationId xmlns:p14="http://schemas.microsoft.com/office/powerpoint/2010/main" val="503120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0988" y="1746135"/>
            <a:ext cx="1016000" cy="901989"/>
          </a:xfrm>
          <a:prstGeom prst="rect">
            <a:avLst/>
          </a:prstGeom>
        </p:spPr>
        <p:txBody>
          <a:bodyPr vert="horz" lIns="36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03388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703387" y="1854834"/>
            <a:ext cx="4392613" cy="2910205"/>
          </a:xfrm>
        </p:spPr>
        <p:txBody>
          <a:bodyPr lIns="0">
            <a:normAutofit/>
          </a:bodyPr>
          <a:lstStyle>
            <a:lvl1pPr marL="0" indent="0">
              <a:buNone/>
              <a:defRPr sz="3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703388" y="5031091"/>
            <a:ext cx="4392612" cy="531163"/>
          </a:xfrm>
        </p:spPr>
        <p:txBody>
          <a:bodyPr lIns="0">
            <a:no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59600" y="517525"/>
            <a:ext cx="5232400" cy="6064250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922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2538161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282177" y="6583680"/>
            <a:ext cx="1909823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102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721200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158361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BE4D3E-0C09-45B0-A684-FD03D976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5C8BE9A-12AB-4ABE-8DA8-D0A165222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B6DE5E-6E0D-4694-BDEB-4C805004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AD40B7-7AE3-4836-932F-14A17C62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52359A-D8D2-4135-85F9-94499067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592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0" y="0"/>
            <a:ext cx="12193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3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0902BC-AF27-4E80-B92C-43D0367E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BB32B1-B193-4499-8002-2CA321858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A297E7E-6604-4C4F-BE56-DE6F028E1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28B3923-C2D5-4C61-8EDC-4C3FB299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2D372A-F4B2-4C9E-8765-14FB52526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4917A1-DE2D-41E5-AA42-EE542C7A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750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"/>
            <a:ext cx="12192000" cy="685733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32" y="3241503"/>
            <a:ext cx="5152472" cy="1147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48" y="1110717"/>
            <a:ext cx="9222298" cy="519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48" y="1840299"/>
            <a:ext cx="9222298" cy="43236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773346" y="1883228"/>
            <a:ext cx="4483492" cy="43325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12153" y="1883228"/>
            <a:ext cx="4483492" cy="43325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48" y="1110717"/>
            <a:ext cx="9222298" cy="519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3215" cy="6858857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225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3215" cy="3429429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225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3347" y="3982452"/>
            <a:ext cx="9222297" cy="2228323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458828" y="76200"/>
            <a:ext cx="10222684" cy="805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75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043" y="1"/>
            <a:ext cx="6097957" cy="6858857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225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3759" y="424543"/>
            <a:ext cx="4861082" cy="6036774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979810" y="97972"/>
            <a:ext cx="10919437" cy="14369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75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429"/>
            <a:ext cx="6097957" cy="3428571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225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180" y="253784"/>
            <a:ext cx="4320962" cy="1890236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7957" y="0"/>
            <a:ext cx="6094042" cy="3429429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225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86532" y="3642054"/>
            <a:ext cx="4320962" cy="1890236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774546" y="675083"/>
            <a:ext cx="8829664" cy="564951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"/>
            <a:ext cx="12192000" cy="6856474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774646" y="2760899"/>
            <a:ext cx="4590508" cy="10647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46" y="450080"/>
            <a:ext cx="329394" cy="330711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D918A9-25FB-49FF-90C7-33B42F9B9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56FDD6-9353-4301-8BB7-847535B19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5696D75-BE5F-4F5B-A0DC-CBBE1E55D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B6AFA09-5E58-4BC6-AB27-D2339B7E4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81068A6-F250-4654-B402-A96054636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76916EA-274F-43C8-9CB4-6F6619AB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A8C3E8B-C88A-467A-AA4D-CDE5B25D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1921743-209D-47F3-81CB-E9E3AE35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3882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"/>
            <a:ext cx="12192000" cy="6856474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21745"/>
            <a:ext cx="1117187" cy="112165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6041497" y="5476875"/>
            <a:ext cx="2286223" cy="8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1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8327720" y="5476875"/>
            <a:ext cx="2286223" cy="8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1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0">
                <a:solidFill>
                  <a:schemeClr val="bg1"/>
                </a:solidFill>
              </a:rPr>
              <a:t>Havnegata 48,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0">
                <a:solidFill>
                  <a:schemeClr val="bg1"/>
                </a:solidFill>
              </a:rPr>
              <a:t>Skrivarvegen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900" b="0">
                <a:solidFill>
                  <a:schemeClr val="bg1"/>
                </a:solidFill>
              </a:rPr>
              <a:t>Lørenfaret 1C, 0580 Oslo</a:t>
            </a: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095-D1C6-4098-B821-5D201A26CF2C}" type="datetime1">
              <a:rPr lang="nb-NO" smtClean="0"/>
              <a:t>15.06.2022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351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29232" y="1829032"/>
            <a:ext cx="11351386" cy="4664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73DBC-4668-4C86-BB6C-D39D054CCB24}" type="datetime1">
              <a:rPr lang="nb-NO" smtClean="0"/>
              <a:t>15.06.2022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086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232" y="3683260"/>
            <a:ext cx="5061356" cy="28101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CAA8-32D3-4B7F-AE3D-C5F579A62091}" type="datetime1">
              <a:rPr lang="nb-NO" smtClean="0"/>
              <a:t>15.06.2022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2" y="1740072"/>
            <a:ext cx="5061356" cy="132556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4"/>
          </p:nvPr>
        </p:nvSpPr>
        <p:spPr>
          <a:xfrm>
            <a:off x="6290030" y="1800227"/>
            <a:ext cx="5490588" cy="4693186"/>
          </a:xfrm>
          <a:prstGeom prst="rect">
            <a:avLst/>
          </a:prstGeom>
        </p:spPr>
        <p:txBody>
          <a:bodyPr lIns="0" tIns="0" rIns="0" bIns="670365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83710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FBC7-EDA8-4D0B-8AC9-76D4E6BEDF6A}" type="datetime1">
              <a:rPr lang="nb-NO" smtClean="0"/>
              <a:t>15.06.2022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6"/>
          </p:nvPr>
        </p:nvSpPr>
        <p:spPr>
          <a:xfrm>
            <a:off x="429231" y="1829032"/>
            <a:ext cx="5490588" cy="4664382"/>
          </a:xfrm>
          <a:prstGeom prst="rect">
            <a:avLst/>
          </a:prstGeom>
        </p:spPr>
        <p:txBody>
          <a:bodyPr lIns="0" tIns="0" rIns="0" bIns="670365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7"/>
          </p:nvPr>
        </p:nvSpPr>
        <p:spPr>
          <a:xfrm>
            <a:off x="6290030" y="1829032"/>
            <a:ext cx="5490588" cy="466438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9562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231" y="3683260"/>
            <a:ext cx="5490588" cy="28101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0030" y="3683260"/>
            <a:ext cx="5490588" cy="28101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49DE-99D8-4BB8-B854-D2D30117EC25}" type="datetime1">
              <a:rPr lang="nb-NO" smtClean="0"/>
              <a:t>15.06.2022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0967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231" y="3065634"/>
            <a:ext cx="54905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1" indent="0">
              <a:buNone/>
              <a:defRPr sz="2000" b="1"/>
            </a:lvl2pPr>
            <a:lvl3pPr marL="907962" indent="0">
              <a:buNone/>
              <a:defRPr sz="1733" b="1"/>
            </a:lvl3pPr>
            <a:lvl4pPr marL="1361943" indent="0">
              <a:buNone/>
              <a:defRPr sz="1600" b="1"/>
            </a:lvl4pPr>
            <a:lvl5pPr marL="1815926" indent="0">
              <a:buNone/>
              <a:defRPr sz="1600" b="1"/>
            </a:lvl5pPr>
            <a:lvl6pPr marL="2269905" indent="0">
              <a:buNone/>
              <a:defRPr sz="1600" b="1"/>
            </a:lvl6pPr>
            <a:lvl7pPr marL="2723886" indent="0">
              <a:buNone/>
              <a:defRPr sz="1600" b="1"/>
            </a:lvl7pPr>
            <a:lvl8pPr marL="3177868" indent="0">
              <a:buNone/>
              <a:defRPr sz="1600" b="1"/>
            </a:lvl8pPr>
            <a:lvl9pPr marL="363184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0030" y="3065634"/>
            <a:ext cx="54905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1" indent="0">
              <a:buNone/>
              <a:defRPr sz="2000" b="1"/>
            </a:lvl2pPr>
            <a:lvl3pPr marL="907962" indent="0">
              <a:buNone/>
              <a:defRPr sz="1733" b="1"/>
            </a:lvl3pPr>
            <a:lvl4pPr marL="1361943" indent="0">
              <a:buNone/>
              <a:defRPr sz="1600" b="1"/>
            </a:lvl4pPr>
            <a:lvl5pPr marL="1815926" indent="0">
              <a:buNone/>
              <a:defRPr sz="1600" b="1"/>
            </a:lvl5pPr>
            <a:lvl6pPr marL="2269905" indent="0">
              <a:buNone/>
              <a:defRPr sz="1600" b="1"/>
            </a:lvl6pPr>
            <a:lvl7pPr marL="2723886" indent="0">
              <a:buNone/>
              <a:defRPr sz="1600" b="1"/>
            </a:lvl7pPr>
            <a:lvl8pPr marL="3177868" indent="0">
              <a:buNone/>
              <a:defRPr sz="1600" b="1"/>
            </a:lvl8pPr>
            <a:lvl9pPr marL="363184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6847-D9A7-4046-85F2-BF34B6C61E96}" type="datetime1">
              <a:rPr lang="nb-NO" smtClean="0"/>
              <a:t>15.06.2022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29231" y="3889544"/>
            <a:ext cx="5490588" cy="26038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90030" y="3889544"/>
            <a:ext cx="5490588" cy="26038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68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9958-587B-4A8F-AC94-6255560209F3}" type="datetime1">
              <a:rPr lang="nb-NO" smtClean="0"/>
              <a:t>15.06.2022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4489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Å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B426-8989-4786-A724-C5FC83653E2E}" type="datetime1">
              <a:rPr lang="nb-NO" smtClean="0"/>
              <a:t>15.06.2022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8385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For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79" y="2871361"/>
            <a:ext cx="10209391" cy="836678"/>
          </a:xfrm>
        </p:spPr>
        <p:txBody>
          <a:bodyPr wrap="square" anchor="b" anchorCtr="0">
            <a:normAutofit/>
          </a:bodyPr>
          <a:lstStyle>
            <a:lvl1pPr algn="l">
              <a:defRPr sz="5999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79" y="3877998"/>
            <a:ext cx="8778156" cy="464822"/>
          </a:xfrm>
        </p:spPr>
        <p:txBody>
          <a:bodyPr wrap="square">
            <a:normAutofit/>
          </a:bodyPr>
          <a:lstStyle>
            <a:lvl1pPr marL="0" indent="0" algn="l">
              <a:buNone/>
              <a:defRPr sz="3333" b="1"/>
            </a:lvl1pPr>
            <a:lvl2pPr marL="453981" indent="0" algn="ctr">
              <a:buNone/>
              <a:defRPr sz="2000"/>
            </a:lvl2pPr>
            <a:lvl3pPr marL="907962" indent="0" algn="ctr">
              <a:buNone/>
              <a:defRPr sz="1733"/>
            </a:lvl3pPr>
            <a:lvl4pPr marL="1361943" indent="0" algn="ctr">
              <a:buNone/>
              <a:defRPr sz="1600"/>
            </a:lvl4pPr>
            <a:lvl5pPr marL="1815926" indent="0" algn="ctr">
              <a:buNone/>
              <a:defRPr sz="1600"/>
            </a:lvl5pPr>
            <a:lvl6pPr marL="2269905" indent="0" algn="ctr">
              <a:buNone/>
              <a:defRPr sz="1600"/>
            </a:lvl6pPr>
            <a:lvl7pPr marL="2723886" indent="0" algn="ctr">
              <a:buNone/>
              <a:defRPr sz="1600"/>
            </a:lvl7pPr>
            <a:lvl8pPr marL="3177868" indent="0" algn="ctr">
              <a:buNone/>
              <a:defRPr sz="1600"/>
            </a:lvl8pPr>
            <a:lvl9pPr marL="3631848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4ECF339B-DE26-4CB1-847D-D0F793D508DD}" type="datetime1">
              <a:rPr lang="nb-NO" smtClean="0"/>
              <a:t>15.06.2022</a:t>
            </a:fld>
            <a:endParaRPr 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3459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5975DC-E4A5-4D45-9346-3F5D80564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22581C5-173A-4EB2-BAEE-B923E0C3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07FA42D-0E25-4C47-ACDC-2ACE8788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1958689-6F57-4B91-BD5B-1AEB995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130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C580BC-2BF8-468B-BA5C-0CE8358C5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61A0752-CB26-43B9-990E-5F74084DE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ABB60E-AB6B-4C1C-ACF7-17BA6C9D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1839AB-AB56-474D-B4B4-1B7B01DE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015DCF-CBF2-4EB1-B4F9-4A14D67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1715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481B4F-FCCB-439E-92D7-10DEFDFF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D7A52A-5126-4203-92E4-C3FD7554B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5BA376-43D2-4664-91D8-041CCC5E5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89BCF0-4579-4E1E-BBA6-B89FF254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492416-C3EB-4850-B578-8AA5E9C4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7231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93C12-AA2E-46A8-B2B7-AAD633B1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99CE3A4-A98F-4088-9B0B-B9BB36DD0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D73C9E-D601-42AC-987B-48D3CB24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41D9DD-68A5-47FB-ABB2-2FC2A24E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662A1D-0E97-487F-A61E-DB86E0FB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7146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AABEEF-6B11-42BD-9D56-3B8E1545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3C231A-C6F1-4F16-BB98-AFE68CE47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3D73B2D-54E8-4309-863E-FE26968AE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A25F47-5D45-4FEE-BFD4-85A729297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7843954-7BB8-4B8A-8C8E-B8661165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63750E6-2722-440B-B69E-2CC397B6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0723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ED9CDB-720C-45B9-9404-B18D3CDDB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BF9F611-D973-4080-9456-025ADFF95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6F4D0E6-CC8F-48E0-9E9E-59A2441CA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1222F32-708A-414B-9D51-99FBA2E2C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DCDF139-013E-4817-87E0-54280DFDE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8FDDB4-D39B-4EB4-A109-33E7777A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4B3764E-79A6-47AD-8286-00B0B86A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BBAED0B-EA8E-41F2-96D7-98B8C00F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2003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CED130-A3BD-44B4-B5ED-02241607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5D119A7-642F-43B2-B5FB-93069307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1EB6772-340A-4B96-B18E-14C6C3FE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43694E6-4EA2-4D05-B023-02A5A344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6891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8894678-1911-4DBD-9016-22C19088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AAFD848-C073-4C5E-BDAA-5110456C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7943E12-A760-4E0C-97DC-6C0ACDBF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4773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751AA1-0E66-4309-A732-EF638EEB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25B1B6-33C3-435D-8160-7296763B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B2C6620-81E3-4B0F-A62B-C8041CAD5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D05846-3674-495D-ACE0-0DCCBD61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B456248-A629-4EC1-A507-7904D204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C4185AC-E2E6-4FC3-A694-28B85DF2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13127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FAA1C3-0030-473E-9E9F-61BA0B08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5535DAA-5481-4A18-9916-7793615AF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DE1DD07-81DC-456E-9771-F9DFA698B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376B063-FC18-4A8B-BE37-0544DCE8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FA8BAF7-DEE0-4C9E-9347-89315D850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80CB909-AA2F-48F7-9DD0-710B9EC6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5164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2A3C69-A1BD-4FA3-9A13-62F7FD4F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FBE7E97-60E3-453A-8FBF-32014B76F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CA2C69-23F3-4A71-99A3-0F7C0C60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B5DF5A-6F9A-4E4D-93DF-33AFA56B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A20DDB-1882-42EC-BC7E-182F46DA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130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82EC505-4B83-4032-BF6C-E9FD5F3E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ED4F74C-94A4-48A7-90DA-F8B92E83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39232E5-4B1A-4807-954C-6D198246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21107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55EE91B-352A-4F04-9D0B-6D5F69348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BF9B28E-1D4E-407B-B603-B8184A5B8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CB21C5-55B1-486A-B112-7E94CEDF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30D764-2C8B-412A-B0E7-1B7A6A7A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2820B7-9CDA-4AE1-8A04-EEDDCD45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010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CCF1662F-3DB4-44BB-9FFA-15CF80D97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68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7E01672-357C-496E-A86E-F884CFFE3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4000" y="467740"/>
            <a:ext cx="1524000" cy="944120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6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Bil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elektronikk, krets, mann, vann&#10;&#10;Automatisk generert beskrivelse">
            <a:extLst>
              <a:ext uri="{FF2B5EF4-FFF2-40B4-BE49-F238E27FC236}">
                <a16:creationId xmlns:a16="http://schemas.microsoft.com/office/drawing/2014/main" id="{AE45F348-6056-43ED-9DF5-AF8DC0B5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A9EFD1FE-13CD-4792-8DCC-29BD8F240EE7}"/>
              </a:ext>
            </a:extLst>
          </p:cNvPr>
          <p:cNvSpPr/>
          <p:nvPr userDrawn="1"/>
        </p:nvSpPr>
        <p:spPr>
          <a:xfrm>
            <a:off x="5334000" y="-228600"/>
            <a:ext cx="1524000" cy="1640459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pic>
        <p:nvPicPr>
          <p:cNvPr id="8" name="Bilde 7" descr="Et bilde som inneholder tegning&#10;&#10;Automatisk generert beskrivelse">
            <a:extLst>
              <a:ext uri="{FF2B5EF4-FFF2-40B4-BE49-F238E27FC236}">
                <a16:creationId xmlns:a16="http://schemas.microsoft.com/office/drawing/2014/main" id="{6513C4E0-8076-4925-9D89-96BCCA959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5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Bil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utendørs, vann, ridning, stor&#10;&#10;Automatisk generert beskrivelse">
            <a:extLst>
              <a:ext uri="{FF2B5EF4-FFF2-40B4-BE49-F238E27FC236}">
                <a16:creationId xmlns:a16="http://schemas.microsoft.com/office/drawing/2014/main" id="{DD88B670-5616-4573-A0B7-EDFAE3B2C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D01C3EF5-4148-4746-BF5D-C4E5666D09FE}"/>
              </a:ext>
            </a:extLst>
          </p:cNvPr>
          <p:cNvSpPr/>
          <p:nvPr userDrawn="1"/>
        </p:nvSpPr>
        <p:spPr>
          <a:xfrm>
            <a:off x="5334000" y="-228600"/>
            <a:ext cx="1524000" cy="1640459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9D3BF5CF-D5A7-44E5-A9B5-D55F01D77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0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Bilde 3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A3EDBF37-D2EA-4DFA-A2A1-56714EAF312C}"/>
              </a:ext>
            </a:extLst>
          </p:cNvPr>
          <p:cNvGrpSpPr/>
          <p:nvPr userDrawn="1"/>
        </p:nvGrpSpPr>
        <p:grpSpPr>
          <a:xfrm>
            <a:off x="793544" y="-228600"/>
            <a:ext cx="1524000" cy="1640459"/>
            <a:chOff x="5334000" y="-228600"/>
            <a:chExt cx="1524000" cy="1640459"/>
          </a:xfrm>
        </p:grpSpPr>
        <p:sp>
          <p:nvSpPr>
            <p:cNvPr id="3" name="Rektangel: avrundede hjørner 2">
              <a:extLst>
                <a:ext uri="{FF2B5EF4-FFF2-40B4-BE49-F238E27FC236}">
                  <a16:creationId xmlns:a16="http://schemas.microsoft.com/office/drawing/2014/main" id="{EA0E7D3E-4490-464E-B4F5-49D4C105C580}"/>
                </a:ext>
              </a:extLst>
            </p:cNvPr>
            <p:cNvSpPr/>
            <p:nvPr userDrawn="1"/>
          </p:nvSpPr>
          <p:spPr>
            <a:xfrm>
              <a:off x="5334000" y="-228600"/>
              <a:ext cx="1524000" cy="1640459"/>
            </a:xfrm>
            <a:prstGeom prst="roundRect">
              <a:avLst>
                <a:gd name="adj" fmla="val 6953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4" name="Bilde 3" descr="Et bilde som inneholder tegning&#10;&#10;Automatisk generert beskrivelse">
              <a:extLst>
                <a:ext uri="{FF2B5EF4-FFF2-40B4-BE49-F238E27FC236}">
                  <a16:creationId xmlns:a16="http://schemas.microsoft.com/office/drawing/2014/main" id="{F8DD0279-4388-4B47-8F9F-7E2D1099A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467741"/>
              <a:ext cx="1524000" cy="944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497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70601-D215-4B20-A371-90E28D24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66219"/>
            <a:ext cx="10972800" cy="132556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86877655-C443-4E01-970A-6DB0D9B28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70601-D215-4B20-A371-90E28D24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66219"/>
            <a:ext cx="10972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0AA8A69-68D3-44CC-9E02-3478B151D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99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B7035C7-B937-4793-A413-962D96EAAE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C70601-D215-4B20-A371-90E28D24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66219"/>
            <a:ext cx="10972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36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punktliste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2BBD82-C70C-48E8-AE19-247CFA1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1274"/>
            <a:ext cx="10972800" cy="13636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9F238B-A7BD-49CD-AAA6-5D64A03EF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9544"/>
            <a:ext cx="10972800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E3311DD5-8675-452F-A1C1-5903E341C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F8F20C7-F48E-411B-80AA-662A566A7802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90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8A9872-8645-4233-888D-10C615D9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E914AA-C10B-4DE7-828C-EF6A8DF6B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BBFB836-C9C6-4419-BBA2-170535483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13DEC56-A84F-459E-BBFF-3C888DEBA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DB02BD7-22F1-42C8-9EE4-A560B715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85FF79A-7516-419A-B07D-A671DBCF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1970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punktliste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2BBD82-C70C-48E8-AE19-247CFA1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8577"/>
            <a:ext cx="10972800" cy="13636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9F238B-A7BD-49CD-AAA6-5D64A03EF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10972800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3311DD5-8675-452F-A1C1-5903E341C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B9CC706-697F-4851-8AE9-B8F4F3C6AC5E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61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punktliste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4CFD7D83-6CB9-4493-BD03-AC6458466C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2BBD82-C70C-48E8-AE19-247CFA1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8577"/>
            <a:ext cx="10972800" cy="13636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9F238B-A7BD-49CD-AAA6-5D64A03EF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10972800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6A09A5E-E548-42F6-92CA-B1848F520227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75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bilde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AD26CBCD-86F0-44A1-8901-07BA25C6B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0A9331F-F98A-4C3A-B5D1-737F038B4AE9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bilde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49374"/>
            <a:ext cx="487679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9544"/>
            <a:ext cx="4876799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0A39414-B995-4EB3-A02E-261C7EECDE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0648082-0075-4B4B-8B0F-1B5D1D206CA4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6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AD26CBCD-86F0-44A1-8901-07BA25C6B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9CAD1D8-A2AA-43D5-AF2C-F566759E3D2D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0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0F001F3-8BE5-419C-9BFC-E7E139CAA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AA0FA42-17AE-4A05-829D-BCCFE39DD945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5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Lys - Forskjø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1" y="571499"/>
            <a:ext cx="4876799" cy="876301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00" y="1455739"/>
            <a:ext cx="4876799" cy="16684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9CAD1D8-A2AA-43D5-AF2C-F566759E3D2D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33ADC7CF-9B6A-4067-9707-C9C3092EA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4800600"/>
            <a:ext cx="4876799" cy="1820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D9630116-E7FA-4574-934A-4E965A56C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3886200"/>
            <a:ext cx="4876799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1422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Mørk - Forskjøv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1" y="571499"/>
            <a:ext cx="4876799" cy="876301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00" y="1455739"/>
            <a:ext cx="4876799" cy="16684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9CAD1D8-A2AA-43D5-AF2C-F566759E3D2D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33ADC7CF-9B6A-4067-9707-C9C3092EA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4800600"/>
            <a:ext cx="4876799" cy="1820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D9630116-E7FA-4574-934A-4E965A56C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3886200"/>
            <a:ext cx="4876799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7167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Diagram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AD26CBCD-86F0-44A1-8901-07BA25C6B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0A9331F-F98A-4C3A-B5D1-737F038B4AE9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Plassholder for diagram 3">
            <a:extLst>
              <a:ext uri="{FF2B5EF4-FFF2-40B4-BE49-F238E27FC236}">
                <a16:creationId xmlns:a16="http://schemas.microsoft.com/office/drawing/2014/main" id="{EA3F1904-FDD9-4639-9A22-FB865A9F5E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0" y="381000"/>
            <a:ext cx="6096000" cy="6096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diagram, eller marker bilderammen og lim inn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43A70F5-E029-4E9F-A9D0-C9957D4BD6A2}"/>
              </a:ext>
            </a:extLst>
          </p:cNvPr>
          <p:cNvSpPr txBox="1"/>
          <p:nvPr userDrawn="1"/>
        </p:nvSpPr>
        <p:spPr>
          <a:xfrm>
            <a:off x="12496800" y="0"/>
            <a:ext cx="21336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Unngå å lime inn diagram som et bilde. Sett det heller inn som et redigerbart diagram så du enkelt kan justere det, og passe på at det følger Tolletatens visuelle uttrykk.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E7E9547-40A2-48FF-AD53-DD8CB77B3AF0}"/>
              </a:ext>
            </a:extLst>
          </p:cNvPr>
          <p:cNvGrpSpPr/>
          <p:nvPr userDrawn="1"/>
        </p:nvGrpSpPr>
        <p:grpSpPr>
          <a:xfrm>
            <a:off x="13723620" y="1723776"/>
            <a:ext cx="297180" cy="185738"/>
            <a:chOff x="-457200" y="-990600"/>
            <a:chExt cx="1219200" cy="762000"/>
          </a:xfrm>
        </p:grpSpPr>
        <p:sp>
          <p:nvSpPr>
            <p:cNvPr id="15" name="Diagonal stripe 14">
              <a:extLst>
                <a:ext uri="{FF2B5EF4-FFF2-40B4-BE49-F238E27FC236}">
                  <a16:creationId xmlns:a16="http://schemas.microsoft.com/office/drawing/2014/main" id="{A159DFF1-D29C-4811-A513-8EADF2B8AA7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iagonal stripe 16">
              <a:extLst>
                <a:ext uri="{FF2B5EF4-FFF2-40B4-BE49-F238E27FC236}">
                  <a16:creationId xmlns:a16="http://schemas.microsoft.com/office/drawing/2014/main" id="{9C92814C-0F6A-4AC8-BA87-8D134AACEC66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630D4F86-529E-4008-86DD-F52E84455FAE}"/>
              </a:ext>
            </a:extLst>
          </p:cNvPr>
          <p:cNvGrpSpPr/>
          <p:nvPr userDrawn="1"/>
        </p:nvGrpSpPr>
        <p:grpSpPr>
          <a:xfrm>
            <a:off x="13723620" y="2812074"/>
            <a:ext cx="297180" cy="185738"/>
            <a:chOff x="-457200" y="-990600"/>
            <a:chExt cx="1219200" cy="762000"/>
          </a:xfrm>
        </p:grpSpPr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506652CB-B647-40B3-9982-D071366F9A6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iagonal stripe 20">
              <a:extLst>
                <a:ext uri="{FF2B5EF4-FFF2-40B4-BE49-F238E27FC236}">
                  <a16:creationId xmlns:a16="http://schemas.microsoft.com/office/drawing/2014/main" id="{27855CB7-5197-4BBB-9FF5-B0810454B12C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Multiplikasjonstegn 25">
            <a:extLst>
              <a:ext uri="{FF2B5EF4-FFF2-40B4-BE49-F238E27FC236}">
                <a16:creationId xmlns:a16="http://schemas.microsoft.com/office/drawing/2014/main" id="{0B089168-1E0C-4550-A97A-7D2B067D0109}"/>
              </a:ext>
            </a:extLst>
          </p:cNvPr>
          <p:cNvSpPr/>
          <p:nvPr userDrawn="1"/>
        </p:nvSpPr>
        <p:spPr>
          <a:xfrm>
            <a:off x="13714333" y="4096282"/>
            <a:ext cx="241459" cy="241459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6B9A1D31-4EE6-4B82-A9C1-0018B07045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30478" y="1200239"/>
            <a:ext cx="1144895" cy="116717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C8B87866-61EC-492E-B184-E105B7148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30478" y="2414224"/>
            <a:ext cx="1144895" cy="1167176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D773A35E-6B33-4E34-B27B-6FFB2827AE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431849" y="3633424"/>
            <a:ext cx="1143181" cy="11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58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Diagram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0A9331F-F98A-4C3A-B5D1-737F038B4AE9}"/>
              </a:ext>
            </a:extLst>
          </p:cNvPr>
          <p:cNvSpPr txBox="1"/>
          <p:nvPr userDrawn="1"/>
        </p:nvSpPr>
        <p:spPr>
          <a:xfrm>
            <a:off x="-2286000" y="5688449"/>
            <a:ext cx="2133600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Mindre tekst per plansje gjør det lettere for publikum å følge med.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I stedet for å justere eller flytte teksten er det bedre å skrive kortere setninger eller fordele innholdet på flere plansjer.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Plassholder for diagram 3">
            <a:extLst>
              <a:ext uri="{FF2B5EF4-FFF2-40B4-BE49-F238E27FC236}">
                <a16:creationId xmlns:a16="http://schemas.microsoft.com/office/drawing/2014/main" id="{EA3F1904-FDD9-4639-9A22-FB865A9F5E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0" y="381000"/>
            <a:ext cx="6096000" cy="6096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diagram, eller marker bilderammen og lim inn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43A70F5-E029-4E9F-A9D0-C9957D4BD6A2}"/>
              </a:ext>
            </a:extLst>
          </p:cNvPr>
          <p:cNvSpPr txBox="1"/>
          <p:nvPr userDrawn="1"/>
        </p:nvSpPr>
        <p:spPr>
          <a:xfrm>
            <a:off x="12496800" y="0"/>
            <a:ext cx="21336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Unngå å lime inn diagram som et bilde. Sett det heller inn som et redigerbart diagram så du enkelt kan justere det, og passe på at det følger Tolletatens visuelle uttrykk.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E7E9547-40A2-48FF-AD53-DD8CB77B3AF0}"/>
              </a:ext>
            </a:extLst>
          </p:cNvPr>
          <p:cNvGrpSpPr/>
          <p:nvPr userDrawn="1"/>
        </p:nvGrpSpPr>
        <p:grpSpPr>
          <a:xfrm>
            <a:off x="13723620" y="1723776"/>
            <a:ext cx="297180" cy="185738"/>
            <a:chOff x="-457200" y="-990600"/>
            <a:chExt cx="1219200" cy="762000"/>
          </a:xfrm>
        </p:grpSpPr>
        <p:sp>
          <p:nvSpPr>
            <p:cNvPr id="15" name="Diagonal stripe 14">
              <a:extLst>
                <a:ext uri="{FF2B5EF4-FFF2-40B4-BE49-F238E27FC236}">
                  <a16:creationId xmlns:a16="http://schemas.microsoft.com/office/drawing/2014/main" id="{A159DFF1-D29C-4811-A513-8EADF2B8AA7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iagonal stripe 16">
              <a:extLst>
                <a:ext uri="{FF2B5EF4-FFF2-40B4-BE49-F238E27FC236}">
                  <a16:creationId xmlns:a16="http://schemas.microsoft.com/office/drawing/2014/main" id="{9C92814C-0F6A-4AC8-BA87-8D134AACEC66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630D4F86-529E-4008-86DD-F52E84455FAE}"/>
              </a:ext>
            </a:extLst>
          </p:cNvPr>
          <p:cNvGrpSpPr/>
          <p:nvPr userDrawn="1"/>
        </p:nvGrpSpPr>
        <p:grpSpPr>
          <a:xfrm>
            <a:off x="13723620" y="2812074"/>
            <a:ext cx="297180" cy="185738"/>
            <a:chOff x="-457200" y="-990600"/>
            <a:chExt cx="1219200" cy="762000"/>
          </a:xfrm>
        </p:grpSpPr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506652CB-B647-40B3-9982-D071366F9A6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iagonal stripe 20">
              <a:extLst>
                <a:ext uri="{FF2B5EF4-FFF2-40B4-BE49-F238E27FC236}">
                  <a16:creationId xmlns:a16="http://schemas.microsoft.com/office/drawing/2014/main" id="{27855CB7-5197-4BBB-9FF5-B0810454B12C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Multiplikasjonstegn 25">
            <a:extLst>
              <a:ext uri="{FF2B5EF4-FFF2-40B4-BE49-F238E27FC236}">
                <a16:creationId xmlns:a16="http://schemas.microsoft.com/office/drawing/2014/main" id="{0B089168-1E0C-4550-A97A-7D2B067D0109}"/>
              </a:ext>
            </a:extLst>
          </p:cNvPr>
          <p:cNvSpPr/>
          <p:nvPr userDrawn="1"/>
        </p:nvSpPr>
        <p:spPr>
          <a:xfrm>
            <a:off x="13714333" y="4096282"/>
            <a:ext cx="241459" cy="241459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6B9A1D31-4EE6-4B82-A9C1-0018B0704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0478" y="1200239"/>
            <a:ext cx="1144895" cy="116717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C8B87866-61EC-492E-B184-E105B7148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30478" y="2414224"/>
            <a:ext cx="1144895" cy="1167176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D773A35E-6B33-4E34-B27B-6FFB2827AE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31849" y="3633424"/>
            <a:ext cx="1143181" cy="116717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2A28095-563C-4497-8EA1-33610ED31E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73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305559-8DC0-4E80-A79E-5EC4541B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FDF6EF-DC2C-451C-9B49-471C11BA2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8B52A1-41EE-4BDA-8147-E74FB45FD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16E9F9-37DE-4EB3-B8B3-B4803E2F7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F079CF3-6E5F-4941-8E0E-275489413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EA7481-D851-4772-B010-44E72A45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002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ssholder for bilde 3">
            <a:extLst>
              <a:ext uri="{FF2B5EF4-FFF2-40B4-BE49-F238E27FC236}">
                <a16:creationId xmlns:a16="http://schemas.microsoft.com/office/drawing/2014/main" id="{9C62CC79-D85F-4AE3-B8EE-3FC99DA3FF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FD02D06-9CFF-4ABC-A81C-C12B23B3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057399"/>
            <a:ext cx="4724401" cy="27432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iagram 3">
            <a:extLst>
              <a:ext uri="{FF2B5EF4-FFF2-40B4-BE49-F238E27FC236}">
                <a16:creationId xmlns:a16="http://schemas.microsoft.com/office/drawing/2014/main" id="{36194CD0-83C5-4A5D-804F-A168B0C18465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0" y="381000"/>
            <a:ext cx="6096000" cy="6096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diagram, eller marker bilderammen og lim inn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23C2D22-3A93-4BD7-AFCE-D11FFA6E7308}"/>
              </a:ext>
            </a:extLst>
          </p:cNvPr>
          <p:cNvSpPr txBox="1"/>
          <p:nvPr userDrawn="1"/>
        </p:nvSpPr>
        <p:spPr>
          <a:xfrm>
            <a:off x="12496800" y="0"/>
            <a:ext cx="21336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Unngå å lime inn diagram som et bilde. Sett det heller inn som et redigerbart diagram så du enkelt kan justere det, og passe på at det følger Tolletatens visuelle uttrykk.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61ADF65A-E3AA-47D8-AFE0-05EC025827DA}"/>
              </a:ext>
            </a:extLst>
          </p:cNvPr>
          <p:cNvGrpSpPr/>
          <p:nvPr userDrawn="1"/>
        </p:nvGrpSpPr>
        <p:grpSpPr>
          <a:xfrm>
            <a:off x="13723620" y="1723776"/>
            <a:ext cx="297180" cy="185738"/>
            <a:chOff x="-457200" y="-990600"/>
            <a:chExt cx="1219200" cy="762000"/>
          </a:xfrm>
        </p:grpSpPr>
        <p:sp>
          <p:nvSpPr>
            <p:cNvPr id="17" name="Diagonal stripe 16">
              <a:extLst>
                <a:ext uri="{FF2B5EF4-FFF2-40B4-BE49-F238E27FC236}">
                  <a16:creationId xmlns:a16="http://schemas.microsoft.com/office/drawing/2014/main" id="{9E7FD39A-EB67-43C4-A024-9B47A75053D1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iagonal stripe 17">
              <a:extLst>
                <a:ext uri="{FF2B5EF4-FFF2-40B4-BE49-F238E27FC236}">
                  <a16:creationId xmlns:a16="http://schemas.microsoft.com/office/drawing/2014/main" id="{EE9702AC-AD03-4ECB-85A4-F0443A802677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EB50CC0B-92D7-4C46-BD01-48D493CC07D0}"/>
              </a:ext>
            </a:extLst>
          </p:cNvPr>
          <p:cNvGrpSpPr/>
          <p:nvPr userDrawn="1"/>
        </p:nvGrpSpPr>
        <p:grpSpPr>
          <a:xfrm>
            <a:off x="13723620" y="2812074"/>
            <a:ext cx="297180" cy="185738"/>
            <a:chOff x="-457200" y="-990600"/>
            <a:chExt cx="1219200" cy="762000"/>
          </a:xfrm>
        </p:grpSpPr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6580DFEE-1183-443D-93CC-7C190151714A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iagonal stripe 20">
              <a:extLst>
                <a:ext uri="{FF2B5EF4-FFF2-40B4-BE49-F238E27FC236}">
                  <a16:creationId xmlns:a16="http://schemas.microsoft.com/office/drawing/2014/main" id="{6A69FC28-0D95-4C29-80B0-D1143E5589DB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Multiplikasjonstegn 21">
            <a:extLst>
              <a:ext uri="{FF2B5EF4-FFF2-40B4-BE49-F238E27FC236}">
                <a16:creationId xmlns:a16="http://schemas.microsoft.com/office/drawing/2014/main" id="{FEEE06E0-1C0E-4D80-BA03-6B66477C01C1}"/>
              </a:ext>
            </a:extLst>
          </p:cNvPr>
          <p:cNvSpPr/>
          <p:nvPr userDrawn="1"/>
        </p:nvSpPr>
        <p:spPr>
          <a:xfrm>
            <a:off x="13714333" y="4096282"/>
            <a:ext cx="241459" cy="241459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1CE88F8F-5B5B-41E0-97F8-D87521985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0478" y="1200239"/>
            <a:ext cx="1144895" cy="1167176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CB13DFAE-F185-433D-AC5E-F85092853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30478" y="2414224"/>
            <a:ext cx="1144895" cy="1167176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11725438-4F05-4921-AE59-3F618585B2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31849" y="3633424"/>
            <a:ext cx="1143181" cy="11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DB6CED-7B2E-4AC1-BAD5-46810A5B0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514601"/>
            <a:ext cx="10668000" cy="18288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nb-NO"/>
              <a:t>Klikk for å redigere sitat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4D99E9C-49CB-4CAC-9B28-F45BC50719FE}"/>
              </a:ext>
            </a:extLst>
          </p:cNvPr>
          <p:cNvSpPr txBox="1"/>
          <p:nvPr userDrawn="1"/>
        </p:nvSpPr>
        <p:spPr>
          <a:xfrm>
            <a:off x="5626159" y="1191162"/>
            <a:ext cx="9396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600"/>
              <a:t>"</a:t>
            </a:r>
            <a:endParaRPr lang="en-US" sz="1660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0D9984-ED04-4375-B4E4-5ABE5F1ACFC3}"/>
              </a:ext>
            </a:extLst>
          </p:cNvPr>
          <p:cNvSpPr txBox="1"/>
          <p:nvPr userDrawn="1"/>
        </p:nvSpPr>
        <p:spPr>
          <a:xfrm>
            <a:off x="12496800" y="0"/>
            <a:ext cx="21336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Bruk kun korte sitater, maks tre linjer i </a:t>
            </a:r>
            <a:r>
              <a:rPr lang="nb-NO" sz="1000" i="1" err="1">
                <a:solidFill>
                  <a:schemeClr val="bg1">
                    <a:lumMod val="50000"/>
                  </a:schemeClr>
                </a:solidFill>
              </a:rPr>
              <a:t>str</a:t>
            </a:r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. 36. Er sitatet langt er det bedre å trekke ut den viktigste delen av sitatet. Er sitatet for langt vil publikum lese hele sitatet mens du snakker om noe annet, og plansjen blir distraherende.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F057DEA-6E44-4F77-841C-666A7444B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0" y="4352926"/>
            <a:ext cx="3810000" cy="600074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6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DB6CED-7B2E-4AC1-BAD5-46810A5B0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514601"/>
            <a:ext cx="10668000" cy="18288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sitat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4D99E9C-49CB-4CAC-9B28-F45BC50719FE}"/>
              </a:ext>
            </a:extLst>
          </p:cNvPr>
          <p:cNvSpPr txBox="1"/>
          <p:nvPr userDrawn="1"/>
        </p:nvSpPr>
        <p:spPr>
          <a:xfrm>
            <a:off x="5626159" y="1191162"/>
            <a:ext cx="9396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600">
                <a:solidFill>
                  <a:schemeClr val="bg1"/>
                </a:solidFill>
              </a:rPr>
              <a:t>"</a:t>
            </a:r>
            <a:endParaRPr lang="en-US" sz="16600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0D9984-ED04-4375-B4E4-5ABE5F1ACFC3}"/>
              </a:ext>
            </a:extLst>
          </p:cNvPr>
          <p:cNvSpPr txBox="1"/>
          <p:nvPr userDrawn="1"/>
        </p:nvSpPr>
        <p:spPr>
          <a:xfrm>
            <a:off x="12496800" y="0"/>
            <a:ext cx="21336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Bruk kun korte sitater, maks tre linjer i </a:t>
            </a:r>
            <a:r>
              <a:rPr lang="nb-NO" sz="1000" i="1" err="1">
                <a:solidFill>
                  <a:schemeClr val="bg1">
                    <a:lumMod val="50000"/>
                  </a:schemeClr>
                </a:solidFill>
              </a:rPr>
              <a:t>str</a:t>
            </a:r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. 36. Er sitatet langt er det bedre å trekke ut den viktigste delen av sitatet. Er sitatet for langt vil publikum lese hele sitatet mens du snakker om noe annet, og plansjen blir distraherende.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F057DEA-6E44-4F77-841C-666A7444B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0" y="4352926"/>
            <a:ext cx="3810000" cy="600074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985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E2F23D3A-58CB-4BF5-91D7-0B620E5AC0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7DB6CED-7B2E-4AC1-BAD5-46810A5B0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514601"/>
            <a:ext cx="10668000" cy="18288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sitat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4D99E9C-49CB-4CAC-9B28-F45BC50719FE}"/>
              </a:ext>
            </a:extLst>
          </p:cNvPr>
          <p:cNvSpPr txBox="1"/>
          <p:nvPr userDrawn="1"/>
        </p:nvSpPr>
        <p:spPr>
          <a:xfrm>
            <a:off x="5626159" y="1191162"/>
            <a:ext cx="9396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600">
                <a:solidFill>
                  <a:schemeClr val="bg1"/>
                </a:solidFill>
              </a:rPr>
              <a:t>"</a:t>
            </a:r>
            <a:endParaRPr lang="en-US" sz="16600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0D9984-ED04-4375-B4E4-5ABE5F1ACFC3}"/>
              </a:ext>
            </a:extLst>
          </p:cNvPr>
          <p:cNvSpPr txBox="1"/>
          <p:nvPr userDrawn="1"/>
        </p:nvSpPr>
        <p:spPr>
          <a:xfrm>
            <a:off x="12496800" y="0"/>
            <a:ext cx="21336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Bruk kun korte sitater, maks tre linjer i </a:t>
            </a:r>
            <a:r>
              <a:rPr lang="nb-NO" sz="1000" i="1" err="1">
                <a:solidFill>
                  <a:schemeClr val="bg1">
                    <a:lumMod val="50000"/>
                  </a:schemeClr>
                </a:solidFill>
              </a:rPr>
              <a:t>str</a:t>
            </a:r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. 36. Er sitatet langt er det bedre å trekke ut den viktigste delen av sitatet. Er sitatet for langt vil publikum lese hele sitatet mens du snakker om noe annet, og plansjen blir distraherende.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F057DEA-6E44-4F77-841C-666A7444B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0" y="4352926"/>
            <a:ext cx="3810000" cy="600074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882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02A10F05-B7BF-4052-8589-616CD7ACF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79" y="2768600"/>
            <a:ext cx="2132042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40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87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Bil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elektronikk, krets, mann, vann&#10;&#10;Automatisk generert beskrivelse">
            <a:extLst>
              <a:ext uri="{FF2B5EF4-FFF2-40B4-BE49-F238E27FC236}">
                <a16:creationId xmlns:a16="http://schemas.microsoft.com/office/drawing/2014/main" id="{94D29DA2-57E8-4B37-80CA-8F8CAF0F4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236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Bil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vann, ridning, stor&#10;&#10;Automatisk generert beskrivelse">
            <a:extLst>
              <a:ext uri="{FF2B5EF4-FFF2-40B4-BE49-F238E27FC236}">
                <a16:creationId xmlns:a16="http://schemas.microsoft.com/office/drawing/2014/main" id="{9906D668-C8AE-4818-A340-DBB02CA50F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366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Bil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utendørs, bygning, gate, lys&#10;&#10;Automatisk generert beskrivelse">
            <a:extLst>
              <a:ext uri="{FF2B5EF4-FFF2-40B4-BE49-F238E27FC236}">
                <a16:creationId xmlns:a16="http://schemas.microsoft.com/office/drawing/2014/main" id="{788E53B7-C855-4F48-86D2-F22AAF6D4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3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0"/>
            <a:ext cx="9134805" cy="102873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 sz="2933"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1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C9B44C-11B7-4F18-B065-5414A6DAB21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086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23.jpe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23.jpe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6C5FF5A-F11A-4840-907D-C9494F59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5D43B9-6496-4A79-BA95-A9DC2805C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AAC988-018B-42C7-8BA1-B78DE2174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F24B1-8774-4C30-BD88-F6DC3F3F9C94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95C431-79FE-4A73-8DB0-0C80CC70E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03E2E6-16A3-4709-B4DA-5A089DE2E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233AF-ACA9-4BDC-A264-2863B6CFD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22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739" r:id="rId2"/>
    <p:sldLayoutId id="2147483746" r:id="rId3"/>
    <p:sldLayoutId id="2147483740" r:id="rId4"/>
    <p:sldLayoutId id="2147483914" r:id="rId5"/>
    <p:sldLayoutId id="2147483915" r:id="rId6"/>
    <p:sldLayoutId id="2147483916" r:id="rId7"/>
    <p:sldLayoutId id="2147483742" r:id="rId8"/>
    <p:sldLayoutId id="2147483741" r:id="rId9"/>
    <p:sldLayoutId id="2147483744" r:id="rId10"/>
    <p:sldLayoutId id="2147483745" r:id="rId11"/>
    <p:sldLayoutId id="2147483677" r:id="rId12"/>
    <p:sldLayoutId id="2147483678" r:id="rId13"/>
    <p:sldLayoutId id="2147483907" r:id="rId14"/>
    <p:sldLayoutId id="21474839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10515600" cy="11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6105"/>
            <a:ext cx="7886700" cy="420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580800"/>
            <a:ext cx="12192000" cy="27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 userDrawn="1"/>
        </p:nvSpPr>
        <p:spPr>
          <a:xfrm>
            <a:off x="0" y="1984"/>
            <a:ext cx="12192000" cy="518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75" y="1984"/>
            <a:ext cx="1139454" cy="5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3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743" r:id="rId8"/>
    <p:sldLayoutId id="2147483670" r:id="rId9"/>
    <p:sldLayoutId id="2147483747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75000"/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5000"/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5000"/>
        <a:buFontTx/>
        <a:buBlip>
          <a:blip r:embed="rId1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840">
          <p15:clr>
            <a:srgbClr val="F26B43"/>
          </p15:clr>
        </p15:guide>
        <p15:guide id="4" pos="4384">
          <p15:clr>
            <a:srgbClr val="F26B43"/>
          </p15:clr>
        </p15:guide>
        <p15:guide id="5" pos="5496">
          <p15:clr>
            <a:srgbClr val="F26B43"/>
          </p15:clr>
        </p15:guide>
        <p15:guide id="6" pos="4951">
          <p15:clr>
            <a:srgbClr val="F26B43"/>
          </p15:clr>
        </p15:guide>
        <p15:guide id="7" pos="1073">
          <p15:clr>
            <a:srgbClr val="F26B43"/>
          </p15:clr>
        </p15:guide>
        <p15:guide id="8" pos="1617">
          <p15:clr>
            <a:srgbClr val="F26B43"/>
          </p15:clr>
        </p15:guide>
        <p15:guide id="9" pos="2184">
          <p15:clr>
            <a:srgbClr val="F26B43"/>
          </p15:clr>
        </p15:guide>
        <p15:guide id="10" pos="2729">
          <p15:clr>
            <a:srgbClr val="F26B43"/>
          </p15:clr>
        </p15:guide>
        <p15:guide id="11" pos="3296">
          <p15:clr>
            <a:srgbClr val="F26B43"/>
          </p15:clr>
        </p15:guide>
        <p15:guide id="12" pos="6040">
          <p15:clr>
            <a:srgbClr val="F26B43"/>
          </p15:clr>
        </p15:guide>
        <p15:guide id="13" pos="6607">
          <p15:clr>
            <a:srgbClr val="F26B43"/>
          </p15:clr>
        </p15:guide>
        <p15:guide id="14" orient="horz" pos="1162">
          <p15:clr>
            <a:srgbClr val="F26B43"/>
          </p15:clr>
        </p15:guide>
        <p15:guide id="15" orient="horz" pos="3816">
          <p15:clr>
            <a:srgbClr val="F26B43"/>
          </p15:clr>
        </p15:guide>
        <p15:guide id="16" pos="5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773348" y="1110717"/>
            <a:ext cx="9222298" cy="519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73348" y="1840299"/>
            <a:ext cx="9222298" cy="43236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351965"/>
            <a:ext cx="1549316" cy="52423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0363201" y="565549"/>
            <a:ext cx="77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911" r:id="rId12"/>
    <p:sldLayoutId id="2147483913" r:id="rId13"/>
    <p:sldLayoutId id="2147483918" r:id="rId14"/>
    <p:sldLayoutId id="2147483917" r:id="rId15"/>
    <p:sldLayoutId id="2147483669" r:id="rId16"/>
    <p:sldLayoutId id="2147483919" r:id="rId17"/>
    <p:sldLayoutId id="2147483920" r:id="rId18"/>
    <p:sldLayoutId id="2147483722" r:id="rId19"/>
    <p:sldLayoutId id="2147483912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14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405000" indent="-405000" algn="l" defTabSz="914314" rtl="0" eaLnBrk="1" latinLnBrk="0" hangingPunct="1">
        <a:lnSpc>
          <a:spcPct val="100000"/>
        </a:lnSpc>
        <a:spcBef>
          <a:spcPts val="1875"/>
        </a:spcBef>
        <a:buClr>
          <a:schemeClr val="accent3"/>
        </a:buClr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833625" indent="-428625" algn="l" defTabSz="914314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03625" indent="-428625" algn="l" defTabSz="914314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87900" indent="-342900" algn="l" defTabSz="914314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557900" indent="-342900" algn="l" defTabSz="914314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363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20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7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4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6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232" y="1740072"/>
            <a:ext cx="11351386" cy="13255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232" y="3683260"/>
            <a:ext cx="11351386" cy="28101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41370" y="360046"/>
            <a:ext cx="89423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fld id="{25AB5CF0-6FFE-4401-9E16-9A2B550CCB37}" type="datetime1">
              <a:rPr lang="nb-NO" smtClean="0"/>
              <a:t>15.06.2022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91169" y="360046"/>
            <a:ext cx="2146158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9436" y="360046"/>
            <a:ext cx="35769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1" y="386674"/>
            <a:ext cx="724674" cy="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7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900" r:id="rId4"/>
    <p:sldLayoutId id="2147483902" r:id="rId5"/>
    <p:sldLayoutId id="2147483904" r:id="rId6"/>
    <p:sldLayoutId id="2147483905" r:id="rId7"/>
    <p:sldLayoutId id="2147483906" r:id="rId8"/>
    <p:sldLayoutId id="2147483930" r:id="rId9"/>
  </p:sldLayoutIdLst>
  <p:hf sldNum="0" hdr="0" ftr="0" dt="0"/>
  <p:txStyles>
    <p:titleStyle>
      <a:lvl1pPr algn="l" defTabSz="907962" rtl="0" eaLnBrk="1" latinLnBrk="0" hangingPunct="1">
        <a:lnSpc>
          <a:spcPct val="90000"/>
        </a:lnSpc>
        <a:spcBef>
          <a:spcPct val="0"/>
        </a:spcBef>
        <a:buNone/>
        <a:defRPr sz="4932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990" indent="-226990" algn="l" defTabSz="907962" rtl="0" eaLnBrk="1" latinLnBrk="0" hangingPunct="1">
        <a:lnSpc>
          <a:spcPct val="100000"/>
        </a:lnSpc>
        <a:spcBef>
          <a:spcPts val="9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73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34953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933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42914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896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50878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04859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58839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3981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07962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61943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15926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69905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23886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77868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31848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FAAF49-FB64-4856-ABF5-D7849998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4CFD76D-D063-47E0-8380-C9FC09FB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77F4FA0-889E-457A-944A-43F17D3CB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A68A8-7E67-4F4D-A7F2-0CA4A16BEDE9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B8A08F0-7CE2-4893-BC5E-121112C09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CAF622-BC14-4240-BC5F-6B6E41E7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502D4-DCD2-45EB-A42B-B7CC9A101E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3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0B8BE44-4E22-4F67-8D67-38C25325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5125"/>
            <a:ext cx="11461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12BDFC-E7A4-45BF-947D-D5D97F76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5" y="1825625"/>
            <a:ext cx="1146175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2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4019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402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981" y="1696530"/>
            <a:ext cx="11151621" cy="68793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81" y="2658382"/>
            <a:ext cx="11159457" cy="37217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41370" y="360046"/>
            <a:ext cx="89423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fld id="{205AAB6B-C8DC-467C-B8C5-F1ADB02BF221}" type="datetime1">
              <a:rPr lang="nb-NO" smtClean="0"/>
              <a:t>15.06.2022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91169" y="360046"/>
            <a:ext cx="2146158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9436" y="360046"/>
            <a:ext cx="35769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156" name="prosses2" hidden="1"/>
          <p:cNvGrpSpPr>
            <a:grpSpLocks noChangeAspect="1"/>
          </p:cNvGrpSpPr>
          <p:nvPr userDrawn="1"/>
        </p:nvGrpSpPr>
        <p:grpSpPr bwMode="auto">
          <a:xfrm>
            <a:off x="4434706" y="1755282"/>
            <a:ext cx="3322590" cy="3347438"/>
            <a:chOff x="1310" y="590"/>
            <a:chExt cx="3140" cy="3140"/>
          </a:xfrm>
        </p:grpSpPr>
        <p:sp>
          <p:nvSpPr>
            <p:cNvPr id="294" name="Freeform 63"/>
            <p:cNvSpPr>
              <a:spLocks/>
            </p:cNvSpPr>
            <p:nvPr userDrawn="1"/>
          </p:nvSpPr>
          <p:spPr bwMode="auto">
            <a:xfrm>
              <a:off x="1310" y="1402"/>
              <a:ext cx="436" cy="1544"/>
            </a:xfrm>
            <a:custGeom>
              <a:avLst/>
              <a:gdLst>
                <a:gd name="T0" fmla="*/ 160 w 184"/>
                <a:gd name="T1" fmla="*/ 68 h 652"/>
                <a:gd name="T2" fmla="*/ 184 w 184"/>
                <a:gd name="T3" fmla="*/ 82 h 652"/>
                <a:gd name="T4" fmla="*/ 162 w 184"/>
                <a:gd name="T5" fmla="*/ 0 h 652"/>
                <a:gd name="T6" fmla="*/ 78 w 184"/>
                <a:gd name="T7" fmla="*/ 22 h 652"/>
                <a:gd name="T8" fmla="*/ 101 w 184"/>
                <a:gd name="T9" fmla="*/ 35 h 652"/>
                <a:gd name="T10" fmla="*/ 127 w 184"/>
                <a:gd name="T11" fmla="*/ 652 h 652"/>
                <a:gd name="T12" fmla="*/ 144 w 184"/>
                <a:gd name="T13" fmla="*/ 613 h 652"/>
                <a:gd name="T14" fmla="*/ 144 w 184"/>
                <a:gd name="T15" fmla="*/ 613 h 652"/>
                <a:gd name="T16" fmla="*/ 184 w 184"/>
                <a:gd name="T17" fmla="*/ 614 h 652"/>
                <a:gd name="T18" fmla="*/ 160 w 184"/>
                <a:gd name="T19" fmla="*/ 6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2">
                  <a:moveTo>
                    <a:pt x="160" y="68"/>
                  </a:moveTo>
                  <a:cubicBezTo>
                    <a:pt x="184" y="82"/>
                    <a:pt x="184" y="82"/>
                    <a:pt x="184" y="82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0" y="234"/>
                    <a:pt x="14" y="469"/>
                    <a:pt x="127" y="652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84" y="614"/>
                    <a:pt x="184" y="614"/>
                    <a:pt x="184" y="614"/>
                  </a:cubicBezTo>
                  <a:cubicBezTo>
                    <a:pt x="85" y="452"/>
                    <a:pt x="72" y="245"/>
                    <a:pt x="160" y="68"/>
                  </a:cubicBez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95" name="Freeform 64"/>
            <p:cNvSpPr>
              <a:spLocks/>
            </p:cNvSpPr>
            <p:nvPr userDrawn="1"/>
          </p:nvSpPr>
          <p:spPr bwMode="auto">
            <a:xfrm>
              <a:off x="3444" y="777"/>
              <a:ext cx="194" cy="249"/>
            </a:xfrm>
            <a:custGeom>
              <a:avLst/>
              <a:gdLst>
                <a:gd name="T0" fmla="*/ 0 w 194"/>
                <a:gd name="T1" fmla="*/ 249 h 249"/>
                <a:gd name="T2" fmla="*/ 194 w 194"/>
                <a:gd name="T3" fmla="*/ 197 h 249"/>
                <a:gd name="T4" fmla="*/ 142 w 194"/>
                <a:gd name="T5" fmla="*/ 0 h 249"/>
                <a:gd name="T6" fmla="*/ 0 w 194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249">
                  <a:moveTo>
                    <a:pt x="0" y="249"/>
                  </a:moveTo>
                  <a:lnTo>
                    <a:pt x="194" y="197"/>
                  </a:lnTo>
                  <a:lnTo>
                    <a:pt x="142" y="0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96" name="Freeform 65"/>
            <p:cNvSpPr>
              <a:spLocks/>
            </p:cNvSpPr>
            <p:nvPr userDrawn="1"/>
          </p:nvSpPr>
          <p:spPr bwMode="auto">
            <a:xfrm>
              <a:off x="2094" y="590"/>
              <a:ext cx="1544" cy="436"/>
            </a:xfrm>
            <a:custGeom>
              <a:avLst/>
              <a:gdLst>
                <a:gd name="T0" fmla="*/ 652 w 652"/>
                <a:gd name="T1" fmla="*/ 162 h 184"/>
                <a:gd name="T2" fmla="*/ 630 w 652"/>
                <a:gd name="T3" fmla="*/ 79 h 184"/>
                <a:gd name="T4" fmla="*/ 617 w 652"/>
                <a:gd name="T5" fmla="*/ 101 h 184"/>
                <a:gd name="T6" fmla="*/ 0 w 652"/>
                <a:gd name="T7" fmla="*/ 128 h 184"/>
                <a:gd name="T8" fmla="*/ 39 w 652"/>
                <a:gd name="T9" fmla="*/ 144 h 184"/>
                <a:gd name="T10" fmla="*/ 39 w 652"/>
                <a:gd name="T11" fmla="*/ 144 h 184"/>
                <a:gd name="T12" fmla="*/ 38 w 652"/>
                <a:gd name="T13" fmla="*/ 184 h 184"/>
                <a:gd name="T14" fmla="*/ 584 w 652"/>
                <a:gd name="T15" fmla="*/ 161 h 184"/>
                <a:gd name="T16" fmla="*/ 570 w 652"/>
                <a:gd name="T17" fmla="*/ 184 h 184"/>
                <a:gd name="T18" fmla="*/ 652 w 652"/>
                <a:gd name="T19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2" h="184">
                  <a:moveTo>
                    <a:pt x="652" y="162"/>
                  </a:moveTo>
                  <a:cubicBezTo>
                    <a:pt x="630" y="79"/>
                    <a:pt x="630" y="79"/>
                    <a:pt x="630" y="79"/>
                  </a:cubicBezTo>
                  <a:cubicBezTo>
                    <a:pt x="617" y="101"/>
                    <a:pt x="617" y="101"/>
                    <a:pt x="617" y="101"/>
                  </a:cubicBezTo>
                  <a:cubicBezTo>
                    <a:pt x="418" y="0"/>
                    <a:pt x="183" y="14"/>
                    <a:pt x="0" y="128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200" y="85"/>
                    <a:pt x="407" y="72"/>
                    <a:pt x="584" y="161"/>
                  </a:cubicBezTo>
                  <a:cubicBezTo>
                    <a:pt x="570" y="184"/>
                    <a:pt x="570" y="184"/>
                    <a:pt x="570" y="184"/>
                  </a:cubicBezTo>
                  <a:lnTo>
                    <a:pt x="652" y="162"/>
                  </a:ln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97" name="Freeform 66"/>
            <p:cNvSpPr>
              <a:spLocks/>
            </p:cNvSpPr>
            <p:nvPr userDrawn="1"/>
          </p:nvSpPr>
          <p:spPr bwMode="auto">
            <a:xfrm>
              <a:off x="4014" y="1374"/>
              <a:ext cx="436" cy="1546"/>
            </a:xfrm>
            <a:custGeom>
              <a:avLst/>
              <a:gdLst>
                <a:gd name="T0" fmla="*/ 57 w 184"/>
                <a:gd name="T1" fmla="*/ 0 h 653"/>
                <a:gd name="T2" fmla="*/ 40 w 184"/>
                <a:gd name="T3" fmla="*/ 39 h 653"/>
                <a:gd name="T4" fmla="*/ 40 w 184"/>
                <a:gd name="T5" fmla="*/ 39 h 653"/>
                <a:gd name="T6" fmla="*/ 0 w 184"/>
                <a:gd name="T7" fmla="*/ 38 h 653"/>
                <a:gd name="T8" fmla="*/ 23 w 184"/>
                <a:gd name="T9" fmla="*/ 584 h 653"/>
                <a:gd name="T10" fmla="*/ 0 w 184"/>
                <a:gd name="T11" fmla="*/ 571 h 653"/>
                <a:gd name="T12" fmla="*/ 22 w 184"/>
                <a:gd name="T13" fmla="*/ 653 h 653"/>
                <a:gd name="T14" fmla="*/ 105 w 184"/>
                <a:gd name="T15" fmla="*/ 630 h 653"/>
                <a:gd name="T16" fmla="*/ 83 w 184"/>
                <a:gd name="T17" fmla="*/ 618 h 653"/>
                <a:gd name="T18" fmla="*/ 57 w 184"/>
                <a:gd name="T1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3">
                  <a:moveTo>
                    <a:pt x="57" y="0"/>
                  </a:moveTo>
                  <a:cubicBezTo>
                    <a:pt x="40" y="39"/>
                    <a:pt x="40" y="39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99" y="200"/>
                    <a:pt x="112" y="407"/>
                    <a:pt x="23" y="584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22" y="653"/>
                    <a:pt x="22" y="653"/>
                    <a:pt x="22" y="653"/>
                  </a:cubicBezTo>
                  <a:cubicBezTo>
                    <a:pt x="105" y="630"/>
                    <a:pt x="105" y="630"/>
                    <a:pt x="105" y="630"/>
                  </a:cubicBezTo>
                  <a:cubicBezTo>
                    <a:pt x="83" y="618"/>
                    <a:pt x="83" y="618"/>
                    <a:pt x="83" y="618"/>
                  </a:cubicBezTo>
                  <a:cubicBezTo>
                    <a:pt x="184" y="418"/>
                    <a:pt x="170" y="184"/>
                    <a:pt x="57" y="0"/>
                  </a:cubicBez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98" name="Freeform 67"/>
            <p:cNvSpPr>
              <a:spLocks/>
            </p:cNvSpPr>
            <p:nvPr userDrawn="1"/>
          </p:nvSpPr>
          <p:spPr bwMode="auto">
            <a:xfrm>
              <a:off x="2120" y="3294"/>
              <a:ext cx="1546" cy="436"/>
            </a:xfrm>
            <a:custGeom>
              <a:avLst/>
              <a:gdLst>
                <a:gd name="T0" fmla="*/ 653 w 653"/>
                <a:gd name="T1" fmla="*/ 57 h 184"/>
                <a:gd name="T2" fmla="*/ 614 w 653"/>
                <a:gd name="T3" fmla="*/ 41 h 184"/>
                <a:gd name="T4" fmla="*/ 614 w 653"/>
                <a:gd name="T5" fmla="*/ 41 h 184"/>
                <a:gd name="T6" fmla="*/ 615 w 653"/>
                <a:gd name="T7" fmla="*/ 0 h 184"/>
                <a:gd name="T8" fmla="*/ 69 w 653"/>
                <a:gd name="T9" fmla="*/ 24 h 184"/>
                <a:gd name="T10" fmla="*/ 82 w 653"/>
                <a:gd name="T11" fmla="*/ 0 h 184"/>
                <a:gd name="T12" fmla="*/ 0 w 653"/>
                <a:gd name="T13" fmla="*/ 22 h 184"/>
                <a:gd name="T14" fmla="*/ 23 w 653"/>
                <a:gd name="T15" fmla="*/ 106 h 184"/>
                <a:gd name="T16" fmla="*/ 36 w 653"/>
                <a:gd name="T17" fmla="*/ 83 h 184"/>
                <a:gd name="T18" fmla="*/ 653 w 653"/>
                <a:gd name="T19" fmla="*/ 5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3" h="184">
                  <a:moveTo>
                    <a:pt x="653" y="57"/>
                  </a:moveTo>
                  <a:cubicBezTo>
                    <a:pt x="614" y="41"/>
                    <a:pt x="614" y="41"/>
                    <a:pt x="614" y="4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453" y="99"/>
                    <a:pt x="246" y="112"/>
                    <a:pt x="69" y="2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235" y="184"/>
                    <a:pt x="469" y="170"/>
                    <a:pt x="653" y="57"/>
                  </a:cubicBezTo>
                  <a:close/>
                </a:path>
              </a:pathLst>
            </a:custGeom>
            <a:solidFill>
              <a:srgbClr val="94D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99" name="Rectangle 68"/>
            <p:cNvSpPr>
              <a:spLocks noChangeArrowheads="1"/>
            </p:cNvSpPr>
            <p:nvPr userDrawn="1"/>
          </p:nvSpPr>
          <p:spPr bwMode="auto">
            <a:xfrm>
              <a:off x="1435" y="3052"/>
              <a:ext cx="90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300" name="Rectangle 69"/>
            <p:cNvSpPr>
              <a:spLocks noChangeArrowheads="1"/>
            </p:cNvSpPr>
            <p:nvPr userDrawn="1"/>
          </p:nvSpPr>
          <p:spPr bwMode="auto">
            <a:xfrm>
              <a:off x="1435" y="1118"/>
              <a:ext cx="90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301" name="Rectangle 70"/>
            <p:cNvSpPr>
              <a:spLocks noChangeArrowheads="1"/>
            </p:cNvSpPr>
            <p:nvPr userDrawn="1"/>
          </p:nvSpPr>
          <p:spPr bwMode="auto">
            <a:xfrm>
              <a:off x="3497" y="3052"/>
              <a:ext cx="904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302" name="Rectangle 71"/>
            <p:cNvSpPr>
              <a:spLocks noChangeArrowheads="1"/>
            </p:cNvSpPr>
            <p:nvPr userDrawn="1"/>
          </p:nvSpPr>
          <p:spPr bwMode="auto">
            <a:xfrm>
              <a:off x="3497" y="1118"/>
              <a:ext cx="90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157" name="prosses3" hidden="1"/>
          <p:cNvGrpSpPr>
            <a:grpSpLocks noChangeAspect="1"/>
          </p:cNvGrpSpPr>
          <p:nvPr userDrawn="1"/>
        </p:nvGrpSpPr>
        <p:grpSpPr bwMode="auto">
          <a:xfrm>
            <a:off x="4235245" y="1603904"/>
            <a:ext cx="3721511" cy="3650191"/>
            <a:chOff x="1125" y="481"/>
            <a:chExt cx="3517" cy="3424"/>
          </a:xfrm>
        </p:grpSpPr>
        <p:sp>
          <p:nvSpPr>
            <p:cNvPr id="285" name="Rectangle 75"/>
            <p:cNvSpPr>
              <a:spLocks noChangeArrowheads="1"/>
            </p:cNvSpPr>
            <p:nvPr userDrawn="1"/>
          </p:nvSpPr>
          <p:spPr bwMode="auto">
            <a:xfrm>
              <a:off x="2420" y="48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86" name="Rectangle 76"/>
            <p:cNvSpPr>
              <a:spLocks noChangeArrowheads="1"/>
            </p:cNvSpPr>
            <p:nvPr userDrawn="1"/>
          </p:nvSpPr>
          <p:spPr bwMode="auto">
            <a:xfrm>
              <a:off x="2420" y="632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33">
                <a:latin typeface="Arial" panose="020B0604020202020204" pitchFamily="34" charset="0"/>
              </a:endParaRPr>
            </a:p>
          </p:txBody>
        </p:sp>
        <p:sp>
          <p:nvSpPr>
            <p:cNvPr id="287" name="Rectangle 78"/>
            <p:cNvSpPr>
              <a:spLocks noChangeArrowheads="1"/>
            </p:cNvSpPr>
            <p:nvPr userDrawn="1"/>
          </p:nvSpPr>
          <p:spPr bwMode="auto">
            <a:xfrm>
              <a:off x="1125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88" name="Rectangle 79"/>
            <p:cNvSpPr>
              <a:spLocks noChangeArrowheads="1"/>
            </p:cNvSpPr>
            <p:nvPr userDrawn="1"/>
          </p:nvSpPr>
          <p:spPr bwMode="auto">
            <a:xfrm>
              <a:off x="1125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33">
                <a:latin typeface="Arial" panose="020B0604020202020204" pitchFamily="34" charset="0"/>
              </a:endParaRPr>
            </a:p>
          </p:txBody>
        </p:sp>
        <p:sp>
          <p:nvSpPr>
            <p:cNvPr id="289" name="Rectangle 81"/>
            <p:cNvSpPr>
              <a:spLocks noChangeArrowheads="1"/>
            </p:cNvSpPr>
            <p:nvPr userDrawn="1"/>
          </p:nvSpPr>
          <p:spPr bwMode="auto">
            <a:xfrm>
              <a:off x="3738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90" name="Rectangle 82"/>
            <p:cNvSpPr>
              <a:spLocks noChangeArrowheads="1"/>
            </p:cNvSpPr>
            <p:nvPr userDrawn="1"/>
          </p:nvSpPr>
          <p:spPr bwMode="auto">
            <a:xfrm>
              <a:off x="3738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33">
                <a:latin typeface="Arial" panose="020B0604020202020204" pitchFamily="34" charset="0"/>
              </a:endParaRPr>
            </a:p>
          </p:txBody>
        </p:sp>
        <p:sp>
          <p:nvSpPr>
            <p:cNvPr id="291" name="Freeform 84"/>
            <p:cNvSpPr>
              <a:spLocks/>
            </p:cNvSpPr>
            <p:nvPr userDrawn="1"/>
          </p:nvSpPr>
          <p:spPr bwMode="auto">
            <a:xfrm>
              <a:off x="1343" y="946"/>
              <a:ext cx="996" cy="1536"/>
            </a:xfrm>
            <a:custGeom>
              <a:avLst/>
              <a:gdLst>
                <a:gd name="T0" fmla="*/ 421 w 421"/>
                <a:gd name="T1" fmla="*/ 32 h 649"/>
                <a:gd name="T2" fmla="*/ 341 w 421"/>
                <a:gd name="T3" fmla="*/ 0 h 649"/>
                <a:gd name="T4" fmla="*/ 351 w 421"/>
                <a:gd name="T5" fmla="*/ 24 h 649"/>
                <a:gd name="T6" fmla="*/ 3 w 421"/>
                <a:gd name="T7" fmla="*/ 534 h 649"/>
                <a:gd name="T8" fmla="*/ 3 w 421"/>
                <a:gd name="T9" fmla="*/ 534 h 649"/>
                <a:gd name="T10" fmla="*/ 4 w 421"/>
                <a:gd name="T11" fmla="*/ 649 h 649"/>
                <a:gd name="T12" fmla="*/ 35 w 421"/>
                <a:gd name="T13" fmla="*/ 621 h 649"/>
                <a:gd name="T14" fmla="*/ 35 w 421"/>
                <a:gd name="T15" fmla="*/ 621 h 649"/>
                <a:gd name="T16" fmla="*/ 35 w 421"/>
                <a:gd name="T17" fmla="*/ 621 h 649"/>
                <a:gd name="T18" fmla="*/ 71 w 421"/>
                <a:gd name="T19" fmla="*/ 640 h 649"/>
                <a:gd name="T20" fmla="*/ 87 w 421"/>
                <a:gd name="T21" fmla="*/ 449 h 649"/>
                <a:gd name="T22" fmla="*/ 86 w 421"/>
                <a:gd name="T23" fmla="*/ 449 h 649"/>
                <a:gd name="T24" fmla="*/ 379 w 421"/>
                <a:gd name="T25" fmla="*/ 86 h 649"/>
                <a:gd name="T26" fmla="*/ 390 w 421"/>
                <a:gd name="T27" fmla="*/ 111 h 649"/>
                <a:gd name="T28" fmla="*/ 421 w 421"/>
                <a:gd name="T29" fmla="*/ 32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1" h="649">
                  <a:moveTo>
                    <a:pt x="421" y="32"/>
                  </a:moveTo>
                  <a:cubicBezTo>
                    <a:pt x="341" y="0"/>
                    <a:pt x="341" y="0"/>
                    <a:pt x="341" y="0"/>
                  </a:cubicBezTo>
                  <a:cubicBezTo>
                    <a:pt x="351" y="24"/>
                    <a:pt x="351" y="24"/>
                    <a:pt x="351" y="24"/>
                  </a:cubicBezTo>
                  <a:cubicBezTo>
                    <a:pt x="151" y="123"/>
                    <a:pt x="22" y="320"/>
                    <a:pt x="3" y="534"/>
                  </a:cubicBezTo>
                  <a:cubicBezTo>
                    <a:pt x="3" y="534"/>
                    <a:pt x="3" y="534"/>
                    <a:pt x="3" y="534"/>
                  </a:cubicBezTo>
                  <a:cubicBezTo>
                    <a:pt x="0" y="572"/>
                    <a:pt x="0" y="610"/>
                    <a:pt x="4" y="649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71" y="640"/>
                    <a:pt x="71" y="640"/>
                    <a:pt x="71" y="640"/>
                  </a:cubicBezTo>
                  <a:cubicBezTo>
                    <a:pt x="65" y="576"/>
                    <a:pt x="71" y="511"/>
                    <a:pt x="87" y="449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126" y="296"/>
                    <a:pt x="230" y="161"/>
                    <a:pt x="379" y="86"/>
                  </a:cubicBezTo>
                  <a:cubicBezTo>
                    <a:pt x="390" y="111"/>
                    <a:pt x="390" y="111"/>
                    <a:pt x="390" y="111"/>
                  </a:cubicBezTo>
                  <a:lnTo>
                    <a:pt x="421" y="32"/>
                  </a:ln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92" name="Freeform 85"/>
            <p:cNvSpPr>
              <a:spLocks/>
            </p:cNvSpPr>
            <p:nvPr userDrawn="1"/>
          </p:nvSpPr>
          <p:spPr bwMode="auto">
            <a:xfrm>
              <a:off x="1954" y="3408"/>
              <a:ext cx="1760" cy="497"/>
            </a:xfrm>
            <a:custGeom>
              <a:avLst/>
              <a:gdLst>
                <a:gd name="T0" fmla="*/ 0 w 744"/>
                <a:gd name="T1" fmla="*/ 13 h 210"/>
                <a:gd name="T2" fmla="*/ 14 w 744"/>
                <a:gd name="T3" fmla="*/ 98 h 210"/>
                <a:gd name="T4" fmla="*/ 29 w 744"/>
                <a:gd name="T5" fmla="*/ 77 h 210"/>
                <a:gd name="T6" fmla="*/ 645 w 744"/>
                <a:gd name="T7" fmla="*/ 117 h 210"/>
                <a:gd name="T8" fmla="*/ 645 w 744"/>
                <a:gd name="T9" fmla="*/ 117 h 210"/>
                <a:gd name="T10" fmla="*/ 744 w 744"/>
                <a:gd name="T11" fmla="*/ 58 h 210"/>
                <a:gd name="T12" fmla="*/ 704 w 744"/>
                <a:gd name="T13" fmla="*/ 45 h 210"/>
                <a:gd name="T14" fmla="*/ 704 w 744"/>
                <a:gd name="T15" fmla="*/ 45 h 210"/>
                <a:gd name="T16" fmla="*/ 704 w 744"/>
                <a:gd name="T17" fmla="*/ 45 h 210"/>
                <a:gd name="T18" fmla="*/ 702 w 744"/>
                <a:gd name="T19" fmla="*/ 4 h 210"/>
                <a:gd name="T20" fmla="*/ 530 w 744"/>
                <a:gd name="T21" fmla="*/ 88 h 210"/>
                <a:gd name="T22" fmla="*/ 530 w 744"/>
                <a:gd name="T23" fmla="*/ 88 h 210"/>
                <a:gd name="T24" fmla="*/ 69 w 744"/>
                <a:gd name="T25" fmla="*/ 21 h 210"/>
                <a:gd name="T26" fmla="*/ 84 w 744"/>
                <a:gd name="T27" fmla="*/ 0 h 210"/>
                <a:gd name="T28" fmla="*/ 0 w 744"/>
                <a:gd name="T29" fmla="*/ 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4" h="210">
                  <a:moveTo>
                    <a:pt x="0" y="13"/>
                  </a:moveTo>
                  <a:cubicBezTo>
                    <a:pt x="14" y="98"/>
                    <a:pt x="14" y="98"/>
                    <a:pt x="14" y="98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16" y="199"/>
                    <a:pt x="451" y="210"/>
                    <a:pt x="645" y="117"/>
                  </a:cubicBezTo>
                  <a:cubicBezTo>
                    <a:pt x="645" y="117"/>
                    <a:pt x="645" y="117"/>
                    <a:pt x="645" y="117"/>
                  </a:cubicBezTo>
                  <a:cubicBezTo>
                    <a:pt x="679" y="100"/>
                    <a:pt x="713" y="81"/>
                    <a:pt x="744" y="58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2" y="4"/>
                    <a:pt x="702" y="4"/>
                    <a:pt x="702" y="4"/>
                  </a:cubicBezTo>
                  <a:cubicBezTo>
                    <a:pt x="649" y="42"/>
                    <a:pt x="591" y="70"/>
                    <a:pt x="530" y="88"/>
                  </a:cubicBezTo>
                  <a:cubicBezTo>
                    <a:pt x="530" y="88"/>
                    <a:pt x="530" y="88"/>
                    <a:pt x="530" y="88"/>
                  </a:cubicBezTo>
                  <a:cubicBezTo>
                    <a:pt x="377" y="132"/>
                    <a:pt x="208" y="112"/>
                    <a:pt x="69" y="21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93" name="Freeform 86"/>
            <p:cNvSpPr>
              <a:spLocks/>
            </p:cNvSpPr>
            <p:nvPr userDrawn="1"/>
          </p:nvSpPr>
          <p:spPr bwMode="auto">
            <a:xfrm>
              <a:off x="3388" y="981"/>
              <a:ext cx="998" cy="1584"/>
            </a:xfrm>
            <a:custGeom>
              <a:avLst/>
              <a:gdLst>
                <a:gd name="T0" fmla="*/ 354 w 422"/>
                <a:gd name="T1" fmla="*/ 669 h 669"/>
                <a:gd name="T2" fmla="*/ 422 w 422"/>
                <a:gd name="T3" fmla="*/ 615 h 669"/>
                <a:gd name="T4" fmla="*/ 396 w 422"/>
                <a:gd name="T5" fmla="*/ 612 h 669"/>
                <a:gd name="T6" fmla="*/ 126 w 422"/>
                <a:gd name="T7" fmla="*/ 56 h 669"/>
                <a:gd name="T8" fmla="*/ 126 w 422"/>
                <a:gd name="T9" fmla="*/ 57 h 669"/>
                <a:gd name="T10" fmla="*/ 26 w 422"/>
                <a:gd name="T11" fmla="*/ 0 h 669"/>
                <a:gd name="T12" fmla="*/ 34 w 422"/>
                <a:gd name="T13" fmla="*/ 41 h 669"/>
                <a:gd name="T14" fmla="*/ 34 w 422"/>
                <a:gd name="T15" fmla="*/ 41 h 669"/>
                <a:gd name="T16" fmla="*/ 34 w 422"/>
                <a:gd name="T17" fmla="*/ 41 h 669"/>
                <a:gd name="T18" fmla="*/ 0 w 422"/>
                <a:gd name="T19" fmla="*/ 63 h 669"/>
                <a:gd name="T20" fmla="*/ 158 w 422"/>
                <a:gd name="T21" fmla="*/ 171 h 669"/>
                <a:gd name="T22" fmla="*/ 158 w 422"/>
                <a:gd name="T23" fmla="*/ 171 h 669"/>
                <a:gd name="T24" fmla="*/ 328 w 422"/>
                <a:gd name="T25" fmla="*/ 605 h 669"/>
                <a:gd name="T26" fmla="*/ 301 w 422"/>
                <a:gd name="T27" fmla="*/ 602 h 669"/>
                <a:gd name="T28" fmla="*/ 354 w 422"/>
                <a:gd name="T29" fmla="*/ 66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2" h="669">
                  <a:moveTo>
                    <a:pt x="354" y="669"/>
                  </a:moveTo>
                  <a:cubicBezTo>
                    <a:pt x="422" y="615"/>
                    <a:pt x="422" y="615"/>
                    <a:pt x="422" y="615"/>
                  </a:cubicBezTo>
                  <a:cubicBezTo>
                    <a:pt x="396" y="612"/>
                    <a:pt x="396" y="612"/>
                    <a:pt x="396" y="612"/>
                  </a:cubicBezTo>
                  <a:cubicBezTo>
                    <a:pt x="409" y="389"/>
                    <a:pt x="303" y="179"/>
                    <a:pt x="126" y="56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95" y="35"/>
                    <a:pt x="61" y="16"/>
                    <a:pt x="26" y="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59" y="90"/>
                    <a:pt x="113" y="126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272" y="282"/>
                    <a:pt x="337" y="439"/>
                    <a:pt x="328" y="605"/>
                  </a:cubicBezTo>
                  <a:cubicBezTo>
                    <a:pt x="301" y="602"/>
                    <a:pt x="301" y="602"/>
                    <a:pt x="301" y="602"/>
                  </a:cubicBezTo>
                  <a:lnTo>
                    <a:pt x="354" y="669"/>
                  </a:ln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</p:grpSp>
      <p:grpSp>
        <p:nvGrpSpPr>
          <p:cNvPr id="158" name="prosses5" hidden="1"/>
          <p:cNvGrpSpPr>
            <a:grpSpLocks noChangeAspect="1"/>
          </p:cNvGrpSpPr>
          <p:nvPr userDrawn="1"/>
        </p:nvGrpSpPr>
        <p:grpSpPr bwMode="auto">
          <a:xfrm>
            <a:off x="3982874" y="1683856"/>
            <a:ext cx="4226253" cy="3490286"/>
            <a:chOff x="885" y="514"/>
            <a:chExt cx="3994" cy="3274"/>
          </a:xfrm>
        </p:grpSpPr>
        <p:sp>
          <p:nvSpPr>
            <p:cNvPr id="273" name="Freeform 133"/>
            <p:cNvSpPr>
              <a:spLocks/>
            </p:cNvSpPr>
            <p:nvPr userDrawn="1"/>
          </p:nvSpPr>
          <p:spPr bwMode="auto">
            <a:xfrm>
              <a:off x="1299" y="2163"/>
              <a:ext cx="1420" cy="1466"/>
            </a:xfrm>
            <a:custGeom>
              <a:avLst/>
              <a:gdLst>
                <a:gd name="T0" fmla="*/ 399 w 600"/>
                <a:gd name="T1" fmla="*/ 493 h 619"/>
                <a:gd name="T2" fmla="*/ 391 w 600"/>
                <a:gd name="T3" fmla="*/ 489 h 619"/>
                <a:gd name="T4" fmla="*/ 382 w 600"/>
                <a:gd name="T5" fmla="*/ 484 h 619"/>
                <a:gd name="T6" fmla="*/ 373 w 600"/>
                <a:gd name="T7" fmla="*/ 479 h 619"/>
                <a:gd name="T8" fmla="*/ 365 w 600"/>
                <a:gd name="T9" fmla="*/ 474 h 619"/>
                <a:gd name="T10" fmla="*/ 356 w 600"/>
                <a:gd name="T11" fmla="*/ 469 h 619"/>
                <a:gd name="T12" fmla="*/ 349 w 600"/>
                <a:gd name="T13" fmla="*/ 464 h 619"/>
                <a:gd name="T14" fmla="*/ 340 w 600"/>
                <a:gd name="T15" fmla="*/ 458 h 619"/>
                <a:gd name="T16" fmla="*/ 333 w 600"/>
                <a:gd name="T17" fmla="*/ 454 h 619"/>
                <a:gd name="T18" fmla="*/ 324 w 600"/>
                <a:gd name="T19" fmla="*/ 448 h 619"/>
                <a:gd name="T20" fmla="*/ 318 w 600"/>
                <a:gd name="T21" fmla="*/ 443 h 619"/>
                <a:gd name="T22" fmla="*/ 94 w 600"/>
                <a:gd name="T23" fmla="*/ 59 h 619"/>
                <a:gd name="T24" fmla="*/ 121 w 600"/>
                <a:gd name="T25" fmla="*/ 57 h 619"/>
                <a:gd name="T26" fmla="*/ 57 w 600"/>
                <a:gd name="T27" fmla="*/ 0 h 619"/>
                <a:gd name="T28" fmla="*/ 0 w 600"/>
                <a:gd name="T29" fmla="*/ 65 h 619"/>
                <a:gd name="T30" fmla="*/ 26 w 600"/>
                <a:gd name="T31" fmla="*/ 63 h 619"/>
                <a:gd name="T32" fmla="*/ 254 w 600"/>
                <a:gd name="T33" fmla="*/ 479 h 619"/>
                <a:gd name="T34" fmla="*/ 254 w 600"/>
                <a:gd name="T35" fmla="*/ 479 h 619"/>
                <a:gd name="T36" fmla="*/ 254 w 600"/>
                <a:gd name="T37" fmla="*/ 480 h 619"/>
                <a:gd name="T38" fmla="*/ 271 w 600"/>
                <a:gd name="T39" fmla="*/ 492 h 619"/>
                <a:gd name="T40" fmla="*/ 275 w 600"/>
                <a:gd name="T41" fmla="*/ 496 h 619"/>
                <a:gd name="T42" fmla="*/ 288 w 600"/>
                <a:gd name="T43" fmla="*/ 505 h 619"/>
                <a:gd name="T44" fmla="*/ 294 w 600"/>
                <a:gd name="T45" fmla="*/ 509 h 619"/>
                <a:gd name="T46" fmla="*/ 306 w 600"/>
                <a:gd name="T47" fmla="*/ 518 h 619"/>
                <a:gd name="T48" fmla="*/ 313 w 600"/>
                <a:gd name="T49" fmla="*/ 522 h 619"/>
                <a:gd name="T50" fmla="*/ 325 w 600"/>
                <a:gd name="T51" fmla="*/ 530 h 619"/>
                <a:gd name="T52" fmla="*/ 331 w 600"/>
                <a:gd name="T53" fmla="*/ 533 h 619"/>
                <a:gd name="T54" fmla="*/ 345 w 600"/>
                <a:gd name="T55" fmla="*/ 541 h 619"/>
                <a:gd name="T56" fmla="*/ 350 w 600"/>
                <a:gd name="T57" fmla="*/ 544 h 619"/>
                <a:gd name="T58" fmla="*/ 388 w 600"/>
                <a:gd name="T59" fmla="*/ 564 h 619"/>
                <a:gd name="T60" fmla="*/ 388 w 600"/>
                <a:gd name="T61" fmla="*/ 563 h 619"/>
                <a:gd name="T62" fmla="*/ 596 w 600"/>
                <a:gd name="T63" fmla="*/ 619 h 619"/>
                <a:gd name="T64" fmla="*/ 596 w 600"/>
                <a:gd name="T65" fmla="*/ 619 h 619"/>
                <a:gd name="T66" fmla="*/ 575 w 600"/>
                <a:gd name="T67" fmla="*/ 582 h 619"/>
                <a:gd name="T68" fmla="*/ 575 w 600"/>
                <a:gd name="T69" fmla="*/ 582 h 619"/>
                <a:gd name="T70" fmla="*/ 575 w 600"/>
                <a:gd name="T71" fmla="*/ 582 h 619"/>
                <a:gd name="T72" fmla="*/ 600 w 600"/>
                <a:gd name="T73" fmla="*/ 551 h 619"/>
                <a:gd name="T74" fmla="*/ 399 w 600"/>
                <a:gd name="T75" fmla="*/ 493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9">
                  <a:moveTo>
                    <a:pt x="399" y="493"/>
                  </a:moveTo>
                  <a:cubicBezTo>
                    <a:pt x="396" y="492"/>
                    <a:pt x="393" y="490"/>
                    <a:pt x="391" y="489"/>
                  </a:cubicBezTo>
                  <a:cubicBezTo>
                    <a:pt x="388" y="487"/>
                    <a:pt x="385" y="486"/>
                    <a:pt x="382" y="484"/>
                  </a:cubicBezTo>
                  <a:cubicBezTo>
                    <a:pt x="379" y="482"/>
                    <a:pt x="376" y="481"/>
                    <a:pt x="373" y="479"/>
                  </a:cubicBezTo>
                  <a:cubicBezTo>
                    <a:pt x="370" y="477"/>
                    <a:pt x="368" y="476"/>
                    <a:pt x="365" y="474"/>
                  </a:cubicBezTo>
                  <a:cubicBezTo>
                    <a:pt x="362" y="473"/>
                    <a:pt x="359" y="471"/>
                    <a:pt x="356" y="469"/>
                  </a:cubicBezTo>
                  <a:cubicBezTo>
                    <a:pt x="354" y="467"/>
                    <a:pt x="351" y="466"/>
                    <a:pt x="349" y="464"/>
                  </a:cubicBezTo>
                  <a:cubicBezTo>
                    <a:pt x="346" y="462"/>
                    <a:pt x="343" y="460"/>
                    <a:pt x="340" y="458"/>
                  </a:cubicBezTo>
                  <a:cubicBezTo>
                    <a:pt x="338" y="457"/>
                    <a:pt x="335" y="455"/>
                    <a:pt x="333" y="454"/>
                  </a:cubicBezTo>
                  <a:cubicBezTo>
                    <a:pt x="330" y="452"/>
                    <a:pt x="327" y="450"/>
                    <a:pt x="324" y="448"/>
                  </a:cubicBezTo>
                  <a:cubicBezTo>
                    <a:pt x="322" y="446"/>
                    <a:pt x="320" y="445"/>
                    <a:pt x="318" y="443"/>
                  </a:cubicBezTo>
                  <a:cubicBezTo>
                    <a:pt x="197" y="353"/>
                    <a:pt x="113" y="216"/>
                    <a:pt x="94" y="59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45" y="230"/>
                    <a:pt x="130" y="378"/>
                    <a:pt x="254" y="479"/>
                  </a:cubicBezTo>
                  <a:cubicBezTo>
                    <a:pt x="254" y="479"/>
                    <a:pt x="254" y="479"/>
                    <a:pt x="254" y="479"/>
                  </a:cubicBezTo>
                  <a:cubicBezTo>
                    <a:pt x="254" y="479"/>
                    <a:pt x="254" y="479"/>
                    <a:pt x="254" y="480"/>
                  </a:cubicBezTo>
                  <a:cubicBezTo>
                    <a:pt x="260" y="484"/>
                    <a:pt x="265" y="488"/>
                    <a:pt x="271" y="492"/>
                  </a:cubicBezTo>
                  <a:cubicBezTo>
                    <a:pt x="272" y="494"/>
                    <a:pt x="274" y="495"/>
                    <a:pt x="275" y="496"/>
                  </a:cubicBezTo>
                  <a:cubicBezTo>
                    <a:pt x="280" y="499"/>
                    <a:pt x="284" y="502"/>
                    <a:pt x="288" y="505"/>
                  </a:cubicBezTo>
                  <a:cubicBezTo>
                    <a:pt x="290" y="507"/>
                    <a:pt x="292" y="508"/>
                    <a:pt x="294" y="509"/>
                  </a:cubicBezTo>
                  <a:cubicBezTo>
                    <a:pt x="298" y="512"/>
                    <a:pt x="302" y="515"/>
                    <a:pt x="306" y="518"/>
                  </a:cubicBezTo>
                  <a:cubicBezTo>
                    <a:pt x="308" y="519"/>
                    <a:pt x="310" y="521"/>
                    <a:pt x="313" y="522"/>
                  </a:cubicBezTo>
                  <a:cubicBezTo>
                    <a:pt x="317" y="525"/>
                    <a:pt x="321" y="527"/>
                    <a:pt x="325" y="530"/>
                  </a:cubicBezTo>
                  <a:cubicBezTo>
                    <a:pt x="327" y="531"/>
                    <a:pt x="329" y="532"/>
                    <a:pt x="331" y="533"/>
                  </a:cubicBezTo>
                  <a:cubicBezTo>
                    <a:pt x="336" y="536"/>
                    <a:pt x="341" y="539"/>
                    <a:pt x="345" y="541"/>
                  </a:cubicBezTo>
                  <a:cubicBezTo>
                    <a:pt x="347" y="542"/>
                    <a:pt x="349" y="543"/>
                    <a:pt x="350" y="544"/>
                  </a:cubicBezTo>
                  <a:cubicBezTo>
                    <a:pt x="363" y="551"/>
                    <a:pt x="375" y="558"/>
                    <a:pt x="388" y="564"/>
                  </a:cubicBezTo>
                  <a:cubicBezTo>
                    <a:pt x="388" y="563"/>
                    <a:pt x="388" y="563"/>
                    <a:pt x="388" y="563"/>
                  </a:cubicBezTo>
                  <a:cubicBezTo>
                    <a:pt x="453" y="593"/>
                    <a:pt x="523" y="612"/>
                    <a:pt x="596" y="619"/>
                  </a:cubicBezTo>
                  <a:cubicBezTo>
                    <a:pt x="596" y="619"/>
                    <a:pt x="596" y="619"/>
                    <a:pt x="596" y="619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528" y="544"/>
                    <a:pt x="460" y="524"/>
                    <a:pt x="399" y="493"/>
                  </a:cubicBez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74" name="Freeform 134"/>
            <p:cNvSpPr>
              <a:spLocks/>
            </p:cNvSpPr>
            <p:nvPr userDrawn="1"/>
          </p:nvSpPr>
          <p:spPr bwMode="auto">
            <a:xfrm>
              <a:off x="1356" y="599"/>
              <a:ext cx="1465" cy="1420"/>
            </a:xfrm>
            <a:custGeom>
              <a:avLst/>
              <a:gdLst>
                <a:gd name="T0" fmla="*/ 126 w 619"/>
                <a:gd name="T1" fmla="*/ 399 h 600"/>
                <a:gd name="T2" fmla="*/ 130 w 619"/>
                <a:gd name="T3" fmla="*/ 391 h 600"/>
                <a:gd name="T4" fmla="*/ 135 w 619"/>
                <a:gd name="T5" fmla="*/ 382 h 600"/>
                <a:gd name="T6" fmla="*/ 140 w 619"/>
                <a:gd name="T7" fmla="*/ 373 h 600"/>
                <a:gd name="T8" fmla="*/ 145 w 619"/>
                <a:gd name="T9" fmla="*/ 365 h 600"/>
                <a:gd name="T10" fmla="*/ 150 w 619"/>
                <a:gd name="T11" fmla="*/ 356 h 600"/>
                <a:gd name="T12" fmla="*/ 155 w 619"/>
                <a:gd name="T13" fmla="*/ 349 h 600"/>
                <a:gd name="T14" fmla="*/ 161 w 619"/>
                <a:gd name="T15" fmla="*/ 340 h 600"/>
                <a:gd name="T16" fmla="*/ 165 w 619"/>
                <a:gd name="T17" fmla="*/ 333 h 600"/>
                <a:gd name="T18" fmla="*/ 172 w 619"/>
                <a:gd name="T19" fmla="*/ 324 h 600"/>
                <a:gd name="T20" fmla="*/ 176 w 619"/>
                <a:gd name="T21" fmla="*/ 318 h 600"/>
                <a:gd name="T22" fmla="*/ 560 w 619"/>
                <a:gd name="T23" fmla="*/ 94 h 600"/>
                <a:gd name="T24" fmla="*/ 562 w 619"/>
                <a:gd name="T25" fmla="*/ 121 h 600"/>
                <a:gd name="T26" fmla="*/ 619 w 619"/>
                <a:gd name="T27" fmla="*/ 57 h 600"/>
                <a:gd name="T28" fmla="*/ 554 w 619"/>
                <a:gd name="T29" fmla="*/ 0 h 600"/>
                <a:gd name="T30" fmla="*/ 556 w 619"/>
                <a:gd name="T31" fmla="*/ 26 h 600"/>
                <a:gd name="T32" fmla="*/ 140 w 619"/>
                <a:gd name="T33" fmla="*/ 254 h 600"/>
                <a:gd name="T34" fmla="*/ 140 w 619"/>
                <a:gd name="T35" fmla="*/ 254 h 600"/>
                <a:gd name="T36" fmla="*/ 139 w 619"/>
                <a:gd name="T37" fmla="*/ 255 h 600"/>
                <a:gd name="T38" fmla="*/ 127 w 619"/>
                <a:gd name="T39" fmla="*/ 271 h 600"/>
                <a:gd name="T40" fmla="*/ 123 w 619"/>
                <a:gd name="T41" fmla="*/ 276 h 600"/>
                <a:gd name="T42" fmla="*/ 114 w 619"/>
                <a:gd name="T43" fmla="*/ 288 h 600"/>
                <a:gd name="T44" fmla="*/ 110 w 619"/>
                <a:gd name="T45" fmla="*/ 294 h 600"/>
                <a:gd name="T46" fmla="*/ 101 w 619"/>
                <a:gd name="T47" fmla="*/ 307 h 600"/>
                <a:gd name="T48" fmla="*/ 97 w 619"/>
                <a:gd name="T49" fmla="*/ 313 h 600"/>
                <a:gd name="T50" fmla="*/ 89 w 619"/>
                <a:gd name="T51" fmla="*/ 325 h 600"/>
                <a:gd name="T52" fmla="*/ 86 w 619"/>
                <a:gd name="T53" fmla="*/ 332 h 600"/>
                <a:gd name="T54" fmla="*/ 78 w 619"/>
                <a:gd name="T55" fmla="*/ 346 h 600"/>
                <a:gd name="T56" fmla="*/ 75 w 619"/>
                <a:gd name="T57" fmla="*/ 351 h 600"/>
                <a:gd name="T58" fmla="*/ 56 w 619"/>
                <a:gd name="T59" fmla="*/ 389 h 600"/>
                <a:gd name="T60" fmla="*/ 56 w 619"/>
                <a:gd name="T61" fmla="*/ 389 h 600"/>
                <a:gd name="T62" fmla="*/ 0 w 619"/>
                <a:gd name="T63" fmla="*/ 596 h 600"/>
                <a:gd name="T64" fmla="*/ 0 w 619"/>
                <a:gd name="T65" fmla="*/ 597 h 600"/>
                <a:gd name="T66" fmla="*/ 37 w 619"/>
                <a:gd name="T67" fmla="*/ 575 h 600"/>
                <a:gd name="T68" fmla="*/ 37 w 619"/>
                <a:gd name="T69" fmla="*/ 575 h 600"/>
                <a:gd name="T70" fmla="*/ 37 w 619"/>
                <a:gd name="T71" fmla="*/ 575 h 600"/>
                <a:gd name="T72" fmla="*/ 68 w 619"/>
                <a:gd name="T73" fmla="*/ 600 h 600"/>
                <a:gd name="T74" fmla="*/ 126 w 619"/>
                <a:gd name="T75" fmla="*/ 39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126" y="399"/>
                  </a:moveTo>
                  <a:cubicBezTo>
                    <a:pt x="128" y="396"/>
                    <a:pt x="129" y="394"/>
                    <a:pt x="130" y="391"/>
                  </a:cubicBezTo>
                  <a:cubicBezTo>
                    <a:pt x="132" y="388"/>
                    <a:pt x="134" y="385"/>
                    <a:pt x="135" y="382"/>
                  </a:cubicBezTo>
                  <a:cubicBezTo>
                    <a:pt x="137" y="379"/>
                    <a:pt x="138" y="376"/>
                    <a:pt x="140" y="373"/>
                  </a:cubicBezTo>
                  <a:cubicBezTo>
                    <a:pt x="142" y="371"/>
                    <a:pt x="143" y="368"/>
                    <a:pt x="145" y="365"/>
                  </a:cubicBezTo>
                  <a:cubicBezTo>
                    <a:pt x="147" y="362"/>
                    <a:pt x="148" y="359"/>
                    <a:pt x="150" y="356"/>
                  </a:cubicBezTo>
                  <a:cubicBezTo>
                    <a:pt x="152" y="354"/>
                    <a:pt x="153" y="352"/>
                    <a:pt x="155" y="349"/>
                  </a:cubicBezTo>
                  <a:cubicBezTo>
                    <a:pt x="157" y="346"/>
                    <a:pt x="159" y="343"/>
                    <a:pt x="161" y="340"/>
                  </a:cubicBezTo>
                  <a:cubicBezTo>
                    <a:pt x="162" y="338"/>
                    <a:pt x="164" y="336"/>
                    <a:pt x="165" y="333"/>
                  </a:cubicBezTo>
                  <a:cubicBezTo>
                    <a:pt x="167" y="330"/>
                    <a:pt x="169" y="327"/>
                    <a:pt x="172" y="324"/>
                  </a:cubicBezTo>
                  <a:cubicBezTo>
                    <a:pt x="173" y="322"/>
                    <a:pt x="174" y="320"/>
                    <a:pt x="176" y="318"/>
                  </a:cubicBezTo>
                  <a:cubicBezTo>
                    <a:pt x="266" y="197"/>
                    <a:pt x="403" y="113"/>
                    <a:pt x="560" y="94"/>
                  </a:cubicBezTo>
                  <a:cubicBezTo>
                    <a:pt x="562" y="121"/>
                    <a:pt x="562" y="121"/>
                    <a:pt x="562" y="121"/>
                  </a:cubicBezTo>
                  <a:cubicBezTo>
                    <a:pt x="619" y="57"/>
                    <a:pt x="619" y="57"/>
                    <a:pt x="619" y="57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6" y="26"/>
                    <a:pt x="556" y="26"/>
                    <a:pt x="556" y="26"/>
                  </a:cubicBezTo>
                  <a:cubicBezTo>
                    <a:pt x="389" y="45"/>
                    <a:pt x="241" y="130"/>
                    <a:pt x="140" y="254"/>
                  </a:cubicBezTo>
                  <a:cubicBezTo>
                    <a:pt x="140" y="254"/>
                    <a:pt x="140" y="254"/>
                    <a:pt x="140" y="254"/>
                  </a:cubicBezTo>
                  <a:cubicBezTo>
                    <a:pt x="140" y="254"/>
                    <a:pt x="140" y="254"/>
                    <a:pt x="139" y="255"/>
                  </a:cubicBezTo>
                  <a:cubicBezTo>
                    <a:pt x="135" y="260"/>
                    <a:pt x="131" y="265"/>
                    <a:pt x="127" y="271"/>
                  </a:cubicBezTo>
                  <a:cubicBezTo>
                    <a:pt x="125" y="272"/>
                    <a:pt x="124" y="274"/>
                    <a:pt x="123" y="276"/>
                  </a:cubicBezTo>
                  <a:cubicBezTo>
                    <a:pt x="120" y="280"/>
                    <a:pt x="117" y="284"/>
                    <a:pt x="114" y="288"/>
                  </a:cubicBezTo>
                  <a:cubicBezTo>
                    <a:pt x="112" y="290"/>
                    <a:pt x="111" y="292"/>
                    <a:pt x="110" y="294"/>
                  </a:cubicBezTo>
                  <a:cubicBezTo>
                    <a:pt x="107" y="298"/>
                    <a:pt x="104" y="302"/>
                    <a:pt x="101" y="307"/>
                  </a:cubicBezTo>
                  <a:cubicBezTo>
                    <a:pt x="100" y="309"/>
                    <a:pt x="99" y="311"/>
                    <a:pt x="97" y="313"/>
                  </a:cubicBezTo>
                  <a:cubicBezTo>
                    <a:pt x="95" y="317"/>
                    <a:pt x="92" y="321"/>
                    <a:pt x="89" y="325"/>
                  </a:cubicBezTo>
                  <a:cubicBezTo>
                    <a:pt x="88" y="327"/>
                    <a:pt x="87" y="330"/>
                    <a:pt x="86" y="332"/>
                  </a:cubicBezTo>
                  <a:cubicBezTo>
                    <a:pt x="83" y="336"/>
                    <a:pt x="80" y="341"/>
                    <a:pt x="78" y="346"/>
                  </a:cubicBezTo>
                  <a:cubicBezTo>
                    <a:pt x="77" y="347"/>
                    <a:pt x="76" y="349"/>
                    <a:pt x="75" y="351"/>
                  </a:cubicBezTo>
                  <a:cubicBezTo>
                    <a:pt x="68" y="363"/>
                    <a:pt x="62" y="376"/>
                    <a:pt x="56" y="389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26" y="453"/>
                    <a:pt x="7" y="523"/>
                    <a:pt x="0" y="59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68" y="600"/>
                    <a:pt x="68" y="600"/>
                    <a:pt x="68" y="600"/>
                  </a:cubicBezTo>
                  <a:cubicBezTo>
                    <a:pt x="75" y="528"/>
                    <a:pt x="95" y="460"/>
                    <a:pt x="126" y="399"/>
                  </a:cubicBez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75" name="Freeform 135"/>
            <p:cNvSpPr>
              <a:spLocks/>
            </p:cNvSpPr>
            <p:nvPr userDrawn="1"/>
          </p:nvSpPr>
          <p:spPr bwMode="auto">
            <a:xfrm>
              <a:off x="2965" y="658"/>
              <a:ext cx="1420" cy="1463"/>
            </a:xfrm>
            <a:custGeom>
              <a:avLst/>
              <a:gdLst>
                <a:gd name="T0" fmla="*/ 201 w 600"/>
                <a:gd name="T1" fmla="*/ 126 h 618"/>
                <a:gd name="T2" fmla="*/ 209 w 600"/>
                <a:gd name="T3" fmla="*/ 130 h 618"/>
                <a:gd name="T4" fmla="*/ 218 w 600"/>
                <a:gd name="T5" fmla="*/ 135 h 618"/>
                <a:gd name="T6" fmla="*/ 227 w 600"/>
                <a:gd name="T7" fmla="*/ 139 h 618"/>
                <a:gd name="T8" fmla="*/ 235 w 600"/>
                <a:gd name="T9" fmla="*/ 144 h 618"/>
                <a:gd name="T10" fmla="*/ 244 w 600"/>
                <a:gd name="T11" fmla="*/ 149 h 618"/>
                <a:gd name="T12" fmla="*/ 251 w 600"/>
                <a:gd name="T13" fmla="*/ 154 h 618"/>
                <a:gd name="T14" fmla="*/ 260 w 600"/>
                <a:gd name="T15" fmla="*/ 160 h 618"/>
                <a:gd name="T16" fmla="*/ 267 w 600"/>
                <a:gd name="T17" fmla="*/ 165 h 618"/>
                <a:gd name="T18" fmla="*/ 276 w 600"/>
                <a:gd name="T19" fmla="*/ 171 h 618"/>
                <a:gd name="T20" fmla="*/ 282 w 600"/>
                <a:gd name="T21" fmla="*/ 175 h 618"/>
                <a:gd name="T22" fmla="*/ 506 w 600"/>
                <a:gd name="T23" fmla="*/ 560 h 618"/>
                <a:gd name="T24" fmla="*/ 479 w 600"/>
                <a:gd name="T25" fmla="*/ 562 h 618"/>
                <a:gd name="T26" fmla="*/ 543 w 600"/>
                <a:gd name="T27" fmla="*/ 618 h 618"/>
                <a:gd name="T28" fmla="*/ 600 w 600"/>
                <a:gd name="T29" fmla="*/ 553 h 618"/>
                <a:gd name="T30" fmla="*/ 574 w 600"/>
                <a:gd name="T31" fmla="*/ 555 h 618"/>
                <a:gd name="T32" fmla="*/ 346 w 600"/>
                <a:gd name="T33" fmla="*/ 139 h 618"/>
                <a:gd name="T34" fmla="*/ 346 w 600"/>
                <a:gd name="T35" fmla="*/ 139 h 618"/>
                <a:gd name="T36" fmla="*/ 346 w 600"/>
                <a:gd name="T37" fmla="*/ 139 h 618"/>
                <a:gd name="T38" fmla="*/ 329 w 600"/>
                <a:gd name="T39" fmla="*/ 126 h 618"/>
                <a:gd name="T40" fmla="*/ 324 w 600"/>
                <a:gd name="T41" fmla="*/ 122 h 618"/>
                <a:gd name="T42" fmla="*/ 312 w 600"/>
                <a:gd name="T43" fmla="*/ 113 h 618"/>
                <a:gd name="T44" fmla="*/ 306 w 600"/>
                <a:gd name="T45" fmla="*/ 109 h 618"/>
                <a:gd name="T46" fmla="*/ 293 w 600"/>
                <a:gd name="T47" fmla="*/ 101 h 618"/>
                <a:gd name="T48" fmla="*/ 287 w 600"/>
                <a:gd name="T49" fmla="*/ 97 h 618"/>
                <a:gd name="T50" fmla="*/ 275 w 600"/>
                <a:gd name="T51" fmla="*/ 89 h 618"/>
                <a:gd name="T52" fmla="*/ 268 w 600"/>
                <a:gd name="T53" fmla="*/ 85 h 618"/>
                <a:gd name="T54" fmla="*/ 255 w 600"/>
                <a:gd name="T55" fmla="*/ 77 h 618"/>
                <a:gd name="T56" fmla="*/ 249 w 600"/>
                <a:gd name="T57" fmla="*/ 74 h 618"/>
                <a:gd name="T58" fmla="*/ 211 w 600"/>
                <a:gd name="T59" fmla="*/ 55 h 618"/>
                <a:gd name="T60" fmla="*/ 211 w 600"/>
                <a:gd name="T61" fmla="*/ 55 h 618"/>
                <a:gd name="T62" fmla="*/ 4 w 600"/>
                <a:gd name="T63" fmla="*/ 0 h 618"/>
                <a:gd name="T64" fmla="*/ 4 w 600"/>
                <a:gd name="T65" fmla="*/ 0 h 618"/>
                <a:gd name="T66" fmla="*/ 25 w 600"/>
                <a:gd name="T67" fmla="*/ 36 h 618"/>
                <a:gd name="T68" fmla="*/ 25 w 600"/>
                <a:gd name="T69" fmla="*/ 36 h 618"/>
                <a:gd name="T70" fmla="*/ 25 w 600"/>
                <a:gd name="T71" fmla="*/ 36 h 618"/>
                <a:gd name="T72" fmla="*/ 0 w 600"/>
                <a:gd name="T73" fmla="*/ 68 h 618"/>
                <a:gd name="T74" fmla="*/ 201 w 600"/>
                <a:gd name="T75" fmla="*/ 12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8">
                  <a:moveTo>
                    <a:pt x="201" y="126"/>
                  </a:moveTo>
                  <a:cubicBezTo>
                    <a:pt x="204" y="127"/>
                    <a:pt x="207" y="128"/>
                    <a:pt x="209" y="130"/>
                  </a:cubicBezTo>
                  <a:cubicBezTo>
                    <a:pt x="212" y="131"/>
                    <a:pt x="215" y="133"/>
                    <a:pt x="218" y="135"/>
                  </a:cubicBezTo>
                  <a:cubicBezTo>
                    <a:pt x="221" y="136"/>
                    <a:pt x="224" y="138"/>
                    <a:pt x="227" y="139"/>
                  </a:cubicBezTo>
                  <a:cubicBezTo>
                    <a:pt x="230" y="141"/>
                    <a:pt x="232" y="142"/>
                    <a:pt x="235" y="144"/>
                  </a:cubicBezTo>
                  <a:cubicBezTo>
                    <a:pt x="238" y="146"/>
                    <a:pt x="241" y="148"/>
                    <a:pt x="244" y="149"/>
                  </a:cubicBezTo>
                  <a:cubicBezTo>
                    <a:pt x="246" y="151"/>
                    <a:pt x="249" y="153"/>
                    <a:pt x="251" y="154"/>
                  </a:cubicBezTo>
                  <a:cubicBezTo>
                    <a:pt x="254" y="156"/>
                    <a:pt x="257" y="158"/>
                    <a:pt x="260" y="160"/>
                  </a:cubicBezTo>
                  <a:cubicBezTo>
                    <a:pt x="262" y="161"/>
                    <a:pt x="264" y="163"/>
                    <a:pt x="267" y="165"/>
                  </a:cubicBezTo>
                  <a:cubicBezTo>
                    <a:pt x="270" y="167"/>
                    <a:pt x="273" y="169"/>
                    <a:pt x="276" y="171"/>
                  </a:cubicBezTo>
                  <a:cubicBezTo>
                    <a:pt x="278" y="172"/>
                    <a:pt x="280" y="174"/>
                    <a:pt x="282" y="175"/>
                  </a:cubicBezTo>
                  <a:cubicBezTo>
                    <a:pt x="403" y="265"/>
                    <a:pt x="487" y="403"/>
                    <a:pt x="506" y="560"/>
                  </a:cubicBezTo>
                  <a:cubicBezTo>
                    <a:pt x="479" y="562"/>
                    <a:pt x="479" y="562"/>
                    <a:pt x="479" y="562"/>
                  </a:cubicBezTo>
                  <a:cubicBezTo>
                    <a:pt x="543" y="618"/>
                    <a:pt x="543" y="618"/>
                    <a:pt x="543" y="618"/>
                  </a:cubicBezTo>
                  <a:cubicBezTo>
                    <a:pt x="600" y="553"/>
                    <a:pt x="600" y="553"/>
                    <a:pt x="600" y="553"/>
                  </a:cubicBezTo>
                  <a:cubicBezTo>
                    <a:pt x="574" y="555"/>
                    <a:pt x="574" y="555"/>
                    <a:pt x="574" y="555"/>
                  </a:cubicBezTo>
                  <a:cubicBezTo>
                    <a:pt x="555" y="388"/>
                    <a:pt x="470" y="241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0" y="134"/>
                    <a:pt x="335" y="130"/>
                    <a:pt x="329" y="126"/>
                  </a:cubicBezTo>
                  <a:cubicBezTo>
                    <a:pt x="328" y="125"/>
                    <a:pt x="326" y="124"/>
                    <a:pt x="324" y="122"/>
                  </a:cubicBezTo>
                  <a:cubicBezTo>
                    <a:pt x="320" y="119"/>
                    <a:pt x="316" y="116"/>
                    <a:pt x="312" y="113"/>
                  </a:cubicBezTo>
                  <a:cubicBezTo>
                    <a:pt x="310" y="112"/>
                    <a:pt x="308" y="110"/>
                    <a:pt x="306" y="109"/>
                  </a:cubicBezTo>
                  <a:cubicBezTo>
                    <a:pt x="302" y="106"/>
                    <a:pt x="298" y="103"/>
                    <a:pt x="293" y="101"/>
                  </a:cubicBezTo>
                  <a:cubicBezTo>
                    <a:pt x="291" y="99"/>
                    <a:pt x="289" y="98"/>
                    <a:pt x="287" y="97"/>
                  </a:cubicBezTo>
                  <a:cubicBezTo>
                    <a:pt x="283" y="94"/>
                    <a:pt x="279" y="91"/>
                    <a:pt x="275" y="89"/>
                  </a:cubicBezTo>
                  <a:cubicBezTo>
                    <a:pt x="273" y="87"/>
                    <a:pt x="271" y="86"/>
                    <a:pt x="268" y="85"/>
                  </a:cubicBezTo>
                  <a:cubicBezTo>
                    <a:pt x="264" y="82"/>
                    <a:pt x="259" y="80"/>
                    <a:pt x="255" y="77"/>
                  </a:cubicBezTo>
                  <a:cubicBezTo>
                    <a:pt x="253" y="76"/>
                    <a:pt x="251" y="75"/>
                    <a:pt x="249" y="74"/>
                  </a:cubicBezTo>
                  <a:cubicBezTo>
                    <a:pt x="237" y="67"/>
                    <a:pt x="224" y="61"/>
                    <a:pt x="211" y="55"/>
                  </a:cubicBezTo>
                  <a:cubicBezTo>
                    <a:pt x="211" y="55"/>
                    <a:pt x="211" y="55"/>
                    <a:pt x="211" y="55"/>
                  </a:cubicBezTo>
                  <a:cubicBezTo>
                    <a:pt x="147" y="25"/>
                    <a:pt x="77" y="6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2" y="74"/>
                    <a:pt x="140" y="94"/>
                    <a:pt x="201" y="126"/>
                  </a:cubicBez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76" name="Freeform 136"/>
            <p:cNvSpPr>
              <a:spLocks/>
            </p:cNvSpPr>
            <p:nvPr userDrawn="1"/>
          </p:nvSpPr>
          <p:spPr bwMode="auto">
            <a:xfrm>
              <a:off x="2863" y="2265"/>
              <a:ext cx="1465" cy="1421"/>
            </a:xfrm>
            <a:custGeom>
              <a:avLst/>
              <a:gdLst>
                <a:gd name="T0" fmla="*/ 493 w 619"/>
                <a:gd name="T1" fmla="*/ 202 h 600"/>
                <a:gd name="T2" fmla="*/ 488 w 619"/>
                <a:gd name="T3" fmla="*/ 210 h 600"/>
                <a:gd name="T4" fmla="*/ 484 w 619"/>
                <a:gd name="T5" fmla="*/ 219 h 600"/>
                <a:gd name="T6" fmla="*/ 479 w 619"/>
                <a:gd name="T7" fmla="*/ 227 h 600"/>
                <a:gd name="T8" fmla="*/ 474 w 619"/>
                <a:gd name="T9" fmla="*/ 235 h 600"/>
                <a:gd name="T10" fmla="*/ 469 w 619"/>
                <a:gd name="T11" fmla="*/ 244 h 600"/>
                <a:gd name="T12" fmla="*/ 464 w 619"/>
                <a:gd name="T13" fmla="*/ 251 h 600"/>
                <a:gd name="T14" fmla="*/ 458 w 619"/>
                <a:gd name="T15" fmla="*/ 260 h 600"/>
                <a:gd name="T16" fmla="*/ 453 w 619"/>
                <a:gd name="T17" fmla="*/ 267 h 600"/>
                <a:gd name="T18" fmla="*/ 447 w 619"/>
                <a:gd name="T19" fmla="*/ 276 h 600"/>
                <a:gd name="T20" fmla="*/ 443 w 619"/>
                <a:gd name="T21" fmla="*/ 282 h 600"/>
                <a:gd name="T22" fmla="*/ 58 w 619"/>
                <a:gd name="T23" fmla="*/ 506 h 600"/>
                <a:gd name="T24" fmla="*/ 56 w 619"/>
                <a:gd name="T25" fmla="*/ 479 h 600"/>
                <a:gd name="T26" fmla="*/ 0 w 619"/>
                <a:gd name="T27" fmla="*/ 543 h 600"/>
                <a:gd name="T28" fmla="*/ 65 w 619"/>
                <a:gd name="T29" fmla="*/ 600 h 600"/>
                <a:gd name="T30" fmla="*/ 63 w 619"/>
                <a:gd name="T31" fmla="*/ 574 h 600"/>
                <a:gd name="T32" fmla="*/ 479 w 619"/>
                <a:gd name="T33" fmla="*/ 347 h 600"/>
                <a:gd name="T34" fmla="*/ 479 w 619"/>
                <a:gd name="T35" fmla="*/ 347 h 600"/>
                <a:gd name="T36" fmla="*/ 479 w 619"/>
                <a:gd name="T37" fmla="*/ 346 h 600"/>
                <a:gd name="T38" fmla="*/ 492 w 619"/>
                <a:gd name="T39" fmla="*/ 330 h 600"/>
                <a:gd name="T40" fmla="*/ 496 w 619"/>
                <a:gd name="T41" fmla="*/ 325 h 600"/>
                <a:gd name="T42" fmla="*/ 505 w 619"/>
                <a:gd name="T43" fmla="*/ 312 h 600"/>
                <a:gd name="T44" fmla="*/ 509 w 619"/>
                <a:gd name="T45" fmla="*/ 306 h 600"/>
                <a:gd name="T46" fmla="*/ 517 w 619"/>
                <a:gd name="T47" fmla="*/ 294 h 600"/>
                <a:gd name="T48" fmla="*/ 522 w 619"/>
                <a:gd name="T49" fmla="*/ 288 h 600"/>
                <a:gd name="T50" fmla="*/ 529 w 619"/>
                <a:gd name="T51" fmla="*/ 275 h 600"/>
                <a:gd name="T52" fmla="*/ 533 w 619"/>
                <a:gd name="T53" fmla="*/ 269 h 600"/>
                <a:gd name="T54" fmla="*/ 541 w 619"/>
                <a:gd name="T55" fmla="*/ 255 h 600"/>
                <a:gd name="T56" fmla="*/ 544 w 619"/>
                <a:gd name="T57" fmla="*/ 250 h 600"/>
                <a:gd name="T58" fmla="*/ 563 w 619"/>
                <a:gd name="T59" fmla="*/ 212 h 600"/>
                <a:gd name="T60" fmla="*/ 563 w 619"/>
                <a:gd name="T61" fmla="*/ 212 h 600"/>
                <a:gd name="T62" fmla="*/ 619 w 619"/>
                <a:gd name="T63" fmla="*/ 4 h 600"/>
                <a:gd name="T64" fmla="*/ 618 w 619"/>
                <a:gd name="T65" fmla="*/ 4 h 600"/>
                <a:gd name="T66" fmla="*/ 582 w 619"/>
                <a:gd name="T67" fmla="*/ 25 h 600"/>
                <a:gd name="T68" fmla="*/ 582 w 619"/>
                <a:gd name="T69" fmla="*/ 25 h 600"/>
                <a:gd name="T70" fmla="*/ 582 w 619"/>
                <a:gd name="T71" fmla="*/ 25 h 600"/>
                <a:gd name="T72" fmla="*/ 551 w 619"/>
                <a:gd name="T73" fmla="*/ 0 h 600"/>
                <a:gd name="T74" fmla="*/ 493 w 619"/>
                <a:gd name="T75" fmla="*/ 202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493" y="202"/>
                  </a:moveTo>
                  <a:cubicBezTo>
                    <a:pt x="491" y="204"/>
                    <a:pt x="490" y="207"/>
                    <a:pt x="488" y="210"/>
                  </a:cubicBezTo>
                  <a:cubicBezTo>
                    <a:pt x="487" y="213"/>
                    <a:pt x="485" y="216"/>
                    <a:pt x="484" y="219"/>
                  </a:cubicBezTo>
                  <a:cubicBezTo>
                    <a:pt x="482" y="221"/>
                    <a:pt x="480" y="224"/>
                    <a:pt x="479" y="227"/>
                  </a:cubicBezTo>
                  <a:cubicBezTo>
                    <a:pt x="477" y="230"/>
                    <a:pt x="476" y="232"/>
                    <a:pt x="474" y="235"/>
                  </a:cubicBezTo>
                  <a:cubicBezTo>
                    <a:pt x="472" y="238"/>
                    <a:pt x="470" y="241"/>
                    <a:pt x="469" y="244"/>
                  </a:cubicBezTo>
                  <a:cubicBezTo>
                    <a:pt x="467" y="246"/>
                    <a:pt x="466" y="249"/>
                    <a:pt x="464" y="251"/>
                  </a:cubicBezTo>
                  <a:cubicBezTo>
                    <a:pt x="462" y="254"/>
                    <a:pt x="460" y="257"/>
                    <a:pt x="458" y="260"/>
                  </a:cubicBezTo>
                  <a:cubicBezTo>
                    <a:pt x="457" y="262"/>
                    <a:pt x="455" y="265"/>
                    <a:pt x="453" y="267"/>
                  </a:cubicBezTo>
                  <a:cubicBezTo>
                    <a:pt x="451" y="270"/>
                    <a:pt x="449" y="273"/>
                    <a:pt x="447" y="276"/>
                  </a:cubicBezTo>
                  <a:cubicBezTo>
                    <a:pt x="446" y="278"/>
                    <a:pt x="444" y="280"/>
                    <a:pt x="443" y="282"/>
                  </a:cubicBezTo>
                  <a:cubicBezTo>
                    <a:pt x="353" y="403"/>
                    <a:pt x="215" y="487"/>
                    <a:pt x="58" y="506"/>
                  </a:cubicBezTo>
                  <a:cubicBezTo>
                    <a:pt x="56" y="479"/>
                    <a:pt x="56" y="479"/>
                    <a:pt x="56" y="479"/>
                  </a:cubicBezTo>
                  <a:cubicBezTo>
                    <a:pt x="0" y="543"/>
                    <a:pt x="0" y="543"/>
                    <a:pt x="0" y="543"/>
                  </a:cubicBezTo>
                  <a:cubicBezTo>
                    <a:pt x="65" y="600"/>
                    <a:pt x="65" y="600"/>
                    <a:pt x="65" y="600"/>
                  </a:cubicBezTo>
                  <a:cubicBezTo>
                    <a:pt x="63" y="574"/>
                    <a:pt x="63" y="574"/>
                    <a:pt x="63" y="574"/>
                  </a:cubicBezTo>
                  <a:cubicBezTo>
                    <a:pt x="230" y="555"/>
                    <a:pt x="377" y="470"/>
                    <a:pt x="479" y="347"/>
                  </a:cubicBezTo>
                  <a:cubicBezTo>
                    <a:pt x="479" y="347"/>
                    <a:pt x="479" y="347"/>
                    <a:pt x="479" y="347"/>
                  </a:cubicBezTo>
                  <a:cubicBezTo>
                    <a:pt x="479" y="346"/>
                    <a:pt x="479" y="346"/>
                    <a:pt x="479" y="346"/>
                  </a:cubicBezTo>
                  <a:cubicBezTo>
                    <a:pt x="484" y="340"/>
                    <a:pt x="488" y="335"/>
                    <a:pt x="492" y="330"/>
                  </a:cubicBezTo>
                  <a:cubicBezTo>
                    <a:pt x="493" y="328"/>
                    <a:pt x="495" y="326"/>
                    <a:pt x="496" y="325"/>
                  </a:cubicBezTo>
                  <a:cubicBezTo>
                    <a:pt x="499" y="321"/>
                    <a:pt x="502" y="316"/>
                    <a:pt x="505" y="312"/>
                  </a:cubicBezTo>
                  <a:cubicBezTo>
                    <a:pt x="506" y="310"/>
                    <a:pt x="508" y="308"/>
                    <a:pt x="509" y="306"/>
                  </a:cubicBezTo>
                  <a:cubicBezTo>
                    <a:pt x="512" y="302"/>
                    <a:pt x="515" y="298"/>
                    <a:pt x="517" y="294"/>
                  </a:cubicBezTo>
                  <a:cubicBezTo>
                    <a:pt x="519" y="292"/>
                    <a:pt x="520" y="290"/>
                    <a:pt x="522" y="288"/>
                  </a:cubicBezTo>
                  <a:cubicBezTo>
                    <a:pt x="524" y="283"/>
                    <a:pt x="527" y="279"/>
                    <a:pt x="529" y="275"/>
                  </a:cubicBezTo>
                  <a:cubicBezTo>
                    <a:pt x="531" y="273"/>
                    <a:pt x="532" y="271"/>
                    <a:pt x="533" y="269"/>
                  </a:cubicBezTo>
                  <a:cubicBezTo>
                    <a:pt x="536" y="264"/>
                    <a:pt x="539" y="260"/>
                    <a:pt x="541" y="255"/>
                  </a:cubicBezTo>
                  <a:cubicBezTo>
                    <a:pt x="542" y="253"/>
                    <a:pt x="543" y="251"/>
                    <a:pt x="544" y="250"/>
                  </a:cubicBezTo>
                  <a:cubicBezTo>
                    <a:pt x="551" y="237"/>
                    <a:pt x="557" y="225"/>
                    <a:pt x="563" y="212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93" y="148"/>
                    <a:pt x="612" y="78"/>
                    <a:pt x="619" y="4"/>
                  </a:cubicBezTo>
                  <a:cubicBezTo>
                    <a:pt x="618" y="4"/>
                    <a:pt x="618" y="4"/>
                    <a:pt x="618" y="4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44" y="72"/>
                    <a:pt x="524" y="140"/>
                    <a:pt x="493" y="202"/>
                  </a:cubicBezTo>
                  <a:close/>
                </a:path>
              </a:pathLst>
            </a:custGeom>
            <a:solidFill>
              <a:srgbClr val="94D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77" name="Rectangle 137"/>
            <p:cNvSpPr>
              <a:spLocks noChangeArrowheads="1"/>
            </p:cNvSpPr>
            <p:nvPr userDrawn="1"/>
          </p:nvSpPr>
          <p:spPr bwMode="auto">
            <a:xfrm>
              <a:off x="88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78" name="Rectangle 138"/>
            <p:cNvSpPr>
              <a:spLocks noChangeArrowheads="1"/>
            </p:cNvSpPr>
            <p:nvPr userDrawn="1"/>
          </p:nvSpPr>
          <p:spPr bwMode="auto">
            <a:xfrm>
              <a:off x="885" y="665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79" name="Rectangle 140"/>
            <p:cNvSpPr>
              <a:spLocks noChangeArrowheads="1"/>
            </p:cNvSpPr>
            <p:nvPr userDrawn="1"/>
          </p:nvSpPr>
          <p:spPr bwMode="auto">
            <a:xfrm>
              <a:off x="88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80" name="Rectangle 141"/>
            <p:cNvSpPr>
              <a:spLocks noChangeArrowheads="1"/>
            </p:cNvSpPr>
            <p:nvPr userDrawn="1"/>
          </p:nvSpPr>
          <p:spPr bwMode="auto">
            <a:xfrm>
              <a:off x="88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81" name="Rectangle 143"/>
            <p:cNvSpPr>
              <a:spLocks noChangeArrowheads="1"/>
            </p:cNvSpPr>
            <p:nvPr userDrawn="1"/>
          </p:nvSpPr>
          <p:spPr bwMode="auto">
            <a:xfrm>
              <a:off x="397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82" name="Rectangle 144"/>
            <p:cNvSpPr>
              <a:spLocks noChangeArrowheads="1"/>
            </p:cNvSpPr>
            <p:nvPr userDrawn="1"/>
          </p:nvSpPr>
          <p:spPr bwMode="auto">
            <a:xfrm>
              <a:off x="3975" y="665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83" name="Rectangle 146"/>
            <p:cNvSpPr>
              <a:spLocks noChangeArrowheads="1"/>
            </p:cNvSpPr>
            <p:nvPr userDrawn="1"/>
          </p:nvSpPr>
          <p:spPr bwMode="auto">
            <a:xfrm>
              <a:off x="397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84" name="Rectangle 147"/>
            <p:cNvSpPr>
              <a:spLocks noChangeArrowheads="1"/>
            </p:cNvSpPr>
            <p:nvPr userDrawn="1"/>
          </p:nvSpPr>
          <p:spPr bwMode="auto">
            <a:xfrm>
              <a:off x="397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159" name="prosses6" hidden="1"/>
          <p:cNvGrpSpPr>
            <a:grpSpLocks noChangeAspect="1"/>
          </p:cNvGrpSpPr>
          <p:nvPr userDrawn="1"/>
        </p:nvGrpSpPr>
        <p:grpSpPr bwMode="auto">
          <a:xfrm>
            <a:off x="3964886" y="1281950"/>
            <a:ext cx="4262228" cy="4294099"/>
            <a:chOff x="865" y="145"/>
            <a:chExt cx="4028" cy="4028"/>
          </a:xfrm>
        </p:grpSpPr>
        <p:sp>
          <p:nvSpPr>
            <p:cNvPr id="258" name="Freeform 152"/>
            <p:cNvSpPr>
              <a:spLocks/>
            </p:cNvSpPr>
            <p:nvPr userDrawn="1"/>
          </p:nvSpPr>
          <p:spPr bwMode="auto">
            <a:xfrm>
              <a:off x="1172" y="145"/>
              <a:ext cx="2218" cy="1649"/>
            </a:xfrm>
            <a:custGeom>
              <a:avLst/>
              <a:gdLst>
                <a:gd name="T0" fmla="*/ 280 w 937"/>
                <a:gd name="T1" fmla="*/ 450 h 697"/>
                <a:gd name="T2" fmla="*/ 417 w 937"/>
                <a:gd name="T3" fmla="*/ 697 h 697"/>
                <a:gd name="T4" fmla="*/ 480 w 937"/>
                <a:gd name="T5" fmla="*/ 610 h 697"/>
                <a:gd name="T6" fmla="*/ 721 w 937"/>
                <a:gd name="T7" fmla="*/ 510 h 697"/>
                <a:gd name="T8" fmla="*/ 737 w 937"/>
                <a:gd name="T9" fmla="*/ 511 h 697"/>
                <a:gd name="T10" fmla="*/ 937 w 937"/>
                <a:gd name="T11" fmla="*/ 296 h 697"/>
                <a:gd name="T12" fmla="*/ 937 w 937"/>
                <a:gd name="T13" fmla="*/ 295 h 697"/>
                <a:gd name="T14" fmla="*/ 899 w 937"/>
                <a:gd name="T15" fmla="*/ 19 h 697"/>
                <a:gd name="T16" fmla="*/ 721 w 937"/>
                <a:gd name="T17" fmla="*/ 0 h 697"/>
                <a:gd name="T18" fmla="*/ 119 w 937"/>
                <a:gd name="T19" fmla="*/ 249 h 697"/>
                <a:gd name="T20" fmla="*/ 0 w 937"/>
                <a:gd name="T21" fmla="*/ 397 h 697"/>
                <a:gd name="T22" fmla="*/ 279 w 937"/>
                <a:gd name="T23" fmla="*/ 448 h 697"/>
                <a:gd name="T24" fmla="*/ 280 w 937"/>
                <a:gd name="T25" fmla="*/ 45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7" h="697">
                  <a:moveTo>
                    <a:pt x="280" y="450"/>
                  </a:moveTo>
                  <a:cubicBezTo>
                    <a:pt x="417" y="697"/>
                    <a:pt x="417" y="697"/>
                    <a:pt x="417" y="697"/>
                  </a:cubicBezTo>
                  <a:cubicBezTo>
                    <a:pt x="433" y="665"/>
                    <a:pt x="454" y="636"/>
                    <a:pt x="480" y="610"/>
                  </a:cubicBezTo>
                  <a:cubicBezTo>
                    <a:pt x="544" y="546"/>
                    <a:pt x="630" y="510"/>
                    <a:pt x="721" y="510"/>
                  </a:cubicBezTo>
                  <a:cubicBezTo>
                    <a:pt x="726" y="510"/>
                    <a:pt x="732" y="510"/>
                    <a:pt x="737" y="511"/>
                  </a:cubicBezTo>
                  <a:cubicBezTo>
                    <a:pt x="937" y="296"/>
                    <a:pt x="937" y="296"/>
                    <a:pt x="937" y="296"/>
                  </a:cubicBezTo>
                  <a:cubicBezTo>
                    <a:pt x="937" y="295"/>
                    <a:pt x="937" y="295"/>
                    <a:pt x="937" y="295"/>
                  </a:cubicBezTo>
                  <a:cubicBezTo>
                    <a:pt x="899" y="19"/>
                    <a:pt x="899" y="19"/>
                    <a:pt x="899" y="19"/>
                  </a:cubicBezTo>
                  <a:cubicBezTo>
                    <a:pt x="841" y="6"/>
                    <a:pt x="781" y="0"/>
                    <a:pt x="721" y="0"/>
                  </a:cubicBezTo>
                  <a:cubicBezTo>
                    <a:pt x="493" y="0"/>
                    <a:pt x="280" y="88"/>
                    <a:pt x="119" y="249"/>
                  </a:cubicBezTo>
                  <a:cubicBezTo>
                    <a:pt x="74" y="295"/>
                    <a:pt x="34" y="344"/>
                    <a:pt x="0" y="397"/>
                  </a:cubicBezTo>
                  <a:cubicBezTo>
                    <a:pt x="279" y="448"/>
                    <a:pt x="279" y="448"/>
                    <a:pt x="279" y="448"/>
                  </a:cubicBezTo>
                  <a:lnTo>
                    <a:pt x="280" y="450"/>
                  </a:ln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59" name="Freeform 153"/>
            <p:cNvSpPr>
              <a:spLocks/>
            </p:cNvSpPr>
            <p:nvPr userDrawn="1"/>
          </p:nvSpPr>
          <p:spPr bwMode="auto">
            <a:xfrm>
              <a:off x="865" y="1146"/>
              <a:ext cx="1446" cy="2307"/>
            </a:xfrm>
            <a:custGeom>
              <a:avLst/>
              <a:gdLst>
                <a:gd name="T0" fmla="*/ 334 w 611"/>
                <a:gd name="T1" fmla="*/ 725 h 975"/>
                <a:gd name="T2" fmla="*/ 611 w 611"/>
                <a:gd name="T3" fmla="*/ 670 h 975"/>
                <a:gd name="T4" fmla="*/ 610 w 611"/>
                <a:gd name="T5" fmla="*/ 669 h 975"/>
                <a:gd name="T6" fmla="*/ 510 w 611"/>
                <a:gd name="T7" fmla="*/ 428 h 975"/>
                <a:gd name="T8" fmla="*/ 532 w 611"/>
                <a:gd name="T9" fmla="*/ 306 h 975"/>
                <a:gd name="T10" fmla="*/ 391 w 611"/>
                <a:gd name="T11" fmla="*/ 50 h 975"/>
                <a:gd name="T12" fmla="*/ 390 w 611"/>
                <a:gd name="T13" fmla="*/ 50 h 975"/>
                <a:gd name="T14" fmla="*/ 115 w 611"/>
                <a:gd name="T15" fmla="*/ 0 h 975"/>
                <a:gd name="T16" fmla="*/ 0 w 611"/>
                <a:gd name="T17" fmla="*/ 428 h 975"/>
                <a:gd name="T18" fmla="*/ 198 w 611"/>
                <a:gd name="T19" fmla="*/ 975 h 975"/>
                <a:gd name="T20" fmla="*/ 331 w 611"/>
                <a:gd name="T21" fmla="*/ 725 h 975"/>
                <a:gd name="T22" fmla="*/ 334 w 611"/>
                <a:gd name="T23" fmla="*/ 72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1" h="975">
                  <a:moveTo>
                    <a:pt x="334" y="725"/>
                  </a:moveTo>
                  <a:cubicBezTo>
                    <a:pt x="611" y="670"/>
                    <a:pt x="611" y="670"/>
                    <a:pt x="611" y="670"/>
                  </a:cubicBezTo>
                  <a:cubicBezTo>
                    <a:pt x="611" y="670"/>
                    <a:pt x="610" y="670"/>
                    <a:pt x="610" y="669"/>
                  </a:cubicBezTo>
                  <a:cubicBezTo>
                    <a:pt x="545" y="605"/>
                    <a:pt x="510" y="519"/>
                    <a:pt x="510" y="428"/>
                  </a:cubicBezTo>
                  <a:cubicBezTo>
                    <a:pt x="510" y="386"/>
                    <a:pt x="518" y="345"/>
                    <a:pt x="532" y="306"/>
                  </a:cubicBezTo>
                  <a:cubicBezTo>
                    <a:pt x="391" y="50"/>
                    <a:pt x="391" y="50"/>
                    <a:pt x="391" y="50"/>
                  </a:cubicBezTo>
                  <a:cubicBezTo>
                    <a:pt x="390" y="50"/>
                    <a:pt x="390" y="50"/>
                    <a:pt x="390" y="5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40" y="129"/>
                    <a:pt x="0" y="275"/>
                    <a:pt x="0" y="428"/>
                  </a:cubicBezTo>
                  <a:cubicBezTo>
                    <a:pt x="0" y="630"/>
                    <a:pt x="70" y="822"/>
                    <a:pt x="198" y="975"/>
                  </a:cubicBezTo>
                  <a:cubicBezTo>
                    <a:pt x="331" y="725"/>
                    <a:pt x="331" y="725"/>
                    <a:pt x="331" y="725"/>
                  </a:cubicBezTo>
                  <a:lnTo>
                    <a:pt x="334" y="725"/>
                  </a:ln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60" name="Freeform 154"/>
            <p:cNvSpPr>
              <a:spLocks/>
            </p:cNvSpPr>
            <p:nvPr userDrawn="1"/>
          </p:nvSpPr>
          <p:spPr bwMode="auto">
            <a:xfrm>
              <a:off x="3002" y="204"/>
              <a:ext cx="1882" cy="2040"/>
            </a:xfrm>
            <a:custGeom>
              <a:avLst/>
              <a:gdLst>
                <a:gd name="T0" fmla="*/ 193 w 795"/>
                <a:gd name="T1" fmla="*/ 282 h 862"/>
                <a:gd name="T2" fmla="*/ 0 w 795"/>
                <a:gd name="T3" fmla="*/ 489 h 862"/>
                <a:gd name="T4" fmla="*/ 189 w 795"/>
                <a:gd name="T5" fmla="*/ 585 h 862"/>
                <a:gd name="T6" fmla="*/ 277 w 795"/>
                <a:gd name="T7" fmla="*/ 738 h 862"/>
                <a:gd name="T8" fmla="*/ 542 w 795"/>
                <a:gd name="T9" fmla="*/ 862 h 862"/>
                <a:gd name="T10" fmla="*/ 543 w 795"/>
                <a:gd name="T11" fmla="*/ 862 h 862"/>
                <a:gd name="T12" fmla="*/ 795 w 795"/>
                <a:gd name="T13" fmla="*/ 740 h 862"/>
                <a:gd name="T14" fmla="*/ 550 w 795"/>
                <a:gd name="T15" fmla="*/ 224 h 862"/>
                <a:gd name="T16" fmla="*/ 155 w 795"/>
                <a:gd name="T17" fmla="*/ 0 h 862"/>
                <a:gd name="T18" fmla="*/ 194 w 795"/>
                <a:gd name="T19" fmla="*/ 281 h 862"/>
                <a:gd name="T20" fmla="*/ 193 w 795"/>
                <a:gd name="T21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862">
                  <a:moveTo>
                    <a:pt x="193" y="282"/>
                  </a:moveTo>
                  <a:cubicBezTo>
                    <a:pt x="0" y="489"/>
                    <a:pt x="0" y="489"/>
                    <a:pt x="0" y="489"/>
                  </a:cubicBezTo>
                  <a:cubicBezTo>
                    <a:pt x="71" y="500"/>
                    <a:pt x="137" y="533"/>
                    <a:pt x="189" y="585"/>
                  </a:cubicBezTo>
                  <a:cubicBezTo>
                    <a:pt x="232" y="628"/>
                    <a:pt x="262" y="680"/>
                    <a:pt x="277" y="738"/>
                  </a:cubicBezTo>
                  <a:cubicBezTo>
                    <a:pt x="542" y="862"/>
                    <a:pt x="542" y="862"/>
                    <a:pt x="542" y="862"/>
                  </a:cubicBezTo>
                  <a:cubicBezTo>
                    <a:pt x="543" y="862"/>
                    <a:pt x="543" y="862"/>
                    <a:pt x="543" y="862"/>
                  </a:cubicBezTo>
                  <a:cubicBezTo>
                    <a:pt x="795" y="740"/>
                    <a:pt x="795" y="740"/>
                    <a:pt x="795" y="740"/>
                  </a:cubicBezTo>
                  <a:cubicBezTo>
                    <a:pt x="776" y="545"/>
                    <a:pt x="690" y="365"/>
                    <a:pt x="550" y="224"/>
                  </a:cubicBezTo>
                  <a:cubicBezTo>
                    <a:pt x="439" y="114"/>
                    <a:pt x="303" y="37"/>
                    <a:pt x="155" y="0"/>
                  </a:cubicBezTo>
                  <a:cubicBezTo>
                    <a:pt x="194" y="281"/>
                    <a:pt x="194" y="281"/>
                    <a:pt x="194" y="281"/>
                  </a:cubicBezTo>
                  <a:lnTo>
                    <a:pt x="193" y="282"/>
                  </a:ln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61" name="Freeform 155"/>
            <p:cNvSpPr>
              <a:spLocks/>
            </p:cNvSpPr>
            <p:nvPr userDrawn="1"/>
          </p:nvSpPr>
          <p:spPr bwMode="auto">
            <a:xfrm>
              <a:off x="3229" y="2029"/>
              <a:ext cx="1664" cy="1976"/>
            </a:xfrm>
            <a:custGeom>
              <a:avLst/>
              <a:gdLst>
                <a:gd name="T0" fmla="*/ 701 w 703"/>
                <a:gd name="T1" fmla="*/ 0 h 835"/>
                <a:gd name="T2" fmla="*/ 446 w 703"/>
                <a:gd name="T3" fmla="*/ 122 h 835"/>
                <a:gd name="T4" fmla="*/ 444 w 703"/>
                <a:gd name="T5" fmla="*/ 121 h 835"/>
                <a:gd name="T6" fmla="*/ 189 w 703"/>
                <a:gd name="T7" fmla="*/ 1 h 835"/>
                <a:gd name="T8" fmla="*/ 193 w 703"/>
                <a:gd name="T9" fmla="*/ 55 h 835"/>
                <a:gd name="T10" fmla="*/ 93 w 703"/>
                <a:gd name="T11" fmla="*/ 296 h 835"/>
                <a:gd name="T12" fmla="*/ 37 w 703"/>
                <a:gd name="T13" fmla="*/ 341 h 835"/>
                <a:gd name="T14" fmla="*/ 0 w 703"/>
                <a:gd name="T15" fmla="*/ 632 h 835"/>
                <a:gd name="T16" fmla="*/ 1 w 703"/>
                <a:gd name="T17" fmla="*/ 632 h 835"/>
                <a:gd name="T18" fmla="*/ 194 w 703"/>
                <a:gd name="T19" fmla="*/ 835 h 835"/>
                <a:gd name="T20" fmla="*/ 454 w 703"/>
                <a:gd name="T21" fmla="*/ 657 h 835"/>
                <a:gd name="T22" fmla="*/ 703 w 703"/>
                <a:gd name="T23" fmla="*/ 55 h 835"/>
                <a:gd name="T24" fmla="*/ 701 w 703"/>
                <a:gd name="T2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835">
                  <a:moveTo>
                    <a:pt x="701" y="0"/>
                  </a:moveTo>
                  <a:cubicBezTo>
                    <a:pt x="446" y="122"/>
                    <a:pt x="446" y="122"/>
                    <a:pt x="446" y="122"/>
                  </a:cubicBezTo>
                  <a:cubicBezTo>
                    <a:pt x="444" y="121"/>
                    <a:pt x="444" y="121"/>
                    <a:pt x="444" y="121"/>
                  </a:cubicBezTo>
                  <a:cubicBezTo>
                    <a:pt x="189" y="1"/>
                    <a:pt x="189" y="1"/>
                    <a:pt x="189" y="1"/>
                  </a:cubicBezTo>
                  <a:cubicBezTo>
                    <a:pt x="191" y="19"/>
                    <a:pt x="193" y="37"/>
                    <a:pt x="193" y="55"/>
                  </a:cubicBezTo>
                  <a:cubicBezTo>
                    <a:pt x="193" y="146"/>
                    <a:pt x="157" y="232"/>
                    <a:pt x="93" y="296"/>
                  </a:cubicBezTo>
                  <a:cubicBezTo>
                    <a:pt x="76" y="313"/>
                    <a:pt x="57" y="328"/>
                    <a:pt x="37" y="341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1" y="632"/>
                    <a:pt x="1" y="632"/>
                    <a:pt x="1" y="632"/>
                  </a:cubicBezTo>
                  <a:cubicBezTo>
                    <a:pt x="194" y="835"/>
                    <a:pt x="194" y="835"/>
                    <a:pt x="194" y="835"/>
                  </a:cubicBezTo>
                  <a:cubicBezTo>
                    <a:pt x="290" y="793"/>
                    <a:pt x="378" y="733"/>
                    <a:pt x="454" y="657"/>
                  </a:cubicBezTo>
                  <a:cubicBezTo>
                    <a:pt x="615" y="496"/>
                    <a:pt x="703" y="283"/>
                    <a:pt x="703" y="55"/>
                  </a:cubicBezTo>
                  <a:cubicBezTo>
                    <a:pt x="703" y="37"/>
                    <a:pt x="702" y="18"/>
                    <a:pt x="701" y="0"/>
                  </a:cubicBezTo>
                  <a:close/>
                </a:path>
              </a:pathLst>
            </a:custGeom>
            <a:solidFill>
              <a:srgbClr val="94D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62" name="Freeform 156"/>
            <p:cNvSpPr>
              <a:spLocks/>
            </p:cNvSpPr>
            <p:nvPr userDrawn="1"/>
          </p:nvSpPr>
          <p:spPr bwMode="auto">
            <a:xfrm>
              <a:off x="1381" y="2788"/>
              <a:ext cx="2241" cy="1385"/>
            </a:xfrm>
            <a:custGeom>
              <a:avLst/>
              <a:gdLst>
                <a:gd name="T0" fmla="*/ 752 w 947"/>
                <a:gd name="T1" fmla="*/ 318 h 585"/>
                <a:gd name="T2" fmla="*/ 787 w 947"/>
                <a:gd name="T3" fmla="*/ 38 h 585"/>
                <a:gd name="T4" fmla="*/ 633 w 947"/>
                <a:gd name="T5" fmla="*/ 75 h 585"/>
                <a:gd name="T6" fmla="*/ 420 w 947"/>
                <a:gd name="T7" fmla="*/ 0 h 585"/>
                <a:gd name="T8" fmla="*/ 132 w 947"/>
                <a:gd name="T9" fmla="*/ 56 h 585"/>
                <a:gd name="T10" fmla="*/ 132 w 947"/>
                <a:gd name="T11" fmla="*/ 57 h 585"/>
                <a:gd name="T12" fmla="*/ 0 w 947"/>
                <a:gd name="T13" fmla="*/ 304 h 585"/>
                <a:gd name="T14" fmla="*/ 31 w 947"/>
                <a:gd name="T15" fmla="*/ 336 h 585"/>
                <a:gd name="T16" fmla="*/ 633 w 947"/>
                <a:gd name="T17" fmla="*/ 585 h 585"/>
                <a:gd name="T18" fmla="*/ 947 w 947"/>
                <a:gd name="T19" fmla="*/ 526 h 585"/>
                <a:gd name="T20" fmla="*/ 751 w 947"/>
                <a:gd name="T21" fmla="*/ 321 h 585"/>
                <a:gd name="T22" fmla="*/ 752 w 947"/>
                <a:gd name="T23" fmla="*/ 31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7" h="585">
                  <a:moveTo>
                    <a:pt x="752" y="318"/>
                  </a:moveTo>
                  <a:cubicBezTo>
                    <a:pt x="787" y="38"/>
                    <a:pt x="787" y="38"/>
                    <a:pt x="787" y="38"/>
                  </a:cubicBezTo>
                  <a:cubicBezTo>
                    <a:pt x="740" y="62"/>
                    <a:pt x="688" y="75"/>
                    <a:pt x="633" y="75"/>
                  </a:cubicBezTo>
                  <a:cubicBezTo>
                    <a:pt x="554" y="75"/>
                    <a:pt x="480" y="49"/>
                    <a:pt x="420" y="0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10" y="315"/>
                    <a:pt x="20" y="325"/>
                    <a:pt x="31" y="336"/>
                  </a:cubicBezTo>
                  <a:cubicBezTo>
                    <a:pt x="192" y="497"/>
                    <a:pt x="405" y="585"/>
                    <a:pt x="633" y="585"/>
                  </a:cubicBezTo>
                  <a:cubicBezTo>
                    <a:pt x="742" y="585"/>
                    <a:pt x="848" y="565"/>
                    <a:pt x="947" y="526"/>
                  </a:cubicBezTo>
                  <a:cubicBezTo>
                    <a:pt x="751" y="321"/>
                    <a:pt x="751" y="321"/>
                    <a:pt x="751" y="321"/>
                  </a:cubicBezTo>
                  <a:lnTo>
                    <a:pt x="752" y="318"/>
                  </a:lnTo>
                  <a:close/>
                </a:path>
              </a:pathLst>
            </a:custGeom>
            <a:solidFill>
              <a:srgbClr val="BF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63" name="Rectangle 157"/>
            <p:cNvSpPr>
              <a:spLocks noChangeArrowheads="1"/>
            </p:cNvSpPr>
            <p:nvPr userDrawn="1"/>
          </p:nvSpPr>
          <p:spPr bwMode="auto">
            <a:xfrm>
              <a:off x="2010" y="68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64" name="Rectangle 158"/>
            <p:cNvSpPr>
              <a:spLocks noChangeArrowheads="1"/>
            </p:cNvSpPr>
            <p:nvPr userDrawn="1"/>
          </p:nvSpPr>
          <p:spPr bwMode="auto">
            <a:xfrm>
              <a:off x="2010" y="835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65" name="Rectangle 159"/>
            <p:cNvSpPr>
              <a:spLocks noChangeArrowheads="1"/>
            </p:cNvSpPr>
            <p:nvPr userDrawn="1"/>
          </p:nvSpPr>
          <p:spPr bwMode="auto">
            <a:xfrm>
              <a:off x="3591" y="1260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66" name="Rectangle 160"/>
            <p:cNvSpPr>
              <a:spLocks noChangeArrowheads="1"/>
            </p:cNvSpPr>
            <p:nvPr userDrawn="1"/>
          </p:nvSpPr>
          <p:spPr bwMode="auto">
            <a:xfrm>
              <a:off x="3591" y="141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67" name="Rectangle 161"/>
            <p:cNvSpPr>
              <a:spLocks noChangeArrowheads="1"/>
            </p:cNvSpPr>
            <p:nvPr userDrawn="1"/>
          </p:nvSpPr>
          <p:spPr bwMode="auto">
            <a:xfrm>
              <a:off x="3591" y="287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68" name="Rectangle 162"/>
            <p:cNvSpPr>
              <a:spLocks noChangeArrowheads="1"/>
            </p:cNvSpPr>
            <p:nvPr userDrawn="1"/>
          </p:nvSpPr>
          <p:spPr bwMode="auto">
            <a:xfrm>
              <a:off x="3591" y="302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69" name="Rectangle 163"/>
            <p:cNvSpPr>
              <a:spLocks noChangeArrowheads="1"/>
            </p:cNvSpPr>
            <p:nvPr userDrawn="1"/>
          </p:nvSpPr>
          <p:spPr bwMode="auto">
            <a:xfrm>
              <a:off x="2010" y="328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70" name="Rectangle 164"/>
            <p:cNvSpPr>
              <a:spLocks noChangeArrowheads="1"/>
            </p:cNvSpPr>
            <p:nvPr userDrawn="1"/>
          </p:nvSpPr>
          <p:spPr bwMode="auto">
            <a:xfrm>
              <a:off x="2010" y="3438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71" name="Rectangle 165"/>
            <p:cNvSpPr>
              <a:spLocks noChangeArrowheads="1"/>
            </p:cNvSpPr>
            <p:nvPr userDrawn="1"/>
          </p:nvSpPr>
          <p:spPr bwMode="auto">
            <a:xfrm>
              <a:off x="1054" y="206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66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5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272" name="Rectangle 166"/>
            <p:cNvSpPr>
              <a:spLocks noChangeArrowheads="1"/>
            </p:cNvSpPr>
            <p:nvPr userDrawn="1"/>
          </p:nvSpPr>
          <p:spPr bwMode="auto">
            <a:xfrm>
              <a:off x="1054" y="2216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49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33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</p:grpSp>
      <p:grpSp>
        <p:nvGrpSpPr>
          <p:cNvPr id="161" name="hus" hidden="1"/>
          <p:cNvGrpSpPr>
            <a:grpSpLocks noChangeAspect="1"/>
          </p:cNvGrpSpPr>
          <p:nvPr userDrawn="1"/>
        </p:nvGrpSpPr>
        <p:grpSpPr bwMode="auto">
          <a:xfrm>
            <a:off x="5327783" y="2587876"/>
            <a:ext cx="1536435" cy="1682247"/>
            <a:chOff x="2154" y="1370"/>
            <a:chExt cx="1452" cy="1578"/>
          </a:xfrm>
        </p:grpSpPr>
        <p:sp>
          <p:nvSpPr>
            <p:cNvPr id="219" name="Freeform 189"/>
            <p:cNvSpPr>
              <a:spLocks noEditPoints="1"/>
            </p:cNvSpPr>
            <p:nvPr userDrawn="1"/>
          </p:nvSpPr>
          <p:spPr bwMode="auto">
            <a:xfrm>
              <a:off x="2154" y="1742"/>
              <a:ext cx="954" cy="1151"/>
            </a:xfrm>
            <a:custGeom>
              <a:avLst/>
              <a:gdLst>
                <a:gd name="T0" fmla="*/ 286 w 402"/>
                <a:gd name="T1" fmla="*/ 47 h 485"/>
                <a:gd name="T2" fmla="*/ 354 w 402"/>
                <a:gd name="T3" fmla="*/ 54 h 485"/>
                <a:gd name="T4" fmla="*/ 348 w 402"/>
                <a:gd name="T5" fmla="*/ 136 h 485"/>
                <a:gd name="T6" fmla="*/ 280 w 402"/>
                <a:gd name="T7" fmla="*/ 130 h 485"/>
                <a:gd name="T8" fmla="*/ 280 w 402"/>
                <a:gd name="T9" fmla="*/ 187 h 485"/>
                <a:gd name="T10" fmla="*/ 348 w 402"/>
                <a:gd name="T11" fmla="*/ 181 h 485"/>
                <a:gd name="T12" fmla="*/ 354 w 402"/>
                <a:gd name="T13" fmla="*/ 263 h 485"/>
                <a:gd name="T14" fmla="*/ 286 w 402"/>
                <a:gd name="T15" fmla="*/ 270 h 485"/>
                <a:gd name="T16" fmla="*/ 280 w 402"/>
                <a:gd name="T17" fmla="*/ 187 h 485"/>
                <a:gd name="T18" fmla="*/ 286 w 402"/>
                <a:gd name="T19" fmla="*/ 318 h 485"/>
                <a:gd name="T20" fmla="*/ 354 w 402"/>
                <a:gd name="T21" fmla="*/ 325 h 485"/>
                <a:gd name="T22" fmla="*/ 348 w 402"/>
                <a:gd name="T23" fmla="*/ 407 h 485"/>
                <a:gd name="T24" fmla="*/ 280 w 402"/>
                <a:gd name="T25" fmla="*/ 401 h 485"/>
                <a:gd name="T26" fmla="*/ 163 w 402"/>
                <a:gd name="T27" fmla="*/ 54 h 485"/>
                <a:gd name="T28" fmla="*/ 232 w 402"/>
                <a:gd name="T29" fmla="*/ 47 h 485"/>
                <a:gd name="T30" fmla="*/ 238 w 402"/>
                <a:gd name="T31" fmla="*/ 130 h 485"/>
                <a:gd name="T32" fmla="*/ 170 w 402"/>
                <a:gd name="T33" fmla="*/ 136 h 485"/>
                <a:gd name="T34" fmla="*/ 163 w 402"/>
                <a:gd name="T35" fmla="*/ 54 h 485"/>
                <a:gd name="T36" fmla="*/ 170 w 402"/>
                <a:gd name="T37" fmla="*/ 181 h 485"/>
                <a:gd name="T38" fmla="*/ 238 w 402"/>
                <a:gd name="T39" fmla="*/ 187 h 485"/>
                <a:gd name="T40" fmla="*/ 232 w 402"/>
                <a:gd name="T41" fmla="*/ 270 h 485"/>
                <a:gd name="T42" fmla="*/ 163 w 402"/>
                <a:gd name="T43" fmla="*/ 263 h 485"/>
                <a:gd name="T44" fmla="*/ 402 w 402"/>
                <a:gd name="T45" fmla="*/ 485 h 485"/>
                <a:gd name="T46" fmla="*/ 371 w 402"/>
                <a:gd name="T47" fmla="*/ 0 h 485"/>
                <a:gd name="T48" fmla="*/ 0 w 402"/>
                <a:gd name="T49" fmla="*/ 30 h 485"/>
                <a:gd name="T50" fmla="*/ 163 w 402"/>
                <a:gd name="T51" fmla="*/ 485 h 485"/>
                <a:gd name="T52" fmla="*/ 170 w 402"/>
                <a:gd name="T53" fmla="*/ 318 h 485"/>
                <a:gd name="T54" fmla="*/ 238 w 402"/>
                <a:gd name="T55" fmla="*/ 325 h 485"/>
                <a:gd name="T56" fmla="*/ 402 w 402"/>
                <a:gd name="T57" fmla="*/ 485 h 485"/>
                <a:gd name="T58" fmla="*/ 116 w 402"/>
                <a:gd name="T59" fmla="*/ 407 h 485"/>
                <a:gd name="T60" fmla="*/ 47 w 402"/>
                <a:gd name="T61" fmla="*/ 401 h 485"/>
                <a:gd name="T62" fmla="*/ 54 w 402"/>
                <a:gd name="T63" fmla="*/ 318 h 485"/>
                <a:gd name="T64" fmla="*/ 122 w 402"/>
                <a:gd name="T65" fmla="*/ 325 h 485"/>
                <a:gd name="T66" fmla="*/ 122 w 402"/>
                <a:gd name="T67" fmla="*/ 263 h 485"/>
                <a:gd name="T68" fmla="*/ 54 w 402"/>
                <a:gd name="T69" fmla="*/ 270 h 485"/>
                <a:gd name="T70" fmla="*/ 47 w 402"/>
                <a:gd name="T71" fmla="*/ 187 h 485"/>
                <a:gd name="T72" fmla="*/ 116 w 402"/>
                <a:gd name="T73" fmla="*/ 181 h 485"/>
                <a:gd name="T74" fmla="*/ 122 w 402"/>
                <a:gd name="T75" fmla="*/ 263 h 485"/>
                <a:gd name="T76" fmla="*/ 54 w 402"/>
                <a:gd name="T77" fmla="*/ 136 h 485"/>
                <a:gd name="T78" fmla="*/ 47 w 402"/>
                <a:gd name="T79" fmla="*/ 54 h 485"/>
                <a:gd name="T80" fmla="*/ 116 w 402"/>
                <a:gd name="T81" fmla="*/ 47 h 485"/>
                <a:gd name="T82" fmla="*/ 122 w 402"/>
                <a:gd name="T83" fmla="*/ 13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2" h="485">
                  <a:moveTo>
                    <a:pt x="280" y="54"/>
                  </a:moveTo>
                  <a:cubicBezTo>
                    <a:pt x="280" y="50"/>
                    <a:pt x="282" y="47"/>
                    <a:pt x="286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2" y="47"/>
                    <a:pt x="354" y="50"/>
                    <a:pt x="354" y="54"/>
                  </a:cubicBezTo>
                  <a:cubicBezTo>
                    <a:pt x="354" y="130"/>
                    <a:pt x="354" y="130"/>
                    <a:pt x="354" y="130"/>
                  </a:cubicBezTo>
                  <a:cubicBezTo>
                    <a:pt x="354" y="133"/>
                    <a:pt x="352" y="136"/>
                    <a:pt x="348" y="136"/>
                  </a:cubicBezTo>
                  <a:cubicBezTo>
                    <a:pt x="286" y="136"/>
                    <a:pt x="286" y="136"/>
                    <a:pt x="286" y="136"/>
                  </a:cubicBezTo>
                  <a:cubicBezTo>
                    <a:pt x="282" y="136"/>
                    <a:pt x="280" y="133"/>
                    <a:pt x="280" y="130"/>
                  </a:cubicBezTo>
                  <a:lnTo>
                    <a:pt x="280" y="54"/>
                  </a:lnTo>
                  <a:close/>
                  <a:moveTo>
                    <a:pt x="280" y="187"/>
                  </a:moveTo>
                  <a:cubicBezTo>
                    <a:pt x="280" y="184"/>
                    <a:pt x="282" y="181"/>
                    <a:pt x="286" y="181"/>
                  </a:cubicBezTo>
                  <a:cubicBezTo>
                    <a:pt x="348" y="181"/>
                    <a:pt x="348" y="181"/>
                    <a:pt x="348" y="181"/>
                  </a:cubicBezTo>
                  <a:cubicBezTo>
                    <a:pt x="352" y="181"/>
                    <a:pt x="354" y="184"/>
                    <a:pt x="354" y="187"/>
                  </a:cubicBezTo>
                  <a:cubicBezTo>
                    <a:pt x="354" y="263"/>
                    <a:pt x="354" y="263"/>
                    <a:pt x="354" y="263"/>
                  </a:cubicBezTo>
                  <a:cubicBezTo>
                    <a:pt x="354" y="267"/>
                    <a:pt x="352" y="270"/>
                    <a:pt x="348" y="270"/>
                  </a:cubicBezTo>
                  <a:cubicBezTo>
                    <a:pt x="286" y="270"/>
                    <a:pt x="286" y="270"/>
                    <a:pt x="286" y="270"/>
                  </a:cubicBezTo>
                  <a:cubicBezTo>
                    <a:pt x="282" y="270"/>
                    <a:pt x="280" y="267"/>
                    <a:pt x="280" y="263"/>
                  </a:cubicBezTo>
                  <a:lnTo>
                    <a:pt x="280" y="187"/>
                  </a:lnTo>
                  <a:close/>
                  <a:moveTo>
                    <a:pt x="280" y="325"/>
                  </a:moveTo>
                  <a:cubicBezTo>
                    <a:pt x="280" y="321"/>
                    <a:pt x="282" y="318"/>
                    <a:pt x="286" y="318"/>
                  </a:cubicBezTo>
                  <a:cubicBezTo>
                    <a:pt x="348" y="318"/>
                    <a:pt x="348" y="318"/>
                    <a:pt x="348" y="318"/>
                  </a:cubicBezTo>
                  <a:cubicBezTo>
                    <a:pt x="352" y="318"/>
                    <a:pt x="354" y="321"/>
                    <a:pt x="354" y="325"/>
                  </a:cubicBezTo>
                  <a:cubicBezTo>
                    <a:pt x="354" y="401"/>
                    <a:pt x="354" y="401"/>
                    <a:pt x="354" y="401"/>
                  </a:cubicBezTo>
                  <a:cubicBezTo>
                    <a:pt x="354" y="404"/>
                    <a:pt x="352" y="407"/>
                    <a:pt x="348" y="407"/>
                  </a:cubicBezTo>
                  <a:cubicBezTo>
                    <a:pt x="286" y="407"/>
                    <a:pt x="286" y="407"/>
                    <a:pt x="286" y="407"/>
                  </a:cubicBezTo>
                  <a:cubicBezTo>
                    <a:pt x="282" y="407"/>
                    <a:pt x="280" y="404"/>
                    <a:pt x="280" y="401"/>
                  </a:cubicBezTo>
                  <a:lnTo>
                    <a:pt x="280" y="325"/>
                  </a:lnTo>
                  <a:close/>
                  <a:moveTo>
                    <a:pt x="163" y="54"/>
                  </a:moveTo>
                  <a:cubicBezTo>
                    <a:pt x="163" y="50"/>
                    <a:pt x="166" y="47"/>
                    <a:pt x="170" y="47"/>
                  </a:cubicBezTo>
                  <a:cubicBezTo>
                    <a:pt x="232" y="47"/>
                    <a:pt x="232" y="47"/>
                    <a:pt x="232" y="47"/>
                  </a:cubicBezTo>
                  <a:cubicBezTo>
                    <a:pt x="235" y="47"/>
                    <a:pt x="238" y="50"/>
                    <a:pt x="238" y="54"/>
                  </a:cubicBezTo>
                  <a:cubicBezTo>
                    <a:pt x="238" y="130"/>
                    <a:pt x="238" y="130"/>
                    <a:pt x="238" y="130"/>
                  </a:cubicBezTo>
                  <a:cubicBezTo>
                    <a:pt x="238" y="133"/>
                    <a:pt x="235" y="136"/>
                    <a:pt x="232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66" y="136"/>
                    <a:pt x="163" y="133"/>
                    <a:pt x="163" y="130"/>
                  </a:cubicBezTo>
                  <a:lnTo>
                    <a:pt x="163" y="54"/>
                  </a:lnTo>
                  <a:close/>
                  <a:moveTo>
                    <a:pt x="163" y="187"/>
                  </a:moveTo>
                  <a:cubicBezTo>
                    <a:pt x="163" y="184"/>
                    <a:pt x="166" y="181"/>
                    <a:pt x="170" y="181"/>
                  </a:cubicBezTo>
                  <a:cubicBezTo>
                    <a:pt x="232" y="181"/>
                    <a:pt x="232" y="181"/>
                    <a:pt x="232" y="181"/>
                  </a:cubicBezTo>
                  <a:cubicBezTo>
                    <a:pt x="235" y="181"/>
                    <a:pt x="238" y="184"/>
                    <a:pt x="238" y="187"/>
                  </a:cubicBezTo>
                  <a:cubicBezTo>
                    <a:pt x="238" y="263"/>
                    <a:pt x="238" y="263"/>
                    <a:pt x="238" y="263"/>
                  </a:cubicBezTo>
                  <a:cubicBezTo>
                    <a:pt x="238" y="267"/>
                    <a:pt x="235" y="270"/>
                    <a:pt x="232" y="270"/>
                  </a:cubicBezTo>
                  <a:cubicBezTo>
                    <a:pt x="170" y="270"/>
                    <a:pt x="170" y="270"/>
                    <a:pt x="170" y="270"/>
                  </a:cubicBezTo>
                  <a:cubicBezTo>
                    <a:pt x="166" y="270"/>
                    <a:pt x="163" y="267"/>
                    <a:pt x="163" y="263"/>
                  </a:cubicBezTo>
                  <a:lnTo>
                    <a:pt x="163" y="187"/>
                  </a:lnTo>
                  <a:close/>
                  <a:moveTo>
                    <a:pt x="402" y="485"/>
                  </a:moveTo>
                  <a:cubicBezTo>
                    <a:pt x="402" y="30"/>
                    <a:pt x="402" y="30"/>
                    <a:pt x="402" y="30"/>
                  </a:cubicBezTo>
                  <a:cubicBezTo>
                    <a:pt x="402" y="13"/>
                    <a:pt x="388" y="0"/>
                    <a:pt x="37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163" y="485"/>
                    <a:pt x="163" y="485"/>
                    <a:pt x="163" y="485"/>
                  </a:cubicBezTo>
                  <a:cubicBezTo>
                    <a:pt x="163" y="325"/>
                    <a:pt x="163" y="325"/>
                    <a:pt x="163" y="325"/>
                  </a:cubicBezTo>
                  <a:cubicBezTo>
                    <a:pt x="163" y="321"/>
                    <a:pt x="166" y="318"/>
                    <a:pt x="170" y="318"/>
                  </a:cubicBezTo>
                  <a:cubicBezTo>
                    <a:pt x="232" y="318"/>
                    <a:pt x="232" y="318"/>
                    <a:pt x="232" y="318"/>
                  </a:cubicBezTo>
                  <a:cubicBezTo>
                    <a:pt x="235" y="318"/>
                    <a:pt x="238" y="321"/>
                    <a:pt x="238" y="325"/>
                  </a:cubicBezTo>
                  <a:cubicBezTo>
                    <a:pt x="238" y="485"/>
                    <a:pt x="238" y="485"/>
                    <a:pt x="238" y="485"/>
                  </a:cubicBezTo>
                  <a:lnTo>
                    <a:pt x="402" y="485"/>
                  </a:lnTo>
                  <a:close/>
                  <a:moveTo>
                    <a:pt x="122" y="401"/>
                  </a:moveTo>
                  <a:cubicBezTo>
                    <a:pt x="122" y="404"/>
                    <a:pt x="119" y="407"/>
                    <a:pt x="116" y="407"/>
                  </a:cubicBezTo>
                  <a:cubicBezTo>
                    <a:pt x="54" y="407"/>
                    <a:pt x="54" y="407"/>
                    <a:pt x="54" y="407"/>
                  </a:cubicBezTo>
                  <a:cubicBezTo>
                    <a:pt x="50" y="407"/>
                    <a:pt x="47" y="404"/>
                    <a:pt x="47" y="401"/>
                  </a:cubicBezTo>
                  <a:cubicBezTo>
                    <a:pt x="47" y="325"/>
                    <a:pt x="47" y="325"/>
                    <a:pt x="47" y="325"/>
                  </a:cubicBezTo>
                  <a:cubicBezTo>
                    <a:pt x="47" y="321"/>
                    <a:pt x="50" y="318"/>
                    <a:pt x="54" y="318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9" y="318"/>
                    <a:pt x="122" y="321"/>
                    <a:pt x="122" y="325"/>
                  </a:cubicBezTo>
                  <a:lnTo>
                    <a:pt x="122" y="401"/>
                  </a:lnTo>
                  <a:close/>
                  <a:moveTo>
                    <a:pt x="122" y="263"/>
                  </a:moveTo>
                  <a:cubicBezTo>
                    <a:pt x="122" y="267"/>
                    <a:pt x="119" y="270"/>
                    <a:pt x="116" y="270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0" y="270"/>
                    <a:pt x="47" y="267"/>
                    <a:pt x="47" y="263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4"/>
                    <a:pt x="50" y="181"/>
                    <a:pt x="54" y="181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9" y="181"/>
                    <a:pt x="122" y="184"/>
                    <a:pt x="122" y="187"/>
                  </a:cubicBezTo>
                  <a:lnTo>
                    <a:pt x="122" y="263"/>
                  </a:lnTo>
                  <a:close/>
                  <a:moveTo>
                    <a:pt x="116" y="136"/>
                  </a:moveTo>
                  <a:cubicBezTo>
                    <a:pt x="54" y="136"/>
                    <a:pt x="54" y="136"/>
                    <a:pt x="54" y="136"/>
                  </a:cubicBezTo>
                  <a:cubicBezTo>
                    <a:pt x="50" y="136"/>
                    <a:pt x="47" y="133"/>
                    <a:pt x="47" y="130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0"/>
                    <a:pt x="50" y="47"/>
                    <a:pt x="54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9" y="47"/>
                    <a:pt x="122" y="50"/>
                    <a:pt x="122" y="54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2" y="133"/>
                    <a:pt x="119" y="136"/>
                    <a:pt x="116" y="13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0" name="Freeform 190"/>
            <p:cNvSpPr>
              <a:spLocks/>
            </p:cNvSpPr>
            <p:nvPr userDrawn="1"/>
          </p:nvSpPr>
          <p:spPr bwMode="auto">
            <a:xfrm>
              <a:off x="2265" y="2497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1" name="Freeform 191"/>
            <p:cNvSpPr>
              <a:spLocks/>
            </p:cNvSpPr>
            <p:nvPr userDrawn="1"/>
          </p:nvSpPr>
          <p:spPr bwMode="auto">
            <a:xfrm>
              <a:off x="2818" y="2497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2" name="Freeform 192"/>
            <p:cNvSpPr>
              <a:spLocks/>
            </p:cNvSpPr>
            <p:nvPr userDrawn="1"/>
          </p:nvSpPr>
          <p:spPr bwMode="auto">
            <a:xfrm>
              <a:off x="2265" y="2172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6 h 89"/>
                <a:gd name="T6" fmla="*/ 0 w 75"/>
                <a:gd name="T7" fmla="*/ 82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2 h 89"/>
                <a:gd name="T14" fmla="*/ 75 w 75"/>
                <a:gd name="T15" fmla="*/ 6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3" name="Freeform 193"/>
            <p:cNvSpPr>
              <a:spLocks/>
            </p:cNvSpPr>
            <p:nvPr userDrawn="1"/>
          </p:nvSpPr>
          <p:spPr bwMode="auto">
            <a:xfrm>
              <a:off x="2818" y="2172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2 h 89"/>
                <a:gd name="T6" fmla="*/ 74 w 74"/>
                <a:gd name="T7" fmla="*/ 6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6 h 89"/>
                <a:gd name="T14" fmla="*/ 0 w 74"/>
                <a:gd name="T15" fmla="*/ 82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2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4" name="Freeform 194"/>
            <p:cNvSpPr>
              <a:spLocks/>
            </p:cNvSpPr>
            <p:nvPr userDrawn="1"/>
          </p:nvSpPr>
          <p:spPr bwMode="auto">
            <a:xfrm>
              <a:off x="2541" y="2172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2 h 89"/>
                <a:gd name="T6" fmla="*/ 75 w 75"/>
                <a:gd name="T7" fmla="*/ 6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6 h 89"/>
                <a:gd name="T14" fmla="*/ 0 w 75"/>
                <a:gd name="T15" fmla="*/ 82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5" name="Freeform 195"/>
            <p:cNvSpPr>
              <a:spLocks/>
            </p:cNvSpPr>
            <p:nvPr userDrawn="1"/>
          </p:nvSpPr>
          <p:spPr bwMode="auto">
            <a:xfrm>
              <a:off x="2265" y="1854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6" name="Freeform 196"/>
            <p:cNvSpPr>
              <a:spLocks/>
            </p:cNvSpPr>
            <p:nvPr userDrawn="1"/>
          </p:nvSpPr>
          <p:spPr bwMode="auto">
            <a:xfrm>
              <a:off x="2818" y="1854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7" name="Freeform 197"/>
            <p:cNvSpPr>
              <a:spLocks/>
            </p:cNvSpPr>
            <p:nvPr userDrawn="1"/>
          </p:nvSpPr>
          <p:spPr bwMode="auto">
            <a:xfrm>
              <a:off x="2541" y="1854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3 h 89"/>
                <a:gd name="T6" fmla="*/ 75 w 75"/>
                <a:gd name="T7" fmla="*/ 7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7 h 89"/>
                <a:gd name="T14" fmla="*/ 0 w 75"/>
                <a:gd name="T15" fmla="*/ 83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8" name="Freeform 198"/>
            <p:cNvSpPr>
              <a:spLocks/>
            </p:cNvSpPr>
            <p:nvPr userDrawn="1"/>
          </p:nvSpPr>
          <p:spPr bwMode="auto">
            <a:xfrm>
              <a:off x="2569" y="1396"/>
              <a:ext cx="1008" cy="1526"/>
            </a:xfrm>
            <a:custGeom>
              <a:avLst/>
              <a:gdLst>
                <a:gd name="T0" fmla="*/ 0 w 425"/>
                <a:gd name="T1" fmla="*/ 643 h 643"/>
                <a:gd name="T2" fmla="*/ 0 w 425"/>
                <a:gd name="T3" fmla="*/ 43 h 643"/>
                <a:gd name="T4" fmla="*/ 42 w 425"/>
                <a:gd name="T5" fmla="*/ 0 h 643"/>
                <a:gd name="T6" fmla="*/ 383 w 425"/>
                <a:gd name="T7" fmla="*/ 0 h 643"/>
                <a:gd name="T8" fmla="*/ 425 w 425"/>
                <a:gd name="T9" fmla="*/ 43 h 643"/>
                <a:gd name="T10" fmla="*/ 425 w 425"/>
                <a:gd name="T11" fmla="*/ 643 h 643"/>
                <a:gd name="T12" fmla="*/ 0 w 425"/>
                <a:gd name="T1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643">
                  <a:moveTo>
                    <a:pt x="0" y="6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06" y="0"/>
                    <a:pt x="425" y="19"/>
                    <a:pt x="425" y="43"/>
                  </a:cubicBezTo>
                  <a:cubicBezTo>
                    <a:pt x="425" y="643"/>
                    <a:pt x="425" y="643"/>
                    <a:pt x="425" y="643"/>
                  </a:cubicBezTo>
                  <a:lnTo>
                    <a:pt x="0" y="64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29" name="Freeform 199"/>
            <p:cNvSpPr>
              <a:spLocks noEditPoints="1"/>
            </p:cNvSpPr>
            <p:nvPr userDrawn="1"/>
          </p:nvSpPr>
          <p:spPr bwMode="auto">
            <a:xfrm>
              <a:off x="2541" y="1370"/>
              <a:ext cx="1065" cy="1578"/>
            </a:xfrm>
            <a:custGeom>
              <a:avLst/>
              <a:gdLst>
                <a:gd name="T0" fmla="*/ 395 w 449"/>
                <a:gd name="T1" fmla="*/ 23 h 665"/>
                <a:gd name="T2" fmla="*/ 426 w 449"/>
                <a:gd name="T3" fmla="*/ 54 h 665"/>
                <a:gd name="T4" fmla="*/ 426 w 449"/>
                <a:gd name="T5" fmla="*/ 642 h 665"/>
                <a:gd name="T6" fmla="*/ 23 w 449"/>
                <a:gd name="T7" fmla="*/ 642 h 665"/>
                <a:gd name="T8" fmla="*/ 23 w 449"/>
                <a:gd name="T9" fmla="*/ 54 h 665"/>
                <a:gd name="T10" fmla="*/ 54 w 449"/>
                <a:gd name="T11" fmla="*/ 23 h 665"/>
                <a:gd name="T12" fmla="*/ 395 w 449"/>
                <a:gd name="T13" fmla="*/ 23 h 665"/>
                <a:gd name="T14" fmla="*/ 395 w 449"/>
                <a:gd name="T15" fmla="*/ 0 h 665"/>
                <a:gd name="T16" fmla="*/ 54 w 449"/>
                <a:gd name="T17" fmla="*/ 0 h 665"/>
                <a:gd name="T18" fmla="*/ 0 w 449"/>
                <a:gd name="T19" fmla="*/ 54 h 665"/>
                <a:gd name="T20" fmla="*/ 0 w 449"/>
                <a:gd name="T21" fmla="*/ 642 h 665"/>
                <a:gd name="T22" fmla="*/ 0 w 449"/>
                <a:gd name="T23" fmla="*/ 665 h 665"/>
                <a:gd name="T24" fmla="*/ 23 w 449"/>
                <a:gd name="T25" fmla="*/ 665 h 665"/>
                <a:gd name="T26" fmla="*/ 426 w 449"/>
                <a:gd name="T27" fmla="*/ 665 h 665"/>
                <a:gd name="T28" fmla="*/ 449 w 449"/>
                <a:gd name="T29" fmla="*/ 665 h 665"/>
                <a:gd name="T30" fmla="*/ 449 w 449"/>
                <a:gd name="T31" fmla="*/ 642 h 665"/>
                <a:gd name="T32" fmla="*/ 449 w 449"/>
                <a:gd name="T33" fmla="*/ 54 h 665"/>
                <a:gd name="T34" fmla="*/ 395 w 449"/>
                <a:gd name="T35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9" h="665">
                  <a:moveTo>
                    <a:pt x="395" y="23"/>
                  </a:moveTo>
                  <a:cubicBezTo>
                    <a:pt x="412" y="23"/>
                    <a:pt x="426" y="37"/>
                    <a:pt x="426" y="54"/>
                  </a:cubicBezTo>
                  <a:cubicBezTo>
                    <a:pt x="426" y="642"/>
                    <a:pt x="426" y="642"/>
                    <a:pt x="426" y="642"/>
                  </a:cubicBezTo>
                  <a:cubicBezTo>
                    <a:pt x="23" y="642"/>
                    <a:pt x="23" y="642"/>
                    <a:pt x="23" y="64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37"/>
                    <a:pt x="37" y="23"/>
                    <a:pt x="54" y="23"/>
                  </a:cubicBezTo>
                  <a:cubicBezTo>
                    <a:pt x="395" y="23"/>
                    <a:pt x="395" y="23"/>
                    <a:pt x="395" y="23"/>
                  </a:cubicBezTo>
                  <a:moveTo>
                    <a:pt x="395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3" y="665"/>
                    <a:pt x="23" y="665"/>
                    <a:pt x="23" y="665"/>
                  </a:cubicBezTo>
                  <a:cubicBezTo>
                    <a:pt x="426" y="665"/>
                    <a:pt x="426" y="665"/>
                    <a:pt x="426" y="665"/>
                  </a:cubicBezTo>
                  <a:cubicBezTo>
                    <a:pt x="449" y="665"/>
                    <a:pt x="449" y="665"/>
                    <a:pt x="449" y="665"/>
                  </a:cubicBezTo>
                  <a:cubicBezTo>
                    <a:pt x="449" y="642"/>
                    <a:pt x="449" y="642"/>
                    <a:pt x="449" y="642"/>
                  </a:cubicBezTo>
                  <a:cubicBezTo>
                    <a:pt x="449" y="54"/>
                    <a:pt x="449" y="54"/>
                    <a:pt x="449" y="54"/>
                  </a:cubicBezTo>
                  <a:cubicBezTo>
                    <a:pt x="449" y="24"/>
                    <a:pt x="425" y="0"/>
                    <a:pt x="3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0" name="Freeform 200"/>
            <p:cNvSpPr>
              <a:spLocks/>
            </p:cNvSpPr>
            <p:nvPr userDrawn="1"/>
          </p:nvSpPr>
          <p:spPr bwMode="auto">
            <a:xfrm>
              <a:off x="2984" y="2497"/>
              <a:ext cx="178" cy="427"/>
            </a:xfrm>
            <a:custGeom>
              <a:avLst/>
              <a:gdLst>
                <a:gd name="T0" fmla="*/ 68 w 75"/>
                <a:gd name="T1" fmla="*/ 180 h 180"/>
                <a:gd name="T2" fmla="*/ 6 w 75"/>
                <a:gd name="T3" fmla="*/ 180 h 180"/>
                <a:gd name="T4" fmla="*/ 0 w 75"/>
                <a:gd name="T5" fmla="*/ 174 h 180"/>
                <a:gd name="T6" fmla="*/ 0 w 75"/>
                <a:gd name="T7" fmla="*/ 7 h 180"/>
                <a:gd name="T8" fmla="*/ 6 w 75"/>
                <a:gd name="T9" fmla="*/ 0 h 180"/>
                <a:gd name="T10" fmla="*/ 68 w 75"/>
                <a:gd name="T11" fmla="*/ 0 h 180"/>
                <a:gd name="T12" fmla="*/ 75 w 75"/>
                <a:gd name="T13" fmla="*/ 7 h 180"/>
                <a:gd name="T14" fmla="*/ 75 w 75"/>
                <a:gd name="T15" fmla="*/ 174 h 180"/>
                <a:gd name="T16" fmla="*/ 68 w 75"/>
                <a:gd name="T1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80">
                  <a:moveTo>
                    <a:pt x="68" y="180"/>
                  </a:moveTo>
                  <a:cubicBezTo>
                    <a:pt x="6" y="180"/>
                    <a:pt x="6" y="180"/>
                    <a:pt x="6" y="180"/>
                  </a:cubicBezTo>
                  <a:cubicBezTo>
                    <a:pt x="3" y="180"/>
                    <a:pt x="0" y="177"/>
                    <a:pt x="0" y="1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7"/>
                    <a:pt x="72" y="180"/>
                    <a:pt x="68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1" name="Freeform 201"/>
            <p:cNvSpPr>
              <a:spLocks/>
            </p:cNvSpPr>
            <p:nvPr userDrawn="1"/>
          </p:nvSpPr>
          <p:spPr bwMode="auto">
            <a:xfrm>
              <a:off x="2709" y="2497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2" name="Freeform 202"/>
            <p:cNvSpPr>
              <a:spLocks/>
            </p:cNvSpPr>
            <p:nvPr userDrawn="1"/>
          </p:nvSpPr>
          <p:spPr bwMode="auto">
            <a:xfrm>
              <a:off x="2709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3" name="Freeform 203"/>
            <p:cNvSpPr>
              <a:spLocks/>
            </p:cNvSpPr>
            <p:nvPr userDrawn="1"/>
          </p:nvSpPr>
          <p:spPr bwMode="auto">
            <a:xfrm>
              <a:off x="3260" y="2497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4" name="Freeform 204"/>
            <p:cNvSpPr>
              <a:spLocks/>
            </p:cNvSpPr>
            <p:nvPr userDrawn="1"/>
          </p:nvSpPr>
          <p:spPr bwMode="auto">
            <a:xfrm>
              <a:off x="3260" y="2181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5" name="Freeform 205"/>
            <p:cNvSpPr>
              <a:spLocks/>
            </p:cNvSpPr>
            <p:nvPr userDrawn="1"/>
          </p:nvSpPr>
          <p:spPr bwMode="auto">
            <a:xfrm>
              <a:off x="2984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6" name="Freeform 206"/>
            <p:cNvSpPr>
              <a:spLocks/>
            </p:cNvSpPr>
            <p:nvPr userDrawn="1"/>
          </p:nvSpPr>
          <p:spPr bwMode="auto">
            <a:xfrm>
              <a:off x="2709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7" name="Freeform 207"/>
            <p:cNvSpPr>
              <a:spLocks/>
            </p:cNvSpPr>
            <p:nvPr userDrawn="1"/>
          </p:nvSpPr>
          <p:spPr bwMode="auto">
            <a:xfrm>
              <a:off x="3260" y="1854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8" name="Freeform 208"/>
            <p:cNvSpPr>
              <a:spLocks/>
            </p:cNvSpPr>
            <p:nvPr userDrawn="1"/>
          </p:nvSpPr>
          <p:spPr bwMode="auto">
            <a:xfrm>
              <a:off x="2984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39" name="Freeform 209"/>
            <p:cNvSpPr>
              <a:spLocks/>
            </p:cNvSpPr>
            <p:nvPr userDrawn="1"/>
          </p:nvSpPr>
          <p:spPr bwMode="auto">
            <a:xfrm>
              <a:off x="2709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40" name="Freeform 210"/>
            <p:cNvSpPr>
              <a:spLocks/>
            </p:cNvSpPr>
            <p:nvPr userDrawn="1"/>
          </p:nvSpPr>
          <p:spPr bwMode="auto">
            <a:xfrm>
              <a:off x="3260" y="1538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41" name="Freeform 211"/>
            <p:cNvSpPr>
              <a:spLocks/>
            </p:cNvSpPr>
            <p:nvPr userDrawn="1"/>
          </p:nvSpPr>
          <p:spPr bwMode="auto">
            <a:xfrm>
              <a:off x="2984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</p:grpSp>
      <p:grpSp>
        <p:nvGrpSpPr>
          <p:cNvPr id="162" name="app" hidden="1"/>
          <p:cNvGrpSpPr>
            <a:grpSpLocks noChangeAspect="1"/>
          </p:cNvGrpSpPr>
          <p:nvPr userDrawn="1"/>
        </p:nvGrpSpPr>
        <p:grpSpPr bwMode="auto">
          <a:xfrm>
            <a:off x="5595495" y="2613462"/>
            <a:ext cx="1001010" cy="1631075"/>
            <a:chOff x="2407" y="1397"/>
            <a:chExt cx="946" cy="1530"/>
          </a:xfrm>
        </p:grpSpPr>
        <p:sp>
          <p:nvSpPr>
            <p:cNvPr id="215" name="Freeform 215"/>
            <p:cNvSpPr>
              <a:spLocks/>
            </p:cNvSpPr>
            <p:nvPr userDrawn="1"/>
          </p:nvSpPr>
          <p:spPr bwMode="auto">
            <a:xfrm>
              <a:off x="2407" y="1397"/>
              <a:ext cx="946" cy="1530"/>
            </a:xfrm>
            <a:custGeom>
              <a:avLst/>
              <a:gdLst>
                <a:gd name="T0" fmla="*/ 341 w 397"/>
                <a:gd name="T1" fmla="*/ 645 h 645"/>
                <a:gd name="T2" fmla="*/ 56 w 397"/>
                <a:gd name="T3" fmla="*/ 645 h 645"/>
                <a:gd name="T4" fmla="*/ 0 w 397"/>
                <a:gd name="T5" fmla="*/ 589 h 645"/>
                <a:gd name="T6" fmla="*/ 0 w 397"/>
                <a:gd name="T7" fmla="*/ 56 h 645"/>
                <a:gd name="T8" fmla="*/ 56 w 397"/>
                <a:gd name="T9" fmla="*/ 0 h 645"/>
                <a:gd name="T10" fmla="*/ 341 w 397"/>
                <a:gd name="T11" fmla="*/ 0 h 645"/>
                <a:gd name="T12" fmla="*/ 397 w 397"/>
                <a:gd name="T13" fmla="*/ 56 h 645"/>
                <a:gd name="T14" fmla="*/ 397 w 397"/>
                <a:gd name="T15" fmla="*/ 589 h 645"/>
                <a:gd name="T16" fmla="*/ 341 w 397"/>
                <a:gd name="T1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645">
                  <a:moveTo>
                    <a:pt x="341" y="645"/>
                  </a:moveTo>
                  <a:cubicBezTo>
                    <a:pt x="56" y="645"/>
                    <a:pt x="56" y="645"/>
                    <a:pt x="56" y="645"/>
                  </a:cubicBezTo>
                  <a:cubicBezTo>
                    <a:pt x="25" y="645"/>
                    <a:pt x="0" y="620"/>
                    <a:pt x="0" y="58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72" y="0"/>
                    <a:pt x="397" y="25"/>
                    <a:pt x="397" y="56"/>
                  </a:cubicBezTo>
                  <a:cubicBezTo>
                    <a:pt x="397" y="589"/>
                    <a:pt x="397" y="589"/>
                    <a:pt x="397" y="589"/>
                  </a:cubicBezTo>
                  <a:cubicBezTo>
                    <a:pt x="397" y="620"/>
                    <a:pt x="372" y="645"/>
                    <a:pt x="341" y="645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16" name="Rectangle 216"/>
            <p:cNvSpPr>
              <a:spLocks noChangeArrowheads="1"/>
            </p:cNvSpPr>
            <p:nvPr userDrawn="1"/>
          </p:nvSpPr>
          <p:spPr bwMode="auto">
            <a:xfrm>
              <a:off x="2522" y="1630"/>
              <a:ext cx="716" cy="10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17" name="Oval 217"/>
            <p:cNvSpPr>
              <a:spLocks noChangeArrowheads="1"/>
            </p:cNvSpPr>
            <p:nvPr userDrawn="1"/>
          </p:nvSpPr>
          <p:spPr bwMode="auto">
            <a:xfrm>
              <a:off x="2812" y="2707"/>
              <a:ext cx="136" cy="1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18" name="Freeform 218"/>
            <p:cNvSpPr>
              <a:spLocks/>
            </p:cNvSpPr>
            <p:nvPr userDrawn="1"/>
          </p:nvSpPr>
          <p:spPr bwMode="auto">
            <a:xfrm>
              <a:off x="2643" y="1770"/>
              <a:ext cx="436" cy="726"/>
            </a:xfrm>
            <a:custGeom>
              <a:avLst/>
              <a:gdLst>
                <a:gd name="T0" fmla="*/ 177 w 183"/>
                <a:gd name="T1" fmla="*/ 137 h 306"/>
                <a:gd name="T2" fmla="*/ 96 w 183"/>
                <a:gd name="T3" fmla="*/ 137 h 306"/>
                <a:gd name="T4" fmla="*/ 101 w 183"/>
                <a:gd name="T5" fmla="*/ 119 h 306"/>
                <a:gd name="T6" fmla="*/ 114 w 183"/>
                <a:gd name="T7" fmla="*/ 73 h 306"/>
                <a:gd name="T8" fmla="*/ 132 w 183"/>
                <a:gd name="T9" fmla="*/ 8 h 306"/>
                <a:gd name="T10" fmla="*/ 125 w 183"/>
                <a:gd name="T11" fmla="*/ 4 h 306"/>
                <a:gd name="T12" fmla="*/ 3 w 183"/>
                <a:gd name="T13" fmla="*/ 160 h 306"/>
                <a:gd name="T14" fmla="*/ 6 w 183"/>
                <a:gd name="T15" fmla="*/ 169 h 306"/>
                <a:gd name="T16" fmla="*/ 87 w 183"/>
                <a:gd name="T17" fmla="*/ 169 h 306"/>
                <a:gd name="T18" fmla="*/ 82 w 183"/>
                <a:gd name="T19" fmla="*/ 188 h 306"/>
                <a:gd name="T20" fmla="*/ 69 w 183"/>
                <a:gd name="T21" fmla="*/ 233 h 306"/>
                <a:gd name="T22" fmla="*/ 51 w 183"/>
                <a:gd name="T23" fmla="*/ 299 h 306"/>
                <a:gd name="T24" fmla="*/ 58 w 183"/>
                <a:gd name="T25" fmla="*/ 303 h 306"/>
                <a:gd name="T26" fmla="*/ 180 w 183"/>
                <a:gd name="T27" fmla="*/ 146 h 306"/>
                <a:gd name="T28" fmla="*/ 177 w 183"/>
                <a:gd name="T29" fmla="*/ 13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306">
                  <a:moveTo>
                    <a:pt x="177" y="137"/>
                  </a:moveTo>
                  <a:cubicBezTo>
                    <a:pt x="96" y="137"/>
                    <a:pt x="96" y="137"/>
                    <a:pt x="96" y="137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4" y="3"/>
                    <a:pt x="128" y="0"/>
                    <a:pt x="125" y="4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0" y="163"/>
                    <a:pt x="2" y="168"/>
                    <a:pt x="6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2" y="188"/>
                    <a:pt x="82" y="188"/>
                    <a:pt x="82" y="188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51" y="299"/>
                    <a:pt x="51" y="299"/>
                    <a:pt x="51" y="299"/>
                  </a:cubicBezTo>
                  <a:cubicBezTo>
                    <a:pt x="49" y="303"/>
                    <a:pt x="55" y="306"/>
                    <a:pt x="58" y="303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183" y="143"/>
                    <a:pt x="181" y="139"/>
                    <a:pt x="177" y="137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</p:grpSp>
      <p:grpSp>
        <p:nvGrpSpPr>
          <p:cNvPr id="163" name="person" hidden="1"/>
          <p:cNvGrpSpPr>
            <a:grpSpLocks noChangeAspect="1"/>
          </p:cNvGrpSpPr>
          <p:nvPr userDrawn="1"/>
        </p:nvGrpSpPr>
        <p:grpSpPr bwMode="auto">
          <a:xfrm>
            <a:off x="5582797" y="2748850"/>
            <a:ext cx="1026406" cy="1360298"/>
            <a:chOff x="2395" y="1524"/>
            <a:chExt cx="970" cy="1276"/>
          </a:xfrm>
        </p:grpSpPr>
        <p:sp>
          <p:nvSpPr>
            <p:cNvPr id="211" name="Freeform 222"/>
            <p:cNvSpPr>
              <a:spLocks/>
            </p:cNvSpPr>
            <p:nvPr userDrawn="1"/>
          </p:nvSpPr>
          <p:spPr bwMode="auto">
            <a:xfrm>
              <a:off x="2414" y="2064"/>
              <a:ext cx="932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7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12" name="Freeform 223"/>
            <p:cNvSpPr>
              <a:spLocks noEditPoints="1"/>
            </p:cNvSpPr>
            <p:nvPr userDrawn="1"/>
          </p:nvSpPr>
          <p:spPr bwMode="auto">
            <a:xfrm>
              <a:off x="2395" y="2045"/>
              <a:ext cx="970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3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0" y="286"/>
                    <a:pt x="403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13" name="Oval 224"/>
            <p:cNvSpPr>
              <a:spLocks noChangeArrowheads="1"/>
            </p:cNvSpPr>
            <p:nvPr userDrawn="1"/>
          </p:nvSpPr>
          <p:spPr bwMode="auto">
            <a:xfrm>
              <a:off x="2626" y="1543"/>
              <a:ext cx="508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14" name="Freeform 225"/>
            <p:cNvSpPr>
              <a:spLocks noEditPoints="1"/>
            </p:cNvSpPr>
            <p:nvPr userDrawn="1"/>
          </p:nvSpPr>
          <p:spPr bwMode="auto">
            <a:xfrm>
              <a:off x="2607" y="1524"/>
              <a:ext cx="544" cy="554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</p:grpSp>
      <p:grpSp>
        <p:nvGrpSpPr>
          <p:cNvPr id="164" name="person_slips" hidden="1"/>
          <p:cNvGrpSpPr>
            <a:grpSpLocks noChangeAspect="1"/>
          </p:cNvGrpSpPr>
          <p:nvPr userDrawn="1"/>
        </p:nvGrpSpPr>
        <p:grpSpPr bwMode="auto">
          <a:xfrm>
            <a:off x="5582268" y="2748850"/>
            <a:ext cx="1027464" cy="1360298"/>
            <a:chOff x="460" y="1095"/>
            <a:chExt cx="971" cy="1276"/>
          </a:xfrm>
        </p:grpSpPr>
        <p:sp>
          <p:nvSpPr>
            <p:cNvPr id="206" name="Freeform 229"/>
            <p:cNvSpPr>
              <a:spLocks/>
            </p:cNvSpPr>
            <p:nvPr userDrawn="1"/>
          </p:nvSpPr>
          <p:spPr bwMode="auto">
            <a:xfrm>
              <a:off x="479" y="1635"/>
              <a:ext cx="933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70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7" name="Freeform 230"/>
            <p:cNvSpPr>
              <a:spLocks noEditPoints="1"/>
            </p:cNvSpPr>
            <p:nvPr userDrawn="1"/>
          </p:nvSpPr>
          <p:spPr bwMode="auto">
            <a:xfrm>
              <a:off x="460" y="1616"/>
              <a:ext cx="971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8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1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7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8" name="Oval 231"/>
            <p:cNvSpPr>
              <a:spLocks noChangeArrowheads="1"/>
            </p:cNvSpPr>
            <p:nvPr userDrawn="1"/>
          </p:nvSpPr>
          <p:spPr bwMode="auto">
            <a:xfrm>
              <a:off x="691" y="1114"/>
              <a:ext cx="509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9" name="Freeform 232"/>
            <p:cNvSpPr>
              <a:spLocks noEditPoints="1"/>
            </p:cNvSpPr>
            <p:nvPr userDrawn="1"/>
          </p:nvSpPr>
          <p:spPr bwMode="auto">
            <a:xfrm>
              <a:off x="674" y="1095"/>
              <a:ext cx="545" cy="554"/>
            </a:xfrm>
            <a:custGeom>
              <a:avLst/>
              <a:gdLst>
                <a:gd name="T0" fmla="*/ 114 w 229"/>
                <a:gd name="T1" fmla="*/ 15 h 233"/>
                <a:gd name="T2" fmla="*/ 213 w 229"/>
                <a:gd name="T3" fmla="*/ 116 h 233"/>
                <a:gd name="T4" fmla="*/ 114 w 229"/>
                <a:gd name="T5" fmla="*/ 218 h 233"/>
                <a:gd name="T6" fmla="*/ 15 w 229"/>
                <a:gd name="T7" fmla="*/ 116 h 233"/>
                <a:gd name="T8" fmla="*/ 114 w 229"/>
                <a:gd name="T9" fmla="*/ 15 h 233"/>
                <a:gd name="T10" fmla="*/ 114 w 229"/>
                <a:gd name="T11" fmla="*/ 0 h 233"/>
                <a:gd name="T12" fmla="*/ 0 w 229"/>
                <a:gd name="T13" fmla="*/ 116 h 233"/>
                <a:gd name="T14" fmla="*/ 114 w 229"/>
                <a:gd name="T15" fmla="*/ 233 h 233"/>
                <a:gd name="T16" fmla="*/ 229 w 229"/>
                <a:gd name="T17" fmla="*/ 116 h 233"/>
                <a:gd name="T18" fmla="*/ 114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4" y="15"/>
                  </a:moveTo>
                  <a:cubicBezTo>
                    <a:pt x="169" y="15"/>
                    <a:pt x="213" y="60"/>
                    <a:pt x="213" y="116"/>
                  </a:cubicBezTo>
                  <a:cubicBezTo>
                    <a:pt x="213" y="172"/>
                    <a:pt x="169" y="218"/>
                    <a:pt x="114" y="218"/>
                  </a:cubicBezTo>
                  <a:cubicBezTo>
                    <a:pt x="59" y="218"/>
                    <a:pt x="15" y="172"/>
                    <a:pt x="15" y="116"/>
                  </a:cubicBezTo>
                  <a:cubicBezTo>
                    <a:pt x="15" y="60"/>
                    <a:pt x="59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4" y="233"/>
                  </a:cubicBezTo>
                  <a:cubicBezTo>
                    <a:pt x="177" y="233"/>
                    <a:pt x="229" y="181"/>
                    <a:pt x="229" y="116"/>
                  </a:cubicBezTo>
                  <a:cubicBezTo>
                    <a:pt x="229" y="52"/>
                    <a:pt x="177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10" name="Freeform 233"/>
            <p:cNvSpPr>
              <a:spLocks/>
            </p:cNvSpPr>
            <p:nvPr userDrawn="1"/>
          </p:nvSpPr>
          <p:spPr bwMode="auto">
            <a:xfrm>
              <a:off x="881" y="1716"/>
              <a:ext cx="129" cy="548"/>
            </a:xfrm>
            <a:custGeom>
              <a:avLst/>
              <a:gdLst>
                <a:gd name="T0" fmla="*/ 34 w 54"/>
                <a:gd name="T1" fmla="*/ 4 h 231"/>
                <a:gd name="T2" fmla="*/ 54 w 54"/>
                <a:gd name="T3" fmla="*/ 198 h 231"/>
                <a:gd name="T4" fmla="*/ 53 w 54"/>
                <a:gd name="T5" fmla="*/ 202 h 231"/>
                <a:gd name="T6" fmla="*/ 30 w 54"/>
                <a:gd name="T7" fmla="*/ 229 h 231"/>
                <a:gd name="T8" fmla="*/ 24 w 54"/>
                <a:gd name="T9" fmla="*/ 229 h 231"/>
                <a:gd name="T10" fmla="*/ 1 w 54"/>
                <a:gd name="T11" fmla="*/ 202 h 231"/>
                <a:gd name="T12" fmla="*/ 0 w 54"/>
                <a:gd name="T13" fmla="*/ 198 h 231"/>
                <a:gd name="T14" fmla="*/ 20 w 54"/>
                <a:gd name="T15" fmla="*/ 4 h 231"/>
                <a:gd name="T16" fmla="*/ 27 w 54"/>
                <a:gd name="T17" fmla="*/ 0 h 231"/>
                <a:gd name="T18" fmla="*/ 27 w 54"/>
                <a:gd name="T19" fmla="*/ 0 h 231"/>
                <a:gd name="T20" fmla="*/ 34 w 54"/>
                <a:gd name="T21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31">
                  <a:moveTo>
                    <a:pt x="34" y="4"/>
                  </a:moveTo>
                  <a:cubicBezTo>
                    <a:pt x="54" y="198"/>
                    <a:pt x="54" y="198"/>
                    <a:pt x="54" y="198"/>
                  </a:cubicBezTo>
                  <a:cubicBezTo>
                    <a:pt x="54" y="200"/>
                    <a:pt x="54" y="201"/>
                    <a:pt x="53" y="202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9" y="231"/>
                    <a:pt x="25" y="231"/>
                    <a:pt x="24" y="229"/>
                  </a:cubicBezTo>
                  <a:cubicBezTo>
                    <a:pt x="1" y="202"/>
                    <a:pt x="1" y="202"/>
                    <a:pt x="1" y="202"/>
                  </a:cubicBezTo>
                  <a:cubicBezTo>
                    <a:pt x="0" y="201"/>
                    <a:pt x="0" y="200"/>
                    <a:pt x="0" y="19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2"/>
                    <a:pt x="24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3" y="2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</p:grpSp>
      <p:grpSp>
        <p:nvGrpSpPr>
          <p:cNvPr id="165" name="gruppe" hidden="1"/>
          <p:cNvGrpSpPr>
            <a:grpSpLocks noChangeAspect="1"/>
          </p:cNvGrpSpPr>
          <p:nvPr userDrawn="1"/>
        </p:nvGrpSpPr>
        <p:grpSpPr bwMode="auto">
          <a:xfrm>
            <a:off x="5005047" y="2621989"/>
            <a:ext cx="2181908" cy="1614021"/>
            <a:chOff x="1847" y="1404"/>
            <a:chExt cx="2062" cy="1514"/>
          </a:xfrm>
        </p:grpSpPr>
        <p:sp>
          <p:nvSpPr>
            <p:cNvPr id="194" name="Freeform 237"/>
            <p:cNvSpPr>
              <a:spLocks/>
            </p:cNvSpPr>
            <p:nvPr userDrawn="1"/>
          </p:nvSpPr>
          <p:spPr bwMode="auto">
            <a:xfrm>
              <a:off x="2963" y="1943"/>
              <a:ext cx="927" cy="716"/>
            </a:xfrm>
            <a:custGeom>
              <a:avLst/>
              <a:gdLst>
                <a:gd name="T0" fmla="*/ 196 w 391"/>
                <a:gd name="T1" fmla="*/ 302 h 302"/>
                <a:gd name="T2" fmla="*/ 2 w 391"/>
                <a:gd name="T3" fmla="*/ 214 h 302"/>
                <a:gd name="T4" fmla="*/ 0 w 391"/>
                <a:gd name="T5" fmla="*/ 212 h 302"/>
                <a:gd name="T6" fmla="*/ 0 w 391"/>
                <a:gd name="T7" fmla="*/ 209 h 302"/>
                <a:gd name="T8" fmla="*/ 57 w 391"/>
                <a:gd name="T9" fmla="*/ 55 h 302"/>
                <a:gd name="T10" fmla="*/ 196 w 391"/>
                <a:gd name="T11" fmla="*/ 0 h 302"/>
                <a:gd name="T12" fmla="*/ 334 w 391"/>
                <a:gd name="T13" fmla="*/ 55 h 302"/>
                <a:gd name="T14" fmla="*/ 391 w 391"/>
                <a:gd name="T15" fmla="*/ 209 h 302"/>
                <a:gd name="T16" fmla="*/ 391 w 391"/>
                <a:gd name="T17" fmla="*/ 212 h 302"/>
                <a:gd name="T18" fmla="*/ 389 w 391"/>
                <a:gd name="T19" fmla="*/ 214 h 302"/>
                <a:gd name="T20" fmla="*/ 196 w 391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2" y="19"/>
                    <a:pt x="141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1" y="146"/>
                    <a:pt x="391" y="209"/>
                  </a:cubicBezTo>
                  <a:cubicBezTo>
                    <a:pt x="391" y="212"/>
                    <a:pt x="391" y="212"/>
                    <a:pt x="391" y="212"/>
                  </a:cubicBezTo>
                  <a:cubicBezTo>
                    <a:pt x="389" y="214"/>
                    <a:pt x="389" y="214"/>
                    <a:pt x="389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195" name="Freeform 238"/>
            <p:cNvSpPr>
              <a:spLocks noEditPoints="1"/>
            </p:cNvSpPr>
            <p:nvPr userDrawn="1"/>
          </p:nvSpPr>
          <p:spPr bwMode="auto">
            <a:xfrm>
              <a:off x="2944" y="1924"/>
              <a:ext cx="965" cy="754"/>
            </a:xfrm>
            <a:custGeom>
              <a:avLst/>
              <a:gdLst>
                <a:gd name="T0" fmla="*/ 204 w 407"/>
                <a:gd name="T1" fmla="*/ 16 h 318"/>
                <a:gd name="T2" fmla="*/ 391 w 407"/>
                <a:gd name="T3" fmla="*/ 217 h 318"/>
                <a:gd name="T4" fmla="*/ 204 w 407"/>
                <a:gd name="T5" fmla="*/ 302 h 318"/>
                <a:gd name="T6" fmla="*/ 16 w 407"/>
                <a:gd name="T7" fmla="*/ 217 h 318"/>
                <a:gd name="T8" fmla="*/ 204 w 407"/>
                <a:gd name="T9" fmla="*/ 16 h 318"/>
                <a:gd name="T10" fmla="*/ 204 w 407"/>
                <a:gd name="T11" fmla="*/ 0 h 318"/>
                <a:gd name="T12" fmla="*/ 60 w 407"/>
                <a:gd name="T13" fmla="*/ 57 h 318"/>
                <a:gd name="T14" fmla="*/ 0 w 407"/>
                <a:gd name="T15" fmla="*/ 217 h 318"/>
                <a:gd name="T16" fmla="*/ 0 w 407"/>
                <a:gd name="T17" fmla="*/ 223 h 318"/>
                <a:gd name="T18" fmla="*/ 4 w 407"/>
                <a:gd name="T19" fmla="*/ 228 h 318"/>
                <a:gd name="T20" fmla="*/ 204 w 407"/>
                <a:gd name="T21" fmla="*/ 318 h 318"/>
                <a:gd name="T22" fmla="*/ 403 w 407"/>
                <a:gd name="T23" fmla="*/ 228 h 318"/>
                <a:gd name="T24" fmla="*/ 407 w 407"/>
                <a:gd name="T25" fmla="*/ 223 h 318"/>
                <a:gd name="T26" fmla="*/ 407 w 407"/>
                <a:gd name="T27" fmla="*/ 217 h 318"/>
                <a:gd name="T28" fmla="*/ 348 w 407"/>
                <a:gd name="T29" fmla="*/ 57 h 318"/>
                <a:gd name="T30" fmla="*/ 204 w 407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7" h="318">
                  <a:moveTo>
                    <a:pt x="204" y="16"/>
                  </a:moveTo>
                  <a:cubicBezTo>
                    <a:pt x="307" y="16"/>
                    <a:pt x="391" y="89"/>
                    <a:pt x="391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3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7" y="0"/>
                    <a:pt x="96" y="20"/>
                    <a:pt x="60" y="57"/>
                  </a:cubicBezTo>
                  <a:cubicBezTo>
                    <a:pt x="20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79" y="318"/>
                    <a:pt x="350" y="286"/>
                    <a:pt x="403" y="228"/>
                  </a:cubicBezTo>
                  <a:cubicBezTo>
                    <a:pt x="407" y="223"/>
                    <a:pt x="407" y="223"/>
                    <a:pt x="407" y="223"/>
                  </a:cubicBezTo>
                  <a:cubicBezTo>
                    <a:pt x="407" y="217"/>
                    <a:pt x="407" y="217"/>
                    <a:pt x="407" y="217"/>
                  </a:cubicBezTo>
                  <a:cubicBezTo>
                    <a:pt x="407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196" name="Oval 239"/>
            <p:cNvSpPr>
              <a:spLocks noChangeArrowheads="1"/>
            </p:cNvSpPr>
            <p:nvPr userDrawn="1"/>
          </p:nvSpPr>
          <p:spPr bwMode="auto">
            <a:xfrm>
              <a:off x="3174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197" name="Freeform 240"/>
            <p:cNvSpPr>
              <a:spLocks noEditPoints="1"/>
            </p:cNvSpPr>
            <p:nvPr userDrawn="1"/>
          </p:nvSpPr>
          <p:spPr bwMode="auto">
            <a:xfrm>
              <a:off x="3155" y="1404"/>
              <a:ext cx="543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198" name="Freeform 241"/>
            <p:cNvSpPr>
              <a:spLocks/>
            </p:cNvSpPr>
            <p:nvPr userDrawn="1"/>
          </p:nvSpPr>
          <p:spPr bwMode="auto">
            <a:xfrm>
              <a:off x="1866" y="1943"/>
              <a:ext cx="929" cy="716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199" name="Freeform 242"/>
            <p:cNvSpPr>
              <a:spLocks noEditPoints="1"/>
            </p:cNvSpPr>
            <p:nvPr userDrawn="1"/>
          </p:nvSpPr>
          <p:spPr bwMode="auto">
            <a:xfrm>
              <a:off x="1847" y="1924"/>
              <a:ext cx="967" cy="754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0" name="Oval 243"/>
            <p:cNvSpPr>
              <a:spLocks noChangeArrowheads="1"/>
            </p:cNvSpPr>
            <p:nvPr userDrawn="1"/>
          </p:nvSpPr>
          <p:spPr bwMode="auto">
            <a:xfrm>
              <a:off x="2077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1" name="Freeform 244"/>
            <p:cNvSpPr>
              <a:spLocks noEditPoints="1"/>
            </p:cNvSpPr>
            <p:nvPr userDrawn="1"/>
          </p:nvSpPr>
          <p:spPr bwMode="auto">
            <a:xfrm>
              <a:off x="2058" y="1404"/>
              <a:ext cx="542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6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6" y="172"/>
                    <a:pt x="16" y="116"/>
                  </a:cubicBezTo>
                  <a:cubicBezTo>
                    <a:pt x="16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2" name="Freeform 245"/>
            <p:cNvSpPr>
              <a:spLocks/>
            </p:cNvSpPr>
            <p:nvPr userDrawn="1"/>
          </p:nvSpPr>
          <p:spPr bwMode="auto">
            <a:xfrm>
              <a:off x="2415" y="2154"/>
              <a:ext cx="946" cy="736"/>
            </a:xfrm>
            <a:custGeom>
              <a:avLst/>
              <a:gdLst>
                <a:gd name="T0" fmla="*/ 199 w 399"/>
                <a:gd name="T1" fmla="*/ 310 h 310"/>
                <a:gd name="T2" fmla="*/ 3 w 399"/>
                <a:gd name="T3" fmla="*/ 221 h 310"/>
                <a:gd name="T4" fmla="*/ 0 w 399"/>
                <a:gd name="T5" fmla="*/ 217 h 310"/>
                <a:gd name="T6" fmla="*/ 0 w 399"/>
                <a:gd name="T7" fmla="*/ 213 h 310"/>
                <a:gd name="T8" fmla="*/ 58 w 399"/>
                <a:gd name="T9" fmla="*/ 55 h 310"/>
                <a:gd name="T10" fmla="*/ 199 w 399"/>
                <a:gd name="T11" fmla="*/ 0 h 310"/>
                <a:gd name="T12" fmla="*/ 341 w 399"/>
                <a:gd name="T13" fmla="*/ 55 h 310"/>
                <a:gd name="T14" fmla="*/ 399 w 399"/>
                <a:gd name="T15" fmla="*/ 213 h 310"/>
                <a:gd name="T16" fmla="*/ 399 w 399"/>
                <a:gd name="T17" fmla="*/ 217 h 310"/>
                <a:gd name="T18" fmla="*/ 396 w 399"/>
                <a:gd name="T19" fmla="*/ 221 h 310"/>
                <a:gd name="T20" fmla="*/ 199 w 399"/>
                <a:gd name="T2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310">
                  <a:moveTo>
                    <a:pt x="199" y="310"/>
                  </a:moveTo>
                  <a:cubicBezTo>
                    <a:pt x="125" y="310"/>
                    <a:pt x="55" y="278"/>
                    <a:pt x="3" y="221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148"/>
                    <a:pt x="20" y="94"/>
                    <a:pt x="58" y="55"/>
                  </a:cubicBezTo>
                  <a:cubicBezTo>
                    <a:pt x="94" y="19"/>
                    <a:pt x="144" y="0"/>
                    <a:pt x="199" y="0"/>
                  </a:cubicBezTo>
                  <a:cubicBezTo>
                    <a:pt x="255" y="0"/>
                    <a:pt x="305" y="19"/>
                    <a:pt x="341" y="55"/>
                  </a:cubicBezTo>
                  <a:cubicBezTo>
                    <a:pt x="379" y="94"/>
                    <a:pt x="399" y="148"/>
                    <a:pt x="399" y="213"/>
                  </a:cubicBezTo>
                  <a:cubicBezTo>
                    <a:pt x="399" y="217"/>
                    <a:pt x="399" y="217"/>
                    <a:pt x="399" y="217"/>
                  </a:cubicBezTo>
                  <a:cubicBezTo>
                    <a:pt x="396" y="221"/>
                    <a:pt x="396" y="221"/>
                    <a:pt x="396" y="221"/>
                  </a:cubicBezTo>
                  <a:cubicBezTo>
                    <a:pt x="344" y="278"/>
                    <a:pt x="274" y="310"/>
                    <a:pt x="199" y="31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3" name="Freeform 246"/>
            <p:cNvSpPr>
              <a:spLocks noEditPoints="1"/>
            </p:cNvSpPr>
            <p:nvPr userDrawn="1"/>
          </p:nvSpPr>
          <p:spPr bwMode="auto">
            <a:xfrm>
              <a:off x="2387" y="2126"/>
              <a:ext cx="1002" cy="792"/>
            </a:xfrm>
            <a:custGeom>
              <a:avLst/>
              <a:gdLst>
                <a:gd name="T0" fmla="*/ 211 w 423"/>
                <a:gd name="T1" fmla="*/ 23 h 334"/>
                <a:gd name="T2" fmla="*/ 399 w 423"/>
                <a:gd name="T3" fmla="*/ 225 h 334"/>
                <a:gd name="T4" fmla="*/ 211 w 423"/>
                <a:gd name="T5" fmla="*/ 310 h 334"/>
                <a:gd name="T6" fmla="*/ 24 w 423"/>
                <a:gd name="T7" fmla="*/ 225 h 334"/>
                <a:gd name="T8" fmla="*/ 211 w 423"/>
                <a:gd name="T9" fmla="*/ 23 h 334"/>
                <a:gd name="T10" fmla="*/ 211 w 423"/>
                <a:gd name="T11" fmla="*/ 0 h 334"/>
                <a:gd name="T12" fmla="*/ 62 w 423"/>
                <a:gd name="T13" fmla="*/ 59 h 334"/>
                <a:gd name="T14" fmla="*/ 0 w 423"/>
                <a:gd name="T15" fmla="*/ 225 h 334"/>
                <a:gd name="T16" fmla="*/ 0 w 423"/>
                <a:gd name="T17" fmla="*/ 234 h 334"/>
                <a:gd name="T18" fmla="*/ 6 w 423"/>
                <a:gd name="T19" fmla="*/ 241 h 334"/>
                <a:gd name="T20" fmla="*/ 211 w 423"/>
                <a:gd name="T21" fmla="*/ 334 h 334"/>
                <a:gd name="T22" fmla="*/ 417 w 423"/>
                <a:gd name="T23" fmla="*/ 241 h 334"/>
                <a:gd name="T24" fmla="*/ 423 w 423"/>
                <a:gd name="T25" fmla="*/ 234 h 334"/>
                <a:gd name="T26" fmla="*/ 423 w 423"/>
                <a:gd name="T27" fmla="*/ 225 h 334"/>
                <a:gd name="T28" fmla="*/ 361 w 423"/>
                <a:gd name="T29" fmla="*/ 59 h 334"/>
                <a:gd name="T30" fmla="*/ 211 w 423"/>
                <a:gd name="T3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334">
                  <a:moveTo>
                    <a:pt x="211" y="23"/>
                  </a:moveTo>
                  <a:cubicBezTo>
                    <a:pt x="315" y="23"/>
                    <a:pt x="399" y="96"/>
                    <a:pt x="399" y="225"/>
                  </a:cubicBezTo>
                  <a:cubicBezTo>
                    <a:pt x="352" y="277"/>
                    <a:pt x="285" y="310"/>
                    <a:pt x="211" y="310"/>
                  </a:cubicBezTo>
                  <a:cubicBezTo>
                    <a:pt x="138" y="310"/>
                    <a:pt x="71" y="277"/>
                    <a:pt x="24" y="225"/>
                  </a:cubicBezTo>
                  <a:cubicBezTo>
                    <a:pt x="24" y="96"/>
                    <a:pt x="108" y="23"/>
                    <a:pt x="211" y="23"/>
                  </a:cubicBezTo>
                  <a:moveTo>
                    <a:pt x="211" y="0"/>
                  </a:moveTo>
                  <a:cubicBezTo>
                    <a:pt x="153" y="0"/>
                    <a:pt x="100" y="21"/>
                    <a:pt x="62" y="59"/>
                  </a:cubicBezTo>
                  <a:cubicBezTo>
                    <a:pt x="21" y="100"/>
                    <a:pt x="0" y="157"/>
                    <a:pt x="0" y="22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6" y="241"/>
                    <a:pt x="6" y="241"/>
                    <a:pt x="6" y="241"/>
                  </a:cubicBezTo>
                  <a:cubicBezTo>
                    <a:pt x="60" y="301"/>
                    <a:pt x="133" y="334"/>
                    <a:pt x="211" y="334"/>
                  </a:cubicBezTo>
                  <a:cubicBezTo>
                    <a:pt x="290" y="334"/>
                    <a:pt x="363" y="301"/>
                    <a:pt x="417" y="241"/>
                  </a:cubicBezTo>
                  <a:cubicBezTo>
                    <a:pt x="423" y="234"/>
                    <a:pt x="423" y="234"/>
                    <a:pt x="423" y="234"/>
                  </a:cubicBezTo>
                  <a:cubicBezTo>
                    <a:pt x="423" y="225"/>
                    <a:pt x="423" y="225"/>
                    <a:pt x="423" y="225"/>
                  </a:cubicBezTo>
                  <a:cubicBezTo>
                    <a:pt x="423" y="157"/>
                    <a:pt x="402" y="100"/>
                    <a:pt x="361" y="59"/>
                  </a:cubicBezTo>
                  <a:cubicBezTo>
                    <a:pt x="323" y="21"/>
                    <a:pt x="270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4" name="Oval 247"/>
            <p:cNvSpPr>
              <a:spLocks noChangeArrowheads="1"/>
            </p:cNvSpPr>
            <p:nvPr userDrawn="1"/>
          </p:nvSpPr>
          <p:spPr bwMode="auto">
            <a:xfrm>
              <a:off x="2636" y="1642"/>
              <a:ext cx="505" cy="51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  <p:sp>
          <p:nvSpPr>
            <p:cNvPr id="205" name="Freeform 248"/>
            <p:cNvSpPr>
              <a:spLocks noEditPoints="1"/>
            </p:cNvSpPr>
            <p:nvPr userDrawn="1"/>
          </p:nvSpPr>
          <p:spPr bwMode="auto">
            <a:xfrm>
              <a:off x="2617" y="1625"/>
              <a:ext cx="543" cy="550"/>
            </a:xfrm>
            <a:custGeom>
              <a:avLst/>
              <a:gdLst>
                <a:gd name="T0" fmla="*/ 114 w 229"/>
                <a:gd name="T1" fmla="*/ 15 h 232"/>
                <a:gd name="T2" fmla="*/ 214 w 229"/>
                <a:gd name="T3" fmla="*/ 116 h 232"/>
                <a:gd name="T4" fmla="*/ 114 w 229"/>
                <a:gd name="T5" fmla="*/ 217 h 232"/>
                <a:gd name="T6" fmla="*/ 15 w 229"/>
                <a:gd name="T7" fmla="*/ 116 h 232"/>
                <a:gd name="T8" fmla="*/ 114 w 229"/>
                <a:gd name="T9" fmla="*/ 15 h 232"/>
                <a:gd name="T10" fmla="*/ 114 w 229"/>
                <a:gd name="T11" fmla="*/ 0 h 232"/>
                <a:gd name="T12" fmla="*/ 0 w 229"/>
                <a:gd name="T13" fmla="*/ 116 h 232"/>
                <a:gd name="T14" fmla="*/ 114 w 229"/>
                <a:gd name="T15" fmla="*/ 232 h 232"/>
                <a:gd name="T16" fmla="*/ 229 w 229"/>
                <a:gd name="T17" fmla="*/ 116 h 232"/>
                <a:gd name="T18" fmla="*/ 114 w 229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2">
                  <a:moveTo>
                    <a:pt x="114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7"/>
                    <a:pt x="114" y="217"/>
                  </a:cubicBezTo>
                  <a:cubicBezTo>
                    <a:pt x="60" y="217"/>
                    <a:pt x="15" y="172"/>
                    <a:pt x="15" y="116"/>
                  </a:cubicBezTo>
                  <a:cubicBezTo>
                    <a:pt x="15" y="60"/>
                    <a:pt x="60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0"/>
                    <a:pt x="51" y="232"/>
                    <a:pt x="114" y="232"/>
                  </a:cubicBezTo>
                  <a:cubicBezTo>
                    <a:pt x="178" y="232"/>
                    <a:pt x="229" y="180"/>
                    <a:pt x="229" y="116"/>
                  </a:cubicBezTo>
                  <a:cubicBezTo>
                    <a:pt x="229" y="52"/>
                    <a:pt x="178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/>
            </a:p>
          </p:txBody>
        </p:sp>
      </p:grpSp>
      <p:sp>
        <p:nvSpPr>
          <p:cNvPr id="166" name="pilhoyre" hidden="1"/>
          <p:cNvSpPr>
            <a:spLocks/>
          </p:cNvSpPr>
          <p:nvPr userDrawn="1"/>
        </p:nvSpPr>
        <p:spPr bwMode="auto">
          <a:xfrm>
            <a:off x="5496559" y="3113445"/>
            <a:ext cx="1198884" cy="631109"/>
          </a:xfrm>
          <a:custGeom>
            <a:avLst/>
            <a:gdLst>
              <a:gd name="T0" fmla="*/ 473 w 479"/>
              <a:gd name="T1" fmla="*/ 117 h 249"/>
              <a:gd name="T2" fmla="*/ 313 w 479"/>
              <a:gd name="T3" fmla="*/ 5 h 249"/>
              <a:gd name="T4" fmla="*/ 298 w 479"/>
              <a:gd name="T5" fmla="*/ 13 h 249"/>
              <a:gd name="T6" fmla="*/ 298 w 479"/>
              <a:gd name="T7" fmla="*/ 72 h 249"/>
              <a:gd name="T8" fmla="*/ 0 w 479"/>
              <a:gd name="T9" fmla="*/ 72 h 249"/>
              <a:gd name="T10" fmla="*/ 0 w 479"/>
              <a:gd name="T11" fmla="*/ 177 h 249"/>
              <a:gd name="T12" fmla="*/ 298 w 479"/>
              <a:gd name="T13" fmla="*/ 177 h 249"/>
              <a:gd name="T14" fmla="*/ 298 w 479"/>
              <a:gd name="T15" fmla="*/ 237 h 249"/>
              <a:gd name="T16" fmla="*/ 313 w 479"/>
              <a:gd name="T17" fmla="*/ 245 h 249"/>
              <a:gd name="T18" fmla="*/ 473 w 479"/>
              <a:gd name="T19" fmla="*/ 133 h 249"/>
              <a:gd name="T20" fmla="*/ 473 w 479"/>
              <a:gd name="T21" fmla="*/ 117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473" y="117"/>
                </a:moveTo>
                <a:cubicBezTo>
                  <a:pt x="313" y="5"/>
                  <a:pt x="313" y="5"/>
                  <a:pt x="313" y="5"/>
                </a:cubicBezTo>
                <a:cubicBezTo>
                  <a:pt x="307" y="0"/>
                  <a:pt x="298" y="5"/>
                  <a:pt x="298" y="13"/>
                </a:cubicBezTo>
                <a:cubicBezTo>
                  <a:pt x="298" y="72"/>
                  <a:pt x="298" y="72"/>
                  <a:pt x="298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77"/>
                  <a:pt x="0" y="177"/>
                  <a:pt x="0" y="177"/>
                </a:cubicBezTo>
                <a:cubicBezTo>
                  <a:pt x="298" y="177"/>
                  <a:pt x="298" y="177"/>
                  <a:pt x="298" y="177"/>
                </a:cubicBezTo>
                <a:cubicBezTo>
                  <a:pt x="298" y="237"/>
                  <a:pt x="298" y="237"/>
                  <a:pt x="298" y="237"/>
                </a:cubicBezTo>
                <a:cubicBezTo>
                  <a:pt x="298" y="245"/>
                  <a:pt x="307" y="249"/>
                  <a:pt x="313" y="245"/>
                </a:cubicBezTo>
                <a:cubicBezTo>
                  <a:pt x="473" y="133"/>
                  <a:pt x="473" y="133"/>
                  <a:pt x="473" y="133"/>
                </a:cubicBezTo>
                <a:cubicBezTo>
                  <a:pt x="479" y="129"/>
                  <a:pt x="479" y="121"/>
                  <a:pt x="473" y="117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49" tIns="30475" rIns="60949" bIns="3047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/>
          </a:p>
        </p:txBody>
      </p:sp>
      <p:sp>
        <p:nvSpPr>
          <p:cNvPr id="167" name="pilvenstre" hidden="1"/>
          <p:cNvSpPr>
            <a:spLocks/>
          </p:cNvSpPr>
          <p:nvPr userDrawn="1"/>
        </p:nvSpPr>
        <p:spPr bwMode="auto">
          <a:xfrm>
            <a:off x="5496559" y="3113445"/>
            <a:ext cx="1198884" cy="631109"/>
          </a:xfrm>
          <a:custGeom>
            <a:avLst/>
            <a:gdLst>
              <a:gd name="T0" fmla="*/ 6 w 479"/>
              <a:gd name="T1" fmla="*/ 133 h 249"/>
              <a:gd name="T2" fmla="*/ 165 w 479"/>
              <a:gd name="T3" fmla="*/ 245 h 249"/>
              <a:gd name="T4" fmla="*/ 181 w 479"/>
              <a:gd name="T5" fmla="*/ 237 h 249"/>
              <a:gd name="T6" fmla="*/ 181 w 479"/>
              <a:gd name="T7" fmla="*/ 177 h 249"/>
              <a:gd name="T8" fmla="*/ 479 w 479"/>
              <a:gd name="T9" fmla="*/ 177 h 249"/>
              <a:gd name="T10" fmla="*/ 479 w 479"/>
              <a:gd name="T11" fmla="*/ 72 h 249"/>
              <a:gd name="T12" fmla="*/ 181 w 479"/>
              <a:gd name="T13" fmla="*/ 72 h 249"/>
              <a:gd name="T14" fmla="*/ 181 w 479"/>
              <a:gd name="T15" fmla="*/ 13 h 249"/>
              <a:gd name="T16" fmla="*/ 165 w 479"/>
              <a:gd name="T17" fmla="*/ 5 h 249"/>
              <a:gd name="T18" fmla="*/ 6 w 479"/>
              <a:gd name="T19" fmla="*/ 117 h 249"/>
              <a:gd name="T20" fmla="*/ 6 w 479"/>
              <a:gd name="T21" fmla="*/ 133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6" y="133"/>
                </a:moveTo>
                <a:cubicBezTo>
                  <a:pt x="165" y="245"/>
                  <a:pt x="165" y="245"/>
                  <a:pt x="165" y="245"/>
                </a:cubicBezTo>
                <a:cubicBezTo>
                  <a:pt x="172" y="249"/>
                  <a:pt x="181" y="245"/>
                  <a:pt x="181" y="237"/>
                </a:cubicBezTo>
                <a:cubicBezTo>
                  <a:pt x="181" y="177"/>
                  <a:pt x="181" y="177"/>
                  <a:pt x="181" y="177"/>
                </a:cubicBezTo>
                <a:cubicBezTo>
                  <a:pt x="479" y="177"/>
                  <a:pt x="479" y="177"/>
                  <a:pt x="479" y="177"/>
                </a:cubicBezTo>
                <a:cubicBezTo>
                  <a:pt x="479" y="72"/>
                  <a:pt x="479" y="72"/>
                  <a:pt x="479" y="72"/>
                </a:cubicBezTo>
                <a:cubicBezTo>
                  <a:pt x="181" y="72"/>
                  <a:pt x="181" y="72"/>
                  <a:pt x="181" y="72"/>
                </a:cubicBezTo>
                <a:cubicBezTo>
                  <a:pt x="181" y="13"/>
                  <a:pt x="181" y="13"/>
                  <a:pt x="181" y="13"/>
                </a:cubicBezTo>
                <a:cubicBezTo>
                  <a:pt x="181" y="5"/>
                  <a:pt x="172" y="0"/>
                  <a:pt x="165" y="5"/>
                </a:cubicBezTo>
                <a:cubicBezTo>
                  <a:pt x="6" y="117"/>
                  <a:pt x="6" y="117"/>
                  <a:pt x="6" y="117"/>
                </a:cubicBezTo>
                <a:cubicBezTo>
                  <a:pt x="0" y="121"/>
                  <a:pt x="0" y="129"/>
                  <a:pt x="6" y="13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49" tIns="30475" rIns="60949" bIns="3047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/>
          </a:p>
        </p:txBody>
      </p:sp>
      <p:sp>
        <p:nvSpPr>
          <p:cNvPr id="168" name="pilopp" hidden="1"/>
          <p:cNvSpPr>
            <a:spLocks/>
          </p:cNvSpPr>
          <p:nvPr userDrawn="1"/>
        </p:nvSpPr>
        <p:spPr bwMode="auto">
          <a:xfrm>
            <a:off x="5784376" y="2820811"/>
            <a:ext cx="623250" cy="1216377"/>
          </a:xfrm>
          <a:custGeom>
            <a:avLst/>
            <a:gdLst>
              <a:gd name="T0" fmla="*/ 116 w 249"/>
              <a:gd name="T1" fmla="*/ 6 h 480"/>
              <a:gd name="T2" fmla="*/ 4 w 249"/>
              <a:gd name="T3" fmla="*/ 166 h 480"/>
              <a:gd name="T4" fmla="*/ 12 w 249"/>
              <a:gd name="T5" fmla="*/ 181 h 480"/>
              <a:gd name="T6" fmla="*/ 72 w 249"/>
              <a:gd name="T7" fmla="*/ 181 h 480"/>
              <a:gd name="T8" fmla="*/ 72 w 249"/>
              <a:gd name="T9" fmla="*/ 480 h 480"/>
              <a:gd name="T10" fmla="*/ 177 w 249"/>
              <a:gd name="T11" fmla="*/ 480 h 480"/>
              <a:gd name="T12" fmla="*/ 177 w 249"/>
              <a:gd name="T13" fmla="*/ 181 h 480"/>
              <a:gd name="T14" fmla="*/ 236 w 249"/>
              <a:gd name="T15" fmla="*/ 181 h 480"/>
              <a:gd name="T16" fmla="*/ 244 w 249"/>
              <a:gd name="T17" fmla="*/ 166 h 480"/>
              <a:gd name="T18" fmla="*/ 132 w 249"/>
              <a:gd name="T19" fmla="*/ 6 h 480"/>
              <a:gd name="T20" fmla="*/ 116 w 249"/>
              <a:gd name="T21" fmla="*/ 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80">
                <a:moveTo>
                  <a:pt x="116" y="6"/>
                </a:moveTo>
                <a:cubicBezTo>
                  <a:pt x="4" y="166"/>
                  <a:pt x="4" y="166"/>
                  <a:pt x="4" y="166"/>
                </a:cubicBezTo>
                <a:cubicBezTo>
                  <a:pt x="0" y="172"/>
                  <a:pt x="4" y="181"/>
                  <a:pt x="12" y="181"/>
                </a:cubicBezTo>
                <a:cubicBezTo>
                  <a:pt x="72" y="181"/>
                  <a:pt x="72" y="181"/>
                  <a:pt x="72" y="181"/>
                </a:cubicBezTo>
                <a:cubicBezTo>
                  <a:pt x="72" y="480"/>
                  <a:pt x="72" y="480"/>
                  <a:pt x="72" y="480"/>
                </a:cubicBezTo>
                <a:cubicBezTo>
                  <a:pt x="177" y="480"/>
                  <a:pt x="177" y="480"/>
                  <a:pt x="177" y="480"/>
                </a:cubicBezTo>
                <a:cubicBezTo>
                  <a:pt x="177" y="181"/>
                  <a:pt x="177" y="181"/>
                  <a:pt x="177" y="181"/>
                </a:cubicBezTo>
                <a:cubicBezTo>
                  <a:pt x="236" y="181"/>
                  <a:pt x="236" y="181"/>
                  <a:pt x="236" y="181"/>
                </a:cubicBezTo>
                <a:cubicBezTo>
                  <a:pt x="244" y="181"/>
                  <a:pt x="249" y="172"/>
                  <a:pt x="244" y="166"/>
                </a:cubicBezTo>
                <a:cubicBezTo>
                  <a:pt x="132" y="6"/>
                  <a:pt x="132" y="6"/>
                  <a:pt x="132" y="6"/>
                </a:cubicBezTo>
                <a:cubicBezTo>
                  <a:pt x="128" y="0"/>
                  <a:pt x="120" y="0"/>
                  <a:pt x="116" y="6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49" tIns="30475" rIns="60949" bIns="3047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/>
          </a:p>
        </p:txBody>
      </p:sp>
      <p:sp>
        <p:nvSpPr>
          <p:cNvPr id="169" name="pilned" hidden="1"/>
          <p:cNvSpPr>
            <a:spLocks/>
          </p:cNvSpPr>
          <p:nvPr userDrawn="1"/>
        </p:nvSpPr>
        <p:spPr bwMode="auto">
          <a:xfrm>
            <a:off x="5784376" y="2821877"/>
            <a:ext cx="623250" cy="1214245"/>
          </a:xfrm>
          <a:custGeom>
            <a:avLst/>
            <a:gdLst>
              <a:gd name="T0" fmla="*/ 132 w 249"/>
              <a:gd name="T1" fmla="*/ 473 h 479"/>
              <a:gd name="T2" fmla="*/ 245 w 249"/>
              <a:gd name="T3" fmla="*/ 314 h 479"/>
              <a:gd name="T4" fmla="*/ 236 w 249"/>
              <a:gd name="T5" fmla="*/ 298 h 479"/>
              <a:gd name="T6" fmla="*/ 177 w 249"/>
              <a:gd name="T7" fmla="*/ 298 h 479"/>
              <a:gd name="T8" fmla="*/ 177 w 249"/>
              <a:gd name="T9" fmla="*/ 0 h 479"/>
              <a:gd name="T10" fmla="*/ 72 w 249"/>
              <a:gd name="T11" fmla="*/ 0 h 479"/>
              <a:gd name="T12" fmla="*/ 72 w 249"/>
              <a:gd name="T13" fmla="*/ 298 h 479"/>
              <a:gd name="T14" fmla="*/ 12 w 249"/>
              <a:gd name="T15" fmla="*/ 298 h 479"/>
              <a:gd name="T16" fmla="*/ 4 w 249"/>
              <a:gd name="T17" fmla="*/ 314 h 479"/>
              <a:gd name="T18" fmla="*/ 116 w 249"/>
              <a:gd name="T19" fmla="*/ 473 h 479"/>
              <a:gd name="T20" fmla="*/ 132 w 249"/>
              <a:gd name="T21" fmla="*/ 47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79">
                <a:moveTo>
                  <a:pt x="132" y="473"/>
                </a:moveTo>
                <a:cubicBezTo>
                  <a:pt x="245" y="314"/>
                  <a:pt x="245" y="314"/>
                  <a:pt x="245" y="314"/>
                </a:cubicBezTo>
                <a:cubicBezTo>
                  <a:pt x="249" y="307"/>
                  <a:pt x="244" y="298"/>
                  <a:pt x="236" y="298"/>
                </a:cubicBezTo>
                <a:cubicBezTo>
                  <a:pt x="177" y="298"/>
                  <a:pt x="177" y="298"/>
                  <a:pt x="177" y="298"/>
                </a:cubicBezTo>
                <a:cubicBezTo>
                  <a:pt x="177" y="0"/>
                  <a:pt x="177" y="0"/>
                  <a:pt x="177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298"/>
                  <a:pt x="72" y="298"/>
                  <a:pt x="72" y="298"/>
                </a:cubicBezTo>
                <a:cubicBezTo>
                  <a:pt x="12" y="298"/>
                  <a:pt x="12" y="298"/>
                  <a:pt x="12" y="298"/>
                </a:cubicBezTo>
                <a:cubicBezTo>
                  <a:pt x="4" y="298"/>
                  <a:pt x="0" y="307"/>
                  <a:pt x="4" y="314"/>
                </a:cubicBezTo>
                <a:cubicBezTo>
                  <a:pt x="116" y="473"/>
                  <a:pt x="116" y="473"/>
                  <a:pt x="116" y="473"/>
                </a:cubicBezTo>
                <a:cubicBezTo>
                  <a:pt x="120" y="479"/>
                  <a:pt x="128" y="479"/>
                  <a:pt x="132" y="47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49" tIns="30475" rIns="60949" bIns="3047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/>
          </a:p>
        </p:txBody>
      </p:sp>
      <p:grpSp>
        <p:nvGrpSpPr>
          <p:cNvPr id="170" name="prosses4" hidden="1"/>
          <p:cNvGrpSpPr/>
          <p:nvPr userDrawn="1"/>
        </p:nvGrpSpPr>
        <p:grpSpPr>
          <a:xfrm>
            <a:off x="4252819" y="1589447"/>
            <a:ext cx="3686362" cy="3679104"/>
            <a:chOff x="1949529" y="751583"/>
            <a:chExt cx="5530502" cy="5478645"/>
          </a:xfrm>
        </p:grpSpPr>
        <p:grpSp>
          <p:nvGrpSpPr>
            <p:cNvPr id="185" name="prosses4"/>
            <p:cNvGrpSpPr>
              <a:grpSpLocks noChangeAspect="1"/>
            </p:cNvGrpSpPr>
            <p:nvPr userDrawn="1"/>
          </p:nvGrpSpPr>
          <p:grpSpPr bwMode="auto">
            <a:xfrm>
              <a:off x="2255718" y="976312"/>
              <a:ext cx="4897441" cy="4897438"/>
              <a:chOff x="1336" y="615"/>
              <a:chExt cx="3085" cy="3085"/>
            </a:xfrm>
          </p:grpSpPr>
          <p:sp>
            <p:nvSpPr>
              <p:cNvPr id="190" name="Freeform 90"/>
              <p:cNvSpPr>
                <a:spLocks/>
              </p:cNvSpPr>
              <p:nvPr userDrawn="1"/>
            </p:nvSpPr>
            <p:spPr bwMode="auto">
              <a:xfrm>
                <a:off x="1336" y="2179"/>
                <a:ext cx="1420" cy="1464"/>
              </a:xfrm>
              <a:custGeom>
                <a:avLst/>
                <a:gdLst>
                  <a:gd name="T0" fmla="*/ 399 w 600"/>
                  <a:gd name="T1" fmla="*/ 493 h 619"/>
                  <a:gd name="T2" fmla="*/ 391 w 600"/>
                  <a:gd name="T3" fmla="*/ 489 h 619"/>
                  <a:gd name="T4" fmla="*/ 382 w 600"/>
                  <a:gd name="T5" fmla="*/ 484 h 619"/>
                  <a:gd name="T6" fmla="*/ 373 w 600"/>
                  <a:gd name="T7" fmla="*/ 479 h 619"/>
                  <a:gd name="T8" fmla="*/ 365 w 600"/>
                  <a:gd name="T9" fmla="*/ 474 h 619"/>
                  <a:gd name="T10" fmla="*/ 356 w 600"/>
                  <a:gd name="T11" fmla="*/ 469 h 619"/>
                  <a:gd name="T12" fmla="*/ 349 w 600"/>
                  <a:gd name="T13" fmla="*/ 464 h 619"/>
                  <a:gd name="T14" fmla="*/ 340 w 600"/>
                  <a:gd name="T15" fmla="*/ 458 h 619"/>
                  <a:gd name="T16" fmla="*/ 333 w 600"/>
                  <a:gd name="T17" fmla="*/ 454 h 619"/>
                  <a:gd name="T18" fmla="*/ 324 w 600"/>
                  <a:gd name="T19" fmla="*/ 448 h 619"/>
                  <a:gd name="T20" fmla="*/ 318 w 600"/>
                  <a:gd name="T21" fmla="*/ 443 h 619"/>
                  <a:gd name="T22" fmla="*/ 94 w 600"/>
                  <a:gd name="T23" fmla="*/ 59 h 619"/>
                  <a:gd name="T24" fmla="*/ 121 w 600"/>
                  <a:gd name="T25" fmla="*/ 57 h 619"/>
                  <a:gd name="T26" fmla="*/ 57 w 600"/>
                  <a:gd name="T27" fmla="*/ 0 h 619"/>
                  <a:gd name="T28" fmla="*/ 0 w 600"/>
                  <a:gd name="T29" fmla="*/ 65 h 619"/>
                  <a:gd name="T30" fmla="*/ 26 w 600"/>
                  <a:gd name="T31" fmla="*/ 63 h 619"/>
                  <a:gd name="T32" fmla="*/ 254 w 600"/>
                  <a:gd name="T33" fmla="*/ 479 h 619"/>
                  <a:gd name="T34" fmla="*/ 254 w 600"/>
                  <a:gd name="T35" fmla="*/ 479 h 619"/>
                  <a:gd name="T36" fmla="*/ 254 w 600"/>
                  <a:gd name="T37" fmla="*/ 480 h 619"/>
                  <a:gd name="T38" fmla="*/ 271 w 600"/>
                  <a:gd name="T39" fmla="*/ 492 h 619"/>
                  <a:gd name="T40" fmla="*/ 275 w 600"/>
                  <a:gd name="T41" fmla="*/ 496 h 619"/>
                  <a:gd name="T42" fmla="*/ 288 w 600"/>
                  <a:gd name="T43" fmla="*/ 505 h 619"/>
                  <a:gd name="T44" fmla="*/ 294 w 600"/>
                  <a:gd name="T45" fmla="*/ 509 h 619"/>
                  <a:gd name="T46" fmla="*/ 306 w 600"/>
                  <a:gd name="T47" fmla="*/ 518 h 619"/>
                  <a:gd name="T48" fmla="*/ 313 w 600"/>
                  <a:gd name="T49" fmla="*/ 522 h 619"/>
                  <a:gd name="T50" fmla="*/ 325 w 600"/>
                  <a:gd name="T51" fmla="*/ 530 h 619"/>
                  <a:gd name="T52" fmla="*/ 331 w 600"/>
                  <a:gd name="T53" fmla="*/ 533 h 619"/>
                  <a:gd name="T54" fmla="*/ 345 w 600"/>
                  <a:gd name="T55" fmla="*/ 541 h 619"/>
                  <a:gd name="T56" fmla="*/ 350 w 600"/>
                  <a:gd name="T57" fmla="*/ 544 h 619"/>
                  <a:gd name="T58" fmla="*/ 388 w 600"/>
                  <a:gd name="T59" fmla="*/ 564 h 619"/>
                  <a:gd name="T60" fmla="*/ 388 w 600"/>
                  <a:gd name="T61" fmla="*/ 563 h 619"/>
                  <a:gd name="T62" fmla="*/ 596 w 600"/>
                  <a:gd name="T63" fmla="*/ 619 h 619"/>
                  <a:gd name="T64" fmla="*/ 596 w 600"/>
                  <a:gd name="T65" fmla="*/ 619 h 619"/>
                  <a:gd name="T66" fmla="*/ 575 w 600"/>
                  <a:gd name="T67" fmla="*/ 582 h 619"/>
                  <a:gd name="T68" fmla="*/ 575 w 600"/>
                  <a:gd name="T69" fmla="*/ 582 h 619"/>
                  <a:gd name="T70" fmla="*/ 575 w 600"/>
                  <a:gd name="T71" fmla="*/ 582 h 619"/>
                  <a:gd name="T72" fmla="*/ 600 w 600"/>
                  <a:gd name="T73" fmla="*/ 551 h 619"/>
                  <a:gd name="T74" fmla="*/ 399 w 600"/>
                  <a:gd name="T75" fmla="*/ 493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9">
                    <a:moveTo>
                      <a:pt x="399" y="493"/>
                    </a:moveTo>
                    <a:cubicBezTo>
                      <a:pt x="396" y="492"/>
                      <a:pt x="393" y="490"/>
                      <a:pt x="391" y="489"/>
                    </a:cubicBezTo>
                    <a:cubicBezTo>
                      <a:pt x="388" y="487"/>
                      <a:pt x="385" y="486"/>
                      <a:pt x="382" y="484"/>
                    </a:cubicBezTo>
                    <a:cubicBezTo>
                      <a:pt x="379" y="482"/>
                      <a:pt x="376" y="481"/>
                      <a:pt x="373" y="479"/>
                    </a:cubicBezTo>
                    <a:cubicBezTo>
                      <a:pt x="370" y="477"/>
                      <a:pt x="368" y="476"/>
                      <a:pt x="365" y="474"/>
                    </a:cubicBezTo>
                    <a:cubicBezTo>
                      <a:pt x="362" y="473"/>
                      <a:pt x="359" y="471"/>
                      <a:pt x="356" y="469"/>
                    </a:cubicBezTo>
                    <a:cubicBezTo>
                      <a:pt x="354" y="467"/>
                      <a:pt x="351" y="466"/>
                      <a:pt x="349" y="464"/>
                    </a:cubicBezTo>
                    <a:cubicBezTo>
                      <a:pt x="346" y="462"/>
                      <a:pt x="343" y="460"/>
                      <a:pt x="340" y="458"/>
                    </a:cubicBezTo>
                    <a:cubicBezTo>
                      <a:pt x="338" y="457"/>
                      <a:pt x="335" y="455"/>
                      <a:pt x="333" y="454"/>
                    </a:cubicBezTo>
                    <a:cubicBezTo>
                      <a:pt x="330" y="452"/>
                      <a:pt x="327" y="450"/>
                      <a:pt x="324" y="448"/>
                    </a:cubicBezTo>
                    <a:cubicBezTo>
                      <a:pt x="322" y="446"/>
                      <a:pt x="320" y="445"/>
                      <a:pt x="318" y="443"/>
                    </a:cubicBezTo>
                    <a:cubicBezTo>
                      <a:pt x="197" y="353"/>
                      <a:pt x="113" y="216"/>
                      <a:pt x="94" y="59"/>
                    </a:cubicBezTo>
                    <a:cubicBezTo>
                      <a:pt x="121" y="57"/>
                      <a:pt x="121" y="57"/>
                      <a:pt x="121" y="57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45" y="230"/>
                      <a:pt x="130" y="378"/>
                      <a:pt x="254" y="479"/>
                    </a:cubicBezTo>
                    <a:cubicBezTo>
                      <a:pt x="254" y="479"/>
                      <a:pt x="254" y="479"/>
                      <a:pt x="254" y="479"/>
                    </a:cubicBezTo>
                    <a:cubicBezTo>
                      <a:pt x="254" y="479"/>
                      <a:pt x="254" y="479"/>
                      <a:pt x="254" y="480"/>
                    </a:cubicBezTo>
                    <a:cubicBezTo>
                      <a:pt x="260" y="484"/>
                      <a:pt x="265" y="488"/>
                      <a:pt x="271" y="492"/>
                    </a:cubicBezTo>
                    <a:cubicBezTo>
                      <a:pt x="272" y="494"/>
                      <a:pt x="274" y="495"/>
                      <a:pt x="275" y="496"/>
                    </a:cubicBezTo>
                    <a:cubicBezTo>
                      <a:pt x="280" y="499"/>
                      <a:pt x="284" y="502"/>
                      <a:pt x="288" y="505"/>
                    </a:cubicBezTo>
                    <a:cubicBezTo>
                      <a:pt x="290" y="507"/>
                      <a:pt x="292" y="508"/>
                      <a:pt x="294" y="509"/>
                    </a:cubicBezTo>
                    <a:cubicBezTo>
                      <a:pt x="298" y="512"/>
                      <a:pt x="302" y="515"/>
                      <a:pt x="306" y="518"/>
                    </a:cubicBezTo>
                    <a:cubicBezTo>
                      <a:pt x="308" y="519"/>
                      <a:pt x="310" y="521"/>
                      <a:pt x="313" y="522"/>
                    </a:cubicBezTo>
                    <a:cubicBezTo>
                      <a:pt x="317" y="525"/>
                      <a:pt x="321" y="527"/>
                      <a:pt x="325" y="530"/>
                    </a:cubicBezTo>
                    <a:cubicBezTo>
                      <a:pt x="327" y="531"/>
                      <a:pt x="329" y="532"/>
                      <a:pt x="331" y="533"/>
                    </a:cubicBezTo>
                    <a:cubicBezTo>
                      <a:pt x="336" y="536"/>
                      <a:pt x="341" y="539"/>
                      <a:pt x="345" y="541"/>
                    </a:cubicBezTo>
                    <a:cubicBezTo>
                      <a:pt x="347" y="542"/>
                      <a:pt x="349" y="543"/>
                      <a:pt x="350" y="544"/>
                    </a:cubicBezTo>
                    <a:cubicBezTo>
                      <a:pt x="363" y="551"/>
                      <a:pt x="375" y="558"/>
                      <a:pt x="388" y="564"/>
                    </a:cubicBezTo>
                    <a:cubicBezTo>
                      <a:pt x="388" y="563"/>
                      <a:pt x="388" y="563"/>
                      <a:pt x="388" y="563"/>
                    </a:cubicBezTo>
                    <a:cubicBezTo>
                      <a:pt x="453" y="593"/>
                      <a:pt x="523" y="612"/>
                      <a:pt x="596" y="619"/>
                    </a:cubicBezTo>
                    <a:cubicBezTo>
                      <a:pt x="596" y="619"/>
                      <a:pt x="596" y="619"/>
                      <a:pt x="596" y="619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600" y="551"/>
                      <a:pt x="600" y="551"/>
                      <a:pt x="600" y="551"/>
                    </a:cubicBezTo>
                    <a:cubicBezTo>
                      <a:pt x="528" y="544"/>
                      <a:pt x="460" y="524"/>
                      <a:pt x="399" y="493"/>
                    </a:cubicBezTo>
                    <a:close/>
                  </a:path>
                </a:pathLst>
              </a:custGeom>
              <a:solidFill>
                <a:srgbClr val="F1A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91" name="Freeform 91"/>
              <p:cNvSpPr>
                <a:spLocks/>
              </p:cNvSpPr>
              <p:nvPr userDrawn="1"/>
            </p:nvSpPr>
            <p:spPr bwMode="auto">
              <a:xfrm>
                <a:off x="1393" y="615"/>
                <a:ext cx="1464" cy="1420"/>
              </a:xfrm>
              <a:custGeom>
                <a:avLst/>
                <a:gdLst>
                  <a:gd name="T0" fmla="*/ 126 w 619"/>
                  <a:gd name="T1" fmla="*/ 399 h 600"/>
                  <a:gd name="T2" fmla="*/ 130 w 619"/>
                  <a:gd name="T3" fmla="*/ 391 h 600"/>
                  <a:gd name="T4" fmla="*/ 135 w 619"/>
                  <a:gd name="T5" fmla="*/ 382 h 600"/>
                  <a:gd name="T6" fmla="*/ 140 w 619"/>
                  <a:gd name="T7" fmla="*/ 373 h 600"/>
                  <a:gd name="T8" fmla="*/ 145 w 619"/>
                  <a:gd name="T9" fmla="*/ 365 h 600"/>
                  <a:gd name="T10" fmla="*/ 150 w 619"/>
                  <a:gd name="T11" fmla="*/ 356 h 600"/>
                  <a:gd name="T12" fmla="*/ 155 w 619"/>
                  <a:gd name="T13" fmla="*/ 349 h 600"/>
                  <a:gd name="T14" fmla="*/ 161 w 619"/>
                  <a:gd name="T15" fmla="*/ 340 h 600"/>
                  <a:gd name="T16" fmla="*/ 165 w 619"/>
                  <a:gd name="T17" fmla="*/ 333 h 600"/>
                  <a:gd name="T18" fmla="*/ 172 w 619"/>
                  <a:gd name="T19" fmla="*/ 324 h 600"/>
                  <a:gd name="T20" fmla="*/ 176 w 619"/>
                  <a:gd name="T21" fmla="*/ 318 h 600"/>
                  <a:gd name="T22" fmla="*/ 560 w 619"/>
                  <a:gd name="T23" fmla="*/ 94 h 600"/>
                  <a:gd name="T24" fmla="*/ 562 w 619"/>
                  <a:gd name="T25" fmla="*/ 121 h 600"/>
                  <a:gd name="T26" fmla="*/ 619 w 619"/>
                  <a:gd name="T27" fmla="*/ 57 h 600"/>
                  <a:gd name="T28" fmla="*/ 554 w 619"/>
                  <a:gd name="T29" fmla="*/ 0 h 600"/>
                  <a:gd name="T30" fmla="*/ 556 w 619"/>
                  <a:gd name="T31" fmla="*/ 26 h 600"/>
                  <a:gd name="T32" fmla="*/ 140 w 619"/>
                  <a:gd name="T33" fmla="*/ 254 h 600"/>
                  <a:gd name="T34" fmla="*/ 140 w 619"/>
                  <a:gd name="T35" fmla="*/ 254 h 600"/>
                  <a:gd name="T36" fmla="*/ 139 w 619"/>
                  <a:gd name="T37" fmla="*/ 255 h 600"/>
                  <a:gd name="T38" fmla="*/ 127 w 619"/>
                  <a:gd name="T39" fmla="*/ 271 h 600"/>
                  <a:gd name="T40" fmla="*/ 123 w 619"/>
                  <a:gd name="T41" fmla="*/ 276 h 600"/>
                  <a:gd name="T42" fmla="*/ 114 w 619"/>
                  <a:gd name="T43" fmla="*/ 288 h 600"/>
                  <a:gd name="T44" fmla="*/ 110 w 619"/>
                  <a:gd name="T45" fmla="*/ 294 h 600"/>
                  <a:gd name="T46" fmla="*/ 101 w 619"/>
                  <a:gd name="T47" fmla="*/ 307 h 600"/>
                  <a:gd name="T48" fmla="*/ 97 w 619"/>
                  <a:gd name="T49" fmla="*/ 313 h 600"/>
                  <a:gd name="T50" fmla="*/ 89 w 619"/>
                  <a:gd name="T51" fmla="*/ 325 h 600"/>
                  <a:gd name="T52" fmla="*/ 86 w 619"/>
                  <a:gd name="T53" fmla="*/ 332 h 600"/>
                  <a:gd name="T54" fmla="*/ 78 w 619"/>
                  <a:gd name="T55" fmla="*/ 346 h 600"/>
                  <a:gd name="T56" fmla="*/ 75 w 619"/>
                  <a:gd name="T57" fmla="*/ 351 h 600"/>
                  <a:gd name="T58" fmla="*/ 56 w 619"/>
                  <a:gd name="T59" fmla="*/ 389 h 600"/>
                  <a:gd name="T60" fmla="*/ 56 w 619"/>
                  <a:gd name="T61" fmla="*/ 389 h 600"/>
                  <a:gd name="T62" fmla="*/ 0 w 619"/>
                  <a:gd name="T63" fmla="*/ 596 h 600"/>
                  <a:gd name="T64" fmla="*/ 0 w 619"/>
                  <a:gd name="T65" fmla="*/ 597 h 600"/>
                  <a:gd name="T66" fmla="*/ 37 w 619"/>
                  <a:gd name="T67" fmla="*/ 575 h 600"/>
                  <a:gd name="T68" fmla="*/ 37 w 619"/>
                  <a:gd name="T69" fmla="*/ 575 h 600"/>
                  <a:gd name="T70" fmla="*/ 37 w 619"/>
                  <a:gd name="T71" fmla="*/ 575 h 600"/>
                  <a:gd name="T72" fmla="*/ 68 w 619"/>
                  <a:gd name="T73" fmla="*/ 600 h 600"/>
                  <a:gd name="T74" fmla="*/ 126 w 619"/>
                  <a:gd name="T75" fmla="*/ 39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126" y="399"/>
                    </a:moveTo>
                    <a:cubicBezTo>
                      <a:pt x="128" y="396"/>
                      <a:pt x="129" y="394"/>
                      <a:pt x="130" y="391"/>
                    </a:cubicBezTo>
                    <a:cubicBezTo>
                      <a:pt x="132" y="388"/>
                      <a:pt x="134" y="385"/>
                      <a:pt x="135" y="382"/>
                    </a:cubicBezTo>
                    <a:cubicBezTo>
                      <a:pt x="137" y="379"/>
                      <a:pt x="138" y="376"/>
                      <a:pt x="140" y="373"/>
                    </a:cubicBezTo>
                    <a:cubicBezTo>
                      <a:pt x="142" y="371"/>
                      <a:pt x="143" y="368"/>
                      <a:pt x="145" y="365"/>
                    </a:cubicBezTo>
                    <a:cubicBezTo>
                      <a:pt x="147" y="362"/>
                      <a:pt x="148" y="359"/>
                      <a:pt x="150" y="356"/>
                    </a:cubicBezTo>
                    <a:cubicBezTo>
                      <a:pt x="152" y="354"/>
                      <a:pt x="153" y="352"/>
                      <a:pt x="155" y="349"/>
                    </a:cubicBezTo>
                    <a:cubicBezTo>
                      <a:pt x="157" y="346"/>
                      <a:pt x="159" y="343"/>
                      <a:pt x="161" y="340"/>
                    </a:cubicBezTo>
                    <a:cubicBezTo>
                      <a:pt x="162" y="338"/>
                      <a:pt x="164" y="336"/>
                      <a:pt x="165" y="333"/>
                    </a:cubicBezTo>
                    <a:cubicBezTo>
                      <a:pt x="167" y="330"/>
                      <a:pt x="169" y="327"/>
                      <a:pt x="172" y="324"/>
                    </a:cubicBezTo>
                    <a:cubicBezTo>
                      <a:pt x="173" y="322"/>
                      <a:pt x="174" y="320"/>
                      <a:pt x="176" y="318"/>
                    </a:cubicBezTo>
                    <a:cubicBezTo>
                      <a:pt x="266" y="197"/>
                      <a:pt x="403" y="113"/>
                      <a:pt x="560" y="94"/>
                    </a:cubicBezTo>
                    <a:cubicBezTo>
                      <a:pt x="562" y="121"/>
                      <a:pt x="562" y="121"/>
                      <a:pt x="562" y="121"/>
                    </a:cubicBezTo>
                    <a:cubicBezTo>
                      <a:pt x="619" y="57"/>
                      <a:pt x="619" y="57"/>
                      <a:pt x="619" y="57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6" y="26"/>
                      <a:pt x="556" y="26"/>
                      <a:pt x="556" y="26"/>
                    </a:cubicBezTo>
                    <a:cubicBezTo>
                      <a:pt x="389" y="45"/>
                      <a:pt x="241" y="130"/>
                      <a:pt x="140" y="254"/>
                    </a:cubicBezTo>
                    <a:cubicBezTo>
                      <a:pt x="140" y="254"/>
                      <a:pt x="140" y="254"/>
                      <a:pt x="140" y="254"/>
                    </a:cubicBezTo>
                    <a:cubicBezTo>
                      <a:pt x="140" y="254"/>
                      <a:pt x="140" y="254"/>
                      <a:pt x="139" y="255"/>
                    </a:cubicBezTo>
                    <a:cubicBezTo>
                      <a:pt x="135" y="260"/>
                      <a:pt x="131" y="265"/>
                      <a:pt x="127" y="271"/>
                    </a:cubicBezTo>
                    <a:cubicBezTo>
                      <a:pt x="125" y="272"/>
                      <a:pt x="124" y="274"/>
                      <a:pt x="123" y="276"/>
                    </a:cubicBezTo>
                    <a:cubicBezTo>
                      <a:pt x="120" y="280"/>
                      <a:pt x="117" y="284"/>
                      <a:pt x="114" y="288"/>
                    </a:cubicBezTo>
                    <a:cubicBezTo>
                      <a:pt x="112" y="290"/>
                      <a:pt x="111" y="292"/>
                      <a:pt x="110" y="294"/>
                    </a:cubicBezTo>
                    <a:cubicBezTo>
                      <a:pt x="107" y="298"/>
                      <a:pt x="104" y="302"/>
                      <a:pt x="101" y="307"/>
                    </a:cubicBezTo>
                    <a:cubicBezTo>
                      <a:pt x="100" y="309"/>
                      <a:pt x="99" y="311"/>
                      <a:pt x="97" y="313"/>
                    </a:cubicBezTo>
                    <a:cubicBezTo>
                      <a:pt x="95" y="317"/>
                      <a:pt x="92" y="321"/>
                      <a:pt x="89" y="325"/>
                    </a:cubicBezTo>
                    <a:cubicBezTo>
                      <a:pt x="88" y="327"/>
                      <a:pt x="87" y="330"/>
                      <a:pt x="86" y="332"/>
                    </a:cubicBezTo>
                    <a:cubicBezTo>
                      <a:pt x="83" y="336"/>
                      <a:pt x="80" y="341"/>
                      <a:pt x="78" y="346"/>
                    </a:cubicBezTo>
                    <a:cubicBezTo>
                      <a:pt x="77" y="347"/>
                      <a:pt x="76" y="349"/>
                      <a:pt x="75" y="351"/>
                    </a:cubicBezTo>
                    <a:cubicBezTo>
                      <a:pt x="68" y="363"/>
                      <a:pt x="62" y="376"/>
                      <a:pt x="56" y="389"/>
                    </a:cubicBezTo>
                    <a:cubicBezTo>
                      <a:pt x="56" y="389"/>
                      <a:pt x="56" y="389"/>
                      <a:pt x="56" y="389"/>
                    </a:cubicBezTo>
                    <a:cubicBezTo>
                      <a:pt x="26" y="453"/>
                      <a:pt x="7" y="523"/>
                      <a:pt x="0" y="596"/>
                    </a:cubicBezTo>
                    <a:cubicBezTo>
                      <a:pt x="0" y="597"/>
                      <a:pt x="0" y="597"/>
                      <a:pt x="0" y="597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68" y="600"/>
                      <a:pt x="68" y="600"/>
                      <a:pt x="68" y="600"/>
                    </a:cubicBezTo>
                    <a:cubicBezTo>
                      <a:pt x="75" y="528"/>
                      <a:pt x="95" y="460"/>
                      <a:pt x="126" y="399"/>
                    </a:cubicBezTo>
                    <a:close/>
                  </a:path>
                </a:pathLst>
              </a:custGeom>
              <a:solidFill>
                <a:srgbClr val="743E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92" name="Freeform 92"/>
              <p:cNvSpPr>
                <a:spLocks/>
              </p:cNvSpPr>
              <p:nvPr userDrawn="1"/>
            </p:nvSpPr>
            <p:spPr bwMode="auto">
              <a:xfrm>
                <a:off x="3002" y="674"/>
                <a:ext cx="1419" cy="1462"/>
              </a:xfrm>
              <a:custGeom>
                <a:avLst/>
                <a:gdLst>
                  <a:gd name="T0" fmla="*/ 201 w 600"/>
                  <a:gd name="T1" fmla="*/ 126 h 618"/>
                  <a:gd name="T2" fmla="*/ 209 w 600"/>
                  <a:gd name="T3" fmla="*/ 130 h 618"/>
                  <a:gd name="T4" fmla="*/ 218 w 600"/>
                  <a:gd name="T5" fmla="*/ 135 h 618"/>
                  <a:gd name="T6" fmla="*/ 227 w 600"/>
                  <a:gd name="T7" fmla="*/ 139 h 618"/>
                  <a:gd name="T8" fmla="*/ 235 w 600"/>
                  <a:gd name="T9" fmla="*/ 144 h 618"/>
                  <a:gd name="T10" fmla="*/ 244 w 600"/>
                  <a:gd name="T11" fmla="*/ 149 h 618"/>
                  <a:gd name="T12" fmla="*/ 251 w 600"/>
                  <a:gd name="T13" fmla="*/ 154 h 618"/>
                  <a:gd name="T14" fmla="*/ 260 w 600"/>
                  <a:gd name="T15" fmla="*/ 160 h 618"/>
                  <a:gd name="T16" fmla="*/ 267 w 600"/>
                  <a:gd name="T17" fmla="*/ 165 h 618"/>
                  <a:gd name="T18" fmla="*/ 276 w 600"/>
                  <a:gd name="T19" fmla="*/ 171 h 618"/>
                  <a:gd name="T20" fmla="*/ 282 w 600"/>
                  <a:gd name="T21" fmla="*/ 175 h 618"/>
                  <a:gd name="T22" fmla="*/ 506 w 600"/>
                  <a:gd name="T23" fmla="*/ 560 h 618"/>
                  <a:gd name="T24" fmla="*/ 479 w 600"/>
                  <a:gd name="T25" fmla="*/ 562 h 618"/>
                  <a:gd name="T26" fmla="*/ 543 w 600"/>
                  <a:gd name="T27" fmla="*/ 618 h 618"/>
                  <a:gd name="T28" fmla="*/ 600 w 600"/>
                  <a:gd name="T29" fmla="*/ 553 h 618"/>
                  <a:gd name="T30" fmla="*/ 574 w 600"/>
                  <a:gd name="T31" fmla="*/ 555 h 618"/>
                  <a:gd name="T32" fmla="*/ 346 w 600"/>
                  <a:gd name="T33" fmla="*/ 139 h 618"/>
                  <a:gd name="T34" fmla="*/ 346 w 600"/>
                  <a:gd name="T35" fmla="*/ 139 h 618"/>
                  <a:gd name="T36" fmla="*/ 346 w 600"/>
                  <a:gd name="T37" fmla="*/ 139 h 618"/>
                  <a:gd name="T38" fmla="*/ 329 w 600"/>
                  <a:gd name="T39" fmla="*/ 126 h 618"/>
                  <a:gd name="T40" fmla="*/ 324 w 600"/>
                  <a:gd name="T41" fmla="*/ 122 h 618"/>
                  <a:gd name="T42" fmla="*/ 312 w 600"/>
                  <a:gd name="T43" fmla="*/ 113 h 618"/>
                  <a:gd name="T44" fmla="*/ 306 w 600"/>
                  <a:gd name="T45" fmla="*/ 109 h 618"/>
                  <a:gd name="T46" fmla="*/ 293 w 600"/>
                  <a:gd name="T47" fmla="*/ 101 h 618"/>
                  <a:gd name="T48" fmla="*/ 287 w 600"/>
                  <a:gd name="T49" fmla="*/ 97 h 618"/>
                  <a:gd name="T50" fmla="*/ 275 w 600"/>
                  <a:gd name="T51" fmla="*/ 89 h 618"/>
                  <a:gd name="T52" fmla="*/ 268 w 600"/>
                  <a:gd name="T53" fmla="*/ 85 h 618"/>
                  <a:gd name="T54" fmla="*/ 255 w 600"/>
                  <a:gd name="T55" fmla="*/ 77 h 618"/>
                  <a:gd name="T56" fmla="*/ 249 w 600"/>
                  <a:gd name="T57" fmla="*/ 74 h 618"/>
                  <a:gd name="T58" fmla="*/ 211 w 600"/>
                  <a:gd name="T59" fmla="*/ 55 h 618"/>
                  <a:gd name="T60" fmla="*/ 211 w 600"/>
                  <a:gd name="T61" fmla="*/ 55 h 618"/>
                  <a:gd name="T62" fmla="*/ 4 w 600"/>
                  <a:gd name="T63" fmla="*/ 0 h 618"/>
                  <a:gd name="T64" fmla="*/ 4 w 600"/>
                  <a:gd name="T65" fmla="*/ 0 h 618"/>
                  <a:gd name="T66" fmla="*/ 25 w 600"/>
                  <a:gd name="T67" fmla="*/ 36 h 618"/>
                  <a:gd name="T68" fmla="*/ 25 w 600"/>
                  <a:gd name="T69" fmla="*/ 36 h 618"/>
                  <a:gd name="T70" fmla="*/ 25 w 600"/>
                  <a:gd name="T71" fmla="*/ 36 h 618"/>
                  <a:gd name="T72" fmla="*/ 0 w 600"/>
                  <a:gd name="T73" fmla="*/ 68 h 618"/>
                  <a:gd name="T74" fmla="*/ 201 w 600"/>
                  <a:gd name="T75" fmla="*/ 126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8">
                    <a:moveTo>
                      <a:pt x="201" y="126"/>
                    </a:moveTo>
                    <a:cubicBezTo>
                      <a:pt x="204" y="127"/>
                      <a:pt x="207" y="128"/>
                      <a:pt x="209" y="130"/>
                    </a:cubicBezTo>
                    <a:cubicBezTo>
                      <a:pt x="212" y="131"/>
                      <a:pt x="215" y="133"/>
                      <a:pt x="218" y="135"/>
                    </a:cubicBezTo>
                    <a:cubicBezTo>
                      <a:pt x="221" y="136"/>
                      <a:pt x="224" y="138"/>
                      <a:pt x="227" y="139"/>
                    </a:cubicBezTo>
                    <a:cubicBezTo>
                      <a:pt x="230" y="141"/>
                      <a:pt x="232" y="142"/>
                      <a:pt x="235" y="144"/>
                    </a:cubicBezTo>
                    <a:cubicBezTo>
                      <a:pt x="238" y="146"/>
                      <a:pt x="241" y="148"/>
                      <a:pt x="244" y="149"/>
                    </a:cubicBezTo>
                    <a:cubicBezTo>
                      <a:pt x="246" y="151"/>
                      <a:pt x="249" y="153"/>
                      <a:pt x="251" y="154"/>
                    </a:cubicBezTo>
                    <a:cubicBezTo>
                      <a:pt x="254" y="156"/>
                      <a:pt x="257" y="158"/>
                      <a:pt x="260" y="160"/>
                    </a:cubicBezTo>
                    <a:cubicBezTo>
                      <a:pt x="262" y="161"/>
                      <a:pt x="264" y="163"/>
                      <a:pt x="267" y="165"/>
                    </a:cubicBezTo>
                    <a:cubicBezTo>
                      <a:pt x="270" y="167"/>
                      <a:pt x="273" y="169"/>
                      <a:pt x="276" y="171"/>
                    </a:cubicBezTo>
                    <a:cubicBezTo>
                      <a:pt x="278" y="172"/>
                      <a:pt x="280" y="174"/>
                      <a:pt x="282" y="175"/>
                    </a:cubicBezTo>
                    <a:cubicBezTo>
                      <a:pt x="403" y="265"/>
                      <a:pt x="487" y="403"/>
                      <a:pt x="506" y="560"/>
                    </a:cubicBezTo>
                    <a:cubicBezTo>
                      <a:pt x="479" y="562"/>
                      <a:pt x="479" y="562"/>
                      <a:pt x="479" y="562"/>
                    </a:cubicBezTo>
                    <a:cubicBezTo>
                      <a:pt x="543" y="618"/>
                      <a:pt x="543" y="618"/>
                      <a:pt x="543" y="618"/>
                    </a:cubicBezTo>
                    <a:cubicBezTo>
                      <a:pt x="600" y="553"/>
                      <a:pt x="600" y="553"/>
                      <a:pt x="600" y="553"/>
                    </a:cubicBezTo>
                    <a:cubicBezTo>
                      <a:pt x="574" y="555"/>
                      <a:pt x="574" y="555"/>
                      <a:pt x="574" y="555"/>
                    </a:cubicBezTo>
                    <a:cubicBezTo>
                      <a:pt x="555" y="388"/>
                      <a:pt x="470" y="241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0" y="134"/>
                      <a:pt x="335" y="130"/>
                      <a:pt x="329" y="126"/>
                    </a:cubicBezTo>
                    <a:cubicBezTo>
                      <a:pt x="328" y="125"/>
                      <a:pt x="326" y="124"/>
                      <a:pt x="324" y="122"/>
                    </a:cubicBezTo>
                    <a:cubicBezTo>
                      <a:pt x="320" y="119"/>
                      <a:pt x="316" y="116"/>
                      <a:pt x="312" y="113"/>
                    </a:cubicBezTo>
                    <a:cubicBezTo>
                      <a:pt x="310" y="112"/>
                      <a:pt x="308" y="110"/>
                      <a:pt x="306" y="109"/>
                    </a:cubicBezTo>
                    <a:cubicBezTo>
                      <a:pt x="302" y="106"/>
                      <a:pt x="298" y="103"/>
                      <a:pt x="293" y="101"/>
                    </a:cubicBezTo>
                    <a:cubicBezTo>
                      <a:pt x="291" y="99"/>
                      <a:pt x="289" y="98"/>
                      <a:pt x="287" y="97"/>
                    </a:cubicBezTo>
                    <a:cubicBezTo>
                      <a:pt x="283" y="94"/>
                      <a:pt x="279" y="91"/>
                      <a:pt x="275" y="89"/>
                    </a:cubicBezTo>
                    <a:cubicBezTo>
                      <a:pt x="273" y="87"/>
                      <a:pt x="271" y="86"/>
                      <a:pt x="268" y="85"/>
                    </a:cubicBezTo>
                    <a:cubicBezTo>
                      <a:pt x="264" y="82"/>
                      <a:pt x="259" y="80"/>
                      <a:pt x="255" y="77"/>
                    </a:cubicBezTo>
                    <a:cubicBezTo>
                      <a:pt x="253" y="76"/>
                      <a:pt x="251" y="75"/>
                      <a:pt x="249" y="74"/>
                    </a:cubicBezTo>
                    <a:cubicBezTo>
                      <a:pt x="237" y="67"/>
                      <a:pt x="224" y="61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147" y="25"/>
                      <a:pt x="77" y="6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72" y="74"/>
                      <a:pt x="140" y="94"/>
                      <a:pt x="201" y="126"/>
                    </a:cubicBezTo>
                    <a:close/>
                  </a:path>
                </a:pathLst>
              </a:custGeom>
              <a:solidFill>
                <a:srgbClr val="EF6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93" name="Freeform 93"/>
              <p:cNvSpPr>
                <a:spLocks/>
              </p:cNvSpPr>
              <p:nvPr userDrawn="1"/>
            </p:nvSpPr>
            <p:spPr bwMode="auto">
              <a:xfrm>
                <a:off x="2900" y="2281"/>
                <a:ext cx="1465" cy="1419"/>
              </a:xfrm>
              <a:custGeom>
                <a:avLst/>
                <a:gdLst>
                  <a:gd name="T0" fmla="*/ 493 w 619"/>
                  <a:gd name="T1" fmla="*/ 202 h 600"/>
                  <a:gd name="T2" fmla="*/ 488 w 619"/>
                  <a:gd name="T3" fmla="*/ 210 h 600"/>
                  <a:gd name="T4" fmla="*/ 484 w 619"/>
                  <a:gd name="T5" fmla="*/ 219 h 600"/>
                  <a:gd name="T6" fmla="*/ 479 w 619"/>
                  <a:gd name="T7" fmla="*/ 227 h 600"/>
                  <a:gd name="T8" fmla="*/ 474 w 619"/>
                  <a:gd name="T9" fmla="*/ 235 h 600"/>
                  <a:gd name="T10" fmla="*/ 469 w 619"/>
                  <a:gd name="T11" fmla="*/ 244 h 600"/>
                  <a:gd name="T12" fmla="*/ 464 w 619"/>
                  <a:gd name="T13" fmla="*/ 251 h 600"/>
                  <a:gd name="T14" fmla="*/ 458 w 619"/>
                  <a:gd name="T15" fmla="*/ 260 h 600"/>
                  <a:gd name="T16" fmla="*/ 453 w 619"/>
                  <a:gd name="T17" fmla="*/ 267 h 600"/>
                  <a:gd name="T18" fmla="*/ 447 w 619"/>
                  <a:gd name="T19" fmla="*/ 276 h 600"/>
                  <a:gd name="T20" fmla="*/ 443 w 619"/>
                  <a:gd name="T21" fmla="*/ 282 h 600"/>
                  <a:gd name="T22" fmla="*/ 58 w 619"/>
                  <a:gd name="T23" fmla="*/ 506 h 600"/>
                  <a:gd name="T24" fmla="*/ 56 w 619"/>
                  <a:gd name="T25" fmla="*/ 479 h 600"/>
                  <a:gd name="T26" fmla="*/ 0 w 619"/>
                  <a:gd name="T27" fmla="*/ 543 h 600"/>
                  <a:gd name="T28" fmla="*/ 65 w 619"/>
                  <a:gd name="T29" fmla="*/ 600 h 600"/>
                  <a:gd name="T30" fmla="*/ 63 w 619"/>
                  <a:gd name="T31" fmla="*/ 574 h 600"/>
                  <a:gd name="T32" fmla="*/ 479 w 619"/>
                  <a:gd name="T33" fmla="*/ 347 h 600"/>
                  <a:gd name="T34" fmla="*/ 479 w 619"/>
                  <a:gd name="T35" fmla="*/ 347 h 600"/>
                  <a:gd name="T36" fmla="*/ 479 w 619"/>
                  <a:gd name="T37" fmla="*/ 346 h 600"/>
                  <a:gd name="T38" fmla="*/ 492 w 619"/>
                  <a:gd name="T39" fmla="*/ 330 h 600"/>
                  <a:gd name="T40" fmla="*/ 496 w 619"/>
                  <a:gd name="T41" fmla="*/ 325 h 600"/>
                  <a:gd name="T42" fmla="*/ 505 w 619"/>
                  <a:gd name="T43" fmla="*/ 312 h 600"/>
                  <a:gd name="T44" fmla="*/ 509 w 619"/>
                  <a:gd name="T45" fmla="*/ 306 h 600"/>
                  <a:gd name="T46" fmla="*/ 517 w 619"/>
                  <a:gd name="T47" fmla="*/ 294 h 600"/>
                  <a:gd name="T48" fmla="*/ 522 w 619"/>
                  <a:gd name="T49" fmla="*/ 288 h 600"/>
                  <a:gd name="T50" fmla="*/ 529 w 619"/>
                  <a:gd name="T51" fmla="*/ 275 h 600"/>
                  <a:gd name="T52" fmla="*/ 533 w 619"/>
                  <a:gd name="T53" fmla="*/ 269 h 600"/>
                  <a:gd name="T54" fmla="*/ 541 w 619"/>
                  <a:gd name="T55" fmla="*/ 255 h 600"/>
                  <a:gd name="T56" fmla="*/ 544 w 619"/>
                  <a:gd name="T57" fmla="*/ 250 h 600"/>
                  <a:gd name="T58" fmla="*/ 563 w 619"/>
                  <a:gd name="T59" fmla="*/ 212 h 600"/>
                  <a:gd name="T60" fmla="*/ 563 w 619"/>
                  <a:gd name="T61" fmla="*/ 212 h 600"/>
                  <a:gd name="T62" fmla="*/ 619 w 619"/>
                  <a:gd name="T63" fmla="*/ 4 h 600"/>
                  <a:gd name="T64" fmla="*/ 618 w 619"/>
                  <a:gd name="T65" fmla="*/ 4 h 600"/>
                  <a:gd name="T66" fmla="*/ 582 w 619"/>
                  <a:gd name="T67" fmla="*/ 25 h 600"/>
                  <a:gd name="T68" fmla="*/ 582 w 619"/>
                  <a:gd name="T69" fmla="*/ 25 h 600"/>
                  <a:gd name="T70" fmla="*/ 582 w 619"/>
                  <a:gd name="T71" fmla="*/ 25 h 600"/>
                  <a:gd name="T72" fmla="*/ 551 w 619"/>
                  <a:gd name="T73" fmla="*/ 0 h 600"/>
                  <a:gd name="T74" fmla="*/ 493 w 619"/>
                  <a:gd name="T75" fmla="*/ 202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493" y="202"/>
                    </a:moveTo>
                    <a:cubicBezTo>
                      <a:pt x="491" y="204"/>
                      <a:pt x="490" y="207"/>
                      <a:pt x="488" y="210"/>
                    </a:cubicBezTo>
                    <a:cubicBezTo>
                      <a:pt x="487" y="213"/>
                      <a:pt x="485" y="216"/>
                      <a:pt x="484" y="219"/>
                    </a:cubicBezTo>
                    <a:cubicBezTo>
                      <a:pt x="482" y="221"/>
                      <a:pt x="480" y="224"/>
                      <a:pt x="479" y="227"/>
                    </a:cubicBezTo>
                    <a:cubicBezTo>
                      <a:pt x="477" y="230"/>
                      <a:pt x="476" y="232"/>
                      <a:pt x="474" y="235"/>
                    </a:cubicBezTo>
                    <a:cubicBezTo>
                      <a:pt x="472" y="238"/>
                      <a:pt x="470" y="241"/>
                      <a:pt x="469" y="244"/>
                    </a:cubicBezTo>
                    <a:cubicBezTo>
                      <a:pt x="467" y="246"/>
                      <a:pt x="466" y="249"/>
                      <a:pt x="464" y="251"/>
                    </a:cubicBezTo>
                    <a:cubicBezTo>
                      <a:pt x="462" y="254"/>
                      <a:pt x="460" y="257"/>
                      <a:pt x="458" y="260"/>
                    </a:cubicBezTo>
                    <a:cubicBezTo>
                      <a:pt x="457" y="262"/>
                      <a:pt x="455" y="265"/>
                      <a:pt x="453" y="267"/>
                    </a:cubicBezTo>
                    <a:cubicBezTo>
                      <a:pt x="451" y="270"/>
                      <a:pt x="449" y="273"/>
                      <a:pt x="447" y="276"/>
                    </a:cubicBezTo>
                    <a:cubicBezTo>
                      <a:pt x="446" y="278"/>
                      <a:pt x="444" y="280"/>
                      <a:pt x="443" y="282"/>
                    </a:cubicBezTo>
                    <a:cubicBezTo>
                      <a:pt x="353" y="403"/>
                      <a:pt x="215" y="487"/>
                      <a:pt x="58" y="506"/>
                    </a:cubicBezTo>
                    <a:cubicBezTo>
                      <a:pt x="56" y="479"/>
                      <a:pt x="56" y="479"/>
                      <a:pt x="56" y="479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65" y="600"/>
                      <a:pt x="65" y="600"/>
                      <a:pt x="65" y="600"/>
                    </a:cubicBezTo>
                    <a:cubicBezTo>
                      <a:pt x="63" y="574"/>
                      <a:pt x="63" y="574"/>
                      <a:pt x="63" y="574"/>
                    </a:cubicBezTo>
                    <a:cubicBezTo>
                      <a:pt x="230" y="555"/>
                      <a:pt x="377" y="470"/>
                      <a:pt x="479" y="347"/>
                    </a:cubicBezTo>
                    <a:cubicBezTo>
                      <a:pt x="479" y="347"/>
                      <a:pt x="479" y="347"/>
                      <a:pt x="479" y="347"/>
                    </a:cubicBezTo>
                    <a:cubicBezTo>
                      <a:pt x="479" y="346"/>
                      <a:pt x="479" y="346"/>
                      <a:pt x="479" y="346"/>
                    </a:cubicBezTo>
                    <a:cubicBezTo>
                      <a:pt x="484" y="340"/>
                      <a:pt x="488" y="335"/>
                      <a:pt x="492" y="330"/>
                    </a:cubicBezTo>
                    <a:cubicBezTo>
                      <a:pt x="493" y="328"/>
                      <a:pt x="495" y="326"/>
                      <a:pt x="496" y="325"/>
                    </a:cubicBezTo>
                    <a:cubicBezTo>
                      <a:pt x="499" y="321"/>
                      <a:pt x="502" y="316"/>
                      <a:pt x="505" y="312"/>
                    </a:cubicBezTo>
                    <a:cubicBezTo>
                      <a:pt x="506" y="310"/>
                      <a:pt x="508" y="308"/>
                      <a:pt x="509" y="306"/>
                    </a:cubicBezTo>
                    <a:cubicBezTo>
                      <a:pt x="512" y="302"/>
                      <a:pt x="515" y="298"/>
                      <a:pt x="517" y="294"/>
                    </a:cubicBezTo>
                    <a:cubicBezTo>
                      <a:pt x="519" y="292"/>
                      <a:pt x="520" y="290"/>
                      <a:pt x="522" y="288"/>
                    </a:cubicBezTo>
                    <a:cubicBezTo>
                      <a:pt x="524" y="283"/>
                      <a:pt x="527" y="279"/>
                      <a:pt x="529" y="275"/>
                    </a:cubicBezTo>
                    <a:cubicBezTo>
                      <a:pt x="531" y="273"/>
                      <a:pt x="532" y="271"/>
                      <a:pt x="533" y="269"/>
                    </a:cubicBezTo>
                    <a:cubicBezTo>
                      <a:pt x="536" y="264"/>
                      <a:pt x="539" y="260"/>
                      <a:pt x="541" y="255"/>
                    </a:cubicBezTo>
                    <a:cubicBezTo>
                      <a:pt x="542" y="253"/>
                      <a:pt x="543" y="251"/>
                      <a:pt x="544" y="250"/>
                    </a:cubicBezTo>
                    <a:cubicBezTo>
                      <a:pt x="551" y="237"/>
                      <a:pt x="557" y="225"/>
                      <a:pt x="563" y="212"/>
                    </a:cubicBezTo>
                    <a:cubicBezTo>
                      <a:pt x="563" y="212"/>
                      <a:pt x="563" y="212"/>
                      <a:pt x="563" y="212"/>
                    </a:cubicBezTo>
                    <a:cubicBezTo>
                      <a:pt x="593" y="148"/>
                      <a:pt x="612" y="78"/>
                      <a:pt x="619" y="4"/>
                    </a:cubicBezTo>
                    <a:cubicBezTo>
                      <a:pt x="618" y="4"/>
                      <a:pt x="618" y="4"/>
                      <a:pt x="618" y="4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44" y="72"/>
                      <a:pt x="524" y="140"/>
                      <a:pt x="493" y="202"/>
                    </a:cubicBezTo>
                    <a:close/>
                  </a:path>
                </a:pathLst>
              </a:custGeom>
              <a:solidFill>
                <a:srgbClr val="94D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</p:grpSp>
        <p:sp>
          <p:nvSpPr>
            <p:cNvPr id="186" name="TekstSylinder 221"/>
            <p:cNvSpPr txBox="1"/>
            <p:nvPr userDrawn="1"/>
          </p:nvSpPr>
          <p:spPr>
            <a:xfrm rot="18909079">
              <a:off x="1949529" y="1369586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/>
                <a:t>Argument 1</a:t>
              </a:r>
              <a:endParaRPr lang="en-GB" sz="1066" b="1" cap="all"/>
            </a:p>
          </p:txBody>
        </p:sp>
        <p:sp>
          <p:nvSpPr>
            <p:cNvPr id="187" name="TekstSylinder 227"/>
            <p:cNvSpPr txBox="1"/>
            <p:nvPr userDrawn="1"/>
          </p:nvSpPr>
          <p:spPr>
            <a:xfrm rot="2908214">
              <a:off x="4483420" y="1466245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/>
                <a:t>Argument 2</a:t>
              </a:r>
              <a:endParaRPr lang="en-GB" sz="1066" b="1" cap="all"/>
            </a:p>
          </p:txBody>
        </p:sp>
        <p:sp>
          <p:nvSpPr>
            <p:cNvPr id="188" name="TekstSylinder 234"/>
            <p:cNvSpPr txBox="1"/>
            <p:nvPr userDrawn="1"/>
          </p:nvSpPr>
          <p:spPr>
            <a:xfrm rot="8153325">
              <a:off x="4432189" y="3817742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/>
                <a:t>Argument 3</a:t>
              </a:r>
              <a:endParaRPr lang="en-GB" sz="1066" b="1" cap="all"/>
            </a:p>
          </p:txBody>
        </p:sp>
        <p:sp>
          <p:nvSpPr>
            <p:cNvPr id="189" name="TekstSylinder 242"/>
            <p:cNvSpPr txBox="1"/>
            <p:nvPr userDrawn="1"/>
          </p:nvSpPr>
          <p:spPr>
            <a:xfrm rot="13545459">
              <a:off x="1982187" y="3897048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/>
                <a:t>Argument 4</a:t>
              </a:r>
              <a:endParaRPr lang="en-GB" sz="1066" b="1" cap="all"/>
            </a:p>
          </p:txBody>
        </p:sp>
      </p:grpSp>
      <p:grpSp>
        <p:nvGrpSpPr>
          <p:cNvPr id="171" name="prosses1" hidden="1"/>
          <p:cNvGrpSpPr/>
          <p:nvPr userDrawn="1"/>
        </p:nvGrpSpPr>
        <p:grpSpPr>
          <a:xfrm>
            <a:off x="4284449" y="1611898"/>
            <a:ext cx="3623105" cy="3634206"/>
            <a:chOff x="1865313" y="727076"/>
            <a:chExt cx="5435600" cy="5411787"/>
          </a:xfrm>
        </p:grpSpPr>
        <p:grpSp>
          <p:nvGrpSpPr>
            <p:cNvPr id="172" name="prosses1"/>
            <p:cNvGrpSpPr/>
            <p:nvPr userDrawn="1"/>
          </p:nvGrpSpPr>
          <p:grpSpPr>
            <a:xfrm>
              <a:off x="1865313" y="727076"/>
              <a:ext cx="5435600" cy="5411787"/>
              <a:chOff x="1865313" y="727076"/>
              <a:chExt cx="5435600" cy="5411787"/>
            </a:xfrm>
          </p:grpSpPr>
          <p:sp>
            <p:nvSpPr>
              <p:cNvPr id="178" name="Freeform 5"/>
              <p:cNvSpPr>
                <a:spLocks/>
              </p:cNvSpPr>
              <p:nvPr userDrawn="1"/>
            </p:nvSpPr>
            <p:spPr bwMode="auto">
              <a:xfrm>
                <a:off x="1865313" y="2014538"/>
                <a:ext cx="1319213" cy="3095625"/>
              </a:xfrm>
              <a:custGeom>
                <a:avLst/>
                <a:gdLst>
                  <a:gd name="T0" fmla="*/ 249 w 351"/>
                  <a:gd name="T1" fmla="*/ 378 h 824"/>
                  <a:gd name="T2" fmla="*/ 312 w 351"/>
                  <a:gd name="T3" fmla="*/ 142 h 824"/>
                  <a:gd name="T4" fmla="*/ 235 w 351"/>
                  <a:gd name="T5" fmla="*/ 31 h 824"/>
                  <a:gd name="T6" fmla="*/ 235 w 351"/>
                  <a:gd name="T7" fmla="*/ 31 h 824"/>
                  <a:gd name="T8" fmla="*/ 106 w 351"/>
                  <a:gd name="T9" fmla="*/ 0 h 824"/>
                  <a:gd name="T10" fmla="*/ 0 w 351"/>
                  <a:gd name="T11" fmla="*/ 378 h 824"/>
                  <a:gd name="T12" fmla="*/ 154 w 351"/>
                  <a:gd name="T13" fmla="*/ 824 h 824"/>
                  <a:gd name="T14" fmla="*/ 222 w 351"/>
                  <a:gd name="T15" fmla="*/ 711 h 824"/>
                  <a:gd name="T16" fmla="*/ 226 w 351"/>
                  <a:gd name="T17" fmla="*/ 710 h 824"/>
                  <a:gd name="T18" fmla="*/ 351 w 351"/>
                  <a:gd name="T19" fmla="*/ 671 h 824"/>
                  <a:gd name="T20" fmla="*/ 249 w 351"/>
                  <a:gd name="T21" fmla="*/ 378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1" h="824">
                    <a:moveTo>
                      <a:pt x="249" y="378"/>
                    </a:moveTo>
                    <a:cubicBezTo>
                      <a:pt x="249" y="293"/>
                      <a:pt x="271" y="213"/>
                      <a:pt x="312" y="142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7" y="113"/>
                      <a:pt x="0" y="242"/>
                      <a:pt x="0" y="378"/>
                    </a:cubicBezTo>
                    <a:cubicBezTo>
                      <a:pt x="0" y="541"/>
                      <a:pt x="54" y="697"/>
                      <a:pt x="154" y="824"/>
                    </a:cubicBezTo>
                    <a:cubicBezTo>
                      <a:pt x="222" y="711"/>
                      <a:pt x="222" y="711"/>
                      <a:pt x="222" y="711"/>
                    </a:cubicBezTo>
                    <a:cubicBezTo>
                      <a:pt x="226" y="710"/>
                      <a:pt x="226" y="710"/>
                      <a:pt x="226" y="710"/>
                    </a:cubicBezTo>
                    <a:cubicBezTo>
                      <a:pt x="351" y="671"/>
                      <a:pt x="351" y="671"/>
                      <a:pt x="351" y="671"/>
                    </a:cubicBezTo>
                    <a:cubicBezTo>
                      <a:pt x="285" y="588"/>
                      <a:pt x="249" y="485"/>
                      <a:pt x="249" y="378"/>
                    </a:cubicBezTo>
                    <a:close/>
                  </a:path>
                </a:pathLst>
              </a:custGeom>
              <a:solidFill>
                <a:srgbClr val="EF6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79" name="Freeform 6"/>
              <p:cNvSpPr>
                <a:spLocks/>
              </p:cNvSpPr>
              <p:nvPr userDrawn="1"/>
            </p:nvSpPr>
            <p:spPr bwMode="auto">
              <a:xfrm>
                <a:off x="5287963" y="3340101"/>
                <a:ext cx="2012950" cy="2592388"/>
              </a:xfrm>
              <a:custGeom>
                <a:avLst/>
                <a:gdLst>
                  <a:gd name="T0" fmla="*/ 530 w 536"/>
                  <a:gd name="T1" fmla="*/ 0 h 690"/>
                  <a:gd name="T2" fmla="*/ 407 w 536"/>
                  <a:gd name="T3" fmla="*/ 50 h 690"/>
                  <a:gd name="T4" fmla="*/ 405 w 536"/>
                  <a:gd name="T5" fmla="*/ 50 h 690"/>
                  <a:gd name="T6" fmla="*/ 280 w 536"/>
                  <a:gd name="T7" fmla="*/ 6 h 690"/>
                  <a:gd name="T8" fmla="*/ 143 w 536"/>
                  <a:gd name="T9" fmla="*/ 358 h 690"/>
                  <a:gd name="T10" fmla="*/ 1 w 536"/>
                  <a:gd name="T11" fmla="*/ 455 h 690"/>
                  <a:gd name="T12" fmla="*/ 0 w 536"/>
                  <a:gd name="T13" fmla="*/ 587 h 690"/>
                  <a:gd name="T14" fmla="*/ 1 w 536"/>
                  <a:gd name="T15" fmla="*/ 589 h 690"/>
                  <a:gd name="T16" fmla="*/ 88 w 536"/>
                  <a:gd name="T17" fmla="*/ 690 h 690"/>
                  <a:gd name="T18" fmla="*/ 319 w 536"/>
                  <a:gd name="T19" fmla="*/ 534 h 690"/>
                  <a:gd name="T20" fmla="*/ 530 w 536"/>
                  <a:gd name="T21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6" h="690">
                    <a:moveTo>
                      <a:pt x="530" y="0"/>
                    </a:moveTo>
                    <a:cubicBezTo>
                      <a:pt x="407" y="50"/>
                      <a:pt x="407" y="50"/>
                      <a:pt x="407" y="50"/>
                    </a:cubicBezTo>
                    <a:cubicBezTo>
                      <a:pt x="405" y="50"/>
                      <a:pt x="405" y="50"/>
                      <a:pt x="405" y="50"/>
                    </a:cubicBezTo>
                    <a:cubicBezTo>
                      <a:pt x="280" y="6"/>
                      <a:pt x="280" y="6"/>
                      <a:pt x="280" y="6"/>
                    </a:cubicBezTo>
                    <a:cubicBezTo>
                      <a:pt x="285" y="133"/>
                      <a:pt x="239" y="261"/>
                      <a:pt x="143" y="358"/>
                    </a:cubicBezTo>
                    <a:cubicBezTo>
                      <a:pt x="101" y="399"/>
                      <a:pt x="53" y="432"/>
                      <a:pt x="1" y="455"/>
                    </a:cubicBezTo>
                    <a:cubicBezTo>
                      <a:pt x="0" y="587"/>
                      <a:pt x="0" y="587"/>
                      <a:pt x="0" y="587"/>
                    </a:cubicBezTo>
                    <a:cubicBezTo>
                      <a:pt x="1" y="589"/>
                      <a:pt x="1" y="589"/>
                      <a:pt x="1" y="589"/>
                    </a:cubicBezTo>
                    <a:cubicBezTo>
                      <a:pt x="88" y="690"/>
                      <a:pt x="88" y="690"/>
                      <a:pt x="88" y="690"/>
                    </a:cubicBezTo>
                    <a:cubicBezTo>
                      <a:pt x="174" y="654"/>
                      <a:pt x="252" y="602"/>
                      <a:pt x="319" y="534"/>
                    </a:cubicBezTo>
                    <a:cubicBezTo>
                      <a:pt x="466" y="387"/>
                      <a:pt x="536" y="192"/>
                      <a:pt x="530" y="0"/>
                    </a:cubicBezTo>
                    <a:close/>
                  </a:path>
                </a:pathLst>
              </a:custGeom>
              <a:solidFill>
                <a:srgbClr val="94D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80" name="Freeform 7"/>
              <p:cNvSpPr>
                <a:spLocks/>
              </p:cNvSpPr>
              <p:nvPr userDrawn="1"/>
            </p:nvSpPr>
            <p:spPr bwMode="auto">
              <a:xfrm>
                <a:off x="5051426" y="827088"/>
                <a:ext cx="2219325" cy="2589213"/>
              </a:xfrm>
              <a:custGeom>
                <a:avLst/>
                <a:gdLst>
                  <a:gd name="T0" fmla="*/ 382 w 591"/>
                  <a:gd name="T1" fmla="*/ 184 h 689"/>
                  <a:gd name="T2" fmla="*/ 71 w 591"/>
                  <a:gd name="T3" fmla="*/ 0 h 689"/>
                  <a:gd name="T4" fmla="*/ 81 w 591"/>
                  <a:gd name="T5" fmla="*/ 133 h 689"/>
                  <a:gd name="T6" fmla="*/ 80 w 591"/>
                  <a:gd name="T7" fmla="*/ 135 h 689"/>
                  <a:gd name="T8" fmla="*/ 0 w 591"/>
                  <a:gd name="T9" fmla="*/ 240 h 689"/>
                  <a:gd name="T10" fmla="*/ 206 w 591"/>
                  <a:gd name="T11" fmla="*/ 360 h 689"/>
                  <a:gd name="T12" fmla="*/ 341 w 591"/>
                  <a:gd name="T13" fmla="*/ 644 h 689"/>
                  <a:gd name="T14" fmla="*/ 469 w 591"/>
                  <a:gd name="T15" fmla="*/ 689 h 689"/>
                  <a:gd name="T16" fmla="*/ 469 w 591"/>
                  <a:gd name="T17" fmla="*/ 689 h 689"/>
                  <a:gd name="T18" fmla="*/ 591 w 591"/>
                  <a:gd name="T19" fmla="*/ 639 h 689"/>
                  <a:gd name="T20" fmla="*/ 382 w 591"/>
                  <a:gd name="T21" fmla="*/ 184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1" h="689">
                    <a:moveTo>
                      <a:pt x="382" y="184"/>
                    </a:moveTo>
                    <a:cubicBezTo>
                      <a:pt x="294" y="96"/>
                      <a:pt x="187" y="33"/>
                      <a:pt x="71" y="0"/>
                    </a:cubicBezTo>
                    <a:cubicBezTo>
                      <a:pt x="81" y="133"/>
                      <a:pt x="81" y="133"/>
                      <a:pt x="81" y="133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77" y="261"/>
                      <a:pt x="148" y="302"/>
                      <a:pt x="206" y="360"/>
                    </a:cubicBezTo>
                    <a:cubicBezTo>
                      <a:pt x="285" y="440"/>
                      <a:pt x="330" y="541"/>
                      <a:pt x="341" y="644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591" y="639"/>
                      <a:pt x="591" y="639"/>
                      <a:pt x="591" y="639"/>
                    </a:cubicBezTo>
                    <a:cubicBezTo>
                      <a:pt x="578" y="473"/>
                      <a:pt x="509" y="310"/>
                      <a:pt x="382" y="184"/>
                    </a:cubicBezTo>
                    <a:close/>
                  </a:path>
                </a:pathLst>
              </a:custGeom>
              <a:solidFill>
                <a:srgbClr val="F1A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81" name="Freeform 8"/>
              <p:cNvSpPr>
                <a:spLocks/>
              </p:cNvSpPr>
              <p:nvPr userDrawn="1"/>
            </p:nvSpPr>
            <p:spPr bwMode="auto">
              <a:xfrm>
                <a:off x="2324101" y="727076"/>
                <a:ext cx="2922588" cy="1724025"/>
              </a:xfrm>
              <a:custGeom>
                <a:avLst/>
                <a:gdLst>
                  <a:gd name="T0" fmla="*/ 767 w 778"/>
                  <a:gd name="T1" fmla="*/ 20 h 459"/>
                  <a:gd name="T2" fmla="*/ 599 w 778"/>
                  <a:gd name="T3" fmla="*/ 0 h 459"/>
                  <a:gd name="T4" fmla="*/ 89 w 778"/>
                  <a:gd name="T5" fmla="*/ 211 h 459"/>
                  <a:gd name="T6" fmla="*/ 0 w 778"/>
                  <a:gd name="T7" fmla="*/ 318 h 459"/>
                  <a:gd name="T8" fmla="*/ 130 w 778"/>
                  <a:gd name="T9" fmla="*/ 349 h 459"/>
                  <a:gd name="T10" fmla="*/ 131 w 778"/>
                  <a:gd name="T11" fmla="*/ 350 h 459"/>
                  <a:gd name="T12" fmla="*/ 207 w 778"/>
                  <a:gd name="T13" fmla="*/ 459 h 459"/>
                  <a:gd name="T14" fmla="*/ 265 w 778"/>
                  <a:gd name="T15" fmla="*/ 387 h 459"/>
                  <a:gd name="T16" fmla="*/ 599 w 778"/>
                  <a:gd name="T17" fmla="*/ 249 h 459"/>
                  <a:gd name="T18" fmla="*/ 696 w 778"/>
                  <a:gd name="T19" fmla="*/ 259 h 459"/>
                  <a:gd name="T20" fmla="*/ 778 w 778"/>
                  <a:gd name="T21" fmla="*/ 152 h 459"/>
                  <a:gd name="T22" fmla="*/ 778 w 778"/>
                  <a:gd name="T23" fmla="*/ 152 h 459"/>
                  <a:gd name="T24" fmla="*/ 767 w 778"/>
                  <a:gd name="T25" fmla="*/ 2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8" h="459">
                    <a:moveTo>
                      <a:pt x="767" y="20"/>
                    </a:moveTo>
                    <a:cubicBezTo>
                      <a:pt x="713" y="6"/>
                      <a:pt x="656" y="0"/>
                      <a:pt x="599" y="0"/>
                    </a:cubicBezTo>
                    <a:cubicBezTo>
                      <a:pt x="406" y="0"/>
                      <a:pt x="225" y="75"/>
                      <a:pt x="89" y="211"/>
                    </a:cubicBezTo>
                    <a:cubicBezTo>
                      <a:pt x="56" y="244"/>
                      <a:pt x="26" y="280"/>
                      <a:pt x="0" y="318"/>
                    </a:cubicBezTo>
                    <a:cubicBezTo>
                      <a:pt x="130" y="349"/>
                      <a:pt x="130" y="349"/>
                      <a:pt x="130" y="349"/>
                    </a:cubicBezTo>
                    <a:cubicBezTo>
                      <a:pt x="131" y="350"/>
                      <a:pt x="131" y="350"/>
                      <a:pt x="131" y="350"/>
                    </a:cubicBezTo>
                    <a:cubicBezTo>
                      <a:pt x="207" y="459"/>
                      <a:pt x="207" y="459"/>
                      <a:pt x="207" y="459"/>
                    </a:cubicBezTo>
                    <a:cubicBezTo>
                      <a:pt x="224" y="433"/>
                      <a:pt x="243" y="409"/>
                      <a:pt x="265" y="387"/>
                    </a:cubicBezTo>
                    <a:cubicBezTo>
                      <a:pt x="354" y="298"/>
                      <a:pt x="473" y="249"/>
                      <a:pt x="599" y="249"/>
                    </a:cubicBezTo>
                    <a:cubicBezTo>
                      <a:pt x="632" y="249"/>
                      <a:pt x="665" y="253"/>
                      <a:pt x="696" y="259"/>
                    </a:cubicBezTo>
                    <a:cubicBezTo>
                      <a:pt x="778" y="152"/>
                      <a:pt x="778" y="152"/>
                      <a:pt x="778" y="152"/>
                    </a:cubicBezTo>
                    <a:cubicBezTo>
                      <a:pt x="778" y="152"/>
                      <a:pt x="778" y="152"/>
                      <a:pt x="778" y="152"/>
                    </a:cubicBezTo>
                    <a:lnTo>
                      <a:pt x="767" y="20"/>
                    </a:lnTo>
                    <a:close/>
                  </a:path>
                </a:pathLst>
              </a:custGeom>
              <a:solidFill>
                <a:srgbClr val="743E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82" name="Freeform 9"/>
              <p:cNvSpPr>
                <a:spLocks/>
              </p:cNvSpPr>
              <p:nvPr userDrawn="1"/>
            </p:nvSpPr>
            <p:spPr bwMode="auto">
              <a:xfrm>
                <a:off x="2514601" y="4621213"/>
                <a:ext cx="2998788" cy="1517650"/>
              </a:xfrm>
              <a:custGeom>
                <a:avLst/>
                <a:gdLst>
                  <a:gd name="T0" fmla="*/ 709 w 798"/>
                  <a:gd name="T1" fmla="*/ 257 h 404"/>
                  <a:gd name="T2" fmla="*/ 709 w 798"/>
                  <a:gd name="T3" fmla="*/ 257 h 404"/>
                  <a:gd name="T4" fmla="*/ 711 w 798"/>
                  <a:gd name="T5" fmla="*/ 126 h 404"/>
                  <a:gd name="T6" fmla="*/ 548 w 798"/>
                  <a:gd name="T7" fmla="*/ 155 h 404"/>
                  <a:gd name="T8" fmla="*/ 214 w 798"/>
                  <a:gd name="T9" fmla="*/ 17 h 404"/>
                  <a:gd name="T10" fmla="*/ 198 w 798"/>
                  <a:gd name="T11" fmla="*/ 0 h 404"/>
                  <a:gd name="T12" fmla="*/ 70 w 798"/>
                  <a:gd name="T13" fmla="*/ 40 h 404"/>
                  <a:gd name="T14" fmla="*/ 68 w 798"/>
                  <a:gd name="T15" fmla="*/ 41 h 404"/>
                  <a:gd name="T16" fmla="*/ 0 w 798"/>
                  <a:gd name="T17" fmla="*/ 153 h 404"/>
                  <a:gd name="T18" fmla="*/ 38 w 798"/>
                  <a:gd name="T19" fmla="*/ 193 h 404"/>
                  <a:gd name="T20" fmla="*/ 548 w 798"/>
                  <a:gd name="T21" fmla="*/ 404 h 404"/>
                  <a:gd name="T22" fmla="*/ 798 w 798"/>
                  <a:gd name="T23" fmla="*/ 360 h 404"/>
                  <a:gd name="T24" fmla="*/ 709 w 798"/>
                  <a:gd name="T25" fmla="*/ 25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8" h="404">
                    <a:moveTo>
                      <a:pt x="709" y="257"/>
                    </a:moveTo>
                    <a:cubicBezTo>
                      <a:pt x="709" y="257"/>
                      <a:pt x="709" y="257"/>
                      <a:pt x="709" y="257"/>
                    </a:cubicBezTo>
                    <a:cubicBezTo>
                      <a:pt x="711" y="126"/>
                      <a:pt x="711" y="126"/>
                      <a:pt x="711" y="126"/>
                    </a:cubicBezTo>
                    <a:cubicBezTo>
                      <a:pt x="659" y="145"/>
                      <a:pt x="604" y="155"/>
                      <a:pt x="548" y="155"/>
                    </a:cubicBezTo>
                    <a:cubicBezTo>
                      <a:pt x="422" y="155"/>
                      <a:pt x="303" y="106"/>
                      <a:pt x="214" y="17"/>
                    </a:cubicBezTo>
                    <a:cubicBezTo>
                      <a:pt x="209" y="11"/>
                      <a:pt x="203" y="6"/>
                      <a:pt x="198" y="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2" y="167"/>
                      <a:pt x="25" y="180"/>
                      <a:pt x="38" y="193"/>
                    </a:cubicBezTo>
                    <a:cubicBezTo>
                      <a:pt x="174" y="329"/>
                      <a:pt x="355" y="404"/>
                      <a:pt x="548" y="404"/>
                    </a:cubicBezTo>
                    <a:cubicBezTo>
                      <a:pt x="635" y="404"/>
                      <a:pt x="719" y="389"/>
                      <a:pt x="798" y="360"/>
                    </a:cubicBezTo>
                    <a:lnTo>
                      <a:pt x="709" y="257"/>
                    </a:lnTo>
                    <a:close/>
                  </a:path>
                </a:pathLst>
              </a:custGeom>
              <a:solidFill>
                <a:srgbClr val="BF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200"/>
              </a:p>
            </p:txBody>
          </p:sp>
          <p:sp>
            <p:nvSpPr>
              <p:cNvPr id="183" name="Rectangle 56"/>
              <p:cNvSpPr>
                <a:spLocks noChangeArrowheads="1"/>
              </p:cNvSpPr>
              <p:nvPr userDrawn="1"/>
            </p:nvSpPr>
            <p:spPr bwMode="auto">
              <a:xfrm>
                <a:off x="4152901" y="2884488"/>
                <a:ext cx="820866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49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866" b="1">
                    <a:solidFill>
                      <a:srgbClr val="010101"/>
                    </a:solidFill>
                    <a:latin typeface="Arial" panose="020B0604020202020204" pitchFamily="34" charset="0"/>
                  </a:rPr>
                  <a:t>Tittel</a:t>
                </a:r>
                <a:endParaRPr lang="en-US" altLang="en-US" sz="1200"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58"/>
              <p:cNvSpPr>
                <a:spLocks noChangeArrowheads="1"/>
              </p:cNvSpPr>
              <p:nvPr userDrawn="1"/>
            </p:nvSpPr>
            <p:spPr bwMode="auto">
              <a:xfrm>
                <a:off x="3670301" y="3370263"/>
                <a:ext cx="187230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49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>
                    <a:solidFill>
                      <a:srgbClr val="010101"/>
                    </a:solidFill>
                    <a:latin typeface="Arial" panose="020B0604020202020204" pitchFamily="34" charset="0"/>
                  </a:rPr>
                  <a:t>Hva handler dette</a:t>
                </a:r>
                <a:br>
                  <a:rPr lang="en-US" altLang="en-US" sz="1200">
                    <a:solidFill>
                      <a:srgbClr val="010101"/>
                    </a:solidFill>
                    <a:latin typeface="Arial" panose="020B0604020202020204" pitchFamily="34" charset="0"/>
                  </a:rPr>
                </a:br>
                <a:r>
                  <a:rPr lang="en-US" altLang="en-US" sz="1200">
                    <a:solidFill>
                      <a:srgbClr val="010101"/>
                    </a:solidFill>
                    <a:latin typeface="Arial" panose="020B0604020202020204" pitchFamily="34" charset="0"/>
                  </a:rPr>
                  <a:t>prosseshjulet om?</a:t>
                </a:r>
                <a:endParaRPr lang="en-US" altLang="en-US" sz="12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3" name="TekstSylinder 244"/>
            <p:cNvSpPr txBox="1"/>
            <p:nvPr userDrawn="1"/>
          </p:nvSpPr>
          <p:spPr>
            <a:xfrm rot="20460000">
              <a:off x="2775995" y="1325613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>
                  <a:solidFill>
                    <a:schemeClr val="bg1"/>
                  </a:solidFill>
                </a:rPr>
                <a:t>Argument 1</a:t>
              </a:r>
              <a:endParaRPr lang="en-GB" sz="1066" b="1" cap="all">
                <a:solidFill>
                  <a:schemeClr val="bg1"/>
                </a:solidFill>
              </a:endParaRPr>
            </a:p>
          </p:txBody>
        </p:sp>
        <p:sp>
          <p:nvSpPr>
            <p:cNvPr id="174" name="TekstSylinder 264"/>
            <p:cNvSpPr txBox="1"/>
            <p:nvPr userDrawn="1"/>
          </p:nvSpPr>
          <p:spPr>
            <a:xfrm rot="3300000">
              <a:off x="4338890" y="1813672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>
                  <a:solidFill>
                    <a:schemeClr val="bg1"/>
                  </a:solidFill>
                </a:rPr>
                <a:t>Argument 2</a:t>
              </a:r>
              <a:endParaRPr lang="en-GB" sz="1066" b="1" cap="all">
                <a:solidFill>
                  <a:schemeClr val="bg1"/>
                </a:solidFill>
              </a:endParaRPr>
            </a:p>
          </p:txBody>
        </p:sp>
        <p:sp>
          <p:nvSpPr>
            <p:cNvPr id="175" name="TekstSylinder 265"/>
            <p:cNvSpPr txBox="1"/>
            <p:nvPr userDrawn="1"/>
          </p:nvSpPr>
          <p:spPr>
            <a:xfrm rot="7500000">
              <a:off x="4354628" y="3473997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>
                  <a:solidFill>
                    <a:schemeClr val="bg1"/>
                  </a:solidFill>
                </a:rPr>
                <a:t>Argument 3</a:t>
              </a:r>
              <a:endParaRPr lang="en-GB" sz="1066" b="1" cap="all">
                <a:solidFill>
                  <a:schemeClr val="bg1"/>
                </a:solidFill>
              </a:endParaRPr>
            </a:p>
          </p:txBody>
        </p:sp>
        <p:sp>
          <p:nvSpPr>
            <p:cNvPr id="176" name="TekstSylinder 266"/>
            <p:cNvSpPr txBox="1"/>
            <p:nvPr userDrawn="1"/>
          </p:nvSpPr>
          <p:spPr>
            <a:xfrm rot="11820000">
              <a:off x="2814890" y="3998684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>
                  <a:solidFill>
                    <a:schemeClr val="bg1"/>
                  </a:solidFill>
                </a:rPr>
                <a:t>Argument 4</a:t>
              </a:r>
              <a:endParaRPr lang="en-GB" sz="1066" b="1" cap="all">
                <a:solidFill>
                  <a:schemeClr val="bg1"/>
                </a:solidFill>
              </a:endParaRPr>
            </a:p>
          </p:txBody>
        </p:sp>
        <p:sp>
          <p:nvSpPr>
            <p:cNvPr id="177" name="TekstSylinder 267"/>
            <p:cNvSpPr txBox="1"/>
            <p:nvPr userDrawn="1"/>
          </p:nvSpPr>
          <p:spPr>
            <a:xfrm rot="16200000">
              <a:off x="1824776" y="2704309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66" b="1" cap="all">
                  <a:solidFill>
                    <a:schemeClr val="bg1"/>
                  </a:solidFill>
                </a:rPr>
                <a:t>Argument 5</a:t>
              </a:r>
              <a:endParaRPr lang="en-GB" sz="1066" b="1" cap="all">
                <a:solidFill>
                  <a:schemeClr val="bg1"/>
                </a:solidFill>
              </a:endParaRPr>
            </a:p>
          </p:txBody>
        </p:sp>
      </p:grpSp>
      <p:pic>
        <p:nvPicPr>
          <p:cNvPr id="309" name="Bilde 30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1" y="386674"/>
            <a:ext cx="724674" cy="882303"/>
          </a:xfrm>
          <a:prstGeom prst="rect">
            <a:avLst/>
          </a:prstGeom>
        </p:spPr>
      </p:pic>
      <p:grpSp>
        <p:nvGrpSpPr>
          <p:cNvPr id="7" name="Verden" hidden="1"/>
          <p:cNvGrpSpPr>
            <a:grpSpLocks noChangeAspect="1"/>
          </p:cNvGrpSpPr>
          <p:nvPr userDrawn="1"/>
        </p:nvGrpSpPr>
        <p:grpSpPr bwMode="auto">
          <a:xfrm>
            <a:off x="5421960" y="2749167"/>
            <a:ext cx="1348082" cy="1359664"/>
            <a:chOff x="2585" y="369"/>
            <a:chExt cx="637" cy="638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2585" y="369"/>
              <a:ext cx="637" cy="638"/>
            </a:xfrm>
            <a:custGeom>
              <a:avLst/>
              <a:gdLst>
                <a:gd name="T0" fmla="*/ 1216 w 1246"/>
                <a:gd name="T1" fmla="*/ 569 h 1247"/>
                <a:gd name="T2" fmla="*/ 677 w 1246"/>
                <a:gd name="T3" fmla="*/ 1217 h 1247"/>
                <a:gd name="T4" fmla="*/ 30 w 1246"/>
                <a:gd name="T5" fmla="*/ 678 h 1247"/>
                <a:gd name="T6" fmla="*/ 569 w 1246"/>
                <a:gd name="T7" fmla="*/ 30 h 1247"/>
                <a:gd name="T8" fmla="*/ 1216 w 1246"/>
                <a:gd name="T9" fmla="*/ 569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6" h="1247">
                  <a:moveTo>
                    <a:pt x="1216" y="569"/>
                  </a:moveTo>
                  <a:cubicBezTo>
                    <a:pt x="1246" y="897"/>
                    <a:pt x="1005" y="1187"/>
                    <a:pt x="677" y="1217"/>
                  </a:cubicBezTo>
                  <a:cubicBezTo>
                    <a:pt x="349" y="1247"/>
                    <a:pt x="59" y="1006"/>
                    <a:pt x="30" y="678"/>
                  </a:cubicBezTo>
                  <a:cubicBezTo>
                    <a:pt x="0" y="350"/>
                    <a:pt x="241" y="60"/>
                    <a:pt x="569" y="30"/>
                  </a:cubicBezTo>
                  <a:cubicBezTo>
                    <a:pt x="896" y="0"/>
                    <a:pt x="1186" y="242"/>
                    <a:pt x="1216" y="569"/>
                  </a:cubicBez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2829" y="417"/>
              <a:ext cx="362" cy="542"/>
            </a:xfrm>
            <a:custGeom>
              <a:avLst/>
              <a:gdLst>
                <a:gd name="T0" fmla="*/ 333 w 708"/>
                <a:gd name="T1" fmla="*/ 0 h 1059"/>
                <a:gd name="T2" fmla="*/ 319 w 708"/>
                <a:gd name="T3" fmla="*/ 9 h 1059"/>
                <a:gd name="T4" fmla="*/ 276 w 708"/>
                <a:gd name="T5" fmla="*/ 32 h 1059"/>
                <a:gd name="T6" fmla="*/ 256 w 708"/>
                <a:gd name="T7" fmla="*/ 40 h 1059"/>
                <a:gd name="T8" fmla="*/ 235 w 708"/>
                <a:gd name="T9" fmla="*/ 98 h 1059"/>
                <a:gd name="T10" fmla="*/ 228 w 708"/>
                <a:gd name="T11" fmla="*/ 128 h 1059"/>
                <a:gd name="T12" fmla="*/ 169 w 708"/>
                <a:gd name="T13" fmla="*/ 148 h 1059"/>
                <a:gd name="T14" fmla="*/ 87 w 708"/>
                <a:gd name="T15" fmla="*/ 258 h 1059"/>
                <a:gd name="T16" fmla="*/ 127 w 708"/>
                <a:gd name="T17" fmla="*/ 295 h 1059"/>
                <a:gd name="T18" fmla="*/ 56 w 708"/>
                <a:gd name="T19" fmla="*/ 372 h 1059"/>
                <a:gd name="T20" fmla="*/ 11 w 708"/>
                <a:gd name="T21" fmla="*/ 461 h 1059"/>
                <a:gd name="T22" fmla="*/ 3 w 708"/>
                <a:gd name="T23" fmla="*/ 529 h 1059"/>
                <a:gd name="T24" fmla="*/ 29 w 708"/>
                <a:gd name="T25" fmla="*/ 607 h 1059"/>
                <a:gd name="T26" fmla="*/ 99 w 708"/>
                <a:gd name="T27" fmla="*/ 671 h 1059"/>
                <a:gd name="T28" fmla="*/ 169 w 708"/>
                <a:gd name="T29" fmla="*/ 679 h 1059"/>
                <a:gd name="T30" fmla="*/ 229 w 708"/>
                <a:gd name="T31" fmla="*/ 658 h 1059"/>
                <a:gd name="T32" fmla="*/ 262 w 708"/>
                <a:gd name="T33" fmla="*/ 670 h 1059"/>
                <a:gd name="T34" fmla="*/ 299 w 708"/>
                <a:gd name="T35" fmla="*/ 751 h 1059"/>
                <a:gd name="T36" fmla="*/ 319 w 708"/>
                <a:gd name="T37" fmla="*/ 796 h 1059"/>
                <a:gd name="T38" fmla="*/ 320 w 708"/>
                <a:gd name="T39" fmla="*/ 862 h 1059"/>
                <a:gd name="T40" fmla="*/ 317 w 708"/>
                <a:gd name="T41" fmla="*/ 941 h 1059"/>
                <a:gd name="T42" fmla="*/ 352 w 708"/>
                <a:gd name="T43" fmla="*/ 1049 h 1059"/>
                <a:gd name="T44" fmla="*/ 357 w 708"/>
                <a:gd name="T45" fmla="*/ 1059 h 1059"/>
                <a:gd name="T46" fmla="*/ 505 w 708"/>
                <a:gd name="T47" fmla="*/ 971 h 1059"/>
                <a:gd name="T48" fmla="*/ 527 w 708"/>
                <a:gd name="T49" fmla="*/ 940 h 1059"/>
                <a:gd name="T50" fmla="*/ 577 w 708"/>
                <a:gd name="T51" fmla="*/ 853 h 1059"/>
                <a:gd name="T52" fmla="*/ 590 w 708"/>
                <a:gd name="T53" fmla="*/ 785 h 1059"/>
                <a:gd name="T54" fmla="*/ 600 w 708"/>
                <a:gd name="T55" fmla="*/ 730 h 1059"/>
                <a:gd name="T56" fmla="*/ 650 w 708"/>
                <a:gd name="T57" fmla="*/ 656 h 1059"/>
                <a:gd name="T58" fmla="*/ 658 w 708"/>
                <a:gd name="T59" fmla="*/ 580 h 1059"/>
                <a:gd name="T60" fmla="*/ 651 w 708"/>
                <a:gd name="T61" fmla="*/ 564 h 1059"/>
                <a:gd name="T62" fmla="*/ 661 w 708"/>
                <a:gd name="T63" fmla="*/ 544 h 1059"/>
                <a:gd name="T64" fmla="*/ 697 w 708"/>
                <a:gd name="T65" fmla="*/ 505 h 1059"/>
                <a:gd name="T66" fmla="*/ 706 w 708"/>
                <a:gd name="T67" fmla="*/ 473 h 1059"/>
                <a:gd name="T68" fmla="*/ 708 w 708"/>
                <a:gd name="T69" fmla="*/ 473 h 1059"/>
                <a:gd name="T70" fmla="*/ 333 w 708"/>
                <a:gd name="T71" fmla="*/ 0 h 1059"/>
                <a:gd name="T72" fmla="*/ 345 w 708"/>
                <a:gd name="T73" fmla="*/ 293 h 1059"/>
                <a:gd name="T74" fmla="*/ 203 w 708"/>
                <a:gd name="T75" fmla="*/ 281 h 1059"/>
                <a:gd name="T76" fmla="*/ 247 w 708"/>
                <a:gd name="T77" fmla="*/ 234 h 1059"/>
                <a:gd name="T78" fmla="*/ 271 w 708"/>
                <a:gd name="T79" fmla="*/ 233 h 1059"/>
                <a:gd name="T80" fmla="*/ 347 w 708"/>
                <a:gd name="T81" fmla="*/ 276 h 1059"/>
                <a:gd name="T82" fmla="*/ 345 w 708"/>
                <a:gd name="T83" fmla="*/ 293 h 1059"/>
                <a:gd name="T84" fmla="*/ 523 w 708"/>
                <a:gd name="T85" fmla="*/ 341 h 1059"/>
                <a:gd name="T86" fmla="*/ 496 w 708"/>
                <a:gd name="T87" fmla="*/ 362 h 1059"/>
                <a:gd name="T88" fmla="*/ 387 w 708"/>
                <a:gd name="T89" fmla="*/ 352 h 1059"/>
                <a:gd name="T90" fmla="*/ 366 w 708"/>
                <a:gd name="T91" fmla="*/ 334 h 1059"/>
                <a:gd name="T92" fmla="*/ 352 w 708"/>
                <a:gd name="T93" fmla="*/ 306 h 1059"/>
                <a:gd name="T94" fmla="*/ 397 w 708"/>
                <a:gd name="T95" fmla="*/ 287 h 1059"/>
                <a:gd name="T96" fmla="*/ 432 w 708"/>
                <a:gd name="T97" fmla="*/ 307 h 1059"/>
                <a:gd name="T98" fmla="*/ 489 w 708"/>
                <a:gd name="T99" fmla="*/ 313 h 1059"/>
                <a:gd name="T100" fmla="*/ 503 w 708"/>
                <a:gd name="T101" fmla="*/ 316 h 1059"/>
                <a:gd name="T102" fmla="*/ 523 w 708"/>
                <a:gd name="T103" fmla="*/ 34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08" h="1059">
                  <a:moveTo>
                    <a:pt x="333" y="0"/>
                  </a:moveTo>
                  <a:cubicBezTo>
                    <a:pt x="328" y="3"/>
                    <a:pt x="323" y="6"/>
                    <a:pt x="319" y="9"/>
                  </a:cubicBezTo>
                  <a:cubicBezTo>
                    <a:pt x="305" y="17"/>
                    <a:pt x="291" y="24"/>
                    <a:pt x="276" y="32"/>
                  </a:cubicBezTo>
                  <a:cubicBezTo>
                    <a:pt x="270" y="35"/>
                    <a:pt x="263" y="37"/>
                    <a:pt x="256" y="40"/>
                  </a:cubicBezTo>
                  <a:cubicBezTo>
                    <a:pt x="232" y="53"/>
                    <a:pt x="224" y="73"/>
                    <a:pt x="235" y="98"/>
                  </a:cubicBezTo>
                  <a:cubicBezTo>
                    <a:pt x="241" y="112"/>
                    <a:pt x="238" y="118"/>
                    <a:pt x="228" y="128"/>
                  </a:cubicBezTo>
                  <a:cubicBezTo>
                    <a:pt x="211" y="147"/>
                    <a:pt x="191" y="148"/>
                    <a:pt x="169" y="148"/>
                  </a:cubicBezTo>
                  <a:cubicBezTo>
                    <a:pt x="110" y="148"/>
                    <a:pt x="70" y="202"/>
                    <a:pt x="87" y="258"/>
                  </a:cubicBezTo>
                  <a:cubicBezTo>
                    <a:pt x="92" y="277"/>
                    <a:pt x="104" y="288"/>
                    <a:pt x="127" y="295"/>
                  </a:cubicBezTo>
                  <a:cubicBezTo>
                    <a:pt x="102" y="322"/>
                    <a:pt x="79" y="347"/>
                    <a:pt x="56" y="372"/>
                  </a:cubicBezTo>
                  <a:cubicBezTo>
                    <a:pt x="31" y="397"/>
                    <a:pt x="14" y="425"/>
                    <a:pt x="11" y="461"/>
                  </a:cubicBezTo>
                  <a:cubicBezTo>
                    <a:pt x="9" y="484"/>
                    <a:pt x="6" y="507"/>
                    <a:pt x="3" y="529"/>
                  </a:cubicBezTo>
                  <a:cubicBezTo>
                    <a:pt x="0" y="559"/>
                    <a:pt x="14" y="584"/>
                    <a:pt x="29" y="607"/>
                  </a:cubicBezTo>
                  <a:cubicBezTo>
                    <a:pt x="47" y="634"/>
                    <a:pt x="71" y="654"/>
                    <a:pt x="99" y="671"/>
                  </a:cubicBezTo>
                  <a:cubicBezTo>
                    <a:pt x="121" y="685"/>
                    <a:pt x="144" y="687"/>
                    <a:pt x="169" y="679"/>
                  </a:cubicBezTo>
                  <a:cubicBezTo>
                    <a:pt x="189" y="672"/>
                    <a:pt x="209" y="665"/>
                    <a:pt x="229" y="658"/>
                  </a:cubicBezTo>
                  <a:cubicBezTo>
                    <a:pt x="248" y="651"/>
                    <a:pt x="251" y="654"/>
                    <a:pt x="262" y="670"/>
                  </a:cubicBezTo>
                  <a:cubicBezTo>
                    <a:pt x="279" y="695"/>
                    <a:pt x="294" y="720"/>
                    <a:pt x="299" y="751"/>
                  </a:cubicBezTo>
                  <a:cubicBezTo>
                    <a:pt x="301" y="766"/>
                    <a:pt x="311" y="781"/>
                    <a:pt x="319" y="796"/>
                  </a:cubicBezTo>
                  <a:cubicBezTo>
                    <a:pt x="330" y="818"/>
                    <a:pt x="331" y="840"/>
                    <a:pt x="320" y="862"/>
                  </a:cubicBezTo>
                  <a:cubicBezTo>
                    <a:pt x="307" y="888"/>
                    <a:pt x="307" y="914"/>
                    <a:pt x="317" y="941"/>
                  </a:cubicBezTo>
                  <a:cubicBezTo>
                    <a:pt x="330" y="977"/>
                    <a:pt x="340" y="1013"/>
                    <a:pt x="352" y="1049"/>
                  </a:cubicBezTo>
                  <a:cubicBezTo>
                    <a:pt x="353" y="1053"/>
                    <a:pt x="355" y="1056"/>
                    <a:pt x="357" y="1059"/>
                  </a:cubicBezTo>
                  <a:cubicBezTo>
                    <a:pt x="411" y="1038"/>
                    <a:pt x="461" y="1008"/>
                    <a:pt x="505" y="971"/>
                  </a:cubicBezTo>
                  <a:cubicBezTo>
                    <a:pt x="513" y="961"/>
                    <a:pt x="520" y="951"/>
                    <a:pt x="527" y="940"/>
                  </a:cubicBezTo>
                  <a:cubicBezTo>
                    <a:pt x="546" y="912"/>
                    <a:pt x="561" y="882"/>
                    <a:pt x="577" y="853"/>
                  </a:cubicBezTo>
                  <a:cubicBezTo>
                    <a:pt x="589" y="832"/>
                    <a:pt x="594" y="809"/>
                    <a:pt x="590" y="785"/>
                  </a:cubicBezTo>
                  <a:cubicBezTo>
                    <a:pt x="587" y="765"/>
                    <a:pt x="590" y="747"/>
                    <a:pt x="600" y="730"/>
                  </a:cubicBezTo>
                  <a:cubicBezTo>
                    <a:pt x="616" y="705"/>
                    <a:pt x="632" y="680"/>
                    <a:pt x="650" y="656"/>
                  </a:cubicBezTo>
                  <a:cubicBezTo>
                    <a:pt x="669" y="632"/>
                    <a:pt x="673" y="607"/>
                    <a:pt x="658" y="580"/>
                  </a:cubicBezTo>
                  <a:cubicBezTo>
                    <a:pt x="655" y="575"/>
                    <a:pt x="653" y="570"/>
                    <a:pt x="651" y="564"/>
                  </a:cubicBezTo>
                  <a:cubicBezTo>
                    <a:pt x="648" y="555"/>
                    <a:pt x="649" y="548"/>
                    <a:pt x="661" y="544"/>
                  </a:cubicBezTo>
                  <a:cubicBezTo>
                    <a:pt x="680" y="538"/>
                    <a:pt x="692" y="524"/>
                    <a:pt x="697" y="505"/>
                  </a:cubicBezTo>
                  <a:cubicBezTo>
                    <a:pt x="701" y="494"/>
                    <a:pt x="703" y="483"/>
                    <a:pt x="706" y="473"/>
                  </a:cubicBezTo>
                  <a:cubicBezTo>
                    <a:pt x="707" y="473"/>
                    <a:pt x="707" y="473"/>
                    <a:pt x="708" y="473"/>
                  </a:cubicBezTo>
                  <a:cubicBezTo>
                    <a:pt x="684" y="253"/>
                    <a:pt x="535" y="71"/>
                    <a:pt x="333" y="0"/>
                  </a:cubicBezTo>
                  <a:close/>
                  <a:moveTo>
                    <a:pt x="345" y="293"/>
                  </a:moveTo>
                  <a:cubicBezTo>
                    <a:pt x="302" y="253"/>
                    <a:pt x="255" y="270"/>
                    <a:pt x="203" y="281"/>
                  </a:cubicBezTo>
                  <a:cubicBezTo>
                    <a:pt x="219" y="263"/>
                    <a:pt x="232" y="247"/>
                    <a:pt x="247" y="234"/>
                  </a:cubicBezTo>
                  <a:cubicBezTo>
                    <a:pt x="251" y="230"/>
                    <a:pt x="264" y="230"/>
                    <a:pt x="271" y="233"/>
                  </a:cubicBezTo>
                  <a:cubicBezTo>
                    <a:pt x="296" y="247"/>
                    <a:pt x="321" y="262"/>
                    <a:pt x="347" y="276"/>
                  </a:cubicBezTo>
                  <a:cubicBezTo>
                    <a:pt x="346" y="281"/>
                    <a:pt x="346" y="286"/>
                    <a:pt x="345" y="293"/>
                  </a:cubicBezTo>
                  <a:close/>
                  <a:moveTo>
                    <a:pt x="523" y="341"/>
                  </a:moveTo>
                  <a:cubicBezTo>
                    <a:pt x="521" y="357"/>
                    <a:pt x="509" y="363"/>
                    <a:pt x="496" y="362"/>
                  </a:cubicBezTo>
                  <a:cubicBezTo>
                    <a:pt x="460" y="360"/>
                    <a:pt x="423" y="357"/>
                    <a:pt x="387" y="352"/>
                  </a:cubicBezTo>
                  <a:cubicBezTo>
                    <a:pt x="379" y="351"/>
                    <a:pt x="371" y="341"/>
                    <a:pt x="366" y="334"/>
                  </a:cubicBezTo>
                  <a:cubicBezTo>
                    <a:pt x="360" y="326"/>
                    <a:pt x="357" y="316"/>
                    <a:pt x="352" y="306"/>
                  </a:cubicBezTo>
                  <a:cubicBezTo>
                    <a:pt x="371" y="310"/>
                    <a:pt x="386" y="303"/>
                    <a:pt x="397" y="287"/>
                  </a:cubicBezTo>
                  <a:cubicBezTo>
                    <a:pt x="406" y="302"/>
                    <a:pt x="418" y="306"/>
                    <a:pt x="432" y="307"/>
                  </a:cubicBezTo>
                  <a:cubicBezTo>
                    <a:pt x="451" y="308"/>
                    <a:pt x="470" y="310"/>
                    <a:pt x="489" y="313"/>
                  </a:cubicBezTo>
                  <a:cubicBezTo>
                    <a:pt x="494" y="313"/>
                    <a:pt x="499" y="314"/>
                    <a:pt x="503" y="316"/>
                  </a:cubicBezTo>
                  <a:cubicBezTo>
                    <a:pt x="514" y="321"/>
                    <a:pt x="526" y="326"/>
                    <a:pt x="52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2669" y="489"/>
              <a:ext cx="33" cy="38"/>
            </a:xfrm>
            <a:custGeom>
              <a:avLst/>
              <a:gdLst>
                <a:gd name="T0" fmla="*/ 36 w 64"/>
                <a:gd name="T1" fmla="*/ 67 h 76"/>
                <a:gd name="T2" fmla="*/ 59 w 64"/>
                <a:gd name="T3" fmla="*/ 16 h 76"/>
                <a:gd name="T4" fmla="*/ 54 w 64"/>
                <a:gd name="T5" fmla="*/ 0 h 76"/>
                <a:gd name="T6" fmla="*/ 0 w 64"/>
                <a:gd name="T7" fmla="*/ 63 h 76"/>
                <a:gd name="T8" fmla="*/ 36 w 64"/>
                <a:gd name="T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6">
                  <a:moveTo>
                    <a:pt x="36" y="67"/>
                  </a:moveTo>
                  <a:cubicBezTo>
                    <a:pt x="57" y="55"/>
                    <a:pt x="64" y="39"/>
                    <a:pt x="59" y="16"/>
                  </a:cubicBezTo>
                  <a:cubicBezTo>
                    <a:pt x="57" y="11"/>
                    <a:pt x="55" y="5"/>
                    <a:pt x="54" y="0"/>
                  </a:cubicBezTo>
                  <a:cubicBezTo>
                    <a:pt x="34" y="19"/>
                    <a:pt x="16" y="41"/>
                    <a:pt x="0" y="63"/>
                  </a:cubicBezTo>
                  <a:cubicBezTo>
                    <a:pt x="16" y="75"/>
                    <a:pt x="23" y="76"/>
                    <a:pt x="36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2617" y="727"/>
              <a:ext cx="130" cy="185"/>
            </a:xfrm>
            <a:custGeom>
              <a:avLst/>
              <a:gdLst>
                <a:gd name="T0" fmla="*/ 223 w 256"/>
                <a:gd name="T1" fmla="*/ 305 h 361"/>
                <a:gd name="T2" fmla="*/ 238 w 256"/>
                <a:gd name="T3" fmla="*/ 234 h 361"/>
                <a:gd name="T4" fmla="*/ 247 w 256"/>
                <a:gd name="T5" fmla="*/ 214 h 361"/>
                <a:gd name="T6" fmla="*/ 224 w 256"/>
                <a:gd name="T7" fmla="*/ 155 h 361"/>
                <a:gd name="T8" fmla="*/ 148 w 256"/>
                <a:gd name="T9" fmla="*/ 121 h 361"/>
                <a:gd name="T10" fmla="*/ 110 w 256"/>
                <a:gd name="T11" fmla="*/ 103 h 361"/>
                <a:gd name="T12" fmla="*/ 96 w 256"/>
                <a:gd name="T13" fmla="*/ 86 h 361"/>
                <a:gd name="T14" fmla="*/ 67 w 256"/>
                <a:gd name="T15" fmla="*/ 47 h 361"/>
                <a:gd name="T16" fmla="*/ 0 w 256"/>
                <a:gd name="T17" fmla="*/ 0 h 361"/>
                <a:gd name="T18" fmla="*/ 197 w 256"/>
                <a:gd name="T19" fmla="*/ 361 h 361"/>
                <a:gd name="T20" fmla="*/ 223 w 256"/>
                <a:gd name="T21" fmla="*/ 30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6" h="361">
                  <a:moveTo>
                    <a:pt x="223" y="305"/>
                  </a:moveTo>
                  <a:cubicBezTo>
                    <a:pt x="220" y="279"/>
                    <a:pt x="223" y="256"/>
                    <a:pt x="238" y="234"/>
                  </a:cubicBezTo>
                  <a:cubicBezTo>
                    <a:pt x="242" y="228"/>
                    <a:pt x="245" y="221"/>
                    <a:pt x="247" y="214"/>
                  </a:cubicBezTo>
                  <a:cubicBezTo>
                    <a:pt x="256" y="189"/>
                    <a:pt x="248" y="167"/>
                    <a:pt x="224" y="155"/>
                  </a:cubicBezTo>
                  <a:cubicBezTo>
                    <a:pt x="199" y="143"/>
                    <a:pt x="173" y="133"/>
                    <a:pt x="148" y="121"/>
                  </a:cubicBezTo>
                  <a:cubicBezTo>
                    <a:pt x="135" y="116"/>
                    <a:pt x="122" y="110"/>
                    <a:pt x="110" y="103"/>
                  </a:cubicBezTo>
                  <a:cubicBezTo>
                    <a:pt x="104" y="100"/>
                    <a:pt x="98" y="93"/>
                    <a:pt x="96" y="86"/>
                  </a:cubicBezTo>
                  <a:cubicBezTo>
                    <a:pt x="91" y="69"/>
                    <a:pt x="81" y="56"/>
                    <a:pt x="67" y="47"/>
                  </a:cubicBezTo>
                  <a:cubicBezTo>
                    <a:pt x="44" y="32"/>
                    <a:pt x="21" y="17"/>
                    <a:pt x="0" y="0"/>
                  </a:cubicBezTo>
                  <a:cubicBezTo>
                    <a:pt x="18" y="144"/>
                    <a:pt x="91" y="272"/>
                    <a:pt x="197" y="361"/>
                  </a:cubicBezTo>
                  <a:cubicBezTo>
                    <a:pt x="224" y="347"/>
                    <a:pt x="226" y="340"/>
                    <a:pt x="223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2740" y="402"/>
              <a:ext cx="147" cy="66"/>
            </a:xfrm>
            <a:custGeom>
              <a:avLst/>
              <a:gdLst>
                <a:gd name="T0" fmla="*/ 36 w 289"/>
                <a:gd name="T1" fmla="*/ 118 h 129"/>
                <a:gd name="T2" fmla="*/ 82 w 289"/>
                <a:gd name="T3" fmla="*/ 89 h 129"/>
                <a:gd name="T4" fmla="*/ 160 w 289"/>
                <a:gd name="T5" fmla="*/ 59 h 129"/>
                <a:gd name="T6" fmla="*/ 200 w 289"/>
                <a:gd name="T7" fmla="*/ 54 h 129"/>
                <a:gd name="T8" fmla="*/ 276 w 289"/>
                <a:gd name="T9" fmla="*/ 13 h 129"/>
                <a:gd name="T10" fmla="*/ 289 w 289"/>
                <a:gd name="T11" fmla="*/ 0 h 129"/>
                <a:gd name="T12" fmla="*/ 0 w 289"/>
                <a:gd name="T13" fmla="*/ 99 h 129"/>
                <a:gd name="T14" fmla="*/ 36 w 289"/>
                <a:gd name="T15" fmla="*/ 1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129">
                  <a:moveTo>
                    <a:pt x="36" y="118"/>
                  </a:moveTo>
                  <a:cubicBezTo>
                    <a:pt x="52" y="110"/>
                    <a:pt x="67" y="100"/>
                    <a:pt x="82" y="89"/>
                  </a:cubicBezTo>
                  <a:cubicBezTo>
                    <a:pt x="106" y="73"/>
                    <a:pt x="130" y="60"/>
                    <a:pt x="160" y="59"/>
                  </a:cubicBezTo>
                  <a:cubicBezTo>
                    <a:pt x="174" y="58"/>
                    <a:pt x="187" y="56"/>
                    <a:pt x="200" y="54"/>
                  </a:cubicBezTo>
                  <a:cubicBezTo>
                    <a:pt x="230" y="48"/>
                    <a:pt x="255" y="35"/>
                    <a:pt x="276" y="13"/>
                  </a:cubicBezTo>
                  <a:cubicBezTo>
                    <a:pt x="280" y="9"/>
                    <a:pt x="285" y="4"/>
                    <a:pt x="289" y="0"/>
                  </a:cubicBezTo>
                  <a:cubicBezTo>
                    <a:pt x="182" y="6"/>
                    <a:pt x="83" y="41"/>
                    <a:pt x="0" y="99"/>
                  </a:cubicBezTo>
                  <a:cubicBezTo>
                    <a:pt x="0" y="120"/>
                    <a:pt x="14" y="129"/>
                    <a:pt x="3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6" name="Vaskeboette" hidden="1"/>
          <p:cNvGrpSpPr>
            <a:grpSpLocks noChangeAspect="1"/>
          </p:cNvGrpSpPr>
          <p:nvPr userDrawn="1"/>
        </p:nvGrpSpPr>
        <p:grpSpPr bwMode="auto">
          <a:xfrm>
            <a:off x="5469577" y="2612775"/>
            <a:ext cx="1252848" cy="1632451"/>
            <a:chOff x="1610" y="386"/>
            <a:chExt cx="592" cy="766"/>
          </a:xfrm>
        </p:grpSpPr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1622" y="802"/>
              <a:ext cx="265" cy="148"/>
            </a:xfrm>
            <a:custGeom>
              <a:avLst/>
              <a:gdLst>
                <a:gd name="T0" fmla="*/ 432 w 432"/>
                <a:gd name="T1" fmla="*/ 0 h 242"/>
                <a:gd name="T2" fmla="*/ 208 w 432"/>
                <a:gd name="T3" fmla="*/ 242 h 242"/>
                <a:gd name="T4" fmla="*/ 0 w 432"/>
                <a:gd name="T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242">
                  <a:moveTo>
                    <a:pt x="432" y="0"/>
                  </a:moveTo>
                  <a:cubicBezTo>
                    <a:pt x="432" y="0"/>
                    <a:pt x="393" y="242"/>
                    <a:pt x="208" y="242"/>
                  </a:cubicBezTo>
                  <a:cubicBezTo>
                    <a:pt x="23" y="242"/>
                    <a:pt x="0" y="0"/>
                    <a:pt x="0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1712" y="386"/>
              <a:ext cx="315" cy="626"/>
            </a:xfrm>
            <a:custGeom>
              <a:avLst/>
              <a:gdLst>
                <a:gd name="T0" fmla="*/ 11 w 513"/>
                <a:gd name="T1" fmla="*/ 43 h 1020"/>
                <a:gd name="T2" fmla="*/ 242 w 513"/>
                <a:gd name="T3" fmla="*/ 526 h 1020"/>
                <a:gd name="T4" fmla="*/ 467 w 513"/>
                <a:gd name="T5" fmla="*/ 997 h 1020"/>
                <a:gd name="T6" fmla="*/ 502 w 513"/>
                <a:gd name="T7" fmla="*/ 977 h 1020"/>
                <a:gd name="T8" fmla="*/ 271 w 513"/>
                <a:gd name="T9" fmla="*/ 495 h 1020"/>
                <a:gd name="T10" fmla="*/ 45 w 513"/>
                <a:gd name="T11" fmla="*/ 23 h 1020"/>
                <a:gd name="T12" fmla="*/ 11 w 513"/>
                <a:gd name="T13" fmla="*/ 43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1020">
                  <a:moveTo>
                    <a:pt x="11" y="43"/>
                  </a:moveTo>
                  <a:cubicBezTo>
                    <a:pt x="88" y="204"/>
                    <a:pt x="165" y="365"/>
                    <a:pt x="242" y="526"/>
                  </a:cubicBezTo>
                  <a:cubicBezTo>
                    <a:pt x="317" y="683"/>
                    <a:pt x="392" y="840"/>
                    <a:pt x="467" y="997"/>
                  </a:cubicBezTo>
                  <a:cubicBezTo>
                    <a:pt x="478" y="1020"/>
                    <a:pt x="513" y="1000"/>
                    <a:pt x="502" y="977"/>
                  </a:cubicBezTo>
                  <a:cubicBezTo>
                    <a:pt x="425" y="816"/>
                    <a:pt x="348" y="655"/>
                    <a:pt x="271" y="495"/>
                  </a:cubicBezTo>
                  <a:cubicBezTo>
                    <a:pt x="196" y="337"/>
                    <a:pt x="120" y="180"/>
                    <a:pt x="45" y="23"/>
                  </a:cubicBezTo>
                  <a:cubicBezTo>
                    <a:pt x="34" y="0"/>
                    <a:pt x="0" y="20"/>
                    <a:pt x="11" y="4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1910" y="997"/>
              <a:ext cx="206" cy="155"/>
            </a:xfrm>
            <a:custGeom>
              <a:avLst/>
              <a:gdLst>
                <a:gd name="T0" fmla="*/ 329 w 337"/>
                <a:gd name="T1" fmla="*/ 245 h 252"/>
                <a:gd name="T2" fmla="*/ 300 w 337"/>
                <a:gd name="T3" fmla="*/ 123 h 252"/>
                <a:gd name="T4" fmla="*/ 281 w 337"/>
                <a:gd name="T5" fmla="*/ 39 h 252"/>
                <a:gd name="T6" fmla="*/ 163 w 337"/>
                <a:gd name="T7" fmla="*/ 0 h 252"/>
                <a:gd name="T8" fmla="*/ 108 w 337"/>
                <a:gd name="T9" fmla="*/ 28 h 252"/>
                <a:gd name="T10" fmla="*/ 45 w 337"/>
                <a:gd name="T11" fmla="*/ 95 h 252"/>
                <a:gd name="T12" fmla="*/ 4 w 337"/>
                <a:gd name="T13" fmla="*/ 170 h 252"/>
                <a:gd name="T14" fmla="*/ 2 w 337"/>
                <a:gd name="T15" fmla="*/ 223 h 252"/>
                <a:gd name="T16" fmla="*/ 8 w 337"/>
                <a:gd name="T17" fmla="*/ 237 h 252"/>
                <a:gd name="T18" fmla="*/ 189 w 337"/>
                <a:gd name="T19" fmla="*/ 25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" h="252">
                  <a:moveTo>
                    <a:pt x="329" y="245"/>
                  </a:moveTo>
                  <a:cubicBezTo>
                    <a:pt x="337" y="245"/>
                    <a:pt x="301" y="184"/>
                    <a:pt x="300" y="123"/>
                  </a:cubicBezTo>
                  <a:cubicBezTo>
                    <a:pt x="295" y="93"/>
                    <a:pt x="307" y="62"/>
                    <a:pt x="281" y="39"/>
                  </a:cubicBezTo>
                  <a:cubicBezTo>
                    <a:pt x="259" y="16"/>
                    <a:pt x="199" y="0"/>
                    <a:pt x="163" y="0"/>
                  </a:cubicBezTo>
                  <a:cubicBezTo>
                    <a:pt x="134" y="0"/>
                    <a:pt x="126" y="11"/>
                    <a:pt x="108" y="28"/>
                  </a:cubicBezTo>
                  <a:cubicBezTo>
                    <a:pt x="92" y="46"/>
                    <a:pt x="67" y="70"/>
                    <a:pt x="45" y="95"/>
                  </a:cubicBezTo>
                  <a:cubicBezTo>
                    <a:pt x="24" y="120"/>
                    <a:pt x="6" y="147"/>
                    <a:pt x="4" y="170"/>
                  </a:cubicBezTo>
                  <a:cubicBezTo>
                    <a:pt x="0" y="193"/>
                    <a:pt x="11" y="212"/>
                    <a:pt x="2" y="223"/>
                  </a:cubicBezTo>
                  <a:cubicBezTo>
                    <a:pt x="1" y="229"/>
                    <a:pt x="3" y="234"/>
                    <a:pt x="8" y="237"/>
                  </a:cubicBezTo>
                  <a:cubicBezTo>
                    <a:pt x="27" y="247"/>
                    <a:pt x="123" y="252"/>
                    <a:pt x="189" y="25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1941" y="996"/>
              <a:ext cx="139" cy="151"/>
            </a:xfrm>
            <a:custGeom>
              <a:avLst/>
              <a:gdLst>
                <a:gd name="T0" fmla="*/ 2 w 227"/>
                <a:gd name="T1" fmla="*/ 246 h 246"/>
                <a:gd name="T2" fmla="*/ 1 w 227"/>
                <a:gd name="T3" fmla="*/ 208 h 246"/>
                <a:gd name="T4" fmla="*/ 22 w 227"/>
                <a:gd name="T5" fmla="*/ 124 h 246"/>
                <a:gd name="T6" fmla="*/ 112 w 227"/>
                <a:gd name="T7" fmla="*/ 1 h 246"/>
                <a:gd name="T8" fmla="*/ 206 w 227"/>
                <a:gd name="T9" fmla="*/ 122 h 246"/>
                <a:gd name="T10" fmla="*/ 213 w 227"/>
                <a:gd name="T11" fmla="*/ 206 h 246"/>
                <a:gd name="T12" fmla="*/ 218 w 227"/>
                <a:gd name="T13" fmla="*/ 24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46">
                  <a:moveTo>
                    <a:pt x="2" y="246"/>
                  </a:moveTo>
                  <a:cubicBezTo>
                    <a:pt x="11" y="246"/>
                    <a:pt x="1" y="231"/>
                    <a:pt x="1" y="208"/>
                  </a:cubicBezTo>
                  <a:cubicBezTo>
                    <a:pt x="0" y="185"/>
                    <a:pt x="8" y="155"/>
                    <a:pt x="22" y="124"/>
                  </a:cubicBezTo>
                  <a:cubicBezTo>
                    <a:pt x="53" y="63"/>
                    <a:pt x="90" y="2"/>
                    <a:pt x="112" y="1"/>
                  </a:cubicBezTo>
                  <a:cubicBezTo>
                    <a:pt x="188" y="0"/>
                    <a:pt x="209" y="61"/>
                    <a:pt x="206" y="122"/>
                  </a:cubicBezTo>
                  <a:cubicBezTo>
                    <a:pt x="207" y="153"/>
                    <a:pt x="207" y="183"/>
                    <a:pt x="213" y="206"/>
                  </a:cubicBezTo>
                  <a:cubicBezTo>
                    <a:pt x="217" y="229"/>
                    <a:pt x="227" y="245"/>
                    <a:pt x="218" y="245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1967" y="997"/>
              <a:ext cx="80" cy="153"/>
            </a:xfrm>
            <a:custGeom>
              <a:avLst/>
              <a:gdLst>
                <a:gd name="T0" fmla="*/ 9 w 130"/>
                <a:gd name="T1" fmla="*/ 249 h 249"/>
                <a:gd name="T2" fmla="*/ 28 w 130"/>
                <a:gd name="T3" fmla="*/ 125 h 249"/>
                <a:gd name="T4" fmla="*/ 70 w 130"/>
                <a:gd name="T5" fmla="*/ 0 h 249"/>
                <a:gd name="T6" fmla="*/ 113 w 130"/>
                <a:gd name="T7" fmla="*/ 124 h 249"/>
                <a:gd name="T8" fmla="*/ 124 w 130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49">
                  <a:moveTo>
                    <a:pt x="9" y="249"/>
                  </a:moveTo>
                  <a:cubicBezTo>
                    <a:pt x="16" y="249"/>
                    <a:pt x="0" y="187"/>
                    <a:pt x="28" y="125"/>
                  </a:cubicBezTo>
                  <a:cubicBezTo>
                    <a:pt x="54" y="62"/>
                    <a:pt x="66" y="0"/>
                    <a:pt x="70" y="0"/>
                  </a:cubicBezTo>
                  <a:cubicBezTo>
                    <a:pt x="101" y="0"/>
                    <a:pt x="116" y="62"/>
                    <a:pt x="113" y="124"/>
                  </a:cubicBezTo>
                  <a:cubicBezTo>
                    <a:pt x="106" y="187"/>
                    <a:pt x="130" y="249"/>
                    <a:pt x="124" y="249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2005" y="997"/>
              <a:ext cx="5" cy="153"/>
            </a:xfrm>
            <a:custGeom>
              <a:avLst/>
              <a:gdLst>
                <a:gd name="T0" fmla="*/ 1 w 7"/>
                <a:gd name="T1" fmla="*/ 249 h 249"/>
                <a:gd name="T2" fmla="*/ 7 w 7"/>
                <a:gd name="T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49">
                  <a:moveTo>
                    <a:pt x="1" y="249"/>
                  </a:moveTo>
                  <a:cubicBezTo>
                    <a:pt x="0" y="166"/>
                    <a:pt x="7" y="83"/>
                    <a:pt x="7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1610" y="802"/>
              <a:ext cx="290" cy="346"/>
            </a:xfrm>
            <a:custGeom>
              <a:avLst/>
              <a:gdLst>
                <a:gd name="T0" fmla="*/ 265 w 290"/>
                <a:gd name="T1" fmla="*/ 346 h 346"/>
                <a:gd name="T2" fmla="*/ 25 w 290"/>
                <a:gd name="T3" fmla="*/ 346 h 346"/>
                <a:gd name="T4" fmla="*/ 0 w 290"/>
                <a:gd name="T5" fmla="*/ 0 h 346"/>
                <a:gd name="T6" fmla="*/ 290 w 290"/>
                <a:gd name="T7" fmla="*/ 0 h 346"/>
                <a:gd name="T8" fmla="*/ 265 w 290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346">
                  <a:moveTo>
                    <a:pt x="265" y="346"/>
                  </a:moveTo>
                  <a:lnTo>
                    <a:pt x="25" y="346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65" y="346"/>
                  </a:lnTo>
                  <a:close/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2026" y="1073"/>
              <a:ext cx="176" cy="77"/>
            </a:xfrm>
            <a:custGeom>
              <a:avLst/>
              <a:gdLst>
                <a:gd name="T0" fmla="*/ 107 w 287"/>
                <a:gd name="T1" fmla="*/ 0 h 127"/>
                <a:gd name="T2" fmla="*/ 206 w 287"/>
                <a:gd name="T3" fmla="*/ 105 h 127"/>
                <a:gd name="T4" fmla="*/ 0 w 287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7" h="127">
                  <a:moveTo>
                    <a:pt x="107" y="0"/>
                  </a:moveTo>
                  <a:cubicBezTo>
                    <a:pt x="127" y="29"/>
                    <a:pt x="125" y="90"/>
                    <a:pt x="206" y="105"/>
                  </a:cubicBezTo>
                  <a:cubicBezTo>
                    <a:pt x="287" y="120"/>
                    <a:pt x="0" y="127"/>
                    <a:pt x="0" y="127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27" name="UtenlandskArbeidstaker" hidden="1"/>
          <p:cNvGrpSpPr>
            <a:grpSpLocks noChangeAspect="1"/>
          </p:cNvGrpSpPr>
          <p:nvPr userDrawn="1"/>
        </p:nvGrpSpPr>
        <p:grpSpPr bwMode="auto">
          <a:xfrm>
            <a:off x="5507669" y="2451872"/>
            <a:ext cx="1176662" cy="1954254"/>
            <a:chOff x="1137" y="1217"/>
            <a:chExt cx="556" cy="917"/>
          </a:xfrm>
        </p:grpSpPr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1137" y="1543"/>
              <a:ext cx="556" cy="425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30" name="Oval 25"/>
            <p:cNvSpPr>
              <a:spLocks noChangeArrowheads="1"/>
            </p:cNvSpPr>
            <p:nvPr userDrawn="1"/>
          </p:nvSpPr>
          <p:spPr bwMode="auto">
            <a:xfrm>
              <a:off x="1268" y="1217"/>
              <a:ext cx="294" cy="3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200" y="1705"/>
              <a:ext cx="430" cy="429"/>
            </a:xfrm>
            <a:custGeom>
              <a:avLst/>
              <a:gdLst>
                <a:gd name="T0" fmla="*/ 641 w 657"/>
                <a:gd name="T1" fmla="*/ 300 h 657"/>
                <a:gd name="T2" fmla="*/ 357 w 657"/>
                <a:gd name="T3" fmla="*/ 641 h 657"/>
                <a:gd name="T4" fmla="*/ 16 w 657"/>
                <a:gd name="T5" fmla="*/ 357 h 657"/>
                <a:gd name="T6" fmla="*/ 300 w 657"/>
                <a:gd name="T7" fmla="*/ 16 h 657"/>
                <a:gd name="T8" fmla="*/ 641 w 657"/>
                <a:gd name="T9" fmla="*/ 30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7" h="657">
                  <a:moveTo>
                    <a:pt x="641" y="300"/>
                  </a:moveTo>
                  <a:cubicBezTo>
                    <a:pt x="657" y="473"/>
                    <a:pt x="530" y="625"/>
                    <a:pt x="357" y="641"/>
                  </a:cubicBezTo>
                  <a:cubicBezTo>
                    <a:pt x="185" y="657"/>
                    <a:pt x="32" y="530"/>
                    <a:pt x="16" y="357"/>
                  </a:cubicBezTo>
                  <a:cubicBezTo>
                    <a:pt x="0" y="185"/>
                    <a:pt x="128" y="32"/>
                    <a:pt x="300" y="16"/>
                  </a:cubicBezTo>
                  <a:cubicBezTo>
                    <a:pt x="473" y="0"/>
                    <a:pt x="625" y="127"/>
                    <a:pt x="641" y="3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28" name="Freeform 27"/>
            <p:cNvSpPr>
              <a:spLocks noEditPoints="1"/>
            </p:cNvSpPr>
            <p:nvPr userDrawn="1"/>
          </p:nvSpPr>
          <p:spPr bwMode="auto">
            <a:xfrm>
              <a:off x="1365" y="1737"/>
              <a:ext cx="244" cy="365"/>
            </a:xfrm>
            <a:custGeom>
              <a:avLst/>
              <a:gdLst>
                <a:gd name="T0" fmla="*/ 175 w 373"/>
                <a:gd name="T1" fmla="*/ 0 h 558"/>
                <a:gd name="T2" fmla="*/ 168 w 373"/>
                <a:gd name="T3" fmla="*/ 4 h 558"/>
                <a:gd name="T4" fmla="*/ 146 w 373"/>
                <a:gd name="T5" fmla="*/ 16 h 558"/>
                <a:gd name="T6" fmla="*/ 135 w 373"/>
                <a:gd name="T7" fmla="*/ 21 h 558"/>
                <a:gd name="T8" fmla="*/ 124 w 373"/>
                <a:gd name="T9" fmla="*/ 51 h 558"/>
                <a:gd name="T10" fmla="*/ 120 w 373"/>
                <a:gd name="T11" fmla="*/ 67 h 558"/>
                <a:gd name="T12" fmla="*/ 89 w 373"/>
                <a:gd name="T13" fmla="*/ 77 h 558"/>
                <a:gd name="T14" fmla="*/ 46 w 373"/>
                <a:gd name="T15" fmla="*/ 135 h 558"/>
                <a:gd name="T16" fmla="*/ 67 w 373"/>
                <a:gd name="T17" fmla="*/ 155 h 558"/>
                <a:gd name="T18" fmla="*/ 29 w 373"/>
                <a:gd name="T19" fmla="*/ 195 h 558"/>
                <a:gd name="T20" fmla="*/ 6 w 373"/>
                <a:gd name="T21" fmla="*/ 243 h 558"/>
                <a:gd name="T22" fmla="*/ 2 w 373"/>
                <a:gd name="T23" fmla="*/ 278 h 558"/>
                <a:gd name="T24" fmla="*/ 15 w 373"/>
                <a:gd name="T25" fmla="*/ 320 h 558"/>
                <a:gd name="T26" fmla="*/ 52 w 373"/>
                <a:gd name="T27" fmla="*/ 353 h 558"/>
                <a:gd name="T28" fmla="*/ 89 w 373"/>
                <a:gd name="T29" fmla="*/ 357 h 558"/>
                <a:gd name="T30" fmla="*/ 121 w 373"/>
                <a:gd name="T31" fmla="*/ 346 h 558"/>
                <a:gd name="T32" fmla="*/ 138 w 373"/>
                <a:gd name="T33" fmla="*/ 352 h 558"/>
                <a:gd name="T34" fmla="*/ 157 w 373"/>
                <a:gd name="T35" fmla="*/ 395 h 558"/>
                <a:gd name="T36" fmla="*/ 168 w 373"/>
                <a:gd name="T37" fmla="*/ 419 h 558"/>
                <a:gd name="T38" fmla="*/ 169 w 373"/>
                <a:gd name="T39" fmla="*/ 453 h 558"/>
                <a:gd name="T40" fmla="*/ 167 w 373"/>
                <a:gd name="T41" fmla="*/ 495 h 558"/>
                <a:gd name="T42" fmla="*/ 185 w 373"/>
                <a:gd name="T43" fmla="*/ 552 h 558"/>
                <a:gd name="T44" fmla="*/ 188 w 373"/>
                <a:gd name="T45" fmla="*/ 558 h 558"/>
                <a:gd name="T46" fmla="*/ 266 w 373"/>
                <a:gd name="T47" fmla="*/ 511 h 558"/>
                <a:gd name="T48" fmla="*/ 278 w 373"/>
                <a:gd name="T49" fmla="*/ 495 h 558"/>
                <a:gd name="T50" fmla="*/ 304 w 373"/>
                <a:gd name="T51" fmla="*/ 449 h 558"/>
                <a:gd name="T52" fmla="*/ 311 w 373"/>
                <a:gd name="T53" fmla="*/ 413 h 558"/>
                <a:gd name="T54" fmla="*/ 316 w 373"/>
                <a:gd name="T55" fmla="*/ 384 h 558"/>
                <a:gd name="T56" fmla="*/ 342 w 373"/>
                <a:gd name="T57" fmla="*/ 345 h 558"/>
                <a:gd name="T58" fmla="*/ 347 w 373"/>
                <a:gd name="T59" fmla="*/ 305 h 558"/>
                <a:gd name="T60" fmla="*/ 343 w 373"/>
                <a:gd name="T61" fmla="*/ 297 h 558"/>
                <a:gd name="T62" fmla="*/ 348 w 373"/>
                <a:gd name="T63" fmla="*/ 286 h 558"/>
                <a:gd name="T64" fmla="*/ 367 w 373"/>
                <a:gd name="T65" fmla="*/ 265 h 558"/>
                <a:gd name="T66" fmla="*/ 372 w 373"/>
                <a:gd name="T67" fmla="*/ 249 h 558"/>
                <a:gd name="T68" fmla="*/ 373 w 373"/>
                <a:gd name="T69" fmla="*/ 249 h 558"/>
                <a:gd name="T70" fmla="*/ 175 w 373"/>
                <a:gd name="T71" fmla="*/ 0 h 558"/>
                <a:gd name="T72" fmla="*/ 182 w 373"/>
                <a:gd name="T73" fmla="*/ 154 h 558"/>
                <a:gd name="T74" fmla="*/ 107 w 373"/>
                <a:gd name="T75" fmla="*/ 148 h 558"/>
                <a:gd name="T76" fmla="*/ 130 w 373"/>
                <a:gd name="T77" fmla="*/ 123 h 558"/>
                <a:gd name="T78" fmla="*/ 143 w 373"/>
                <a:gd name="T79" fmla="*/ 123 h 558"/>
                <a:gd name="T80" fmla="*/ 183 w 373"/>
                <a:gd name="T81" fmla="*/ 145 h 558"/>
                <a:gd name="T82" fmla="*/ 182 w 373"/>
                <a:gd name="T83" fmla="*/ 154 h 558"/>
                <a:gd name="T84" fmla="*/ 276 w 373"/>
                <a:gd name="T85" fmla="*/ 179 h 558"/>
                <a:gd name="T86" fmla="*/ 261 w 373"/>
                <a:gd name="T87" fmla="*/ 190 h 558"/>
                <a:gd name="T88" fmla="*/ 204 w 373"/>
                <a:gd name="T89" fmla="*/ 185 h 558"/>
                <a:gd name="T90" fmla="*/ 192 w 373"/>
                <a:gd name="T91" fmla="*/ 175 h 558"/>
                <a:gd name="T92" fmla="*/ 185 w 373"/>
                <a:gd name="T93" fmla="*/ 161 h 558"/>
                <a:gd name="T94" fmla="*/ 209 w 373"/>
                <a:gd name="T95" fmla="*/ 151 h 558"/>
                <a:gd name="T96" fmla="*/ 228 w 373"/>
                <a:gd name="T97" fmla="*/ 161 h 558"/>
                <a:gd name="T98" fmla="*/ 258 w 373"/>
                <a:gd name="T99" fmla="*/ 164 h 558"/>
                <a:gd name="T100" fmla="*/ 265 w 373"/>
                <a:gd name="T101" fmla="*/ 166 h 558"/>
                <a:gd name="T102" fmla="*/ 276 w 373"/>
                <a:gd name="T103" fmla="*/ 179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3" h="558">
                  <a:moveTo>
                    <a:pt x="175" y="0"/>
                  </a:moveTo>
                  <a:cubicBezTo>
                    <a:pt x="173" y="1"/>
                    <a:pt x="170" y="3"/>
                    <a:pt x="168" y="4"/>
                  </a:cubicBezTo>
                  <a:cubicBezTo>
                    <a:pt x="160" y="9"/>
                    <a:pt x="153" y="12"/>
                    <a:pt x="146" y="16"/>
                  </a:cubicBezTo>
                  <a:cubicBezTo>
                    <a:pt x="142" y="18"/>
                    <a:pt x="138" y="19"/>
                    <a:pt x="135" y="21"/>
                  </a:cubicBezTo>
                  <a:cubicBezTo>
                    <a:pt x="122" y="27"/>
                    <a:pt x="118" y="38"/>
                    <a:pt x="124" y="51"/>
                  </a:cubicBezTo>
                  <a:cubicBezTo>
                    <a:pt x="127" y="58"/>
                    <a:pt x="125" y="62"/>
                    <a:pt x="120" y="67"/>
                  </a:cubicBezTo>
                  <a:cubicBezTo>
                    <a:pt x="111" y="77"/>
                    <a:pt x="101" y="77"/>
                    <a:pt x="89" y="77"/>
                  </a:cubicBezTo>
                  <a:cubicBezTo>
                    <a:pt x="58" y="77"/>
                    <a:pt x="37" y="106"/>
                    <a:pt x="46" y="135"/>
                  </a:cubicBezTo>
                  <a:cubicBezTo>
                    <a:pt x="48" y="145"/>
                    <a:pt x="55" y="151"/>
                    <a:pt x="67" y="155"/>
                  </a:cubicBezTo>
                  <a:cubicBezTo>
                    <a:pt x="53" y="169"/>
                    <a:pt x="42" y="183"/>
                    <a:pt x="29" y="195"/>
                  </a:cubicBezTo>
                  <a:cubicBezTo>
                    <a:pt x="16" y="209"/>
                    <a:pt x="7" y="224"/>
                    <a:pt x="6" y="243"/>
                  </a:cubicBezTo>
                  <a:cubicBezTo>
                    <a:pt x="5" y="255"/>
                    <a:pt x="3" y="267"/>
                    <a:pt x="2" y="278"/>
                  </a:cubicBezTo>
                  <a:cubicBezTo>
                    <a:pt x="0" y="294"/>
                    <a:pt x="7" y="307"/>
                    <a:pt x="15" y="320"/>
                  </a:cubicBezTo>
                  <a:cubicBezTo>
                    <a:pt x="25" y="334"/>
                    <a:pt x="37" y="344"/>
                    <a:pt x="52" y="353"/>
                  </a:cubicBezTo>
                  <a:cubicBezTo>
                    <a:pt x="64" y="360"/>
                    <a:pt x="76" y="362"/>
                    <a:pt x="89" y="357"/>
                  </a:cubicBezTo>
                  <a:cubicBezTo>
                    <a:pt x="100" y="354"/>
                    <a:pt x="110" y="350"/>
                    <a:pt x="121" y="346"/>
                  </a:cubicBezTo>
                  <a:cubicBezTo>
                    <a:pt x="130" y="343"/>
                    <a:pt x="132" y="344"/>
                    <a:pt x="138" y="352"/>
                  </a:cubicBezTo>
                  <a:cubicBezTo>
                    <a:pt x="147" y="366"/>
                    <a:pt x="155" y="379"/>
                    <a:pt x="157" y="395"/>
                  </a:cubicBezTo>
                  <a:cubicBezTo>
                    <a:pt x="159" y="403"/>
                    <a:pt x="164" y="411"/>
                    <a:pt x="168" y="419"/>
                  </a:cubicBezTo>
                  <a:cubicBezTo>
                    <a:pt x="174" y="430"/>
                    <a:pt x="174" y="442"/>
                    <a:pt x="169" y="453"/>
                  </a:cubicBezTo>
                  <a:cubicBezTo>
                    <a:pt x="162" y="467"/>
                    <a:pt x="162" y="481"/>
                    <a:pt x="167" y="495"/>
                  </a:cubicBezTo>
                  <a:cubicBezTo>
                    <a:pt x="174" y="514"/>
                    <a:pt x="179" y="533"/>
                    <a:pt x="185" y="552"/>
                  </a:cubicBezTo>
                  <a:cubicBezTo>
                    <a:pt x="186" y="554"/>
                    <a:pt x="187" y="556"/>
                    <a:pt x="188" y="558"/>
                  </a:cubicBezTo>
                  <a:cubicBezTo>
                    <a:pt x="216" y="546"/>
                    <a:pt x="243" y="530"/>
                    <a:pt x="266" y="511"/>
                  </a:cubicBezTo>
                  <a:cubicBezTo>
                    <a:pt x="270" y="506"/>
                    <a:pt x="274" y="500"/>
                    <a:pt x="278" y="495"/>
                  </a:cubicBezTo>
                  <a:cubicBezTo>
                    <a:pt x="288" y="480"/>
                    <a:pt x="295" y="464"/>
                    <a:pt x="304" y="449"/>
                  </a:cubicBezTo>
                  <a:cubicBezTo>
                    <a:pt x="310" y="438"/>
                    <a:pt x="313" y="426"/>
                    <a:pt x="311" y="413"/>
                  </a:cubicBezTo>
                  <a:cubicBezTo>
                    <a:pt x="309" y="403"/>
                    <a:pt x="311" y="393"/>
                    <a:pt x="316" y="384"/>
                  </a:cubicBezTo>
                  <a:cubicBezTo>
                    <a:pt x="324" y="371"/>
                    <a:pt x="333" y="358"/>
                    <a:pt x="342" y="345"/>
                  </a:cubicBezTo>
                  <a:cubicBezTo>
                    <a:pt x="352" y="332"/>
                    <a:pt x="354" y="320"/>
                    <a:pt x="347" y="305"/>
                  </a:cubicBezTo>
                  <a:cubicBezTo>
                    <a:pt x="345" y="302"/>
                    <a:pt x="344" y="300"/>
                    <a:pt x="343" y="297"/>
                  </a:cubicBezTo>
                  <a:cubicBezTo>
                    <a:pt x="341" y="292"/>
                    <a:pt x="342" y="288"/>
                    <a:pt x="348" y="286"/>
                  </a:cubicBezTo>
                  <a:cubicBezTo>
                    <a:pt x="358" y="283"/>
                    <a:pt x="364" y="275"/>
                    <a:pt x="367" y="265"/>
                  </a:cubicBezTo>
                  <a:cubicBezTo>
                    <a:pt x="369" y="260"/>
                    <a:pt x="370" y="254"/>
                    <a:pt x="372" y="249"/>
                  </a:cubicBezTo>
                  <a:cubicBezTo>
                    <a:pt x="372" y="249"/>
                    <a:pt x="373" y="249"/>
                    <a:pt x="373" y="249"/>
                  </a:cubicBezTo>
                  <a:cubicBezTo>
                    <a:pt x="360" y="133"/>
                    <a:pt x="282" y="37"/>
                    <a:pt x="175" y="0"/>
                  </a:cubicBezTo>
                  <a:close/>
                  <a:moveTo>
                    <a:pt x="182" y="154"/>
                  </a:moveTo>
                  <a:cubicBezTo>
                    <a:pt x="159" y="133"/>
                    <a:pt x="134" y="142"/>
                    <a:pt x="107" y="148"/>
                  </a:cubicBezTo>
                  <a:cubicBezTo>
                    <a:pt x="115" y="138"/>
                    <a:pt x="122" y="130"/>
                    <a:pt x="130" y="123"/>
                  </a:cubicBezTo>
                  <a:cubicBezTo>
                    <a:pt x="132" y="121"/>
                    <a:pt x="139" y="121"/>
                    <a:pt x="143" y="123"/>
                  </a:cubicBezTo>
                  <a:cubicBezTo>
                    <a:pt x="156" y="129"/>
                    <a:pt x="169" y="137"/>
                    <a:pt x="183" y="145"/>
                  </a:cubicBezTo>
                  <a:cubicBezTo>
                    <a:pt x="182" y="147"/>
                    <a:pt x="182" y="150"/>
                    <a:pt x="182" y="154"/>
                  </a:cubicBezTo>
                  <a:close/>
                  <a:moveTo>
                    <a:pt x="276" y="179"/>
                  </a:moveTo>
                  <a:cubicBezTo>
                    <a:pt x="274" y="187"/>
                    <a:pt x="268" y="191"/>
                    <a:pt x="261" y="190"/>
                  </a:cubicBezTo>
                  <a:cubicBezTo>
                    <a:pt x="242" y="189"/>
                    <a:pt x="223" y="188"/>
                    <a:pt x="204" y="185"/>
                  </a:cubicBezTo>
                  <a:cubicBezTo>
                    <a:pt x="200" y="184"/>
                    <a:pt x="195" y="179"/>
                    <a:pt x="192" y="175"/>
                  </a:cubicBezTo>
                  <a:cubicBezTo>
                    <a:pt x="189" y="171"/>
                    <a:pt x="188" y="166"/>
                    <a:pt x="185" y="161"/>
                  </a:cubicBezTo>
                  <a:cubicBezTo>
                    <a:pt x="196" y="163"/>
                    <a:pt x="203" y="159"/>
                    <a:pt x="209" y="151"/>
                  </a:cubicBezTo>
                  <a:cubicBezTo>
                    <a:pt x="214" y="159"/>
                    <a:pt x="220" y="161"/>
                    <a:pt x="228" y="161"/>
                  </a:cubicBezTo>
                  <a:cubicBezTo>
                    <a:pt x="238" y="162"/>
                    <a:pt x="248" y="163"/>
                    <a:pt x="258" y="164"/>
                  </a:cubicBezTo>
                  <a:cubicBezTo>
                    <a:pt x="260" y="164"/>
                    <a:pt x="263" y="165"/>
                    <a:pt x="265" y="166"/>
                  </a:cubicBezTo>
                  <a:cubicBezTo>
                    <a:pt x="271" y="169"/>
                    <a:pt x="277" y="171"/>
                    <a:pt x="276" y="1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29" name="Freeform 28"/>
            <p:cNvSpPr>
              <a:spLocks/>
            </p:cNvSpPr>
            <p:nvPr userDrawn="1"/>
          </p:nvSpPr>
          <p:spPr bwMode="auto">
            <a:xfrm>
              <a:off x="1257" y="1785"/>
              <a:ext cx="22" cy="26"/>
            </a:xfrm>
            <a:custGeom>
              <a:avLst/>
              <a:gdLst>
                <a:gd name="T0" fmla="*/ 19 w 34"/>
                <a:gd name="T1" fmla="*/ 35 h 40"/>
                <a:gd name="T2" fmla="*/ 31 w 34"/>
                <a:gd name="T3" fmla="*/ 8 h 40"/>
                <a:gd name="T4" fmla="*/ 28 w 34"/>
                <a:gd name="T5" fmla="*/ 0 h 40"/>
                <a:gd name="T6" fmla="*/ 0 w 34"/>
                <a:gd name="T7" fmla="*/ 33 h 40"/>
                <a:gd name="T8" fmla="*/ 19 w 34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9" y="35"/>
                  </a:moveTo>
                  <a:cubicBezTo>
                    <a:pt x="30" y="29"/>
                    <a:pt x="34" y="20"/>
                    <a:pt x="31" y="8"/>
                  </a:cubicBezTo>
                  <a:cubicBezTo>
                    <a:pt x="30" y="5"/>
                    <a:pt x="29" y="3"/>
                    <a:pt x="28" y="0"/>
                  </a:cubicBezTo>
                  <a:cubicBezTo>
                    <a:pt x="18" y="10"/>
                    <a:pt x="9" y="21"/>
                    <a:pt x="0" y="33"/>
                  </a:cubicBezTo>
                  <a:cubicBezTo>
                    <a:pt x="9" y="39"/>
                    <a:pt x="12" y="40"/>
                    <a:pt x="1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30" name="Freeform 29"/>
            <p:cNvSpPr>
              <a:spLocks/>
            </p:cNvSpPr>
            <p:nvPr userDrawn="1"/>
          </p:nvSpPr>
          <p:spPr bwMode="auto">
            <a:xfrm>
              <a:off x="1222" y="1946"/>
              <a:ext cx="88" cy="124"/>
            </a:xfrm>
            <a:custGeom>
              <a:avLst/>
              <a:gdLst>
                <a:gd name="T0" fmla="*/ 117 w 135"/>
                <a:gd name="T1" fmla="*/ 160 h 190"/>
                <a:gd name="T2" fmla="*/ 125 w 135"/>
                <a:gd name="T3" fmla="*/ 123 h 190"/>
                <a:gd name="T4" fmla="*/ 130 w 135"/>
                <a:gd name="T5" fmla="*/ 113 h 190"/>
                <a:gd name="T6" fmla="*/ 118 w 135"/>
                <a:gd name="T7" fmla="*/ 81 h 190"/>
                <a:gd name="T8" fmla="*/ 78 w 135"/>
                <a:gd name="T9" fmla="*/ 64 h 190"/>
                <a:gd name="T10" fmla="*/ 58 w 135"/>
                <a:gd name="T11" fmla="*/ 54 h 190"/>
                <a:gd name="T12" fmla="*/ 50 w 135"/>
                <a:gd name="T13" fmla="*/ 45 h 190"/>
                <a:gd name="T14" fmla="*/ 35 w 135"/>
                <a:gd name="T15" fmla="*/ 25 h 190"/>
                <a:gd name="T16" fmla="*/ 0 w 135"/>
                <a:gd name="T17" fmla="*/ 0 h 190"/>
                <a:gd name="T18" fmla="*/ 104 w 135"/>
                <a:gd name="T19" fmla="*/ 190 h 190"/>
                <a:gd name="T20" fmla="*/ 117 w 135"/>
                <a:gd name="T21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190">
                  <a:moveTo>
                    <a:pt x="117" y="160"/>
                  </a:moveTo>
                  <a:cubicBezTo>
                    <a:pt x="116" y="147"/>
                    <a:pt x="117" y="134"/>
                    <a:pt x="125" y="123"/>
                  </a:cubicBezTo>
                  <a:cubicBezTo>
                    <a:pt x="127" y="120"/>
                    <a:pt x="129" y="116"/>
                    <a:pt x="130" y="113"/>
                  </a:cubicBezTo>
                  <a:cubicBezTo>
                    <a:pt x="135" y="99"/>
                    <a:pt x="131" y="88"/>
                    <a:pt x="118" y="81"/>
                  </a:cubicBezTo>
                  <a:cubicBezTo>
                    <a:pt x="105" y="75"/>
                    <a:pt x="91" y="70"/>
                    <a:pt x="78" y="64"/>
                  </a:cubicBezTo>
                  <a:cubicBezTo>
                    <a:pt x="71" y="61"/>
                    <a:pt x="64" y="58"/>
                    <a:pt x="58" y="54"/>
                  </a:cubicBezTo>
                  <a:cubicBezTo>
                    <a:pt x="55" y="52"/>
                    <a:pt x="51" y="49"/>
                    <a:pt x="50" y="45"/>
                  </a:cubicBezTo>
                  <a:cubicBezTo>
                    <a:pt x="48" y="36"/>
                    <a:pt x="43" y="29"/>
                    <a:pt x="35" y="25"/>
                  </a:cubicBezTo>
                  <a:cubicBezTo>
                    <a:pt x="23" y="17"/>
                    <a:pt x="11" y="9"/>
                    <a:pt x="0" y="0"/>
                  </a:cubicBezTo>
                  <a:cubicBezTo>
                    <a:pt x="9" y="76"/>
                    <a:pt x="48" y="143"/>
                    <a:pt x="104" y="190"/>
                  </a:cubicBezTo>
                  <a:cubicBezTo>
                    <a:pt x="118" y="182"/>
                    <a:pt x="119" y="179"/>
                    <a:pt x="117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31" name="Freeform 30"/>
            <p:cNvSpPr>
              <a:spLocks/>
            </p:cNvSpPr>
            <p:nvPr userDrawn="1"/>
          </p:nvSpPr>
          <p:spPr bwMode="auto">
            <a:xfrm>
              <a:off x="1305" y="1726"/>
              <a:ext cx="99" cy="45"/>
            </a:xfrm>
            <a:custGeom>
              <a:avLst/>
              <a:gdLst>
                <a:gd name="T0" fmla="*/ 19 w 152"/>
                <a:gd name="T1" fmla="*/ 63 h 68"/>
                <a:gd name="T2" fmla="*/ 43 w 152"/>
                <a:gd name="T3" fmla="*/ 47 h 68"/>
                <a:gd name="T4" fmla="*/ 84 w 152"/>
                <a:gd name="T5" fmla="*/ 31 h 68"/>
                <a:gd name="T6" fmla="*/ 105 w 152"/>
                <a:gd name="T7" fmla="*/ 29 h 68"/>
                <a:gd name="T8" fmla="*/ 145 w 152"/>
                <a:gd name="T9" fmla="*/ 7 h 68"/>
                <a:gd name="T10" fmla="*/ 152 w 152"/>
                <a:gd name="T11" fmla="*/ 0 h 68"/>
                <a:gd name="T12" fmla="*/ 0 w 152"/>
                <a:gd name="T13" fmla="*/ 52 h 68"/>
                <a:gd name="T14" fmla="*/ 19 w 152"/>
                <a:gd name="T15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8">
                  <a:moveTo>
                    <a:pt x="19" y="63"/>
                  </a:moveTo>
                  <a:cubicBezTo>
                    <a:pt x="27" y="58"/>
                    <a:pt x="35" y="53"/>
                    <a:pt x="43" y="47"/>
                  </a:cubicBezTo>
                  <a:cubicBezTo>
                    <a:pt x="55" y="39"/>
                    <a:pt x="69" y="32"/>
                    <a:pt x="84" y="31"/>
                  </a:cubicBezTo>
                  <a:cubicBezTo>
                    <a:pt x="91" y="31"/>
                    <a:pt x="98" y="30"/>
                    <a:pt x="105" y="29"/>
                  </a:cubicBezTo>
                  <a:cubicBezTo>
                    <a:pt x="121" y="26"/>
                    <a:pt x="134" y="19"/>
                    <a:pt x="145" y="7"/>
                  </a:cubicBezTo>
                  <a:cubicBezTo>
                    <a:pt x="147" y="5"/>
                    <a:pt x="150" y="3"/>
                    <a:pt x="152" y="0"/>
                  </a:cubicBezTo>
                  <a:cubicBezTo>
                    <a:pt x="96" y="3"/>
                    <a:pt x="44" y="22"/>
                    <a:pt x="0" y="52"/>
                  </a:cubicBezTo>
                  <a:cubicBezTo>
                    <a:pt x="0" y="64"/>
                    <a:pt x="7" y="68"/>
                    <a:pt x="19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33" name="Transportmiddel_tog" hidden="1"/>
          <p:cNvGrpSpPr>
            <a:grpSpLocks noChangeAspect="1"/>
          </p:cNvGrpSpPr>
          <p:nvPr userDrawn="1"/>
        </p:nvGrpSpPr>
        <p:grpSpPr bwMode="auto">
          <a:xfrm>
            <a:off x="5424076" y="2425235"/>
            <a:ext cx="1343851" cy="2007531"/>
            <a:chOff x="3547" y="1142"/>
            <a:chExt cx="635" cy="942"/>
          </a:xfrm>
        </p:grpSpPr>
        <p:sp>
          <p:nvSpPr>
            <p:cNvPr id="135" name="Freeform 34"/>
            <p:cNvSpPr>
              <a:spLocks/>
            </p:cNvSpPr>
            <p:nvPr userDrawn="1"/>
          </p:nvSpPr>
          <p:spPr bwMode="auto">
            <a:xfrm>
              <a:off x="3615" y="2036"/>
              <a:ext cx="499" cy="48"/>
            </a:xfrm>
            <a:custGeom>
              <a:avLst/>
              <a:gdLst>
                <a:gd name="T0" fmla="*/ 38 w 499"/>
                <a:gd name="T1" fmla="*/ 0 h 48"/>
                <a:gd name="T2" fmla="*/ 0 w 499"/>
                <a:gd name="T3" fmla="*/ 48 h 48"/>
                <a:gd name="T4" fmla="*/ 499 w 499"/>
                <a:gd name="T5" fmla="*/ 48 h 48"/>
                <a:gd name="T6" fmla="*/ 460 w 499"/>
                <a:gd name="T7" fmla="*/ 0 h 48"/>
                <a:gd name="T8" fmla="*/ 38 w 49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8">
                  <a:moveTo>
                    <a:pt x="38" y="0"/>
                  </a:moveTo>
                  <a:lnTo>
                    <a:pt x="0" y="48"/>
                  </a:lnTo>
                  <a:lnTo>
                    <a:pt x="499" y="48"/>
                  </a:lnTo>
                  <a:lnTo>
                    <a:pt x="46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36" name="Freeform 35"/>
            <p:cNvSpPr>
              <a:spLocks/>
            </p:cNvSpPr>
            <p:nvPr userDrawn="1"/>
          </p:nvSpPr>
          <p:spPr bwMode="auto">
            <a:xfrm>
              <a:off x="3687" y="1944"/>
              <a:ext cx="354" cy="49"/>
            </a:xfrm>
            <a:custGeom>
              <a:avLst/>
              <a:gdLst>
                <a:gd name="T0" fmla="*/ 39 w 354"/>
                <a:gd name="T1" fmla="*/ 0 h 49"/>
                <a:gd name="T2" fmla="*/ 0 w 354"/>
                <a:gd name="T3" fmla="*/ 49 h 49"/>
                <a:gd name="T4" fmla="*/ 354 w 354"/>
                <a:gd name="T5" fmla="*/ 49 h 49"/>
                <a:gd name="T6" fmla="*/ 316 w 354"/>
                <a:gd name="T7" fmla="*/ 0 h 49"/>
                <a:gd name="T8" fmla="*/ 39 w 354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49">
                  <a:moveTo>
                    <a:pt x="39" y="0"/>
                  </a:moveTo>
                  <a:lnTo>
                    <a:pt x="0" y="49"/>
                  </a:lnTo>
                  <a:lnTo>
                    <a:pt x="354" y="49"/>
                  </a:lnTo>
                  <a:lnTo>
                    <a:pt x="3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37" name="Freeform 36"/>
            <p:cNvSpPr>
              <a:spLocks noEditPoints="1"/>
            </p:cNvSpPr>
            <p:nvPr userDrawn="1"/>
          </p:nvSpPr>
          <p:spPr bwMode="auto">
            <a:xfrm>
              <a:off x="3547" y="1142"/>
              <a:ext cx="635" cy="763"/>
            </a:xfrm>
            <a:custGeom>
              <a:avLst/>
              <a:gdLst>
                <a:gd name="T0" fmla="*/ 698 w 698"/>
                <a:gd name="T1" fmla="*/ 281 h 839"/>
                <a:gd name="T2" fmla="*/ 698 w 698"/>
                <a:gd name="T3" fmla="*/ 262 h 839"/>
                <a:gd name="T4" fmla="*/ 436 w 698"/>
                <a:gd name="T5" fmla="*/ 0 h 839"/>
                <a:gd name="T6" fmla="*/ 262 w 698"/>
                <a:gd name="T7" fmla="*/ 0 h 839"/>
                <a:gd name="T8" fmla="*/ 0 w 698"/>
                <a:gd name="T9" fmla="*/ 262 h 839"/>
                <a:gd name="T10" fmla="*/ 0 w 698"/>
                <a:gd name="T11" fmla="*/ 281 h 839"/>
                <a:gd name="T12" fmla="*/ 0 w 698"/>
                <a:gd name="T13" fmla="*/ 287 h 839"/>
                <a:gd name="T14" fmla="*/ 0 w 698"/>
                <a:gd name="T15" fmla="*/ 792 h 839"/>
                <a:gd name="T16" fmla="*/ 47 w 698"/>
                <a:gd name="T17" fmla="*/ 839 h 839"/>
                <a:gd name="T18" fmla="*/ 650 w 698"/>
                <a:gd name="T19" fmla="*/ 839 h 839"/>
                <a:gd name="T20" fmla="*/ 698 w 698"/>
                <a:gd name="T21" fmla="*/ 792 h 839"/>
                <a:gd name="T22" fmla="*/ 698 w 698"/>
                <a:gd name="T23" fmla="*/ 287 h 839"/>
                <a:gd name="T24" fmla="*/ 698 w 698"/>
                <a:gd name="T25" fmla="*/ 281 h 839"/>
                <a:gd name="T26" fmla="*/ 230 w 698"/>
                <a:gd name="T27" fmla="*/ 70 h 839"/>
                <a:gd name="T28" fmla="*/ 468 w 698"/>
                <a:gd name="T29" fmla="*/ 70 h 839"/>
                <a:gd name="T30" fmla="*/ 489 w 698"/>
                <a:gd name="T31" fmla="*/ 92 h 839"/>
                <a:gd name="T32" fmla="*/ 468 w 698"/>
                <a:gd name="T33" fmla="*/ 114 h 839"/>
                <a:gd name="T34" fmla="*/ 230 w 698"/>
                <a:gd name="T35" fmla="*/ 114 h 839"/>
                <a:gd name="T36" fmla="*/ 208 w 698"/>
                <a:gd name="T37" fmla="*/ 92 h 839"/>
                <a:gd name="T38" fmla="*/ 230 w 698"/>
                <a:gd name="T39" fmla="*/ 70 h 839"/>
                <a:gd name="T40" fmla="*/ 167 w 698"/>
                <a:gd name="T41" fmla="*/ 758 h 839"/>
                <a:gd name="T42" fmla="*/ 95 w 698"/>
                <a:gd name="T43" fmla="*/ 686 h 839"/>
                <a:gd name="T44" fmla="*/ 167 w 698"/>
                <a:gd name="T45" fmla="*/ 614 h 839"/>
                <a:gd name="T46" fmla="*/ 239 w 698"/>
                <a:gd name="T47" fmla="*/ 686 h 839"/>
                <a:gd name="T48" fmla="*/ 167 w 698"/>
                <a:gd name="T49" fmla="*/ 758 h 839"/>
                <a:gd name="T50" fmla="*/ 537 w 698"/>
                <a:gd name="T51" fmla="*/ 758 h 839"/>
                <a:gd name="T52" fmla="*/ 465 w 698"/>
                <a:gd name="T53" fmla="*/ 686 h 839"/>
                <a:gd name="T54" fmla="*/ 537 w 698"/>
                <a:gd name="T55" fmla="*/ 614 h 839"/>
                <a:gd name="T56" fmla="*/ 610 w 698"/>
                <a:gd name="T57" fmla="*/ 686 h 839"/>
                <a:gd name="T58" fmla="*/ 537 w 698"/>
                <a:gd name="T59" fmla="*/ 758 h 839"/>
                <a:gd name="T60" fmla="*/ 616 w 698"/>
                <a:gd name="T61" fmla="*/ 442 h 839"/>
                <a:gd name="T62" fmla="*/ 81 w 698"/>
                <a:gd name="T63" fmla="*/ 442 h 839"/>
                <a:gd name="T64" fmla="*/ 81 w 698"/>
                <a:gd name="T65" fmla="*/ 181 h 839"/>
                <a:gd name="T66" fmla="*/ 616 w 698"/>
                <a:gd name="T67" fmla="*/ 181 h 839"/>
                <a:gd name="T68" fmla="*/ 616 w 698"/>
                <a:gd name="T69" fmla="*/ 442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8" h="839">
                  <a:moveTo>
                    <a:pt x="698" y="281"/>
                  </a:moveTo>
                  <a:cubicBezTo>
                    <a:pt x="698" y="262"/>
                    <a:pt x="698" y="262"/>
                    <a:pt x="698" y="262"/>
                  </a:cubicBezTo>
                  <a:cubicBezTo>
                    <a:pt x="698" y="118"/>
                    <a:pt x="580" y="0"/>
                    <a:pt x="4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18" y="0"/>
                    <a:pt x="0" y="118"/>
                    <a:pt x="0" y="262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0" y="283"/>
                    <a:pt x="0" y="285"/>
                    <a:pt x="0" y="287"/>
                  </a:cubicBezTo>
                  <a:cubicBezTo>
                    <a:pt x="0" y="792"/>
                    <a:pt x="0" y="792"/>
                    <a:pt x="0" y="792"/>
                  </a:cubicBezTo>
                  <a:cubicBezTo>
                    <a:pt x="0" y="818"/>
                    <a:pt x="21" y="839"/>
                    <a:pt x="47" y="839"/>
                  </a:cubicBezTo>
                  <a:cubicBezTo>
                    <a:pt x="650" y="839"/>
                    <a:pt x="650" y="839"/>
                    <a:pt x="650" y="839"/>
                  </a:cubicBezTo>
                  <a:cubicBezTo>
                    <a:pt x="677" y="839"/>
                    <a:pt x="698" y="818"/>
                    <a:pt x="698" y="792"/>
                  </a:cubicBezTo>
                  <a:cubicBezTo>
                    <a:pt x="698" y="287"/>
                    <a:pt x="698" y="287"/>
                    <a:pt x="698" y="287"/>
                  </a:cubicBezTo>
                  <a:cubicBezTo>
                    <a:pt x="698" y="285"/>
                    <a:pt x="698" y="283"/>
                    <a:pt x="698" y="281"/>
                  </a:cubicBezTo>
                  <a:close/>
                  <a:moveTo>
                    <a:pt x="230" y="70"/>
                  </a:moveTo>
                  <a:cubicBezTo>
                    <a:pt x="468" y="70"/>
                    <a:pt x="468" y="70"/>
                    <a:pt x="468" y="70"/>
                  </a:cubicBezTo>
                  <a:cubicBezTo>
                    <a:pt x="480" y="70"/>
                    <a:pt x="489" y="80"/>
                    <a:pt x="489" y="92"/>
                  </a:cubicBezTo>
                  <a:cubicBezTo>
                    <a:pt x="489" y="104"/>
                    <a:pt x="480" y="114"/>
                    <a:pt x="468" y="114"/>
                  </a:cubicBezTo>
                  <a:cubicBezTo>
                    <a:pt x="230" y="114"/>
                    <a:pt x="230" y="114"/>
                    <a:pt x="230" y="114"/>
                  </a:cubicBezTo>
                  <a:cubicBezTo>
                    <a:pt x="218" y="114"/>
                    <a:pt x="208" y="104"/>
                    <a:pt x="208" y="92"/>
                  </a:cubicBezTo>
                  <a:cubicBezTo>
                    <a:pt x="208" y="80"/>
                    <a:pt x="218" y="70"/>
                    <a:pt x="230" y="70"/>
                  </a:cubicBezTo>
                  <a:close/>
                  <a:moveTo>
                    <a:pt x="167" y="758"/>
                  </a:moveTo>
                  <a:cubicBezTo>
                    <a:pt x="127" y="758"/>
                    <a:pt x="95" y="726"/>
                    <a:pt x="95" y="686"/>
                  </a:cubicBezTo>
                  <a:cubicBezTo>
                    <a:pt x="95" y="646"/>
                    <a:pt x="127" y="614"/>
                    <a:pt x="167" y="614"/>
                  </a:cubicBezTo>
                  <a:cubicBezTo>
                    <a:pt x="207" y="614"/>
                    <a:pt x="239" y="646"/>
                    <a:pt x="239" y="686"/>
                  </a:cubicBezTo>
                  <a:cubicBezTo>
                    <a:pt x="239" y="726"/>
                    <a:pt x="207" y="758"/>
                    <a:pt x="167" y="758"/>
                  </a:cubicBezTo>
                  <a:close/>
                  <a:moveTo>
                    <a:pt x="537" y="758"/>
                  </a:moveTo>
                  <a:cubicBezTo>
                    <a:pt x="498" y="758"/>
                    <a:pt x="465" y="726"/>
                    <a:pt x="465" y="686"/>
                  </a:cubicBezTo>
                  <a:cubicBezTo>
                    <a:pt x="465" y="646"/>
                    <a:pt x="498" y="614"/>
                    <a:pt x="537" y="614"/>
                  </a:cubicBezTo>
                  <a:cubicBezTo>
                    <a:pt x="577" y="614"/>
                    <a:pt x="610" y="646"/>
                    <a:pt x="610" y="686"/>
                  </a:cubicBezTo>
                  <a:cubicBezTo>
                    <a:pt x="610" y="726"/>
                    <a:pt x="577" y="758"/>
                    <a:pt x="537" y="758"/>
                  </a:cubicBezTo>
                  <a:close/>
                  <a:moveTo>
                    <a:pt x="616" y="442"/>
                  </a:moveTo>
                  <a:cubicBezTo>
                    <a:pt x="81" y="442"/>
                    <a:pt x="81" y="442"/>
                    <a:pt x="81" y="442"/>
                  </a:cubicBezTo>
                  <a:cubicBezTo>
                    <a:pt x="81" y="181"/>
                    <a:pt x="81" y="181"/>
                    <a:pt x="81" y="181"/>
                  </a:cubicBezTo>
                  <a:cubicBezTo>
                    <a:pt x="616" y="181"/>
                    <a:pt x="616" y="181"/>
                    <a:pt x="616" y="181"/>
                  </a:cubicBezTo>
                  <a:lnTo>
                    <a:pt x="616" y="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39" name="SvartArbeid" hidden="1"/>
          <p:cNvGrpSpPr>
            <a:grpSpLocks noChangeAspect="1"/>
          </p:cNvGrpSpPr>
          <p:nvPr userDrawn="1"/>
        </p:nvGrpSpPr>
        <p:grpSpPr bwMode="auto">
          <a:xfrm>
            <a:off x="5523541" y="2651136"/>
            <a:ext cx="1144919" cy="1555730"/>
            <a:chOff x="1863" y="1517"/>
            <a:chExt cx="541" cy="730"/>
          </a:xfrm>
        </p:grpSpPr>
        <p:sp>
          <p:nvSpPr>
            <p:cNvPr id="141" name="Freeform 40"/>
            <p:cNvSpPr>
              <a:spLocks/>
            </p:cNvSpPr>
            <p:nvPr userDrawn="1"/>
          </p:nvSpPr>
          <p:spPr bwMode="auto">
            <a:xfrm>
              <a:off x="1863" y="1833"/>
              <a:ext cx="541" cy="414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42" name="Oval 41"/>
            <p:cNvSpPr>
              <a:spLocks noChangeArrowheads="1"/>
            </p:cNvSpPr>
            <p:nvPr userDrawn="1"/>
          </p:nvSpPr>
          <p:spPr bwMode="auto">
            <a:xfrm>
              <a:off x="1990" y="1517"/>
              <a:ext cx="287" cy="29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43" name="Freeform 42"/>
            <p:cNvSpPr>
              <a:spLocks noEditPoints="1"/>
            </p:cNvSpPr>
            <p:nvPr userDrawn="1"/>
          </p:nvSpPr>
          <p:spPr bwMode="auto">
            <a:xfrm>
              <a:off x="1995" y="1612"/>
              <a:ext cx="275" cy="89"/>
            </a:xfrm>
            <a:custGeom>
              <a:avLst/>
              <a:gdLst>
                <a:gd name="T0" fmla="*/ 420 w 434"/>
                <a:gd name="T1" fmla="*/ 54 h 140"/>
                <a:gd name="T2" fmla="*/ 434 w 434"/>
                <a:gd name="T3" fmla="*/ 12 h 140"/>
                <a:gd name="T4" fmla="*/ 420 w 434"/>
                <a:gd name="T5" fmla="*/ 7 h 140"/>
                <a:gd name="T6" fmla="*/ 221 w 434"/>
                <a:gd name="T7" fmla="*/ 21 h 140"/>
                <a:gd name="T8" fmla="*/ 219 w 434"/>
                <a:gd name="T9" fmla="*/ 21 h 140"/>
                <a:gd name="T10" fmla="*/ 216 w 434"/>
                <a:gd name="T11" fmla="*/ 21 h 140"/>
                <a:gd name="T12" fmla="*/ 17 w 434"/>
                <a:gd name="T13" fmla="*/ 7 h 140"/>
                <a:gd name="T14" fmla="*/ 7 w 434"/>
                <a:gd name="T15" fmla="*/ 10 h 140"/>
                <a:gd name="T16" fmla="*/ 1 w 434"/>
                <a:gd name="T17" fmla="*/ 20 h 140"/>
                <a:gd name="T18" fmla="*/ 0 w 434"/>
                <a:gd name="T19" fmla="*/ 34 h 140"/>
                <a:gd name="T20" fmla="*/ 17 w 434"/>
                <a:gd name="T21" fmla="*/ 54 h 140"/>
                <a:gd name="T22" fmla="*/ 137 w 434"/>
                <a:gd name="T23" fmla="*/ 140 h 140"/>
                <a:gd name="T24" fmla="*/ 143 w 434"/>
                <a:gd name="T25" fmla="*/ 140 h 140"/>
                <a:gd name="T26" fmla="*/ 184 w 434"/>
                <a:gd name="T27" fmla="*/ 117 h 140"/>
                <a:gd name="T28" fmla="*/ 217 w 434"/>
                <a:gd name="T29" fmla="*/ 97 h 140"/>
                <a:gd name="T30" fmla="*/ 220 w 434"/>
                <a:gd name="T31" fmla="*/ 97 h 140"/>
                <a:gd name="T32" fmla="*/ 253 w 434"/>
                <a:gd name="T33" fmla="*/ 117 h 140"/>
                <a:gd name="T34" fmla="*/ 294 w 434"/>
                <a:gd name="T35" fmla="*/ 140 h 140"/>
                <a:gd name="T36" fmla="*/ 300 w 434"/>
                <a:gd name="T37" fmla="*/ 140 h 140"/>
                <a:gd name="T38" fmla="*/ 420 w 434"/>
                <a:gd name="T39" fmla="*/ 54 h 140"/>
                <a:gd name="T40" fmla="*/ 137 w 434"/>
                <a:gd name="T41" fmla="*/ 95 h 140"/>
                <a:gd name="T42" fmla="*/ 90 w 434"/>
                <a:gd name="T43" fmla="*/ 65 h 140"/>
                <a:gd name="T44" fmla="*/ 128 w 434"/>
                <a:gd name="T45" fmla="*/ 51 h 140"/>
                <a:gd name="T46" fmla="*/ 136 w 434"/>
                <a:gd name="T47" fmla="*/ 51 h 140"/>
                <a:gd name="T48" fmla="*/ 183 w 434"/>
                <a:gd name="T49" fmla="*/ 76 h 140"/>
                <a:gd name="T50" fmla="*/ 137 w 434"/>
                <a:gd name="T51" fmla="*/ 95 h 140"/>
                <a:gd name="T52" fmla="*/ 300 w 434"/>
                <a:gd name="T53" fmla="*/ 95 h 140"/>
                <a:gd name="T54" fmla="*/ 254 w 434"/>
                <a:gd name="T55" fmla="*/ 76 h 140"/>
                <a:gd name="T56" fmla="*/ 301 w 434"/>
                <a:gd name="T57" fmla="*/ 51 h 140"/>
                <a:gd name="T58" fmla="*/ 309 w 434"/>
                <a:gd name="T59" fmla="*/ 51 h 140"/>
                <a:gd name="T60" fmla="*/ 347 w 434"/>
                <a:gd name="T61" fmla="*/ 65 h 140"/>
                <a:gd name="T62" fmla="*/ 300 w 434"/>
                <a:gd name="T63" fmla="*/ 9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140">
                  <a:moveTo>
                    <a:pt x="420" y="54"/>
                  </a:moveTo>
                  <a:cubicBezTo>
                    <a:pt x="433" y="38"/>
                    <a:pt x="434" y="14"/>
                    <a:pt x="434" y="12"/>
                  </a:cubicBezTo>
                  <a:cubicBezTo>
                    <a:pt x="434" y="3"/>
                    <a:pt x="427" y="7"/>
                    <a:pt x="420" y="7"/>
                  </a:cubicBezTo>
                  <a:cubicBezTo>
                    <a:pt x="376" y="11"/>
                    <a:pt x="265" y="21"/>
                    <a:pt x="221" y="21"/>
                  </a:cubicBezTo>
                  <a:cubicBezTo>
                    <a:pt x="220" y="21"/>
                    <a:pt x="219" y="21"/>
                    <a:pt x="219" y="21"/>
                  </a:cubicBezTo>
                  <a:cubicBezTo>
                    <a:pt x="218" y="21"/>
                    <a:pt x="217" y="21"/>
                    <a:pt x="216" y="21"/>
                  </a:cubicBezTo>
                  <a:cubicBezTo>
                    <a:pt x="172" y="21"/>
                    <a:pt x="61" y="11"/>
                    <a:pt x="17" y="7"/>
                  </a:cubicBezTo>
                  <a:cubicBezTo>
                    <a:pt x="17" y="15"/>
                    <a:pt x="7" y="0"/>
                    <a:pt x="7" y="1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8"/>
                    <a:pt x="0" y="25"/>
                    <a:pt x="0" y="34"/>
                  </a:cubicBezTo>
                  <a:cubicBezTo>
                    <a:pt x="1" y="35"/>
                    <a:pt x="17" y="53"/>
                    <a:pt x="17" y="54"/>
                  </a:cubicBezTo>
                  <a:cubicBezTo>
                    <a:pt x="32" y="73"/>
                    <a:pt x="101" y="140"/>
                    <a:pt x="137" y="140"/>
                  </a:cubicBezTo>
                  <a:cubicBezTo>
                    <a:pt x="139" y="140"/>
                    <a:pt x="141" y="140"/>
                    <a:pt x="143" y="140"/>
                  </a:cubicBezTo>
                  <a:cubicBezTo>
                    <a:pt x="156" y="138"/>
                    <a:pt x="169" y="128"/>
                    <a:pt x="184" y="117"/>
                  </a:cubicBezTo>
                  <a:cubicBezTo>
                    <a:pt x="195" y="108"/>
                    <a:pt x="209" y="97"/>
                    <a:pt x="217" y="97"/>
                  </a:cubicBezTo>
                  <a:cubicBezTo>
                    <a:pt x="217" y="97"/>
                    <a:pt x="220" y="97"/>
                    <a:pt x="220" y="97"/>
                  </a:cubicBezTo>
                  <a:cubicBezTo>
                    <a:pt x="228" y="97"/>
                    <a:pt x="242" y="108"/>
                    <a:pt x="253" y="117"/>
                  </a:cubicBezTo>
                  <a:cubicBezTo>
                    <a:pt x="268" y="128"/>
                    <a:pt x="281" y="138"/>
                    <a:pt x="294" y="140"/>
                  </a:cubicBezTo>
                  <a:cubicBezTo>
                    <a:pt x="296" y="140"/>
                    <a:pt x="298" y="140"/>
                    <a:pt x="300" y="140"/>
                  </a:cubicBezTo>
                  <a:cubicBezTo>
                    <a:pt x="336" y="140"/>
                    <a:pt x="405" y="73"/>
                    <a:pt x="420" y="54"/>
                  </a:cubicBezTo>
                  <a:close/>
                  <a:moveTo>
                    <a:pt x="137" y="95"/>
                  </a:moveTo>
                  <a:cubicBezTo>
                    <a:pt x="104" y="95"/>
                    <a:pt x="92" y="71"/>
                    <a:pt x="90" y="65"/>
                  </a:cubicBezTo>
                  <a:cubicBezTo>
                    <a:pt x="92" y="62"/>
                    <a:pt x="100" y="51"/>
                    <a:pt x="128" y="51"/>
                  </a:cubicBezTo>
                  <a:cubicBezTo>
                    <a:pt x="131" y="51"/>
                    <a:pt x="134" y="51"/>
                    <a:pt x="136" y="51"/>
                  </a:cubicBezTo>
                  <a:cubicBezTo>
                    <a:pt x="168" y="58"/>
                    <a:pt x="180" y="71"/>
                    <a:pt x="183" y="76"/>
                  </a:cubicBezTo>
                  <a:cubicBezTo>
                    <a:pt x="180" y="81"/>
                    <a:pt x="168" y="95"/>
                    <a:pt x="137" y="95"/>
                  </a:cubicBezTo>
                  <a:close/>
                  <a:moveTo>
                    <a:pt x="300" y="95"/>
                  </a:moveTo>
                  <a:cubicBezTo>
                    <a:pt x="269" y="95"/>
                    <a:pt x="257" y="81"/>
                    <a:pt x="254" y="76"/>
                  </a:cubicBezTo>
                  <a:cubicBezTo>
                    <a:pt x="257" y="71"/>
                    <a:pt x="269" y="58"/>
                    <a:pt x="301" y="51"/>
                  </a:cubicBezTo>
                  <a:cubicBezTo>
                    <a:pt x="303" y="51"/>
                    <a:pt x="306" y="51"/>
                    <a:pt x="309" y="51"/>
                  </a:cubicBezTo>
                  <a:cubicBezTo>
                    <a:pt x="337" y="51"/>
                    <a:pt x="345" y="62"/>
                    <a:pt x="347" y="65"/>
                  </a:cubicBezTo>
                  <a:cubicBezTo>
                    <a:pt x="345" y="71"/>
                    <a:pt x="333" y="95"/>
                    <a:pt x="300" y="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45" name="Skjema" hidden="1"/>
          <p:cNvGrpSpPr>
            <a:grpSpLocks noChangeAspect="1"/>
          </p:cNvGrpSpPr>
          <p:nvPr userDrawn="1"/>
        </p:nvGrpSpPr>
        <p:grpSpPr bwMode="auto">
          <a:xfrm>
            <a:off x="4573324" y="2545642"/>
            <a:ext cx="3045355" cy="1766714"/>
            <a:chOff x="2733" y="2022"/>
            <a:chExt cx="1439" cy="829"/>
          </a:xfrm>
        </p:grpSpPr>
        <p:sp>
          <p:nvSpPr>
            <p:cNvPr id="147" name="Freeform 46"/>
            <p:cNvSpPr>
              <a:spLocks/>
            </p:cNvSpPr>
            <p:nvPr userDrawn="1"/>
          </p:nvSpPr>
          <p:spPr bwMode="auto">
            <a:xfrm>
              <a:off x="2733" y="2024"/>
              <a:ext cx="606" cy="827"/>
            </a:xfrm>
            <a:custGeom>
              <a:avLst/>
              <a:gdLst>
                <a:gd name="T0" fmla="*/ 677 w 700"/>
                <a:gd name="T1" fmla="*/ 952 h 952"/>
                <a:gd name="T2" fmla="*/ 23 w 700"/>
                <a:gd name="T3" fmla="*/ 952 h 952"/>
                <a:gd name="T4" fmla="*/ 0 w 700"/>
                <a:gd name="T5" fmla="*/ 928 h 952"/>
                <a:gd name="T6" fmla="*/ 0 w 700"/>
                <a:gd name="T7" fmla="*/ 24 h 952"/>
                <a:gd name="T8" fmla="*/ 23 w 700"/>
                <a:gd name="T9" fmla="*/ 0 h 952"/>
                <a:gd name="T10" fmla="*/ 677 w 700"/>
                <a:gd name="T11" fmla="*/ 0 h 952"/>
                <a:gd name="T12" fmla="*/ 700 w 700"/>
                <a:gd name="T13" fmla="*/ 24 h 952"/>
                <a:gd name="T14" fmla="*/ 700 w 700"/>
                <a:gd name="T15" fmla="*/ 928 h 952"/>
                <a:gd name="T16" fmla="*/ 677 w 700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0" h="952">
                  <a:moveTo>
                    <a:pt x="677" y="952"/>
                  </a:moveTo>
                  <a:cubicBezTo>
                    <a:pt x="23" y="952"/>
                    <a:pt x="23" y="952"/>
                    <a:pt x="23" y="952"/>
                  </a:cubicBezTo>
                  <a:cubicBezTo>
                    <a:pt x="10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0" y="11"/>
                    <a:pt x="700" y="24"/>
                  </a:cubicBezTo>
                  <a:cubicBezTo>
                    <a:pt x="700" y="928"/>
                    <a:pt x="700" y="928"/>
                    <a:pt x="700" y="928"/>
                  </a:cubicBezTo>
                  <a:cubicBezTo>
                    <a:pt x="700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48" name="Freeform 47"/>
            <p:cNvSpPr>
              <a:spLocks/>
            </p:cNvSpPr>
            <p:nvPr userDrawn="1"/>
          </p:nvSpPr>
          <p:spPr bwMode="auto">
            <a:xfrm>
              <a:off x="3565" y="2022"/>
              <a:ext cx="607" cy="827"/>
            </a:xfrm>
            <a:custGeom>
              <a:avLst/>
              <a:gdLst>
                <a:gd name="T0" fmla="*/ 677 w 701"/>
                <a:gd name="T1" fmla="*/ 952 h 952"/>
                <a:gd name="T2" fmla="*/ 24 w 701"/>
                <a:gd name="T3" fmla="*/ 952 h 952"/>
                <a:gd name="T4" fmla="*/ 0 w 701"/>
                <a:gd name="T5" fmla="*/ 928 h 952"/>
                <a:gd name="T6" fmla="*/ 0 w 701"/>
                <a:gd name="T7" fmla="*/ 24 h 952"/>
                <a:gd name="T8" fmla="*/ 24 w 701"/>
                <a:gd name="T9" fmla="*/ 0 h 952"/>
                <a:gd name="T10" fmla="*/ 677 w 701"/>
                <a:gd name="T11" fmla="*/ 0 h 952"/>
                <a:gd name="T12" fmla="*/ 701 w 701"/>
                <a:gd name="T13" fmla="*/ 24 h 952"/>
                <a:gd name="T14" fmla="*/ 701 w 701"/>
                <a:gd name="T15" fmla="*/ 928 h 952"/>
                <a:gd name="T16" fmla="*/ 677 w 701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952">
                  <a:moveTo>
                    <a:pt x="677" y="952"/>
                  </a:moveTo>
                  <a:cubicBezTo>
                    <a:pt x="24" y="952"/>
                    <a:pt x="24" y="952"/>
                    <a:pt x="24" y="952"/>
                  </a:cubicBezTo>
                  <a:cubicBezTo>
                    <a:pt x="11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1" y="11"/>
                    <a:pt x="701" y="24"/>
                  </a:cubicBezTo>
                  <a:cubicBezTo>
                    <a:pt x="701" y="928"/>
                    <a:pt x="701" y="928"/>
                    <a:pt x="701" y="928"/>
                  </a:cubicBezTo>
                  <a:cubicBezTo>
                    <a:pt x="701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49" name="Line 48"/>
            <p:cNvSpPr>
              <a:spLocks noChangeShapeType="1"/>
            </p:cNvSpPr>
            <p:nvPr userDrawn="1"/>
          </p:nvSpPr>
          <p:spPr bwMode="auto">
            <a:xfrm>
              <a:off x="2814" y="2293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50" name="Line 49"/>
            <p:cNvSpPr>
              <a:spLocks noChangeShapeType="1"/>
            </p:cNvSpPr>
            <p:nvPr userDrawn="1"/>
          </p:nvSpPr>
          <p:spPr bwMode="auto">
            <a:xfrm>
              <a:off x="2814" y="2441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51" name="Line 50"/>
            <p:cNvSpPr>
              <a:spLocks noChangeShapeType="1"/>
            </p:cNvSpPr>
            <p:nvPr userDrawn="1"/>
          </p:nvSpPr>
          <p:spPr bwMode="auto">
            <a:xfrm>
              <a:off x="2814" y="2589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52" name="Line 51"/>
            <p:cNvSpPr>
              <a:spLocks noChangeShapeType="1"/>
            </p:cNvSpPr>
            <p:nvPr userDrawn="1"/>
          </p:nvSpPr>
          <p:spPr bwMode="auto">
            <a:xfrm>
              <a:off x="3670" y="2250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53" name="Freeform 52"/>
            <p:cNvSpPr>
              <a:spLocks/>
            </p:cNvSpPr>
            <p:nvPr userDrawn="1"/>
          </p:nvSpPr>
          <p:spPr bwMode="auto">
            <a:xfrm>
              <a:off x="3986" y="2180"/>
              <a:ext cx="96" cy="104"/>
            </a:xfrm>
            <a:custGeom>
              <a:avLst/>
              <a:gdLst>
                <a:gd name="T0" fmla="*/ 0 w 96"/>
                <a:gd name="T1" fmla="*/ 49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9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54" name="Line 53"/>
            <p:cNvSpPr>
              <a:spLocks noChangeShapeType="1"/>
            </p:cNvSpPr>
            <p:nvPr userDrawn="1"/>
          </p:nvSpPr>
          <p:spPr bwMode="auto">
            <a:xfrm>
              <a:off x="3670" y="24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60" name="Freeform 54"/>
            <p:cNvSpPr>
              <a:spLocks/>
            </p:cNvSpPr>
            <p:nvPr userDrawn="1"/>
          </p:nvSpPr>
          <p:spPr bwMode="auto">
            <a:xfrm>
              <a:off x="3986" y="2383"/>
              <a:ext cx="96" cy="105"/>
            </a:xfrm>
            <a:custGeom>
              <a:avLst/>
              <a:gdLst>
                <a:gd name="T0" fmla="*/ 0 w 96"/>
                <a:gd name="T1" fmla="*/ 49 h 105"/>
                <a:gd name="T2" fmla="*/ 31 w 96"/>
                <a:gd name="T3" fmla="*/ 105 h 105"/>
                <a:gd name="T4" fmla="*/ 96 w 96"/>
                <a:gd name="T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5">
                  <a:moveTo>
                    <a:pt x="0" y="49"/>
                  </a:moveTo>
                  <a:lnTo>
                    <a:pt x="31" y="105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61" name="Line 55"/>
            <p:cNvSpPr>
              <a:spLocks noChangeShapeType="1"/>
            </p:cNvSpPr>
            <p:nvPr userDrawn="1"/>
          </p:nvSpPr>
          <p:spPr bwMode="auto">
            <a:xfrm>
              <a:off x="3670" y="26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62" name="Freeform 56"/>
            <p:cNvSpPr>
              <a:spLocks/>
            </p:cNvSpPr>
            <p:nvPr userDrawn="1"/>
          </p:nvSpPr>
          <p:spPr bwMode="auto">
            <a:xfrm>
              <a:off x="3986" y="2587"/>
              <a:ext cx="96" cy="104"/>
            </a:xfrm>
            <a:custGeom>
              <a:avLst/>
              <a:gdLst>
                <a:gd name="T0" fmla="*/ 0 w 96"/>
                <a:gd name="T1" fmla="*/ 48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8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964" name="Regnskapsfoerer" hidden="1"/>
          <p:cNvGrpSpPr>
            <a:grpSpLocks noChangeAspect="1"/>
          </p:cNvGrpSpPr>
          <p:nvPr userDrawn="1"/>
        </p:nvGrpSpPr>
        <p:grpSpPr bwMode="auto">
          <a:xfrm>
            <a:off x="5508728" y="2608513"/>
            <a:ext cx="1174547" cy="1640976"/>
            <a:chOff x="3989" y="190"/>
            <a:chExt cx="555" cy="770"/>
          </a:xfrm>
        </p:grpSpPr>
        <p:sp>
          <p:nvSpPr>
            <p:cNvPr id="966" name="Freeform 60"/>
            <p:cNvSpPr>
              <a:spLocks/>
            </p:cNvSpPr>
            <p:nvPr userDrawn="1"/>
          </p:nvSpPr>
          <p:spPr bwMode="auto">
            <a:xfrm>
              <a:off x="3989" y="516"/>
              <a:ext cx="555" cy="423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67" name="Oval 61"/>
            <p:cNvSpPr>
              <a:spLocks noChangeArrowheads="1"/>
            </p:cNvSpPr>
            <p:nvPr userDrawn="1"/>
          </p:nvSpPr>
          <p:spPr bwMode="auto">
            <a:xfrm>
              <a:off x="4120" y="190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68" name="Freeform 62"/>
            <p:cNvSpPr>
              <a:spLocks noEditPoints="1"/>
            </p:cNvSpPr>
            <p:nvPr userDrawn="1"/>
          </p:nvSpPr>
          <p:spPr bwMode="auto">
            <a:xfrm>
              <a:off x="4161" y="677"/>
              <a:ext cx="213" cy="283"/>
            </a:xfrm>
            <a:custGeom>
              <a:avLst/>
              <a:gdLst>
                <a:gd name="T0" fmla="*/ 268 w 327"/>
                <a:gd name="T1" fmla="*/ 0 h 435"/>
                <a:gd name="T2" fmla="*/ 58 w 327"/>
                <a:gd name="T3" fmla="*/ 0 h 435"/>
                <a:gd name="T4" fmla="*/ 0 w 327"/>
                <a:gd name="T5" fmla="*/ 59 h 435"/>
                <a:gd name="T6" fmla="*/ 0 w 327"/>
                <a:gd name="T7" fmla="*/ 376 h 435"/>
                <a:gd name="T8" fmla="*/ 58 w 327"/>
                <a:gd name="T9" fmla="*/ 435 h 435"/>
                <a:gd name="T10" fmla="*/ 268 w 327"/>
                <a:gd name="T11" fmla="*/ 435 h 435"/>
                <a:gd name="T12" fmla="*/ 327 w 327"/>
                <a:gd name="T13" fmla="*/ 376 h 435"/>
                <a:gd name="T14" fmla="*/ 327 w 327"/>
                <a:gd name="T15" fmla="*/ 59 h 435"/>
                <a:gd name="T16" fmla="*/ 268 w 327"/>
                <a:gd name="T17" fmla="*/ 0 h 435"/>
                <a:gd name="T18" fmla="*/ 100 w 327"/>
                <a:gd name="T19" fmla="*/ 380 h 435"/>
                <a:gd name="T20" fmla="*/ 47 w 327"/>
                <a:gd name="T21" fmla="*/ 380 h 435"/>
                <a:gd name="T22" fmla="*/ 47 w 327"/>
                <a:gd name="T23" fmla="*/ 327 h 435"/>
                <a:gd name="T24" fmla="*/ 100 w 327"/>
                <a:gd name="T25" fmla="*/ 327 h 435"/>
                <a:gd name="T26" fmla="*/ 100 w 327"/>
                <a:gd name="T27" fmla="*/ 380 h 435"/>
                <a:gd name="T28" fmla="*/ 100 w 327"/>
                <a:gd name="T29" fmla="*/ 308 h 435"/>
                <a:gd name="T30" fmla="*/ 47 w 327"/>
                <a:gd name="T31" fmla="*/ 308 h 435"/>
                <a:gd name="T32" fmla="*/ 47 w 327"/>
                <a:gd name="T33" fmla="*/ 255 h 435"/>
                <a:gd name="T34" fmla="*/ 100 w 327"/>
                <a:gd name="T35" fmla="*/ 255 h 435"/>
                <a:gd name="T36" fmla="*/ 100 w 327"/>
                <a:gd name="T37" fmla="*/ 308 h 435"/>
                <a:gd name="T38" fmla="*/ 100 w 327"/>
                <a:gd name="T39" fmla="*/ 231 h 435"/>
                <a:gd name="T40" fmla="*/ 47 w 327"/>
                <a:gd name="T41" fmla="*/ 231 h 435"/>
                <a:gd name="T42" fmla="*/ 47 w 327"/>
                <a:gd name="T43" fmla="*/ 178 h 435"/>
                <a:gd name="T44" fmla="*/ 100 w 327"/>
                <a:gd name="T45" fmla="*/ 178 h 435"/>
                <a:gd name="T46" fmla="*/ 100 w 327"/>
                <a:gd name="T47" fmla="*/ 231 h 435"/>
                <a:gd name="T48" fmla="*/ 190 w 327"/>
                <a:gd name="T49" fmla="*/ 380 h 435"/>
                <a:gd name="T50" fmla="*/ 137 w 327"/>
                <a:gd name="T51" fmla="*/ 380 h 435"/>
                <a:gd name="T52" fmla="*/ 137 w 327"/>
                <a:gd name="T53" fmla="*/ 327 h 435"/>
                <a:gd name="T54" fmla="*/ 190 w 327"/>
                <a:gd name="T55" fmla="*/ 327 h 435"/>
                <a:gd name="T56" fmla="*/ 190 w 327"/>
                <a:gd name="T57" fmla="*/ 380 h 435"/>
                <a:gd name="T58" fmla="*/ 190 w 327"/>
                <a:gd name="T59" fmla="*/ 308 h 435"/>
                <a:gd name="T60" fmla="*/ 137 w 327"/>
                <a:gd name="T61" fmla="*/ 308 h 435"/>
                <a:gd name="T62" fmla="*/ 137 w 327"/>
                <a:gd name="T63" fmla="*/ 255 h 435"/>
                <a:gd name="T64" fmla="*/ 190 w 327"/>
                <a:gd name="T65" fmla="*/ 255 h 435"/>
                <a:gd name="T66" fmla="*/ 190 w 327"/>
                <a:gd name="T67" fmla="*/ 308 h 435"/>
                <a:gd name="T68" fmla="*/ 190 w 327"/>
                <a:gd name="T69" fmla="*/ 231 h 435"/>
                <a:gd name="T70" fmla="*/ 137 w 327"/>
                <a:gd name="T71" fmla="*/ 231 h 435"/>
                <a:gd name="T72" fmla="*/ 137 w 327"/>
                <a:gd name="T73" fmla="*/ 178 h 435"/>
                <a:gd name="T74" fmla="*/ 190 w 327"/>
                <a:gd name="T75" fmla="*/ 178 h 435"/>
                <a:gd name="T76" fmla="*/ 190 w 327"/>
                <a:gd name="T77" fmla="*/ 231 h 435"/>
                <a:gd name="T78" fmla="*/ 279 w 327"/>
                <a:gd name="T79" fmla="*/ 380 h 435"/>
                <a:gd name="T80" fmla="*/ 226 w 327"/>
                <a:gd name="T81" fmla="*/ 380 h 435"/>
                <a:gd name="T82" fmla="*/ 226 w 327"/>
                <a:gd name="T83" fmla="*/ 327 h 435"/>
                <a:gd name="T84" fmla="*/ 279 w 327"/>
                <a:gd name="T85" fmla="*/ 327 h 435"/>
                <a:gd name="T86" fmla="*/ 279 w 327"/>
                <a:gd name="T87" fmla="*/ 380 h 435"/>
                <a:gd name="T88" fmla="*/ 279 w 327"/>
                <a:gd name="T89" fmla="*/ 308 h 435"/>
                <a:gd name="T90" fmla="*/ 226 w 327"/>
                <a:gd name="T91" fmla="*/ 308 h 435"/>
                <a:gd name="T92" fmla="*/ 226 w 327"/>
                <a:gd name="T93" fmla="*/ 255 h 435"/>
                <a:gd name="T94" fmla="*/ 279 w 327"/>
                <a:gd name="T95" fmla="*/ 255 h 435"/>
                <a:gd name="T96" fmla="*/ 279 w 327"/>
                <a:gd name="T97" fmla="*/ 308 h 435"/>
                <a:gd name="T98" fmla="*/ 279 w 327"/>
                <a:gd name="T99" fmla="*/ 231 h 435"/>
                <a:gd name="T100" fmla="*/ 226 w 327"/>
                <a:gd name="T101" fmla="*/ 231 h 435"/>
                <a:gd name="T102" fmla="*/ 226 w 327"/>
                <a:gd name="T103" fmla="*/ 178 h 435"/>
                <a:gd name="T104" fmla="*/ 279 w 327"/>
                <a:gd name="T105" fmla="*/ 178 h 435"/>
                <a:gd name="T106" fmla="*/ 279 w 327"/>
                <a:gd name="T107" fmla="*/ 231 h 435"/>
                <a:gd name="T108" fmla="*/ 279 w 327"/>
                <a:gd name="T109" fmla="*/ 128 h 435"/>
                <a:gd name="T110" fmla="*/ 47 w 327"/>
                <a:gd name="T111" fmla="*/ 128 h 435"/>
                <a:gd name="T112" fmla="*/ 47 w 327"/>
                <a:gd name="T113" fmla="*/ 55 h 435"/>
                <a:gd name="T114" fmla="*/ 279 w 327"/>
                <a:gd name="T115" fmla="*/ 55 h 435"/>
                <a:gd name="T116" fmla="*/ 279 w 327"/>
                <a:gd name="T117" fmla="*/ 12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435">
                  <a:moveTo>
                    <a:pt x="26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409"/>
                    <a:pt x="26" y="435"/>
                    <a:pt x="58" y="435"/>
                  </a:cubicBezTo>
                  <a:cubicBezTo>
                    <a:pt x="268" y="435"/>
                    <a:pt x="268" y="435"/>
                    <a:pt x="268" y="435"/>
                  </a:cubicBezTo>
                  <a:cubicBezTo>
                    <a:pt x="300" y="435"/>
                    <a:pt x="327" y="409"/>
                    <a:pt x="327" y="376"/>
                  </a:cubicBezTo>
                  <a:cubicBezTo>
                    <a:pt x="327" y="59"/>
                    <a:pt x="327" y="59"/>
                    <a:pt x="327" y="59"/>
                  </a:cubicBezTo>
                  <a:cubicBezTo>
                    <a:pt x="327" y="26"/>
                    <a:pt x="300" y="0"/>
                    <a:pt x="268" y="0"/>
                  </a:cubicBezTo>
                  <a:close/>
                  <a:moveTo>
                    <a:pt x="100" y="380"/>
                  </a:moveTo>
                  <a:cubicBezTo>
                    <a:pt x="47" y="380"/>
                    <a:pt x="47" y="380"/>
                    <a:pt x="47" y="380"/>
                  </a:cubicBezTo>
                  <a:cubicBezTo>
                    <a:pt x="47" y="327"/>
                    <a:pt x="47" y="327"/>
                    <a:pt x="47" y="327"/>
                  </a:cubicBezTo>
                  <a:cubicBezTo>
                    <a:pt x="100" y="327"/>
                    <a:pt x="100" y="327"/>
                    <a:pt x="100" y="327"/>
                  </a:cubicBezTo>
                  <a:lnTo>
                    <a:pt x="100" y="380"/>
                  </a:lnTo>
                  <a:close/>
                  <a:moveTo>
                    <a:pt x="100" y="308"/>
                  </a:moveTo>
                  <a:cubicBezTo>
                    <a:pt x="47" y="308"/>
                    <a:pt x="47" y="308"/>
                    <a:pt x="47" y="308"/>
                  </a:cubicBezTo>
                  <a:cubicBezTo>
                    <a:pt x="47" y="255"/>
                    <a:pt x="47" y="255"/>
                    <a:pt x="47" y="255"/>
                  </a:cubicBezTo>
                  <a:cubicBezTo>
                    <a:pt x="100" y="255"/>
                    <a:pt x="100" y="255"/>
                    <a:pt x="100" y="255"/>
                  </a:cubicBezTo>
                  <a:lnTo>
                    <a:pt x="100" y="308"/>
                  </a:lnTo>
                  <a:close/>
                  <a:moveTo>
                    <a:pt x="100" y="231"/>
                  </a:moveTo>
                  <a:cubicBezTo>
                    <a:pt x="47" y="231"/>
                    <a:pt x="47" y="231"/>
                    <a:pt x="47" y="231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100" y="178"/>
                    <a:pt x="100" y="178"/>
                    <a:pt x="100" y="178"/>
                  </a:cubicBezTo>
                  <a:lnTo>
                    <a:pt x="100" y="231"/>
                  </a:lnTo>
                  <a:close/>
                  <a:moveTo>
                    <a:pt x="190" y="380"/>
                  </a:moveTo>
                  <a:cubicBezTo>
                    <a:pt x="137" y="380"/>
                    <a:pt x="137" y="380"/>
                    <a:pt x="137" y="380"/>
                  </a:cubicBezTo>
                  <a:cubicBezTo>
                    <a:pt x="137" y="327"/>
                    <a:pt x="137" y="327"/>
                    <a:pt x="137" y="327"/>
                  </a:cubicBezTo>
                  <a:cubicBezTo>
                    <a:pt x="190" y="327"/>
                    <a:pt x="190" y="327"/>
                    <a:pt x="190" y="327"/>
                  </a:cubicBezTo>
                  <a:lnTo>
                    <a:pt x="190" y="380"/>
                  </a:lnTo>
                  <a:close/>
                  <a:moveTo>
                    <a:pt x="190" y="308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7" y="255"/>
                    <a:pt x="137" y="255"/>
                    <a:pt x="137" y="255"/>
                  </a:cubicBezTo>
                  <a:cubicBezTo>
                    <a:pt x="190" y="255"/>
                    <a:pt x="190" y="255"/>
                    <a:pt x="190" y="255"/>
                  </a:cubicBezTo>
                  <a:lnTo>
                    <a:pt x="190" y="308"/>
                  </a:lnTo>
                  <a:close/>
                  <a:moveTo>
                    <a:pt x="190" y="231"/>
                  </a:moveTo>
                  <a:cubicBezTo>
                    <a:pt x="137" y="231"/>
                    <a:pt x="137" y="231"/>
                    <a:pt x="137" y="231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90" y="178"/>
                    <a:pt x="190" y="178"/>
                    <a:pt x="190" y="178"/>
                  </a:cubicBezTo>
                  <a:lnTo>
                    <a:pt x="190" y="231"/>
                  </a:lnTo>
                  <a:close/>
                  <a:moveTo>
                    <a:pt x="279" y="380"/>
                  </a:moveTo>
                  <a:cubicBezTo>
                    <a:pt x="226" y="380"/>
                    <a:pt x="226" y="380"/>
                    <a:pt x="226" y="380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79" y="327"/>
                    <a:pt x="279" y="327"/>
                    <a:pt x="279" y="327"/>
                  </a:cubicBezTo>
                  <a:lnTo>
                    <a:pt x="279" y="380"/>
                  </a:lnTo>
                  <a:close/>
                  <a:moveTo>
                    <a:pt x="279" y="308"/>
                  </a:moveTo>
                  <a:cubicBezTo>
                    <a:pt x="226" y="308"/>
                    <a:pt x="226" y="308"/>
                    <a:pt x="226" y="308"/>
                  </a:cubicBezTo>
                  <a:cubicBezTo>
                    <a:pt x="226" y="255"/>
                    <a:pt x="226" y="255"/>
                    <a:pt x="226" y="255"/>
                  </a:cubicBezTo>
                  <a:cubicBezTo>
                    <a:pt x="279" y="255"/>
                    <a:pt x="279" y="255"/>
                    <a:pt x="279" y="255"/>
                  </a:cubicBezTo>
                  <a:lnTo>
                    <a:pt x="279" y="308"/>
                  </a:lnTo>
                  <a:close/>
                  <a:moveTo>
                    <a:pt x="279" y="231"/>
                  </a:moveTo>
                  <a:cubicBezTo>
                    <a:pt x="226" y="231"/>
                    <a:pt x="226" y="231"/>
                    <a:pt x="226" y="231"/>
                  </a:cubicBezTo>
                  <a:cubicBezTo>
                    <a:pt x="226" y="178"/>
                    <a:pt x="226" y="178"/>
                    <a:pt x="226" y="178"/>
                  </a:cubicBezTo>
                  <a:cubicBezTo>
                    <a:pt x="279" y="178"/>
                    <a:pt x="279" y="178"/>
                    <a:pt x="279" y="178"/>
                  </a:cubicBezTo>
                  <a:lnTo>
                    <a:pt x="279" y="231"/>
                  </a:lnTo>
                  <a:close/>
                  <a:moveTo>
                    <a:pt x="279" y="128"/>
                  </a:moveTo>
                  <a:cubicBezTo>
                    <a:pt x="47" y="128"/>
                    <a:pt x="47" y="128"/>
                    <a:pt x="47" y="128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279" y="55"/>
                    <a:pt x="279" y="55"/>
                    <a:pt x="279" y="55"/>
                  </a:cubicBezTo>
                  <a:lnTo>
                    <a:pt x="279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970" name="Pensjonist" hidden="1"/>
          <p:cNvGrpSpPr>
            <a:grpSpLocks noChangeAspect="1"/>
          </p:cNvGrpSpPr>
          <p:nvPr userDrawn="1"/>
        </p:nvGrpSpPr>
        <p:grpSpPr bwMode="auto">
          <a:xfrm>
            <a:off x="5509786" y="2542447"/>
            <a:ext cx="1172430" cy="1773108"/>
            <a:chOff x="4341" y="1057"/>
            <a:chExt cx="554" cy="832"/>
          </a:xfrm>
        </p:grpSpPr>
        <p:sp>
          <p:nvSpPr>
            <p:cNvPr id="972" name="Freeform 66"/>
            <p:cNvSpPr>
              <a:spLocks/>
            </p:cNvSpPr>
            <p:nvPr userDrawn="1"/>
          </p:nvSpPr>
          <p:spPr bwMode="auto">
            <a:xfrm>
              <a:off x="4341" y="1382"/>
              <a:ext cx="554" cy="423"/>
            </a:xfrm>
            <a:custGeom>
              <a:avLst/>
              <a:gdLst>
                <a:gd name="T0" fmla="*/ 0 w 851"/>
                <a:gd name="T1" fmla="*/ 456 h 649"/>
                <a:gd name="T2" fmla="*/ 426 w 851"/>
                <a:gd name="T3" fmla="*/ 649 h 649"/>
                <a:gd name="T4" fmla="*/ 851 w 851"/>
                <a:gd name="T5" fmla="*/ 456 h 649"/>
                <a:gd name="T6" fmla="*/ 426 w 851"/>
                <a:gd name="T7" fmla="*/ 0 h 649"/>
                <a:gd name="T8" fmla="*/ 0 w 851"/>
                <a:gd name="T9" fmla="*/ 456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49">
                  <a:moveTo>
                    <a:pt x="0" y="456"/>
                  </a:moveTo>
                  <a:cubicBezTo>
                    <a:pt x="108" y="575"/>
                    <a:pt x="259" y="649"/>
                    <a:pt x="426" y="649"/>
                  </a:cubicBezTo>
                  <a:cubicBezTo>
                    <a:pt x="592" y="649"/>
                    <a:pt x="743" y="575"/>
                    <a:pt x="851" y="456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73" name="Oval 67"/>
            <p:cNvSpPr>
              <a:spLocks noChangeArrowheads="1"/>
            </p:cNvSpPr>
            <p:nvPr userDrawn="1"/>
          </p:nvSpPr>
          <p:spPr bwMode="auto">
            <a:xfrm>
              <a:off x="4472" y="1057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74" name="Freeform 68"/>
            <p:cNvSpPr>
              <a:spLocks/>
            </p:cNvSpPr>
            <p:nvPr userDrawn="1"/>
          </p:nvSpPr>
          <p:spPr bwMode="auto">
            <a:xfrm>
              <a:off x="4663" y="1463"/>
              <a:ext cx="122" cy="426"/>
            </a:xfrm>
            <a:custGeom>
              <a:avLst/>
              <a:gdLst>
                <a:gd name="T0" fmla="*/ 68 w 186"/>
                <a:gd name="T1" fmla="*/ 131 h 654"/>
                <a:gd name="T2" fmla="*/ 82 w 186"/>
                <a:gd name="T3" fmla="*/ 70 h 654"/>
                <a:gd name="T4" fmla="*/ 120 w 186"/>
                <a:gd name="T5" fmla="*/ 72 h 654"/>
                <a:gd name="T6" fmla="*/ 124 w 186"/>
                <a:gd name="T7" fmla="*/ 145 h 654"/>
                <a:gd name="T8" fmla="*/ 117 w 186"/>
                <a:gd name="T9" fmla="*/ 239 h 654"/>
                <a:gd name="T10" fmla="*/ 87 w 186"/>
                <a:gd name="T11" fmla="*/ 616 h 654"/>
                <a:gd name="T12" fmla="*/ 147 w 186"/>
                <a:gd name="T13" fmla="*/ 616 h 654"/>
                <a:gd name="T14" fmla="*/ 184 w 186"/>
                <a:gd name="T15" fmla="*/ 137 h 654"/>
                <a:gd name="T16" fmla="*/ 172 w 186"/>
                <a:gd name="T17" fmla="*/ 42 h 654"/>
                <a:gd name="T18" fmla="*/ 98 w 186"/>
                <a:gd name="T19" fmla="*/ 1 h 654"/>
                <a:gd name="T20" fmla="*/ 10 w 186"/>
                <a:gd name="T21" fmla="*/ 147 h 654"/>
                <a:gd name="T22" fmla="*/ 68 w 186"/>
                <a:gd name="T23" fmla="*/ 13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654">
                  <a:moveTo>
                    <a:pt x="68" y="131"/>
                  </a:moveTo>
                  <a:cubicBezTo>
                    <a:pt x="65" y="110"/>
                    <a:pt x="68" y="86"/>
                    <a:pt x="82" y="70"/>
                  </a:cubicBezTo>
                  <a:cubicBezTo>
                    <a:pt x="93" y="57"/>
                    <a:pt x="111" y="57"/>
                    <a:pt x="120" y="72"/>
                  </a:cubicBezTo>
                  <a:cubicBezTo>
                    <a:pt x="132" y="91"/>
                    <a:pt x="125" y="124"/>
                    <a:pt x="124" y="145"/>
                  </a:cubicBezTo>
                  <a:cubicBezTo>
                    <a:pt x="122" y="177"/>
                    <a:pt x="120" y="208"/>
                    <a:pt x="117" y="239"/>
                  </a:cubicBezTo>
                  <a:cubicBezTo>
                    <a:pt x="109" y="365"/>
                    <a:pt x="99" y="490"/>
                    <a:pt x="87" y="616"/>
                  </a:cubicBezTo>
                  <a:cubicBezTo>
                    <a:pt x="84" y="654"/>
                    <a:pt x="144" y="654"/>
                    <a:pt x="147" y="616"/>
                  </a:cubicBezTo>
                  <a:cubicBezTo>
                    <a:pt x="162" y="456"/>
                    <a:pt x="174" y="297"/>
                    <a:pt x="184" y="137"/>
                  </a:cubicBezTo>
                  <a:cubicBezTo>
                    <a:pt x="186" y="104"/>
                    <a:pt x="186" y="72"/>
                    <a:pt x="172" y="42"/>
                  </a:cubicBezTo>
                  <a:cubicBezTo>
                    <a:pt x="159" y="14"/>
                    <a:pt x="127" y="0"/>
                    <a:pt x="98" y="1"/>
                  </a:cubicBezTo>
                  <a:cubicBezTo>
                    <a:pt x="24" y="3"/>
                    <a:pt x="0" y="86"/>
                    <a:pt x="10" y="147"/>
                  </a:cubicBezTo>
                  <a:cubicBezTo>
                    <a:pt x="17" y="185"/>
                    <a:pt x="74" y="169"/>
                    <a:pt x="6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976" name="Pengeoverfoering" hidden="1"/>
          <p:cNvGrpSpPr>
            <a:grpSpLocks noChangeAspect="1"/>
          </p:cNvGrpSpPr>
          <p:nvPr userDrawn="1"/>
        </p:nvGrpSpPr>
        <p:grpSpPr bwMode="auto">
          <a:xfrm>
            <a:off x="4760616" y="2352776"/>
            <a:ext cx="2670770" cy="2152449"/>
            <a:chOff x="2307" y="187"/>
            <a:chExt cx="1262" cy="1010"/>
          </a:xfrm>
        </p:grpSpPr>
        <p:sp>
          <p:nvSpPr>
            <p:cNvPr id="978" name="Freeform 72"/>
            <p:cNvSpPr>
              <a:spLocks/>
            </p:cNvSpPr>
            <p:nvPr userDrawn="1"/>
          </p:nvSpPr>
          <p:spPr bwMode="auto">
            <a:xfrm>
              <a:off x="2307" y="611"/>
              <a:ext cx="1262" cy="586"/>
            </a:xfrm>
            <a:custGeom>
              <a:avLst/>
              <a:gdLst>
                <a:gd name="T0" fmla="*/ 951 w 962"/>
                <a:gd name="T1" fmla="*/ 209 h 446"/>
                <a:gd name="T2" fmla="*/ 835 w 962"/>
                <a:gd name="T3" fmla="*/ 136 h 446"/>
                <a:gd name="T4" fmla="*/ 813 w 962"/>
                <a:gd name="T5" fmla="*/ 123 h 446"/>
                <a:gd name="T6" fmla="*/ 630 w 962"/>
                <a:gd name="T7" fmla="*/ 9 h 446"/>
                <a:gd name="T8" fmla="*/ 599 w 962"/>
                <a:gd name="T9" fmla="*/ 23 h 446"/>
                <a:gd name="T10" fmla="*/ 599 w 962"/>
                <a:gd name="T11" fmla="*/ 129 h 446"/>
                <a:gd name="T12" fmla="*/ 0 w 962"/>
                <a:gd name="T13" fmla="*/ 129 h 446"/>
                <a:gd name="T14" fmla="*/ 0 w 962"/>
                <a:gd name="T15" fmla="*/ 317 h 446"/>
                <a:gd name="T16" fmla="*/ 599 w 962"/>
                <a:gd name="T17" fmla="*/ 317 h 446"/>
                <a:gd name="T18" fmla="*/ 599 w 962"/>
                <a:gd name="T19" fmla="*/ 423 h 446"/>
                <a:gd name="T20" fmla="*/ 630 w 962"/>
                <a:gd name="T21" fmla="*/ 437 h 446"/>
                <a:gd name="T22" fmla="*/ 951 w 962"/>
                <a:gd name="T23" fmla="*/ 237 h 446"/>
                <a:gd name="T24" fmla="*/ 951 w 962"/>
                <a:gd name="T25" fmla="*/ 209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2" h="446">
                  <a:moveTo>
                    <a:pt x="951" y="209"/>
                  </a:moveTo>
                  <a:cubicBezTo>
                    <a:pt x="835" y="136"/>
                    <a:pt x="835" y="136"/>
                    <a:pt x="835" y="136"/>
                  </a:cubicBezTo>
                  <a:cubicBezTo>
                    <a:pt x="813" y="123"/>
                    <a:pt x="813" y="123"/>
                    <a:pt x="813" y="123"/>
                  </a:cubicBezTo>
                  <a:cubicBezTo>
                    <a:pt x="630" y="9"/>
                    <a:pt x="630" y="9"/>
                    <a:pt x="630" y="9"/>
                  </a:cubicBezTo>
                  <a:cubicBezTo>
                    <a:pt x="617" y="0"/>
                    <a:pt x="599" y="9"/>
                    <a:pt x="599" y="23"/>
                  </a:cubicBezTo>
                  <a:cubicBezTo>
                    <a:pt x="599" y="129"/>
                    <a:pt x="599" y="129"/>
                    <a:pt x="599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599" y="317"/>
                    <a:pt x="599" y="317"/>
                    <a:pt x="599" y="317"/>
                  </a:cubicBezTo>
                  <a:cubicBezTo>
                    <a:pt x="599" y="423"/>
                    <a:pt x="599" y="423"/>
                    <a:pt x="599" y="423"/>
                  </a:cubicBezTo>
                  <a:cubicBezTo>
                    <a:pt x="599" y="437"/>
                    <a:pt x="617" y="446"/>
                    <a:pt x="630" y="437"/>
                  </a:cubicBezTo>
                  <a:cubicBezTo>
                    <a:pt x="951" y="237"/>
                    <a:pt x="951" y="237"/>
                    <a:pt x="951" y="237"/>
                  </a:cubicBezTo>
                  <a:cubicBezTo>
                    <a:pt x="962" y="230"/>
                    <a:pt x="962" y="216"/>
                    <a:pt x="951" y="209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79" name="Freeform 73"/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0" name="Freeform 74"/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1" name="Freeform 75"/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2" name="Freeform 76"/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3" name="Freeform 77"/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4" name="Freeform 78"/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5" name="Freeform 79"/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6" name="Freeform 80"/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7" name="Oval 81"/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8" name="Oval 82"/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89" name="Freeform 83"/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0" name="Freeform 84"/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1" name="Freeform 85"/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2" name="Freeform 86"/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3" name="Freeform 87"/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4" name="Freeform 88"/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5" name="Oval 89"/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6" name="Oval 90"/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7" name="Freeform 91"/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8" name="Freeform 92"/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999" name="Freeform 93"/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0" name="Freeform 94"/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1" name="Freeform 95"/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2" name="Freeform 96"/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3" name="Freeform 97"/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4" name="Freeform 98"/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5" name="Freeform 99"/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6" name="Freeform 100"/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7" name="Freeform 101"/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8" name="Freeform 102"/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09" name="Oval 103"/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10" name="Oval 104"/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012" name="Nettbrett" hidden="1"/>
          <p:cNvGrpSpPr>
            <a:grpSpLocks noChangeAspect="1"/>
          </p:cNvGrpSpPr>
          <p:nvPr userDrawn="1"/>
        </p:nvGrpSpPr>
        <p:grpSpPr bwMode="auto">
          <a:xfrm>
            <a:off x="4621998" y="2513677"/>
            <a:ext cx="2948005" cy="1830648"/>
            <a:chOff x="2517" y="961"/>
            <a:chExt cx="1393" cy="859"/>
          </a:xfrm>
        </p:grpSpPr>
        <p:sp>
          <p:nvSpPr>
            <p:cNvPr id="1014" name="Freeform 108"/>
            <p:cNvSpPr>
              <a:spLocks/>
            </p:cNvSpPr>
            <p:nvPr userDrawn="1"/>
          </p:nvSpPr>
          <p:spPr bwMode="auto">
            <a:xfrm>
              <a:off x="2517" y="961"/>
              <a:ext cx="1393" cy="859"/>
            </a:xfrm>
            <a:custGeom>
              <a:avLst/>
              <a:gdLst>
                <a:gd name="T0" fmla="*/ 1675 w 1675"/>
                <a:gd name="T1" fmla="*/ 146 h 1030"/>
                <a:gd name="T2" fmla="*/ 1675 w 1675"/>
                <a:gd name="T3" fmla="*/ 885 h 1030"/>
                <a:gd name="T4" fmla="*/ 1530 w 1675"/>
                <a:gd name="T5" fmla="*/ 1030 h 1030"/>
                <a:gd name="T6" fmla="*/ 145 w 1675"/>
                <a:gd name="T7" fmla="*/ 1030 h 1030"/>
                <a:gd name="T8" fmla="*/ 0 w 1675"/>
                <a:gd name="T9" fmla="*/ 885 h 1030"/>
                <a:gd name="T10" fmla="*/ 0 w 1675"/>
                <a:gd name="T11" fmla="*/ 146 h 1030"/>
                <a:gd name="T12" fmla="*/ 145 w 1675"/>
                <a:gd name="T13" fmla="*/ 0 h 1030"/>
                <a:gd name="T14" fmla="*/ 1530 w 1675"/>
                <a:gd name="T15" fmla="*/ 0 h 1030"/>
                <a:gd name="T16" fmla="*/ 1675 w 1675"/>
                <a:gd name="T17" fmla="*/ 146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5" h="1030">
                  <a:moveTo>
                    <a:pt x="1675" y="146"/>
                  </a:moveTo>
                  <a:cubicBezTo>
                    <a:pt x="1675" y="885"/>
                    <a:pt x="1675" y="885"/>
                    <a:pt x="1675" y="885"/>
                  </a:cubicBezTo>
                  <a:cubicBezTo>
                    <a:pt x="1675" y="965"/>
                    <a:pt x="1610" y="1030"/>
                    <a:pt x="1530" y="1030"/>
                  </a:cubicBezTo>
                  <a:cubicBezTo>
                    <a:pt x="145" y="1030"/>
                    <a:pt x="145" y="1030"/>
                    <a:pt x="145" y="1030"/>
                  </a:cubicBezTo>
                  <a:cubicBezTo>
                    <a:pt x="65" y="1030"/>
                    <a:pt x="0" y="965"/>
                    <a:pt x="0" y="88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1530" y="0"/>
                    <a:pt x="1530" y="0"/>
                    <a:pt x="1530" y="0"/>
                  </a:cubicBezTo>
                  <a:cubicBezTo>
                    <a:pt x="1610" y="0"/>
                    <a:pt x="1675" y="65"/>
                    <a:pt x="1675" y="14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15" name="Rectangle 109"/>
            <p:cNvSpPr>
              <a:spLocks noChangeArrowheads="1"/>
            </p:cNvSpPr>
            <p:nvPr userDrawn="1"/>
          </p:nvSpPr>
          <p:spPr bwMode="auto">
            <a:xfrm>
              <a:off x="2727" y="1064"/>
              <a:ext cx="919" cy="6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16" name="Oval 110"/>
            <p:cNvSpPr>
              <a:spLocks noChangeArrowheads="1"/>
            </p:cNvSpPr>
            <p:nvPr userDrawn="1"/>
          </p:nvSpPr>
          <p:spPr bwMode="auto">
            <a:xfrm>
              <a:off x="3709" y="1329"/>
              <a:ext cx="122" cy="1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018" name="Mobil" hidden="1"/>
          <p:cNvGrpSpPr>
            <a:grpSpLocks noChangeAspect="1"/>
          </p:cNvGrpSpPr>
          <p:nvPr userDrawn="1"/>
        </p:nvGrpSpPr>
        <p:grpSpPr bwMode="auto">
          <a:xfrm>
            <a:off x="5294981" y="2120481"/>
            <a:ext cx="1602039" cy="2617037"/>
            <a:chOff x="1351" y="832"/>
            <a:chExt cx="757" cy="1228"/>
          </a:xfrm>
        </p:grpSpPr>
        <p:sp>
          <p:nvSpPr>
            <p:cNvPr id="1020" name="Freeform 114"/>
            <p:cNvSpPr>
              <a:spLocks/>
            </p:cNvSpPr>
            <p:nvPr userDrawn="1"/>
          </p:nvSpPr>
          <p:spPr bwMode="auto">
            <a:xfrm>
              <a:off x="1351" y="832"/>
              <a:ext cx="757" cy="1228"/>
            </a:xfrm>
            <a:custGeom>
              <a:avLst/>
              <a:gdLst>
                <a:gd name="T0" fmla="*/ 590 w 687"/>
                <a:gd name="T1" fmla="*/ 1116 h 1116"/>
                <a:gd name="T2" fmla="*/ 97 w 687"/>
                <a:gd name="T3" fmla="*/ 1116 h 1116"/>
                <a:gd name="T4" fmla="*/ 0 w 687"/>
                <a:gd name="T5" fmla="*/ 1020 h 1116"/>
                <a:gd name="T6" fmla="*/ 0 w 687"/>
                <a:gd name="T7" fmla="*/ 97 h 1116"/>
                <a:gd name="T8" fmla="*/ 97 w 687"/>
                <a:gd name="T9" fmla="*/ 0 h 1116"/>
                <a:gd name="T10" fmla="*/ 590 w 687"/>
                <a:gd name="T11" fmla="*/ 0 h 1116"/>
                <a:gd name="T12" fmla="*/ 687 w 687"/>
                <a:gd name="T13" fmla="*/ 97 h 1116"/>
                <a:gd name="T14" fmla="*/ 687 w 687"/>
                <a:gd name="T15" fmla="*/ 1020 h 1116"/>
                <a:gd name="T16" fmla="*/ 590 w 687"/>
                <a:gd name="T17" fmla="*/ 1116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7" h="1116">
                  <a:moveTo>
                    <a:pt x="590" y="1116"/>
                  </a:moveTo>
                  <a:cubicBezTo>
                    <a:pt x="97" y="1116"/>
                    <a:pt x="97" y="1116"/>
                    <a:pt x="97" y="1116"/>
                  </a:cubicBezTo>
                  <a:cubicBezTo>
                    <a:pt x="44" y="1116"/>
                    <a:pt x="0" y="1073"/>
                    <a:pt x="0" y="102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4" y="0"/>
                    <a:pt x="97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643" y="0"/>
                    <a:pt x="687" y="43"/>
                    <a:pt x="687" y="97"/>
                  </a:cubicBezTo>
                  <a:cubicBezTo>
                    <a:pt x="687" y="1020"/>
                    <a:pt x="687" y="1020"/>
                    <a:pt x="687" y="1020"/>
                  </a:cubicBezTo>
                  <a:cubicBezTo>
                    <a:pt x="687" y="1073"/>
                    <a:pt x="643" y="1116"/>
                    <a:pt x="590" y="111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21" name="Rectangle 115"/>
            <p:cNvSpPr>
              <a:spLocks noChangeArrowheads="1"/>
            </p:cNvSpPr>
            <p:nvPr userDrawn="1"/>
          </p:nvSpPr>
          <p:spPr bwMode="auto">
            <a:xfrm>
              <a:off x="1441" y="1017"/>
              <a:ext cx="575" cy="8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22" name="Oval 116"/>
            <p:cNvSpPr>
              <a:spLocks noChangeArrowheads="1"/>
            </p:cNvSpPr>
            <p:nvPr userDrawn="1"/>
          </p:nvSpPr>
          <p:spPr bwMode="auto">
            <a:xfrm>
              <a:off x="1675" y="1883"/>
              <a:ext cx="109" cy="1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024" name="Institusjon" hidden="1"/>
          <p:cNvGrpSpPr>
            <a:grpSpLocks noChangeAspect="1"/>
          </p:cNvGrpSpPr>
          <p:nvPr userDrawn="1"/>
        </p:nvGrpSpPr>
        <p:grpSpPr bwMode="auto">
          <a:xfrm>
            <a:off x="4545811" y="2586135"/>
            <a:ext cx="3100379" cy="1685729"/>
            <a:chOff x="2465" y="1978"/>
            <a:chExt cx="1465" cy="791"/>
          </a:xfrm>
        </p:grpSpPr>
        <p:sp>
          <p:nvSpPr>
            <p:cNvPr id="1026" name="Freeform 120"/>
            <p:cNvSpPr>
              <a:spLocks/>
            </p:cNvSpPr>
            <p:nvPr userDrawn="1"/>
          </p:nvSpPr>
          <p:spPr bwMode="auto">
            <a:xfrm>
              <a:off x="2527" y="2298"/>
              <a:ext cx="350" cy="359"/>
            </a:xfrm>
            <a:custGeom>
              <a:avLst/>
              <a:gdLst>
                <a:gd name="T0" fmla="*/ 263 w 350"/>
                <a:gd name="T1" fmla="*/ 0 h 359"/>
                <a:gd name="T2" fmla="*/ 0 w 350"/>
                <a:gd name="T3" fmla="*/ 0 h 359"/>
                <a:gd name="T4" fmla="*/ 0 w 350"/>
                <a:gd name="T5" fmla="*/ 359 h 359"/>
                <a:gd name="T6" fmla="*/ 350 w 350"/>
                <a:gd name="T7" fmla="*/ 299 h 359"/>
                <a:gd name="T8" fmla="*/ 350 w 350"/>
                <a:gd name="T9" fmla="*/ 0 h 359"/>
                <a:gd name="T10" fmla="*/ 263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263" y="0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350" y="299"/>
                  </a:lnTo>
                  <a:lnTo>
                    <a:pt x="350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27" name="Freeform 121"/>
            <p:cNvSpPr>
              <a:spLocks/>
            </p:cNvSpPr>
            <p:nvPr userDrawn="1"/>
          </p:nvSpPr>
          <p:spPr bwMode="auto">
            <a:xfrm>
              <a:off x="3518" y="2298"/>
              <a:ext cx="350" cy="359"/>
            </a:xfrm>
            <a:custGeom>
              <a:avLst/>
              <a:gdLst>
                <a:gd name="T0" fmla="*/ 87 w 350"/>
                <a:gd name="T1" fmla="*/ 0 h 359"/>
                <a:gd name="T2" fmla="*/ 0 w 350"/>
                <a:gd name="T3" fmla="*/ 0 h 359"/>
                <a:gd name="T4" fmla="*/ 0 w 350"/>
                <a:gd name="T5" fmla="*/ 299 h 359"/>
                <a:gd name="T6" fmla="*/ 350 w 350"/>
                <a:gd name="T7" fmla="*/ 359 h 359"/>
                <a:gd name="T8" fmla="*/ 350 w 350"/>
                <a:gd name="T9" fmla="*/ 0 h 359"/>
                <a:gd name="T10" fmla="*/ 87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87" y="0"/>
                  </a:moveTo>
                  <a:lnTo>
                    <a:pt x="0" y="0"/>
                  </a:lnTo>
                  <a:lnTo>
                    <a:pt x="0" y="299"/>
                  </a:lnTo>
                  <a:lnTo>
                    <a:pt x="350" y="359"/>
                  </a:lnTo>
                  <a:lnTo>
                    <a:pt x="350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28" name="Rectangle 122"/>
            <p:cNvSpPr>
              <a:spLocks noChangeArrowheads="1"/>
            </p:cNvSpPr>
            <p:nvPr userDrawn="1"/>
          </p:nvSpPr>
          <p:spPr bwMode="auto">
            <a:xfrm>
              <a:off x="2897" y="2202"/>
              <a:ext cx="601" cy="3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29" name="Freeform 123"/>
            <p:cNvSpPr>
              <a:spLocks/>
            </p:cNvSpPr>
            <p:nvPr userDrawn="1"/>
          </p:nvSpPr>
          <p:spPr bwMode="auto">
            <a:xfrm>
              <a:off x="2867" y="2087"/>
              <a:ext cx="660" cy="92"/>
            </a:xfrm>
            <a:custGeom>
              <a:avLst/>
              <a:gdLst>
                <a:gd name="T0" fmla="*/ 660 w 660"/>
                <a:gd name="T1" fmla="*/ 92 h 92"/>
                <a:gd name="T2" fmla="*/ 330 w 660"/>
                <a:gd name="T3" fmla="*/ 0 h 92"/>
                <a:gd name="T4" fmla="*/ 0 w 660"/>
                <a:gd name="T5" fmla="*/ 92 h 92"/>
                <a:gd name="T6" fmla="*/ 660 w 660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0" h="92">
                  <a:moveTo>
                    <a:pt x="660" y="92"/>
                  </a:moveTo>
                  <a:lnTo>
                    <a:pt x="330" y="0"/>
                  </a:lnTo>
                  <a:lnTo>
                    <a:pt x="0" y="92"/>
                  </a:lnTo>
                  <a:lnTo>
                    <a:pt x="66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0" name="Freeform 124"/>
            <p:cNvSpPr>
              <a:spLocks/>
            </p:cNvSpPr>
            <p:nvPr userDrawn="1"/>
          </p:nvSpPr>
          <p:spPr bwMode="auto">
            <a:xfrm>
              <a:off x="2556" y="2243"/>
              <a:ext cx="321" cy="35"/>
            </a:xfrm>
            <a:custGeom>
              <a:avLst/>
              <a:gdLst>
                <a:gd name="T0" fmla="*/ 321 w 321"/>
                <a:gd name="T1" fmla="*/ 35 h 35"/>
                <a:gd name="T2" fmla="*/ 321 w 321"/>
                <a:gd name="T3" fmla="*/ 0 h 35"/>
                <a:gd name="T4" fmla="*/ 102 w 321"/>
                <a:gd name="T5" fmla="*/ 0 h 35"/>
                <a:gd name="T6" fmla="*/ 0 w 321"/>
                <a:gd name="T7" fmla="*/ 35 h 35"/>
                <a:gd name="T8" fmla="*/ 321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321" y="35"/>
                  </a:moveTo>
                  <a:lnTo>
                    <a:pt x="321" y="0"/>
                  </a:lnTo>
                  <a:lnTo>
                    <a:pt x="102" y="0"/>
                  </a:lnTo>
                  <a:lnTo>
                    <a:pt x="0" y="35"/>
                  </a:lnTo>
                  <a:lnTo>
                    <a:pt x="32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1" name="Freeform 125"/>
            <p:cNvSpPr>
              <a:spLocks/>
            </p:cNvSpPr>
            <p:nvPr userDrawn="1"/>
          </p:nvSpPr>
          <p:spPr bwMode="auto">
            <a:xfrm>
              <a:off x="3520" y="2243"/>
              <a:ext cx="321" cy="35"/>
            </a:xfrm>
            <a:custGeom>
              <a:avLst/>
              <a:gdLst>
                <a:gd name="T0" fmla="*/ 0 w 321"/>
                <a:gd name="T1" fmla="*/ 35 h 35"/>
                <a:gd name="T2" fmla="*/ 0 w 321"/>
                <a:gd name="T3" fmla="*/ 0 h 35"/>
                <a:gd name="T4" fmla="*/ 218 w 321"/>
                <a:gd name="T5" fmla="*/ 0 h 35"/>
                <a:gd name="T6" fmla="*/ 321 w 321"/>
                <a:gd name="T7" fmla="*/ 35 h 35"/>
                <a:gd name="T8" fmla="*/ 0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0" y="35"/>
                  </a:moveTo>
                  <a:lnTo>
                    <a:pt x="0" y="0"/>
                  </a:lnTo>
                  <a:lnTo>
                    <a:pt x="218" y="0"/>
                  </a:lnTo>
                  <a:lnTo>
                    <a:pt x="321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2" name="Freeform 126"/>
            <p:cNvSpPr>
              <a:spLocks/>
            </p:cNvSpPr>
            <p:nvPr userDrawn="1"/>
          </p:nvSpPr>
          <p:spPr bwMode="auto">
            <a:xfrm>
              <a:off x="3188" y="1978"/>
              <a:ext cx="152" cy="117"/>
            </a:xfrm>
            <a:custGeom>
              <a:avLst/>
              <a:gdLst>
                <a:gd name="T0" fmla="*/ 152 w 152"/>
                <a:gd name="T1" fmla="*/ 32 h 117"/>
                <a:gd name="T2" fmla="*/ 17 w 152"/>
                <a:gd name="T3" fmla="*/ 0 h 117"/>
                <a:gd name="T4" fmla="*/ 17 w 152"/>
                <a:gd name="T5" fmla="*/ 0 h 117"/>
                <a:gd name="T6" fmla="*/ 0 w 152"/>
                <a:gd name="T7" fmla="*/ 0 h 117"/>
                <a:gd name="T8" fmla="*/ 0 w 152"/>
                <a:gd name="T9" fmla="*/ 117 h 117"/>
                <a:gd name="T10" fmla="*/ 17 w 152"/>
                <a:gd name="T11" fmla="*/ 117 h 117"/>
                <a:gd name="T12" fmla="*/ 17 w 152"/>
                <a:gd name="T13" fmla="*/ 71 h 117"/>
                <a:gd name="T14" fmla="*/ 152 w 152"/>
                <a:gd name="T15" fmla="*/ 3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17">
                  <a:moveTo>
                    <a:pt x="152" y="32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17" y="117"/>
                  </a:lnTo>
                  <a:lnTo>
                    <a:pt x="17" y="71"/>
                  </a:lnTo>
                  <a:lnTo>
                    <a:pt x="152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3" name="Freeform 127"/>
            <p:cNvSpPr>
              <a:spLocks/>
            </p:cNvSpPr>
            <p:nvPr userDrawn="1"/>
          </p:nvSpPr>
          <p:spPr bwMode="auto">
            <a:xfrm>
              <a:off x="3038" y="2297"/>
              <a:ext cx="83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4" name="Freeform 128"/>
            <p:cNvSpPr>
              <a:spLocks/>
            </p:cNvSpPr>
            <p:nvPr userDrawn="1"/>
          </p:nvSpPr>
          <p:spPr bwMode="auto">
            <a:xfrm>
              <a:off x="2956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5" name="Freeform 129"/>
            <p:cNvSpPr>
              <a:spLocks/>
            </p:cNvSpPr>
            <p:nvPr userDrawn="1"/>
          </p:nvSpPr>
          <p:spPr bwMode="auto">
            <a:xfrm>
              <a:off x="3385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6" name="Freeform 130"/>
            <p:cNvSpPr>
              <a:spLocks/>
            </p:cNvSpPr>
            <p:nvPr userDrawn="1"/>
          </p:nvSpPr>
          <p:spPr bwMode="auto">
            <a:xfrm>
              <a:off x="3156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8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90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7" name="Freeform 131"/>
            <p:cNvSpPr>
              <a:spLocks/>
            </p:cNvSpPr>
            <p:nvPr userDrawn="1"/>
          </p:nvSpPr>
          <p:spPr bwMode="auto">
            <a:xfrm>
              <a:off x="3274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8" name="Freeform 132"/>
            <p:cNvSpPr>
              <a:spLocks/>
            </p:cNvSpPr>
            <p:nvPr userDrawn="1"/>
          </p:nvSpPr>
          <p:spPr bwMode="auto">
            <a:xfrm>
              <a:off x="2567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39" name="Freeform 133"/>
            <p:cNvSpPr>
              <a:spLocks/>
            </p:cNvSpPr>
            <p:nvPr userDrawn="1"/>
          </p:nvSpPr>
          <p:spPr bwMode="auto">
            <a:xfrm>
              <a:off x="2641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0" name="Freeform 134"/>
            <p:cNvSpPr>
              <a:spLocks/>
            </p:cNvSpPr>
            <p:nvPr userDrawn="1"/>
          </p:nvSpPr>
          <p:spPr bwMode="auto">
            <a:xfrm>
              <a:off x="2715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1" name="Freeform 135"/>
            <p:cNvSpPr>
              <a:spLocks/>
            </p:cNvSpPr>
            <p:nvPr userDrawn="1"/>
          </p:nvSpPr>
          <p:spPr bwMode="auto">
            <a:xfrm>
              <a:off x="2789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2" name="Freeform 136"/>
            <p:cNvSpPr>
              <a:spLocks/>
            </p:cNvSpPr>
            <p:nvPr userDrawn="1"/>
          </p:nvSpPr>
          <p:spPr bwMode="auto">
            <a:xfrm>
              <a:off x="3559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3" name="Freeform 137"/>
            <p:cNvSpPr>
              <a:spLocks/>
            </p:cNvSpPr>
            <p:nvPr userDrawn="1"/>
          </p:nvSpPr>
          <p:spPr bwMode="auto">
            <a:xfrm>
              <a:off x="3632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4" name="Freeform 138"/>
            <p:cNvSpPr>
              <a:spLocks/>
            </p:cNvSpPr>
            <p:nvPr userDrawn="1"/>
          </p:nvSpPr>
          <p:spPr bwMode="auto">
            <a:xfrm>
              <a:off x="3706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5" name="Freeform 139"/>
            <p:cNvSpPr>
              <a:spLocks/>
            </p:cNvSpPr>
            <p:nvPr userDrawn="1"/>
          </p:nvSpPr>
          <p:spPr bwMode="auto">
            <a:xfrm>
              <a:off x="3780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6" name="Freeform 140"/>
            <p:cNvSpPr>
              <a:spLocks/>
            </p:cNvSpPr>
            <p:nvPr userDrawn="1"/>
          </p:nvSpPr>
          <p:spPr bwMode="auto">
            <a:xfrm>
              <a:off x="2465" y="2618"/>
              <a:ext cx="1465" cy="151"/>
            </a:xfrm>
            <a:custGeom>
              <a:avLst/>
              <a:gdLst>
                <a:gd name="T0" fmla="*/ 1465 w 1465"/>
                <a:gd name="T1" fmla="*/ 151 h 151"/>
                <a:gd name="T2" fmla="*/ 0 w 1465"/>
                <a:gd name="T3" fmla="*/ 151 h 151"/>
                <a:gd name="T4" fmla="*/ 0 w 1465"/>
                <a:gd name="T5" fmla="*/ 75 h 151"/>
                <a:gd name="T6" fmla="*/ 423 w 1465"/>
                <a:gd name="T7" fmla="*/ 0 h 151"/>
                <a:gd name="T8" fmla="*/ 1042 w 1465"/>
                <a:gd name="T9" fmla="*/ 0 h 151"/>
                <a:gd name="T10" fmla="*/ 1465 w 1465"/>
                <a:gd name="T11" fmla="*/ 75 h 151"/>
                <a:gd name="T12" fmla="*/ 1465 w 1465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5" h="151">
                  <a:moveTo>
                    <a:pt x="1465" y="151"/>
                  </a:moveTo>
                  <a:lnTo>
                    <a:pt x="0" y="151"/>
                  </a:lnTo>
                  <a:lnTo>
                    <a:pt x="0" y="75"/>
                  </a:lnTo>
                  <a:lnTo>
                    <a:pt x="423" y="0"/>
                  </a:lnTo>
                  <a:lnTo>
                    <a:pt x="1042" y="0"/>
                  </a:lnTo>
                  <a:lnTo>
                    <a:pt x="1465" y="75"/>
                  </a:lnTo>
                  <a:lnTo>
                    <a:pt x="146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7" name="Line 141"/>
            <p:cNvSpPr>
              <a:spLocks noChangeShapeType="1"/>
            </p:cNvSpPr>
            <p:nvPr userDrawn="1"/>
          </p:nvSpPr>
          <p:spPr bwMode="auto">
            <a:xfrm>
              <a:off x="2764" y="2616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8" name="Line 142"/>
            <p:cNvSpPr>
              <a:spLocks noChangeShapeType="1"/>
            </p:cNvSpPr>
            <p:nvPr userDrawn="1"/>
          </p:nvSpPr>
          <p:spPr bwMode="auto">
            <a:xfrm>
              <a:off x="2764" y="229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49" name="Line 143"/>
            <p:cNvSpPr>
              <a:spLocks noChangeShapeType="1"/>
            </p:cNvSpPr>
            <p:nvPr userDrawn="1"/>
          </p:nvSpPr>
          <p:spPr bwMode="auto">
            <a:xfrm>
              <a:off x="2757" y="2290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50" name="Line 144"/>
            <p:cNvSpPr>
              <a:spLocks noChangeShapeType="1"/>
            </p:cNvSpPr>
            <p:nvPr userDrawn="1"/>
          </p:nvSpPr>
          <p:spPr bwMode="auto">
            <a:xfrm>
              <a:off x="2757" y="263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052" name="Handpenger" hidden="1"/>
          <p:cNvGrpSpPr>
            <a:grpSpLocks noChangeAspect="1"/>
          </p:cNvGrpSpPr>
          <p:nvPr userDrawn="1"/>
        </p:nvGrpSpPr>
        <p:grpSpPr bwMode="auto">
          <a:xfrm>
            <a:off x="4441054" y="2349578"/>
            <a:ext cx="3309892" cy="2158843"/>
            <a:chOff x="2178" y="950"/>
            <a:chExt cx="1564" cy="1013"/>
          </a:xfrm>
        </p:grpSpPr>
        <p:sp>
          <p:nvSpPr>
            <p:cNvPr id="1054" name="Freeform 148"/>
            <p:cNvSpPr>
              <a:spLocks/>
            </p:cNvSpPr>
            <p:nvPr userDrawn="1"/>
          </p:nvSpPr>
          <p:spPr bwMode="auto">
            <a:xfrm>
              <a:off x="2228" y="1599"/>
              <a:ext cx="868" cy="364"/>
            </a:xfrm>
            <a:custGeom>
              <a:avLst/>
              <a:gdLst>
                <a:gd name="T0" fmla="*/ 0 w 769"/>
                <a:gd name="T1" fmla="*/ 270 h 322"/>
                <a:gd name="T2" fmla="*/ 135 w 769"/>
                <a:gd name="T3" fmla="*/ 270 h 322"/>
                <a:gd name="T4" fmla="*/ 181 w 769"/>
                <a:gd name="T5" fmla="*/ 276 h 322"/>
                <a:gd name="T6" fmla="*/ 291 w 769"/>
                <a:gd name="T7" fmla="*/ 295 h 322"/>
                <a:gd name="T8" fmla="*/ 418 w 769"/>
                <a:gd name="T9" fmla="*/ 317 h 322"/>
                <a:gd name="T10" fmla="*/ 467 w 769"/>
                <a:gd name="T11" fmla="*/ 316 h 322"/>
                <a:gd name="T12" fmla="*/ 510 w 769"/>
                <a:gd name="T13" fmla="*/ 299 h 322"/>
                <a:gd name="T14" fmla="*/ 668 w 769"/>
                <a:gd name="T15" fmla="*/ 230 h 322"/>
                <a:gd name="T16" fmla="*/ 742 w 769"/>
                <a:gd name="T17" fmla="*/ 198 h 322"/>
                <a:gd name="T18" fmla="*/ 764 w 769"/>
                <a:gd name="T19" fmla="*/ 178 h 322"/>
                <a:gd name="T20" fmla="*/ 768 w 769"/>
                <a:gd name="T21" fmla="*/ 148 h 322"/>
                <a:gd name="T22" fmla="*/ 756 w 769"/>
                <a:gd name="T23" fmla="*/ 129 h 322"/>
                <a:gd name="T24" fmla="*/ 742 w 769"/>
                <a:gd name="T25" fmla="*/ 123 h 322"/>
                <a:gd name="T26" fmla="*/ 708 w 769"/>
                <a:gd name="T27" fmla="*/ 135 h 322"/>
                <a:gd name="T28" fmla="*/ 563 w 769"/>
                <a:gd name="T29" fmla="*/ 197 h 322"/>
                <a:gd name="T30" fmla="*/ 517 w 769"/>
                <a:gd name="T31" fmla="*/ 216 h 322"/>
                <a:gd name="T32" fmla="*/ 488 w 769"/>
                <a:gd name="T33" fmla="*/ 221 h 322"/>
                <a:gd name="T34" fmla="*/ 401 w 769"/>
                <a:gd name="T35" fmla="*/ 212 h 322"/>
                <a:gd name="T36" fmla="*/ 286 w 769"/>
                <a:gd name="T37" fmla="*/ 189 h 322"/>
                <a:gd name="T38" fmla="*/ 269 w 769"/>
                <a:gd name="T39" fmla="*/ 182 h 322"/>
                <a:gd name="T40" fmla="*/ 260 w 769"/>
                <a:gd name="T41" fmla="*/ 134 h 322"/>
                <a:gd name="T42" fmla="*/ 290 w 769"/>
                <a:gd name="T43" fmla="*/ 108 h 322"/>
                <a:gd name="T44" fmla="*/ 336 w 769"/>
                <a:gd name="T45" fmla="*/ 112 h 322"/>
                <a:gd name="T46" fmla="*/ 471 w 769"/>
                <a:gd name="T47" fmla="*/ 129 h 322"/>
                <a:gd name="T48" fmla="*/ 519 w 769"/>
                <a:gd name="T49" fmla="*/ 134 h 322"/>
                <a:gd name="T50" fmla="*/ 574 w 769"/>
                <a:gd name="T51" fmla="*/ 98 h 322"/>
                <a:gd name="T52" fmla="*/ 549 w 769"/>
                <a:gd name="T53" fmla="*/ 61 h 322"/>
                <a:gd name="T54" fmla="*/ 475 w 769"/>
                <a:gd name="T55" fmla="*/ 46 h 322"/>
                <a:gd name="T56" fmla="*/ 307 w 769"/>
                <a:gd name="T57" fmla="*/ 13 h 322"/>
                <a:gd name="T58" fmla="*/ 232 w 769"/>
                <a:gd name="T59" fmla="*/ 2 h 322"/>
                <a:gd name="T60" fmla="*/ 195 w 769"/>
                <a:gd name="T61" fmla="*/ 8 h 322"/>
                <a:gd name="T62" fmla="*/ 35 w 769"/>
                <a:gd name="T63" fmla="*/ 73 h 322"/>
                <a:gd name="T64" fmla="*/ 0 w 769"/>
                <a:gd name="T65" fmla="*/ 73 h 322"/>
                <a:gd name="T66" fmla="*/ 0 w 769"/>
                <a:gd name="T67" fmla="*/ 27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322">
                  <a:moveTo>
                    <a:pt x="0" y="270"/>
                  </a:moveTo>
                  <a:cubicBezTo>
                    <a:pt x="135" y="270"/>
                    <a:pt x="135" y="270"/>
                    <a:pt x="135" y="270"/>
                  </a:cubicBezTo>
                  <a:cubicBezTo>
                    <a:pt x="151" y="272"/>
                    <a:pt x="166" y="274"/>
                    <a:pt x="181" y="276"/>
                  </a:cubicBezTo>
                  <a:cubicBezTo>
                    <a:pt x="218" y="282"/>
                    <a:pt x="255" y="288"/>
                    <a:pt x="291" y="295"/>
                  </a:cubicBezTo>
                  <a:cubicBezTo>
                    <a:pt x="333" y="302"/>
                    <a:pt x="376" y="309"/>
                    <a:pt x="418" y="317"/>
                  </a:cubicBezTo>
                  <a:cubicBezTo>
                    <a:pt x="435" y="320"/>
                    <a:pt x="451" y="322"/>
                    <a:pt x="467" y="316"/>
                  </a:cubicBezTo>
                  <a:cubicBezTo>
                    <a:pt x="482" y="310"/>
                    <a:pt x="496" y="305"/>
                    <a:pt x="510" y="299"/>
                  </a:cubicBezTo>
                  <a:cubicBezTo>
                    <a:pt x="563" y="276"/>
                    <a:pt x="616" y="253"/>
                    <a:pt x="668" y="230"/>
                  </a:cubicBezTo>
                  <a:cubicBezTo>
                    <a:pt x="706" y="213"/>
                    <a:pt x="704" y="216"/>
                    <a:pt x="742" y="198"/>
                  </a:cubicBezTo>
                  <a:cubicBezTo>
                    <a:pt x="751" y="194"/>
                    <a:pt x="758" y="187"/>
                    <a:pt x="764" y="178"/>
                  </a:cubicBezTo>
                  <a:cubicBezTo>
                    <a:pt x="769" y="169"/>
                    <a:pt x="769" y="158"/>
                    <a:pt x="768" y="148"/>
                  </a:cubicBezTo>
                  <a:cubicBezTo>
                    <a:pt x="766" y="144"/>
                    <a:pt x="764" y="138"/>
                    <a:pt x="756" y="129"/>
                  </a:cubicBezTo>
                  <a:cubicBezTo>
                    <a:pt x="756" y="129"/>
                    <a:pt x="755" y="124"/>
                    <a:pt x="742" y="123"/>
                  </a:cubicBezTo>
                  <a:cubicBezTo>
                    <a:pt x="729" y="122"/>
                    <a:pt x="708" y="135"/>
                    <a:pt x="708" y="135"/>
                  </a:cubicBezTo>
                  <a:cubicBezTo>
                    <a:pt x="708" y="135"/>
                    <a:pt x="618" y="174"/>
                    <a:pt x="563" y="197"/>
                  </a:cubicBezTo>
                  <a:cubicBezTo>
                    <a:pt x="549" y="203"/>
                    <a:pt x="531" y="210"/>
                    <a:pt x="517" y="216"/>
                  </a:cubicBezTo>
                  <a:cubicBezTo>
                    <a:pt x="508" y="220"/>
                    <a:pt x="498" y="222"/>
                    <a:pt x="488" y="221"/>
                  </a:cubicBezTo>
                  <a:cubicBezTo>
                    <a:pt x="459" y="218"/>
                    <a:pt x="430" y="217"/>
                    <a:pt x="401" y="212"/>
                  </a:cubicBezTo>
                  <a:cubicBezTo>
                    <a:pt x="361" y="206"/>
                    <a:pt x="326" y="196"/>
                    <a:pt x="286" y="189"/>
                  </a:cubicBezTo>
                  <a:cubicBezTo>
                    <a:pt x="280" y="187"/>
                    <a:pt x="274" y="185"/>
                    <a:pt x="269" y="182"/>
                  </a:cubicBezTo>
                  <a:cubicBezTo>
                    <a:pt x="258" y="175"/>
                    <a:pt x="257" y="145"/>
                    <a:pt x="260" y="134"/>
                  </a:cubicBezTo>
                  <a:cubicBezTo>
                    <a:pt x="264" y="120"/>
                    <a:pt x="274" y="109"/>
                    <a:pt x="290" y="108"/>
                  </a:cubicBezTo>
                  <a:cubicBezTo>
                    <a:pt x="305" y="107"/>
                    <a:pt x="321" y="110"/>
                    <a:pt x="336" y="112"/>
                  </a:cubicBezTo>
                  <a:cubicBezTo>
                    <a:pt x="381" y="117"/>
                    <a:pt x="426" y="123"/>
                    <a:pt x="471" y="129"/>
                  </a:cubicBezTo>
                  <a:cubicBezTo>
                    <a:pt x="487" y="131"/>
                    <a:pt x="503" y="133"/>
                    <a:pt x="519" y="134"/>
                  </a:cubicBezTo>
                  <a:cubicBezTo>
                    <a:pt x="544" y="136"/>
                    <a:pt x="568" y="120"/>
                    <a:pt x="574" y="98"/>
                  </a:cubicBezTo>
                  <a:cubicBezTo>
                    <a:pt x="578" y="81"/>
                    <a:pt x="569" y="66"/>
                    <a:pt x="549" y="61"/>
                  </a:cubicBezTo>
                  <a:cubicBezTo>
                    <a:pt x="525" y="56"/>
                    <a:pt x="500" y="51"/>
                    <a:pt x="475" y="46"/>
                  </a:cubicBezTo>
                  <a:cubicBezTo>
                    <a:pt x="419" y="35"/>
                    <a:pt x="363" y="24"/>
                    <a:pt x="307" y="13"/>
                  </a:cubicBezTo>
                  <a:cubicBezTo>
                    <a:pt x="283" y="8"/>
                    <a:pt x="257" y="6"/>
                    <a:pt x="232" y="2"/>
                  </a:cubicBezTo>
                  <a:cubicBezTo>
                    <a:pt x="219" y="0"/>
                    <a:pt x="207" y="4"/>
                    <a:pt x="195" y="8"/>
                  </a:cubicBezTo>
                  <a:cubicBezTo>
                    <a:pt x="140" y="26"/>
                    <a:pt x="87" y="49"/>
                    <a:pt x="35" y="73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55" name="Rectangle 149"/>
            <p:cNvSpPr>
              <a:spLocks noChangeArrowheads="1"/>
            </p:cNvSpPr>
            <p:nvPr userDrawn="1"/>
          </p:nvSpPr>
          <p:spPr bwMode="auto">
            <a:xfrm>
              <a:off x="2178" y="1684"/>
              <a:ext cx="33" cy="2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56" name="Freeform 150"/>
            <p:cNvSpPr>
              <a:spLocks/>
            </p:cNvSpPr>
            <p:nvPr userDrawn="1"/>
          </p:nvSpPr>
          <p:spPr bwMode="auto">
            <a:xfrm>
              <a:off x="2843" y="950"/>
              <a:ext cx="849" cy="364"/>
            </a:xfrm>
            <a:custGeom>
              <a:avLst/>
              <a:gdLst>
                <a:gd name="T0" fmla="*/ 752 w 752"/>
                <a:gd name="T1" fmla="*/ 52 h 322"/>
                <a:gd name="T2" fmla="*/ 616 w 752"/>
                <a:gd name="T3" fmla="*/ 52 h 322"/>
                <a:gd name="T4" fmla="*/ 570 w 752"/>
                <a:gd name="T5" fmla="*/ 46 h 322"/>
                <a:gd name="T6" fmla="*/ 460 w 752"/>
                <a:gd name="T7" fmla="*/ 28 h 322"/>
                <a:gd name="T8" fmla="*/ 334 w 752"/>
                <a:gd name="T9" fmla="*/ 5 h 322"/>
                <a:gd name="T10" fmla="*/ 284 w 752"/>
                <a:gd name="T11" fmla="*/ 7 h 322"/>
                <a:gd name="T12" fmla="*/ 241 w 752"/>
                <a:gd name="T13" fmla="*/ 23 h 322"/>
                <a:gd name="T14" fmla="*/ 83 w 752"/>
                <a:gd name="T15" fmla="*/ 92 h 322"/>
                <a:gd name="T16" fmla="*/ 10 w 752"/>
                <a:gd name="T17" fmla="*/ 124 h 322"/>
                <a:gd name="T18" fmla="*/ 235 w 752"/>
                <a:gd name="T19" fmla="*/ 106 h 322"/>
                <a:gd name="T20" fmla="*/ 263 w 752"/>
                <a:gd name="T21" fmla="*/ 101 h 322"/>
                <a:gd name="T22" fmla="*/ 351 w 752"/>
                <a:gd name="T23" fmla="*/ 110 h 322"/>
                <a:gd name="T24" fmla="*/ 465 w 752"/>
                <a:gd name="T25" fmla="*/ 134 h 322"/>
                <a:gd name="T26" fmla="*/ 482 w 752"/>
                <a:gd name="T27" fmla="*/ 140 h 322"/>
                <a:gd name="T28" fmla="*/ 491 w 752"/>
                <a:gd name="T29" fmla="*/ 189 h 322"/>
                <a:gd name="T30" fmla="*/ 462 w 752"/>
                <a:gd name="T31" fmla="*/ 214 h 322"/>
                <a:gd name="T32" fmla="*/ 416 w 752"/>
                <a:gd name="T33" fmla="*/ 211 h 322"/>
                <a:gd name="T34" fmla="*/ 281 w 752"/>
                <a:gd name="T35" fmla="*/ 194 h 322"/>
                <a:gd name="T36" fmla="*/ 233 w 752"/>
                <a:gd name="T37" fmla="*/ 188 h 322"/>
                <a:gd name="T38" fmla="*/ 178 w 752"/>
                <a:gd name="T39" fmla="*/ 224 h 322"/>
                <a:gd name="T40" fmla="*/ 202 w 752"/>
                <a:gd name="T41" fmla="*/ 261 h 322"/>
                <a:gd name="T42" fmla="*/ 277 w 752"/>
                <a:gd name="T43" fmla="*/ 276 h 322"/>
                <a:gd name="T44" fmla="*/ 444 w 752"/>
                <a:gd name="T45" fmla="*/ 309 h 322"/>
                <a:gd name="T46" fmla="*/ 519 w 752"/>
                <a:gd name="T47" fmla="*/ 320 h 322"/>
                <a:gd name="T48" fmla="*/ 557 w 752"/>
                <a:gd name="T49" fmla="*/ 314 h 322"/>
                <a:gd name="T50" fmla="*/ 717 w 752"/>
                <a:gd name="T51" fmla="*/ 250 h 322"/>
                <a:gd name="T52" fmla="*/ 752 w 752"/>
                <a:gd name="T53" fmla="*/ 250 h 322"/>
                <a:gd name="T54" fmla="*/ 752 w 752"/>
                <a:gd name="T55" fmla="*/ 5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52" h="322">
                  <a:moveTo>
                    <a:pt x="752" y="52"/>
                  </a:moveTo>
                  <a:cubicBezTo>
                    <a:pt x="616" y="52"/>
                    <a:pt x="616" y="52"/>
                    <a:pt x="616" y="52"/>
                  </a:cubicBezTo>
                  <a:cubicBezTo>
                    <a:pt x="601" y="50"/>
                    <a:pt x="585" y="49"/>
                    <a:pt x="570" y="46"/>
                  </a:cubicBezTo>
                  <a:cubicBezTo>
                    <a:pt x="534" y="40"/>
                    <a:pt x="497" y="34"/>
                    <a:pt x="460" y="28"/>
                  </a:cubicBezTo>
                  <a:cubicBezTo>
                    <a:pt x="418" y="20"/>
                    <a:pt x="376" y="13"/>
                    <a:pt x="334" y="5"/>
                  </a:cubicBezTo>
                  <a:cubicBezTo>
                    <a:pt x="317" y="2"/>
                    <a:pt x="301" y="0"/>
                    <a:pt x="284" y="7"/>
                  </a:cubicBezTo>
                  <a:cubicBezTo>
                    <a:pt x="270" y="12"/>
                    <a:pt x="255" y="17"/>
                    <a:pt x="241" y="23"/>
                  </a:cubicBezTo>
                  <a:cubicBezTo>
                    <a:pt x="188" y="46"/>
                    <a:pt x="136" y="69"/>
                    <a:pt x="83" y="92"/>
                  </a:cubicBezTo>
                  <a:cubicBezTo>
                    <a:pt x="45" y="109"/>
                    <a:pt x="47" y="106"/>
                    <a:pt x="10" y="124"/>
                  </a:cubicBezTo>
                  <a:cubicBezTo>
                    <a:pt x="0" y="128"/>
                    <a:pt x="221" y="112"/>
                    <a:pt x="235" y="106"/>
                  </a:cubicBezTo>
                  <a:cubicBezTo>
                    <a:pt x="244" y="102"/>
                    <a:pt x="253" y="100"/>
                    <a:pt x="263" y="101"/>
                  </a:cubicBezTo>
                  <a:cubicBezTo>
                    <a:pt x="293" y="104"/>
                    <a:pt x="322" y="106"/>
                    <a:pt x="351" y="110"/>
                  </a:cubicBezTo>
                  <a:cubicBezTo>
                    <a:pt x="391" y="116"/>
                    <a:pt x="426" y="126"/>
                    <a:pt x="465" y="134"/>
                  </a:cubicBezTo>
                  <a:cubicBezTo>
                    <a:pt x="471" y="135"/>
                    <a:pt x="477" y="137"/>
                    <a:pt x="482" y="140"/>
                  </a:cubicBezTo>
                  <a:cubicBezTo>
                    <a:pt x="494" y="147"/>
                    <a:pt x="495" y="178"/>
                    <a:pt x="491" y="189"/>
                  </a:cubicBezTo>
                  <a:cubicBezTo>
                    <a:pt x="487" y="202"/>
                    <a:pt x="478" y="213"/>
                    <a:pt x="462" y="214"/>
                  </a:cubicBezTo>
                  <a:cubicBezTo>
                    <a:pt x="447" y="215"/>
                    <a:pt x="431" y="213"/>
                    <a:pt x="416" y="211"/>
                  </a:cubicBezTo>
                  <a:cubicBezTo>
                    <a:pt x="371" y="205"/>
                    <a:pt x="326" y="199"/>
                    <a:pt x="281" y="194"/>
                  </a:cubicBezTo>
                  <a:cubicBezTo>
                    <a:pt x="265" y="192"/>
                    <a:pt x="249" y="189"/>
                    <a:pt x="233" y="188"/>
                  </a:cubicBezTo>
                  <a:cubicBezTo>
                    <a:pt x="207" y="186"/>
                    <a:pt x="183" y="202"/>
                    <a:pt x="178" y="224"/>
                  </a:cubicBezTo>
                  <a:cubicBezTo>
                    <a:pt x="173" y="241"/>
                    <a:pt x="183" y="257"/>
                    <a:pt x="202" y="261"/>
                  </a:cubicBezTo>
                  <a:cubicBezTo>
                    <a:pt x="227" y="266"/>
                    <a:pt x="252" y="271"/>
                    <a:pt x="277" y="276"/>
                  </a:cubicBezTo>
                  <a:cubicBezTo>
                    <a:pt x="333" y="287"/>
                    <a:pt x="388" y="299"/>
                    <a:pt x="444" y="309"/>
                  </a:cubicBezTo>
                  <a:cubicBezTo>
                    <a:pt x="469" y="314"/>
                    <a:pt x="494" y="316"/>
                    <a:pt x="519" y="320"/>
                  </a:cubicBezTo>
                  <a:cubicBezTo>
                    <a:pt x="532" y="322"/>
                    <a:pt x="545" y="318"/>
                    <a:pt x="557" y="314"/>
                  </a:cubicBezTo>
                  <a:cubicBezTo>
                    <a:pt x="612" y="296"/>
                    <a:pt x="664" y="273"/>
                    <a:pt x="717" y="250"/>
                  </a:cubicBezTo>
                  <a:cubicBezTo>
                    <a:pt x="752" y="250"/>
                    <a:pt x="752" y="250"/>
                    <a:pt x="752" y="250"/>
                  </a:cubicBezTo>
                  <a:lnTo>
                    <a:pt x="752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57" name="Rectangle 151"/>
            <p:cNvSpPr>
              <a:spLocks noChangeArrowheads="1"/>
            </p:cNvSpPr>
            <p:nvPr userDrawn="1"/>
          </p:nvSpPr>
          <p:spPr bwMode="auto">
            <a:xfrm>
              <a:off x="3708" y="1005"/>
              <a:ext cx="34" cy="2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58" name="Freeform 152"/>
            <p:cNvSpPr>
              <a:spLocks/>
            </p:cNvSpPr>
            <p:nvPr userDrawn="1"/>
          </p:nvSpPr>
          <p:spPr bwMode="auto">
            <a:xfrm>
              <a:off x="2627" y="1047"/>
              <a:ext cx="810" cy="465"/>
            </a:xfrm>
            <a:custGeom>
              <a:avLst/>
              <a:gdLst>
                <a:gd name="T0" fmla="*/ 810 w 810"/>
                <a:gd name="T1" fmla="*/ 395 h 465"/>
                <a:gd name="T2" fmla="*/ 35 w 810"/>
                <a:gd name="T3" fmla="*/ 465 h 465"/>
                <a:gd name="T4" fmla="*/ 0 w 810"/>
                <a:gd name="T5" fmla="*/ 70 h 465"/>
                <a:gd name="T6" fmla="*/ 774 w 810"/>
                <a:gd name="T7" fmla="*/ 0 h 465"/>
                <a:gd name="T8" fmla="*/ 810 w 810"/>
                <a:gd name="T9" fmla="*/ 39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465">
                  <a:moveTo>
                    <a:pt x="810" y="395"/>
                  </a:moveTo>
                  <a:lnTo>
                    <a:pt x="35" y="465"/>
                  </a:lnTo>
                  <a:lnTo>
                    <a:pt x="0" y="70"/>
                  </a:lnTo>
                  <a:lnTo>
                    <a:pt x="774" y="0"/>
                  </a:lnTo>
                  <a:lnTo>
                    <a:pt x="810" y="395"/>
                  </a:ln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59" name="Freeform 153"/>
            <p:cNvSpPr>
              <a:spLocks noEditPoints="1"/>
            </p:cNvSpPr>
            <p:nvPr userDrawn="1"/>
          </p:nvSpPr>
          <p:spPr bwMode="auto">
            <a:xfrm>
              <a:off x="2809" y="1189"/>
              <a:ext cx="121" cy="210"/>
            </a:xfrm>
            <a:custGeom>
              <a:avLst/>
              <a:gdLst>
                <a:gd name="T0" fmla="*/ 65 w 107"/>
                <a:gd name="T1" fmla="*/ 184 h 185"/>
                <a:gd name="T2" fmla="*/ 56 w 107"/>
                <a:gd name="T3" fmla="*/ 185 h 185"/>
                <a:gd name="T4" fmla="*/ 54 w 107"/>
                <a:gd name="T5" fmla="*/ 165 h 185"/>
                <a:gd name="T6" fmla="*/ 23 w 107"/>
                <a:gd name="T7" fmla="*/ 159 h 185"/>
                <a:gd name="T8" fmla="*/ 3 w 107"/>
                <a:gd name="T9" fmla="*/ 121 h 185"/>
                <a:gd name="T10" fmla="*/ 30 w 107"/>
                <a:gd name="T11" fmla="*/ 118 h 185"/>
                <a:gd name="T12" fmla="*/ 36 w 107"/>
                <a:gd name="T13" fmla="*/ 135 h 185"/>
                <a:gd name="T14" fmla="*/ 52 w 107"/>
                <a:gd name="T15" fmla="*/ 142 h 185"/>
                <a:gd name="T16" fmla="*/ 48 w 107"/>
                <a:gd name="T17" fmla="*/ 99 h 185"/>
                <a:gd name="T18" fmla="*/ 40 w 107"/>
                <a:gd name="T19" fmla="*/ 98 h 185"/>
                <a:gd name="T20" fmla="*/ 11 w 107"/>
                <a:gd name="T21" fmla="*/ 84 h 185"/>
                <a:gd name="T22" fmla="*/ 1 w 107"/>
                <a:gd name="T23" fmla="*/ 61 h 185"/>
                <a:gd name="T24" fmla="*/ 2 w 107"/>
                <a:gd name="T25" fmla="*/ 43 h 185"/>
                <a:gd name="T26" fmla="*/ 10 w 107"/>
                <a:gd name="T27" fmla="*/ 29 h 185"/>
                <a:gd name="T28" fmla="*/ 25 w 107"/>
                <a:gd name="T29" fmla="*/ 18 h 185"/>
                <a:gd name="T30" fmla="*/ 40 w 107"/>
                <a:gd name="T31" fmla="*/ 14 h 185"/>
                <a:gd name="T32" fmla="*/ 39 w 107"/>
                <a:gd name="T33" fmla="*/ 1 h 185"/>
                <a:gd name="T34" fmla="*/ 49 w 107"/>
                <a:gd name="T35" fmla="*/ 0 h 185"/>
                <a:gd name="T36" fmla="*/ 50 w 107"/>
                <a:gd name="T37" fmla="*/ 13 h 185"/>
                <a:gd name="T38" fmla="*/ 76 w 107"/>
                <a:gd name="T39" fmla="*/ 19 h 185"/>
                <a:gd name="T40" fmla="*/ 97 w 107"/>
                <a:gd name="T41" fmla="*/ 53 h 185"/>
                <a:gd name="T42" fmla="*/ 71 w 107"/>
                <a:gd name="T43" fmla="*/ 55 h 185"/>
                <a:gd name="T44" fmla="*/ 66 w 107"/>
                <a:gd name="T45" fmla="*/ 42 h 185"/>
                <a:gd name="T46" fmla="*/ 52 w 107"/>
                <a:gd name="T47" fmla="*/ 36 h 185"/>
                <a:gd name="T48" fmla="*/ 55 w 107"/>
                <a:gd name="T49" fmla="*/ 74 h 185"/>
                <a:gd name="T50" fmla="*/ 89 w 107"/>
                <a:gd name="T51" fmla="*/ 86 h 185"/>
                <a:gd name="T52" fmla="*/ 105 w 107"/>
                <a:gd name="T53" fmla="*/ 114 h 185"/>
                <a:gd name="T54" fmla="*/ 90 w 107"/>
                <a:gd name="T55" fmla="*/ 153 h 185"/>
                <a:gd name="T56" fmla="*/ 64 w 107"/>
                <a:gd name="T57" fmla="*/ 164 h 185"/>
                <a:gd name="T58" fmla="*/ 65 w 107"/>
                <a:gd name="T59" fmla="*/ 184 h 185"/>
                <a:gd name="T60" fmla="*/ 42 w 107"/>
                <a:gd name="T61" fmla="*/ 37 h 185"/>
                <a:gd name="T62" fmla="*/ 30 w 107"/>
                <a:gd name="T63" fmla="*/ 42 h 185"/>
                <a:gd name="T64" fmla="*/ 27 w 107"/>
                <a:gd name="T65" fmla="*/ 55 h 185"/>
                <a:gd name="T66" fmla="*/ 34 w 107"/>
                <a:gd name="T67" fmla="*/ 68 h 185"/>
                <a:gd name="T68" fmla="*/ 45 w 107"/>
                <a:gd name="T69" fmla="*/ 72 h 185"/>
                <a:gd name="T70" fmla="*/ 42 w 107"/>
                <a:gd name="T71" fmla="*/ 37 h 185"/>
                <a:gd name="T72" fmla="*/ 62 w 107"/>
                <a:gd name="T73" fmla="*/ 141 h 185"/>
                <a:gd name="T74" fmla="*/ 73 w 107"/>
                <a:gd name="T75" fmla="*/ 136 h 185"/>
                <a:gd name="T76" fmla="*/ 78 w 107"/>
                <a:gd name="T77" fmla="*/ 120 h 185"/>
                <a:gd name="T78" fmla="*/ 70 w 107"/>
                <a:gd name="T79" fmla="*/ 107 h 185"/>
                <a:gd name="T80" fmla="*/ 58 w 107"/>
                <a:gd name="T81" fmla="*/ 102 h 185"/>
                <a:gd name="T82" fmla="*/ 62 w 107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5">
                  <a:moveTo>
                    <a:pt x="65" y="184"/>
                  </a:moveTo>
                  <a:cubicBezTo>
                    <a:pt x="56" y="185"/>
                    <a:pt x="56" y="185"/>
                    <a:pt x="56" y="185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40" y="164"/>
                    <a:pt x="30" y="162"/>
                    <a:pt x="23" y="159"/>
                  </a:cubicBezTo>
                  <a:cubicBezTo>
                    <a:pt x="11" y="152"/>
                    <a:pt x="4" y="139"/>
                    <a:pt x="3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7"/>
                    <a:pt x="34" y="132"/>
                    <a:pt x="36" y="135"/>
                  </a:cubicBezTo>
                  <a:cubicBezTo>
                    <a:pt x="39" y="139"/>
                    <a:pt x="44" y="142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1"/>
                  </a:cubicBezTo>
                  <a:cubicBezTo>
                    <a:pt x="0" y="54"/>
                    <a:pt x="1" y="49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7"/>
                    <a:pt x="33" y="15"/>
                    <a:pt x="40" y="14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3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0" y="49"/>
                    <a:pt x="68" y="45"/>
                    <a:pt x="66" y="42"/>
                  </a:cubicBezTo>
                  <a:cubicBezTo>
                    <a:pt x="64" y="38"/>
                    <a:pt x="59" y="35"/>
                    <a:pt x="52" y="3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6"/>
                  </a:cubicBezTo>
                  <a:cubicBezTo>
                    <a:pt x="99" y="92"/>
                    <a:pt x="104" y="101"/>
                    <a:pt x="105" y="114"/>
                  </a:cubicBezTo>
                  <a:cubicBezTo>
                    <a:pt x="107" y="131"/>
                    <a:pt x="102" y="144"/>
                    <a:pt x="90" y="153"/>
                  </a:cubicBezTo>
                  <a:cubicBezTo>
                    <a:pt x="83" y="158"/>
                    <a:pt x="74" y="162"/>
                    <a:pt x="64" y="164"/>
                  </a:cubicBezTo>
                  <a:lnTo>
                    <a:pt x="65" y="184"/>
                  </a:lnTo>
                  <a:close/>
                  <a:moveTo>
                    <a:pt x="42" y="37"/>
                  </a:moveTo>
                  <a:cubicBezTo>
                    <a:pt x="36" y="37"/>
                    <a:pt x="32" y="39"/>
                    <a:pt x="30" y="42"/>
                  </a:cubicBezTo>
                  <a:cubicBezTo>
                    <a:pt x="27" y="46"/>
                    <a:pt x="26" y="50"/>
                    <a:pt x="27" y="55"/>
                  </a:cubicBezTo>
                  <a:cubicBezTo>
                    <a:pt x="27" y="61"/>
                    <a:pt x="30" y="65"/>
                    <a:pt x="34" y="68"/>
                  </a:cubicBezTo>
                  <a:cubicBezTo>
                    <a:pt x="37" y="70"/>
                    <a:pt x="40" y="71"/>
                    <a:pt x="45" y="72"/>
                  </a:cubicBezTo>
                  <a:lnTo>
                    <a:pt x="42" y="37"/>
                  </a:lnTo>
                  <a:close/>
                  <a:moveTo>
                    <a:pt x="62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7" y="133"/>
                    <a:pt x="78" y="127"/>
                    <a:pt x="78" y="120"/>
                  </a:cubicBezTo>
                  <a:cubicBezTo>
                    <a:pt x="77" y="114"/>
                    <a:pt x="75" y="110"/>
                    <a:pt x="70" y="107"/>
                  </a:cubicBezTo>
                  <a:cubicBezTo>
                    <a:pt x="68" y="105"/>
                    <a:pt x="64" y="103"/>
                    <a:pt x="58" y="102"/>
                  </a:cubicBezTo>
                  <a:lnTo>
                    <a:pt x="6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60" name="Freeform 154"/>
            <p:cNvSpPr>
              <a:spLocks noEditPoints="1"/>
            </p:cNvSpPr>
            <p:nvPr userDrawn="1"/>
          </p:nvSpPr>
          <p:spPr bwMode="auto">
            <a:xfrm>
              <a:off x="2974" y="1175"/>
              <a:ext cx="120" cy="209"/>
            </a:xfrm>
            <a:custGeom>
              <a:avLst/>
              <a:gdLst>
                <a:gd name="T0" fmla="*/ 65 w 106"/>
                <a:gd name="T1" fmla="*/ 184 h 185"/>
                <a:gd name="T2" fmla="*/ 55 w 106"/>
                <a:gd name="T3" fmla="*/ 185 h 185"/>
                <a:gd name="T4" fmla="*/ 53 w 106"/>
                <a:gd name="T5" fmla="*/ 164 h 185"/>
                <a:gd name="T6" fmla="*/ 23 w 106"/>
                <a:gd name="T7" fmla="*/ 158 h 185"/>
                <a:gd name="T8" fmla="*/ 2 w 106"/>
                <a:gd name="T9" fmla="*/ 121 h 185"/>
                <a:gd name="T10" fmla="*/ 30 w 106"/>
                <a:gd name="T11" fmla="*/ 118 h 185"/>
                <a:gd name="T12" fmla="*/ 35 w 106"/>
                <a:gd name="T13" fmla="*/ 135 h 185"/>
                <a:gd name="T14" fmla="*/ 51 w 106"/>
                <a:gd name="T15" fmla="*/ 142 h 185"/>
                <a:gd name="T16" fmla="*/ 47 w 106"/>
                <a:gd name="T17" fmla="*/ 99 h 185"/>
                <a:gd name="T18" fmla="*/ 39 w 106"/>
                <a:gd name="T19" fmla="*/ 97 h 185"/>
                <a:gd name="T20" fmla="*/ 10 w 106"/>
                <a:gd name="T21" fmla="*/ 84 h 185"/>
                <a:gd name="T22" fmla="*/ 0 w 106"/>
                <a:gd name="T23" fmla="*/ 61 h 185"/>
                <a:gd name="T24" fmla="*/ 2 w 106"/>
                <a:gd name="T25" fmla="*/ 43 h 185"/>
                <a:gd name="T26" fmla="*/ 9 w 106"/>
                <a:gd name="T27" fmla="*/ 29 h 185"/>
                <a:gd name="T28" fmla="*/ 24 w 106"/>
                <a:gd name="T29" fmla="*/ 18 h 185"/>
                <a:gd name="T30" fmla="*/ 40 w 106"/>
                <a:gd name="T31" fmla="*/ 14 h 185"/>
                <a:gd name="T32" fmla="*/ 38 w 106"/>
                <a:gd name="T33" fmla="*/ 1 h 185"/>
                <a:gd name="T34" fmla="*/ 48 w 106"/>
                <a:gd name="T35" fmla="*/ 0 h 185"/>
                <a:gd name="T36" fmla="*/ 49 w 106"/>
                <a:gd name="T37" fmla="*/ 13 h 185"/>
                <a:gd name="T38" fmla="*/ 76 w 106"/>
                <a:gd name="T39" fmla="*/ 19 h 185"/>
                <a:gd name="T40" fmla="*/ 97 w 106"/>
                <a:gd name="T41" fmla="*/ 52 h 185"/>
                <a:gd name="T42" fmla="*/ 70 w 106"/>
                <a:gd name="T43" fmla="*/ 55 h 185"/>
                <a:gd name="T44" fmla="*/ 66 w 106"/>
                <a:gd name="T45" fmla="*/ 42 h 185"/>
                <a:gd name="T46" fmla="*/ 51 w 106"/>
                <a:gd name="T47" fmla="*/ 35 h 185"/>
                <a:gd name="T48" fmla="*/ 55 w 106"/>
                <a:gd name="T49" fmla="*/ 74 h 185"/>
                <a:gd name="T50" fmla="*/ 88 w 106"/>
                <a:gd name="T51" fmla="*/ 85 h 185"/>
                <a:gd name="T52" fmla="*/ 105 w 106"/>
                <a:gd name="T53" fmla="*/ 114 h 185"/>
                <a:gd name="T54" fmla="*/ 89 w 106"/>
                <a:gd name="T55" fmla="*/ 153 h 185"/>
                <a:gd name="T56" fmla="*/ 63 w 106"/>
                <a:gd name="T57" fmla="*/ 163 h 185"/>
                <a:gd name="T58" fmla="*/ 65 w 106"/>
                <a:gd name="T59" fmla="*/ 184 h 185"/>
                <a:gd name="T60" fmla="*/ 42 w 106"/>
                <a:gd name="T61" fmla="*/ 36 h 185"/>
                <a:gd name="T62" fmla="*/ 29 w 106"/>
                <a:gd name="T63" fmla="*/ 42 h 185"/>
                <a:gd name="T64" fmla="*/ 26 w 106"/>
                <a:gd name="T65" fmla="*/ 55 h 185"/>
                <a:gd name="T66" fmla="*/ 34 w 106"/>
                <a:gd name="T67" fmla="*/ 68 h 185"/>
                <a:gd name="T68" fmla="*/ 45 w 106"/>
                <a:gd name="T69" fmla="*/ 72 h 185"/>
                <a:gd name="T70" fmla="*/ 42 w 106"/>
                <a:gd name="T71" fmla="*/ 36 h 185"/>
                <a:gd name="T72" fmla="*/ 61 w 106"/>
                <a:gd name="T73" fmla="*/ 141 h 185"/>
                <a:gd name="T74" fmla="*/ 72 w 106"/>
                <a:gd name="T75" fmla="*/ 136 h 185"/>
                <a:gd name="T76" fmla="*/ 77 w 106"/>
                <a:gd name="T77" fmla="*/ 120 h 185"/>
                <a:gd name="T78" fmla="*/ 70 w 106"/>
                <a:gd name="T79" fmla="*/ 106 h 185"/>
                <a:gd name="T80" fmla="*/ 57 w 106"/>
                <a:gd name="T81" fmla="*/ 101 h 185"/>
                <a:gd name="T82" fmla="*/ 61 w 106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185">
                  <a:moveTo>
                    <a:pt x="65" y="184"/>
                  </a:moveTo>
                  <a:cubicBezTo>
                    <a:pt x="55" y="185"/>
                    <a:pt x="55" y="185"/>
                    <a:pt x="55" y="185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2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1" y="126"/>
                    <a:pt x="33" y="132"/>
                    <a:pt x="35" y="135"/>
                  </a:cubicBezTo>
                  <a:cubicBezTo>
                    <a:pt x="38" y="139"/>
                    <a:pt x="43" y="141"/>
                    <a:pt x="51" y="142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6" y="90"/>
                    <a:pt x="10" y="84"/>
                  </a:cubicBezTo>
                  <a:cubicBezTo>
                    <a:pt x="4" y="78"/>
                    <a:pt x="1" y="70"/>
                    <a:pt x="0" y="61"/>
                  </a:cubicBezTo>
                  <a:cubicBezTo>
                    <a:pt x="0" y="54"/>
                    <a:pt x="0" y="49"/>
                    <a:pt x="2" y="43"/>
                  </a:cubicBezTo>
                  <a:cubicBezTo>
                    <a:pt x="3" y="38"/>
                    <a:pt x="6" y="33"/>
                    <a:pt x="9" y="29"/>
                  </a:cubicBezTo>
                  <a:cubicBezTo>
                    <a:pt x="14" y="24"/>
                    <a:pt x="19" y="20"/>
                    <a:pt x="24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60" y="13"/>
                    <a:pt x="69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5"/>
                    <a:pt x="66" y="42"/>
                  </a:cubicBezTo>
                  <a:cubicBezTo>
                    <a:pt x="63" y="37"/>
                    <a:pt x="58" y="35"/>
                    <a:pt x="51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1" y="78"/>
                    <a:pt x="82" y="82"/>
                    <a:pt x="88" y="85"/>
                  </a:cubicBezTo>
                  <a:cubicBezTo>
                    <a:pt x="98" y="92"/>
                    <a:pt x="103" y="101"/>
                    <a:pt x="105" y="114"/>
                  </a:cubicBezTo>
                  <a:cubicBezTo>
                    <a:pt x="106" y="131"/>
                    <a:pt x="101" y="144"/>
                    <a:pt x="89" y="153"/>
                  </a:cubicBezTo>
                  <a:cubicBezTo>
                    <a:pt x="82" y="158"/>
                    <a:pt x="73" y="162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6"/>
                    <a:pt x="25" y="50"/>
                    <a:pt x="26" y="55"/>
                  </a:cubicBezTo>
                  <a:cubicBezTo>
                    <a:pt x="26" y="61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6" y="140"/>
                    <a:pt x="70" y="138"/>
                    <a:pt x="72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6" y="114"/>
                    <a:pt x="74" y="109"/>
                    <a:pt x="70" y="106"/>
                  </a:cubicBezTo>
                  <a:cubicBezTo>
                    <a:pt x="67" y="105"/>
                    <a:pt x="63" y="103"/>
                    <a:pt x="57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61" name="Freeform 155"/>
            <p:cNvSpPr>
              <a:spLocks noEditPoints="1"/>
            </p:cNvSpPr>
            <p:nvPr userDrawn="1"/>
          </p:nvSpPr>
          <p:spPr bwMode="auto">
            <a:xfrm>
              <a:off x="3138" y="1160"/>
              <a:ext cx="121" cy="208"/>
            </a:xfrm>
            <a:custGeom>
              <a:avLst/>
              <a:gdLst>
                <a:gd name="T0" fmla="*/ 65 w 107"/>
                <a:gd name="T1" fmla="*/ 184 h 184"/>
                <a:gd name="T2" fmla="*/ 55 w 107"/>
                <a:gd name="T3" fmla="*/ 184 h 184"/>
                <a:gd name="T4" fmla="*/ 54 w 107"/>
                <a:gd name="T5" fmla="*/ 164 h 184"/>
                <a:gd name="T6" fmla="*/ 23 w 107"/>
                <a:gd name="T7" fmla="*/ 158 h 184"/>
                <a:gd name="T8" fmla="*/ 3 w 107"/>
                <a:gd name="T9" fmla="*/ 120 h 184"/>
                <a:gd name="T10" fmla="*/ 30 w 107"/>
                <a:gd name="T11" fmla="*/ 118 h 184"/>
                <a:gd name="T12" fmla="*/ 35 w 107"/>
                <a:gd name="T13" fmla="*/ 135 h 184"/>
                <a:gd name="T14" fmla="*/ 52 w 107"/>
                <a:gd name="T15" fmla="*/ 142 h 184"/>
                <a:gd name="T16" fmla="*/ 48 w 107"/>
                <a:gd name="T17" fmla="*/ 99 h 184"/>
                <a:gd name="T18" fmla="*/ 39 w 107"/>
                <a:gd name="T19" fmla="*/ 97 h 184"/>
                <a:gd name="T20" fmla="*/ 11 w 107"/>
                <a:gd name="T21" fmla="*/ 84 h 184"/>
                <a:gd name="T22" fmla="*/ 1 w 107"/>
                <a:gd name="T23" fmla="*/ 60 h 184"/>
                <a:gd name="T24" fmla="*/ 2 w 107"/>
                <a:gd name="T25" fmla="*/ 43 h 184"/>
                <a:gd name="T26" fmla="*/ 10 w 107"/>
                <a:gd name="T27" fmla="*/ 29 h 184"/>
                <a:gd name="T28" fmla="*/ 25 w 107"/>
                <a:gd name="T29" fmla="*/ 18 h 184"/>
                <a:gd name="T30" fmla="*/ 40 w 107"/>
                <a:gd name="T31" fmla="*/ 14 h 184"/>
                <a:gd name="T32" fmla="*/ 39 w 107"/>
                <a:gd name="T33" fmla="*/ 0 h 184"/>
                <a:gd name="T34" fmla="*/ 49 w 107"/>
                <a:gd name="T35" fmla="*/ 0 h 184"/>
                <a:gd name="T36" fmla="*/ 50 w 107"/>
                <a:gd name="T37" fmla="*/ 13 h 184"/>
                <a:gd name="T38" fmla="*/ 76 w 107"/>
                <a:gd name="T39" fmla="*/ 19 h 184"/>
                <a:gd name="T40" fmla="*/ 97 w 107"/>
                <a:gd name="T41" fmla="*/ 52 h 184"/>
                <a:gd name="T42" fmla="*/ 70 w 107"/>
                <a:gd name="T43" fmla="*/ 55 h 184"/>
                <a:gd name="T44" fmla="*/ 66 w 107"/>
                <a:gd name="T45" fmla="*/ 42 h 184"/>
                <a:gd name="T46" fmla="*/ 52 w 107"/>
                <a:gd name="T47" fmla="*/ 35 h 184"/>
                <a:gd name="T48" fmla="*/ 55 w 107"/>
                <a:gd name="T49" fmla="*/ 74 h 184"/>
                <a:gd name="T50" fmla="*/ 89 w 107"/>
                <a:gd name="T51" fmla="*/ 85 h 184"/>
                <a:gd name="T52" fmla="*/ 105 w 107"/>
                <a:gd name="T53" fmla="*/ 114 h 184"/>
                <a:gd name="T54" fmla="*/ 90 w 107"/>
                <a:gd name="T55" fmla="*/ 153 h 184"/>
                <a:gd name="T56" fmla="*/ 63 w 107"/>
                <a:gd name="T57" fmla="*/ 163 h 184"/>
                <a:gd name="T58" fmla="*/ 65 w 107"/>
                <a:gd name="T59" fmla="*/ 184 h 184"/>
                <a:gd name="T60" fmla="*/ 42 w 107"/>
                <a:gd name="T61" fmla="*/ 36 h 184"/>
                <a:gd name="T62" fmla="*/ 29 w 107"/>
                <a:gd name="T63" fmla="*/ 42 h 184"/>
                <a:gd name="T64" fmla="*/ 26 w 107"/>
                <a:gd name="T65" fmla="*/ 55 h 184"/>
                <a:gd name="T66" fmla="*/ 34 w 107"/>
                <a:gd name="T67" fmla="*/ 68 h 184"/>
                <a:gd name="T68" fmla="*/ 45 w 107"/>
                <a:gd name="T69" fmla="*/ 72 h 184"/>
                <a:gd name="T70" fmla="*/ 42 w 107"/>
                <a:gd name="T71" fmla="*/ 36 h 184"/>
                <a:gd name="T72" fmla="*/ 61 w 107"/>
                <a:gd name="T73" fmla="*/ 141 h 184"/>
                <a:gd name="T74" fmla="*/ 73 w 107"/>
                <a:gd name="T75" fmla="*/ 136 h 184"/>
                <a:gd name="T76" fmla="*/ 77 w 107"/>
                <a:gd name="T77" fmla="*/ 120 h 184"/>
                <a:gd name="T78" fmla="*/ 70 w 107"/>
                <a:gd name="T79" fmla="*/ 106 h 184"/>
                <a:gd name="T80" fmla="*/ 58 w 107"/>
                <a:gd name="T81" fmla="*/ 101 h 184"/>
                <a:gd name="T82" fmla="*/ 61 w 107"/>
                <a:gd name="T83" fmla="*/ 14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4">
                  <a:moveTo>
                    <a:pt x="65" y="184"/>
                  </a:moveTo>
                  <a:cubicBezTo>
                    <a:pt x="55" y="184"/>
                    <a:pt x="55" y="184"/>
                    <a:pt x="55" y="18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3" y="120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6"/>
                    <a:pt x="33" y="132"/>
                    <a:pt x="35" y="135"/>
                  </a:cubicBezTo>
                  <a:cubicBezTo>
                    <a:pt x="38" y="139"/>
                    <a:pt x="44" y="141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0"/>
                  </a:cubicBezTo>
                  <a:cubicBezTo>
                    <a:pt x="0" y="54"/>
                    <a:pt x="1" y="48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4"/>
                    <a:pt x="66" y="42"/>
                  </a:cubicBezTo>
                  <a:cubicBezTo>
                    <a:pt x="63" y="37"/>
                    <a:pt x="59" y="35"/>
                    <a:pt x="52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5"/>
                  </a:cubicBezTo>
                  <a:cubicBezTo>
                    <a:pt x="98" y="92"/>
                    <a:pt x="104" y="101"/>
                    <a:pt x="105" y="114"/>
                  </a:cubicBezTo>
                  <a:cubicBezTo>
                    <a:pt x="107" y="131"/>
                    <a:pt x="101" y="144"/>
                    <a:pt x="90" y="153"/>
                  </a:cubicBezTo>
                  <a:cubicBezTo>
                    <a:pt x="83" y="158"/>
                    <a:pt x="74" y="161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5"/>
                    <a:pt x="26" y="50"/>
                    <a:pt x="26" y="55"/>
                  </a:cubicBezTo>
                  <a:cubicBezTo>
                    <a:pt x="27" y="60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7" y="114"/>
                    <a:pt x="74" y="109"/>
                    <a:pt x="70" y="106"/>
                  </a:cubicBezTo>
                  <a:cubicBezTo>
                    <a:pt x="68" y="105"/>
                    <a:pt x="64" y="103"/>
                    <a:pt x="58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063" name="Familie" hidden="1"/>
          <p:cNvGrpSpPr>
            <a:grpSpLocks noChangeAspect="1"/>
          </p:cNvGrpSpPr>
          <p:nvPr userDrawn="1"/>
        </p:nvGrpSpPr>
        <p:grpSpPr bwMode="auto">
          <a:xfrm>
            <a:off x="4991292" y="2510481"/>
            <a:ext cx="2209416" cy="1837040"/>
            <a:chOff x="2484" y="566"/>
            <a:chExt cx="1044" cy="862"/>
          </a:xfrm>
        </p:grpSpPr>
        <p:sp>
          <p:nvSpPr>
            <p:cNvPr id="1065" name="Freeform 159"/>
            <p:cNvSpPr>
              <a:spLocks/>
            </p:cNvSpPr>
            <p:nvPr userDrawn="1"/>
          </p:nvSpPr>
          <p:spPr bwMode="auto">
            <a:xfrm>
              <a:off x="2879" y="894"/>
              <a:ext cx="559" cy="427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66" name="Oval 160"/>
            <p:cNvSpPr>
              <a:spLocks noChangeArrowheads="1"/>
            </p:cNvSpPr>
            <p:nvPr userDrawn="1"/>
          </p:nvSpPr>
          <p:spPr bwMode="auto">
            <a:xfrm>
              <a:off x="3011" y="566"/>
              <a:ext cx="295" cy="302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67" name="Freeform 161"/>
            <p:cNvSpPr>
              <a:spLocks/>
            </p:cNvSpPr>
            <p:nvPr userDrawn="1"/>
          </p:nvSpPr>
          <p:spPr bwMode="auto">
            <a:xfrm>
              <a:off x="2484" y="894"/>
              <a:ext cx="558" cy="42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68" name="Oval 162"/>
            <p:cNvSpPr>
              <a:spLocks noChangeArrowheads="1"/>
            </p:cNvSpPr>
            <p:nvPr userDrawn="1"/>
          </p:nvSpPr>
          <p:spPr bwMode="auto">
            <a:xfrm>
              <a:off x="2615" y="566"/>
              <a:ext cx="296" cy="30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69" name="Freeform 163"/>
            <p:cNvSpPr>
              <a:spLocks/>
            </p:cNvSpPr>
            <p:nvPr userDrawn="1"/>
          </p:nvSpPr>
          <p:spPr bwMode="auto">
            <a:xfrm>
              <a:off x="2709" y="1240"/>
              <a:ext cx="246" cy="188"/>
            </a:xfrm>
            <a:custGeom>
              <a:avLst/>
              <a:gdLst>
                <a:gd name="T0" fmla="*/ 0 w 374"/>
                <a:gd name="T1" fmla="*/ 201 h 285"/>
                <a:gd name="T2" fmla="*/ 187 w 374"/>
                <a:gd name="T3" fmla="*/ 285 h 285"/>
                <a:gd name="T4" fmla="*/ 374 w 374"/>
                <a:gd name="T5" fmla="*/ 201 h 285"/>
                <a:gd name="T6" fmla="*/ 187 w 374"/>
                <a:gd name="T7" fmla="*/ 0 h 285"/>
                <a:gd name="T8" fmla="*/ 0 w 374"/>
                <a:gd name="T9" fmla="*/ 20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285">
                  <a:moveTo>
                    <a:pt x="0" y="201"/>
                  </a:moveTo>
                  <a:cubicBezTo>
                    <a:pt x="47" y="253"/>
                    <a:pt x="114" y="285"/>
                    <a:pt x="187" y="285"/>
                  </a:cubicBezTo>
                  <a:cubicBezTo>
                    <a:pt x="260" y="285"/>
                    <a:pt x="326" y="253"/>
                    <a:pt x="374" y="201"/>
                  </a:cubicBezTo>
                  <a:cubicBezTo>
                    <a:pt x="374" y="73"/>
                    <a:pt x="290" y="0"/>
                    <a:pt x="187" y="0"/>
                  </a:cubicBezTo>
                  <a:cubicBezTo>
                    <a:pt x="84" y="0"/>
                    <a:pt x="0" y="73"/>
                    <a:pt x="0" y="20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0" name="Oval 164"/>
            <p:cNvSpPr>
              <a:spLocks noChangeArrowheads="1"/>
            </p:cNvSpPr>
            <p:nvPr userDrawn="1"/>
          </p:nvSpPr>
          <p:spPr bwMode="auto">
            <a:xfrm>
              <a:off x="2752" y="1068"/>
              <a:ext cx="160" cy="164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1" name="Freeform 165"/>
            <p:cNvSpPr>
              <a:spLocks/>
            </p:cNvSpPr>
            <p:nvPr userDrawn="1"/>
          </p:nvSpPr>
          <p:spPr bwMode="auto">
            <a:xfrm>
              <a:off x="3113" y="1145"/>
              <a:ext cx="371" cy="283"/>
            </a:xfrm>
            <a:custGeom>
              <a:avLst/>
              <a:gdLst>
                <a:gd name="T0" fmla="*/ 0 w 564"/>
                <a:gd name="T1" fmla="*/ 303 h 430"/>
                <a:gd name="T2" fmla="*/ 282 w 564"/>
                <a:gd name="T3" fmla="*/ 430 h 430"/>
                <a:gd name="T4" fmla="*/ 564 w 564"/>
                <a:gd name="T5" fmla="*/ 303 h 430"/>
                <a:gd name="T6" fmla="*/ 282 w 564"/>
                <a:gd name="T7" fmla="*/ 0 h 430"/>
                <a:gd name="T8" fmla="*/ 0 w 564"/>
                <a:gd name="T9" fmla="*/ 303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430">
                  <a:moveTo>
                    <a:pt x="0" y="303"/>
                  </a:moveTo>
                  <a:cubicBezTo>
                    <a:pt x="72" y="381"/>
                    <a:pt x="171" y="430"/>
                    <a:pt x="282" y="430"/>
                  </a:cubicBezTo>
                  <a:cubicBezTo>
                    <a:pt x="392" y="430"/>
                    <a:pt x="492" y="381"/>
                    <a:pt x="564" y="303"/>
                  </a:cubicBezTo>
                  <a:cubicBezTo>
                    <a:pt x="564" y="109"/>
                    <a:pt x="437" y="0"/>
                    <a:pt x="282" y="0"/>
                  </a:cubicBezTo>
                  <a:cubicBezTo>
                    <a:pt x="127" y="0"/>
                    <a:pt x="0" y="109"/>
                    <a:pt x="0" y="303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2" name="Oval 166"/>
            <p:cNvSpPr>
              <a:spLocks noChangeArrowheads="1"/>
            </p:cNvSpPr>
            <p:nvPr userDrawn="1"/>
          </p:nvSpPr>
          <p:spPr bwMode="auto">
            <a:xfrm>
              <a:off x="3178" y="885"/>
              <a:ext cx="241" cy="247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3" name="Line 167"/>
            <p:cNvSpPr>
              <a:spLocks noChangeShapeType="1"/>
            </p:cNvSpPr>
            <p:nvPr userDrawn="1"/>
          </p:nvSpPr>
          <p:spPr bwMode="auto">
            <a:xfrm>
              <a:off x="2832" y="1030"/>
              <a:ext cx="0" cy="50"/>
            </a:xfrm>
            <a:prstGeom prst="line">
              <a:avLst/>
            </a:prstGeom>
            <a:noFill/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4" name="Line 168"/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5" name="Line 169"/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6" name="Freeform 170"/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7" name="Freeform 171"/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8" name="Freeform 172"/>
            <p:cNvSpPr>
              <a:spLocks/>
            </p:cNvSpPr>
            <p:nvPr userDrawn="1"/>
          </p:nvSpPr>
          <p:spPr bwMode="auto">
            <a:xfrm>
              <a:off x="2797" y="1025"/>
              <a:ext cx="70" cy="35"/>
            </a:xfrm>
            <a:custGeom>
              <a:avLst/>
              <a:gdLst>
                <a:gd name="T0" fmla="*/ 53 w 106"/>
                <a:gd name="T1" fmla="*/ 21 h 54"/>
                <a:gd name="T2" fmla="*/ 102 w 106"/>
                <a:gd name="T3" fmla="*/ 0 h 54"/>
                <a:gd name="T4" fmla="*/ 106 w 106"/>
                <a:gd name="T5" fmla="*/ 1 h 54"/>
                <a:gd name="T6" fmla="*/ 106 w 106"/>
                <a:gd name="T7" fmla="*/ 52 h 54"/>
                <a:gd name="T8" fmla="*/ 102 w 106"/>
                <a:gd name="T9" fmla="*/ 53 h 54"/>
                <a:gd name="T10" fmla="*/ 53 w 106"/>
                <a:gd name="T11" fmla="*/ 32 h 54"/>
                <a:gd name="T12" fmla="*/ 4 w 106"/>
                <a:gd name="T13" fmla="*/ 53 h 54"/>
                <a:gd name="T14" fmla="*/ 0 w 106"/>
                <a:gd name="T15" fmla="*/ 52 h 54"/>
                <a:gd name="T16" fmla="*/ 0 w 106"/>
                <a:gd name="T17" fmla="*/ 1 h 54"/>
                <a:gd name="T18" fmla="*/ 4 w 106"/>
                <a:gd name="T19" fmla="*/ 0 h 54"/>
                <a:gd name="T20" fmla="*/ 53 w 106"/>
                <a:gd name="T21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4">
                  <a:moveTo>
                    <a:pt x="53" y="2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05" y="53"/>
                    <a:pt x="104" y="54"/>
                    <a:pt x="102" y="5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2" y="54"/>
                    <a:pt x="1" y="53"/>
                    <a:pt x="0" y="5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lnTo>
                    <a:pt x="53" y="21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79" name="Freeform 173"/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80" name="Freeform 174"/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082" name="Ektepar" hidden="1"/>
          <p:cNvGrpSpPr>
            <a:grpSpLocks noChangeAspect="1"/>
          </p:cNvGrpSpPr>
          <p:nvPr userDrawn="1"/>
        </p:nvGrpSpPr>
        <p:grpSpPr bwMode="auto">
          <a:xfrm>
            <a:off x="5063246" y="2559495"/>
            <a:ext cx="2065508" cy="1739008"/>
            <a:chOff x="1152" y="582"/>
            <a:chExt cx="976" cy="816"/>
          </a:xfrm>
        </p:grpSpPr>
        <p:sp>
          <p:nvSpPr>
            <p:cNvPr id="1084" name="Freeform 178"/>
            <p:cNvSpPr>
              <a:spLocks/>
            </p:cNvSpPr>
            <p:nvPr userDrawn="1"/>
          </p:nvSpPr>
          <p:spPr bwMode="auto">
            <a:xfrm>
              <a:off x="1557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85" name="Oval 179"/>
            <p:cNvSpPr>
              <a:spLocks noChangeArrowheads="1"/>
            </p:cNvSpPr>
            <p:nvPr userDrawn="1"/>
          </p:nvSpPr>
          <p:spPr bwMode="auto">
            <a:xfrm>
              <a:off x="1691" y="625"/>
              <a:ext cx="302" cy="31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86" name="Freeform 180"/>
            <p:cNvSpPr>
              <a:spLocks/>
            </p:cNvSpPr>
            <p:nvPr userDrawn="1"/>
          </p:nvSpPr>
          <p:spPr bwMode="auto">
            <a:xfrm>
              <a:off x="1733" y="1016"/>
              <a:ext cx="219" cy="72"/>
            </a:xfrm>
            <a:custGeom>
              <a:avLst/>
              <a:gdLst>
                <a:gd name="T0" fmla="*/ 163 w 327"/>
                <a:gd name="T1" fmla="*/ 42 h 107"/>
                <a:gd name="T2" fmla="*/ 262 w 327"/>
                <a:gd name="T3" fmla="*/ 0 h 107"/>
                <a:gd name="T4" fmla="*/ 269 w 327"/>
                <a:gd name="T5" fmla="*/ 2 h 107"/>
                <a:gd name="T6" fmla="*/ 323 w 327"/>
                <a:gd name="T7" fmla="*/ 46 h 107"/>
                <a:gd name="T8" fmla="*/ 323 w 327"/>
                <a:gd name="T9" fmla="*/ 60 h 107"/>
                <a:gd name="T10" fmla="*/ 269 w 327"/>
                <a:gd name="T11" fmla="*/ 105 h 107"/>
                <a:gd name="T12" fmla="*/ 262 w 327"/>
                <a:gd name="T13" fmla="*/ 107 h 107"/>
                <a:gd name="T14" fmla="*/ 163 w 327"/>
                <a:gd name="T15" fmla="*/ 65 h 107"/>
                <a:gd name="T16" fmla="*/ 64 w 327"/>
                <a:gd name="T17" fmla="*/ 107 h 107"/>
                <a:gd name="T18" fmla="*/ 58 w 327"/>
                <a:gd name="T19" fmla="*/ 105 h 107"/>
                <a:gd name="T20" fmla="*/ 4 w 327"/>
                <a:gd name="T21" fmla="*/ 60 h 107"/>
                <a:gd name="T22" fmla="*/ 4 w 327"/>
                <a:gd name="T23" fmla="*/ 46 h 107"/>
                <a:gd name="T24" fmla="*/ 58 w 327"/>
                <a:gd name="T25" fmla="*/ 2 h 107"/>
                <a:gd name="T26" fmla="*/ 64 w 327"/>
                <a:gd name="T27" fmla="*/ 0 h 107"/>
                <a:gd name="T28" fmla="*/ 163 w 327"/>
                <a:gd name="T29" fmla="*/ 4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7" h="107">
                  <a:moveTo>
                    <a:pt x="163" y="42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5" y="0"/>
                    <a:pt x="267" y="0"/>
                    <a:pt x="269" y="2"/>
                  </a:cubicBezTo>
                  <a:cubicBezTo>
                    <a:pt x="323" y="46"/>
                    <a:pt x="323" y="46"/>
                    <a:pt x="323" y="46"/>
                  </a:cubicBezTo>
                  <a:cubicBezTo>
                    <a:pt x="327" y="50"/>
                    <a:pt x="327" y="56"/>
                    <a:pt x="323" y="60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7" y="106"/>
                    <a:pt x="265" y="107"/>
                    <a:pt x="262" y="107"/>
                  </a:cubicBezTo>
                  <a:cubicBezTo>
                    <a:pt x="163" y="65"/>
                    <a:pt x="163" y="65"/>
                    <a:pt x="163" y="6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07"/>
                    <a:pt x="60" y="106"/>
                    <a:pt x="58" y="105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0" y="56"/>
                    <a:pt x="0" y="50"/>
                    <a:pt x="4" y="4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0" y="0"/>
                    <a:pt x="62" y="0"/>
                    <a:pt x="64" y="0"/>
                  </a:cubicBezTo>
                  <a:lnTo>
                    <a:pt x="163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87" name="Freeform 181"/>
            <p:cNvSpPr>
              <a:spLocks/>
            </p:cNvSpPr>
            <p:nvPr userDrawn="1"/>
          </p:nvSpPr>
          <p:spPr bwMode="auto">
            <a:xfrm>
              <a:off x="1152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88" name="Oval 182"/>
            <p:cNvSpPr>
              <a:spLocks noChangeArrowheads="1"/>
            </p:cNvSpPr>
            <p:nvPr userDrawn="1"/>
          </p:nvSpPr>
          <p:spPr bwMode="auto">
            <a:xfrm>
              <a:off x="1287" y="625"/>
              <a:ext cx="302" cy="31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89" name="Freeform 183"/>
            <p:cNvSpPr>
              <a:spLocks/>
            </p:cNvSpPr>
            <p:nvPr userDrawn="1"/>
          </p:nvSpPr>
          <p:spPr bwMode="auto">
            <a:xfrm>
              <a:off x="1244" y="582"/>
              <a:ext cx="388" cy="413"/>
            </a:xfrm>
            <a:custGeom>
              <a:avLst/>
              <a:gdLst>
                <a:gd name="T0" fmla="*/ 0 w 578"/>
                <a:gd name="T1" fmla="*/ 614 h 614"/>
                <a:gd name="T2" fmla="*/ 0 w 578"/>
                <a:gd name="T3" fmla="*/ 255 h 614"/>
                <a:gd name="T4" fmla="*/ 289 w 578"/>
                <a:gd name="T5" fmla="*/ 0 h 614"/>
                <a:gd name="T6" fmla="*/ 578 w 578"/>
                <a:gd name="T7" fmla="*/ 255 h 614"/>
                <a:gd name="T8" fmla="*/ 578 w 578"/>
                <a:gd name="T9" fmla="*/ 607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614">
                  <a:moveTo>
                    <a:pt x="0" y="614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114"/>
                    <a:pt x="151" y="0"/>
                    <a:pt x="289" y="0"/>
                  </a:cubicBezTo>
                  <a:cubicBezTo>
                    <a:pt x="426" y="0"/>
                    <a:pt x="578" y="114"/>
                    <a:pt x="578" y="255"/>
                  </a:cubicBezTo>
                  <a:cubicBezTo>
                    <a:pt x="578" y="607"/>
                    <a:pt x="578" y="607"/>
                    <a:pt x="578" y="607"/>
                  </a:cubicBezTo>
                </a:path>
              </a:pathLst>
            </a:custGeom>
            <a:noFill/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091" name="Byggekloss" hidden="1"/>
          <p:cNvGrpSpPr>
            <a:grpSpLocks noChangeAspect="1"/>
          </p:cNvGrpSpPr>
          <p:nvPr userDrawn="1"/>
        </p:nvGrpSpPr>
        <p:grpSpPr bwMode="auto">
          <a:xfrm>
            <a:off x="4978594" y="2692692"/>
            <a:ext cx="2234812" cy="1472615"/>
            <a:chOff x="2705" y="1748"/>
            <a:chExt cx="1056" cy="691"/>
          </a:xfrm>
        </p:grpSpPr>
        <p:sp>
          <p:nvSpPr>
            <p:cNvPr id="1093" name="Rectangle 187"/>
            <p:cNvSpPr>
              <a:spLocks noChangeArrowheads="1"/>
            </p:cNvSpPr>
            <p:nvPr userDrawn="1"/>
          </p:nvSpPr>
          <p:spPr bwMode="auto">
            <a:xfrm>
              <a:off x="2705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94" name="Rectangle 188"/>
            <p:cNvSpPr>
              <a:spLocks noChangeArrowheads="1"/>
            </p:cNvSpPr>
            <p:nvPr userDrawn="1"/>
          </p:nvSpPr>
          <p:spPr bwMode="auto">
            <a:xfrm>
              <a:off x="3248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95" name="Rectangle 189"/>
            <p:cNvSpPr>
              <a:spLocks noChangeArrowheads="1"/>
            </p:cNvSpPr>
            <p:nvPr userDrawn="1"/>
          </p:nvSpPr>
          <p:spPr bwMode="auto">
            <a:xfrm>
              <a:off x="3311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96" name="Rectangle 190"/>
            <p:cNvSpPr>
              <a:spLocks noChangeArrowheads="1"/>
            </p:cNvSpPr>
            <p:nvPr userDrawn="1"/>
          </p:nvSpPr>
          <p:spPr bwMode="auto">
            <a:xfrm>
              <a:off x="3466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97" name="Rectangle 191"/>
            <p:cNvSpPr>
              <a:spLocks noChangeArrowheads="1"/>
            </p:cNvSpPr>
            <p:nvPr userDrawn="1"/>
          </p:nvSpPr>
          <p:spPr bwMode="auto">
            <a:xfrm>
              <a:off x="3621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98" name="Freeform 192"/>
            <p:cNvSpPr>
              <a:spLocks/>
            </p:cNvSpPr>
            <p:nvPr userDrawn="1"/>
          </p:nvSpPr>
          <p:spPr bwMode="auto">
            <a:xfrm>
              <a:off x="2964" y="1768"/>
              <a:ext cx="542" cy="318"/>
            </a:xfrm>
            <a:custGeom>
              <a:avLst/>
              <a:gdLst>
                <a:gd name="T0" fmla="*/ 542 w 542"/>
                <a:gd name="T1" fmla="*/ 248 h 318"/>
                <a:gd name="T2" fmla="*/ 34 w 542"/>
                <a:gd name="T3" fmla="*/ 318 h 318"/>
                <a:gd name="T4" fmla="*/ 0 w 542"/>
                <a:gd name="T5" fmla="*/ 70 h 318"/>
                <a:gd name="T6" fmla="*/ 508 w 542"/>
                <a:gd name="T7" fmla="*/ 0 h 318"/>
                <a:gd name="T8" fmla="*/ 542 w 542"/>
                <a:gd name="T9" fmla="*/ 24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318">
                  <a:moveTo>
                    <a:pt x="542" y="248"/>
                  </a:moveTo>
                  <a:lnTo>
                    <a:pt x="34" y="318"/>
                  </a:lnTo>
                  <a:lnTo>
                    <a:pt x="0" y="70"/>
                  </a:lnTo>
                  <a:lnTo>
                    <a:pt x="508" y="0"/>
                  </a:lnTo>
                  <a:lnTo>
                    <a:pt x="542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099" name="Freeform 193"/>
            <p:cNvSpPr>
              <a:spLocks/>
            </p:cNvSpPr>
            <p:nvPr userDrawn="1"/>
          </p:nvSpPr>
          <p:spPr bwMode="auto">
            <a:xfrm>
              <a:off x="3023" y="1790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00" name="Freeform 194"/>
            <p:cNvSpPr>
              <a:spLocks/>
            </p:cNvSpPr>
            <p:nvPr userDrawn="1"/>
          </p:nvSpPr>
          <p:spPr bwMode="auto">
            <a:xfrm>
              <a:off x="3176" y="1769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01" name="Freeform 195"/>
            <p:cNvSpPr>
              <a:spLocks/>
            </p:cNvSpPr>
            <p:nvPr userDrawn="1"/>
          </p:nvSpPr>
          <p:spPr bwMode="auto">
            <a:xfrm>
              <a:off x="3329" y="1748"/>
              <a:ext cx="84" cy="69"/>
            </a:xfrm>
            <a:custGeom>
              <a:avLst/>
              <a:gdLst>
                <a:gd name="T0" fmla="*/ 84 w 84"/>
                <a:gd name="T1" fmla="*/ 59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9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02" name="Rectangle 196"/>
            <p:cNvSpPr>
              <a:spLocks noChangeArrowheads="1"/>
            </p:cNvSpPr>
            <p:nvPr userDrawn="1"/>
          </p:nvSpPr>
          <p:spPr bwMode="auto">
            <a:xfrm>
              <a:off x="2769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03" name="Rectangle 197"/>
            <p:cNvSpPr>
              <a:spLocks noChangeArrowheads="1"/>
            </p:cNvSpPr>
            <p:nvPr userDrawn="1"/>
          </p:nvSpPr>
          <p:spPr bwMode="auto">
            <a:xfrm>
              <a:off x="2923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04" name="Rectangle 198"/>
            <p:cNvSpPr>
              <a:spLocks noChangeArrowheads="1"/>
            </p:cNvSpPr>
            <p:nvPr userDrawn="1"/>
          </p:nvSpPr>
          <p:spPr bwMode="auto">
            <a:xfrm>
              <a:off x="3077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106" name="Baby" hidden="1"/>
          <p:cNvGrpSpPr>
            <a:grpSpLocks noChangeAspect="1"/>
          </p:cNvGrpSpPr>
          <p:nvPr userDrawn="1"/>
        </p:nvGrpSpPr>
        <p:grpSpPr bwMode="auto">
          <a:xfrm>
            <a:off x="5508728" y="2474250"/>
            <a:ext cx="1174547" cy="1909499"/>
            <a:chOff x="3889" y="1680"/>
            <a:chExt cx="555" cy="896"/>
          </a:xfrm>
        </p:grpSpPr>
        <p:sp>
          <p:nvSpPr>
            <p:cNvPr id="1108" name="Freeform 202"/>
            <p:cNvSpPr>
              <a:spLocks/>
            </p:cNvSpPr>
            <p:nvPr userDrawn="1"/>
          </p:nvSpPr>
          <p:spPr bwMode="auto">
            <a:xfrm>
              <a:off x="4088" y="1680"/>
              <a:ext cx="156" cy="78"/>
            </a:xfrm>
            <a:custGeom>
              <a:avLst/>
              <a:gdLst>
                <a:gd name="T0" fmla="*/ 88 w 175"/>
                <a:gd name="T1" fmla="*/ 35 h 88"/>
                <a:gd name="T2" fmla="*/ 170 w 175"/>
                <a:gd name="T3" fmla="*/ 0 h 88"/>
                <a:gd name="T4" fmla="*/ 175 w 175"/>
                <a:gd name="T5" fmla="*/ 1 h 88"/>
                <a:gd name="T6" fmla="*/ 175 w 175"/>
                <a:gd name="T7" fmla="*/ 87 h 88"/>
                <a:gd name="T8" fmla="*/ 170 w 175"/>
                <a:gd name="T9" fmla="*/ 88 h 88"/>
                <a:gd name="T10" fmla="*/ 88 w 175"/>
                <a:gd name="T11" fmla="*/ 54 h 88"/>
                <a:gd name="T12" fmla="*/ 6 w 175"/>
                <a:gd name="T13" fmla="*/ 88 h 88"/>
                <a:gd name="T14" fmla="*/ 0 w 175"/>
                <a:gd name="T15" fmla="*/ 87 h 88"/>
                <a:gd name="T16" fmla="*/ 0 w 175"/>
                <a:gd name="T17" fmla="*/ 1 h 88"/>
                <a:gd name="T18" fmla="*/ 6 w 175"/>
                <a:gd name="T19" fmla="*/ 0 h 88"/>
                <a:gd name="T20" fmla="*/ 88 w 175"/>
                <a:gd name="T21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88">
                  <a:moveTo>
                    <a:pt x="88" y="35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2" y="0"/>
                    <a:pt x="174" y="0"/>
                    <a:pt x="175" y="1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4" y="88"/>
                    <a:pt x="172" y="88"/>
                    <a:pt x="170" y="88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4" y="88"/>
                    <a:pt x="2" y="88"/>
                    <a:pt x="0" y="8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0"/>
                    <a:pt x="6" y="0"/>
                  </a:cubicBezTo>
                  <a:lnTo>
                    <a:pt x="88" y="35"/>
                  </a:lnTo>
                  <a:close/>
                </a:path>
              </a:pathLst>
            </a:custGeom>
            <a:solidFill>
              <a:srgbClr val="FFFFFF"/>
            </a:solidFill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09" name="Line 203"/>
            <p:cNvSpPr>
              <a:spLocks noChangeShapeType="1"/>
            </p:cNvSpPr>
            <p:nvPr userDrawn="1"/>
          </p:nvSpPr>
          <p:spPr bwMode="auto">
            <a:xfrm>
              <a:off x="4166" y="1695"/>
              <a:ext cx="0" cy="96"/>
            </a:xfrm>
            <a:prstGeom prst="line">
              <a:avLst/>
            </a:prstGeom>
            <a:noFill/>
            <a:ln w="33338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10" name="Freeform 204"/>
            <p:cNvSpPr>
              <a:spLocks/>
            </p:cNvSpPr>
            <p:nvPr userDrawn="1"/>
          </p:nvSpPr>
          <p:spPr bwMode="auto">
            <a:xfrm>
              <a:off x="3889" y="2152"/>
              <a:ext cx="555" cy="424"/>
            </a:xfrm>
            <a:custGeom>
              <a:avLst/>
              <a:gdLst>
                <a:gd name="T0" fmla="*/ 0 w 620"/>
                <a:gd name="T1" fmla="*/ 333 h 474"/>
                <a:gd name="T2" fmla="*/ 310 w 620"/>
                <a:gd name="T3" fmla="*/ 474 h 474"/>
                <a:gd name="T4" fmla="*/ 620 w 620"/>
                <a:gd name="T5" fmla="*/ 333 h 474"/>
                <a:gd name="T6" fmla="*/ 310 w 620"/>
                <a:gd name="T7" fmla="*/ 0 h 474"/>
                <a:gd name="T8" fmla="*/ 0 w 620"/>
                <a:gd name="T9" fmla="*/ 33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474">
                  <a:moveTo>
                    <a:pt x="0" y="333"/>
                  </a:moveTo>
                  <a:cubicBezTo>
                    <a:pt x="78" y="420"/>
                    <a:pt x="188" y="474"/>
                    <a:pt x="310" y="474"/>
                  </a:cubicBezTo>
                  <a:cubicBezTo>
                    <a:pt x="431" y="474"/>
                    <a:pt x="541" y="420"/>
                    <a:pt x="620" y="333"/>
                  </a:cubicBezTo>
                  <a:cubicBezTo>
                    <a:pt x="620" y="121"/>
                    <a:pt x="481" y="0"/>
                    <a:pt x="310" y="0"/>
                  </a:cubicBezTo>
                  <a:cubicBezTo>
                    <a:pt x="139" y="0"/>
                    <a:pt x="0" y="121"/>
                    <a:pt x="0" y="33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11" name="Oval 205"/>
            <p:cNvSpPr>
              <a:spLocks noChangeArrowheads="1"/>
            </p:cNvSpPr>
            <p:nvPr userDrawn="1"/>
          </p:nvSpPr>
          <p:spPr bwMode="auto">
            <a:xfrm>
              <a:off x="3985" y="1764"/>
              <a:ext cx="362" cy="37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12" name="Oval 206"/>
            <p:cNvSpPr>
              <a:spLocks noChangeArrowheads="1"/>
            </p:cNvSpPr>
            <p:nvPr userDrawn="1"/>
          </p:nvSpPr>
          <p:spPr bwMode="auto">
            <a:xfrm>
              <a:off x="4103" y="1985"/>
              <a:ext cx="127" cy="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13" name="Oval 207"/>
            <p:cNvSpPr>
              <a:spLocks noChangeArrowheads="1"/>
            </p:cNvSpPr>
            <p:nvPr userDrawn="1"/>
          </p:nvSpPr>
          <p:spPr bwMode="auto">
            <a:xfrm>
              <a:off x="4134" y="2034"/>
              <a:ext cx="65" cy="65"/>
            </a:xfrm>
            <a:prstGeom prst="ellips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115" name="Utropstegn" hidden="1"/>
          <p:cNvGrpSpPr>
            <a:grpSpLocks noChangeAspect="1"/>
          </p:cNvGrpSpPr>
          <p:nvPr userDrawn="1"/>
        </p:nvGrpSpPr>
        <p:grpSpPr bwMode="auto">
          <a:xfrm>
            <a:off x="5705545" y="2536053"/>
            <a:ext cx="374584" cy="1500321"/>
            <a:chOff x="2696" y="1190"/>
            <a:chExt cx="177" cy="704"/>
          </a:xfrm>
        </p:grpSpPr>
        <p:sp>
          <p:nvSpPr>
            <p:cNvPr id="1117" name="Freeform 211"/>
            <p:cNvSpPr>
              <a:spLocks/>
            </p:cNvSpPr>
            <p:nvPr userDrawn="1"/>
          </p:nvSpPr>
          <p:spPr bwMode="auto">
            <a:xfrm>
              <a:off x="2696" y="1190"/>
              <a:ext cx="177" cy="479"/>
            </a:xfrm>
            <a:custGeom>
              <a:avLst/>
              <a:gdLst>
                <a:gd name="T0" fmla="*/ 178 w 280"/>
                <a:gd name="T1" fmla="*/ 759 h 759"/>
                <a:gd name="T2" fmla="*/ 102 w 280"/>
                <a:gd name="T3" fmla="*/ 759 h 759"/>
                <a:gd name="T4" fmla="*/ 41 w 280"/>
                <a:gd name="T5" fmla="*/ 701 h 759"/>
                <a:gd name="T6" fmla="*/ 2 w 280"/>
                <a:gd name="T7" fmla="*/ 58 h 759"/>
                <a:gd name="T8" fmla="*/ 57 w 280"/>
                <a:gd name="T9" fmla="*/ 0 h 759"/>
                <a:gd name="T10" fmla="*/ 224 w 280"/>
                <a:gd name="T11" fmla="*/ 0 h 759"/>
                <a:gd name="T12" fmla="*/ 279 w 280"/>
                <a:gd name="T13" fmla="*/ 58 h 759"/>
                <a:gd name="T14" fmla="*/ 239 w 280"/>
                <a:gd name="T15" fmla="*/ 701 h 759"/>
                <a:gd name="T16" fmla="*/ 178 w 280"/>
                <a:gd name="T17" fmla="*/ 759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759">
                  <a:moveTo>
                    <a:pt x="178" y="759"/>
                  </a:moveTo>
                  <a:cubicBezTo>
                    <a:pt x="102" y="759"/>
                    <a:pt x="102" y="759"/>
                    <a:pt x="102" y="759"/>
                  </a:cubicBezTo>
                  <a:cubicBezTo>
                    <a:pt x="70" y="759"/>
                    <a:pt x="43" y="733"/>
                    <a:pt x="41" y="701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0" y="26"/>
                    <a:pt x="25" y="0"/>
                    <a:pt x="57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56" y="0"/>
                    <a:pt x="280" y="26"/>
                    <a:pt x="279" y="58"/>
                  </a:cubicBezTo>
                  <a:cubicBezTo>
                    <a:pt x="239" y="701"/>
                    <a:pt x="239" y="701"/>
                    <a:pt x="239" y="701"/>
                  </a:cubicBezTo>
                  <a:cubicBezTo>
                    <a:pt x="238" y="733"/>
                    <a:pt x="210" y="759"/>
                    <a:pt x="178" y="7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18" name="Oval 212"/>
            <p:cNvSpPr>
              <a:spLocks noChangeArrowheads="1"/>
            </p:cNvSpPr>
            <p:nvPr userDrawn="1"/>
          </p:nvSpPr>
          <p:spPr bwMode="auto">
            <a:xfrm>
              <a:off x="2703" y="1734"/>
              <a:ext cx="161" cy="16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  <p:grpSp>
        <p:nvGrpSpPr>
          <p:cNvPr id="1120" name="penger" hidden="1"/>
          <p:cNvGrpSpPr>
            <a:grpSpLocks noChangeAspect="1"/>
          </p:cNvGrpSpPr>
          <p:nvPr userDrawn="1"/>
        </p:nvGrpSpPr>
        <p:grpSpPr bwMode="auto">
          <a:xfrm>
            <a:off x="5301331" y="2440153"/>
            <a:ext cx="1534318" cy="1336222"/>
            <a:chOff x="2505" y="1145"/>
            <a:chExt cx="725" cy="627"/>
          </a:xfrm>
        </p:grpSpPr>
        <p:sp>
          <p:nvSpPr>
            <p:cNvPr id="1122" name="Freeform 216"/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23" name="Freeform 217"/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24" name="Freeform 218"/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25" name="Freeform 219"/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26" name="Freeform 220"/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27" name="Freeform 221"/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28" name="Freeform 222"/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29" name="Freeform 223"/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0" name="Oval 224"/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1" name="Oval 225"/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2" name="Freeform 226"/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3" name="Freeform 227"/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4" name="Freeform 228"/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5" name="Freeform 229"/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6" name="Freeform 230"/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7" name="Freeform 231"/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8" name="Oval 232"/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39" name="Oval 233"/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0" name="Freeform 234"/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1" name="Freeform 235"/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2" name="Freeform 236"/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3" name="Freeform 237"/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4" name="Freeform 238"/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5" name="Freeform 239"/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6" name="Freeform 240"/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7" name="Freeform 241"/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8" name="Freeform 242"/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49" name="Freeform 243"/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50" name="Freeform 244"/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51" name="Freeform 245"/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52" name="Oval 246"/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  <p:sp>
          <p:nvSpPr>
            <p:cNvPr id="1153" name="Oval 247"/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533"/>
            </a:p>
          </p:txBody>
        </p:sp>
      </p:grpSp>
    </p:spTree>
    <p:extLst>
      <p:ext uri="{BB962C8B-B14F-4D97-AF65-F5344CB8AC3E}">
        <p14:creationId xmlns:p14="http://schemas.microsoft.com/office/powerpoint/2010/main" val="332381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3953" r:id="rId2"/>
    <p:sldLayoutId id="2147484012" r:id="rId3"/>
    <p:sldLayoutId id="2147484013" r:id="rId4"/>
    <p:sldLayoutId id="2147483955" r:id="rId5"/>
    <p:sldLayoutId id="2147483956" r:id="rId6"/>
    <p:sldLayoutId id="2147484014" r:id="rId7"/>
    <p:sldLayoutId id="2147484015" r:id="rId8"/>
    <p:sldLayoutId id="2147484016" r:id="rId9"/>
    <p:sldLayoutId id="2147483958" r:id="rId10"/>
    <p:sldLayoutId id="2147483996" r:id="rId11"/>
    <p:sldLayoutId id="2147484017" r:id="rId12"/>
    <p:sldLayoutId id="2147484018" r:id="rId13"/>
  </p:sldLayoutIdLst>
  <p:hf sldNum="0" hdr="0" ftr="0" dt="0"/>
  <p:txStyles>
    <p:titleStyle>
      <a:lvl1pPr algn="l" defTabSz="907962" rtl="0" eaLnBrk="1" latinLnBrk="0" hangingPunct="1">
        <a:lnSpc>
          <a:spcPct val="90000"/>
        </a:lnSpc>
        <a:spcBef>
          <a:spcPct val="0"/>
        </a:spcBef>
        <a:buNone/>
        <a:defRPr sz="4932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990" indent="-226990" algn="l" defTabSz="907962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73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34953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933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42914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896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50878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04859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58839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3981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07962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61943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15926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69905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23886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77868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31848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981" y="1696530"/>
            <a:ext cx="11151621" cy="68793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81" y="2658382"/>
            <a:ext cx="11159457" cy="37217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41371" y="360046"/>
            <a:ext cx="89423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27" b="1">
                <a:solidFill>
                  <a:schemeClr val="tx1"/>
                </a:solidFill>
              </a:defRPr>
            </a:lvl1pPr>
          </a:lstStyle>
          <a:p>
            <a:fld id="{205AAB6B-C8DC-467C-B8C5-F1ADB02BF221}" type="datetime1">
              <a:rPr lang="nb-NO" smtClean="0"/>
              <a:t>15.06.2022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91169" y="360046"/>
            <a:ext cx="2146158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27" b="1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9436" y="360046"/>
            <a:ext cx="35769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27" b="1">
                <a:solidFill>
                  <a:schemeClr val="tx1"/>
                </a:solidFill>
              </a:defRPr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156" name="prosses2" hidden="1"/>
          <p:cNvGrpSpPr>
            <a:grpSpLocks noChangeAspect="1"/>
          </p:cNvGrpSpPr>
          <p:nvPr userDrawn="1"/>
        </p:nvGrpSpPr>
        <p:grpSpPr bwMode="auto">
          <a:xfrm>
            <a:off x="4434706" y="1755283"/>
            <a:ext cx="3322590" cy="3347438"/>
            <a:chOff x="1310" y="590"/>
            <a:chExt cx="3140" cy="3140"/>
          </a:xfrm>
        </p:grpSpPr>
        <p:sp>
          <p:nvSpPr>
            <p:cNvPr id="294" name="Freeform 63"/>
            <p:cNvSpPr>
              <a:spLocks/>
            </p:cNvSpPr>
            <p:nvPr userDrawn="1"/>
          </p:nvSpPr>
          <p:spPr bwMode="auto">
            <a:xfrm>
              <a:off x="1310" y="1402"/>
              <a:ext cx="436" cy="1544"/>
            </a:xfrm>
            <a:custGeom>
              <a:avLst/>
              <a:gdLst>
                <a:gd name="T0" fmla="*/ 160 w 184"/>
                <a:gd name="T1" fmla="*/ 68 h 652"/>
                <a:gd name="T2" fmla="*/ 184 w 184"/>
                <a:gd name="T3" fmla="*/ 82 h 652"/>
                <a:gd name="T4" fmla="*/ 162 w 184"/>
                <a:gd name="T5" fmla="*/ 0 h 652"/>
                <a:gd name="T6" fmla="*/ 78 w 184"/>
                <a:gd name="T7" fmla="*/ 22 h 652"/>
                <a:gd name="T8" fmla="*/ 101 w 184"/>
                <a:gd name="T9" fmla="*/ 35 h 652"/>
                <a:gd name="T10" fmla="*/ 127 w 184"/>
                <a:gd name="T11" fmla="*/ 652 h 652"/>
                <a:gd name="T12" fmla="*/ 144 w 184"/>
                <a:gd name="T13" fmla="*/ 613 h 652"/>
                <a:gd name="T14" fmla="*/ 144 w 184"/>
                <a:gd name="T15" fmla="*/ 613 h 652"/>
                <a:gd name="T16" fmla="*/ 184 w 184"/>
                <a:gd name="T17" fmla="*/ 614 h 652"/>
                <a:gd name="T18" fmla="*/ 160 w 184"/>
                <a:gd name="T19" fmla="*/ 6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2">
                  <a:moveTo>
                    <a:pt x="160" y="68"/>
                  </a:moveTo>
                  <a:cubicBezTo>
                    <a:pt x="184" y="82"/>
                    <a:pt x="184" y="82"/>
                    <a:pt x="184" y="82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0" y="234"/>
                    <a:pt x="14" y="469"/>
                    <a:pt x="127" y="652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84" y="614"/>
                    <a:pt x="184" y="614"/>
                    <a:pt x="184" y="614"/>
                  </a:cubicBezTo>
                  <a:cubicBezTo>
                    <a:pt x="85" y="452"/>
                    <a:pt x="72" y="245"/>
                    <a:pt x="160" y="68"/>
                  </a:cubicBez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95" name="Freeform 64"/>
            <p:cNvSpPr>
              <a:spLocks/>
            </p:cNvSpPr>
            <p:nvPr userDrawn="1"/>
          </p:nvSpPr>
          <p:spPr bwMode="auto">
            <a:xfrm>
              <a:off x="3444" y="777"/>
              <a:ext cx="194" cy="249"/>
            </a:xfrm>
            <a:custGeom>
              <a:avLst/>
              <a:gdLst>
                <a:gd name="T0" fmla="*/ 0 w 194"/>
                <a:gd name="T1" fmla="*/ 249 h 249"/>
                <a:gd name="T2" fmla="*/ 194 w 194"/>
                <a:gd name="T3" fmla="*/ 197 h 249"/>
                <a:gd name="T4" fmla="*/ 142 w 194"/>
                <a:gd name="T5" fmla="*/ 0 h 249"/>
                <a:gd name="T6" fmla="*/ 0 w 194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249">
                  <a:moveTo>
                    <a:pt x="0" y="249"/>
                  </a:moveTo>
                  <a:lnTo>
                    <a:pt x="194" y="197"/>
                  </a:lnTo>
                  <a:lnTo>
                    <a:pt x="142" y="0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96" name="Freeform 65"/>
            <p:cNvSpPr>
              <a:spLocks/>
            </p:cNvSpPr>
            <p:nvPr userDrawn="1"/>
          </p:nvSpPr>
          <p:spPr bwMode="auto">
            <a:xfrm>
              <a:off x="2094" y="590"/>
              <a:ext cx="1544" cy="436"/>
            </a:xfrm>
            <a:custGeom>
              <a:avLst/>
              <a:gdLst>
                <a:gd name="T0" fmla="*/ 652 w 652"/>
                <a:gd name="T1" fmla="*/ 162 h 184"/>
                <a:gd name="T2" fmla="*/ 630 w 652"/>
                <a:gd name="T3" fmla="*/ 79 h 184"/>
                <a:gd name="T4" fmla="*/ 617 w 652"/>
                <a:gd name="T5" fmla="*/ 101 h 184"/>
                <a:gd name="T6" fmla="*/ 0 w 652"/>
                <a:gd name="T7" fmla="*/ 128 h 184"/>
                <a:gd name="T8" fmla="*/ 39 w 652"/>
                <a:gd name="T9" fmla="*/ 144 h 184"/>
                <a:gd name="T10" fmla="*/ 39 w 652"/>
                <a:gd name="T11" fmla="*/ 144 h 184"/>
                <a:gd name="T12" fmla="*/ 38 w 652"/>
                <a:gd name="T13" fmla="*/ 184 h 184"/>
                <a:gd name="T14" fmla="*/ 584 w 652"/>
                <a:gd name="T15" fmla="*/ 161 h 184"/>
                <a:gd name="T16" fmla="*/ 570 w 652"/>
                <a:gd name="T17" fmla="*/ 184 h 184"/>
                <a:gd name="T18" fmla="*/ 652 w 652"/>
                <a:gd name="T19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2" h="184">
                  <a:moveTo>
                    <a:pt x="652" y="162"/>
                  </a:moveTo>
                  <a:cubicBezTo>
                    <a:pt x="630" y="79"/>
                    <a:pt x="630" y="79"/>
                    <a:pt x="630" y="79"/>
                  </a:cubicBezTo>
                  <a:cubicBezTo>
                    <a:pt x="617" y="101"/>
                    <a:pt x="617" y="101"/>
                    <a:pt x="617" y="101"/>
                  </a:cubicBezTo>
                  <a:cubicBezTo>
                    <a:pt x="418" y="0"/>
                    <a:pt x="183" y="14"/>
                    <a:pt x="0" y="128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200" y="85"/>
                    <a:pt x="407" y="72"/>
                    <a:pt x="584" y="161"/>
                  </a:cubicBezTo>
                  <a:cubicBezTo>
                    <a:pt x="570" y="184"/>
                    <a:pt x="570" y="184"/>
                    <a:pt x="570" y="184"/>
                  </a:cubicBezTo>
                  <a:lnTo>
                    <a:pt x="652" y="162"/>
                  </a:ln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97" name="Freeform 66"/>
            <p:cNvSpPr>
              <a:spLocks/>
            </p:cNvSpPr>
            <p:nvPr userDrawn="1"/>
          </p:nvSpPr>
          <p:spPr bwMode="auto">
            <a:xfrm>
              <a:off x="4014" y="1374"/>
              <a:ext cx="436" cy="1546"/>
            </a:xfrm>
            <a:custGeom>
              <a:avLst/>
              <a:gdLst>
                <a:gd name="T0" fmla="*/ 57 w 184"/>
                <a:gd name="T1" fmla="*/ 0 h 653"/>
                <a:gd name="T2" fmla="*/ 40 w 184"/>
                <a:gd name="T3" fmla="*/ 39 h 653"/>
                <a:gd name="T4" fmla="*/ 40 w 184"/>
                <a:gd name="T5" fmla="*/ 39 h 653"/>
                <a:gd name="T6" fmla="*/ 0 w 184"/>
                <a:gd name="T7" fmla="*/ 38 h 653"/>
                <a:gd name="T8" fmla="*/ 23 w 184"/>
                <a:gd name="T9" fmla="*/ 584 h 653"/>
                <a:gd name="T10" fmla="*/ 0 w 184"/>
                <a:gd name="T11" fmla="*/ 571 h 653"/>
                <a:gd name="T12" fmla="*/ 22 w 184"/>
                <a:gd name="T13" fmla="*/ 653 h 653"/>
                <a:gd name="T14" fmla="*/ 105 w 184"/>
                <a:gd name="T15" fmla="*/ 630 h 653"/>
                <a:gd name="T16" fmla="*/ 83 w 184"/>
                <a:gd name="T17" fmla="*/ 618 h 653"/>
                <a:gd name="T18" fmla="*/ 57 w 184"/>
                <a:gd name="T1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3">
                  <a:moveTo>
                    <a:pt x="57" y="0"/>
                  </a:moveTo>
                  <a:cubicBezTo>
                    <a:pt x="40" y="39"/>
                    <a:pt x="40" y="39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99" y="200"/>
                    <a:pt x="112" y="407"/>
                    <a:pt x="23" y="584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22" y="653"/>
                    <a:pt x="22" y="653"/>
                    <a:pt x="22" y="653"/>
                  </a:cubicBezTo>
                  <a:cubicBezTo>
                    <a:pt x="105" y="630"/>
                    <a:pt x="105" y="630"/>
                    <a:pt x="105" y="630"/>
                  </a:cubicBezTo>
                  <a:cubicBezTo>
                    <a:pt x="83" y="618"/>
                    <a:pt x="83" y="618"/>
                    <a:pt x="83" y="618"/>
                  </a:cubicBezTo>
                  <a:cubicBezTo>
                    <a:pt x="184" y="418"/>
                    <a:pt x="170" y="184"/>
                    <a:pt x="57" y="0"/>
                  </a:cubicBez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98" name="Freeform 67"/>
            <p:cNvSpPr>
              <a:spLocks/>
            </p:cNvSpPr>
            <p:nvPr userDrawn="1"/>
          </p:nvSpPr>
          <p:spPr bwMode="auto">
            <a:xfrm>
              <a:off x="2120" y="3294"/>
              <a:ext cx="1546" cy="436"/>
            </a:xfrm>
            <a:custGeom>
              <a:avLst/>
              <a:gdLst>
                <a:gd name="T0" fmla="*/ 653 w 653"/>
                <a:gd name="T1" fmla="*/ 57 h 184"/>
                <a:gd name="T2" fmla="*/ 614 w 653"/>
                <a:gd name="T3" fmla="*/ 41 h 184"/>
                <a:gd name="T4" fmla="*/ 614 w 653"/>
                <a:gd name="T5" fmla="*/ 41 h 184"/>
                <a:gd name="T6" fmla="*/ 615 w 653"/>
                <a:gd name="T7" fmla="*/ 0 h 184"/>
                <a:gd name="T8" fmla="*/ 69 w 653"/>
                <a:gd name="T9" fmla="*/ 24 h 184"/>
                <a:gd name="T10" fmla="*/ 82 w 653"/>
                <a:gd name="T11" fmla="*/ 0 h 184"/>
                <a:gd name="T12" fmla="*/ 0 w 653"/>
                <a:gd name="T13" fmla="*/ 22 h 184"/>
                <a:gd name="T14" fmla="*/ 23 w 653"/>
                <a:gd name="T15" fmla="*/ 106 h 184"/>
                <a:gd name="T16" fmla="*/ 36 w 653"/>
                <a:gd name="T17" fmla="*/ 83 h 184"/>
                <a:gd name="T18" fmla="*/ 653 w 653"/>
                <a:gd name="T19" fmla="*/ 5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3" h="184">
                  <a:moveTo>
                    <a:pt x="653" y="57"/>
                  </a:moveTo>
                  <a:cubicBezTo>
                    <a:pt x="614" y="41"/>
                    <a:pt x="614" y="41"/>
                    <a:pt x="614" y="4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453" y="99"/>
                    <a:pt x="246" y="112"/>
                    <a:pt x="69" y="2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235" y="184"/>
                    <a:pt x="469" y="170"/>
                    <a:pt x="653" y="57"/>
                  </a:cubicBezTo>
                  <a:close/>
                </a:path>
              </a:pathLst>
            </a:custGeom>
            <a:solidFill>
              <a:srgbClr val="94D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99" name="Rectangle 68"/>
            <p:cNvSpPr>
              <a:spLocks noChangeArrowheads="1"/>
            </p:cNvSpPr>
            <p:nvPr userDrawn="1"/>
          </p:nvSpPr>
          <p:spPr bwMode="auto">
            <a:xfrm>
              <a:off x="1435" y="3052"/>
              <a:ext cx="90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300" name="Rectangle 69"/>
            <p:cNvSpPr>
              <a:spLocks noChangeArrowheads="1"/>
            </p:cNvSpPr>
            <p:nvPr userDrawn="1"/>
          </p:nvSpPr>
          <p:spPr bwMode="auto">
            <a:xfrm>
              <a:off x="1435" y="1118"/>
              <a:ext cx="90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301" name="Rectangle 70"/>
            <p:cNvSpPr>
              <a:spLocks noChangeArrowheads="1"/>
            </p:cNvSpPr>
            <p:nvPr userDrawn="1"/>
          </p:nvSpPr>
          <p:spPr bwMode="auto">
            <a:xfrm>
              <a:off x="3497" y="3052"/>
              <a:ext cx="904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302" name="Rectangle 71"/>
            <p:cNvSpPr>
              <a:spLocks noChangeArrowheads="1"/>
            </p:cNvSpPr>
            <p:nvPr userDrawn="1"/>
          </p:nvSpPr>
          <p:spPr bwMode="auto">
            <a:xfrm>
              <a:off x="3497" y="1118"/>
              <a:ext cx="90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</p:grpSp>
      <p:grpSp>
        <p:nvGrpSpPr>
          <p:cNvPr id="157" name="prosses3" hidden="1"/>
          <p:cNvGrpSpPr>
            <a:grpSpLocks noChangeAspect="1"/>
          </p:cNvGrpSpPr>
          <p:nvPr userDrawn="1"/>
        </p:nvGrpSpPr>
        <p:grpSpPr bwMode="auto">
          <a:xfrm>
            <a:off x="4235246" y="1603905"/>
            <a:ext cx="3721511" cy="3650191"/>
            <a:chOff x="1125" y="481"/>
            <a:chExt cx="3517" cy="3424"/>
          </a:xfrm>
        </p:grpSpPr>
        <p:sp>
          <p:nvSpPr>
            <p:cNvPr id="285" name="Rectangle 75"/>
            <p:cNvSpPr>
              <a:spLocks noChangeArrowheads="1"/>
            </p:cNvSpPr>
            <p:nvPr userDrawn="1"/>
          </p:nvSpPr>
          <p:spPr bwMode="auto">
            <a:xfrm>
              <a:off x="2420" y="48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86" name="Rectangle 76"/>
            <p:cNvSpPr>
              <a:spLocks noChangeArrowheads="1"/>
            </p:cNvSpPr>
            <p:nvPr userDrawn="1"/>
          </p:nvSpPr>
          <p:spPr bwMode="auto">
            <a:xfrm>
              <a:off x="2420" y="632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27">
                <a:latin typeface="Arial" panose="020B0604020202020204" pitchFamily="34" charset="0"/>
              </a:endParaRPr>
            </a:p>
          </p:txBody>
        </p:sp>
        <p:sp>
          <p:nvSpPr>
            <p:cNvPr id="287" name="Rectangle 78"/>
            <p:cNvSpPr>
              <a:spLocks noChangeArrowheads="1"/>
            </p:cNvSpPr>
            <p:nvPr userDrawn="1"/>
          </p:nvSpPr>
          <p:spPr bwMode="auto">
            <a:xfrm>
              <a:off x="1125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88" name="Rectangle 79"/>
            <p:cNvSpPr>
              <a:spLocks noChangeArrowheads="1"/>
            </p:cNvSpPr>
            <p:nvPr userDrawn="1"/>
          </p:nvSpPr>
          <p:spPr bwMode="auto">
            <a:xfrm>
              <a:off x="1125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27">
                <a:latin typeface="Arial" panose="020B0604020202020204" pitchFamily="34" charset="0"/>
              </a:endParaRPr>
            </a:p>
          </p:txBody>
        </p:sp>
        <p:sp>
          <p:nvSpPr>
            <p:cNvPr id="289" name="Rectangle 81"/>
            <p:cNvSpPr>
              <a:spLocks noChangeArrowheads="1"/>
            </p:cNvSpPr>
            <p:nvPr userDrawn="1"/>
          </p:nvSpPr>
          <p:spPr bwMode="auto">
            <a:xfrm>
              <a:off x="3738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90" name="Rectangle 82"/>
            <p:cNvSpPr>
              <a:spLocks noChangeArrowheads="1"/>
            </p:cNvSpPr>
            <p:nvPr userDrawn="1"/>
          </p:nvSpPr>
          <p:spPr bwMode="auto">
            <a:xfrm>
              <a:off x="3738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27">
                <a:latin typeface="Arial" panose="020B0604020202020204" pitchFamily="34" charset="0"/>
              </a:endParaRPr>
            </a:p>
          </p:txBody>
        </p:sp>
        <p:sp>
          <p:nvSpPr>
            <p:cNvPr id="291" name="Freeform 84"/>
            <p:cNvSpPr>
              <a:spLocks/>
            </p:cNvSpPr>
            <p:nvPr userDrawn="1"/>
          </p:nvSpPr>
          <p:spPr bwMode="auto">
            <a:xfrm>
              <a:off x="1343" y="946"/>
              <a:ext cx="996" cy="1536"/>
            </a:xfrm>
            <a:custGeom>
              <a:avLst/>
              <a:gdLst>
                <a:gd name="T0" fmla="*/ 421 w 421"/>
                <a:gd name="T1" fmla="*/ 32 h 649"/>
                <a:gd name="T2" fmla="*/ 341 w 421"/>
                <a:gd name="T3" fmla="*/ 0 h 649"/>
                <a:gd name="T4" fmla="*/ 351 w 421"/>
                <a:gd name="T5" fmla="*/ 24 h 649"/>
                <a:gd name="T6" fmla="*/ 3 w 421"/>
                <a:gd name="T7" fmla="*/ 534 h 649"/>
                <a:gd name="T8" fmla="*/ 3 w 421"/>
                <a:gd name="T9" fmla="*/ 534 h 649"/>
                <a:gd name="T10" fmla="*/ 4 w 421"/>
                <a:gd name="T11" fmla="*/ 649 h 649"/>
                <a:gd name="T12" fmla="*/ 35 w 421"/>
                <a:gd name="T13" fmla="*/ 621 h 649"/>
                <a:gd name="T14" fmla="*/ 35 w 421"/>
                <a:gd name="T15" fmla="*/ 621 h 649"/>
                <a:gd name="T16" fmla="*/ 35 w 421"/>
                <a:gd name="T17" fmla="*/ 621 h 649"/>
                <a:gd name="T18" fmla="*/ 71 w 421"/>
                <a:gd name="T19" fmla="*/ 640 h 649"/>
                <a:gd name="T20" fmla="*/ 87 w 421"/>
                <a:gd name="T21" fmla="*/ 449 h 649"/>
                <a:gd name="T22" fmla="*/ 86 w 421"/>
                <a:gd name="T23" fmla="*/ 449 h 649"/>
                <a:gd name="T24" fmla="*/ 379 w 421"/>
                <a:gd name="T25" fmla="*/ 86 h 649"/>
                <a:gd name="T26" fmla="*/ 390 w 421"/>
                <a:gd name="T27" fmla="*/ 111 h 649"/>
                <a:gd name="T28" fmla="*/ 421 w 421"/>
                <a:gd name="T29" fmla="*/ 32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1" h="649">
                  <a:moveTo>
                    <a:pt x="421" y="32"/>
                  </a:moveTo>
                  <a:cubicBezTo>
                    <a:pt x="341" y="0"/>
                    <a:pt x="341" y="0"/>
                    <a:pt x="341" y="0"/>
                  </a:cubicBezTo>
                  <a:cubicBezTo>
                    <a:pt x="351" y="24"/>
                    <a:pt x="351" y="24"/>
                    <a:pt x="351" y="24"/>
                  </a:cubicBezTo>
                  <a:cubicBezTo>
                    <a:pt x="151" y="123"/>
                    <a:pt x="22" y="320"/>
                    <a:pt x="3" y="534"/>
                  </a:cubicBezTo>
                  <a:cubicBezTo>
                    <a:pt x="3" y="534"/>
                    <a:pt x="3" y="534"/>
                    <a:pt x="3" y="534"/>
                  </a:cubicBezTo>
                  <a:cubicBezTo>
                    <a:pt x="0" y="572"/>
                    <a:pt x="0" y="610"/>
                    <a:pt x="4" y="649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71" y="640"/>
                    <a:pt x="71" y="640"/>
                    <a:pt x="71" y="640"/>
                  </a:cubicBezTo>
                  <a:cubicBezTo>
                    <a:pt x="65" y="576"/>
                    <a:pt x="71" y="511"/>
                    <a:pt x="87" y="449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126" y="296"/>
                    <a:pt x="230" y="161"/>
                    <a:pt x="379" y="86"/>
                  </a:cubicBezTo>
                  <a:cubicBezTo>
                    <a:pt x="390" y="111"/>
                    <a:pt x="390" y="111"/>
                    <a:pt x="390" y="111"/>
                  </a:cubicBezTo>
                  <a:lnTo>
                    <a:pt x="421" y="32"/>
                  </a:ln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92" name="Freeform 85"/>
            <p:cNvSpPr>
              <a:spLocks/>
            </p:cNvSpPr>
            <p:nvPr userDrawn="1"/>
          </p:nvSpPr>
          <p:spPr bwMode="auto">
            <a:xfrm>
              <a:off x="1954" y="3408"/>
              <a:ext cx="1760" cy="497"/>
            </a:xfrm>
            <a:custGeom>
              <a:avLst/>
              <a:gdLst>
                <a:gd name="T0" fmla="*/ 0 w 744"/>
                <a:gd name="T1" fmla="*/ 13 h 210"/>
                <a:gd name="T2" fmla="*/ 14 w 744"/>
                <a:gd name="T3" fmla="*/ 98 h 210"/>
                <a:gd name="T4" fmla="*/ 29 w 744"/>
                <a:gd name="T5" fmla="*/ 77 h 210"/>
                <a:gd name="T6" fmla="*/ 645 w 744"/>
                <a:gd name="T7" fmla="*/ 117 h 210"/>
                <a:gd name="T8" fmla="*/ 645 w 744"/>
                <a:gd name="T9" fmla="*/ 117 h 210"/>
                <a:gd name="T10" fmla="*/ 744 w 744"/>
                <a:gd name="T11" fmla="*/ 58 h 210"/>
                <a:gd name="T12" fmla="*/ 704 w 744"/>
                <a:gd name="T13" fmla="*/ 45 h 210"/>
                <a:gd name="T14" fmla="*/ 704 w 744"/>
                <a:gd name="T15" fmla="*/ 45 h 210"/>
                <a:gd name="T16" fmla="*/ 704 w 744"/>
                <a:gd name="T17" fmla="*/ 45 h 210"/>
                <a:gd name="T18" fmla="*/ 702 w 744"/>
                <a:gd name="T19" fmla="*/ 4 h 210"/>
                <a:gd name="T20" fmla="*/ 530 w 744"/>
                <a:gd name="T21" fmla="*/ 88 h 210"/>
                <a:gd name="T22" fmla="*/ 530 w 744"/>
                <a:gd name="T23" fmla="*/ 88 h 210"/>
                <a:gd name="T24" fmla="*/ 69 w 744"/>
                <a:gd name="T25" fmla="*/ 21 h 210"/>
                <a:gd name="T26" fmla="*/ 84 w 744"/>
                <a:gd name="T27" fmla="*/ 0 h 210"/>
                <a:gd name="T28" fmla="*/ 0 w 744"/>
                <a:gd name="T29" fmla="*/ 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4" h="210">
                  <a:moveTo>
                    <a:pt x="0" y="13"/>
                  </a:moveTo>
                  <a:cubicBezTo>
                    <a:pt x="14" y="98"/>
                    <a:pt x="14" y="98"/>
                    <a:pt x="14" y="98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16" y="199"/>
                    <a:pt x="451" y="210"/>
                    <a:pt x="645" y="117"/>
                  </a:cubicBezTo>
                  <a:cubicBezTo>
                    <a:pt x="645" y="117"/>
                    <a:pt x="645" y="117"/>
                    <a:pt x="645" y="117"/>
                  </a:cubicBezTo>
                  <a:cubicBezTo>
                    <a:pt x="679" y="100"/>
                    <a:pt x="713" y="81"/>
                    <a:pt x="744" y="58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2" y="4"/>
                    <a:pt x="702" y="4"/>
                    <a:pt x="702" y="4"/>
                  </a:cubicBezTo>
                  <a:cubicBezTo>
                    <a:pt x="649" y="42"/>
                    <a:pt x="591" y="70"/>
                    <a:pt x="530" y="88"/>
                  </a:cubicBezTo>
                  <a:cubicBezTo>
                    <a:pt x="530" y="88"/>
                    <a:pt x="530" y="88"/>
                    <a:pt x="530" y="88"/>
                  </a:cubicBezTo>
                  <a:cubicBezTo>
                    <a:pt x="377" y="132"/>
                    <a:pt x="208" y="112"/>
                    <a:pt x="69" y="21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93" name="Freeform 86"/>
            <p:cNvSpPr>
              <a:spLocks/>
            </p:cNvSpPr>
            <p:nvPr userDrawn="1"/>
          </p:nvSpPr>
          <p:spPr bwMode="auto">
            <a:xfrm>
              <a:off x="3388" y="981"/>
              <a:ext cx="998" cy="1584"/>
            </a:xfrm>
            <a:custGeom>
              <a:avLst/>
              <a:gdLst>
                <a:gd name="T0" fmla="*/ 354 w 422"/>
                <a:gd name="T1" fmla="*/ 669 h 669"/>
                <a:gd name="T2" fmla="*/ 422 w 422"/>
                <a:gd name="T3" fmla="*/ 615 h 669"/>
                <a:gd name="T4" fmla="*/ 396 w 422"/>
                <a:gd name="T5" fmla="*/ 612 h 669"/>
                <a:gd name="T6" fmla="*/ 126 w 422"/>
                <a:gd name="T7" fmla="*/ 56 h 669"/>
                <a:gd name="T8" fmla="*/ 126 w 422"/>
                <a:gd name="T9" fmla="*/ 57 h 669"/>
                <a:gd name="T10" fmla="*/ 26 w 422"/>
                <a:gd name="T11" fmla="*/ 0 h 669"/>
                <a:gd name="T12" fmla="*/ 34 w 422"/>
                <a:gd name="T13" fmla="*/ 41 h 669"/>
                <a:gd name="T14" fmla="*/ 34 w 422"/>
                <a:gd name="T15" fmla="*/ 41 h 669"/>
                <a:gd name="T16" fmla="*/ 34 w 422"/>
                <a:gd name="T17" fmla="*/ 41 h 669"/>
                <a:gd name="T18" fmla="*/ 0 w 422"/>
                <a:gd name="T19" fmla="*/ 63 h 669"/>
                <a:gd name="T20" fmla="*/ 158 w 422"/>
                <a:gd name="T21" fmla="*/ 171 h 669"/>
                <a:gd name="T22" fmla="*/ 158 w 422"/>
                <a:gd name="T23" fmla="*/ 171 h 669"/>
                <a:gd name="T24" fmla="*/ 328 w 422"/>
                <a:gd name="T25" fmla="*/ 605 h 669"/>
                <a:gd name="T26" fmla="*/ 301 w 422"/>
                <a:gd name="T27" fmla="*/ 602 h 669"/>
                <a:gd name="T28" fmla="*/ 354 w 422"/>
                <a:gd name="T29" fmla="*/ 66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2" h="669">
                  <a:moveTo>
                    <a:pt x="354" y="669"/>
                  </a:moveTo>
                  <a:cubicBezTo>
                    <a:pt x="422" y="615"/>
                    <a:pt x="422" y="615"/>
                    <a:pt x="422" y="615"/>
                  </a:cubicBezTo>
                  <a:cubicBezTo>
                    <a:pt x="396" y="612"/>
                    <a:pt x="396" y="612"/>
                    <a:pt x="396" y="612"/>
                  </a:cubicBezTo>
                  <a:cubicBezTo>
                    <a:pt x="409" y="389"/>
                    <a:pt x="303" y="179"/>
                    <a:pt x="126" y="56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95" y="35"/>
                    <a:pt x="61" y="16"/>
                    <a:pt x="26" y="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59" y="90"/>
                    <a:pt x="113" y="126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272" y="282"/>
                    <a:pt x="337" y="439"/>
                    <a:pt x="328" y="605"/>
                  </a:cubicBezTo>
                  <a:cubicBezTo>
                    <a:pt x="301" y="602"/>
                    <a:pt x="301" y="602"/>
                    <a:pt x="301" y="602"/>
                  </a:cubicBezTo>
                  <a:lnTo>
                    <a:pt x="354" y="669"/>
                  </a:ln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</p:grpSp>
      <p:grpSp>
        <p:nvGrpSpPr>
          <p:cNvPr id="158" name="prosses5" hidden="1"/>
          <p:cNvGrpSpPr>
            <a:grpSpLocks noChangeAspect="1"/>
          </p:cNvGrpSpPr>
          <p:nvPr userDrawn="1"/>
        </p:nvGrpSpPr>
        <p:grpSpPr bwMode="auto">
          <a:xfrm>
            <a:off x="3982875" y="1683856"/>
            <a:ext cx="4226253" cy="3490286"/>
            <a:chOff x="885" y="514"/>
            <a:chExt cx="3994" cy="3274"/>
          </a:xfrm>
        </p:grpSpPr>
        <p:sp>
          <p:nvSpPr>
            <p:cNvPr id="273" name="Freeform 133"/>
            <p:cNvSpPr>
              <a:spLocks/>
            </p:cNvSpPr>
            <p:nvPr userDrawn="1"/>
          </p:nvSpPr>
          <p:spPr bwMode="auto">
            <a:xfrm>
              <a:off x="1299" y="2163"/>
              <a:ext cx="1420" cy="1466"/>
            </a:xfrm>
            <a:custGeom>
              <a:avLst/>
              <a:gdLst>
                <a:gd name="T0" fmla="*/ 399 w 600"/>
                <a:gd name="T1" fmla="*/ 493 h 619"/>
                <a:gd name="T2" fmla="*/ 391 w 600"/>
                <a:gd name="T3" fmla="*/ 489 h 619"/>
                <a:gd name="T4" fmla="*/ 382 w 600"/>
                <a:gd name="T5" fmla="*/ 484 h 619"/>
                <a:gd name="T6" fmla="*/ 373 w 600"/>
                <a:gd name="T7" fmla="*/ 479 h 619"/>
                <a:gd name="T8" fmla="*/ 365 w 600"/>
                <a:gd name="T9" fmla="*/ 474 h 619"/>
                <a:gd name="T10" fmla="*/ 356 w 600"/>
                <a:gd name="T11" fmla="*/ 469 h 619"/>
                <a:gd name="T12" fmla="*/ 349 w 600"/>
                <a:gd name="T13" fmla="*/ 464 h 619"/>
                <a:gd name="T14" fmla="*/ 340 w 600"/>
                <a:gd name="T15" fmla="*/ 458 h 619"/>
                <a:gd name="T16" fmla="*/ 333 w 600"/>
                <a:gd name="T17" fmla="*/ 454 h 619"/>
                <a:gd name="T18" fmla="*/ 324 w 600"/>
                <a:gd name="T19" fmla="*/ 448 h 619"/>
                <a:gd name="T20" fmla="*/ 318 w 600"/>
                <a:gd name="T21" fmla="*/ 443 h 619"/>
                <a:gd name="T22" fmla="*/ 94 w 600"/>
                <a:gd name="T23" fmla="*/ 59 h 619"/>
                <a:gd name="T24" fmla="*/ 121 w 600"/>
                <a:gd name="T25" fmla="*/ 57 h 619"/>
                <a:gd name="T26" fmla="*/ 57 w 600"/>
                <a:gd name="T27" fmla="*/ 0 h 619"/>
                <a:gd name="T28" fmla="*/ 0 w 600"/>
                <a:gd name="T29" fmla="*/ 65 h 619"/>
                <a:gd name="T30" fmla="*/ 26 w 600"/>
                <a:gd name="T31" fmla="*/ 63 h 619"/>
                <a:gd name="T32" fmla="*/ 254 w 600"/>
                <a:gd name="T33" fmla="*/ 479 h 619"/>
                <a:gd name="T34" fmla="*/ 254 w 600"/>
                <a:gd name="T35" fmla="*/ 479 h 619"/>
                <a:gd name="T36" fmla="*/ 254 w 600"/>
                <a:gd name="T37" fmla="*/ 480 h 619"/>
                <a:gd name="T38" fmla="*/ 271 w 600"/>
                <a:gd name="T39" fmla="*/ 492 h 619"/>
                <a:gd name="T40" fmla="*/ 275 w 600"/>
                <a:gd name="T41" fmla="*/ 496 h 619"/>
                <a:gd name="T42" fmla="*/ 288 w 600"/>
                <a:gd name="T43" fmla="*/ 505 h 619"/>
                <a:gd name="T44" fmla="*/ 294 w 600"/>
                <a:gd name="T45" fmla="*/ 509 h 619"/>
                <a:gd name="T46" fmla="*/ 306 w 600"/>
                <a:gd name="T47" fmla="*/ 518 h 619"/>
                <a:gd name="T48" fmla="*/ 313 w 600"/>
                <a:gd name="T49" fmla="*/ 522 h 619"/>
                <a:gd name="T50" fmla="*/ 325 w 600"/>
                <a:gd name="T51" fmla="*/ 530 h 619"/>
                <a:gd name="T52" fmla="*/ 331 w 600"/>
                <a:gd name="T53" fmla="*/ 533 h 619"/>
                <a:gd name="T54" fmla="*/ 345 w 600"/>
                <a:gd name="T55" fmla="*/ 541 h 619"/>
                <a:gd name="T56" fmla="*/ 350 w 600"/>
                <a:gd name="T57" fmla="*/ 544 h 619"/>
                <a:gd name="T58" fmla="*/ 388 w 600"/>
                <a:gd name="T59" fmla="*/ 564 h 619"/>
                <a:gd name="T60" fmla="*/ 388 w 600"/>
                <a:gd name="T61" fmla="*/ 563 h 619"/>
                <a:gd name="T62" fmla="*/ 596 w 600"/>
                <a:gd name="T63" fmla="*/ 619 h 619"/>
                <a:gd name="T64" fmla="*/ 596 w 600"/>
                <a:gd name="T65" fmla="*/ 619 h 619"/>
                <a:gd name="T66" fmla="*/ 575 w 600"/>
                <a:gd name="T67" fmla="*/ 582 h 619"/>
                <a:gd name="T68" fmla="*/ 575 w 600"/>
                <a:gd name="T69" fmla="*/ 582 h 619"/>
                <a:gd name="T70" fmla="*/ 575 w 600"/>
                <a:gd name="T71" fmla="*/ 582 h 619"/>
                <a:gd name="T72" fmla="*/ 600 w 600"/>
                <a:gd name="T73" fmla="*/ 551 h 619"/>
                <a:gd name="T74" fmla="*/ 399 w 600"/>
                <a:gd name="T75" fmla="*/ 493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9">
                  <a:moveTo>
                    <a:pt x="399" y="493"/>
                  </a:moveTo>
                  <a:cubicBezTo>
                    <a:pt x="396" y="492"/>
                    <a:pt x="393" y="490"/>
                    <a:pt x="391" y="489"/>
                  </a:cubicBezTo>
                  <a:cubicBezTo>
                    <a:pt x="388" y="487"/>
                    <a:pt x="385" y="486"/>
                    <a:pt x="382" y="484"/>
                  </a:cubicBezTo>
                  <a:cubicBezTo>
                    <a:pt x="379" y="482"/>
                    <a:pt x="376" y="481"/>
                    <a:pt x="373" y="479"/>
                  </a:cubicBezTo>
                  <a:cubicBezTo>
                    <a:pt x="370" y="477"/>
                    <a:pt x="368" y="476"/>
                    <a:pt x="365" y="474"/>
                  </a:cubicBezTo>
                  <a:cubicBezTo>
                    <a:pt x="362" y="473"/>
                    <a:pt x="359" y="471"/>
                    <a:pt x="356" y="469"/>
                  </a:cubicBezTo>
                  <a:cubicBezTo>
                    <a:pt x="354" y="467"/>
                    <a:pt x="351" y="466"/>
                    <a:pt x="349" y="464"/>
                  </a:cubicBezTo>
                  <a:cubicBezTo>
                    <a:pt x="346" y="462"/>
                    <a:pt x="343" y="460"/>
                    <a:pt x="340" y="458"/>
                  </a:cubicBezTo>
                  <a:cubicBezTo>
                    <a:pt x="338" y="457"/>
                    <a:pt x="335" y="455"/>
                    <a:pt x="333" y="454"/>
                  </a:cubicBezTo>
                  <a:cubicBezTo>
                    <a:pt x="330" y="452"/>
                    <a:pt x="327" y="450"/>
                    <a:pt x="324" y="448"/>
                  </a:cubicBezTo>
                  <a:cubicBezTo>
                    <a:pt x="322" y="446"/>
                    <a:pt x="320" y="445"/>
                    <a:pt x="318" y="443"/>
                  </a:cubicBezTo>
                  <a:cubicBezTo>
                    <a:pt x="197" y="353"/>
                    <a:pt x="113" y="216"/>
                    <a:pt x="94" y="59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45" y="230"/>
                    <a:pt x="130" y="378"/>
                    <a:pt x="254" y="479"/>
                  </a:cubicBezTo>
                  <a:cubicBezTo>
                    <a:pt x="254" y="479"/>
                    <a:pt x="254" y="479"/>
                    <a:pt x="254" y="479"/>
                  </a:cubicBezTo>
                  <a:cubicBezTo>
                    <a:pt x="254" y="479"/>
                    <a:pt x="254" y="479"/>
                    <a:pt x="254" y="480"/>
                  </a:cubicBezTo>
                  <a:cubicBezTo>
                    <a:pt x="260" y="484"/>
                    <a:pt x="265" y="488"/>
                    <a:pt x="271" y="492"/>
                  </a:cubicBezTo>
                  <a:cubicBezTo>
                    <a:pt x="272" y="494"/>
                    <a:pt x="274" y="495"/>
                    <a:pt x="275" y="496"/>
                  </a:cubicBezTo>
                  <a:cubicBezTo>
                    <a:pt x="280" y="499"/>
                    <a:pt x="284" y="502"/>
                    <a:pt x="288" y="505"/>
                  </a:cubicBezTo>
                  <a:cubicBezTo>
                    <a:pt x="290" y="507"/>
                    <a:pt x="292" y="508"/>
                    <a:pt x="294" y="509"/>
                  </a:cubicBezTo>
                  <a:cubicBezTo>
                    <a:pt x="298" y="512"/>
                    <a:pt x="302" y="515"/>
                    <a:pt x="306" y="518"/>
                  </a:cubicBezTo>
                  <a:cubicBezTo>
                    <a:pt x="308" y="519"/>
                    <a:pt x="310" y="521"/>
                    <a:pt x="313" y="522"/>
                  </a:cubicBezTo>
                  <a:cubicBezTo>
                    <a:pt x="317" y="525"/>
                    <a:pt x="321" y="527"/>
                    <a:pt x="325" y="530"/>
                  </a:cubicBezTo>
                  <a:cubicBezTo>
                    <a:pt x="327" y="531"/>
                    <a:pt x="329" y="532"/>
                    <a:pt x="331" y="533"/>
                  </a:cubicBezTo>
                  <a:cubicBezTo>
                    <a:pt x="336" y="536"/>
                    <a:pt x="341" y="539"/>
                    <a:pt x="345" y="541"/>
                  </a:cubicBezTo>
                  <a:cubicBezTo>
                    <a:pt x="347" y="542"/>
                    <a:pt x="349" y="543"/>
                    <a:pt x="350" y="544"/>
                  </a:cubicBezTo>
                  <a:cubicBezTo>
                    <a:pt x="363" y="551"/>
                    <a:pt x="375" y="558"/>
                    <a:pt x="388" y="564"/>
                  </a:cubicBezTo>
                  <a:cubicBezTo>
                    <a:pt x="388" y="563"/>
                    <a:pt x="388" y="563"/>
                    <a:pt x="388" y="563"/>
                  </a:cubicBezTo>
                  <a:cubicBezTo>
                    <a:pt x="453" y="593"/>
                    <a:pt x="523" y="612"/>
                    <a:pt x="596" y="619"/>
                  </a:cubicBezTo>
                  <a:cubicBezTo>
                    <a:pt x="596" y="619"/>
                    <a:pt x="596" y="619"/>
                    <a:pt x="596" y="619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528" y="544"/>
                    <a:pt x="460" y="524"/>
                    <a:pt x="399" y="493"/>
                  </a:cubicBez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74" name="Freeform 134"/>
            <p:cNvSpPr>
              <a:spLocks/>
            </p:cNvSpPr>
            <p:nvPr userDrawn="1"/>
          </p:nvSpPr>
          <p:spPr bwMode="auto">
            <a:xfrm>
              <a:off x="1356" y="599"/>
              <a:ext cx="1465" cy="1420"/>
            </a:xfrm>
            <a:custGeom>
              <a:avLst/>
              <a:gdLst>
                <a:gd name="T0" fmla="*/ 126 w 619"/>
                <a:gd name="T1" fmla="*/ 399 h 600"/>
                <a:gd name="T2" fmla="*/ 130 w 619"/>
                <a:gd name="T3" fmla="*/ 391 h 600"/>
                <a:gd name="T4" fmla="*/ 135 w 619"/>
                <a:gd name="T5" fmla="*/ 382 h 600"/>
                <a:gd name="T6" fmla="*/ 140 w 619"/>
                <a:gd name="T7" fmla="*/ 373 h 600"/>
                <a:gd name="T8" fmla="*/ 145 w 619"/>
                <a:gd name="T9" fmla="*/ 365 h 600"/>
                <a:gd name="T10" fmla="*/ 150 w 619"/>
                <a:gd name="T11" fmla="*/ 356 h 600"/>
                <a:gd name="T12" fmla="*/ 155 w 619"/>
                <a:gd name="T13" fmla="*/ 349 h 600"/>
                <a:gd name="T14" fmla="*/ 161 w 619"/>
                <a:gd name="T15" fmla="*/ 340 h 600"/>
                <a:gd name="T16" fmla="*/ 165 w 619"/>
                <a:gd name="T17" fmla="*/ 333 h 600"/>
                <a:gd name="T18" fmla="*/ 172 w 619"/>
                <a:gd name="T19" fmla="*/ 324 h 600"/>
                <a:gd name="T20" fmla="*/ 176 w 619"/>
                <a:gd name="T21" fmla="*/ 318 h 600"/>
                <a:gd name="T22" fmla="*/ 560 w 619"/>
                <a:gd name="T23" fmla="*/ 94 h 600"/>
                <a:gd name="T24" fmla="*/ 562 w 619"/>
                <a:gd name="T25" fmla="*/ 121 h 600"/>
                <a:gd name="T26" fmla="*/ 619 w 619"/>
                <a:gd name="T27" fmla="*/ 57 h 600"/>
                <a:gd name="T28" fmla="*/ 554 w 619"/>
                <a:gd name="T29" fmla="*/ 0 h 600"/>
                <a:gd name="T30" fmla="*/ 556 w 619"/>
                <a:gd name="T31" fmla="*/ 26 h 600"/>
                <a:gd name="T32" fmla="*/ 140 w 619"/>
                <a:gd name="T33" fmla="*/ 254 h 600"/>
                <a:gd name="T34" fmla="*/ 140 w 619"/>
                <a:gd name="T35" fmla="*/ 254 h 600"/>
                <a:gd name="T36" fmla="*/ 139 w 619"/>
                <a:gd name="T37" fmla="*/ 255 h 600"/>
                <a:gd name="T38" fmla="*/ 127 w 619"/>
                <a:gd name="T39" fmla="*/ 271 h 600"/>
                <a:gd name="T40" fmla="*/ 123 w 619"/>
                <a:gd name="T41" fmla="*/ 276 h 600"/>
                <a:gd name="T42" fmla="*/ 114 w 619"/>
                <a:gd name="T43" fmla="*/ 288 h 600"/>
                <a:gd name="T44" fmla="*/ 110 w 619"/>
                <a:gd name="T45" fmla="*/ 294 h 600"/>
                <a:gd name="T46" fmla="*/ 101 w 619"/>
                <a:gd name="T47" fmla="*/ 307 h 600"/>
                <a:gd name="T48" fmla="*/ 97 w 619"/>
                <a:gd name="T49" fmla="*/ 313 h 600"/>
                <a:gd name="T50" fmla="*/ 89 w 619"/>
                <a:gd name="T51" fmla="*/ 325 h 600"/>
                <a:gd name="T52" fmla="*/ 86 w 619"/>
                <a:gd name="T53" fmla="*/ 332 h 600"/>
                <a:gd name="T54" fmla="*/ 78 w 619"/>
                <a:gd name="T55" fmla="*/ 346 h 600"/>
                <a:gd name="T56" fmla="*/ 75 w 619"/>
                <a:gd name="T57" fmla="*/ 351 h 600"/>
                <a:gd name="T58" fmla="*/ 56 w 619"/>
                <a:gd name="T59" fmla="*/ 389 h 600"/>
                <a:gd name="T60" fmla="*/ 56 w 619"/>
                <a:gd name="T61" fmla="*/ 389 h 600"/>
                <a:gd name="T62" fmla="*/ 0 w 619"/>
                <a:gd name="T63" fmla="*/ 596 h 600"/>
                <a:gd name="T64" fmla="*/ 0 w 619"/>
                <a:gd name="T65" fmla="*/ 597 h 600"/>
                <a:gd name="T66" fmla="*/ 37 w 619"/>
                <a:gd name="T67" fmla="*/ 575 h 600"/>
                <a:gd name="T68" fmla="*/ 37 w 619"/>
                <a:gd name="T69" fmla="*/ 575 h 600"/>
                <a:gd name="T70" fmla="*/ 37 w 619"/>
                <a:gd name="T71" fmla="*/ 575 h 600"/>
                <a:gd name="T72" fmla="*/ 68 w 619"/>
                <a:gd name="T73" fmla="*/ 600 h 600"/>
                <a:gd name="T74" fmla="*/ 126 w 619"/>
                <a:gd name="T75" fmla="*/ 39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126" y="399"/>
                  </a:moveTo>
                  <a:cubicBezTo>
                    <a:pt x="128" y="396"/>
                    <a:pt x="129" y="394"/>
                    <a:pt x="130" y="391"/>
                  </a:cubicBezTo>
                  <a:cubicBezTo>
                    <a:pt x="132" y="388"/>
                    <a:pt x="134" y="385"/>
                    <a:pt x="135" y="382"/>
                  </a:cubicBezTo>
                  <a:cubicBezTo>
                    <a:pt x="137" y="379"/>
                    <a:pt x="138" y="376"/>
                    <a:pt x="140" y="373"/>
                  </a:cubicBezTo>
                  <a:cubicBezTo>
                    <a:pt x="142" y="371"/>
                    <a:pt x="143" y="368"/>
                    <a:pt x="145" y="365"/>
                  </a:cubicBezTo>
                  <a:cubicBezTo>
                    <a:pt x="147" y="362"/>
                    <a:pt x="148" y="359"/>
                    <a:pt x="150" y="356"/>
                  </a:cubicBezTo>
                  <a:cubicBezTo>
                    <a:pt x="152" y="354"/>
                    <a:pt x="153" y="352"/>
                    <a:pt x="155" y="349"/>
                  </a:cubicBezTo>
                  <a:cubicBezTo>
                    <a:pt x="157" y="346"/>
                    <a:pt x="159" y="343"/>
                    <a:pt x="161" y="340"/>
                  </a:cubicBezTo>
                  <a:cubicBezTo>
                    <a:pt x="162" y="338"/>
                    <a:pt x="164" y="336"/>
                    <a:pt x="165" y="333"/>
                  </a:cubicBezTo>
                  <a:cubicBezTo>
                    <a:pt x="167" y="330"/>
                    <a:pt x="169" y="327"/>
                    <a:pt x="172" y="324"/>
                  </a:cubicBezTo>
                  <a:cubicBezTo>
                    <a:pt x="173" y="322"/>
                    <a:pt x="174" y="320"/>
                    <a:pt x="176" y="318"/>
                  </a:cubicBezTo>
                  <a:cubicBezTo>
                    <a:pt x="266" y="197"/>
                    <a:pt x="403" y="113"/>
                    <a:pt x="560" y="94"/>
                  </a:cubicBezTo>
                  <a:cubicBezTo>
                    <a:pt x="562" y="121"/>
                    <a:pt x="562" y="121"/>
                    <a:pt x="562" y="121"/>
                  </a:cubicBezTo>
                  <a:cubicBezTo>
                    <a:pt x="619" y="57"/>
                    <a:pt x="619" y="57"/>
                    <a:pt x="619" y="57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6" y="26"/>
                    <a:pt x="556" y="26"/>
                    <a:pt x="556" y="26"/>
                  </a:cubicBezTo>
                  <a:cubicBezTo>
                    <a:pt x="389" y="45"/>
                    <a:pt x="241" y="130"/>
                    <a:pt x="140" y="254"/>
                  </a:cubicBezTo>
                  <a:cubicBezTo>
                    <a:pt x="140" y="254"/>
                    <a:pt x="140" y="254"/>
                    <a:pt x="140" y="254"/>
                  </a:cubicBezTo>
                  <a:cubicBezTo>
                    <a:pt x="140" y="254"/>
                    <a:pt x="140" y="254"/>
                    <a:pt x="139" y="255"/>
                  </a:cubicBezTo>
                  <a:cubicBezTo>
                    <a:pt x="135" y="260"/>
                    <a:pt x="131" y="265"/>
                    <a:pt x="127" y="271"/>
                  </a:cubicBezTo>
                  <a:cubicBezTo>
                    <a:pt x="125" y="272"/>
                    <a:pt x="124" y="274"/>
                    <a:pt x="123" y="276"/>
                  </a:cubicBezTo>
                  <a:cubicBezTo>
                    <a:pt x="120" y="280"/>
                    <a:pt x="117" y="284"/>
                    <a:pt x="114" y="288"/>
                  </a:cubicBezTo>
                  <a:cubicBezTo>
                    <a:pt x="112" y="290"/>
                    <a:pt x="111" y="292"/>
                    <a:pt x="110" y="294"/>
                  </a:cubicBezTo>
                  <a:cubicBezTo>
                    <a:pt x="107" y="298"/>
                    <a:pt x="104" y="302"/>
                    <a:pt x="101" y="307"/>
                  </a:cubicBezTo>
                  <a:cubicBezTo>
                    <a:pt x="100" y="309"/>
                    <a:pt x="99" y="311"/>
                    <a:pt x="97" y="313"/>
                  </a:cubicBezTo>
                  <a:cubicBezTo>
                    <a:pt x="95" y="317"/>
                    <a:pt x="92" y="321"/>
                    <a:pt x="89" y="325"/>
                  </a:cubicBezTo>
                  <a:cubicBezTo>
                    <a:pt x="88" y="327"/>
                    <a:pt x="87" y="330"/>
                    <a:pt x="86" y="332"/>
                  </a:cubicBezTo>
                  <a:cubicBezTo>
                    <a:pt x="83" y="336"/>
                    <a:pt x="80" y="341"/>
                    <a:pt x="78" y="346"/>
                  </a:cubicBezTo>
                  <a:cubicBezTo>
                    <a:pt x="77" y="347"/>
                    <a:pt x="76" y="349"/>
                    <a:pt x="75" y="351"/>
                  </a:cubicBezTo>
                  <a:cubicBezTo>
                    <a:pt x="68" y="363"/>
                    <a:pt x="62" y="376"/>
                    <a:pt x="56" y="389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26" y="453"/>
                    <a:pt x="7" y="523"/>
                    <a:pt x="0" y="59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68" y="600"/>
                    <a:pt x="68" y="600"/>
                    <a:pt x="68" y="600"/>
                  </a:cubicBezTo>
                  <a:cubicBezTo>
                    <a:pt x="75" y="528"/>
                    <a:pt x="95" y="460"/>
                    <a:pt x="126" y="399"/>
                  </a:cubicBez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75" name="Freeform 135"/>
            <p:cNvSpPr>
              <a:spLocks/>
            </p:cNvSpPr>
            <p:nvPr userDrawn="1"/>
          </p:nvSpPr>
          <p:spPr bwMode="auto">
            <a:xfrm>
              <a:off x="2965" y="658"/>
              <a:ext cx="1420" cy="1463"/>
            </a:xfrm>
            <a:custGeom>
              <a:avLst/>
              <a:gdLst>
                <a:gd name="T0" fmla="*/ 201 w 600"/>
                <a:gd name="T1" fmla="*/ 126 h 618"/>
                <a:gd name="T2" fmla="*/ 209 w 600"/>
                <a:gd name="T3" fmla="*/ 130 h 618"/>
                <a:gd name="T4" fmla="*/ 218 w 600"/>
                <a:gd name="T5" fmla="*/ 135 h 618"/>
                <a:gd name="T6" fmla="*/ 227 w 600"/>
                <a:gd name="T7" fmla="*/ 139 h 618"/>
                <a:gd name="T8" fmla="*/ 235 w 600"/>
                <a:gd name="T9" fmla="*/ 144 h 618"/>
                <a:gd name="T10" fmla="*/ 244 w 600"/>
                <a:gd name="T11" fmla="*/ 149 h 618"/>
                <a:gd name="T12" fmla="*/ 251 w 600"/>
                <a:gd name="T13" fmla="*/ 154 h 618"/>
                <a:gd name="T14" fmla="*/ 260 w 600"/>
                <a:gd name="T15" fmla="*/ 160 h 618"/>
                <a:gd name="T16" fmla="*/ 267 w 600"/>
                <a:gd name="T17" fmla="*/ 165 h 618"/>
                <a:gd name="T18" fmla="*/ 276 w 600"/>
                <a:gd name="T19" fmla="*/ 171 h 618"/>
                <a:gd name="T20" fmla="*/ 282 w 600"/>
                <a:gd name="T21" fmla="*/ 175 h 618"/>
                <a:gd name="T22" fmla="*/ 506 w 600"/>
                <a:gd name="T23" fmla="*/ 560 h 618"/>
                <a:gd name="T24" fmla="*/ 479 w 600"/>
                <a:gd name="T25" fmla="*/ 562 h 618"/>
                <a:gd name="T26" fmla="*/ 543 w 600"/>
                <a:gd name="T27" fmla="*/ 618 h 618"/>
                <a:gd name="T28" fmla="*/ 600 w 600"/>
                <a:gd name="T29" fmla="*/ 553 h 618"/>
                <a:gd name="T30" fmla="*/ 574 w 600"/>
                <a:gd name="T31" fmla="*/ 555 h 618"/>
                <a:gd name="T32" fmla="*/ 346 w 600"/>
                <a:gd name="T33" fmla="*/ 139 h 618"/>
                <a:gd name="T34" fmla="*/ 346 w 600"/>
                <a:gd name="T35" fmla="*/ 139 h 618"/>
                <a:gd name="T36" fmla="*/ 346 w 600"/>
                <a:gd name="T37" fmla="*/ 139 h 618"/>
                <a:gd name="T38" fmla="*/ 329 w 600"/>
                <a:gd name="T39" fmla="*/ 126 h 618"/>
                <a:gd name="T40" fmla="*/ 324 w 600"/>
                <a:gd name="T41" fmla="*/ 122 h 618"/>
                <a:gd name="T42" fmla="*/ 312 w 600"/>
                <a:gd name="T43" fmla="*/ 113 h 618"/>
                <a:gd name="T44" fmla="*/ 306 w 600"/>
                <a:gd name="T45" fmla="*/ 109 h 618"/>
                <a:gd name="T46" fmla="*/ 293 w 600"/>
                <a:gd name="T47" fmla="*/ 101 h 618"/>
                <a:gd name="T48" fmla="*/ 287 w 600"/>
                <a:gd name="T49" fmla="*/ 97 h 618"/>
                <a:gd name="T50" fmla="*/ 275 w 600"/>
                <a:gd name="T51" fmla="*/ 89 h 618"/>
                <a:gd name="T52" fmla="*/ 268 w 600"/>
                <a:gd name="T53" fmla="*/ 85 h 618"/>
                <a:gd name="T54" fmla="*/ 255 w 600"/>
                <a:gd name="T55" fmla="*/ 77 h 618"/>
                <a:gd name="T56" fmla="*/ 249 w 600"/>
                <a:gd name="T57" fmla="*/ 74 h 618"/>
                <a:gd name="T58" fmla="*/ 211 w 600"/>
                <a:gd name="T59" fmla="*/ 55 h 618"/>
                <a:gd name="T60" fmla="*/ 211 w 600"/>
                <a:gd name="T61" fmla="*/ 55 h 618"/>
                <a:gd name="T62" fmla="*/ 4 w 600"/>
                <a:gd name="T63" fmla="*/ 0 h 618"/>
                <a:gd name="T64" fmla="*/ 4 w 600"/>
                <a:gd name="T65" fmla="*/ 0 h 618"/>
                <a:gd name="T66" fmla="*/ 25 w 600"/>
                <a:gd name="T67" fmla="*/ 36 h 618"/>
                <a:gd name="T68" fmla="*/ 25 w 600"/>
                <a:gd name="T69" fmla="*/ 36 h 618"/>
                <a:gd name="T70" fmla="*/ 25 w 600"/>
                <a:gd name="T71" fmla="*/ 36 h 618"/>
                <a:gd name="T72" fmla="*/ 0 w 600"/>
                <a:gd name="T73" fmla="*/ 68 h 618"/>
                <a:gd name="T74" fmla="*/ 201 w 600"/>
                <a:gd name="T75" fmla="*/ 12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8">
                  <a:moveTo>
                    <a:pt x="201" y="126"/>
                  </a:moveTo>
                  <a:cubicBezTo>
                    <a:pt x="204" y="127"/>
                    <a:pt x="207" y="128"/>
                    <a:pt x="209" y="130"/>
                  </a:cubicBezTo>
                  <a:cubicBezTo>
                    <a:pt x="212" y="131"/>
                    <a:pt x="215" y="133"/>
                    <a:pt x="218" y="135"/>
                  </a:cubicBezTo>
                  <a:cubicBezTo>
                    <a:pt x="221" y="136"/>
                    <a:pt x="224" y="138"/>
                    <a:pt x="227" y="139"/>
                  </a:cubicBezTo>
                  <a:cubicBezTo>
                    <a:pt x="230" y="141"/>
                    <a:pt x="232" y="142"/>
                    <a:pt x="235" y="144"/>
                  </a:cubicBezTo>
                  <a:cubicBezTo>
                    <a:pt x="238" y="146"/>
                    <a:pt x="241" y="148"/>
                    <a:pt x="244" y="149"/>
                  </a:cubicBezTo>
                  <a:cubicBezTo>
                    <a:pt x="246" y="151"/>
                    <a:pt x="249" y="153"/>
                    <a:pt x="251" y="154"/>
                  </a:cubicBezTo>
                  <a:cubicBezTo>
                    <a:pt x="254" y="156"/>
                    <a:pt x="257" y="158"/>
                    <a:pt x="260" y="160"/>
                  </a:cubicBezTo>
                  <a:cubicBezTo>
                    <a:pt x="262" y="161"/>
                    <a:pt x="264" y="163"/>
                    <a:pt x="267" y="165"/>
                  </a:cubicBezTo>
                  <a:cubicBezTo>
                    <a:pt x="270" y="167"/>
                    <a:pt x="273" y="169"/>
                    <a:pt x="276" y="171"/>
                  </a:cubicBezTo>
                  <a:cubicBezTo>
                    <a:pt x="278" y="172"/>
                    <a:pt x="280" y="174"/>
                    <a:pt x="282" y="175"/>
                  </a:cubicBezTo>
                  <a:cubicBezTo>
                    <a:pt x="403" y="265"/>
                    <a:pt x="487" y="403"/>
                    <a:pt x="506" y="560"/>
                  </a:cubicBezTo>
                  <a:cubicBezTo>
                    <a:pt x="479" y="562"/>
                    <a:pt x="479" y="562"/>
                    <a:pt x="479" y="562"/>
                  </a:cubicBezTo>
                  <a:cubicBezTo>
                    <a:pt x="543" y="618"/>
                    <a:pt x="543" y="618"/>
                    <a:pt x="543" y="618"/>
                  </a:cubicBezTo>
                  <a:cubicBezTo>
                    <a:pt x="600" y="553"/>
                    <a:pt x="600" y="553"/>
                    <a:pt x="600" y="553"/>
                  </a:cubicBezTo>
                  <a:cubicBezTo>
                    <a:pt x="574" y="555"/>
                    <a:pt x="574" y="555"/>
                    <a:pt x="574" y="555"/>
                  </a:cubicBezTo>
                  <a:cubicBezTo>
                    <a:pt x="555" y="388"/>
                    <a:pt x="470" y="241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0" y="134"/>
                    <a:pt x="335" y="130"/>
                    <a:pt x="329" y="126"/>
                  </a:cubicBezTo>
                  <a:cubicBezTo>
                    <a:pt x="328" y="125"/>
                    <a:pt x="326" y="124"/>
                    <a:pt x="324" y="122"/>
                  </a:cubicBezTo>
                  <a:cubicBezTo>
                    <a:pt x="320" y="119"/>
                    <a:pt x="316" y="116"/>
                    <a:pt x="312" y="113"/>
                  </a:cubicBezTo>
                  <a:cubicBezTo>
                    <a:pt x="310" y="112"/>
                    <a:pt x="308" y="110"/>
                    <a:pt x="306" y="109"/>
                  </a:cubicBezTo>
                  <a:cubicBezTo>
                    <a:pt x="302" y="106"/>
                    <a:pt x="298" y="103"/>
                    <a:pt x="293" y="101"/>
                  </a:cubicBezTo>
                  <a:cubicBezTo>
                    <a:pt x="291" y="99"/>
                    <a:pt x="289" y="98"/>
                    <a:pt x="287" y="97"/>
                  </a:cubicBezTo>
                  <a:cubicBezTo>
                    <a:pt x="283" y="94"/>
                    <a:pt x="279" y="91"/>
                    <a:pt x="275" y="89"/>
                  </a:cubicBezTo>
                  <a:cubicBezTo>
                    <a:pt x="273" y="87"/>
                    <a:pt x="271" y="86"/>
                    <a:pt x="268" y="85"/>
                  </a:cubicBezTo>
                  <a:cubicBezTo>
                    <a:pt x="264" y="82"/>
                    <a:pt x="259" y="80"/>
                    <a:pt x="255" y="77"/>
                  </a:cubicBezTo>
                  <a:cubicBezTo>
                    <a:pt x="253" y="76"/>
                    <a:pt x="251" y="75"/>
                    <a:pt x="249" y="74"/>
                  </a:cubicBezTo>
                  <a:cubicBezTo>
                    <a:pt x="237" y="67"/>
                    <a:pt x="224" y="61"/>
                    <a:pt x="211" y="55"/>
                  </a:cubicBezTo>
                  <a:cubicBezTo>
                    <a:pt x="211" y="55"/>
                    <a:pt x="211" y="55"/>
                    <a:pt x="211" y="55"/>
                  </a:cubicBezTo>
                  <a:cubicBezTo>
                    <a:pt x="147" y="25"/>
                    <a:pt x="77" y="6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2" y="74"/>
                    <a:pt x="140" y="94"/>
                    <a:pt x="201" y="126"/>
                  </a:cubicBez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76" name="Freeform 136"/>
            <p:cNvSpPr>
              <a:spLocks/>
            </p:cNvSpPr>
            <p:nvPr userDrawn="1"/>
          </p:nvSpPr>
          <p:spPr bwMode="auto">
            <a:xfrm>
              <a:off x="2863" y="2265"/>
              <a:ext cx="1465" cy="1421"/>
            </a:xfrm>
            <a:custGeom>
              <a:avLst/>
              <a:gdLst>
                <a:gd name="T0" fmla="*/ 493 w 619"/>
                <a:gd name="T1" fmla="*/ 202 h 600"/>
                <a:gd name="T2" fmla="*/ 488 w 619"/>
                <a:gd name="T3" fmla="*/ 210 h 600"/>
                <a:gd name="T4" fmla="*/ 484 w 619"/>
                <a:gd name="T5" fmla="*/ 219 h 600"/>
                <a:gd name="T6" fmla="*/ 479 w 619"/>
                <a:gd name="T7" fmla="*/ 227 h 600"/>
                <a:gd name="T8" fmla="*/ 474 w 619"/>
                <a:gd name="T9" fmla="*/ 235 h 600"/>
                <a:gd name="T10" fmla="*/ 469 w 619"/>
                <a:gd name="T11" fmla="*/ 244 h 600"/>
                <a:gd name="T12" fmla="*/ 464 w 619"/>
                <a:gd name="T13" fmla="*/ 251 h 600"/>
                <a:gd name="T14" fmla="*/ 458 w 619"/>
                <a:gd name="T15" fmla="*/ 260 h 600"/>
                <a:gd name="T16" fmla="*/ 453 w 619"/>
                <a:gd name="T17" fmla="*/ 267 h 600"/>
                <a:gd name="T18" fmla="*/ 447 w 619"/>
                <a:gd name="T19" fmla="*/ 276 h 600"/>
                <a:gd name="T20" fmla="*/ 443 w 619"/>
                <a:gd name="T21" fmla="*/ 282 h 600"/>
                <a:gd name="T22" fmla="*/ 58 w 619"/>
                <a:gd name="T23" fmla="*/ 506 h 600"/>
                <a:gd name="T24" fmla="*/ 56 w 619"/>
                <a:gd name="T25" fmla="*/ 479 h 600"/>
                <a:gd name="T26" fmla="*/ 0 w 619"/>
                <a:gd name="T27" fmla="*/ 543 h 600"/>
                <a:gd name="T28" fmla="*/ 65 w 619"/>
                <a:gd name="T29" fmla="*/ 600 h 600"/>
                <a:gd name="T30" fmla="*/ 63 w 619"/>
                <a:gd name="T31" fmla="*/ 574 h 600"/>
                <a:gd name="T32" fmla="*/ 479 w 619"/>
                <a:gd name="T33" fmla="*/ 347 h 600"/>
                <a:gd name="T34" fmla="*/ 479 w 619"/>
                <a:gd name="T35" fmla="*/ 347 h 600"/>
                <a:gd name="T36" fmla="*/ 479 w 619"/>
                <a:gd name="T37" fmla="*/ 346 h 600"/>
                <a:gd name="T38" fmla="*/ 492 w 619"/>
                <a:gd name="T39" fmla="*/ 330 h 600"/>
                <a:gd name="T40" fmla="*/ 496 w 619"/>
                <a:gd name="T41" fmla="*/ 325 h 600"/>
                <a:gd name="T42" fmla="*/ 505 w 619"/>
                <a:gd name="T43" fmla="*/ 312 h 600"/>
                <a:gd name="T44" fmla="*/ 509 w 619"/>
                <a:gd name="T45" fmla="*/ 306 h 600"/>
                <a:gd name="T46" fmla="*/ 517 w 619"/>
                <a:gd name="T47" fmla="*/ 294 h 600"/>
                <a:gd name="T48" fmla="*/ 522 w 619"/>
                <a:gd name="T49" fmla="*/ 288 h 600"/>
                <a:gd name="T50" fmla="*/ 529 w 619"/>
                <a:gd name="T51" fmla="*/ 275 h 600"/>
                <a:gd name="T52" fmla="*/ 533 w 619"/>
                <a:gd name="T53" fmla="*/ 269 h 600"/>
                <a:gd name="T54" fmla="*/ 541 w 619"/>
                <a:gd name="T55" fmla="*/ 255 h 600"/>
                <a:gd name="T56" fmla="*/ 544 w 619"/>
                <a:gd name="T57" fmla="*/ 250 h 600"/>
                <a:gd name="T58" fmla="*/ 563 w 619"/>
                <a:gd name="T59" fmla="*/ 212 h 600"/>
                <a:gd name="T60" fmla="*/ 563 w 619"/>
                <a:gd name="T61" fmla="*/ 212 h 600"/>
                <a:gd name="T62" fmla="*/ 619 w 619"/>
                <a:gd name="T63" fmla="*/ 4 h 600"/>
                <a:gd name="T64" fmla="*/ 618 w 619"/>
                <a:gd name="T65" fmla="*/ 4 h 600"/>
                <a:gd name="T66" fmla="*/ 582 w 619"/>
                <a:gd name="T67" fmla="*/ 25 h 600"/>
                <a:gd name="T68" fmla="*/ 582 w 619"/>
                <a:gd name="T69" fmla="*/ 25 h 600"/>
                <a:gd name="T70" fmla="*/ 582 w 619"/>
                <a:gd name="T71" fmla="*/ 25 h 600"/>
                <a:gd name="T72" fmla="*/ 551 w 619"/>
                <a:gd name="T73" fmla="*/ 0 h 600"/>
                <a:gd name="T74" fmla="*/ 493 w 619"/>
                <a:gd name="T75" fmla="*/ 202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493" y="202"/>
                  </a:moveTo>
                  <a:cubicBezTo>
                    <a:pt x="491" y="204"/>
                    <a:pt x="490" y="207"/>
                    <a:pt x="488" y="210"/>
                  </a:cubicBezTo>
                  <a:cubicBezTo>
                    <a:pt x="487" y="213"/>
                    <a:pt x="485" y="216"/>
                    <a:pt x="484" y="219"/>
                  </a:cubicBezTo>
                  <a:cubicBezTo>
                    <a:pt x="482" y="221"/>
                    <a:pt x="480" y="224"/>
                    <a:pt x="479" y="227"/>
                  </a:cubicBezTo>
                  <a:cubicBezTo>
                    <a:pt x="477" y="230"/>
                    <a:pt x="476" y="232"/>
                    <a:pt x="474" y="235"/>
                  </a:cubicBezTo>
                  <a:cubicBezTo>
                    <a:pt x="472" y="238"/>
                    <a:pt x="470" y="241"/>
                    <a:pt x="469" y="244"/>
                  </a:cubicBezTo>
                  <a:cubicBezTo>
                    <a:pt x="467" y="246"/>
                    <a:pt x="466" y="249"/>
                    <a:pt x="464" y="251"/>
                  </a:cubicBezTo>
                  <a:cubicBezTo>
                    <a:pt x="462" y="254"/>
                    <a:pt x="460" y="257"/>
                    <a:pt x="458" y="260"/>
                  </a:cubicBezTo>
                  <a:cubicBezTo>
                    <a:pt x="457" y="262"/>
                    <a:pt x="455" y="265"/>
                    <a:pt x="453" y="267"/>
                  </a:cubicBezTo>
                  <a:cubicBezTo>
                    <a:pt x="451" y="270"/>
                    <a:pt x="449" y="273"/>
                    <a:pt x="447" y="276"/>
                  </a:cubicBezTo>
                  <a:cubicBezTo>
                    <a:pt x="446" y="278"/>
                    <a:pt x="444" y="280"/>
                    <a:pt x="443" y="282"/>
                  </a:cubicBezTo>
                  <a:cubicBezTo>
                    <a:pt x="353" y="403"/>
                    <a:pt x="215" y="487"/>
                    <a:pt x="58" y="506"/>
                  </a:cubicBezTo>
                  <a:cubicBezTo>
                    <a:pt x="56" y="479"/>
                    <a:pt x="56" y="479"/>
                    <a:pt x="56" y="479"/>
                  </a:cubicBezTo>
                  <a:cubicBezTo>
                    <a:pt x="0" y="543"/>
                    <a:pt x="0" y="543"/>
                    <a:pt x="0" y="543"/>
                  </a:cubicBezTo>
                  <a:cubicBezTo>
                    <a:pt x="65" y="600"/>
                    <a:pt x="65" y="600"/>
                    <a:pt x="65" y="600"/>
                  </a:cubicBezTo>
                  <a:cubicBezTo>
                    <a:pt x="63" y="574"/>
                    <a:pt x="63" y="574"/>
                    <a:pt x="63" y="574"/>
                  </a:cubicBezTo>
                  <a:cubicBezTo>
                    <a:pt x="230" y="555"/>
                    <a:pt x="377" y="470"/>
                    <a:pt x="479" y="347"/>
                  </a:cubicBezTo>
                  <a:cubicBezTo>
                    <a:pt x="479" y="347"/>
                    <a:pt x="479" y="347"/>
                    <a:pt x="479" y="347"/>
                  </a:cubicBezTo>
                  <a:cubicBezTo>
                    <a:pt x="479" y="346"/>
                    <a:pt x="479" y="346"/>
                    <a:pt x="479" y="346"/>
                  </a:cubicBezTo>
                  <a:cubicBezTo>
                    <a:pt x="484" y="340"/>
                    <a:pt x="488" y="335"/>
                    <a:pt x="492" y="330"/>
                  </a:cubicBezTo>
                  <a:cubicBezTo>
                    <a:pt x="493" y="328"/>
                    <a:pt x="495" y="326"/>
                    <a:pt x="496" y="325"/>
                  </a:cubicBezTo>
                  <a:cubicBezTo>
                    <a:pt x="499" y="321"/>
                    <a:pt x="502" y="316"/>
                    <a:pt x="505" y="312"/>
                  </a:cubicBezTo>
                  <a:cubicBezTo>
                    <a:pt x="506" y="310"/>
                    <a:pt x="508" y="308"/>
                    <a:pt x="509" y="306"/>
                  </a:cubicBezTo>
                  <a:cubicBezTo>
                    <a:pt x="512" y="302"/>
                    <a:pt x="515" y="298"/>
                    <a:pt x="517" y="294"/>
                  </a:cubicBezTo>
                  <a:cubicBezTo>
                    <a:pt x="519" y="292"/>
                    <a:pt x="520" y="290"/>
                    <a:pt x="522" y="288"/>
                  </a:cubicBezTo>
                  <a:cubicBezTo>
                    <a:pt x="524" y="283"/>
                    <a:pt x="527" y="279"/>
                    <a:pt x="529" y="275"/>
                  </a:cubicBezTo>
                  <a:cubicBezTo>
                    <a:pt x="531" y="273"/>
                    <a:pt x="532" y="271"/>
                    <a:pt x="533" y="269"/>
                  </a:cubicBezTo>
                  <a:cubicBezTo>
                    <a:pt x="536" y="264"/>
                    <a:pt x="539" y="260"/>
                    <a:pt x="541" y="255"/>
                  </a:cubicBezTo>
                  <a:cubicBezTo>
                    <a:pt x="542" y="253"/>
                    <a:pt x="543" y="251"/>
                    <a:pt x="544" y="250"/>
                  </a:cubicBezTo>
                  <a:cubicBezTo>
                    <a:pt x="551" y="237"/>
                    <a:pt x="557" y="225"/>
                    <a:pt x="563" y="212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93" y="148"/>
                    <a:pt x="612" y="78"/>
                    <a:pt x="619" y="4"/>
                  </a:cubicBezTo>
                  <a:cubicBezTo>
                    <a:pt x="618" y="4"/>
                    <a:pt x="618" y="4"/>
                    <a:pt x="618" y="4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44" y="72"/>
                    <a:pt x="524" y="140"/>
                    <a:pt x="493" y="202"/>
                  </a:cubicBezTo>
                  <a:close/>
                </a:path>
              </a:pathLst>
            </a:custGeom>
            <a:solidFill>
              <a:srgbClr val="94D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77" name="Rectangle 137"/>
            <p:cNvSpPr>
              <a:spLocks noChangeArrowheads="1"/>
            </p:cNvSpPr>
            <p:nvPr userDrawn="1"/>
          </p:nvSpPr>
          <p:spPr bwMode="auto">
            <a:xfrm>
              <a:off x="88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78" name="Rectangle 138"/>
            <p:cNvSpPr>
              <a:spLocks noChangeArrowheads="1"/>
            </p:cNvSpPr>
            <p:nvPr userDrawn="1"/>
          </p:nvSpPr>
          <p:spPr bwMode="auto">
            <a:xfrm>
              <a:off x="885" y="665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79" name="Rectangle 140"/>
            <p:cNvSpPr>
              <a:spLocks noChangeArrowheads="1"/>
            </p:cNvSpPr>
            <p:nvPr userDrawn="1"/>
          </p:nvSpPr>
          <p:spPr bwMode="auto">
            <a:xfrm>
              <a:off x="88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80" name="Rectangle 141"/>
            <p:cNvSpPr>
              <a:spLocks noChangeArrowheads="1"/>
            </p:cNvSpPr>
            <p:nvPr userDrawn="1"/>
          </p:nvSpPr>
          <p:spPr bwMode="auto">
            <a:xfrm>
              <a:off x="88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81" name="Rectangle 143"/>
            <p:cNvSpPr>
              <a:spLocks noChangeArrowheads="1"/>
            </p:cNvSpPr>
            <p:nvPr userDrawn="1"/>
          </p:nvSpPr>
          <p:spPr bwMode="auto">
            <a:xfrm>
              <a:off x="397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82" name="Rectangle 144"/>
            <p:cNvSpPr>
              <a:spLocks noChangeArrowheads="1"/>
            </p:cNvSpPr>
            <p:nvPr userDrawn="1"/>
          </p:nvSpPr>
          <p:spPr bwMode="auto">
            <a:xfrm>
              <a:off x="3975" y="665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83" name="Rectangle 146"/>
            <p:cNvSpPr>
              <a:spLocks noChangeArrowheads="1"/>
            </p:cNvSpPr>
            <p:nvPr userDrawn="1"/>
          </p:nvSpPr>
          <p:spPr bwMode="auto">
            <a:xfrm>
              <a:off x="397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84" name="Rectangle 147"/>
            <p:cNvSpPr>
              <a:spLocks noChangeArrowheads="1"/>
            </p:cNvSpPr>
            <p:nvPr userDrawn="1"/>
          </p:nvSpPr>
          <p:spPr bwMode="auto">
            <a:xfrm>
              <a:off x="397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</p:grpSp>
      <p:grpSp>
        <p:nvGrpSpPr>
          <p:cNvPr id="159" name="prosses6" hidden="1"/>
          <p:cNvGrpSpPr>
            <a:grpSpLocks noChangeAspect="1"/>
          </p:cNvGrpSpPr>
          <p:nvPr userDrawn="1"/>
        </p:nvGrpSpPr>
        <p:grpSpPr bwMode="auto">
          <a:xfrm>
            <a:off x="3964886" y="1281951"/>
            <a:ext cx="4262228" cy="4294099"/>
            <a:chOff x="865" y="145"/>
            <a:chExt cx="4028" cy="4028"/>
          </a:xfrm>
        </p:grpSpPr>
        <p:sp>
          <p:nvSpPr>
            <p:cNvPr id="258" name="Freeform 152"/>
            <p:cNvSpPr>
              <a:spLocks/>
            </p:cNvSpPr>
            <p:nvPr userDrawn="1"/>
          </p:nvSpPr>
          <p:spPr bwMode="auto">
            <a:xfrm>
              <a:off x="1172" y="145"/>
              <a:ext cx="2218" cy="1649"/>
            </a:xfrm>
            <a:custGeom>
              <a:avLst/>
              <a:gdLst>
                <a:gd name="T0" fmla="*/ 280 w 937"/>
                <a:gd name="T1" fmla="*/ 450 h 697"/>
                <a:gd name="T2" fmla="*/ 417 w 937"/>
                <a:gd name="T3" fmla="*/ 697 h 697"/>
                <a:gd name="T4" fmla="*/ 480 w 937"/>
                <a:gd name="T5" fmla="*/ 610 h 697"/>
                <a:gd name="T6" fmla="*/ 721 w 937"/>
                <a:gd name="T7" fmla="*/ 510 h 697"/>
                <a:gd name="T8" fmla="*/ 737 w 937"/>
                <a:gd name="T9" fmla="*/ 511 h 697"/>
                <a:gd name="T10" fmla="*/ 937 w 937"/>
                <a:gd name="T11" fmla="*/ 296 h 697"/>
                <a:gd name="T12" fmla="*/ 937 w 937"/>
                <a:gd name="T13" fmla="*/ 295 h 697"/>
                <a:gd name="T14" fmla="*/ 899 w 937"/>
                <a:gd name="T15" fmla="*/ 19 h 697"/>
                <a:gd name="T16" fmla="*/ 721 w 937"/>
                <a:gd name="T17" fmla="*/ 0 h 697"/>
                <a:gd name="T18" fmla="*/ 119 w 937"/>
                <a:gd name="T19" fmla="*/ 249 h 697"/>
                <a:gd name="T20" fmla="*/ 0 w 937"/>
                <a:gd name="T21" fmla="*/ 397 h 697"/>
                <a:gd name="T22" fmla="*/ 279 w 937"/>
                <a:gd name="T23" fmla="*/ 448 h 697"/>
                <a:gd name="T24" fmla="*/ 280 w 937"/>
                <a:gd name="T25" fmla="*/ 45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7" h="697">
                  <a:moveTo>
                    <a:pt x="280" y="450"/>
                  </a:moveTo>
                  <a:cubicBezTo>
                    <a:pt x="417" y="697"/>
                    <a:pt x="417" y="697"/>
                    <a:pt x="417" y="697"/>
                  </a:cubicBezTo>
                  <a:cubicBezTo>
                    <a:pt x="433" y="665"/>
                    <a:pt x="454" y="636"/>
                    <a:pt x="480" y="610"/>
                  </a:cubicBezTo>
                  <a:cubicBezTo>
                    <a:pt x="544" y="546"/>
                    <a:pt x="630" y="510"/>
                    <a:pt x="721" y="510"/>
                  </a:cubicBezTo>
                  <a:cubicBezTo>
                    <a:pt x="726" y="510"/>
                    <a:pt x="732" y="510"/>
                    <a:pt x="737" y="511"/>
                  </a:cubicBezTo>
                  <a:cubicBezTo>
                    <a:pt x="937" y="296"/>
                    <a:pt x="937" y="296"/>
                    <a:pt x="937" y="296"/>
                  </a:cubicBezTo>
                  <a:cubicBezTo>
                    <a:pt x="937" y="295"/>
                    <a:pt x="937" y="295"/>
                    <a:pt x="937" y="295"/>
                  </a:cubicBezTo>
                  <a:cubicBezTo>
                    <a:pt x="899" y="19"/>
                    <a:pt x="899" y="19"/>
                    <a:pt x="899" y="19"/>
                  </a:cubicBezTo>
                  <a:cubicBezTo>
                    <a:pt x="841" y="6"/>
                    <a:pt x="781" y="0"/>
                    <a:pt x="721" y="0"/>
                  </a:cubicBezTo>
                  <a:cubicBezTo>
                    <a:pt x="493" y="0"/>
                    <a:pt x="280" y="88"/>
                    <a:pt x="119" y="249"/>
                  </a:cubicBezTo>
                  <a:cubicBezTo>
                    <a:pt x="74" y="295"/>
                    <a:pt x="34" y="344"/>
                    <a:pt x="0" y="397"/>
                  </a:cubicBezTo>
                  <a:cubicBezTo>
                    <a:pt x="279" y="448"/>
                    <a:pt x="279" y="448"/>
                    <a:pt x="279" y="448"/>
                  </a:cubicBezTo>
                  <a:lnTo>
                    <a:pt x="280" y="450"/>
                  </a:lnTo>
                  <a:close/>
                </a:path>
              </a:pathLst>
            </a:custGeom>
            <a:solidFill>
              <a:srgbClr val="74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59" name="Freeform 153"/>
            <p:cNvSpPr>
              <a:spLocks/>
            </p:cNvSpPr>
            <p:nvPr userDrawn="1"/>
          </p:nvSpPr>
          <p:spPr bwMode="auto">
            <a:xfrm>
              <a:off x="865" y="1146"/>
              <a:ext cx="1446" cy="2307"/>
            </a:xfrm>
            <a:custGeom>
              <a:avLst/>
              <a:gdLst>
                <a:gd name="T0" fmla="*/ 334 w 611"/>
                <a:gd name="T1" fmla="*/ 725 h 975"/>
                <a:gd name="T2" fmla="*/ 611 w 611"/>
                <a:gd name="T3" fmla="*/ 670 h 975"/>
                <a:gd name="T4" fmla="*/ 610 w 611"/>
                <a:gd name="T5" fmla="*/ 669 h 975"/>
                <a:gd name="T6" fmla="*/ 510 w 611"/>
                <a:gd name="T7" fmla="*/ 428 h 975"/>
                <a:gd name="T8" fmla="*/ 532 w 611"/>
                <a:gd name="T9" fmla="*/ 306 h 975"/>
                <a:gd name="T10" fmla="*/ 391 w 611"/>
                <a:gd name="T11" fmla="*/ 50 h 975"/>
                <a:gd name="T12" fmla="*/ 390 w 611"/>
                <a:gd name="T13" fmla="*/ 50 h 975"/>
                <a:gd name="T14" fmla="*/ 115 w 611"/>
                <a:gd name="T15" fmla="*/ 0 h 975"/>
                <a:gd name="T16" fmla="*/ 0 w 611"/>
                <a:gd name="T17" fmla="*/ 428 h 975"/>
                <a:gd name="T18" fmla="*/ 198 w 611"/>
                <a:gd name="T19" fmla="*/ 975 h 975"/>
                <a:gd name="T20" fmla="*/ 331 w 611"/>
                <a:gd name="T21" fmla="*/ 725 h 975"/>
                <a:gd name="T22" fmla="*/ 334 w 611"/>
                <a:gd name="T23" fmla="*/ 72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1" h="975">
                  <a:moveTo>
                    <a:pt x="334" y="725"/>
                  </a:moveTo>
                  <a:cubicBezTo>
                    <a:pt x="611" y="670"/>
                    <a:pt x="611" y="670"/>
                    <a:pt x="611" y="670"/>
                  </a:cubicBezTo>
                  <a:cubicBezTo>
                    <a:pt x="611" y="670"/>
                    <a:pt x="610" y="670"/>
                    <a:pt x="610" y="669"/>
                  </a:cubicBezTo>
                  <a:cubicBezTo>
                    <a:pt x="545" y="605"/>
                    <a:pt x="510" y="519"/>
                    <a:pt x="510" y="428"/>
                  </a:cubicBezTo>
                  <a:cubicBezTo>
                    <a:pt x="510" y="386"/>
                    <a:pt x="518" y="345"/>
                    <a:pt x="532" y="306"/>
                  </a:cubicBezTo>
                  <a:cubicBezTo>
                    <a:pt x="391" y="50"/>
                    <a:pt x="391" y="50"/>
                    <a:pt x="391" y="50"/>
                  </a:cubicBezTo>
                  <a:cubicBezTo>
                    <a:pt x="390" y="50"/>
                    <a:pt x="390" y="50"/>
                    <a:pt x="390" y="5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40" y="129"/>
                    <a:pt x="0" y="275"/>
                    <a:pt x="0" y="428"/>
                  </a:cubicBezTo>
                  <a:cubicBezTo>
                    <a:pt x="0" y="630"/>
                    <a:pt x="70" y="822"/>
                    <a:pt x="198" y="975"/>
                  </a:cubicBezTo>
                  <a:cubicBezTo>
                    <a:pt x="331" y="725"/>
                    <a:pt x="331" y="725"/>
                    <a:pt x="331" y="725"/>
                  </a:cubicBezTo>
                  <a:lnTo>
                    <a:pt x="334" y="725"/>
                  </a:lnTo>
                  <a:close/>
                </a:path>
              </a:pathLst>
            </a:custGeom>
            <a:solidFill>
              <a:srgbClr val="EF6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60" name="Freeform 154"/>
            <p:cNvSpPr>
              <a:spLocks/>
            </p:cNvSpPr>
            <p:nvPr userDrawn="1"/>
          </p:nvSpPr>
          <p:spPr bwMode="auto">
            <a:xfrm>
              <a:off x="3002" y="204"/>
              <a:ext cx="1882" cy="2040"/>
            </a:xfrm>
            <a:custGeom>
              <a:avLst/>
              <a:gdLst>
                <a:gd name="T0" fmla="*/ 193 w 795"/>
                <a:gd name="T1" fmla="*/ 282 h 862"/>
                <a:gd name="T2" fmla="*/ 0 w 795"/>
                <a:gd name="T3" fmla="*/ 489 h 862"/>
                <a:gd name="T4" fmla="*/ 189 w 795"/>
                <a:gd name="T5" fmla="*/ 585 h 862"/>
                <a:gd name="T6" fmla="*/ 277 w 795"/>
                <a:gd name="T7" fmla="*/ 738 h 862"/>
                <a:gd name="T8" fmla="*/ 542 w 795"/>
                <a:gd name="T9" fmla="*/ 862 h 862"/>
                <a:gd name="T10" fmla="*/ 543 w 795"/>
                <a:gd name="T11" fmla="*/ 862 h 862"/>
                <a:gd name="T12" fmla="*/ 795 w 795"/>
                <a:gd name="T13" fmla="*/ 740 h 862"/>
                <a:gd name="T14" fmla="*/ 550 w 795"/>
                <a:gd name="T15" fmla="*/ 224 h 862"/>
                <a:gd name="T16" fmla="*/ 155 w 795"/>
                <a:gd name="T17" fmla="*/ 0 h 862"/>
                <a:gd name="T18" fmla="*/ 194 w 795"/>
                <a:gd name="T19" fmla="*/ 281 h 862"/>
                <a:gd name="T20" fmla="*/ 193 w 795"/>
                <a:gd name="T21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862">
                  <a:moveTo>
                    <a:pt x="193" y="282"/>
                  </a:moveTo>
                  <a:cubicBezTo>
                    <a:pt x="0" y="489"/>
                    <a:pt x="0" y="489"/>
                    <a:pt x="0" y="489"/>
                  </a:cubicBezTo>
                  <a:cubicBezTo>
                    <a:pt x="71" y="500"/>
                    <a:pt x="137" y="533"/>
                    <a:pt x="189" y="585"/>
                  </a:cubicBezTo>
                  <a:cubicBezTo>
                    <a:pt x="232" y="628"/>
                    <a:pt x="262" y="680"/>
                    <a:pt x="277" y="738"/>
                  </a:cubicBezTo>
                  <a:cubicBezTo>
                    <a:pt x="542" y="862"/>
                    <a:pt x="542" y="862"/>
                    <a:pt x="542" y="862"/>
                  </a:cubicBezTo>
                  <a:cubicBezTo>
                    <a:pt x="543" y="862"/>
                    <a:pt x="543" y="862"/>
                    <a:pt x="543" y="862"/>
                  </a:cubicBezTo>
                  <a:cubicBezTo>
                    <a:pt x="795" y="740"/>
                    <a:pt x="795" y="740"/>
                    <a:pt x="795" y="740"/>
                  </a:cubicBezTo>
                  <a:cubicBezTo>
                    <a:pt x="776" y="545"/>
                    <a:pt x="690" y="365"/>
                    <a:pt x="550" y="224"/>
                  </a:cubicBezTo>
                  <a:cubicBezTo>
                    <a:pt x="439" y="114"/>
                    <a:pt x="303" y="37"/>
                    <a:pt x="155" y="0"/>
                  </a:cubicBezTo>
                  <a:cubicBezTo>
                    <a:pt x="194" y="281"/>
                    <a:pt x="194" y="281"/>
                    <a:pt x="194" y="281"/>
                  </a:cubicBezTo>
                  <a:lnTo>
                    <a:pt x="193" y="282"/>
                  </a:lnTo>
                  <a:close/>
                </a:path>
              </a:pathLst>
            </a:custGeom>
            <a:solidFill>
              <a:srgbClr val="F1A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61" name="Freeform 155"/>
            <p:cNvSpPr>
              <a:spLocks/>
            </p:cNvSpPr>
            <p:nvPr userDrawn="1"/>
          </p:nvSpPr>
          <p:spPr bwMode="auto">
            <a:xfrm>
              <a:off x="3229" y="2029"/>
              <a:ext cx="1664" cy="1976"/>
            </a:xfrm>
            <a:custGeom>
              <a:avLst/>
              <a:gdLst>
                <a:gd name="T0" fmla="*/ 701 w 703"/>
                <a:gd name="T1" fmla="*/ 0 h 835"/>
                <a:gd name="T2" fmla="*/ 446 w 703"/>
                <a:gd name="T3" fmla="*/ 122 h 835"/>
                <a:gd name="T4" fmla="*/ 444 w 703"/>
                <a:gd name="T5" fmla="*/ 121 h 835"/>
                <a:gd name="T6" fmla="*/ 189 w 703"/>
                <a:gd name="T7" fmla="*/ 1 h 835"/>
                <a:gd name="T8" fmla="*/ 193 w 703"/>
                <a:gd name="T9" fmla="*/ 55 h 835"/>
                <a:gd name="T10" fmla="*/ 93 w 703"/>
                <a:gd name="T11" fmla="*/ 296 h 835"/>
                <a:gd name="T12" fmla="*/ 37 w 703"/>
                <a:gd name="T13" fmla="*/ 341 h 835"/>
                <a:gd name="T14" fmla="*/ 0 w 703"/>
                <a:gd name="T15" fmla="*/ 632 h 835"/>
                <a:gd name="T16" fmla="*/ 1 w 703"/>
                <a:gd name="T17" fmla="*/ 632 h 835"/>
                <a:gd name="T18" fmla="*/ 194 w 703"/>
                <a:gd name="T19" fmla="*/ 835 h 835"/>
                <a:gd name="T20" fmla="*/ 454 w 703"/>
                <a:gd name="T21" fmla="*/ 657 h 835"/>
                <a:gd name="T22" fmla="*/ 703 w 703"/>
                <a:gd name="T23" fmla="*/ 55 h 835"/>
                <a:gd name="T24" fmla="*/ 701 w 703"/>
                <a:gd name="T2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835">
                  <a:moveTo>
                    <a:pt x="701" y="0"/>
                  </a:moveTo>
                  <a:cubicBezTo>
                    <a:pt x="446" y="122"/>
                    <a:pt x="446" y="122"/>
                    <a:pt x="446" y="122"/>
                  </a:cubicBezTo>
                  <a:cubicBezTo>
                    <a:pt x="444" y="121"/>
                    <a:pt x="444" y="121"/>
                    <a:pt x="444" y="121"/>
                  </a:cubicBezTo>
                  <a:cubicBezTo>
                    <a:pt x="189" y="1"/>
                    <a:pt x="189" y="1"/>
                    <a:pt x="189" y="1"/>
                  </a:cubicBezTo>
                  <a:cubicBezTo>
                    <a:pt x="191" y="19"/>
                    <a:pt x="193" y="37"/>
                    <a:pt x="193" y="55"/>
                  </a:cubicBezTo>
                  <a:cubicBezTo>
                    <a:pt x="193" y="146"/>
                    <a:pt x="157" y="232"/>
                    <a:pt x="93" y="296"/>
                  </a:cubicBezTo>
                  <a:cubicBezTo>
                    <a:pt x="76" y="313"/>
                    <a:pt x="57" y="328"/>
                    <a:pt x="37" y="341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1" y="632"/>
                    <a:pt x="1" y="632"/>
                    <a:pt x="1" y="632"/>
                  </a:cubicBezTo>
                  <a:cubicBezTo>
                    <a:pt x="194" y="835"/>
                    <a:pt x="194" y="835"/>
                    <a:pt x="194" y="835"/>
                  </a:cubicBezTo>
                  <a:cubicBezTo>
                    <a:pt x="290" y="793"/>
                    <a:pt x="378" y="733"/>
                    <a:pt x="454" y="657"/>
                  </a:cubicBezTo>
                  <a:cubicBezTo>
                    <a:pt x="615" y="496"/>
                    <a:pt x="703" y="283"/>
                    <a:pt x="703" y="55"/>
                  </a:cubicBezTo>
                  <a:cubicBezTo>
                    <a:pt x="703" y="37"/>
                    <a:pt x="702" y="18"/>
                    <a:pt x="701" y="0"/>
                  </a:cubicBezTo>
                  <a:close/>
                </a:path>
              </a:pathLst>
            </a:custGeom>
            <a:solidFill>
              <a:srgbClr val="94D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62" name="Freeform 156"/>
            <p:cNvSpPr>
              <a:spLocks/>
            </p:cNvSpPr>
            <p:nvPr userDrawn="1"/>
          </p:nvSpPr>
          <p:spPr bwMode="auto">
            <a:xfrm>
              <a:off x="1381" y="2788"/>
              <a:ext cx="2241" cy="1385"/>
            </a:xfrm>
            <a:custGeom>
              <a:avLst/>
              <a:gdLst>
                <a:gd name="T0" fmla="*/ 752 w 947"/>
                <a:gd name="T1" fmla="*/ 318 h 585"/>
                <a:gd name="T2" fmla="*/ 787 w 947"/>
                <a:gd name="T3" fmla="*/ 38 h 585"/>
                <a:gd name="T4" fmla="*/ 633 w 947"/>
                <a:gd name="T5" fmla="*/ 75 h 585"/>
                <a:gd name="T6" fmla="*/ 420 w 947"/>
                <a:gd name="T7" fmla="*/ 0 h 585"/>
                <a:gd name="T8" fmla="*/ 132 w 947"/>
                <a:gd name="T9" fmla="*/ 56 h 585"/>
                <a:gd name="T10" fmla="*/ 132 w 947"/>
                <a:gd name="T11" fmla="*/ 57 h 585"/>
                <a:gd name="T12" fmla="*/ 0 w 947"/>
                <a:gd name="T13" fmla="*/ 304 h 585"/>
                <a:gd name="T14" fmla="*/ 31 w 947"/>
                <a:gd name="T15" fmla="*/ 336 h 585"/>
                <a:gd name="T16" fmla="*/ 633 w 947"/>
                <a:gd name="T17" fmla="*/ 585 h 585"/>
                <a:gd name="T18" fmla="*/ 947 w 947"/>
                <a:gd name="T19" fmla="*/ 526 h 585"/>
                <a:gd name="T20" fmla="*/ 751 w 947"/>
                <a:gd name="T21" fmla="*/ 321 h 585"/>
                <a:gd name="T22" fmla="*/ 752 w 947"/>
                <a:gd name="T23" fmla="*/ 31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7" h="585">
                  <a:moveTo>
                    <a:pt x="752" y="318"/>
                  </a:moveTo>
                  <a:cubicBezTo>
                    <a:pt x="787" y="38"/>
                    <a:pt x="787" y="38"/>
                    <a:pt x="787" y="38"/>
                  </a:cubicBezTo>
                  <a:cubicBezTo>
                    <a:pt x="740" y="62"/>
                    <a:pt x="688" y="75"/>
                    <a:pt x="633" y="75"/>
                  </a:cubicBezTo>
                  <a:cubicBezTo>
                    <a:pt x="554" y="75"/>
                    <a:pt x="480" y="49"/>
                    <a:pt x="420" y="0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10" y="315"/>
                    <a:pt x="20" y="325"/>
                    <a:pt x="31" y="336"/>
                  </a:cubicBezTo>
                  <a:cubicBezTo>
                    <a:pt x="192" y="497"/>
                    <a:pt x="405" y="585"/>
                    <a:pt x="633" y="585"/>
                  </a:cubicBezTo>
                  <a:cubicBezTo>
                    <a:pt x="742" y="585"/>
                    <a:pt x="848" y="565"/>
                    <a:pt x="947" y="526"/>
                  </a:cubicBezTo>
                  <a:cubicBezTo>
                    <a:pt x="751" y="321"/>
                    <a:pt x="751" y="321"/>
                    <a:pt x="751" y="321"/>
                  </a:cubicBezTo>
                  <a:lnTo>
                    <a:pt x="752" y="318"/>
                  </a:lnTo>
                  <a:close/>
                </a:path>
              </a:pathLst>
            </a:custGeom>
            <a:solidFill>
              <a:srgbClr val="BF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63" name="Rectangle 157"/>
            <p:cNvSpPr>
              <a:spLocks noChangeArrowheads="1"/>
            </p:cNvSpPr>
            <p:nvPr userDrawn="1"/>
          </p:nvSpPr>
          <p:spPr bwMode="auto">
            <a:xfrm>
              <a:off x="2010" y="68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64" name="Rectangle 158"/>
            <p:cNvSpPr>
              <a:spLocks noChangeArrowheads="1"/>
            </p:cNvSpPr>
            <p:nvPr userDrawn="1"/>
          </p:nvSpPr>
          <p:spPr bwMode="auto">
            <a:xfrm>
              <a:off x="2010" y="835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65" name="Rectangle 159"/>
            <p:cNvSpPr>
              <a:spLocks noChangeArrowheads="1"/>
            </p:cNvSpPr>
            <p:nvPr userDrawn="1"/>
          </p:nvSpPr>
          <p:spPr bwMode="auto">
            <a:xfrm>
              <a:off x="3591" y="1260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66" name="Rectangle 160"/>
            <p:cNvSpPr>
              <a:spLocks noChangeArrowheads="1"/>
            </p:cNvSpPr>
            <p:nvPr userDrawn="1"/>
          </p:nvSpPr>
          <p:spPr bwMode="auto">
            <a:xfrm>
              <a:off x="3591" y="141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67" name="Rectangle 161"/>
            <p:cNvSpPr>
              <a:spLocks noChangeArrowheads="1"/>
            </p:cNvSpPr>
            <p:nvPr userDrawn="1"/>
          </p:nvSpPr>
          <p:spPr bwMode="auto">
            <a:xfrm>
              <a:off x="3591" y="287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68" name="Rectangle 162"/>
            <p:cNvSpPr>
              <a:spLocks noChangeArrowheads="1"/>
            </p:cNvSpPr>
            <p:nvPr userDrawn="1"/>
          </p:nvSpPr>
          <p:spPr bwMode="auto">
            <a:xfrm>
              <a:off x="3591" y="302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69" name="Rectangle 163"/>
            <p:cNvSpPr>
              <a:spLocks noChangeArrowheads="1"/>
            </p:cNvSpPr>
            <p:nvPr userDrawn="1"/>
          </p:nvSpPr>
          <p:spPr bwMode="auto">
            <a:xfrm>
              <a:off x="2010" y="328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70" name="Rectangle 164"/>
            <p:cNvSpPr>
              <a:spLocks noChangeArrowheads="1"/>
            </p:cNvSpPr>
            <p:nvPr userDrawn="1"/>
          </p:nvSpPr>
          <p:spPr bwMode="auto">
            <a:xfrm>
              <a:off x="2010" y="3438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71" name="Rectangle 165"/>
            <p:cNvSpPr>
              <a:spLocks noChangeArrowheads="1"/>
            </p:cNvSpPr>
            <p:nvPr userDrawn="1"/>
          </p:nvSpPr>
          <p:spPr bwMode="auto">
            <a:xfrm>
              <a:off x="1054" y="206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8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5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  <p:sp>
          <p:nvSpPr>
            <p:cNvPr id="272" name="Rectangle 166"/>
            <p:cNvSpPr>
              <a:spLocks noChangeArrowheads="1"/>
            </p:cNvSpPr>
            <p:nvPr userDrawn="1"/>
          </p:nvSpPr>
          <p:spPr bwMode="auto">
            <a:xfrm>
              <a:off x="1054" y="2216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524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27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1192">
                <a:latin typeface="Arial" panose="020B0604020202020204" pitchFamily="34" charset="0"/>
              </a:endParaRPr>
            </a:p>
          </p:txBody>
        </p:sp>
      </p:grpSp>
      <p:grpSp>
        <p:nvGrpSpPr>
          <p:cNvPr id="161" name="hus" hidden="1"/>
          <p:cNvGrpSpPr>
            <a:grpSpLocks noChangeAspect="1"/>
          </p:cNvGrpSpPr>
          <p:nvPr userDrawn="1"/>
        </p:nvGrpSpPr>
        <p:grpSpPr bwMode="auto">
          <a:xfrm>
            <a:off x="5327784" y="2587877"/>
            <a:ext cx="1536435" cy="1682247"/>
            <a:chOff x="2154" y="1370"/>
            <a:chExt cx="1452" cy="1578"/>
          </a:xfrm>
        </p:grpSpPr>
        <p:sp>
          <p:nvSpPr>
            <p:cNvPr id="219" name="Freeform 189"/>
            <p:cNvSpPr>
              <a:spLocks noEditPoints="1"/>
            </p:cNvSpPr>
            <p:nvPr userDrawn="1"/>
          </p:nvSpPr>
          <p:spPr bwMode="auto">
            <a:xfrm>
              <a:off x="2154" y="1742"/>
              <a:ext cx="954" cy="1151"/>
            </a:xfrm>
            <a:custGeom>
              <a:avLst/>
              <a:gdLst>
                <a:gd name="T0" fmla="*/ 286 w 402"/>
                <a:gd name="T1" fmla="*/ 47 h 485"/>
                <a:gd name="T2" fmla="*/ 354 w 402"/>
                <a:gd name="T3" fmla="*/ 54 h 485"/>
                <a:gd name="T4" fmla="*/ 348 w 402"/>
                <a:gd name="T5" fmla="*/ 136 h 485"/>
                <a:gd name="T6" fmla="*/ 280 w 402"/>
                <a:gd name="T7" fmla="*/ 130 h 485"/>
                <a:gd name="T8" fmla="*/ 280 w 402"/>
                <a:gd name="T9" fmla="*/ 187 h 485"/>
                <a:gd name="T10" fmla="*/ 348 w 402"/>
                <a:gd name="T11" fmla="*/ 181 h 485"/>
                <a:gd name="T12" fmla="*/ 354 w 402"/>
                <a:gd name="T13" fmla="*/ 263 h 485"/>
                <a:gd name="T14" fmla="*/ 286 w 402"/>
                <a:gd name="T15" fmla="*/ 270 h 485"/>
                <a:gd name="T16" fmla="*/ 280 w 402"/>
                <a:gd name="T17" fmla="*/ 187 h 485"/>
                <a:gd name="T18" fmla="*/ 286 w 402"/>
                <a:gd name="T19" fmla="*/ 318 h 485"/>
                <a:gd name="T20" fmla="*/ 354 w 402"/>
                <a:gd name="T21" fmla="*/ 325 h 485"/>
                <a:gd name="T22" fmla="*/ 348 w 402"/>
                <a:gd name="T23" fmla="*/ 407 h 485"/>
                <a:gd name="T24" fmla="*/ 280 w 402"/>
                <a:gd name="T25" fmla="*/ 401 h 485"/>
                <a:gd name="T26" fmla="*/ 163 w 402"/>
                <a:gd name="T27" fmla="*/ 54 h 485"/>
                <a:gd name="T28" fmla="*/ 232 w 402"/>
                <a:gd name="T29" fmla="*/ 47 h 485"/>
                <a:gd name="T30" fmla="*/ 238 w 402"/>
                <a:gd name="T31" fmla="*/ 130 h 485"/>
                <a:gd name="T32" fmla="*/ 170 w 402"/>
                <a:gd name="T33" fmla="*/ 136 h 485"/>
                <a:gd name="T34" fmla="*/ 163 w 402"/>
                <a:gd name="T35" fmla="*/ 54 h 485"/>
                <a:gd name="T36" fmla="*/ 170 w 402"/>
                <a:gd name="T37" fmla="*/ 181 h 485"/>
                <a:gd name="T38" fmla="*/ 238 w 402"/>
                <a:gd name="T39" fmla="*/ 187 h 485"/>
                <a:gd name="T40" fmla="*/ 232 w 402"/>
                <a:gd name="T41" fmla="*/ 270 h 485"/>
                <a:gd name="T42" fmla="*/ 163 w 402"/>
                <a:gd name="T43" fmla="*/ 263 h 485"/>
                <a:gd name="T44" fmla="*/ 402 w 402"/>
                <a:gd name="T45" fmla="*/ 485 h 485"/>
                <a:gd name="T46" fmla="*/ 371 w 402"/>
                <a:gd name="T47" fmla="*/ 0 h 485"/>
                <a:gd name="T48" fmla="*/ 0 w 402"/>
                <a:gd name="T49" fmla="*/ 30 h 485"/>
                <a:gd name="T50" fmla="*/ 163 w 402"/>
                <a:gd name="T51" fmla="*/ 485 h 485"/>
                <a:gd name="T52" fmla="*/ 170 w 402"/>
                <a:gd name="T53" fmla="*/ 318 h 485"/>
                <a:gd name="T54" fmla="*/ 238 w 402"/>
                <a:gd name="T55" fmla="*/ 325 h 485"/>
                <a:gd name="T56" fmla="*/ 402 w 402"/>
                <a:gd name="T57" fmla="*/ 485 h 485"/>
                <a:gd name="T58" fmla="*/ 116 w 402"/>
                <a:gd name="T59" fmla="*/ 407 h 485"/>
                <a:gd name="T60" fmla="*/ 47 w 402"/>
                <a:gd name="T61" fmla="*/ 401 h 485"/>
                <a:gd name="T62" fmla="*/ 54 w 402"/>
                <a:gd name="T63" fmla="*/ 318 h 485"/>
                <a:gd name="T64" fmla="*/ 122 w 402"/>
                <a:gd name="T65" fmla="*/ 325 h 485"/>
                <a:gd name="T66" fmla="*/ 122 w 402"/>
                <a:gd name="T67" fmla="*/ 263 h 485"/>
                <a:gd name="T68" fmla="*/ 54 w 402"/>
                <a:gd name="T69" fmla="*/ 270 h 485"/>
                <a:gd name="T70" fmla="*/ 47 w 402"/>
                <a:gd name="T71" fmla="*/ 187 h 485"/>
                <a:gd name="T72" fmla="*/ 116 w 402"/>
                <a:gd name="T73" fmla="*/ 181 h 485"/>
                <a:gd name="T74" fmla="*/ 122 w 402"/>
                <a:gd name="T75" fmla="*/ 263 h 485"/>
                <a:gd name="T76" fmla="*/ 54 w 402"/>
                <a:gd name="T77" fmla="*/ 136 h 485"/>
                <a:gd name="T78" fmla="*/ 47 w 402"/>
                <a:gd name="T79" fmla="*/ 54 h 485"/>
                <a:gd name="T80" fmla="*/ 116 w 402"/>
                <a:gd name="T81" fmla="*/ 47 h 485"/>
                <a:gd name="T82" fmla="*/ 122 w 402"/>
                <a:gd name="T83" fmla="*/ 13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2" h="485">
                  <a:moveTo>
                    <a:pt x="280" y="54"/>
                  </a:moveTo>
                  <a:cubicBezTo>
                    <a:pt x="280" y="50"/>
                    <a:pt x="282" y="47"/>
                    <a:pt x="286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2" y="47"/>
                    <a:pt x="354" y="50"/>
                    <a:pt x="354" y="54"/>
                  </a:cubicBezTo>
                  <a:cubicBezTo>
                    <a:pt x="354" y="130"/>
                    <a:pt x="354" y="130"/>
                    <a:pt x="354" y="130"/>
                  </a:cubicBezTo>
                  <a:cubicBezTo>
                    <a:pt x="354" y="133"/>
                    <a:pt x="352" y="136"/>
                    <a:pt x="348" y="136"/>
                  </a:cubicBezTo>
                  <a:cubicBezTo>
                    <a:pt x="286" y="136"/>
                    <a:pt x="286" y="136"/>
                    <a:pt x="286" y="136"/>
                  </a:cubicBezTo>
                  <a:cubicBezTo>
                    <a:pt x="282" y="136"/>
                    <a:pt x="280" y="133"/>
                    <a:pt x="280" y="130"/>
                  </a:cubicBezTo>
                  <a:lnTo>
                    <a:pt x="280" y="54"/>
                  </a:lnTo>
                  <a:close/>
                  <a:moveTo>
                    <a:pt x="280" y="187"/>
                  </a:moveTo>
                  <a:cubicBezTo>
                    <a:pt x="280" y="184"/>
                    <a:pt x="282" y="181"/>
                    <a:pt x="286" y="181"/>
                  </a:cubicBezTo>
                  <a:cubicBezTo>
                    <a:pt x="348" y="181"/>
                    <a:pt x="348" y="181"/>
                    <a:pt x="348" y="181"/>
                  </a:cubicBezTo>
                  <a:cubicBezTo>
                    <a:pt x="352" y="181"/>
                    <a:pt x="354" y="184"/>
                    <a:pt x="354" y="187"/>
                  </a:cubicBezTo>
                  <a:cubicBezTo>
                    <a:pt x="354" y="263"/>
                    <a:pt x="354" y="263"/>
                    <a:pt x="354" y="263"/>
                  </a:cubicBezTo>
                  <a:cubicBezTo>
                    <a:pt x="354" y="267"/>
                    <a:pt x="352" y="270"/>
                    <a:pt x="348" y="270"/>
                  </a:cubicBezTo>
                  <a:cubicBezTo>
                    <a:pt x="286" y="270"/>
                    <a:pt x="286" y="270"/>
                    <a:pt x="286" y="270"/>
                  </a:cubicBezTo>
                  <a:cubicBezTo>
                    <a:pt x="282" y="270"/>
                    <a:pt x="280" y="267"/>
                    <a:pt x="280" y="263"/>
                  </a:cubicBezTo>
                  <a:lnTo>
                    <a:pt x="280" y="187"/>
                  </a:lnTo>
                  <a:close/>
                  <a:moveTo>
                    <a:pt x="280" y="325"/>
                  </a:moveTo>
                  <a:cubicBezTo>
                    <a:pt x="280" y="321"/>
                    <a:pt x="282" y="318"/>
                    <a:pt x="286" y="318"/>
                  </a:cubicBezTo>
                  <a:cubicBezTo>
                    <a:pt x="348" y="318"/>
                    <a:pt x="348" y="318"/>
                    <a:pt x="348" y="318"/>
                  </a:cubicBezTo>
                  <a:cubicBezTo>
                    <a:pt x="352" y="318"/>
                    <a:pt x="354" y="321"/>
                    <a:pt x="354" y="325"/>
                  </a:cubicBezTo>
                  <a:cubicBezTo>
                    <a:pt x="354" y="401"/>
                    <a:pt x="354" y="401"/>
                    <a:pt x="354" y="401"/>
                  </a:cubicBezTo>
                  <a:cubicBezTo>
                    <a:pt x="354" y="404"/>
                    <a:pt x="352" y="407"/>
                    <a:pt x="348" y="407"/>
                  </a:cubicBezTo>
                  <a:cubicBezTo>
                    <a:pt x="286" y="407"/>
                    <a:pt x="286" y="407"/>
                    <a:pt x="286" y="407"/>
                  </a:cubicBezTo>
                  <a:cubicBezTo>
                    <a:pt x="282" y="407"/>
                    <a:pt x="280" y="404"/>
                    <a:pt x="280" y="401"/>
                  </a:cubicBezTo>
                  <a:lnTo>
                    <a:pt x="280" y="325"/>
                  </a:lnTo>
                  <a:close/>
                  <a:moveTo>
                    <a:pt x="163" y="54"/>
                  </a:moveTo>
                  <a:cubicBezTo>
                    <a:pt x="163" y="50"/>
                    <a:pt x="166" y="47"/>
                    <a:pt x="170" y="47"/>
                  </a:cubicBezTo>
                  <a:cubicBezTo>
                    <a:pt x="232" y="47"/>
                    <a:pt x="232" y="47"/>
                    <a:pt x="232" y="47"/>
                  </a:cubicBezTo>
                  <a:cubicBezTo>
                    <a:pt x="235" y="47"/>
                    <a:pt x="238" y="50"/>
                    <a:pt x="238" y="54"/>
                  </a:cubicBezTo>
                  <a:cubicBezTo>
                    <a:pt x="238" y="130"/>
                    <a:pt x="238" y="130"/>
                    <a:pt x="238" y="130"/>
                  </a:cubicBezTo>
                  <a:cubicBezTo>
                    <a:pt x="238" y="133"/>
                    <a:pt x="235" y="136"/>
                    <a:pt x="232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66" y="136"/>
                    <a:pt x="163" y="133"/>
                    <a:pt x="163" y="130"/>
                  </a:cubicBezTo>
                  <a:lnTo>
                    <a:pt x="163" y="54"/>
                  </a:lnTo>
                  <a:close/>
                  <a:moveTo>
                    <a:pt x="163" y="187"/>
                  </a:moveTo>
                  <a:cubicBezTo>
                    <a:pt x="163" y="184"/>
                    <a:pt x="166" y="181"/>
                    <a:pt x="170" y="181"/>
                  </a:cubicBezTo>
                  <a:cubicBezTo>
                    <a:pt x="232" y="181"/>
                    <a:pt x="232" y="181"/>
                    <a:pt x="232" y="181"/>
                  </a:cubicBezTo>
                  <a:cubicBezTo>
                    <a:pt x="235" y="181"/>
                    <a:pt x="238" y="184"/>
                    <a:pt x="238" y="187"/>
                  </a:cubicBezTo>
                  <a:cubicBezTo>
                    <a:pt x="238" y="263"/>
                    <a:pt x="238" y="263"/>
                    <a:pt x="238" y="263"/>
                  </a:cubicBezTo>
                  <a:cubicBezTo>
                    <a:pt x="238" y="267"/>
                    <a:pt x="235" y="270"/>
                    <a:pt x="232" y="270"/>
                  </a:cubicBezTo>
                  <a:cubicBezTo>
                    <a:pt x="170" y="270"/>
                    <a:pt x="170" y="270"/>
                    <a:pt x="170" y="270"/>
                  </a:cubicBezTo>
                  <a:cubicBezTo>
                    <a:pt x="166" y="270"/>
                    <a:pt x="163" y="267"/>
                    <a:pt x="163" y="263"/>
                  </a:cubicBezTo>
                  <a:lnTo>
                    <a:pt x="163" y="187"/>
                  </a:lnTo>
                  <a:close/>
                  <a:moveTo>
                    <a:pt x="402" y="485"/>
                  </a:moveTo>
                  <a:cubicBezTo>
                    <a:pt x="402" y="30"/>
                    <a:pt x="402" y="30"/>
                    <a:pt x="402" y="30"/>
                  </a:cubicBezTo>
                  <a:cubicBezTo>
                    <a:pt x="402" y="13"/>
                    <a:pt x="388" y="0"/>
                    <a:pt x="37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163" y="485"/>
                    <a:pt x="163" y="485"/>
                    <a:pt x="163" y="485"/>
                  </a:cubicBezTo>
                  <a:cubicBezTo>
                    <a:pt x="163" y="325"/>
                    <a:pt x="163" y="325"/>
                    <a:pt x="163" y="325"/>
                  </a:cubicBezTo>
                  <a:cubicBezTo>
                    <a:pt x="163" y="321"/>
                    <a:pt x="166" y="318"/>
                    <a:pt x="170" y="318"/>
                  </a:cubicBezTo>
                  <a:cubicBezTo>
                    <a:pt x="232" y="318"/>
                    <a:pt x="232" y="318"/>
                    <a:pt x="232" y="318"/>
                  </a:cubicBezTo>
                  <a:cubicBezTo>
                    <a:pt x="235" y="318"/>
                    <a:pt x="238" y="321"/>
                    <a:pt x="238" y="325"/>
                  </a:cubicBezTo>
                  <a:cubicBezTo>
                    <a:pt x="238" y="485"/>
                    <a:pt x="238" y="485"/>
                    <a:pt x="238" y="485"/>
                  </a:cubicBezTo>
                  <a:lnTo>
                    <a:pt x="402" y="485"/>
                  </a:lnTo>
                  <a:close/>
                  <a:moveTo>
                    <a:pt x="122" y="401"/>
                  </a:moveTo>
                  <a:cubicBezTo>
                    <a:pt x="122" y="404"/>
                    <a:pt x="119" y="407"/>
                    <a:pt x="116" y="407"/>
                  </a:cubicBezTo>
                  <a:cubicBezTo>
                    <a:pt x="54" y="407"/>
                    <a:pt x="54" y="407"/>
                    <a:pt x="54" y="407"/>
                  </a:cubicBezTo>
                  <a:cubicBezTo>
                    <a:pt x="50" y="407"/>
                    <a:pt x="47" y="404"/>
                    <a:pt x="47" y="401"/>
                  </a:cubicBezTo>
                  <a:cubicBezTo>
                    <a:pt x="47" y="325"/>
                    <a:pt x="47" y="325"/>
                    <a:pt x="47" y="325"/>
                  </a:cubicBezTo>
                  <a:cubicBezTo>
                    <a:pt x="47" y="321"/>
                    <a:pt x="50" y="318"/>
                    <a:pt x="54" y="318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9" y="318"/>
                    <a:pt x="122" y="321"/>
                    <a:pt x="122" y="325"/>
                  </a:cubicBezTo>
                  <a:lnTo>
                    <a:pt x="122" y="401"/>
                  </a:lnTo>
                  <a:close/>
                  <a:moveTo>
                    <a:pt x="122" y="263"/>
                  </a:moveTo>
                  <a:cubicBezTo>
                    <a:pt x="122" y="267"/>
                    <a:pt x="119" y="270"/>
                    <a:pt x="116" y="270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0" y="270"/>
                    <a:pt x="47" y="267"/>
                    <a:pt x="47" y="263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4"/>
                    <a:pt x="50" y="181"/>
                    <a:pt x="54" y="181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9" y="181"/>
                    <a:pt x="122" y="184"/>
                    <a:pt x="122" y="187"/>
                  </a:cubicBezTo>
                  <a:lnTo>
                    <a:pt x="122" y="263"/>
                  </a:lnTo>
                  <a:close/>
                  <a:moveTo>
                    <a:pt x="116" y="136"/>
                  </a:moveTo>
                  <a:cubicBezTo>
                    <a:pt x="54" y="136"/>
                    <a:pt x="54" y="136"/>
                    <a:pt x="54" y="136"/>
                  </a:cubicBezTo>
                  <a:cubicBezTo>
                    <a:pt x="50" y="136"/>
                    <a:pt x="47" y="133"/>
                    <a:pt x="47" y="130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0"/>
                    <a:pt x="50" y="47"/>
                    <a:pt x="54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9" y="47"/>
                    <a:pt x="122" y="50"/>
                    <a:pt x="122" y="54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2" y="133"/>
                    <a:pt x="119" y="136"/>
                    <a:pt x="116" y="13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0" name="Freeform 190"/>
            <p:cNvSpPr>
              <a:spLocks/>
            </p:cNvSpPr>
            <p:nvPr userDrawn="1"/>
          </p:nvSpPr>
          <p:spPr bwMode="auto">
            <a:xfrm>
              <a:off x="2265" y="2497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1" name="Freeform 191"/>
            <p:cNvSpPr>
              <a:spLocks/>
            </p:cNvSpPr>
            <p:nvPr userDrawn="1"/>
          </p:nvSpPr>
          <p:spPr bwMode="auto">
            <a:xfrm>
              <a:off x="2818" y="2497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2" name="Freeform 192"/>
            <p:cNvSpPr>
              <a:spLocks/>
            </p:cNvSpPr>
            <p:nvPr userDrawn="1"/>
          </p:nvSpPr>
          <p:spPr bwMode="auto">
            <a:xfrm>
              <a:off x="2265" y="2172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6 h 89"/>
                <a:gd name="T6" fmla="*/ 0 w 75"/>
                <a:gd name="T7" fmla="*/ 82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2 h 89"/>
                <a:gd name="T14" fmla="*/ 75 w 75"/>
                <a:gd name="T15" fmla="*/ 6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3" name="Freeform 193"/>
            <p:cNvSpPr>
              <a:spLocks/>
            </p:cNvSpPr>
            <p:nvPr userDrawn="1"/>
          </p:nvSpPr>
          <p:spPr bwMode="auto">
            <a:xfrm>
              <a:off x="2818" y="2172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2 h 89"/>
                <a:gd name="T6" fmla="*/ 74 w 74"/>
                <a:gd name="T7" fmla="*/ 6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6 h 89"/>
                <a:gd name="T14" fmla="*/ 0 w 74"/>
                <a:gd name="T15" fmla="*/ 82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2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4" name="Freeform 194"/>
            <p:cNvSpPr>
              <a:spLocks/>
            </p:cNvSpPr>
            <p:nvPr userDrawn="1"/>
          </p:nvSpPr>
          <p:spPr bwMode="auto">
            <a:xfrm>
              <a:off x="2541" y="2172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2 h 89"/>
                <a:gd name="T6" fmla="*/ 75 w 75"/>
                <a:gd name="T7" fmla="*/ 6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6 h 89"/>
                <a:gd name="T14" fmla="*/ 0 w 75"/>
                <a:gd name="T15" fmla="*/ 82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5" name="Freeform 195"/>
            <p:cNvSpPr>
              <a:spLocks/>
            </p:cNvSpPr>
            <p:nvPr userDrawn="1"/>
          </p:nvSpPr>
          <p:spPr bwMode="auto">
            <a:xfrm>
              <a:off x="2265" y="1854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6" name="Freeform 196"/>
            <p:cNvSpPr>
              <a:spLocks/>
            </p:cNvSpPr>
            <p:nvPr userDrawn="1"/>
          </p:nvSpPr>
          <p:spPr bwMode="auto">
            <a:xfrm>
              <a:off x="2818" y="1854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7" name="Freeform 197"/>
            <p:cNvSpPr>
              <a:spLocks/>
            </p:cNvSpPr>
            <p:nvPr userDrawn="1"/>
          </p:nvSpPr>
          <p:spPr bwMode="auto">
            <a:xfrm>
              <a:off x="2541" y="1854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3 h 89"/>
                <a:gd name="T6" fmla="*/ 75 w 75"/>
                <a:gd name="T7" fmla="*/ 7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7 h 89"/>
                <a:gd name="T14" fmla="*/ 0 w 75"/>
                <a:gd name="T15" fmla="*/ 83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8" name="Freeform 198"/>
            <p:cNvSpPr>
              <a:spLocks/>
            </p:cNvSpPr>
            <p:nvPr userDrawn="1"/>
          </p:nvSpPr>
          <p:spPr bwMode="auto">
            <a:xfrm>
              <a:off x="2569" y="1396"/>
              <a:ext cx="1008" cy="1526"/>
            </a:xfrm>
            <a:custGeom>
              <a:avLst/>
              <a:gdLst>
                <a:gd name="T0" fmla="*/ 0 w 425"/>
                <a:gd name="T1" fmla="*/ 643 h 643"/>
                <a:gd name="T2" fmla="*/ 0 w 425"/>
                <a:gd name="T3" fmla="*/ 43 h 643"/>
                <a:gd name="T4" fmla="*/ 42 w 425"/>
                <a:gd name="T5" fmla="*/ 0 h 643"/>
                <a:gd name="T6" fmla="*/ 383 w 425"/>
                <a:gd name="T7" fmla="*/ 0 h 643"/>
                <a:gd name="T8" fmla="*/ 425 w 425"/>
                <a:gd name="T9" fmla="*/ 43 h 643"/>
                <a:gd name="T10" fmla="*/ 425 w 425"/>
                <a:gd name="T11" fmla="*/ 643 h 643"/>
                <a:gd name="T12" fmla="*/ 0 w 425"/>
                <a:gd name="T1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643">
                  <a:moveTo>
                    <a:pt x="0" y="6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06" y="0"/>
                    <a:pt x="425" y="19"/>
                    <a:pt x="425" y="43"/>
                  </a:cubicBezTo>
                  <a:cubicBezTo>
                    <a:pt x="425" y="643"/>
                    <a:pt x="425" y="643"/>
                    <a:pt x="425" y="643"/>
                  </a:cubicBezTo>
                  <a:lnTo>
                    <a:pt x="0" y="64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29" name="Freeform 199"/>
            <p:cNvSpPr>
              <a:spLocks noEditPoints="1"/>
            </p:cNvSpPr>
            <p:nvPr userDrawn="1"/>
          </p:nvSpPr>
          <p:spPr bwMode="auto">
            <a:xfrm>
              <a:off x="2541" y="1370"/>
              <a:ext cx="1065" cy="1578"/>
            </a:xfrm>
            <a:custGeom>
              <a:avLst/>
              <a:gdLst>
                <a:gd name="T0" fmla="*/ 395 w 449"/>
                <a:gd name="T1" fmla="*/ 23 h 665"/>
                <a:gd name="T2" fmla="*/ 426 w 449"/>
                <a:gd name="T3" fmla="*/ 54 h 665"/>
                <a:gd name="T4" fmla="*/ 426 w 449"/>
                <a:gd name="T5" fmla="*/ 642 h 665"/>
                <a:gd name="T6" fmla="*/ 23 w 449"/>
                <a:gd name="T7" fmla="*/ 642 h 665"/>
                <a:gd name="T8" fmla="*/ 23 w 449"/>
                <a:gd name="T9" fmla="*/ 54 h 665"/>
                <a:gd name="T10" fmla="*/ 54 w 449"/>
                <a:gd name="T11" fmla="*/ 23 h 665"/>
                <a:gd name="T12" fmla="*/ 395 w 449"/>
                <a:gd name="T13" fmla="*/ 23 h 665"/>
                <a:gd name="T14" fmla="*/ 395 w 449"/>
                <a:gd name="T15" fmla="*/ 0 h 665"/>
                <a:gd name="T16" fmla="*/ 54 w 449"/>
                <a:gd name="T17" fmla="*/ 0 h 665"/>
                <a:gd name="T18" fmla="*/ 0 w 449"/>
                <a:gd name="T19" fmla="*/ 54 h 665"/>
                <a:gd name="T20" fmla="*/ 0 w 449"/>
                <a:gd name="T21" fmla="*/ 642 h 665"/>
                <a:gd name="T22" fmla="*/ 0 w 449"/>
                <a:gd name="T23" fmla="*/ 665 h 665"/>
                <a:gd name="T24" fmla="*/ 23 w 449"/>
                <a:gd name="T25" fmla="*/ 665 h 665"/>
                <a:gd name="T26" fmla="*/ 426 w 449"/>
                <a:gd name="T27" fmla="*/ 665 h 665"/>
                <a:gd name="T28" fmla="*/ 449 w 449"/>
                <a:gd name="T29" fmla="*/ 665 h 665"/>
                <a:gd name="T30" fmla="*/ 449 w 449"/>
                <a:gd name="T31" fmla="*/ 642 h 665"/>
                <a:gd name="T32" fmla="*/ 449 w 449"/>
                <a:gd name="T33" fmla="*/ 54 h 665"/>
                <a:gd name="T34" fmla="*/ 395 w 449"/>
                <a:gd name="T35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9" h="665">
                  <a:moveTo>
                    <a:pt x="395" y="23"/>
                  </a:moveTo>
                  <a:cubicBezTo>
                    <a:pt x="412" y="23"/>
                    <a:pt x="426" y="37"/>
                    <a:pt x="426" y="54"/>
                  </a:cubicBezTo>
                  <a:cubicBezTo>
                    <a:pt x="426" y="642"/>
                    <a:pt x="426" y="642"/>
                    <a:pt x="426" y="642"/>
                  </a:cubicBezTo>
                  <a:cubicBezTo>
                    <a:pt x="23" y="642"/>
                    <a:pt x="23" y="642"/>
                    <a:pt x="23" y="64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37"/>
                    <a:pt x="37" y="23"/>
                    <a:pt x="54" y="23"/>
                  </a:cubicBezTo>
                  <a:cubicBezTo>
                    <a:pt x="395" y="23"/>
                    <a:pt x="395" y="23"/>
                    <a:pt x="395" y="23"/>
                  </a:cubicBezTo>
                  <a:moveTo>
                    <a:pt x="395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3" y="665"/>
                    <a:pt x="23" y="665"/>
                    <a:pt x="23" y="665"/>
                  </a:cubicBezTo>
                  <a:cubicBezTo>
                    <a:pt x="426" y="665"/>
                    <a:pt x="426" y="665"/>
                    <a:pt x="426" y="665"/>
                  </a:cubicBezTo>
                  <a:cubicBezTo>
                    <a:pt x="449" y="665"/>
                    <a:pt x="449" y="665"/>
                    <a:pt x="449" y="665"/>
                  </a:cubicBezTo>
                  <a:cubicBezTo>
                    <a:pt x="449" y="642"/>
                    <a:pt x="449" y="642"/>
                    <a:pt x="449" y="642"/>
                  </a:cubicBezTo>
                  <a:cubicBezTo>
                    <a:pt x="449" y="54"/>
                    <a:pt x="449" y="54"/>
                    <a:pt x="449" y="54"/>
                  </a:cubicBezTo>
                  <a:cubicBezTo>
                    <a:pt x="449" y="24"/>
                    <a:pt x="425" y="0"/>
                    <a:pt x="3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0" name="Freeform 200"/>
            <p:cNvSpPr>
              <a:spLocks/>
            </p:cNvSpPr>
            <p:nvPr userDrawn="1"/>
          </p:nvSpPr>
          <p:spPr bwMode="auto">
            <a:xfrm>
              <a:off x="2984" y="2497"/>
              <a:ext cx="178" cy="427"/>
            </a:xfrm>
            <a:custGeom>
              <a:avLst/>
              <a:gdLst>
                <a:gd name="T0" fmla="*/ 68 w 75"/>
                <a:gd name="T1" fmla="*/ 180 h 180"/>
                <a:gd name="T2" fmla="*/ 6 w 75"/>
                <a:gd name="T3" fmla="*/ 180 h 180"/>
                <a:gd name="T4" fmla="*/ 0 w 75"/>
                <a:gd name="T5" fmla="*/ 174 h 180"/>
                <a:gd name="T6" fmla="*/ 0 w 75"/>
                <a:gd name="T7" fmla="*/ 7 h 180"/>
                <a:gd name="T8" fmla="*/ 6 w 75"/>
                <a:gd name="T9" fmla="*/ 0 h 180"/>
                <a:gd name="T10" fmla="*/ 68 w 75"/>
                <a:gd name="T11" fmla="*/ 0 h 180"/>
                <a:gd name="T12" fmla="*/ 75 w 75"/>
                <a:gd name="T13" fmla="*/ 7 h 180"/>
                <a:gd name="T14" fmla="*/ 75 w 75"/>
                <a:gd name="T15" fmla="*/ 174 h 180"/>
                <a:gd name="T16" fmla="*/ 68 w 75"/>
                <a:gd name="T1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80">
                  <a:moveTo>
                    <a:pt x="68" y="180"/>
                  </a:moveTo>
                  <a:cubicBezTo>
                    <a:pt x="6" y="180"/>
                    <a:pt x="6" y="180"/>
                    <a:pt x="6" y="180"/>
                  </a:cubicBezTo>
                  <a:cubicBezTo>
                    <a:pt x="3" y="180"/>
                    <a:pt x="0" y="177"/>
                    <a:pt x="0" y="1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7"/>
                    <a:pt x="72" y="180"/>
                    <a:pt x="68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1" name="Freeform 201"/>
            <p:cNvSpPr>
              <a:spLocks/>
            </p:cNvSpPr>
            <p:nvPr userDrawn="1"/>
          </p:nvSpPr>
          <p:spPr bwMode="auto">
            <a:xfrm>
              <a:off x="2709" y="2497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2" name="Freeform 202"/>
            <p:cNvSpPr>
              <a:spLocks/>
            </p:cNvSpPr>
            <p:nvPr userDrawn="1"/>
          </p:nvSpPr>
          <p:spPr bwMode="auto">
            <a:xfrm>
              <a:off x="2709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3" name="Freeform 203"/>
            <p:cNvSpPr>
              <a:spLocks/>
            </p:cNvSpPr>
            <p:nvPr userDrawn="1"/>
          </p:nvSpPr>
          <p:spPr bwMode="auto">
            <a:xfrm>
              <a:off x="3260" y="2497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4" name="Freeform 204"/>
            <p:cNvSpPr>
              <a:spLocks/>
            </p:cNvSpPr>
            <p:nvPr userDrawn="1"/>
          </p:nvSpPr>
          <p:spPr bwMode="auto">
            <a:xfrm>
              <a:off x="3260" y="2181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5" name="Freeform 205"/>
            <p:cNvSpPr>
              <a:spLocks/>
            </p:cNvSpPr>
            <p:nvPr userDrawn="1"/>
          </p:nvSpPr>
          <p:spPr bwMode="auto">
            <a:xfrm>
              <a:off x="2984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6" name="Freeform 206"/>
            <p:cNvSpPr>
              <a:spLocks/>
            </p:cNvSpPr>
            <p:nvPr userDrawn="1"/>
          </p:nvSpPr>
          <p:spPr bwMode="auto">
            <a:xfrm>
              <a:off x="2709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7" name="Freeform 207"/>
            <p:cNvSpPr>
              <a:spLocks/>
            </p:cNvSpPr>
            <p:nvPr userDrawn="1"/>
          </p:nvSpPr>
          <p:spPr bwMode="auto">
            <a:xfrm>
              <a:off x="3260" y="1854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8" name="Freeform 208"/>
            <p:cNvSpPr>
              <a:spLocks/>
            </p:cNvSpPr>
            <p:nvPr userDrawn="1"/>
          </p:nvSpPr>
          <p:spPr bwMode="auto">
            <a:xfrm>
              <a:off x="2984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39" name="Freeform 209"/>
            <p:cNvSpPr>
              <a:spLocks/>
            </p:cNvSpPr>
            <p:nvPr userDrawn="1"/>
          </p:nvSpPr>
          <p:spPr bwMode="auto">
            <a:xfrm>
              <a:off x="2709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40" name="Freeform 210"/>
            <p:cNvSpPr>
              <a:spLocks/>
            </p:cNvSpPr>
            <p:nvPr userDrawn="1"/>
          </p:nvSpPr>
          <p:spPr bwMode="auto">
            <a:xfrm>
              <a:off x="3260" y="1538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41" name="Freeform 211"/>
            <p:cNvSpPr>
              <a:spLocks/>
            </p:cNvSpPr>
            <p:nvPr userDrawn="1"/>
          </p:nvSpPr>
          <p:spPr bwMode="auto">
            <a:xfrm>
              <a:off x="2984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</p:grpSp>
      <p:grpSp>
        <p:nvGrpSpPr>
          <p:cNvPr id="162" name="app" hidden="1"/>
          <p:cNvGrpSpPr>
            <a:grpSpLocks noChangeAspect="1"/>
          </p:cNvGrpSpPr>
          <p:nvPr userDrawn="1"/>
        </p:nvGrpSpPr>
        <p:grpSpPr bwMode="auto">
          <a:xfrm>
            <a:off x="5595495" y="2613463"/>
            <a:ext cx="1001010" cy="1631075"/>
            <a:chOff x="2407" y="1397"/>
            <a:chExt cx="946" cy="1530"/>
          </a:xfrm>
        </p:grpSpPr>
        <p:sp>
          <p:nvSpPr>
            <p:cNvPr id="215" name="Freeform 215"/>
            <p:cNvSpPr>
              <a:spLocks/>
            </p:cNvSpPr>
            <p:nvPr userDrawn="1"/>
          </p:nvSpPr>
          <p:spPr bwMode="auto">
            <a:xfrm>
              <a:off x="2407" y="1397"/>
              <a:ext cx="946" cy="1530"/>
            </a:xfrm>
            <a:custGeom>
              <a:avLst/>
              <a:gdLst>
                <a:gd name="T0" fmla="*/ 341 w 397"/>
                <a:gd name="T1" fmla="*/ 645 h 645"/>
                <a:gd name="T2" fmla="*/ 56 w 397"/>
                <a:gd name="T3" fmla="*/ 645 h 645"/>
                <a:gd name="T4" fmla="*/ 0 w 397"/>
                <a:gd name="T5" fmla="*/ 589 h 645"/>
                <a:gd name="T6" fmla="*/ 0 w 397"/>
                <a:gd name="T7" fmla="*/ 56 h 645"/>
                <a:gd name="T8" fmla="*/ 56 w 397"/>
                <a:gd name="T9" fmla="*/ 0 h 645"/>
                <a:gd name="T10" fmla="*/ 341 w 397"/>
                <a:gd name="T11" fmla="*/ 0 h 645"/>
                <a:gd name="T12" fmla="*/ 397 w 397"/>
                <a:gd name="T13" fmla="*/ 56 h 645"/>
                <a:gd name="T14" fmla="*/ 397 w 397"/>
                <a:gd name="T15" fmla="*/ 589 h 645"/>
                <a:gd name="T16" fmla="*/ 341 w 397"/>
                <a:gd name="T1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645">
                  <a:moveTo>
                    <a:pt x="341" y="645"/>
                  </a:moveTo>
                  <a:cubicBezTo>
                    <a:pt x="56" y="645"/>
                    <a:pt x="56" y="645"/>
                    <a:pt x="56" y="645"/>
                  </a:cubicBezTo>
                  <a:cubicBezTo>
                    <a:pt x="25" y="645"/>
                    <a:pt x="0" y="620"/>
                    <a:pt x="0" y="58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72" y="0"/>
                    <a:pt x="397" y="25"/>
                    <a:pt x="397" y="56"/>
                  </a:cubicBezTo>
                  <a:cubicBezTo>
                    <a:pt x="397" y="589"/>
                    <a:pt x="397" y="589"/>
                    <a:pt x="397" y="589"/>
                  </a:cubicBezTo>
                  <a:cubicBezTo>
                    <a:pt x="397" y="620"/>
                    <a:pt x="372" y="645"/>
                    <a:pt x="341" y="645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16" name="Rectangle 216"/>
            <p:cNvSpPr>
              <a:spLocks noChangeArrowheads="1"/>
            </p:cNvSpPr>
            <p:nvPr userDrawn="1"/>
          </p:nvSpPr>
          <p:spPr bwMode="auto">
            <a:xfrm>
              <a:off x="2522" y="1630"/>
              <a:ext cx="716" cy="10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17" name="Oval 217"/>
            <p:cNvSpPr>
              <a:spLocks noChangeArrowheads="1"/>
            </p:cNvSpPr>
            <p:nvPr userDrawn="1"/>
          </p:nvSpPr>
          <p:spPr bwMode="auto">
            <a:xfrm>
              <a:off x="2812" y="2707"/>
              <a:ext cx="136" cy="1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18" name="Freeform 218"/>
            <p:cNvSpPr>
              <a:spLocks/>
            </p:cNvSpPr>
            <p:nvPr userDrawn="1"/>
          </p:nvSpPr>
          <p:spPr bwMode="auto">
            <a:xfrm>
              <a:off x="2643" y="1770"/>
              <a:ext cx="436" cy="726"/>
            </a:xfrm>
            <a:custGeom>
              <a:avLst/>
              <a:gdLst>
                <a:gd name="T0" fmla="*/ 177 w 183"/>
                <a:gd name="T1" fmla="*/ 137 h 306"/>
                <a:gd name="T2" fmla="*/ 96 w 183"/>
                <a:gd name="T3" fmla="*/ 137 h 306"/>
                <a:gd name="T4" fmla="*/ 101 w 183"/>
                <a:gd name="T5" fmla="*/ 119 h 306"/>
                <a:gd name="T6" fmla="*/ 114 w 183"/>
                <a:gd name="T7" fmla="*/ 73 h 306"/>
                <a:gd name="T8" fmla="*/ 132 w 183"/>
                <a:gd name="T9" fmla="*/ 8 h 306"/>
                <a:gd name="T10" fmla="*/ 125 w 183"/>
                <a:gd name="T11" fmla="*/ 4 h 306"/>
                <a:gd name="T12" fmla="*/ 3 w 183"/>
                <a:gd name="T13" fmla="*/ 160 h 306"/>
                <a:gd name="T14" fmla="*/ 6 w 183"/>
                <a:gd name="T15" fmla="*/ 169 h 306"/>
                <a:gd name="T16" fmla="*/ 87 w 183"/>
                <a:gd name="T17" fmla="*/ 169 h 306"/>
                <a:gd name="T18" fmla="*/ 82 w 183"/>
                <a:gd name="T19" fmla="*/ 188 h 306"/>
                <a:gd name="T20" fmla="*/ 69 w 183"/>
                <a:gd name="T21" fmla="*/ 233 h 306"/>
                <a:gd name="T22" fmla="*/ 51 w 183"/>
                <a:gd name="T23" fmla="*/ 299 h 306"/>
                <a:gd name="T24" fmla="*/ 58 w 183"/>
                <a:gd name="T25" fmla="*/ 303 h 306"/>
                <a:gd name="T26" fmla="*/ 180 w 183"/>
                <a:gd name="T27" fmla="*/ 146 h 306"/>
                <a:gd name="T28" fmla="*/ 177 w 183"/>
                <a:gd name="T29" fmla="*/ 13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306">
                  <a:moveTo>
                    <a:pt x="177" y="137"/>
                  </a:moveTo>
                  <a:cubicBezTo>
                    <a:pt x="96" y="137"/>
                    <a:pt x="96" y="137"/>
                    <a:pt x="96" y="137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4" y="3"/>
                    <a:pt x="128" y="0"/>
                    <a:pt x="125" y="4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0" y="163"/>
                    <a:pt x="2" y="168"/>
                    <a:pt x="6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2" y="188"/>
                    <a:pt x="82" y="188"/>
                    <a:pt x="82" y="188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51" y="299"/>
                    <a:pt x="51" y="299"/>
                    <a:pt x="51" y="299"/>
                  </a:cubicBezTo>
                  <a:cubicBezTo>
                    <a:pt x="49" y="303"/>
                    <a:pt x="55" y="306"/>
                    <a:pt x="58" y="303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183" y="143"/>
                    <a:pt x="181" y="139"/>
                    <a:pt x="177" y="137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</p:grpSp>
      <p:grpSp>
        <p:nvGrpSpPr>
          <p:cNvPr id="163" name="person" hidden="1"/>
          <p:cNvGrpSpPr>
            <a:grpSpLocks noChangeAspect="1"/>
          </p:cNvGrpSpPr>
          <p:nvPr userDrawn="1"/>
        </p:nvGrpSpPr>
        <p:grpSpPr bwMode="auto">
          <a:xfrm>
            <a:off x="5582797" y="2748850"/>
            <a:ext cx="1026406" cy="1360298"/>
            <a:chOff x="2395" y="1524"/>
            <a:chExt cx="970" cy="1276"/>
          </a:xfrm>
        </p:grpSpPr>
        <p:sp>
          <p:nvSpPr>
            <p:cNvPr id="211" name="Freeform 222"/>
            <p:cNvSpPr>
              <a:spLocks/>
            </p:cNvSpPr>
            <p:nvPr userDrawn="1"/>
          </p:nvSpPr>
          <p:spPr bwMode="auto">
            <a:xfrm>
              <a:off x="2414" y="2064"/>
              <a:ext cx="932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7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12" name="Freeform 223"/>
            <p:cNvSpPr>
              <a:spLocks noEditPoints="1"/>
            </p:cNvSpPr>
            <p:nvPr userDrawn="1"/>
          </p:nvSpPr>
          <p:spPr bwMode="auto">
            <a:xfrm>
              <a:off x="2395" y="2045"/>
              <a:ext cx="970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3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0" y="286"/>
                    <a:pt x="403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13" name="Oval 224"/>
            <p:cNvSpPr>
              <a:spLocks noChangeArrowheads="1"/>
            </p:cNvSpPr>
            <p:nvPr userDrawn="1"/>
          </p:nvSpPr>
          <p:spPr bwMode="auto">
            <a:xfrm>
              <a:off x="2626" y="1543"/>
              <a:ext cx="508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14" name="Freeform 225"/>
            <p:cNvSpPr>
              <a:spLocks noEditPoints="1"/>
            </p:cNvSpPr>
            <p:nvPr userDrawn="1"/>
          </p:nvSpPr>
          <p:spPr bwMode="auto">
            <a:xfrm>
              <a:off x="2607" y="1524"/>
              <a:ext cx="544" cy="554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</p:grpSp>
      <p:grpSp>
        <p:nvGrpSpPr>
          <p:cNvPr id="164" name="person_slips" hidden="1"/>
          <p:cNvGrpSpPr>
            <a:grpSpLocks noChangeAspect="1"/>
          </p:cNvGrpSpPr>
          <p:nvPr userDrawn="1"/>
        </p:nvGrpSpPr>
        <p:grpSpPr bwMode="auto">
          <a:xfrm>
            <a:off x="5582268" y="2748850"/>
            <a:ext cx="1027464" cy="1360298"/>
            <a:chOff x="460" y="1095"/>
            <a:chExt cx="971" cy="1276"/>
          </a:xfrm>
        </p:grpSpPr>
        <p:sp>
          <p:nvSpPr>
            <p:cNvPr id="206" name="Freeform 229"/>
            <p:cNvSpPr>
              <a:spLocks/>
            </p:cNvSpPr>
            <p:nvPr userDrawn="1"/>
          </p:nvSpPr>
          <p:spPr bwMode="auto">
            <a:xfrm>
              <a:off x="479" y="1635"/>
              <a:ext cx="933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70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7" name="Freeform 230"/>
            <p:cNvSpPr>
              <a:spLocks noEditPoints="1"/>
            </p:cNvSpPr>
            <p:nvPr userDrawn="1"/>
          </p:nvSpPr>
          <p:spPr bwMode="auto">
            <a:xfrm>
              <a:off x="460" y="1616"/>
              <a:ext cx="971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8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1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7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8" name="Oval 231"/>
            <p:cNvSpPr>
              <a:spLocks noChangeArrowheads="1"/>
            </p:cNvSpPr>
            <p:nvPr userDrawn="1"/>
          </p:nvSpPr>
          <p:spPr bwMode="auto">
            <a:xfrm>
              <a:off x="691" y="1114"/>
              <a:ext cx="509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9" name="Freeform 232"/>
            <p:cNvSpPr>
              <a:spLocks noEditPoints="1"/>
            </p:cNvSpPr>
            <p:nvPr userDrawn="1"/>
          </p:nvSpPr>
          <p:spPr bwMode="auto">
            <a:xfrm>
              <a:off x="674" y="1095"/>
              <a:ext cx="545" cy="554"/>
            </a:xfrm>
            <a:custGeom>
              <a:avLst/>
              <a:gdLst>
                <a:gd name="T0" fmla="*/ 114 w 229"/>
                <a:gd name="T1" fmla="*/ 15 h 233"/>
                <a:gd name="T2" fmla="*/ 213 w 229"/>
                <a:gd name="T3" fmla="*/ 116 h 233"/>
                <a:gd name="T4" fmla="*/ 114 w 229"/>
                <a:gd name="T5" fmla="*/ 218 h 233"/>
                <a:gd name="T6" fmla="*/ 15 w 229"/>
                <a:gd name="T7" fmla="*/ 116 h 233"/>
                <a:gd name="T8" fmla="*/ 114 w 229"/>
                <a:gd name="T9" fmla="*/ 15 h 233"/>
                <a:gd name="T10" fmla="*/ 114 w 229"/>
                <a:gd name="T11" fmla="*/ 0 h 233"/>
                <a:gd name="T12" fmla="*/ 0 w 229"/>
                <a:gd name="T13" fmla="*/ 116 h 233"/>
                <a:gd name="T14" fmla="*/ 114 w 229"/>
                <a:gd name="T15" fmla="*/ 233 h 233"/>
                <a:gd name="T16" fmla="*/ 229 w 229"/>
                <a:gd name="T17" fmla="*/ 116 h 233"/>
                <a:gd name="T18" fmla="*/ 114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4" y="15"/>
                  </a:moveTo>
                  <a:cubicBezTo>
                    <a:pt x="169" y="15"/>
                    <a:pt x="213" y="60"/>
                    <a:pt x="213" y="116"/>
                  </a:cubicBezTo>
                  <a:cubicBezTo>
                    <a:pt x="213" y="172"/>
                    <a:pt x="169" y="218"/>
                    <a:pt x="114" y="218"/>
                  </a:cubicBezTo>
                  <a:cubicBezTo>
                    <a:pt x="59" y="218"/>
                    <a:pt x="15" y="172"/>
                    <a:pt x="15" y="116"/>
                  </a:cubicBezTo>
                  <a:cubicBezTo>
                    <a:pt x="15" y="60"/>
                    <a:pt x="59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4" y="233"/>
                  </a:cubicBezTo>
                  <a:cubicBezTo>
                    <a:pt x="177" y="233"/>
                    <a:pt x="229" y="181"/>
                    <a:pt x="229" y="116"/>
                  </a:cubicBezTo>
                  <a:cubicBezTo>
                    <a:pt x="229" y="52"/>
                    <a:pt x="177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10" name="Freeform 233"/>
            <p:cNvSpPr>
              <a:spLocks/>
            </p:cNvSpPr>
            <p:nvPr userDrawn="1"/>
          </p:nvSpPr>
          <p:spPr bwMode="auto">
            <a:xfrm>
              <a:off x="881" y="1716"/>
              <a:ext cx="129" cy="548"/>
            </a:xfrm>
            <a:custGeom>
              <a:avLst/>
              <a:gdLst>
                <a:gd name="T0" fmla="*/ 34 w 54"/>
                <a:gd name="T1" fmla="*/ 4 h 231"/>
                <a:gd name="T2" fmla="*/ 54 w 54"/>
                <a:gd name="T3" fmla="*/ 198 h 231"/>
                <a:gd name="T4" fmla="*/ 53 w 54"/>
                <a:gd name="T5" fmla="*/ 202 h 231"/>
                <a:gd name="T6" fmla="*/ 30 w 54"/>
                <a:gd name="T7" fmla="*/ 229 h 231"/>
                <a:gd name="T8" fmla="*/ 24 w 54"/>
                <a:gd name="T9" fmla="*/ 229 h 231"/>
                <a:gd name="T10" fmla="*/ 1 w 54"/>
                <a:gd name="T11" fmla="*/ 202 h 231"/>
                <a:gd name="T12" fmla="*/ 0 w 54"/>
                <a:gd name="T13" fmla="*/ 198 h 231"/>
                <a:gd name="T14" fmla="*/ 20 w 54"/>
                <a:gd name="T15" fmla="*/ 4 h 231"/>
                <a:gd name="T16" fmla="*/ 27 w 54"/>
                <a:gd name="T17" fmla="*/ 0 h 231"/>
                <a:gd name="T18" fmla="*/ 27 w 54"/>
                <a:gd name="T19" fmla="*/ 0 h 231"/>
                <a:gd name="T20" fmla="*/ 34 w 54"/>
                <a:gd name="T21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31">
                  <a:moveTo>
                    <a:pt x="34" y="4"/>
                  </a:moveTo>
                  <a:cubicBezTo>
                    <a:pt x="54" y="198"/>
                    <a:pt x="54" y="198"/>
                    <a:pt x="54" y="198"/>
                  </a:cubicBezTo>
                  <a:cubicBezTo>
                    <a:pt x="54" y="200"/>
                    <a:pt x="54" y="201"/>
                    <a:pt x="53" y="202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9" y="231"/>
                    <a:pt x="25" y="231"/>
                    <a:pt x="24" y="229"/>
                  </a:cubicBezTo>
                  <a:cubicBezTo>
                    <a:pt x="1" y="202"/>
                    <a:pt x="1" y="202"/>
                    <a:pt x="1" y="202"/>
                  </a:cubicBezTo>
                  <a:cubicBezTo>
                    <a:pt x="0" y="201"/>
                    <a:pt x="0" y="200"/>
                    <a:pt x="0" y="19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2"/>
                    <a:pt x="24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3" y="2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</p:grpSp>
      <p:grpSp>
        <p:nvGrpSpPr>
          <p:cNvPr id="165" name="gruppe" hidden="1"/>
          <p:cNvGrpSpPr>
            <a:grpSpLocks noChangeAspect="1"/>
          </p:cNvGrpSpPr>
          <p:nvPr userDrawn="1"/>
        </p:nvGrpSpPr>
        <p:grpSpPr bwMode="auto">
          <a:xfrm>
            <a:off x="5005047" y="2621990"/>
            <a:ext cx="2181908" cy="1614021"/>
            <a:chOff x="1847" y="1404"/>
            <a:chExt cx="2062" cy="1514"/>
          </a:xfrm>
        </p:grpSpPr>
        <p:sp>
          <p:nvSpPr>
            <p:cNvPr id="194" name="Freeform 237"/>
            <p:cNvSpPr>
              <a:spLocks/>
            </p:cNvSpPr>
            <p:nvPr userDrawn="1"/>
          </p:nvSpPr>
          <p:spPr bwMode="auto">
            <a:xfrm>
              <a:off x="2963" y="1943"/>
              <a:ext cx="927" cy="716"/>
            </a:xfrm>
            <a:custGeom>
              <a:avLst/>
              <a:gdLst>
                <a:gd name="T0" fmla="*/ 196 w 391"/>
                <a:gd name="T1" fmla="*/ 302 h 302"/>
                <a:gd name="T2" fmla="*/ 2 w 391"/>
                <a:gd name="T3" fmla="*/ 214 h 302"/>
                <a:gd name="T4" fmla="*/ 0 w 391"/>
                <a:gd name="T5" fmla="*/ 212 h 302"/>
                <a:gd name="T6" fmla="*/ 0 w 391"/>
                <a:gd name="T7" fmla="*/ 209 h 302"/>
                <a:gd name="T8" fmla="*/ 57 w 391"/>
                <a:gd name="T9" fmla="*/ 55 h 302"/>
                <a:gd name="T10" fmla="*/ 196 w 391"/>
                <a:gd name="T11" fmla="*/ 0 h 302"/>
                <a:gd name="T12" fmla="*/ 334 w 391"/>
                <a:gd name="T13" fmla="*/ 55 h 302"/>
                <a:gd name="T14" fmla="*/ 391 w 391"/>
                <a:gd name="T15" fmla="*/ 209 h 302"/>
                <a:gd name="T16" fmla="*/ 391 w 391"/>
                <a:gd name="T17" fmla="*/ 212 h 302"/>
                <a:gd name="T18" fmla="*/ 389 w 391"/>
                <a:gd name="T19" fmla="*/ 214 h 302"/>
                <a:gd name="T20" fmla="*/ 196 w 391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2" y="19"/>
                    <a:pt x="141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1" y="146"/>
                    <a:pt x="391" y="209"/>
                  </a:cubicBezTo>
                  <a:cubicBezTo>
                    <a:pt x="391" y="212"/>
                    <a:pt x="391" y="212"/>
                    <a:pt x="391" y="212"/>
                  </a:cubicBezTo>
                  <a:cubicBezTo>
                    <a:pt x="389" y="214"/>
                    <a:pt x="389" y="214"/>
                    <a:pt x="389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195" name="Freeform 238"/>
            <p:cNvSpPr>
              <a:spLocks noEditPoints="1"/>
            </p:cNvSpPr>
            <p:nvPr userDrawn="1"/>
          </p:nvSpPr>
          <p:spPr bwMode="auto">
            <a:xfrm>
              <a:off x="2944" y="1924"/>
              <a:ext cx="965" cy="754"/>
            </a:xfrm>
            <a:custGeom>
              <a:avLst/>
              <a:gdLst>
                <a:gd name="T0" fmla="*/ 204 w 407"/>
                <a:gd name="T1" fmla="*/ 16 h 318"/>
                <a:gd name="T2" fmla="*/ 391 w 407"/>
                <a:gd name="T3" fmla="*/ 217 h 318"/>
                <a:gd name="T4" fmla="*/ 204 w 407"/>
                <a:gd name="T5" fmla="*/ 302 h 318"/>
                <a:gd name="T6" fmla="*/ 16 w 407"/>
                <a:gd name="T7" fmla="*/ 217 h 318"/>
                <a:gd name="T8" fmla="*/ 204 w 407"/>
                <a:gd name="T9" fmla="*/ 16 h 318"/>
                <a:gd name="T10" fmla="*/ 204 w 407"/>
                <a:gd name="T11" fmla="*/ 0 h 318"/>
                <a:gd name="T12" fmla="*/ 60 w 407"/>
                <a:gd name="T13" fmla="*/ 57 h 318"/>
                <a:gd name="T14" fmla="*/ 0 w 407"/>
                <a:gd name="T15" fmla="*/ 217 h 318"/>
                <a:gd name="T16" fmla="*/ 0 w 407"/>
                <a:gd name="T17" fmla="*/ 223 h 318"/>
                <a:gd name="T18" fmla="*/ 4 w 407"/>
                <a:gd name="T19" fmla="*/ 228 h 318"/>
                <a:gd name="T20" fmla="*/ 204 w 407"/>
                <a:gd name="T21" fmla="*/ 318 h 318"/>
                <a:gd name="T22" fmla="*/ 403 w 407"/>
                <a:gd name="T23" fmla="*/ 228 h 318"/>
                <a:gd name="T24" fmla="*/ 407 w 407"/>
                <a:gd name="T25" fmla="*/ 223 h 318"/>
                <a:gd name="T26" fmla="*/ 407 w 407"/>
                <a:gd name="T27" fmla="*/ 217 h 318"/>
                <a:gd name="T28" fmla="*/ 348 w 407"/>
                <a:gd name="T29" fmla="*/ 57 h 318"/>
                <a:gd name="T30" fmla="*/ 204 w 407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7" h="318">
                  <a:moveTo>
                    <a:pt x="204" y="16"/>
                  </a:moveTo>
                  <a:cubicBezTo>
                    <a:pt x="307" y="16"/>
                    <a:pt x="391" y="89"/>
                    <a:pt x="391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3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7" y="0"/>
                    <a:pt x="96" y="20"/>
                    <a:pt x="60" y="57"/>
                  </a:cubicBezTo>
                  <a:cubicBezTo>
                    <a:pt x="20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79" y="318"/>
                    <a:pt x="350" y="286"/>
                    <a:pt x="403" y="228"/>
                  </a:cubicBezTo>
                  <a:cubicBezTo>
                    <a:pt x="407" y="223"/>
                    <a:pt x="407" y="223"/>
                    <a:pt x="407" y="223"/>
                  </a:cubicBezTo>
                  <a:cubicBezTo>
                    <a:pt x="407" y="217"/>
                    <a:pt x="407" y="217"/>
                    <a:pt x="407" y="217"/>
                  </a:cubicBezTo>
                  <a:cubicBezTo>
                    <a:pt x="407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196" name="Oval 239"/>
            <p:cNvSpPr>
              <a:spLocks noChangeArrowheads="1"/>
            </p:cNvSpPr>
            <p:nvPr userDrawn="1"/>
          </p:nvSpPr>
          <p:spPr bwMode="auto">
            <a:xfrm>
              <a:off x="3174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197" name="Freeform 240"/>
            <p:cNvSpPr>
              <a:spLocks noEditPoints="1"/>
            </p:cNvSpPr>
            <p:nvPr userDrawn="1"/>
          </p:nvSpPr>
          <p:spPr bwMode="auto">
            <a:xfrm>
              <a:off x="3155" y="1404"/>
              <a:ext cx="543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198" name="Freeform 241"/>
            <p:cNvSpPr>
              <a:spLocks/>
            </p:cNvSpPr>
            <p:nvPr userDrawn="1"/>
          </p:nvSpPr>
          <p:spPr bwMode="auto">
            <a:xfrm>
              <a:off x="1866" y="1943"/>
              <a:ext cx="929" cy="716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199" name="Freeform 242"/>
            <p:cNvSpPr>
              <a:spLocks noEditPoints="1"/>
            </p:cNvSpPr>
            <p:nvPr userDrawn="1"/>
          </p:nvSpPr>
          <p:spPr bwMode="auto">
            <a:xfrm>
              <a:off x="1847" y="1924"/>
              <a:ext cx="967" cy="754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0" name="Oval 243"/>
            <p:cNvSpPr>
              <a:spLocks noChangeArrowheads="1"/>
            </p:cNvSpPr>
            <p:nvPr userDrawn="1"/>
          </p:nvSpPr>
          <p:spPr bwMode="auto">
            <a:xfrm>
              <a:off x="2077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1" name="Freeform 244"/>
            <p:cNvSpPr>
              <a:spLocks noEditPoints="1"/>
            </p:cNvSpPr>
            <p:nvPr userDrawn="1"/>
          </p:nvSpPr>
          <p:spPr bwMode="auto">
            <a:xfrm>
              <a:off x="2058" y="1404"/>
              <a:ext cx="542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6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6" y="172"/>
                    <a:pt x="16" y="116"/>
                  </a:cubicBezTo>
                  <a:cubicBezTo>
                    <a:pt x="16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2" name="Freeform 245"/>
            <p:cNvSpPr>
              <a:spLocks/>
            </p:cNvSpPr>
            <p:nvPr userDrawn="1"/>
          </p:nvSpPr>
          <p:spPr bwMode="auto">
            <a:xfrm>
              <a:off x="2415" y="2154"/>
              <a:ext cx="946" cy="736"/>
            </a:xfrm>
            <a:custGeom>
              <a:avLst/>
              <a:gdLst>
                <a:gd name="T0" fmla="*/ 199 w 399"/>
                <a:gd name="T1" fmla="*/ 310 h 310"/>
                <a:gd name="T2" fmla="*/ 3 w 399"/>
                <a:gd name="T3" fmla="*/ 221 h 310"/>
                <a:gd name="T4" fmla="*/ 0 w 399"/>
                <a:gd name="T5" fmla="*/ 217 h 310"/>
                <a:gd name="T6" fmla="*/ 0 w 399"/>
                <a:gd name="T7" fmla="*/ 213 h 310"/>
                <a:gd name="T8" fmla="*/ 58 w 399"/>
                <a:gd name="T9" fmla="*/ 55 h 310"/>
                <a:gd name="T10" fmla="*/ 199 w 399"/>
                <a:gd name="T11" fmla="*/ 0 h 310"/>
                <a:gd name="T12" fmla="*/ 341 w 399"/>
                <a:gd name="T13" fmla="*/ 55 h 310"/>
                <a:gd name="T14" fmla="*/ 399 w 399"/>
                <a:gd name="T15" fmla="*/ 213 h 310"/>
                <a:gd name="T16" fmla="*/ 399 w 399"/>
                <a:gd name="T17" fmla="*/ 217 h 310"/>
                <a:gd name="T18" fmla="*/ 396 w 399"/>
                <a:gd name="T19" fmla="*/ 221 h 310"/>
                <a:gd name="T20" fmla="*/ 199 w 399"/>
                <a:gd name="T2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310">
                  <a:moveTo>
                    <a:pt x="199" y="310"/>
                  </a:moveTo>
                  <a:cubicBezTo>
                    <a:pt x="125" y="310"/>
                    <a:pt x="55" y="278"/>
                    <a:pt x="3" y="221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148"/>
                    <a:pt x="20" y="94"/>
                    <a:pt x="58" y="55"/>
                  </a:cubicBezTo>
                  <a:cubicBezTo>
                    <a:pt x="94" y="19"/>
                    <a:pt x="144" y="0"/>
                    <a:pt x="199" y="0"/>
                  </a:cubicBezTo>
                  <a:cubicBezTo>
                    <a:pt x="255" y="0"/>
                    <a:pt x="305" y="19"/>
                    <a:pt x="341" y="55"/>
                  </a:cubicBezTo>
                  <a:cubicBezTo>
                    <a:pt x="379" y="94"/>
                    <a:pt x="399" y="148"/>
                    <a:pt x="399" y="213"/>
                  </a:cubicBezTo>
                  <a:cubicBezTo>
                    <a:pt x="399" y="217"/>
                    <a:pt x="399" y="217"/>
                    <a:pt x="399" y="217"/>
                  </a:cubicBezTo>
                  <a:cubicBezTo>
                    <a:pt x="396" y="221"/>
                    <a:pt x="396" y="221"/>
                    <a:pt x="396" y="221"/>
                  </a:cubicBezTo>
                  <a:cubicBezTo>
                    <a:pt x="344" y="278"/>
                    <a:pt x="274" y="310"/>
                    <a:pt x="199" y="31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3" name="Freeform 246"/>
            <p:cNvSpPr>
              <a:spLocks noEditPoints="1"/>
            </p:cNvSpPr>
            <p:nvPr userDrawn="1"/>
          </p:nvSpPr>
          <p:spPr bwMode="auto">
            <a:xfrm>
              <a:off x="2387" y="2126"/>
              <a:ext cx="1002" cy="792"/>
            </a:xfrm>
            <a:custGeom>
              <a:avLst/>
              <a:gdLst>
                <a:gd name="T0" fmla="*/ 211 w 423"/>
                <a:gd name="T1" fmla="*/ 23 h 334"/>
                <a:gd name="T2" fmla="*/ 399 w 423"/>
                <a:gd name="T3" fmla="*/ 225 h 334"/>
                <a:gd name="T4" fmla="*/ 211 w 423"/>
                <a:gd name="T5" fmla="*/ 310 h 334"/>
                <a:gd name="T6" fmla="*/ 24 w 423"/>
                <a:gd name="T7" fmla="*/ 225 h 334"/>
                <a:gd name="T8" fmla="*/ 211 w 423"/>
                <a:gd name="T9" fmla="*/ 23 h 334"/>
                <a:gd name="T10" fmla="*/ 211 w 423"/>
                <a:gd name="T11" fmla="*/ 0 h 334"/>
                <a:gd name="T12" fmla="*/ 62 w 423"/>
                <a:gd name="T13" fmla="*/ 59 h 334"/>
                <a:gd name="T14" fmla="*/ 0 w 423"/>
                <a:gd name="T15" fmla="*/ 225 h 334"/>
                <a:gd name="T16" fmla="*/ 0 w 423"/>
                <a:gd name="T17" fmla="*/ 234 h 334"/>
                <a:gd name="T18" fmla="*/ 6 w 423"/>
                <a:gd name="T19" fmla="*/ 241 h 334"/>
                <a:gd name="T20" fmla="*/ 211 w 423"/>
                <a:gd name="T21" fmla="*/ 334 h 334"/>
                <a:gd name="T22" fmla="*/ 417 w 423"/>
                <a:gd name="T23" fmla="*/ 241 h 334"/>
                <a:gd name="T24" fmla="*/ 423 w 423"/>
                <a:gd name="T25" fmla="*/ 234 h 334"/>
                <a:gd name="T26" fmla="*/ 423 w 423"/>
                <a:gd name="T27" fmla="*/ 225 h 334"/>
                <a:gd name="T28" fmla="*/ 361 w 423"/>
                <a:gd name="T29" fmla="*/ 59 h 334"/>
                <a:gd name="T30" fmla="*/ 211 w 423"/>
                <a:gd name="T3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334">
                  <a:moveTo>
                    <a:pt x="211" y="23"/>
                  </a:moveTo>
                  <a:cubicBezTo>
                    <a:pt x="315" y="23"/>
                    <a:pt x="399" y="96"/>
                    <a:pt x="399" y="225"/>
                  </a:cubicBezTo>
                  <a:cubicBezTo>
                    <a:pt x="352" y="277"/>
                    <a:pt x="285" y="310"/>
                    <a:pt x="211" y="310"/>
                  </a:cubicBezTo>
                  <a:cubicBezTo>
                    <a:pt x="138" y="310"/>
                    <a:pt x="71" y="277"/>
                    <a:pt x="24" y="225"/>
                  </a:cubicBezTo>
                  <a:cubicBezTo>
                    <a:pt x="24" y="96"/>
                    <a:pt x="108" y="23"/>
                    <a:pt x="211" y="23"/>
                  </a:cubicBezTo>
                  <a:moveTo>
                    <a:pt x="211" y="0"/>
                  </a:moveTo>
                  <a:cubicBezTo>
                    <a:pt x="153" y="0"/>
                    <a:pt x="100" y="21"/>
                    <a:pt x="62" y="59"/>
                  </a:cubicBezTo>
                  <a:cubicBezTo>
                    <a:pt x="21" y="100"/>
                    <a:pt x="0" y="157"/>
                    <a:pt x="0" y="22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6" y="241"/>
                    <a:pt x="6" y="241"/>
                    <a:pt x="6" y="241"/>
                  </a:cubicBezTo>
                  <a:cubicBezTo>
                    <a:pt x="60" y="301"/>
                    <a:pt x="133" y="334"/>
                    <a:pt x="211" y="334"/>
                  </a:cubicBezTo>
                  <a:cubicBezTo>
                    <a:pt x="290" y="334"/>
                    <a:pt x="363" y="301"/>
                    <a:pt x="417" y="241"/>
                  </a:cubicBezTo>
                  <a:cubicBezTo>
                    <a:pt x="423" y="234"/>
                    <a:pt x="423" y="234"/>
                    <a:pt x="423" y="234"/>
                  </a:cubicBezTo>
                  <a:cubicBezTo>
                    <a:pt x="423" y="225"/>
                    <a:pt x="423" y="225"/>
                    <a:pt x="423" y="225"/>
                  </a:cubicBezTo>
                  <a:cubicBezTo>
                    <a:pt x="423" y="157"/>
                    <a:pt x="402" y="100"/>
                    <a:pt x="361" y="59"/>
                  </a:cubicBezTo>
                  <a:cubicBezTo>
                    <a:pt x="323" y="21"/>
                    <a:pt x="270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4" name="Oval 247"/>
            <p:cNvSpPr>
              <a:spLocks noChangeArrowheads="1"/>
            </p:cNvSpPr>
            <p:nvPr userDrawn="1"/>
          </p:nvSpPr>
          <p:spPr bwMode="auto">
            <a:xfrm>
              <a:off x="2636" y="1642"/>
              <a:ext cx="505" cy="51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  <p:sp>
          <p:nvSpPr>
            <p:cNvPr id="205" name="Freeform 248"/>
            <p:cNvSpPr>
              <a:spLocks noEditPoints="1"/>
            </p:cNvSpPr>
            <p:nvPr userDrawn="1"/>
          </p:nvSpPr>
          <p:spPr bwMode="auto">
            <a:xfrm>
              <a:off x="2617" y="1625"/>
              <a:ext cx="543" cy="550"/>
            </a:xfrm>
            <a:custGeom>
              <a:avLst/>
              <a:gdLst>
                <a:gd name="T0" fmla="*/ 114 w 229"/>
                <a:gd name="T1" fmla="*/ 15 h 232"/>
                <a:gd name="T2" fmla="*/ 214 w 229"/>
                <a:gd name="T3" fmla="*/ 116 h 232"/>
                <a:gd name="T4" fmla="*/ 114 w 229"/>
                <a:gd name="T5" fmla="*/ 217 h 232"/>
                <a:gd name="T6" fmla="*/ 15 w 229"/>
                <a:gd name="T7" fmla="*/ 116 h 232"/>
                <a:gd name="T8" fmla="*/ 114 w 229"/>
                <a:gd name="T9" fmla="*/ 15 h 232"/>
                <a:gd name="T10" fmla="*/ 114 w 229"/>
                <a:gd name="T11" fmla="*/ 0 h 232"/>
                <a:gd name="T12" fmla="*/ 0 w 229"/>
                <a:gd name="T13" fmla="*/ 116 h 232"/>
                <a:gd name="T14" fmla="*/ 114 w 229"/>
                <a:gd name="T15" fmla="*/ 232 h 232"/>
                <a:gd name="T16" fmla="*/ 229 w 229"/>
                <a:gd name="T17" fmla="*/ 116 h 232"/>
                <a:gd name="T18" fmla="*/ 114 w 229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2">
                  <a:moveTo>
                    <a:pt x="114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7"/>
                    <a:pt x="114" y="217"/>
                  </a:cubicBezTo>
                  <a:cubicBezTo>
                    <a:pt x="60" y="217"/>
                    <a:pt x="15" y="172"/>
                    <a:pt x="15" y="116"/>
                  </a:cubicBezTo>
                  <a:cubicBezTo>
                    <a:pt x="15" y="60"/>
                    <a:pt x="60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0"/>
                    <a:pt x="51" y="232"/>
                    <a:pt x="114" y="232"/>
                  </a:cubicBezTo>
                  <a:cubicBezTo>
                    <a:pt x="178" y="232"/>
                    <a:pt x="229" y="180"/>
                    <a:pt x="229" y="116"/>
                  </a:cubicBezTo>
                  <a:cubicBezTo>
                    <a:pt x="229" y="52"/>
                    <a:pt x="178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92"/>
            </a:p>
          </p:txBody>
        </p:sp>
      </p:grpSp>
      <p:sp>
        <p:nvSpPr>
          <p:cNvPr id="166" name="pilhoyre" hidden="1"/>
          <p:cNvSpPr>
            <a:spLocks/>
          </p:cNvSpPr>
          <p:nvPr userDrawn="1"/>
        </p:nvSpPr>
        <p:spPr bwMode="auto">
          <a:xfrm>
            <a:off x="5496559" y="3113446"/>
            <a:ext cx="1198884" cy="631109"/>
          </a:xfrm>
          <a:custGeom>
            <a:avLst/>
            <a:gdLst>
              <a:gd name="T0" fmla="*/ 473 w 479"/>
              <a:gd name="T1" fmla="*/ 117 h 249"/>
              <a:gd name="T2" fmla="*/ 313 w 479"/>
              <a:gd name="T3" fmla="*/ 5 h 249"/>
              <a:gd name="T4" fmla="*/ 298 w 479"/>
              <a:gd name="T5" fmla="*/ 13 h 249"/>
              <a:gd name="T6" fmla="*/ 298 w 479"/>
              <a:gd name="T7" fmla="*/ 72 h 249"/>
              <a:gd name="T8" fmla="*/ 0 w 479"/>
              <a:gd name="T9" fmla="*/ 72 h 249"/>
              <a:gd name="T10" fmla="*/ 0 w 479"/>
              <a:gd name="T11" fmla="*/ 177 h 249"/>
              <a:gd name="T12" fmla="*/ 298 w 479"/>
              <a:gd name="T13" fmla="*/ 177 h 249"/>
              <a:gd name="T14" fmla="*/ 298 w 479"/>
              <a:gd name="T15" fmla="*/ 237 h 249"/>
              <a:gd name="T16" fmla="*/ 313 w 479"/>
              <a:gd name="T17" fmla="*/ 245 h 249"/>
              <a:gd name="T18" fmla="*/ 473 w 479"/>
              <a:gd name="T19" fmla="*/ 133 h 249"/>
              <a:gd name="T20" fmla="*/ 473 w 479"/>
              <a:gd name="T21" fmla="*/ 117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473" y="117"/>
                </a:moveTo>
                <a:cubicBezTo>
                  <a:pt x="313" y="5"/>
                  <a:pt x="313" y="5"/>
                  <a:pt x="313" y="5"/>
                </a:cubicBezTo>
                <a:cubicBezTo>
                  <a:pt x="307" y="0"/>
                  <a:pt x="298" y="5"/>
                  <a:pt x="298" y="13"/>
                </a:cubicBezTo>
                <a:cubicBezTo>
                  <a:pt x="298" y="72"/>
                  <a:pt x="298" y="72"/>
                  <a:pt x="298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77"/>
                  <a:pt x="0" y="177"/>
                  <a:pt x="0" y="177"/>
                </a:cubicBezTo>
                <a:cubicBezTo>
                  <a:pt x="298" y="177"/>
                  <a:pt x="298" y="177"/>
                  <a:pt x="298" y="177"/>
                </a:cubicBezTo>
                <a:cubicBezTo>
                  <a:pt x="298" y="237"/>
                  <a:pt x="298" y="237"/>
                  <a:pt x="298" y="237"/>
                </a:cubicBezTo>
                <a:cubicBezTo>
                  <a:pt x="298" y="245"/>
                  <a:pt x="307" y="249"/>
                  <a:pt x="313" y="245"/>
                </a:cubicBezTo>
                <a:cubicBezTo>
                  <a:pt x="473" y="133"/>
                  <a:pt x="473" y="133"/>
                  <a:pt x="473" y="133"/>
                </a:cubicBezTo>
                <a:cubicBezTo>
                  <a:pt x="479" y="129"/>
                  <a:pt x="479" y="121"/>
                  <a:pt x="473" y="117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524" tIns="30263" rIns="60524" bIns="3026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92"/>
          </a:p>
        </p:txBody>
      </p:sp>
      <p:sp>
        <p:nvSpPr>
          <p:cNvPr id="167" name="pilvenstre" hidden="1"/>
          <p:cNvSpPr>
            <a:spLocks/>
          </p:cNvSpPr>
          <p:nvPr userDrawn="1"/>
        </p:nvSpPr>
        <p:spPr bwMode="auto">
          <a:xfrm>
            <a:off x="5496559" y="3113446"/>
            <a:ext cx="1198884" cy="631109"/>
          </a:xfrm>
          <a:custGeom>
            <a:avLst/>
            <a:gdLst>
              <a:gd name="T0" fmla="*/ 6 w 479"/>
              <a:gd name="T1" fmla="*/ 133 h 249"/>
              <a:gd name="T2" fmla="*/ 165 w 479"/>
              <a:gd name="T3" fmla="*/ 245 h 249"/>
              <a:gd name="T4" fmla="*/ 181 w 479"/>
              <a:gd name="T5" fmla="*/ 237 h 249"/>
              <a:gd name="T6" fmla="*/ 181 w 479"/>
              <a:gd name="T7" fmla="*/ 177 h 249"/>
              <a:gd name="T8" fmla="*/ 479 w 479"/>
              <a:gd name="T9" fmla="*/ 177 h 249"/>
              <a:gd name="T10" fmla="*/ 479 w 479"/>
              <a:gd name="T11" fmla="*/ 72 h 249"/>
              <a:gd name="T12" fmla="*/ 181 w 479"/>
              <a:gd name="T13" fmla="*/ 72 h 249"/>
              <a:gd name="T14" fmla="*/ 181 w 479"/>
              <a:gd name="T15" fmla="*/ 13 h 249"/>
              <a:gd name="T16" fmla="*/ 165 w 479"/>
              <a:gd name="T17" fmla="*/ 5 h 249"/>
              <a:gd name="T18" fmla="*/ 6 w 479"/>
              <a:gd name="T19" fmla="*/ 117 h 249"/>
              <a:gd name="T20" fmla="*/ 6 w 479"/>
              <a:gd name="T21" fmla="*/ 133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6" y="133"/>
                </a:moveTo>
                <a:cubicBezTo>
                  <a:pt x="165" y="245"/>
                  <a:pt x="165" y="245"/>
                  <a:pt x="165" y="245"/>
                </a:cubicBezTo>
                <a:cubicBezTo>
                  <a:pt x="172" y="249"/>
                  <a:pt x="181" y="245"/>
                  <a:pt x="181" y="237"/>
                </a:cubicBezTo>
                <a:cubicBezTo>
                  <a:pt x="181" y="177"/>
                  <a:pt x="181" y="177"/>
                  <a:pt x="181" y="177"/>
                </a:cubicBezTo>
                <a:cubicBezTo>
                  <a:pt x="479" y="177"/>
                  <a:pt x="479" y="177"/>
                  <a:pt x="479" y="177"/>
                </a:cubicBezTo>
                <a:cubicBezTo>
                  <a:pt x="479" y="72"/>
                  <a:pt x="479" y="72"/>
                  <a:pt x="479" y="72"/>
                </a:cubicBezTo>
                <a:cubicBezTo>
                  <a:pt x="181" y="72"/>
                  <a:pt x="181" y="72"/>
                  <a:pt x="181" y="72"/>
                </a:cubicBezTo>
                <a:cubicBezTo>
                  <a:pt x="181" y="13"/>
                  <a:pt x="181" y="13"/>
                  <a:pt x="181" y="13"/>
                </a:cubicBezTo>
                <a:cubicBezTo>
                  <a:pt x="181" y="5"/>
                  <a:pt x="172" y="0"/>
                  <a:pt x="165" y="5"/>
                </a:cubicBezTo>
                <a:cubicBezTo>
                  <a:pt x="6" y="117"/>
                  <a:pt x="6" y="117"/>
                  <a:pt x="6" y="117"/>
                </a:cubicBezTo>
                <a:cubicBezTo>
                  <a:pt x="0" y="121"/>
                  <a:pt x="0" y="129"/>
                  <a:pt x="6" y="13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524" tIns="30263" rIns="60524" bIns="3026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92"/>
          </a:p>
        </p:txBody>
      </p:sp>
      <p:sp>
        <p:nvSpPr>
          <p:cNvPr id="168" name="pilopp" hidden="1"/>
          <p:cNvSpPr>
            <a:spLocks/>
          </p:cNvSpPr>
          <p:nvPr userDrawn="1"/>
        </p:nvSpPr>
        <p:spPr bwMode="auto">
          <a:xfrm>
            <a:off x="5784376" y="2820812"/>
            <a:ext cx="623250" cy="1216377"/>
          </a:xfrm>
          <a:custGeom>
            <a:avLst/>
            <a:gdLst>
              <a:gd name="T0" fmla="*/ 116 w 249"/>
              <a:gd name="T1" fmla="*/ 6 h 480"/>
              <a:gd name="T2" fmla="*/ 4 w 249"/>
              <a:gd name="T3" fmla="*/ 166 h 480"/>
              <a:gd name="T4" fmla="*/ 12 w 249"/>
              <a:gd name="T5" fmla="*/ 181 h 480"/>
              <a:gd name="T6" fmla="*/ 72 w 249"/>
              <a:gd name="T7" fmla="*/ 181 h 480"/>
              <a:gd name="T8" fmla="*/ 72 w 249"/>
              <a:gd name="T9" fmla="*/ 480 h 480"/>
              <a:gd name="T10" fmla="*/ 177 w 249"/>
              <a:gd name="T11" fmla="*/ 480 h 480"/>
              <a:gd name="T12" fmla="*/ 177 w 249"/>
              <a:gd name="T13" fmla="*/ 181 h 480"/>
              <a:gd name="T14" fmla="*/ 236 w 249"/>
              <a:gd name="T15" fmla="*/ 181 h 480"/>
              <a:gd name="T16" fmla="*/ 244 w 249"/>
              <a:gd name="T17" fmla="*/ 166 h 480"/>
              <a:gd name="T18" fmla="*/ 132 w 249"/>
              <a:gd name="T19" fmla="*/ 6 h 480"/>
              <a:gd name="T20" fmla="*/ 116 w 249"/>
              <a:gd name="T21" fmla="*/ 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80">
                <a:moveTo>
                  <a:pt x="116" y="6"/>
                </a:moveTo>
                <a:cubicBezTo>
                  <a:pt x="4" y="166"/>
                  <a:pt x="4" y="166"/>
                  <a:pt x="4" y="166"/>
                </a:cubicBezTo>
                <a:cubicBezTo>
                  <a:pt x="0" y="172"/>
                  <a:pt x="4" y="181"/>
                  <a:pt x="12" y="181"/>
                </a:cubicBezTo>
                <a:cubicBezTo>
                  <a:pt x="72" y="181"/>
                  <a:pt x="72" y="181"/>
                  <a:pt x="72" y="181"/>
                </a:cubicBezTo>
                <a:cubicBezTo>
                  <a:pt x="72" y="480"/>
                  <a:pt x="72" y="480"/>
                  <a:pt x="72" y="480"/>
                </a:cubicBezTo>
                <a:cubicBezTo>
                  <a:pt x="177" y="480"/>
                  <a:pt x="177" y="480"/>
                  <a:pt x="177" y="480"/>
                </a:cubicBezTo>
                <a:cubicBezTo>
                  <a:pt x="177" y="181"/>
                  <a:pt x="177" y="181"/>
                  <a:pt x="177" y="181"/>
                </a:cubicBezTo>
                <a:cubicBezTo>
                  <a:pt x="236" y="181"/>
                  <a:pt x="236" y="181"/>
                  <a:pt x="236" y="181"/>
                </a:cubicBezTo>
                <a:cubicBezTo>
                  <a:pt x="244" y="181"/>
                  <a:pt x="249" y="172"/>
                  <a:pt x="244" y="166"/>
                </a:cubicBezTo>
                <a:cubicBezTo>
                  <a:pt x="132" y="6"/>
                  <a:pt x="132" y="6"/>
                  <a:pt x="132" y="6"/>
                </a:cubicBezTo>
                <a:cubicBezTo>
                  <a:pt x="128" y="0"/>
                  <a:pt x="120" y="0"/>
                  <a:pt x="116" y="6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524" tIns="30263" rIns="60524" bIns="3026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92"/>
          </a:p>
        </p:txBody>
      </p:sp>
      <p:sp>
        <p:nvSpPr>
          <p:cNvPr id="169" name="pilned" hidden="1"/>
          <p:cNvSpPr>
            <a:spLocks/>
          </p:cNvSpPr>
          <p:nvPr userDrawn="1"/>
        </p:nvSpPr>
        <p:spPr bwMode="auto">
          <a:xfrm>
            <a:off x="5784376" y="2821878"/>
            <a:ext cx="623250" cy="1214245"/>
          </a:xfrm>
          <a:custGeom>
            <a:avLst/>
            <a:gdLst>
              <a:gd name="T0" fmla="*/ 132 w 249"/>
              <a:gd name="T1" fmla="*/ 473 h 479"/>
              <a:gd name="T2" fmla="*/ 245 w 249"/>
              <a:gd name="T3" fmla="*/ 314 h 479"/>
              <a:gd name="T4" fmla="*/ 236 w 249"/>
              <a:gd name="T5" fmla="*/ 298 h 479"/>
              <a:gd name="T6" fmla="*/ 177 w 249"/>
              <a:gd name="T7" fmla="*/ 298 h 479"/>
              <a:gd name="T8" fmla="*/ 177 w 249"/>
              <a:gd name="T9" fmla="*/ 0 h 479"/>
              <a:gd name="T10" fmla="*/ 72 w 249"/>
              <a:gd name="T11" fmla="*/ 0 h 479"/>
              <a:gd name="T12" fmla="*/ 72 w 249"/>
              <a:gd name="T13" fmla="*/ 298 h 479"/>
              <a:gd name="T14" fmla="*/ 12 w 249"/>
              <a:gd name="T15" fmla="*/ 298 h 479"/>
              <a:gd name="T16" fmla="*/ 4 w 249"/>
              <a:gd name="T17" fmla="*/ 314 h 479"/>
              <a:gd name="T18" fmla="*/ 116 w 249"/>
              <a:gd name="T19" fmla="*/ 473 h 479"/>
              <a:gd name="T20" fmla="*/ 132 w 249"/>
              <a:gd name="T21" fmla="*/ 47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79">
                <a:moveTo>
                  <a:pt x="132" y="473"/>
                </a:moveTo>
                <a:cubicBezTo>
                  <a:pt x="245" y="314"/>
                  <a:pt x="245" y="314"/>
                  <a:pt x="245" y="314"/>
                </a:cubicBezTo>
                <a:cubicBezTo>
                  <a:pt x="249" y="307"/>
                  <a:pt x="244" y="298"/>
                  <a:pt x="236" y="298"/>
                </a:cubicBezTo>
                <a:cubicBezTo>
                  <a:pt x="177" y="298"/>
                  <a:pt x="177" y="298"/>
                  <a:pt x="177" y="298"/>
                </a:cubicBezTo>
                <a:cubicBezTo>
                  <a:pt x="177" y="0"/>
                  <a:pt x="177" y="0"/>
                  <a:pt x="177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298"/>
                  <a:pt x="72" y="298"/>
                  <a:pt x="72" y="298"/>
                </a:cubicBezTo>
                <a:cubicBezTo>
                  <a:pt x="12" y="298"/>
                  <a:pt x="12" y="298"/>
                  <a:pt x="12" y="298"/>
                </a:cubicBezTo>
                <a:cubicBezTo>
                  <a:pt x="4" y="298"/>
                  <a:pt x="0" y="307"/>
                  <a:pt x="4" y="314"/>
                </a:cubicBezTo>
                <a:cubicBezTo>
                  <a:pt x="116" y="473"/>
                  <a:pt x="116" y="473"/>
                  <a:pt x="116" y="473"/>
                </a:cubicBezTo>
                <a:cubicBezTo>
                  <a:pt x="120" y="479"/>
                  <a:pt x="128" y="479"/>
                  <a:pt x="132" y="47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524" tIns="30263" rIns="60524" bIns="3026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92"/>
          </a:p>
        </p:txBody>
      </p:sp>
      <p:grpSp>
        <p:nvGrpSpPr>
          <p:cNvPr id="170" name="prosses4" hidden="1"/>
          <p:cNvGrpSpPr/>
          <p:nvPr userDrawn="1"/>
        </p:nvGrpSpPr>
        <p:grpSpPr>
          <a:xfrm>
            <a:off x="4252819" y="1589447"/>
            <a:ext cx="3686362" cy="3679104"/>
            <a:chOff x="1949529" y="751583"/>
            <a:chExt cx="5530502" cy="5478645"/>
          </a:xfrm>
        </p:grpSpPr>
        <p:grpSp>
          <p:nvGrpSpPr>
            <p:cNvPr id="185" name="prosses4"/>
            <p:cNvGrpSpPr>
              <a:grpSpLocks noChangeAspect="1"/>
            </p:cNvGrpSpPr>
            <p:nvPr userDrawn="1"/>
          </p:nvGrpSpPr>
          <p:grpSpPr bwMode="auto">
            <a:xfrm>
              <a:off x="2255718" y="976312"/>
              <a:ext cx="4897441" cy="4897438"/>
              <a:chOff x="1336" y="615"/>
              <a:chExt cx="3085" cy="3085"/>
            </a:xfrm>
          </p:grpSpPr>
          <p:sp>
            <p:nvSpPr>
              <p:cNvPr id="190" name="Freeform 90"/>
              <p:cNvSpPr>
                <a:spLocks/>
              </p:cNvSpPr>
              <p:nvPr userDrawn="1"/>
            </p:nvSpPr>
            <p:spPr bwMode="auto">
              <a:xfrm>
                <a:off x="1336" y="2179"/>
                <a:ext cx="1420" cy="1464"/>
              </a:xfrm>
              <a:custGeom>
                <a:avLst/>
                <a:gdLst>
                  <a:gd name="T0" fmla="*/ 399 w 600"/>
                  <a:gd name="T1" fmla="*/ 493 h 619"/>
                  <a:gd name="T2" fmla="*/ 391 w 600"/>
                  <a:gd name="T3" fmla="*/ 489 h 619"/>
                  <a:gd name="T4" fmla="*/ 382 w 600"/>
                  <a:gd name="T5" fmla="*/ 484 h 619"/>
                  <a:gd name="T6" fmla="*/ 373 w 600"/>
                  <a:gd name="T7" fmla="*/ 479 h 619"/>
                  <a:gd name="T8" fmla="*/ 365 w 600"/>
                  <a:gd name="T9" fmla="*/ 474 h 619"/>
                  <a:gd name="T10" fmla="*/ 356 w 600"/>
                  <a:gd name="T11" fmla="*/ 469 h 619"/>
                  <a:gd name="T12" fmla="*/ 349 w 600"/>
                  <a:gd name="T13" fmla="*/ 464 h 619"/>
                  <a:gd name="T14" fmla="*/ 340 w 600"/>
                  <a:gd name="T15" fmla="*/ 458 h 619"/>
                  <a:gd name="T16" fmla="*/ 333 w 600"/>
                  <a:gd name="T17" fmla="*/ 454 h 619"/>
                  <a:gd name="T18" fmla="*/ 324 w 600"/>
                  <a:gd name="T19" fmla="*/ 448 h 619"/>
                  <a:gd name="T20" fmla="*/ 318 w 600"/>
                  <a:gd name="T21" fmla="*/ 443 h 619"/>
                  <a:gd name="T22" fmla="*/ 94 w 600"/>
                  <a:gd name="T23" fmla="*/ 59 h 619"/>
                  <a:gd name="T24" fmla="*/ 121 w 600"/>
                  <a:gd name="T25" fmla="*/ 57 h 619"/>
                  <a:gd name="T26" fmla="*/ 57 w 600"/>
                  <a:gd name="T27" fmla="*/ 0 h 619"/>
                  <a:gd name="T28" fmla="*/ 0 w 600"/>
                  <a:gd name="T29" fmla="*/ 65 h 619"/>
                  <a:gd name="T30" fmla="*/ 26 w 600"/>
                  <a:gd name="T31" fmla="*/ 63 h 619"/>
                  <a:gd name="T32" fmla="*/ 254 w 600"/>
                  <a:gd name="T33" fmla="*/ 479 h 619"/>
                  <a:gd name="T34" fmla="*/ 254 w 600"/>
                  <a:gd name="T35" fmla="*/ 479 h 619"/>
                  <a:gd name="T36" fmla="*/ 254 w 600"/>
                  <a:gd name="T37" fmla="*/ 480 h 619"/>
                  <a:gd name="T38" fmla="*/ 271 w 600"/>
                  <a:gd name="T39" fmla="*/ 492 h 619"/>
                  <a:gd name="T40" fmla="*/ 275 w 600"/>
                  <a:gd name="T41" fmla="*/ 496 h 619"/>
                  <a:gd name="T42" fmla="*/ 288 w 600"/>
                  <a:gd name="T43" fmla="*/ 505 h 619"/>
                  <a:gd name="T44" fmla="*/ 294 w 600"/>
                  <a:gd name="T45" fmla="*/ 509 h 619"/>
                  <a:gd name="T46" fmla="*/ 306 w 600"/>
                  <a:gd name="T47" fmla="*/ 518 h 619"/>
                  <a:gd name="T48" fmla="*/ 313 w 600"/>
                  <a:gd name="T49" fmla="*/ 522 h 619"/>
                  <a:gd name="T50" fmla="*/ 325 w 600"/>
                  <a:gd name="T51" fmla="*/ 530 h 619"/>
                  <a:gd name="T52" fmla="*/ 331 w 600"/>
                  <a:gd name="T53" fmla="*/ 533 h 619"/>
                  <a:gd name="T54" fmla="*/ 345 w 600"/>
                  <a:gd name="T55" fmla="*/ 541 h 619"/>
                  <a:gd name="T56" fmla="*/ 350 w 600"/>
                  <a:gd name="T57" fmla="*/ 544 h 619"/>
                  <a:gd name="T58" fmla="*/ 388 w 600"/>
                  <a:gd name="T59" fmla="*/ 564 h 619"/>
                  <a:gd name="T60" fmla="*/ 388 w 600"/>
                  <a:gd name="T61" fmla="*/ 563 h 619"/>
                  <a:gd name="T62" fmla="*/ 596 w 600"/>
                  <a:gd name="T63" fmla="*/ 619 h 619"/>
                  <a:gd name="T64" fmla="*/ 596 w 600"/>
                  <a:gd name="T65" fmla="*/ 619 h 619"/>
                  <a:gd name="T66" fmla="*/ 575 w 600"/>
                  <a:gd name="T67" fmla="*/ 582 h 619"/>
                  <a:gd name="T68" fmla="*/ 575 w 600"/>
                  <a:gd name="T69" fmla="*/ 582 h 619"/>
                  <a:gd name="T70" fmla="*/ 575 w 600"/>
                  <a:gd name="T71" fmla="*/ 582 h 619"/>
                  <a:gd name="T72" fmla="*/ 600 w 600"/>
                  <a:gd name="T73" fmla="*/ 551 h 619"/>
                  <a:gd name="T74" fmla="*/ 399 w 600"/>
                  <a:gd name="T75" fmla="*/ 493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9">
                    <a:moveTo>
                      <a:pt x="399" y="493"/>
                    </a:moveTo>
                    <a:cubicBezTo>
                      <a:pt x="396" y="492"/>
                      <a:pt x="393" y="490"/>
                      <a:pt x="391" y="489"/>
                    </a:cubicBezTo>
                    <a:cubicBezTo>
                      <a:pt x="388" y="487"/>
                      <a:pt x="385" y="486"/>
                      <a:pt x="382" y="484"/>
                    </a:cubicBezTo>
                    <a:cubicBezTo>
                      <a:pt x="379" y="482"/>
                      <a:pt x="376" y="481"/>
                      <a:pt x="373" y="479"/>
                    </a:cubicBezTo>
                    <a:cubicBezTo>
                      <a:pt x="370" y="477"/>
                      <a:pt x="368" y="476"/>
                      <a:pt x="365" y="474"/>
                    </a:cubicBezTo>
                    <a:cubicBezTo>
                      <a:pt x="362" y="473"/>
                      <a:pt x="359" y="471"/>
                      <a:pt x="356" y="469"/>
                    </a:cubicBezTo>
                    <a:cubicBezTo>
                      <a:pt x="354" y="467"/>
                      <a:pt x="351" y="466"/>
                      <a:pt x="349" y="464"/>
                    </a:cubicBezTo>
                    <a:cubicBezTo>
                      <a:pt x="346" y="462"/>
                      <a:pt x="343" y="460"/>
                      <a:pt x="340" y="458"/>
                    </a:cubicBezTo>
                    <a:cubicBezTo>
                      <a:pt x="338" y="457"/>
                      <a:pt x="335" y="455"/>
                      <a:pt x="333" y="454"/>
                    </a:cubicBezTo>
                    <a:cubicBezTo>
                      <a:pt x="330" y="452"/>
                      <a:pt x="327" y="450"/>
                      <a:pt x="324" y="448"/>
                    </a:cubicBezTo>
                    <a:cubicBezTo>
                      <a:pt x="322" y="446"/>
                      <a:pt x="320" y="445"/>
                      <a:pt x="318" y="443"/>
                    </a:cubicBezTo>
                    <a:cubicBezTo>
                      <a:pt x="197" y="353"/>
                      <a:pt x="113" y="216"/>
                      <a:pt x="94" y="59"/>
                    </a:cubicBezTo>
                    <a:cubicBezTo>
                      <a:pt x="121" y="57"/>
                      <a:pt x="121" y="57"/>
                      <a:pt x="121" y="57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45" y="230"/>
                      <a:pt x="130" y="378"/>
                      <a:pt x="254" y="479"/>
                    </a:cubicBezTo>
                    <a:cubicBezTo>
                      <a:pt x="254" y="479"/>
                      <a:pt x="254" y="479"/>
                      <a:pt x="254" y="479"/>
                    </a:cubicBezTo>
                    <a:cubicBezTo>
                      <a:pt x="254" y="479"/>
                      <a:pt x="254" y="479"/>
                      <a:pt x="254" y="480"/>
                    </a:cubicBezTo>
                    <a:cubicBezTo>
                      <a:pt x="260" y="484"/>
                      <a:pt x="265" y="488"/>
                      <a:pt x="271" y="492"/>
                    </a:cubicBezTo>
                    <a:cubicBezTo>
                      <a:pt x="272" y="494"/>
                      <a:pt x="274" y="495"/>
                      <a:pt x="275" y="496"/>
                    </a:cubicBezTo>
                    <a:cubicBezTo>
                      <a:pt x="280" y="499"/>
                      <a:pt x="284" y="502"/>
                      <a:pt x="288" y="505"/>
                    </a:cubicBezTo>
                    <a:cubicBezTo>
                      <a:pt x="290" y="507"/>
                      <a:pt x="292" y="508"/>
                      <a:pt x="294" y="509"/>
                    </a:cubicBezTo>
                    <a:cubicBezTo>
                      <a:pt x="298" y="512"/>
                      <a:pt x="302" y="515"/>
                      <a:pt x="306" y="518"/>
                    </a:cubicBezTo>
                    <a:cubicBezTo>
                      <a:pt x="308" y="519"/>
                      <a:pt x="310" y="521"/>
                      <a:pt x="313" y="522"/>
                    </a:cubicBezTo>
                    <a:cubicBezTo>
                      <a:pt x="317" y="525"/>
                      <a:pt x="321" y="527"/>
                      <a:pt x="325" y="530"/>
                    </a:cubicBezTo>
                    <a:cubicBezTo>
                      <a:pt x="327" y="531"/>
                      <a:pt x="329" y="532"/>
                      <a:pt x="331" y="533"/>
                    </a:cubicBezTo>
                    <a:cubicBezTo>
                      <a:pt x="336" y="536"/>
                      <a:pt x="341" y="539"/>
                      <a:pt x="345" y="541"/>
                    </a:cubicBezTo>
                    <a:cubicBezTo>
                      <a:pt x="347" y="542"/>
                      <a:pt x="349" y="543"/>
                      <a:pt x="350" y="544"/>
                    </a:cubicBezTo>
                    <a:cubicBezTo>
                      <a:pt x="363" y="551"/>
                      <a:pt x="375" y="558"/>
                      <a:pt x="388" y="564"/>
                    </a:cubicBezTo>
                    <a:cubicBezTo>
                      <a:pt x="388" y="563"/>
                      <a:pt x="388" y="563"/>
                      <a:pt x="388" y="563"/>
                    </a:cubicBezTo>
                    <a:cubicBezTo>
                      <a:pt x="453" y="593"/>
                      <a:pt x="523" y="612"/>
                      <a:pt x="596" y="619"/>
                    </a:cubicBezTo>
                    <a:cubicBezTo>
                      <a:pt x="596" y="619"/>
                      <a:pt x="596" y="619"/>
                      <a:pt x="596" y="619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600" y="551"/>
                      <a:pt x="600" y="551"/>
                      <a:pt x="600" y="551"/>
                    </a:cubicBezTo>
                    <a:cubicBezTo>
                      <a:pt x="528" y="544"/>
                      <a:pt x="460" y="524"/>
                      <a:pt x="399" y="493"/>
                    </a:cubicBezTo>
                    <a:close/>
                  </a:path>
                </a:pathLst>
              </a:custGeom>
              <a:solidFill>
                <a:srgbClr val="F1A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91" name="Freeform 91"/>
              <p:cNvSpPr>
                <a:spLocks/>
              </p:cNvSpPr>
              <p:nvPr userDrawn="1"/>
            </p:nvSpPr>
            <p:spPr bwMode="auto">
              <a:xfrm>
                <a:off x="1393" y="615"/>
                <a:ext cx="1464" cy="1420"/>
              </a:xfrm>
              <a:custGeom>
                <a:avLst/>
                <a:gdLst>
                  <a:gd name="T0" fmla="*/ 126 w 619"/>
                  <a:gd name="T1" fmla="*/ 399 h 600"/>
                  <a:gd name="T2" fmla="*/ 130 w 619"/>
                  <a:gd name="T3" fmla="*/ 391 h 600"/>
                  <a:gd name="T4" fmla="*/ 135 w 619"/>
                  <a:gd name="T5" fmla="*/ 382 h 600"/>
                  <a:gd name="T6" fmla="*/ 140 w 619"/>
                  <a:gd name="T7" fmla="*/ 373 h 600"/>
                  <a:gd name="T8" fmla="*/ 145 w 619"/>
                  <a:gd name="T9" fmla="*/ 365 h 600"/>
                  <a:gd name="T10" fmla="*/ 150 w 619"/>
                  <a:gd name="T11" fmla="*/ 356 h 600"/>
                  <a:gd name="T12" fmla="*/ 155 w 619"/>
                  <a:gd name="T13" fmla="*/ 349 h 600"/>
                  <a:gd name="T14" fmla="*/ 161 w 619"/>
                  <a:gd name="T15" fmla="*/ 340 h 600"/>
                  <a:gd name="T16" fmla="*/ 165 w 619"/>
                  <a:gd name="T17" fmla="*/ 333 h 600"/>
                  <a:gd name="T18" fmla="*/ 172 w 619"/>
                  <a:gd name="T19" fmla="*/ 324 h 600"/>
                  <a:gd name="T20" fmla="*/ 176 w 619"/>
                  <a:gd name="T21" fmla="*/ 318 h 600"/>
                  <a:gd name="T22" fmla="*/ 560 w 619"/>
                  <a:gd name="T23" fmla="*/ 94 h 600"/>
                  <a:gd name="T24" fmla="*/ 562 w 619"/>
                  <a:gd name="T25" fmla="*/ 121 h 600"/>
                  <a:gd name="T26" fmla="*/ 619 w 619"/>
                  <a:gd name="T27" fmla="*/ 57 h 600"/>
                  <a:gd name="T28" fmla="*/ 554 w 619"/>
                  <a:gd name="T29" fmla="*/ 0 h 600"/>
                  <a:gd name="T30" fmla="*/ 556 w 619"/>
                  <a:gd name="T31" fmla="*/ 26 h 600"/>
                  <a:gd name="T32" fmla="*/ 140 w 619"/>
                  <a:gd name="T33" fmla="*/ 254 h 600"/>
                  <a:gd name="T34" fmla="*/ 140 w 619"/>
                  <a:gd name="T35" fmla="*/ 254 h 600"/>
                  <a:gd name="T36" fmla="*/ 139 w 619"/>
                  <a:gd name="T37" fmla="*/ 255 h 600"/>
                  <a:gd name="T38" fmla="*/ 127 w 619"/>
                  <a:gd name="T39" fmla="*/ 271 h 600"/>
                  <a:gd name="T40" fmla="*/ 123 w 619"/>
                  <a:gd name="T41" fmla="*/ 276 h 600"/>
                  <a:gd name="T42" fmla="*/ 114 w 619"/>
                  <a:gd name="T43" fmla="*/ 288 h 600"/>
                  <a:gd name="T44" fmla="*/ 110 w 619"/>
                  <a:gd name="T45" fmla="*/ 294 h 600"/>
                  <a:gd name="T46" fmla="*/ 101 w 619"/>
                  <a:gd name="T47" fmla="*/ 307 h 600"/>
                  <a:gd name="T48" fmla="*/ 97 w 619"/>
                  <a:gd name="T49" fmla="*/ 313 h 600"/>
                  <a:gd name="T50" fmla="*/ 89 w 619"/>
                  <a:gd name="T51" fmla="*/ 325 h 600"/>
                  <a:gd name="T52" fmla="*/ 86 w 619"/>
                  <a:gd name="T53" fmla="*/ 332 h 600"/>
                  <a:gd name="T54" fmla="*/ 78 w 619"/>
                  <a:gd name="T55" fmla="*/ 346 h 600"/>
                  <a:gd name="T56" fmla="*/ 75 w 619"/>
                  <a:gd name="T57" fmla="*/ 351 h 600"/>
                  <a:gd name="T58" fmla="*/ 56 w 619"/>
                  <a:gd name="T59" fmla="*/ 389 h 600"/>
                  <a:gd name="T60" fmla="*/ 56 w 619"/>
                  <a:gd name="T61" fmla="*/ 389 h 600"/>
                  <a:gd name="T62" fmla="*/ 0 w 619"/>
                  <a:gd name="T63" fmla="*/ 596 h 600"/>
                  <a:gd name="T64" fmla="*/ 0 w 619"/>
                  <a:gd name="T65" fmla="*/ 597 h 600"/>
                  <a:gd name="T66" fmla="*/ 37 w 619"/>
                  <a:gd name="T67" fmla="*/ 575 h 600"/>
                  <a:gd name="T68" fmla="*/ 37 w 619"/>
                  <a:gd name="T69" fmla="*/ 575 h 600"/>
                  <a:gd name="T70" fmla="*/ 37 w 619"/>
                  <a:gd name="T71" fmla="*/ 575 h 600"/>
                  <a:gd name="T72" fmla="*/ 68 w 619"/>
                  <a:gd name="T73" fmla="*/ 600 h 600"/>
                  <a:gd name="T74" fmla="*/ 126 w 619"/>
                  <a:gd name="T75" fmla="*/ 39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126" y="399"/>
                    </a:moveTo>
                    <a:cubicBezTo>
                      <a:pt x="128" y="396"/>
                      <a:pt x="129" y="394"/>
                      <a:pt x="130" y="391"/>
                    </a:cubicBezTo>
                    <a:cubicBezTo>
                      <a:pt x="132" y="388"/>
                      <a:pt x="134" y="385"/>
                      <a:pt x="135" y="382"/>
                    </a:cubicBezTo>
                    <a:cubicBezTo>
                      <a:pt x="137" y="379"/>
                      <a:pt x="138" y="376"/>
                      <a:pt x="140" y="373"/>
                    </a:cubicBezTo>
                    <a:cubicBezTo>
                      <a:pt x="142" y="371"/>
                      <a:pt x="143" y="368"/>
                      <a:pt x="145" y="365"/>
                    </a:cubicBezTo>
                    <a:cubicBezTo>
                      <a:pt x="147" y="362"/>
                      <a:pt x="148" y="359"/>
                      <a:pt x="150" y="356"/>
                    </a:cubicBezTo>
                    <a:cubicBezTo>
                      <a:pt x="152" y="354"/>
                      <a:pt x="153" y="352"/>
                      <a:pt x="155" y="349"/>
                    </a:cubicBezTo>
                    <a:cubicBezTo>
                      <a:pt x="157" y="346"/>
                      <a:pt x="159" y="343"/>
                      <a:pt x="161" y="340"/>
                    </a:cubicBezTo>
                    <a:cubicBezTo>
                      <a:pt x="162" y="338"/>
                      <a:pt x="164" y="336"/>
                      <a:pt x="165" y="333"/>
                    </a:cubicBezTo>
                    <a:cubicBezTo>
                      <a:pt x="167" y="330"/>
                      <a:pt x="169" y="327"/>
                      <a:pt x="172" y="324"/>
                    </a:cubicBezTo>
                    <a:cubicBezTo>
                      <a:pt x="173" y="322"/>
                      <a:pt x="174" y="320"/>
                      <a:pt x="176" y="318"/>
                    </a:cubicBezTo>
                    <a:cubicBezTo>
                      <a:pt x="266" y="197"/>
                      <a:pt x="403" y="113"/>
                      <a:pt x="560" y="94"/>
                    </a:cubicBezTo>
                    <a:cubicBezTo>
                      <a:pt x="562" y="121"/>
                      <a:pt x="562" y="121"/>
                      <a:pt x="562" y="121"/>
                    </a:cubicBezTo>
                    <a:cubicBezTo>
                      <a:pt x="619" y="57"/>
                      <a:pt x="619" y="57"/>
                      <a:pt x="619" y="57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6" y="26"/>
                      <a:pt x="556" y="26"/>
                      <a:pt x="556" y="26"/>
                    </a:cubicBezTo>
                    <a:cubicBezTo>
                      <a:pt x="389" y="45"/>
                      <a:pt x="241" y="130"/>
                      <a:pt x="140" y="254"/>
                    </a:cubicBezTo>
                    <a:cubicBezTo>
                      <a:pt x="140" y="254"/>
                      <a:pt x="140" y="254"/>
                      <a:pt x="140" y="254"/>
                    </a:cubicBezTo>
                    <a:cubicBezTo>
                      <a:pt x="140" y="254"/>
                      <a:pt x="140" y="254"/>
                      <a:pt x="139" y="255"/>
                    </a:cubicBezTo>
                    <a:cubicBezTo>
                      <a:pt x="135" y="260"/>
                      <a:pt x="131" y="265"/>
                      <a:pt x="127" y="271"/>
                    </a:cubicBezTo>
                    <a:cubicBezTo>
                      <a:pt x="125" y="272"/>
                      <a:pt x="124" y="274"/>
                      <a:pt x="123" y="276"/>
                    </a:cubicBezTo>
                    <a:cubicBezTo>
                      <a:pt x="120" y="280"/>
                      <a:pt x="117" y="284"/>
                      <a:pt x="114" y="288"/>
                    </a:cubicBezTo>
                    <a:cubicBezTo>
                      <a:pt x="112" y="290"/>
                      <a:pt x="111" y="292"/>
                      <a:pt x="110" y="294"/>
                    </a:cubicBezTo>
                    <a:cubicBezTo>
                      <a:pt x="107" y="298"/>
                      <a:pt x="104" y="302"/>
                      <a:pt x="101" y="307"/>
                    </a:cubicBezTo>
                    <a:cubicBezTo>
                      <a:pt x="100" y="309"/>
                      <a:pt x="99" y="311"/>
                      <a:pt x="97" y="313"/>
                    </a:cubicBezTo>
                    <a:cubicBezTo>
                      <a:pt x="95" y="317"/>
                      <a:pt x="92" y="321"/>
                      <a:pt x="89" y="325"/>
                    </a:cubicBezTo>
                    <a:cubicBezTo>
                      <a:pt x="88" y="327"/>
                      <a:pt x="87" y="330"/>
                      <a:pt x="86" y="332"/>
                    </a:cubicBezTo>
                    <a:cubicBezTo>
                      <a:pt x="83" y="336"/>
                      <a:pt x="80" y="341"/>
                      <a:pt x="78" y="346"/>
                    </a:cubicBezTo>
                    <a:cubicBezTo>
                      <a:pt x="77" y="347"/>
                      <a:pt x="76" y="349"/>
                      <a:pt x="75" y="351"/>
                    </a:cubicBezTo>
                    <a:cubicBezTo>
                      <a:pt x="68" y="363"/>
                      <a:pt x="62" y="376"/>
                      <a:pt x="56" y="389"/>
                    </a:cubicBezTo>
                    <a:cubicBezTo>
                      <a:pt x="56" y="389"/>
                      <a:pt x="56" y="389"/>
                      <a:pt x="56" y="389"/>
                    </a:cubicBezTo>
                    <a:cubicBezTo>
                      <a:pt x="26" y="453"/>
                      <a:pt x="7" y="523"/>
                      <a:pt x="0" y="596"/>
                    </a:cubicBezTo>
                    <a:cubicBezTo>
                      <a:pt x="0" y="597"/>
                      <a:pt x="0" y="597"/>
                      <a:pt x="0" y="597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68" y="600"/>
                      <a:pt x="68" y="600"/>
                      <a:pt x="68" y="600"/>
                    </a:cubicBezTo>
                    <a:cubicBezTo>
                      <a:pt x="75" y="528"/>
                      <a:pt x="95" y="460"/>
                      <a:pt x="126" y="399"/>
                    </a:cubicBezTo>
                    <a:close/>
                  </a:path>
                </a:pathLst>
              </a:custGeom>
              <a:solidFill>
                <a:srgbClr val="743E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92" name="Freeform 92"/>
              <p:cNvSpPr>
                <a:spLocks/>
              </p:cNvSpPr>
              <p:nvPr userDrawn="1"/>
            </p:nvSpPr>
            <p:spPr bwMode="auto">
              <a:xfrm>
                <a:off x="3002" y="674"/>
                <a:ext cx="1419" cy="1462"/>
              </a:xfrm>
              <a:custGeom>
                <a:avLst/>
                <a:gdLst>
                  <a:gd name="T0" fmla="*/ 201 w 600"/>
                  <a:gd name="T1" fmla="*/ 126 h 618"/>
                  <a:gd name="T2" fmla="*/ 209 w 600"/>
                  <a:gd name="T3" fmla="*/ 130 h 618"/>
                  <a:gd name="T4" fmla="*/ 218 w 600"/>
                  <a:gd name="T5" fmla="*/ 135 h 618"/>
                  <a:gd name="T6" fmla="*/ 227 w 600"/>
                  <a:gd name="T7" fmla="*/ 139 h 618"/>
                  <a:gd name="T8" fmla="*/ 235 w 600"/>
                  <a:gd name="T9" fmla="*/ 144 h 618"/>
                  <a:gd name="T10" fmla="*/ 244 w 600"/>
                  <a:gd name="T11" fmla="*/ 149 h 618"/>
                  <a:gd name="T12" fmla="*/ 251 w 600"/>
                  <a:gd name="T13" fmla="*/ 154 h 618"/>
                  <a:gd name="T14" fmla="*/ 260 w 600"/>
                  <a:gd name="T15" fmla="*/ 160 h 618"/>
                  <a:gd name="T16" fmla="*/ 267 w 600"/>
                  <a:gd name="T17" fmla="*/ 165 h 618"/>
                  <a:gd name="T18" fmla="*/ 276 w 600"/>
                  <a:gd name="T19" fmla="*/ 171 h 618"/>
                  <a:gd name="T20" fmla="*/ 282 w 600"/>
                  <a:gd name="T21" fmla="*/ 175 h 618"/>
                  <a:gd name="T22" fmla="*/ 506 w 600"/>
                  <a:gd name="T23" fmla="*/ 560 h 618"/>
                  <a:gd name="T24" fmla="*/ 479 w 600"/>
                  <a:gd name="T25" fmla="*/ 562 h 618"/>
                  <a:gd name="T26" fmla="*/ 543 w 600"/>
                  <a:gd name="T27" fmla="*/ 618 h 618"/>
                  <a:gd name="T28" fmla="*/ 600 w 600"/>
                  <a:gd name="T29" fmla="*/ 553 h 618"/>
                  <a:gd name="T30" fmla="*/ 574 w 600"/>
                  <a:gd name="T31" fmla="*/ 555 h 618"/>
                  <a:gd name="T32" fmla="*/ 346 w 600"/>
                  <a:gd name="T33" fmla="*/ 139 h 618"/>
                  <a:gd name="T34" fmla="*/ 346 w 600"/>
                  <a:gd name="T35" fmla="*/ 139 h 618"/>
                  <a:gd name="T36" fmla="*/ 346 w 600"/>
                  <a:gd name="T37" fmla="*/ 139 h 618"/>
                  <a:gd name="T38" fmla="*/ 329 w 600"/>
                  <a:gd name="T39" fmla="*/ 126 h 618"/>
                  <a:gd name="T40" fmla="*/ 324 w 600"/>
                  <a:gd name="T41" fmla="*/ 122 h 618"/>
                  <a:gd name="T42" fmla="*/ 312 w 600"/>
                  <a:gd name="T43" fmla="*/ 113 h 618"/>
                  <a:gd name="T44" fmla="*/ 306 w 600"/>
                  <a:gd name="T45" fmla="*/ 109 h 618"/>
                  <a:gd name="T46" fmla="*/ 293 w 600"/>
                  <a:gd name="T47" fmla="*/ 101 h 618"/>
                  <a:gd name="T48" fmla="*/ 287 w 600"/>
                  <a:gd name="T49" fmla="*/ 97 h 618"/>
                  <a:gd name="T50" fmla="*/ 275 w 600"/>
                  <a:gd name="T51" fmla="*/ 89 h 618"/>
                  <a:gd name="T52" fmla="*/ 268 w 600"/>
                  <a:gd name="T53" fmla="*/ 85 h 618"/>
                  <a:gd name="T54" fmla="*/ 255 w 600"/>
                  <a:gd name="T55" fmla="*/ 77 h 618"/>
                  <a:gd name="T56" fmla="*/ 249 w 600"/>
                  <a:gd name="T57" fmla="*/ 74 h 618"/>
                  <a:gd name="T58" fmla="*/ 211 w 600"/>
                  <a:gd name="T59" fmla="*/ 55 h 618"/>
                  <a:gd name="T60" fmla="*/ 211 w 600"/>
                  <a:gd name="T61" fmla="*/ 55 h 618"/>
                  <a:gd name="T62" fmla="*/ 4 w 600"/>
                  <a:gd name="T63" fmla="*/ 0 h 618"/>
                  <a:gd name="T64" fmla="*/ 4 w 600"/>
                  <a:gd name="T65" fmla="*/ 0 h 618"/>
                  <a:gd name="T66" fmla="*/ 25 w 600"/>
                  <a:gd name="T67" fmla="*/ 36 h 618"/>
                  <a:gd name="T68" fmla="*/ 25 w 600"/>
                  <a:gd name="T69" fmla="*/ 36 h 618"/>
                  <a:gd name="T70" fmla="*/ 25 w 600"/>
                  <a:gd name="T71" fmla="*/ 36 h 618"/>
                  <a:gd name="T72" fmla="*/ 0 w 600"/>
                  <a:gd name="T73" fmla="*/ 68 h 618"/>
                  <a:gd name="T74" fmla="*/ 201 w 600"/>
                  <a:gd name="T75" fmla="*/ 126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8">
                    <a:moveTo>
                      <a:pt x="201" y="126"/>
                    </a:moveTo>
                    <a:cubicBezTo>
                      <a:pt x="204" y="127"/>
                      <a:pt x="207" y="128"/>
                      <a:pt x="209" y="130"/>
                    </a:cubicBezTo>
                    <a:cubicBezTo>
                      <a:pt x="212" y="131"/>
                      <a:pt x="215" y="133"/>
                      <a:pt x="218" y="135"/>
                    </a:cubicBezTo>
                    <a:cubicBezTo>
                      <a:pt x="221" y="136"/>
                      <a:pt x="224" y="138"/>
                      <a:pt x="227" y="139"/>
                    </a:cubicBezTo>
                    <a:cubicBezTo>
                      <a:pt x="230" y="141"/>
                      <a:pt x="232" y="142"/>
                      <a:pt x="235" y="144"/>
                    </a:cubicBezTo>
                    <a:cubicBezTo>
                      <a:pt x="238" y="146"/>
                      <a:pt x="241" y="148"/>
                      <a:pt x="244" y="149"/>
                    </a:cubicBezTo>
                    <a:cubicBezTo>
                      <a:pt x="246" y="151"/>
                      <a:pt x="249" y="153"/>
                      <a:pt x="251" y="154"/>
                    </a:cubicBezTo>
                    <a:cubicBezTo>
                      <a:pt x="254" y="156"/>
                      <a:pt x="257" y="158"/>
                      <a:pt x="260" y="160"/>
                    </a:cubicBezTo>
                    <a:cubicBezTo>
                      <a:pt x="262" y="161"/>
                      <a:pt x="264" y="163"/>
                      <a:pt x="267" y="165"/>
                    </a:cubicBezTo>
                    <a:cubicBezTo>
                      <a:pt x="270" y="167"/>
                      <a:pt x="273" y="169"/>
                      <a:pt x="276" y="171"/>
                    </a:cubicBezTo>
                    <a:cubicBezTo>
                      <a:pt x="278" y="172"/>
                      <a:pt x="280" y="174"/>
                      <a:pt x="282" y="175"/>
                    </a:cubicBezTo>
                    <a:cubicBezTo>
                      <a:pt x="403" y="265"/>
                      <a:pt x="487" y="403"/>
                      <a:pt x="506" y="560"/>
                    </a:cubicBezTo>
                    <a:cubicBezTo>
                      <a:pt x="479" y="562"/>
                      <a:pt x="479" y="562"/>
                      <a:pt x="479" y="562"/>
                    </a:cubicBezTo>
                    <a:cubicBezTo>
                      <a:pt x="543" y="618"/>
                      <a:pt x="543" y="618"/>
                      <a:pt x="543" y="618"/>
                    </a:cubicBezTo>
                    <a:cubicBezTo>
                      <a:pt x="600" y="553"/>
                      <a:pt x="600" y="553"/>
                      <a:pt x="600" y="553"/>
                    </a:cubicBezTo>
                    <a:cubicBezTo>
                      <a:pt x="574" y="555"/>
                      <a:pt x="574" y="555"/>
                      <a:pt x="574" y="555"/>
                    </a:cubicBezTo>
                    <a:cubicBezTo>
                      <a:pt x="555" y="388"/>
                      <a:pt x="470" y="241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0" y="134"/>
                      <a:pt x="335" y="130"/>
                      <a:pt x="329" y="126"/>
                    </a:cubicBezTo>
                    <a:cubicBezTo>
                      <a:pt x="328" y="125"/>
                      <a:pt x="326" y="124"/>
                      <a:pt x="324" y="122"/>
                    </a:cubicBezTo>
                    <a:cubicBezTo>
                      <a:pt x="320" y="119"/>
                      <a:pt x="316" y="116"/>
                      <a:pt x="312" y="113"/>
                    </a:cubicBezTo>
                    <a:cubicBezTo>
                      <a:pt x="310" y="112"/>
                      <a:pt x="308" y="110"/>
                      <a:pt x="306" y="109"/>
                    </a:cubicBezTo>
                    <a:cubicBezTo>
                      <a:pt x="302" y="106"/>
                      <a:pt x="298" y="103"/>
                      <a:pt x="293" y="101"/>
                    </a:cubicBezTo>
                    <a:cubicBezTo>
                      <a:pt x="291" y="99"/>
                      <a:pt x="289" y="98"/>
                      <a:pt x="287" y="97"/>
                    </a:cubicBezTo>
                    <a:cubicBezTo>
                      <a:pt x="283" y="94"/>
                      <a:pt x="279" y="91"/>
                      <a:pt x="275" y="89"/>
                    </a:cubicBezTo>
                    <a:cubicBezTo>
                      <a:pt x="273" y="87"/>
                      <a:pt x="271" y="86"/>
                      <a:pt x="268" y="85"/>
                    </a:cubicBezTo>
                    <a:cubicBezTo>
                      <a:pt x="264" y="82"/>
                      <a:pt x="259" y="80"/>
                      <a:pt x="255" y="77"/>
                    </a:cubicBezTo>
                    <a:cubicBezTo>
                      <a:pt x="253" y="76"/>
                      <a:pt x="251" y="75"/>
                      <a:pt x="249" y="74"/>
                    </a:cubicBezTo>
                    <a:cubicBezTo>
                      <a:pt x="237" y="67"/>
                      <a:pt x="224" y="61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147" y="25"/>
                      <a:pt x="77" y="6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72" y="74"/>
                      <a:pt x="140" y="94"/>
                      <a:pt x="201" y="126"/>
                    </a:cubicBezTo>
                    <a:close/>
                  </a:path>
                </a:pathLst>
              </a:custGeom>
              <a:solidFill>
                <a:srgbClr val="EF6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93" name="Freeform 93"/>
              <p:cNvSpPr>
                <a:spLocks/>
              </p:cNvSpPr>
              <p:nvPr userDrawn="1"/>
            </p:nvSpPr>
            <p:spPr bwMode="auto">
              <a:xfrm>
                <a:off x="2900" y="2281"/>
                <a:ext cx="1465" cy="1419"/>
              </a:xfrm>
              <a:custGeom>
                <a:avLst/>
                <a:gdLst>
                  <a:gd name="T0" fmla="*/ 493 w 619"/>
                  <a:gd name="T1" fmla="*/ 202 h 600"/>
                  <a:gd name="T2" fmla="*/ 488 w 619"/>
                  <a:gd name="T3" fmla="*/ 210 h 600"/>
                  <a:gd name="T4" fmla="*/ 484 w 619"/>
                  <a:gd name="T5" fmla="*/ 219 h 600"/>
                  <a:gd name="T6" fmla="*/ 479 w 619"/>
                  <a:gd name="T7" fmla="*/ 227 h 600"/>
                  <a:gd name="T8" fmla="*/ 474 w 619"/>
                  <a:gd name="T9" fmla="*/ 235 h 600"/>
                  <a:gd name="T10" fmla="*/ 469 w 619"/>
                  <a:gd name="T11" fmla="*/ 244 h 600"/>
                  <a:gd name="T12" fmla="*/ 464 w 619"/>
                  <a:gd name="T13" fmla="*/ 251 h 600"/>
                  <a:gd name="T14" fmla="*/ 458 w 619"/>
                  <a:gd name="T15" fmla="*/ 260 h 600"/>
                  <a:gd name="T16" fmla="*/ 453 w 619"/>
                  <a:gd name="T17" fmla="*/ 267 h 600"/>
                  <a:gd name="T18" fmla="*/ 447 w 619"/>
                  <a:gd name="T19" fmla="*/ 276 h 600"/>
                  <a:gd name="T20" fmla="*/ 443 w 619"/>
                  <a:gd name="T21" fmla="*/ 282 h 600"/>
                  <a:gd name="T22" fmla="*/ 58 w 619"/>
                  <a:gd name="T23" fmla="*/ 506 h 600"/>
                  <a:gd name="T24" fmla="*/ 56 w 619"/>
                  <a:gd name="T25" fmla="*/ 479 h 600"/>
                  <a:gd name="T26" fmla="*/ 0 w 619"/>
                  <a:gd name="T27" fmla="*/ 543 h 600"/>
                  <a:gd name="T28" fmla="*/ 65 w 619"/>
                  <a:gd name="T29" fmla="*/ 600 h 600"/>
                  <a:gd name="T30" fmla="*/ 63 w 619"/>
                  <a:gd name="T31" fmla="*/ 574 h 600"/>
                  <a:gd name="T32" fmla="*/ 479 w 619"/>
                  <a:gd name="T33" fmla="*/ 347 h 600"/>
                  <a:gd name="T34" fmla="*/ 479 w 619"/>
                  <a:gd name="T35" fmla="*/ 347 h 600"/>
                  <a:gd name="T36" fmla="*/ 479 w 619"/>
                  <a:gd name="T37" fmla="*/ 346 h 600"/>
                  <a:gd name="T38" fmla="*/ 492 w 619"/>
                  <a:gd name="T39" fmla="*/ 330 h 600"/>
                  <a:gd name="T40" fmla="*/ 496 w 619"/>
                  <a:gd name="T41" fmla="*/ 325 h 600"/>
                  <a:gd name="T42" fmla="*/ 505 w 619"/>
                  <a:gd name="T43" fmla="*/ 312 h 600"/>
                  <a:gd name="T44" fmla="*/ 509 w 619"/>
                  <a:gd name="T45" fmla="*/ 306 h 600"/>
                  <a:gd name="T46" fmla="*/ 517 w 619"/>
                  <a:gd name="T47" fmla="*/ 294 h 600"/>
                  <a:gd name="T48" fmla="*/ 522 w 619"/>
                  <a:gd name="T49" fmla="*/ 288 h 600"/>
                  <a:gd name="T50" fmla="*/ 529 w 619"/>
                  <a:gd name="T51" fmla="*/ 275 h 600"/>
                  <a:gd name="T52" fmla="*/ 533 w 619"/>
                  <a:gd name="T53" fmla="*/ 269 h 600"/>
                  <a:gd name="T54" fmla="*/ 541 w 619"/>
                  <a:gd name="T55" fmla="*/ 255 h 600"/>
                  <a:gd name="T56" fmla="*/ 544 w 619"/>
                  <a:gd name="T57" fmla="*/ 250 h 600"/>
                  <a:gd name="T58" fmla="*/ 563 w 619"/>
                  <a:gd name="T59" fmla="*/ 212 h 600"/>
                  <a:gd name="T60" fmla="*/ 563 w 619"/>
                  <a:gd name="T61" fmla="*/ 212 h 600"/>
                  <a:gd name="T62" fmla="*/ 619 w 619"/>
                  <a:gd name="T63" fmla="*/ 4 h 600"/>
                  <a:gd name="T64" fmla="*/ 618 w 619"/>
                  <a:gd name="T65" fmla="*/ 4 h 600"/>
                  <a:gd name="T66" fmla="*/ 582 w 619"/>
                  <a:gd name="T67" fmla="*/ 25 h 600"/>
                  <a:gd name="T68" fmla="*/ 582 w 619"/>
                  <a:gd name="T69" fmla="*/ 25 h 600"/>
                  <a:gd name="T70" fmla="*/ 582 w 619"/>
                  <a:gd name="T71" fmla="*/ 25 h 600"/>
                  <a:gd name="T72" fmla="*/ 551 w 619"/>
                  <a:gd name="T73" fmla="*/ 0 h 600"/>
                  <a:gd name="T74" fmla="*/ 493 w 619"/>
                  <a:gd name="T75" fmla="*/ 202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493" y="202"/>
                    </a:moveTo>
                    <a:cubicBezTo>
                      <a:pt x="491" y="204"/>
                      <a:pt x="490" y="207"/>
                      <a:pt x="488" y="210"/>
                    </a:cubicBezTo>
                    <a:cubicBezTo>
                      <a:pt x="487" y="213"/>
                      <a:pt x="485" y="216"/>
                      <a:pt x="484" y="219"/>
                    </a:cubicBezTo>
                    <a:cubicBezTo>
                      <a:pt x="482" y="221"/>
                      <a:pt x="480" y="224"/>
                      <a:pt x="479" y="227"/>
                    </a:cubicBezTo>
                    <a:cubicBezTo>
                      <a:pt x="477" y="230"/>
                      <a:pt x="476" y="232"/>
                      <a:pt x="474" y="235"/>
                    </a:cubicBezTo>
                    <a:cubicBezTo>
                      <a:pt x="472" y="238"/>
                      <a:pt x="470" y="241"/>
                      <a:pt x="469" y="244"/>
                    </a:cubicBezTo>
                    <a:cubicBezTo>
                      <a:pt x="467" y="246"/>
                      <a:pt x="466" y="249"/>
                      <a:pt x="464" y="251"/>
                    </a:cubicBezTo>
                    <a:cubicBezTo>
                      <a:pt x="462" y="254"/>
                      <a:pt x="460" y="257"/>
                      <a:pt x="458" y="260"/>
                    </a:cubicBezTo>
                    <a:cubicBezTo>
                      <a:pt x="457" y="262"/>
                      <a:pt x="455" y="265"/>
                      <a:pt x="453" y="267"/>
                    </a:cubicBezTo>
                    <a:cubicBezTo>
                      <a:pt x="451" y="270"/>
                      <a:pt x="449" y="273"/>
                      <a:pt x="447" y="276"/>
                    </a:cubicBezTo>
                    <a:cubicBezTo>
                      <a:pt x="446" y="278"/>
                      <a:pt x="444" y="280"/>
                      <a:pt x="443" y="282"/>
                    </a:cubicBezTo>
                    <a:cubicBezTo>
                      <a:pt x="353" y="403"/>
                      <a:pt x="215" y="487"/>
                      <a:pt x="58" y="506"/>
                    </a:cubicBezTo>
                    <a:cubicBezTo>
                      <a:pt x="56" y="479"/>
                      <a:pt x="56" y="479"/>
                      <a:pt x="56" y="479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65" y="600"/>
                      <a:pt x="65" y="600"/>
                      <a:pt x="65" y="600"/>
                    </a:cubicBezTo>
                    <a:cubicBezTo>
                      <a:pt x="63" y="574"/>
                      <a:pt x="63" y="574"/>
                      <a:pt x="63" y="574"/>
                    </a:cubicBezTo>
                    <a:cubicBezTo>
                      <a:pt x="230" y="555"/>
                      <a:pt x="377" y="470"/>
                      <a:pt x="479" y="347"/>
                    </a:cubicBezTo>
                    <a:cubicBezTo>
                      <a:pt x="479" y="347"/>
                      <a:pt x="479" y="347"/>
                      <a:pt x="479" y="347"/>
                    </a:cubicBezTo>
                    <a:cubicBezTo>
                      <a:pt x="479" y="346"/>
                      <a:pt x="479" y="346"/>
                      <a:pt x="479" y="346"/>
                    </a:cubicBezTo>
                    <a:cubicBezTo>
                      <a:pt x="484" y="340"/>
                      <a:pt x="488" y="335"/>
                      <a:pt x="492" y="330"/>
                    </a:cubicBezTo>
                    <a:cubicBezTo>
                      <a:pt x="493" y="328"/>
                      <a:pt x="495" y="326"/>
                      <a:pt x="496" y="325"/>
                    </a:cubicBezTo>
                    <a:cubicBezTo>
                      <a:pt x="499" y="321"/>
                      <a:pt x="502" y="316"/>
                      <a:pt x="505" y="312"/>
                    </a:cubicBezTo>
                    <a:cubicBezTo>
                      <a:pt x="506" y="310"/>
                      <a:pt x="508" y="308"/>
                      <a:pt x="509" y="306"/>
                    </a:cubicBezTo>
                    <a:cubicBezTo>
                      <a:pt x="512" y="302"/>
                      <a:pt x="515" y="298"/>
                      <a:pt x="517" y="294"/>
                    </a:cubicBezTo>
                    <a:cubicBezTo>
                      <a:pt x="519" y="292"/>
                      <a:pt x="520" y="290"/>
                      <a:pt x="522" y="288"/>
                    </a:cubicBezTo>
                    <a:cubicBezTo>
                      <a:pt x="524" y="283"/>
                      <a:pt x="527" y="279"/>
                      <a:pt x="529" y="275"/>
                    </a:cubicBezTo>
                    <a:cubicBezTo>
                      <a:pt x="531" y="273"/>
                      <a:pt x="532" y="271"/>
                      <a:pt x="533" y="269"/>
                    </a:cubicBezTo>
                    <a:cubicBezTo>
                      <a:pt x="536" y="264"/>
                      <a:pt x="539" y="260"/>
                      <a:pt x="541" y="255"/>
                    </a:cubicBezTo>
                    <a:cubicBezTo>
                      <a:pt x="542" y="253"/>
                      <a:pt x="543" y="251"/>
                      <a:pt x="544" y="250"/>
                    </a:cubicBezTo>
                    <a:cubicBezTo>
                      <a:pt x="551" y="237"/>
                      <a:pt x="557" y="225"/>
                      <a:pt x="563" y="212"/>
                    </a:cubicBezTo>
                    <a:cubicBezTo>
                      <a:pt x="563" y="212"/>
                      <a:pt x="563" y="212"/>
                      <a:pt x="563" y="212"/>
                    </a:cubicBezTo>
                    <a:cubicBezTo>
                      <a:pt x="593" y="148"/>
                      <a:pt x="612" y="78"/>
                      <a:pt x="619" y="4"/>
                    </a:cubicBezTo>
                    <a:cubicBezTo>
                      <a:pt x="618" y="4"/>
                      <a:pt x="618" y="4"/>
                      <a:pt x="618" y="4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44" y="72"/>
                      <a:pt x="524" y="140"/>
                      <a:pt x="493" y="202"/>
                    </a:cubicBezTo>
                    <a:close/>
                  </a:path>
                </a:pathLst>
              </a:custGeom>
              <a:solidFill>
                <a:srgbClr val="94D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</p:grpSp>
        <p:sp>
          <p:nvSpPr>
            <p:cNvPr id="186" name="TekstSylinder 221"/>
            <p:cNvSpPr txBox="1"/>
            <p:nvPr userDrawn="1"/>
          </p:nvSpPr>
          <p:spPr>
            <a:xfrm rot="18909079">
              <a:off x="1949529" y="1369586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/>
                <a:t>Argument 1</a:t>
              </a:r>
              <a:endParaRPr lang="en-GB" sz="1058" b="1" cap="all"/>
            </a:p>
          </p:txBody>
        </p:sp>
        <p:sp>
          <p:nvSpPr>
            <p:cNvPr id="187" name="TekstSylinder 227"/>
            <p:cNvSpPr txBox="1"/>
            <p:nvPr userDrawn="1"/>
          </p:nvSpPr>
          <p:spPr>
            <a:xfrm rot="2908214">
              <a:off x="4483420" y="1466245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/>
                <a:t>Argument 2</a:t>
              </a:r>
              <a:endParaRPr lang="en-GB" sz="1058" b="1" cap="all"/>
            </a:p>
          </p:txBody>
        </p:sp>
        <p:sp>
          <p:nvSpPr>
            <p:cNvPr id="188" name="TekstSylinder 234"/>
            <p:cNvSpPr txBox="1"/>
            <p:nvPr userDrawn="1"/>
          </p:nvSpPr>
          <p:spPr>
            <a:xfrm rot="8153325">
              <a:off x="4432189" y="3817742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/>
                <a:t>Argument 3</a:t>
              </a:r>
              <a:endParaRPr lang="en-GB" sz="1058" b="1" cap="all"/>
            </a:p>
          </p:txBody>
        </p:sp>
        <p:sp>
          <p:nvSpPr>
            <p:cNvPr id="189" name="TekstSylinder 242"/>
            <p:cNvSpPr txBox="1"/>
            <p:nvPr userDrawn="1"/>
          </p:nvSpPr>
          <p:spPr>
            <a:xfrm rot="13545459">
              <a:off x="1982187" y="3897048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/>
                <a:t>Argument 4</a:t>
              </a:r>
              <a:endParaRPr lang="en-GB" sz="1058" b="1" cap="all"/>
            </a:p>
          </p:txBody>
        </p:sp>
      </p:grpSp>
      <p:grpSp>
        <p:nvGrpSpPr>
          <p:cNvPr id="171" name="prosses1" hidden="1"/>
          <p:cNvGrpSpPr/>
          <p:nvPr userDrawn="1"/>
        </p:nvGrpSpPr>
        <p:grpSpPr>
          <a:xfrm>
            <a:off x="4284450" y="1611899"/>
            <a:ext cx="3623105" cy="3634206"/>
            <a:chOff x="1865313" y="727076"/>
            <a:chExt cx="5435600" cy="5411787"/>
          </a:xfrm>
        </p:grpSpPr>
        <p:grpSp>
          <p:nvGrpSpPr>
            <p:cNvPr id="172" name="prosses1"/>
            <p:cNvGrpSpPr/>
            <p:nvPr userDrawn="1"/>
          </p:nvGrpSpPr>
          <p:grpSpPr>
            <a:xfrm>
              <a:off x="1865313" y="727076"/>
              <a:ext cx="5435600" cy="5411787"/>
              <a:chOff x="1865313" y="727076"/>
              <a:chExt cx="5435600" cy="5411787"/>
            </a:xfrm>
          </p:grpSpPr>
          <p:sp>
            <p:nvSpPr>
              <p:cNvPr id="178" name="Freeform 5"/>
              <p:cNvSpPr>
                <a:spLocks/>
              </p:cNvSpPr>
              <p:nvPr userDrawn="1"/>
            </p:nvSpPr>
            <p:spPr bwMode="auto">
              <a:xfrm>
                <a:off x="1865313" y="2014538"/>
                <a:ext cx="1319213" cy="3095625"/>
              </a:xfrm>
              <a:custGeom>
                <a:avLst/>
                <a:gdLst>
                  <a:gd name="T0" fmla="*/ 249 w 351"/>
                  <a:gd name="T1" fmla="*/ 378 h 824"/>
                  <a:gd name="T2" fmla="*/ 312 w 351"/>
                  <a:gd name="T3" fmla="*/ 142 h 824"/>
                  <a:gd name="T4" fmla="*/ 235 w 351"/>
                  <a:gd name="T5" fmla="*/ 31 h 824"/>
                  <a:gd name="T6" fmla="*/ 235 w 351"/>
                  <a:gd name="T7" fmla="*/ 31 h 824"/>
                  <a:gd name="T8" fmla="*/ 106 w 351"/>
                  <a:gd name="T9" fmla="*/ 0 h 824"/>
                  <a:gd name="T10" fmla="*/ 0 w 351"/>
                  <a:gd name="T11" fmla="*/ 378 h 824"/>
                  <a:gd name="T12" fmla="*/ 154 w 351"/>
                  <a:gd name="T13" fmla="*/ 824 h 824"/>
                  <a:gd name="T14" fmla="*/ 222 w 351"/>
                  <a:gd name="T15" fmla="*/ 711 h 824"/>
                  <a:gd name="T16" fmla="*/ 226 w 351"/>
                  <a:gd name="T17" fmla="*/ 710 h 824"/>
                  <a:gd name="T18" fmla="*/ 351 w 351"/>
                  <a:gd name="T19" fmla="*/ 671 h 824"/>
                  <a:gd name="T20" fmla="*/ 249 w 351"/>
                  <a:gd name="T21" fmla="*/ 378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1" h="824">
                    <a:moveTo>
                      <a:pt x="249" y="378"/>
                    </a:moveTo>
                    <a:cubicBezTo>
                      <a:pt x="249" y="293"/>
                      <a:pt x="271" y="213"/>
                      <a:pt x="312" y="142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7" y="113"/>
                      <a:pt x="0" y="242"/>
                      <a:pt x="0" y="378"/>
                    </a:cubicBezTo>
                    <a:cubicBezTo>
                      <a:pt x="0" y="541"/>
                      <a:pt x="54" y="697"/>
                      <a:pt x="154" y="824"/>
                    </a:cubicBezTo>
                    <a:cubicBezTo>
                      <a:pt x="222" y="711"/>
                      <a:pt x="222" y="711"/>
                      <a:pt x="222" y="711"/>
                    </a:cubicBezTo>
                    <a:cubicBezTo>
                      <a:pt x="226" y="710"/>
                      <a:pt x="226" y="710"/>
                      <a:pt x="226" y="710"/>
                    </a:cubicBezTo>
                    <a:cubicBezTo>
                      <a:pt x="351" y="671"/>
                      <a:pt x="351" y="671"/>
                      <a:pt x="351" y="671"/>
                    </a:cubicBezTo>
                    <a:cubicBezTo>
                      <a:pt x="285" y="588"/>
                      <a:pt x="249" y="485"/>
                      <a:pt x="249" y="378"/>
                    </a:cubicBezTo>
                    <a:close/>
                  </a:path>
                </a:pathLst>
              </a:custGeom>
              <a:solidFill>
                <a:srgbClr val="EF6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79" name="Freeform 6"/>
              <p:cNvSpPr>
                <a:spLocks/>
              </p:cNvSpPr>
              <p:nvPr userDrawn="1"/>
            </p:nvSpPr>
            <p:spPr bwMode="auto">
              <a:xfrm>
                <a:off x="5287963" y="3340101"/>
                <a:ext cx="2012950" cy="2592388"/>
              </a:xfrm>
              <a:custGeom>
                <a:avLst/>
                <a:gdLst>
                  <a:gd name="T0" fmla="*/ 530 w 536"/>
                  <a:gd name="T1" fmla="*/ 0 h 690"/>
                  <a:gd name="T2" fmla="*/ 407 w 536"/>
                  <a:gd name="T3" fmla="*/ 50 h 690"/>
                  <a:gd name="T4" fmla="*/ 405 w 536"/>
                  <a:gd name="T5" fmla="*/ 50 h 690"/>
                  <a:gd name="T6" fmla="*/ 280 w 536"/>
                  <a:gd name="T7" fmla="*/ 6 h 690"/>
                  <a:gd name="T8" fmla="*/ 143 w 536"/>
                  <a:gd name="T9" fmla="*/ 358 h 690"/>
                  <a:gd name="T10" fmla="*/ 1 w 536"/>
                  <a:gd name="T11" fmla="*/ 455 h 690"/>
                  <a:gd name="T12" fmla="*/ 0 w 536"/>
                  <a:gd name="T13" fmla="*/ 587 h 690"/>
                  <a:gd name="T14" fmla="*/ 1 w 536"/>
                  <a:gd name="T15" fmla="*/ 589 h 690"/>
                  <a:gd name="T16" fmla="*/ 88 w 536"/>
                  <a:gd name="T17" fmla="*/ 690 h 690"/>
                  <a:gd name="T18" fmla="*/ 319 w 536"/>
                  <a:gd name="T19" fmla="*/ 534 h 690"/>
                  <a:gd name="T20" fmla="*/ 530 w 536"/>
                  <a:gd name="T21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6" h="690">
                    <a:moveTo>
                      <a:pt x="530" y="0"/>
                    </a:moveTo>
                    <a:cubicBezTo>
                      <a:pt x="407" y="50"/>
                      <a:pt x="407" y="50"/>
                      <a:pt x="407" y="50"/>
                    </a:cubicBezTo>
                    <a:cubicBezTo>
                      <a:pt x="405" y="50"/>
                      <a:pt x="405" y="50"/>
                      <a:pt x="405" y="50"/>
                    </a:cubicBezTo>
                    <a:cubicBezTo>
                      <a:pt x="280" y="6"/>
                      <a:pt x="280" y="6"/>
                      <a:pt x="280" y="6"/>
                    </a:cubicBezTo>
                    <a:cubicBezTo>
                      <a:pt x="285" y="133"/>
                      <a:pt x="239" y="261"/>
                      <a:pt x="143" y="358"/>
                    </a:cubicBezTo>
                    <a:cubicBezTo>
                      <a:pt x="101" y="399"/>
                      <a:pt x="53" y="432"/>
                      <a:pt x="1" y="455"/>
                    </a:cubicBezTo>
                    <a:cubicBezTo>
                      <a:pt x="0" y="587"/>
                      <a:pt x="0" y="587"/>
                      <a:pt x="0" y="587"/>
                    </a:cubicBezTo>
                    <a:cubicBezTo>
                      <a:pt x="1" y="589"/>
                      <a:pt x="1" y="589"/>
                      <a:pt x="1" y="589"/>
                    </a:cubicBezTo>
                    <a:cubicBezTo>
                      <a:pt x="88" y="690"/>
                      <a:pt x="88" y="690"/>
                      <a:pt x="88" y="690"/>
                    </a:cubicBezTo>
                    <a:cubicBezTo>
                      <a:pt x="174" y="654"/>
                      <a:pt x="252" y="602"/>
                      <a:pt x="319" y="534"/>
                    </a:cubicBezTo>
                    <a:cubicBezTo>
                      <a:pt x="466" y="387"/>
                      <a:pt x="536" y="192"/>
                      <a:pt x="530" y="0"/>
                    </a:cubicBezTo>
                    <a:close/>
                  </a:path>
                </a:pathLst>
              </a:custGeom>
              <a:solidFill>
                <a:srgbClr val="94D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80" name="Freeform 7"/>
              <p:cNvSpPr>
                <a:spLocks/>
              </p:cNvSpPr>
              <p:nvPr userDrawn="1"/>
            </p:nvSpPr>
            <p:spPr bwMode="auto">
              <a:xfrm>
                <a:off x="5051426" y="827088"/>
                <a:ext cx="2219325" cy="2589213"/>
              </a:xfrm>
              <a:custGeom>
                <a:avLst/>
                <a:gdLst>
                  <a:gd name="T0" fmla="*/ 382 w 591"/>
                  <a:gd name="T1" fmla="*/ 184 h 689"/>
                  <a:gd name="T2" fmla="*/ 71 w 591"/>
                  <a:gd name="T3" fmla="*/ 0 h 689"/>
                  <a:gd name="T4" fmla="*/ 81 w 591"/>
                  <a:gd name="T5" fmla="*/ 133 h 689"/>
                  <a:gd name="T6" fmla="*/ 80 w 591"/>
                  <a:gd name="T7" fmla="*/ 135 h 689"/>
                  <a:gd name="T8" fmla="*/ 0 w 591"/>
                  <a:gd name="T9" fmla="*/ 240 h 689"/>
                  <a:gd name="T10" fmla="*/ 206 w 591"/>
                  <a:gd name="T11" fmla="*/ 360 h 689"/>
                  <a:gd name="T12" fmla="*/ 341 w 591"/>
                  <a:gd name="T13" fmla="*/ 644 h 689"/>
                  <a:gd name="T14" fmla="*/ 469 w 591"/>
                  <a:gd name="T15" fmla="*/ 689 h 689"/>
                  <a:gd name="T16" fmla="*/ 469 w 591"/>
                  <a:gd name="T17" fmla="*/ 689 h 689"/>
                  <a:gd name="T18" fmla="*/ 591 w 591"/>
                  <a:gd name="T19" fmla="*/ 639 h 689"/>
                  <a:gd name="T20" fmla="*/ 382 w 591"/>
                  <a:gd name="T21" fmla="*/ 184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1" h="689">
                    <a:moveTo>
                      <a:pt x="382" y="184"/>
                    </a:moveTo>
                    <a:cubicBezTo>
                      <a:pt x="294" y="96"/>
                      <a:pt x="187" y="33"/>
                      <a:pt x="71" y="0"/>
                    </a:cubicBezTo>
                    <a:cubicBezTo>
                      <a:pt x="81" y="133"/>
                      <a:pt x="81" y="133"/>
                      <a:pt x="81" y="133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77" y="261"/>
                      <a:pt x="148" y="302"/>
                      <a:pt x="206" y="360"/>
                    </a:cubicBezTo>
                    <a:cubicBezTo>
                      <a:pt x="285" y="440"/>
                      <a:pt x="330" y="541"/>
                      <a:pt x="341" y="644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591" y="639"/>
                      <a:pt x="591" y="639"/>
                      <a:pt x="591" y="639"/>
                    </a:cubicBezTo>
                    <a:cubicBezTo>
                      <a:pt x="578" y="473"/>
                      <a:pt x="509" y="310"/>
                      <a:pt x="382" y="184"/>
                    </a:cubicBezTo>
                    <a:close/>
                  </a:path>
                </a:pathLst>
              </a:custGeom>
              <a:solidFill>
                <a:srgbClr val="F1A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81" name="Freeform 8"/>
              <p:cNvSpPr>
                <a:spLocks/>
              </p:cNvSpPr>
              <p:nvPr userDrawn="1"/>
            </p:nvSpPr>
            <p:spPr bwMode="auto">
              <a:xfrm>
                <a:off x="2324101" y="727076"/>
                <a:ext cx="2922588" cy="1724025"/>
              </a:xfrm>
              <a:custGeom>
                <a:avLst/>
                <a:gdLst>
                  <a:gd name="T0" fmla="*/ 767 w 778"/>
                  <a:gd name="T1" fmla="*/ 20 h 459"/>
                  <a:gd name="T2" fmla="*/ 599 w 778"/>
                  <a:gd name="T3" fmla="*/ 0 h 459"/>
                  <a:gd name="T4" fmla="*/ 89 w 778"/>
                  <a:gd name="T5" fmla="*/ 211 h 459"/>
                  <a:gd name="T6" fmla="*/ 0 w 778"/>
                  <a:gd name="T7" fmla="*/ 318 h 459"/>
                  <a:gd name="T8" fmla="*/ 130 w 778"/>
                  <a:gd name="T9" fmla="*/ 349 h 459"/>
                  <a:gd name="T10" fmla="*/ 131 w 778"/>
                  <a:gd name="T11" fmla="*/ 350 h 459"/>
                  <a:gd name="T12" fmla="*/ 207 w 778"/>
                  <a:gd name="T13" fmla="*/ 459 h 459"/>
                  <a:gd name="T14" fmla="*/ 265 w 778"/>
                  <a:gd name="T15" fmla="*/ 387 h 459"/>
                  <a:gd name="T16" fmla="*/ 599 w 778"/>
                  <a:gd name="T17" fmla="*/ 249 h 459"/>
                  <a:gd name="T18" fmla="*/ 696 w 778"/>
                  <a:gd name="T19" fmla="*/ 259 h 459"/>
                  <a:gd name="T20" fmla="*/ 778 w 778"/>
                  <a:gd name="T21" fmla="*/ 152 h 459"/>
                  <a:gd name="T22" fmla="*/ 778 w 778"/>
                  <a:gd name="T23" fmla="*/ 152 h 459"/>
                  <a:gd name="T24" fmla="*/ 767 w 778"/>
                  <a:gd name="T25" fmla="*/ 2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8" h="459">
                    <a:moveTo>
                      <a:pt x="767" y="20"/>
                    </a:moveTo>
                    <a:cubicBezTo>
                      <a:pt x="713" y="6"/>
                      <a:pt x="656" y="0"/>
                      <a:pt x="599" y="0"/>
                    </a:cubicBezTo>
                    <a:cubicBezTo>
                      <a:pt x="406" y="0"/>
                      <a:pt x="225" y="75"/>
                      <a:pt x="89" y="211"/>
                    </a:cubicBezTo>
                    <a:cubicBezTo>
                      <a:pt x="56" y="244"/>
                      <a:pt x="26" y="280"/>
                      <a:pt x="0" y="318"/>
                    </a:cubicBezTo>
                    <a:cubicBezTo>
                      <a:pt x="130" y="349"/>
                      <a:pt x="130" y="349"/>
                      <a:pt x="130" y="349"/>
                    </a:cubicBezTo>
                    <a:cubicBezTo>
                      <a:pt x="131" y="350"/>
                      <a:pt x="131" y="350"/>
                      <a:pt x="131" y="350"/>
                    </a:cubicBezTo>
                    <a:cubicBezTo>
                      <a:pt x="207" y="459"/>
                      <a:pt x="207" y="459"/>
                      <a:pt x="207" y="459"/>
                    </a:cubicBezTo>
                    <a:cubicBezTo>
                      <a:pt x="224" y="433"/>
                      <a:pt x="243" y="409"/>
                      <a:pt x="265" y="387"/>
                    </a:cubicBezTo>
                    <a:cubicBezTo>
                      <a:pt x="354" y="298"/>
                      <a:pt x="473" y="249"/>
                      <a:pt x="599" y="249"/>
                    </a:cubicBezTo>
                    <a:cubicBezTo>
                      <a:pt x="632" y="249"/>
                      <a:pt x="665" y="253"/>
                      <a:pt x="696" y="259"/>
                    </a:cubicBezTo>
                    <a:cubicBezTo>
                      <a:pt x="778" y="152"/>
                      <a:pt x="778" y="152"/>
                      <a:pt x="778" y="152"/>
                    </a:cubicBezTo>
                    <a:cubicBezTo>
                      <a:pt x="778" y="152"/>
                      <a:pt x="778" y="152"/>
                      <a:pt x="778" y="152"/>
                    </a:cubicBezTo>
                    <a:lnTo>
                      <a:pt x="767" y="20"/>
                    </a:lnTo>
                    <a:close/>
                  </a:path>
                </a:pathLst>
              </a:custGeom>
              <a:solidFill>
                <a:srgbClr val="743E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82" name="Freeform 9"/>
              <p:cNvSpPr>
                <a:spLocks/>
              </p:cNvSpPr>
              <p:nvPr userDrawn="1"/>
            </p:nvSpPr>
            <p:spPr bwMode="auto">
              <a:xfrm>
                <a:off x="2514601" y="4621213"/>
                <a:ext cx="2998788" cy="1517650"/>
              </a:xfrm>
              <a:custGeom>
                <a:avLst/>
                <a:gdLst>
                  <a:gd name="T0" fmla="*/ 709 w 798"/>
                  <a:gd name="T1" fmla="*/ 257 h 404"/>
                  <a:gd name="T2" fmla="*/ 709 w 798"/>
                  <a:gd name="T3" fmla="*/ 257 h 404"/>
                  <a:gd name="T4" fmla="*/ 711 w 798"/>
                  <a:gd name="T5" fmla="*/ 126 h 404"/>
                  <a:gd name="T6" fmla="*/ 548 w 798"/>
                  <a:gd name="T7" fmla="*/ 155 h 404"/>
                  <a:gd name="T8" fmla="*/ 214 w 798"/>
                  <a:gd name="T9" fmla="*/ 17 h 404"/>
                  <a:gd name="T10" fmla="*/ 198 w 798"/>
                  <a:gd name="T11" fmla="*/ 0 h 404"/>
                  <a:gd name="T12" fmla="*/ 70 w 798"/>
                  <a:gd name="T13" fmla="*/ 40 h 404"/>
                  <a:gd name="T14" fmla="*/ 68 w 798"/>
                  <a:gd name="T15" fmla="*/ 41 h 404"/>
                  <a:gd name="T16" fmla="*/ 0 w 798"/>
                  <a:gd name="T17" fmla="*/ 153 h 404"/>
                  <a:gd name="T18" fmla="*/ 38 w 798"/>
                  <a:gd name="T19" fmla="*/ 193 h 404"/>
                  <a:gd name="T20" fmla="*/ 548 w 798"/>
                  <a:gd name="T21" fmla="*/ 404 h 404"/>
                  <a:gd name="T22" fmla="*/ 798 w 798"/>
                  <a:gd name="T23" fmla="*/ 360 h 404"/>
                  <a:gd name="T24" fmla="*/ 709 w 798"/>
                  <a:gd name="T25" fmla="*/ 25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8" h="404">
                    <a:moveTo>
                      <a:pt x="709" y="257"/>
                    </a:moveTo>
                    <a:cubicBezTo>
                      <a:pt x="709" y="257"/>
                      <a:pt x="709" y="257"/>
                      <a:pt x="709" y="257"/>
                    </a:cubicBezTo>
                    <a:cubicBezTo>
                      <a:pt x="711" y="126"/>
                      <a:pt x="711" y="126"/>
                      <a:pt x="711" y="126"/>
                    </a:cubicBezTo>
                    <a:cubicBezTo>
                      <a:pt x="659" y="145"/>
                      <a:pt x="604" y="155"/>
                      <a:pt x="548" y="155"/>
                    </a:cubicBezTo>
                    <a:cubicBezTo>
                      <a:pt x="422" y="155"/>
                      <a:pt x="303" y="106"/>
                      <a:pt x="214" y="17"/>
                    </a:cubicBezTo>
                    <a:cubicBezTo>
                      <a:pt x="209" y="11"/>
                      <a:pt x="203" y="6"/>
                      <a:pt x="198" y="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2" y="167"/>
                      <a:pt x="25" y="180"/>
                      <a:pt x="38" y="193"/>
                    </a:cubicBezTo>
                    <a:cubicBezTo>
                      <a:pt x="174" y="329"/>
                      <a:pt x="355" y="404"/>
                      <a:pt x="548" y="404"/>
                    </a:cubicBezTo>
                    <a:cubicBezTo>
                      <a:pt x="635" y="404"/>
                      <a:pt x="719" y="389"/>
                      <a:pt x="798" y="360"/>
                    </a:cubicBezTo>
                    <a:lnTo>
                      <a:pt x="709" y="257"/>
                    </a:lnTo>
                    <a:close/>
                  </a:path>
                </a:pathLst>
              </a:custGeom>
              <a:solidFill>
                <a:srgbClr val="BF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192"/>
              </a:p>
            </p:txBody>
          </p:sp>
          <p:sp>
            <p:nvSpPr>
              <p:cNvPr id="183" name="Rectangle 56"/>
              <p:cNvSpPr>
                <a:spLocks noChangeArrowheads="1"/>
              </p:cNvSpPr>
              <p:nvPr userDrawn="1"/>
            </p:nvSpPr>
            <p:spPr bwMode="auto">
              <a:xfrm>
                <a:off x="4152901" y="2884488"/>
                <a:ext cx="820866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52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853" b="1">
                    <a:solidFill>
                      <a:srgbClr val="010101"/>
                    </a:solidFill>
                    <a:latin typeface="Arial" panose="020B0604020202020204" pitchFamily="34" charset="0"/>
                  </a:rPr>
                  <a:t>Tittel</a:t>
                </a:r>
                <a:endParaRPr lang="en-US" altLang="en-US" sz="1192"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58"/>
              <p:cNvSpPr>
                <a:spLocks noChangeArrowheads="1"/>
              </p:cNvSpPr>
              <p:nvPr userDrawn="1"/>
            </p:nvSpPr>
            <p:spPr bwMode="auto">
              <a:xfrm>
                <a:off x="3670301" y="3370263"/>
                <a:ext cx="187230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524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92">
                    <a:solidFill>
                      <a:srgbClr val="010101"/>
                    </a:solidFill>
                    <a:latin typeface="Arial" panose="020B0604020202020204" pitchFamily="34" charset="0"/>
                  </a:rPr>
                  <a:t>Hva handler dette</a:t>
                </a:r>
                <a:br>
                  <a:rPr lang="en-US" altLang="en-US" sz="1192">
                    <a:solidFill>
                      <a:srgbClr val="010101"/>
                    </a:solidFill>
                    <a:latin typeface="Arial" panose="020B0604020202020204" pitchFamily="34" charset="0"/>
                  </a:rPr>
                </a:br>
                <a:r>
                  <a:rPr lang="en-US" altLang="en-US" sz="1192">
                    <a:solidFill>
                      <a:srgbClr val="010101"/>
                    </a:solidFill>
                    <a:latin typeface="Arial" panose="020B0604020202020204" pitchFamily="34" charset="0"/>
                  </a:rPr>
                  <a:t>prosseshjulet om?</a:t>
                </a:r>
                <a:endParaRPr lang="en-US" altLang="en-US" sz="1192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3" name="TekstSylinder 244"/>
            <p:cNvSpPr txBox="1"/>
            <p:nvPr userDrawn="1"/>
          </p:nvSpPr>
          <p:spPr>
            <a:xfrm rot="20460000">
              <a:off x="2775995" y="1325613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>
                  <a:solidFill>
                    <a:schemeClr val="bg1"/>
                  </a:solidFill>
                </a:rPr>
                <a:t>Argument 1</a:t>
              </a:r>
              <a:endParaRPr lang="en-GB" sz="1058" b="1" cap="all">
                <a:solidFill>
                  <a:schemeClr val="bg1"/>
                </a:solidFill>
              </a:endParaRPr>
            </a:p>
          </p:txBody>
        </p:sp>
        <p:sp>
          <p:nvSpPr>
            <p:cNvPr id="174" name="TekstSylinder 264"/>
            <p:cNvSpPr txBox="1"/>
            <p:nvPr userDrawn="1"/>
          </p:nvSpPr>
          <p:spPr>
            <a:xfrm rot="3300000">
              <a:off x="4338890" y="1813672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>
                  <a:solidFill>
                    <a:schemeClr val="bg1"/>
                  </a:solidFill>
                </a:rPr>
                <a:t>Argument 2</a:t>
              </a:r>
              <a:endParaRPr lang="en-GB" sz="1058" b="1" cap="all">
                <a:solidFill>
                  <a:schemeClr val="bg1"/>
                </a:solidFill>
              </a:endParaRPr>
            </a:p>
          </p:txBody>
        </p:sp>
        <p:sp>
          <p:nvSpPr>
            <p:cNvPr id="175" name="TekstSylinder 265"/>
            <p:cNvSpPr txBox="1"/>
            <p:nvPr userDrawn="1"/>
          </p:nvSpPr>
          <p:spPr>
            <a:xfrm rot="7500000">
              <a:off x="4354628" y="3473997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>
                  <a:solidFill>
                    <a:schemeClr val="bg1"/>
                  </a:solidFill>
                </a:rPr>
                <a:t>Argument 3</a:t>
              </a:r>
              <a:endParaRPr lang="en-GB" sz="1058" b="1" cap="all">
                <a:solidFill>
                  <a:schemeClr val="bg1"/>
                </a:solidFill>
              </a:endParaRPr>
            </a:p>
          </p:txBody>
        </p:sp>
        <p:sp>
          <p:nvSpPr>
            <p:cNvPr id="176" name="TekstSylinder 266"/>
            <p:cNvSpPr txBox="1"/>
            <p:nvPr userDrawn="1"/>
          </p:nvSpPr>
          <p:spPr>
            <a:xfrm rot="11820000">
              <a:off x="2814890" y="3998684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>
                  <a:solidFill>
                    <a:schemeClr val="bg1"/>
                  </a:solidFill>
                </a:rPr>
                <a:t>Argument 4</a:t>
              </a:r>
              <a:endParaRPr lang="en-GB" sz="1058" b="1" cap="all">
                <a:solidFill>
                  <a:schemeClr val="bg1"/>
                </a:solidFill>
              </a:endParaRPr>
            </a:p>
          </p:txBody>
        </p:sp>
        <p:sp>
          <p:nvSpPr>
            <p:cNvPr id="177" name="TekstSylinder 267"/>
            <p:cNvSpPr txBox="1"/>
            <p:nvPr userDrawn="1"/>
          </p:nvSpPr>
          <p:spPr>
            <a:xfrm rot="16200000">
              <a:off x="1824776" y="2704309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8" b="1" cap="all">
                  <a:solidFill>
                    <a:schemeClr val="bg1"/>
                  </a:solidFill>
                </a:rPr>
                <a:t>Argument 5</a:t>
              </a:r>
              <a:endParaRPr lang="en-GB" sz="1058" b="1" cap="all">
                <a:solidFill>
                  <a:schemeClr val="bg1"/>
                </a:solidFill>
              </a:endParaRPr>
            </a:p>
          </p:txBody>
        </p:sp>
      </p:grpSp>
      <p:pic>
        <p:nvPicPr>
          <p:cNvPr id="309" name="Bilde 30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1" y="386675"/>
            <a:ext cx="724674" cy="882303"/>
          </a:xfrm>
          <a:prstGeom prst="rect">
            <a:avLst/>
          </a:prstGeom>
        </p:spPr>
      </p:pic>
      <p:grpSp>
        <p:nvGrpSpPr>
          <p:cNvPr id="7" name="Verden" hidden="1"/>
          <p:cNvGrpSpPr>
            <a:grpSpLocks noChangeAspect="1"/>
          </p:cNvGrpSpPr>
          <p:nvPr userDrawn="1"/>
        </p:nvGrpSpPr>
        <p:grpSpPr bwMode="auto">
          <a:xfrm>
            <a:off x="5421960" y="2749167"/>
            <a:ext cx="1348082" cy="1359664"/>
            <a:chOff x="2585" y="369"/>
            <a:chExt cx="637" cy="638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2585" y="369"/>
              <a:ext cx="637" cy="638"/>
            </a:xfrm>
            <a:custGeom>
              <a:avLst/>
              <a:gdLst>
                <a:gd name="T0" fmla="*/ 1216 w 1246"/>
                <a:gd name="T1" fmla="*/ 569 h 1247"/>
                <a:gd name="T2" fmla="*/ 677 w 1246"/>
                <a:gd name="T3" fmla="*/ 1217 h 1247"/>
                <a:gd name="T4" fmla="*/ 30 w 1246"/>
                <a:gd name="T5" fmla="*/ 678 h 1247"/>
                <a:gd name="T6" fmla="*/ 569 w 1246"/>
                <a:gd name="T7" fmla="*/ 30 h 1247"/>
                <a:gd name="T8" fmla="*/ 1216 w 1246"/>
                <a:gd name="T9" fmla="*/ 569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6" h="1247">
                  <a:moveTo>
                    <a:pt x="1216" y="569"/>
                  </a:moveTo>
                  <a:cubicBezTo>
                    <a:pt x="1246" y="897"/>
                    <a:pt x="1005" y="1187"/>
                    <a:pt x="677" y="1217"/>
                  </a:cubicBezTo>
                  <a:cubicBezTo>
                    <a:pt x="349" y="1247"/>
                    <a:pt x="59" y="1006"/>
                    <a:pt x="30" y="678"/>
                  </a:cubicBezTo>
                  <a:cubicBezTo>
                    <a:pt x="0" y="350"/>
                    <a:pt x="241" y="60"/>
                    <a:pt x="569" y="30"/>
                  </a:cubicBezTo>
                  <a:cubicBezTo>
                    <a:pt x="896" y="0"/>
                    <a:pt x="1186" y="242"/>
                    <a:pt x="1216" y="569"/>
                  </a:cubicBez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2829" y="417"/>
              <a:ext cx="362" cy="542"/>
            </a:xfrm>
            <a:custGeom>
              <a:avLst/>
              <a:gdLst>
                <a:gd name="T0" fmla="*/ 333 w 708"/>
                <a:gd name="T1" fmla="*/ 0 h 1059"/>
                <a:gd name="T2" fmla="*/ 319 w 708"/>
                <a:gd name="T3" fmla="*/ 9 h 1059"/>
                <a:gd name="T4" fmla="*/ 276 w 708"/>
                <a:gd name="T5" fmla="*/ 32 h 1059"/>
                <a:gd name="T6" fmla="*/ 256 w 708"/>
                <a:gd name="T7" fmla="*/ 40 h 1059"/>
                <a:gd name="T8" fmla="*/ 235 w 708"/>
                <a:gd name="T9" fmla="*/ 98 h 1059"/>
                <a:gd name="T10" fmla="*/ 228 w 708"/>
                <a:gd name="T11" fmla="*/ 128 h 1059"/>
                <a:gd name="T12" fmla="*/ 169 w 708"/>
                <a:gd name="T13" fmla="*/ 148 h 1059"/>
                <a:gd name="T14" fmla="*/ 87 w 708"/>
                <a:gd name="T15" fmla="*/ 258 h 1059"/>
                <a:gd name="T16" fmla="*/ 127 w 708"/>
                <a:gd name="T17" fmla="*/ 295 h 1059"/>
                <a:gd name="T18" fmla="*/ 56 w 708"/>
                <a:gd name="T19" fmla="*/ 372 h 1059"/>
                <a:gd name="T20" fmla="*/ 11 w 708"/>
                <a:gd name="T21" fmla="*/ 461 h 1059"/>
                <a:gd name="T22" fmla="*/ 3 w 708"/>
                <a:gd name="T23" fmla="*/ 529 h 1059"/>
                <a:gd name="T24" fmla="*/ 29 w 708"/>
                <a:gd name="T25" fmla="*/ 607 h 1059"/>
                <a:gd name="T26" fmla="*/ 99 w 708"/>
                <a:gd name="T27" fmla="*/ 671 h 1059"/>
                <a:gd name="T28" fmla="*/ 169 w 708"/>
                <a:gd name="T29" fmla="*/ 679 h 1059"/>
                <a:gd name="T30" fmla="*/ 229 w 708"/>
                <a:gd name="T31" fmla="*/ 658 h 1059"/>
                <a:gd name="T32" fmla="*/ 262 w 708"/>
                <a:gd name="T33" fmla="*/ 670 h 1059"/>
                <a:gd name="T34" fmla="*/ 299 w 708"/>
                <a:gd name="T35" fmla="*/ 751 h 1059"/>
                <a:gd name="T36" fmla="*/ 319 w 708"/>
                <a:gd name="T37" fmla="*/ 796 h 1059"/>
                <a:gd name="T38" fmla="*/ 320 w 708"/>
                <a:gd name="T39" fmla="*/ 862 h 1059"/>
                <a:gd name="T40" fmla="*/ 317 w 708"/>
                <a:gd name="T41" fmla="*/ 941 h 1059"/>
                <a:gd name="T42" fmla="*/ 352 w 708"/>
                <a:gd name="T43" fmla="*/ 1049 h 1059"/>
                <a:gd name="T44" fmla="*/ 357 w 708"/>
                <a:gd name="T45" fmla="*/ 1059 h 1059"/>
                <a:gd name="T46" fmla="*/ 505 w 708"/>
                <a:gd name="T47" fmla="*/ 971 h 1059"/>
                <a:gd name="T48" fmla="*/ 527 w 708"/>
                <a:gd name="T49" fmla="*/ 940 h 1059"/>
                <a:gd name="T50" fmla="*/ 577 w 708"/>
                <a:gd name="T51" fmla="*/ 853 h 1059"/>
                <a:gd name="T52" fmla="*/ 590 w 708"/>
                <a:gd name="T53" fmla="*/ 785 h 1059"/>
                <a:gd name="T54" fmla="*/ 600 w 708"/>
                <a:gd name="T55" fmla="*/ 730 h 1059"/>
                <a:gd name="T56" fmla="*/ 650 w 708"/>
                <a:gd name="T57" fmla="*/ 656 h 1059"/>
                <a:gd name="T58" fmla="*/ 658 w 708"/>
                <a:gd name="T59" fmla="*/ 580 h 1059"/>
                <a:gd name="T60" fmla="*/ 651 w 708"/>
                <a:gd name="T61" fmla="*/ 564 h 1059"/>
                <a:gd name="T62" fmla="*/ 661 w 708"/>
                <a:gd name="T63" fmla="*/ 544 h 1059"/>
                <a:gd name="T64" fmla="*/ 697 w 708"/>
                <a:gd name="T65" fmla="*/ 505 h 1059"/>
                <a:gd name="T66" fmla="*/ 706 w 708"/>
                <a:gd name="T67" fmla="*/ 473 h 1059"/>
                <a:gd name="T68" fmla="*/ 708 w 708"/>
                <a:gd name="T69" fmla="*/ 473 h 1059"/>
                <a:gd name="T70" fmla="*/ 333 w 708"/>
                <a:gd name="T71" fmla="*/ 0 h 1059"/>
                <a:gd name="T72" fmla="*/ 345 w 708"/>
                <a:gd name="T73" fmla="*/ 293 h 1059"/>
                <a:gd name="T74" fmla="*/ 203 w 708"/>
                <a:gd name="T75" fmla="*/ 281 h 1059"/>
                <a:gd name="T76" fmla="*/ 247 w 708"/>
                <a:gd name="T77" fmla="*/ 234 h 1059"/>
                <a:gd name="T78" fmla="*/ 271 w 708"/>
                <a:gd name="T79" fmla="*/ 233 h 1059"/>
                <a:gd name="T80" fmla="*/ 347 w 708"/>
                <a:gd name="T81" fmla="*/ 276 h 1059"/>
                <a:gd name="T82" fmla="*/ 345 w 708"/>
                <a:gd name="T83" fmla="*/ 293 h 1059"/>
                <a:gd name="T84" fmla="*/ 523 w 708"/>
                <a:gd name="T85" fmla="*/ 341 h 1059"/>
                <a:gd name="T86" fmla="*/ 496 w 708"/>
                <a:gd name="T87" fmla="*/ 362 h 1059"/>
                <a:gd name="T88" fmla="*/ 387 w 708"/>
                <a:gd name="T89" fmla="*/ 352 h 1059"/>
                <a:gd name="T90" fmla="*/ 366 w 708"/>
                <a:gd name="T91" fmla="*/ 334 h 1059"/>
                <a:gd name="T92" fmla="*/ 352 w 708"/>
                <a:gd name="T93" fmla="*/ 306 h 1059"/>
                <a:gd name="T94" fmla="*/ 397 w 708"/>
                <a:gd name="T95" fmla="*/ 287 h 1059"/>
                <a:gd name="T96" fmla="*/ 432 w 708"/>
                <a:gd name="T97" fmla="*/ 307 h 1059"/>
                <a:gd name="T98" fmla="*/ 489 w 708"/>
                <a:gd name="T99" fmla="*/ 313 h 1059"/>
                <a:gd name="T100" fmla="*/ 503 w 708"/>
                <a:gd name="T101" fmla="*/ 316 h 1059"/>
                <a:gd name="T102" fmla="*/ 523 w 708"/>
                <a:gd name="T103" fmla="*/ 34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08" h="1059">
                  <a:moveTo>
                    <a:pt x="333" y="0"/>
                  </a:moveTo>
                  <a:cubicBezTo>
                    <a:pt x="328" y="3"/>
                    <a:pt x="323" y="6"/>
                    <a:pt x="319" y="9"/>
                  </a:cubicBezTo>
                  <a:cubicBezTo>
                    <a:pt x="305" y="17"/>
                    <a:pt x="291" y="24"/>
                    <a:pt x="276" y="32"/>
                  </a:cubicBezTo>
                  <a:cubicBezTo>
                    <a:pt x="270" y="35"/>
                    <a:pt x="263" y="37"/>
                    <a:pt x="256" y="40"/>
                  </a:cubicBezTo>
                  <a:cubicBezTo>
                    <a:pt x="232" y="53"/>
                    <a:pt x="224" y="73"/>
                    <a:pt x="235" y="98"/>
                  </a:cubicBezTo>
                  <a:cubicBezTo>
                    <a:pt x="241" y="112"/>
                    <a:pt x="238" y="118"/>
                    <a:pt x="228" y="128"/>
                  </a:cubicBezTo>
                  <a:cubicBezTo>
                    <a:pt x="211" y="147"/>
                    <a:pt x="191" y="148"/>
                    <a:pt x="169" y="148"/>
                  </a:cubicBezTo>
                  <a:cubicBezTo>
                    <a:pt x="110" y="148"/>
                    <a:pt x="70" y="202"/>
                    <a:pt x="87" y="258"/>
                  </a:cubicBezTo>
                  <a:cubicBezTo>
                    <a:pt x="92" y="277"/>
                    <a:pt x="104" y="288"/>
                    <a:pt x="127" y="295"/>
                  </a:cubicBezTo>
                  <a:cubicBezTo>
                    <a:pt x="102" y="322"/>
                    <a:pt x="79" y="347"/>
                    <a:pt x="56" y="372"/>
                  </a:cubicBezTo>
                  <a:cubicBezTo>
                    <a:pt x="31" y="397"/>
                    <a:pt x="14" y="425"/>
                    <a:pt x="11" y="461"/>
                  </a:cubicBezTo>
                  <a:cubicBezTo>
                    <a:pt x="9" y="484"/>
                    <a:pt x="6" y="507"/>
                    <a:pt x="3" y="529"/>
                  </a:cubicBezTo>
                  <a:cubicBezTo>
                    <a:pt x="0" y="559"/>
                    <a:pt x="14" y="584"/>
                    <a:pt x="29" y="607"/>
                  </a:cubicBezTo>
                  <a:cubicBezTo>
                    <a:pt x="47" y="634"/>
                    <a:pt x="71" y="654"/>
                    <a:pt x="99" y="671"/>
                  </a:cubicBezTo>
                  <a:cubicBezTo>
                    <a:pt x="121" y="685"/>
                    <a:pt x="144" y="687"/>
                    <a:pt x="169" y="679"/>
                  </a:cubicBezTo>
                  <a:cubicBezTo>
                    <a:pt x="189" y="672"/>
                    <a:pt x="209" y="665"/>
                    <a:pt x="229" y="658"/>
                  </a:cubicBezTo>
                  <a:cubicBezTo>
                    <a:pt x="248" y="651"/>
                    <a:pt x="251" y="654"/>
                    <a:pt x="262" y="670"/>
                  </a:cubicBezTo>
                  <a:cubicBezTo>
                    <a:pt x="279" y="695"/>
                    <a:pt x="294" y="720"/>
                    <a:pt x="299" y="751"/>
                  </a:cubicBezTo>
                  <a:cubicBezTo>
                    <a:pt x="301" y="766"/>
                    <a:pt x="311" y="781"/>
                    <a:pt x="319" y="796"/>
                  </a:cubicBezTo>
                  <a:cubicBezTo>
                    <a:pt x="330" y="818"/>
                    <a:pt x="331" y="840"/>
                    <a:pt x="320" y="862"/>
                  </a:cubicBezTo>
                  <a:cubicBezTo>
                    <a:pt x="307" y="888"/>
                    <a:pt x="307" y="914"/>
                    <a:pt x="317" y="941"/>
                  </a:cubicBezTo>
                  <a:cubicBezTo>
                    <a:pt x="330" y="977"/>
                    <a:pt x="340" y="1013"/>
                    <a:pt x="352" y="1049"/>
                  </a:cubicBezTo>
                  <a:cubicBezTo>
                    <a:pt x="353" y="1053"/>
                    <a:pt x="355" y="1056"/>
                    <a:pt x="357" y="1059"/>
                  </a:cubicBezTo>
                  <a:cubicBezTo>
                    <a:pt x="411" y="1038"/>
                    <a:pt x="461" y="1008"/>
                    <a:pt x="505" y="971"/>
                  </a:cubicBezTo>
                  <a:cubicBezTo>
                    <a:pt x="513" y="961"/>
                    <a:pt x="520" y="951"/>
                    <a:pt x="527" y="940"/>
                  </a:cubicBezTo>
                  <a:cubicBezTo>
                    <a:pt x="546" y="912"/>
                    <a:pt x="561" y="882"/>
                    <a:pt x="577" y="853"/>
                  </a:cubicBezTo>
                  <a:cubicBezTo>
                    <a:pt x="589" y="832"/>
                    <a:pt x="594" y="809"/>
                    <a:pt x="590" y="785"/>
                  </a:cubicBezTo>
                  <a:cubicBezTo>
                    <a:pt x="587" y="765"/>
                    <a:pt x="590" y="747"/>
                    <a:pt x="600" y="730"/>
                  </a:cubicBezTo>
                  <a:cubicBezTo>
                    <a:pt x="616" y="705"/>
                    <a:pt x="632" y="680"/>
                    <a:pt x="650" y="656"/>
                  </a:cubicBezTo>
                  <a:cubicBezTo>
                    <a:pt x="669" y="632"/>
                    <a:pt x="673" y="607"/>
                    <a:pt x="658" y="580"/>
                  </a:cubicBezTo>
                  <a:cubicBezTo>
                    <a:pt x="655" y="575"/>
                    <a:pt x="653" y="570"/>
                    <a:pt x="651" y="564"/>
                  </a:cubicBezTo>
                  <a:cubicBezTo>
                    <a:pt x="648" y="555"/>
                    <a:pt x="649" y="548"/>
                    <a:pt x="661" y="544"/>
                  </a:cubicBezTo>
                  <a:cubicBezTo>
                    <a:pt x="680" y="538"/>
                    <a:pt x="692" y="524"/>
                    <a:pt x="697" y="505"/>
                  </a:cubicBezTo>
                  <a:cubicBezTo>
                    <a:pt x="701" y="494"/>
                    <a:pt x="703" y="483"/>
                    <a:pt x="706" y="473"/>
                  </a:cubicBezTo>
                  <a:cubicBezTo>
                    <a:pt x="707" y="473"/>
                    <a:pt x="707" y="473"/>
                    <a:pt x="708" y="473"/>
                  </a:cubicBezTo>
                  <a:cubicBezTo>
                    <a:pt x="684" y="253"/>
                    <a:pt x="535" y="71"/>
                    <a:pt x="333" y="0"/>
                  </a:cubicBezTo>
                  <a:close/>
                  <a:moveTo>
                    <a:pt x="345" y="293"/>
                  </a:moveTo>
                  <a:cubicBezTo>
                    <a:pt x="302" y="253"/>
                    <a:pt x="255" y="270"/>
                    <a:pt x="203" y="281"/>
                  </a:cubicBezTo>
                  <a:cubicBezTo>
                    <a:pt x="219" y="263"/>
                    <a:pt x="232" y="247"/>
                    <a:pt x="247" y="234"/>
                  </a:cubicBezTo>
                  <a:cubicBezTo>
                    <a:pt x="251" y="230"/>
                    <a:pt x="264" y="230"/>
                    <a:pt x="271" y="233"/>
                  </a:cubicBezTo>
                  <a:cubicBezTo>
                    <a:pt x="296" y="247"/>
                    <a:pt x="321" y="262"/>
                    <a:pt x="347" y="276"/>
                  </a:cubicBezTo>
                  <a:cubicBezTo>
                    <a:pt x="346" y="281"/>
                    <a:pt x="346" y="286"/>
                    <a:pt x="345" y="293"/>
                  </a:cubicBezTo>
                  <a:close/>
                  <a:moveTo>
                    <a:pt x="523" y="341"/>
                  </a:moveTo>
                  <a:cubicBezTo>
                    <a:pt x="521" y="357"/>
                    <a:pt x="509" y="363"/>
                    <a:pt x="496" y="362"/>
                  </a:cubicBezTo>
                  <a:cubicBezTo>
                    <a:pt x="460" y="360"/>
                    <a:pt x="423" y="357"/>
                    <a:pt x="387" y="352"/>
                  </a:cubicBezTo>
                  <a:cubicBezTo>
                    <a:pt x="379" y="351"/>
                    <a:pt x="371" y="341"/>
                    <a:pt x="366" y="334"/>
                  </a:cubicBezTo>
                  <a:cubicBezTo>
                    <a:pt x="360" y="326"/>
                    <a:pt x="357" y="316"/>
                    <a:pt x="352" y="306"/>
                  </a:cubicBezTo>
                  <a:cubicBezTo>
                    <a:pt x="371" y="310"/>
                    <a:pt x="386" y="303"/>
                    <a:pt x="397" y="287"/>
                  </a:cubicBezTo>
                  <a:cubicBezTo>
                    <a:pt x="406" y="302"/>
                    <a:pt x="418" y="306"/>
                    <a:pt x="432" y="307"/>
                  </a:cubicBezTo>
                  <a:cubicBezTo>
                    <a:pt x="451" y="308"/>
                    <a:pt x="470" y="310"/>
                    <a:pt x="489" y="313"/>
                  </a:cubicBezTo>
                  <a:cubicBezTo>
                    <a:pt x="494" y="313"/>
                    <a:pt x="499" y="314"/>
                    <a:pt x="503" y="316"/>
                  </a:cubicBezTo>
                  <a:cubicBezTo>
                    <a:pt x="514" y="321"/>
                    <a:pt x="526" y="326"/>
                    <a:pt x="52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2669" y="489"/>
              <a:ext cx="33" cy="38"/>
            </a:xfrm>
            <a:custGeom>
              <a:avLst/>
              <a:gdLst>
                <a:gd name="T0" fmla="*/ 36 w 64"/>
                <a:gd name="T1" fmla="*/ 67 h 76"/>
                <a:gd name="T2" fmla="*/ 59 w 64"/>
                <a:gd name="T3" fmla="*/ 16 h 76"/>
                <a:gd name="T4" fmla="*/ 54 w 64"/>
                <a:gd name="T5" fmla="*/ 0 h 76"/>
                <a:gd name="T6" fmla="*/ 0 w 64"/>
                <a:gd name="T7" fmla="*/ 63 h 76"/>
                <a:gd name="T8" fmla="*/ 36 w 64"/>
                <a:gd name="T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6">
                  <a:moveTo>
                    <a:pt x="36" y="67"/>
                  </a:moveTo>
                  <a:cubicBezTo>
                    <a:pt x="57" y="55"/>
                    <a:pt x="64" y="39"/>
                    <a:pt x="59" y="16"/>
                  </a:cubicBezTo>
                  <a:cubicBezTo>
                    <a:pt x="57" y="11"/>
                    <a:pt x="55" y="5"/>
                    <a:pt x="54" y="0"/>
                  </a:cubicBezTo>
                  <a:cubicBezTo>
                    <a:pt x="34" y="19"/>
                    <a:pt x="16" y="41"/>
                    <a:pt x="0" y="63"/>
                  </a:cubicBezTo>
                  <a:cubicBezTo>
                    <a:pt x="16" y="75"/>
                    <a:pt x="23" y="76"/>
                    <a:pt x="36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2617" y="727"/>
              <a:ext cx="130" cy="185"/>
            </a:xfrm>
            <a:custGeom>
              <a:avLst/>
              <a:gdLst>
                <a:gd name="T0" fmla="*/ 223 w 256"/>
                <a:gd name="T1" fmla="*/ 305 h 361"/>
                <a:gd name="T2" fmla="*/ 238 w 256"/>
                <a:gd name="T3" fmla="*/ 234 h 361"/>
                <a:gd name="T4" fmla="*/ 247 w 256"/>
                <a:gd name="T5" fmla="*/ 214 h 361"/>
                <a:gd name="T6" fmla="*/ 224 w 256"/>
                <a:gd name="T7" fmla="*/ 155 h 361"/>
                <a:gd name="T8" fmla="*/ 148 w 256"/>
                <a:gd name="T9" fmla="*/ 121 h 361"/>
                <a:gd name="T10" fmla="*/ 110 w 256"/>
                <a:gd name="T11" fmla="*/ 103 h 361"/>
                <a:gd name="T12" fmla="*/ 96 w 256"/>
                <a:gd name="T13" fmla="*/ 86 h 361"/>
                <a:gd name="T14" fmla="*/ 67 w 256"/>
                <a:gd name="T15" fmla="*/ 47 h 361"/>
                <a:gd name="T16" fmla="*/ 0 w 256"/>
                <a:gd name="T17" fmla="*/ 0 h 361"/>
                <a:gd name="T18" fmla="*/ 197 w 256"/>
                <a:gd name="T19" fmla="*/ 361 h 361"/>
                <a:gd name="T20" fmla="*/ 223 w 256"/>
                <a:gd name="T21" fmla="*/ 30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6" h="361">
                  <a:moveTo>
                    <a:pt x="223" y="305"/>
                  </a:moveTo>
                  <a:cubicBezTo>
                    <a:pt x="220" y="279"/>
                    <a:pt x="223" y="256"/>
                    <a:pt x="238" y="234"/>
                  </a:cubicBezTo>
                  <a:cubicBezTo>
                    <a:pt x="242" y="228"/>
                    <a:pt x="245" y="221"/>
                    <a:pt x="247" y="214"/>
                  </a:cubicBezTo>
                  <a:cubicBezTo>
                    <a:pt x="256" y="189"/>
                    <a:pt x="248" y="167"/>
                    <a:pt x="224" y="155"/>
                  </a:cubicBezTo>
                  <a:cubicBezTo>
                    <a:pt x="199" y="143"/>
                    <a:pt x="173" y="133"/>
                    <a:pt x="148" y="121"/>
                  </a:cubicBezTo>
                  <a:cubicBezTo>
                    <a:pt x="135" y="116"/>
                    <a:pt x="122" y="110"/>
                    <a:pt x="110" y="103"/>
                  </a:cubicBezTo>
                  <a:cubicBezTo>
                    <a:pt x="104" y="100"/>
                    <a:pt x="98" y="93"/>
                    <a:pt x="96" y="86"/>
                  </a:cubicBezTo>
                  <a:cubicBezTo>
                    <a:pt x="91" y="69"/>
                    <a:pt x="81" y="56"/>
                    <a:pt x="67" y="47"/>
                  </a:cubicBezTo>
                  <a:cubicBezTo>
                    <a:pt x="44" y="32"/>
                    <a:pt x="21" y="17"/>
                    <a:pt x="0" y="0"/>
                  </a:cubicBezTo>
                  <a:cubicBezTo>
                    <a:pt x="18" y="144"/>
                    <a:pt x="91" y="272"/>
                    <a:pt x="197" y="361"/>
                  </a:cubicBezTo>
                  <a:cubicBezTo>
                    <a:pt x="224" y="347"/>
                    <a:pt x="226" y="340"/>
                    <a:pt x="223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2740" y="402"/>
              <a:ext cx="147" cy="66"/>
            </a:xfrm>
            <a:custGeom>
              <a:avLst/>
              <a:gdLst>
                <a:gd name="T0" fmla="*/ 36 w 289"/>
                <a:gd name="T1" fmla="*/ 118 h 129"/>
                <a:gd name="T2" fmla="*/ 82 w 289"/>
                <a:gd name="T3" fmla="*/ 89 h 129"/>
                <a:gd name="T4" fmla="*/ 160 w 289"/>
                <a:gd name="T5" fmla="*/ 59 h 129"/>
                <a:gd name="T6" fmla="*/ 200 w 289"/>
                <a:gd name="T7" fmla="*/ 54 h 129"/>
                <a:gd name="T8" fmla="*/ 276 w 289"/>
                <a:gd name="T9" fmla="*/ 13 h 129"/>
                <a:gd name="T10" fmla="*/ 289 w 289"/>
                <a:gd name="T11" fmla="*/ 0 h 129"/>
                <a:gd name="T12" fmla="*/ 0 w 289"/>
                <a:gd name="T13" fmla="*/ 99 h 129"/>
                <a:gd name="T14" fmla="*/ 36 w 289"/>
                <a:gd name="T15" fmla="*/ 1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129">
                  <a:moveTo>
                    <a:pt x="36" y="118"/>
                  </a:moveTo>
                  <a:cubicBezTo>
                    <a:pt x="52" y="110"/>
                    <a:pt x="67" y="100"/>
                    <a:pt x="82" y="89"/>
                  </a:cubicBezTo>
                  <a:cubicBezTo>
                    <a:pt x="106" y="73"/>
                    <a:pt x="130" y="60"/>
                    <a:pt x="160" y="59"/>
                  </a:cubicBezTo>
                  <a:cubicBezTo>
                    <a:pt x="174" y="58"/>
                    <a:pt x="187" y="56"/>
                    <a:pt x="200" y="54"/>
                  </a:cubicBezTo>
                  <a:cubicBezTo>
                    <a:pt x="230" y="48"/>
                    <a:pt x="255" y="35"/>
                    <a:pt x="276" y="13"/>
                  </a:cubicBezTo>
                  <a:cubicBezTo>
                    <a:pt x="280" y="9"/>
                    <a:pt x="285" y="4"/>
                    <a:pt x="289" y="0"/>
                  </a:cubicBezTo>
                  <a:cubicBezTo>
                    <a:pt x="182" y="6"/>
                    <a:pt x="83" y="41"/>
                    <a:pt x="0" y="99"/>
                  </a:cubicBezTo>
                  <a:cubicBezTo>
                    <a:pt x="0" y="120"/>
                    <a:pt x="14" y="129"/>
                    <a:pt x="3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6" name="Vaskeboette" hidden="1"/>
          <p:cNvGrpSpPr>
            <a:grpSpLocks noChangeAspect="1"/>
          </p:cNvGrpSpPr>
          <p:nvPr userDrawn="1"/>
        </p:nvGrpSpPr>
        <p:grpSpPr bwMode="auto">
          <a:xfrm>
            <a:off x="5469577" y="2612777"/>
            <a:ext cx="1252848" cy="1632451"/>
            <a:chOff x="1610" y="386"/>
            <a:chExt cx="592" cy="766"/>
          </a:xfrm>
        </p:grpSpPr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1622" y="802"/>
              <a:ext cx="265" cy="148"/>
            </a:xfrm>
            <a:custGeom>
              <a:avLst/>
              <a:gdLst>
                <a:gd name="T0" fmla="*/ 432 w 432"/>
                <a:gd name="T1" fmla="*/ 0 h 242"/>
                <a:gd name="T2" fmla="*/ 208 w 432"/>
                <a:gd name="T3" fmla="*/ 242 h 242"/>
                <a:gd name="T4" fmla="*/ 0 w 432"/>
                <a:gd name="T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242">
                  <a:moveTo>
                    <a:pt x="432" y="0"/>
                  </a:moveTo>
                  <a:cubicBezTo>
                    <a:pt x="432" y="0"/>
                    <a:pt x="393" y="242"/>
                    <a:pt x="208" y="242"/>
                  </a:cubicBezTo>
                  <a:cubicBezTo>
                    <a:pt x="23" y="242"/>
                    <a:pt x="0" y="0"/>
                    <a:pt x="0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1712" y="386"/>
              <a:ext cx="315" cy="626"/>
            </a:xfrm>
            <a:custGeom>
              <a:avLst/>
              <a:gdLst>
                <a:gd name="T0" fmla="*/ 11 w 513"/>
                <a:gd name="T1" fmla="*/ 43 h 1020"/>
                <a:gd name="T2" fmla="*/ 242 w 513"/>
                <a:gd name="T3" fmla="*/ 526 h 1020"/>
                <a:gd name="T4" fmla="*/ 467 w 513"/>
                <a:gd name="T5" fmla="*/ 997 h 1020"/>
                <a:gd name="T6" fmla="*/ 502 w 513"/>
                <a:gd name="T7" fmla="*/ 977 h 1020"/>
                <a:gd name="T8" fmla="*/ 271 w 513"/>
                <a:gd name="T9" fmla="*/ 495 h 1020"/>
                <a:gd name="T10" fmla="*/ 45 w 513"/>
                <a:gd name="T11" fmla="*/ 23 h 1020"/>
                <a:gd name="T12" fmla="*/ 11 w 513"/>
                <a:gd name="T13" fmla="*/ 43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1020">
                  <a:moveTo>
                    <a:pt x="11" y="43"/>
                  </a:moveTo>
                  <a:cubicBezTo>
                    <a:pt x="88" y="204"/>
                    <a:pt x="165" y="365"/>
                    <a:pt x="242" y="526"/>
                  </a:cubicBezTo>
                  <a:cubicBezTo>
                    <a:pt x="317" y="683"/>
                    <a:pt x="392" y="840"/>
                    <a:pt x="467" y="997"/>
                  </a:cubicBezTo>
                  <a:cubicBezTo>
                    <a:pt x="478" y="1020"/>
                    <a:pt x="513" y="1000"/>
                    <a:pt x="502" y="977"/>
                  </a:cubicBezTo>
                  <a:cubicBezTo>
                    <a:pt x="425" y="816"/>
                    <a:pt x="348" y="655"/>
                    <a:pt x="271" y="495"/>
                  </a:cubicBezTo>
                  <a:cubicBezTo>
                    <a:pt x="196" y="337"/>
                    <a:pt x="120" y="180"/>
                    <a:pt x="45" y="23"/>
                  </a:cubicBezTo>
                  <a:cubicBezTo>
                    <a:pt x="34" y="0"/>
                    <a:pt x="0" y="20"/>
                    <a:pt x="11" y="4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1910" y="997"/>
              <a:ext cx="206" cy="155"/>
            </a:xfrm>
            <a:custGeom>
              <a:avLst/>
              <a:gdLst>
                <a:gd name="T0" fmla="*/ 329 w 337"/>
                <a:gd name="T1" fmla="*/ 245 h 252"/>
                <a:gd name="T2" fmla="*/ 300 w 337"/>
                <a:gd name="T3" fmla="*/ 123 h 252"/>
                <a:gd name="T4" fmla="*/ 281 w 337"/>
                <a:gd name="T5" fmla="*/ 39 h 252"/>
                <a:gd name="T6" fmla="*/ 163 w 337"/>
                <a:gd name="T7" fmla="*/ 0 h 252"/>
                <a:gd name="T8" fmla="*/ 108 w 337"/>
                <a:gd name="T9" fmla="*/ 28 h 252"/>
                <a:gd name="T10" fmla="*/ 45 w 337"/>
                <a:gd name="T11" fmla="*/ 95 h 252"/>
                <a:gd name="T12" fmla="*/ 4 w 337"/>
                <a:gd name="T13" fmla="*/ 170 h 252"/>
                <a:gd name="T14" fmla="*/ 2 w 337"/>
                <a:gd name="T15" fmla="*/ 223 h 252"/>
                <a:gd name="T16" fmla="*/ 8 w 337"/>
                <a:gd name="T17" fmla="*/ 237 h 252"/>
                <a:gd name="T18" fmla="*/ 189 w 337"/>
                <a:gd name="T19" fmla="*/ 25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" h="252">
                  <a:moveTo>
                    <a:pt x="329" y="245"/>
                  </a:moveTo>
                  <a:cubicBezTo>
                    <a:pt x="337" y="245"/>
                    <a:pt x="301" y="184"/>
                    <a:pt x="300" y="123"/>
                  </a:cubicBezTo>
                  <a:cubicBezTo>
                    <a:pt x="295" y="93"/>
                    <a:pt x="307" y="62"/>
                    <a:pt x="281" y="39"/>
                  </a:cubicBezTo>
                  <a:cubicBezTo>
                    <a:pt x="259" y="16"/>
                    <a:pt x="199" y="0"/>
                    <a:pt x="163" y="0"/>
                  </a:cubicBezTo>
                  <a:cubicBezTo>
                    <a:pt x="134" y="0"/>
                    <a:pt x="126" y="11"/>
                    <a:pt x="108" y="28"/>
                  </a:cubicBezTo>
                  <a:cubicBezTo>
                    <a:pt x="92" y="46"/>
                    <a:pt x="67" y="70"/>
                    <a:pt x="45" y="95"/>
                  </a:cubicBezTo>
                  <a:cubicBezTo>
                    <a:pt x="24" y="120"/>
                    <a:pt x="6" y="147"/>
                    <a:pt x="4" y="170"/>
                  </a:cubicBezTo>
                  <a:cubicBezTo>
                    <a:pt x="0" y="193"/>
                    <a:pt x="11" y="212"/>
                    <a:pt x="2" y="223"/>
                  </a:cubicBezTo>
                  <a:cubicBezTo>
                    <a:pt x="1" y="229"/>
                    <a:pt x="3" y="234"/>
                    <a:pt x="8" y="237"/>
                  </a:cubicBezTo>
                  <a:cubicBezTo>
                    <a:pt x="27" y="247"/>
                    <a:pt x="123" y="252"/>
                    <a:pt x="189" y="25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1941" y="996"/>
              <a:ext cx="139" cy="151"/>
            </a:xfrm>
            <a:custGeom>
              <a:avLst/>
              <a:gdLst>
                <a:gd name="T0" fmla="*/ 2 w 227"/>
                <a:gd name="T1" fmla="*/ 246 h 246"/>
                <a:gd name="T2" fmla="*/ 1 w 227"/>
                <a:gd name="T3" fmla="*/ 208 h 246"/>
                <a:gd name="T4" fmla="*/ 22 w 227"/>
                <a:gd name="T5" fmla="*/ 124 h 246"/>
                <a:gd name="T6" fmla="*/ 112 w 227"/>
                <a:gd name="T7" fmla="*/ 1 h 246"/>
                <a:gd name="T8" fmla="*/ 206 w 227"/>
                <a:gd name="T9" fmla="*/ 122 h 246"/>
                <a:gd name="T10" fmla="*/ 213 w 227"/>
                <a:gd name="T11" fmla="*/ 206 h 246"/>
                <a:gd name="T12" fmla="*/ 218 w 227"/>
                <a:gd name="T13" fmla="*/ 24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46">
                  <a:moveTo>
                    <a:pt x="2" y="246"/>
                  </a:moveTo>
                  <a:cubicBezTo>
                    <a:pt x="11" y="246"/>
                    <a:pt x="1" y="231"/>
                    <a:pt x="1" y="208"/>
                  </a:cubicBezTo>
                  <a:cubicBezTo>
                    <a:pt x="0" y="185"/>
                    <a:pt x="8" y="155"/>
                    <a:pt x="22" y="124"/>
                  </a:cubicBezTo>
                  <a:cubicBezTo>
                    <a:pt x="53" y="63"/>
                    <a:pt x="90" y="2"/>
                    <a:pt x="112" y="1"/>
                  </a:cubicBezTo>
                  <a:cubicBezTo>
                    <a:pt x="188" y="0"/>
                    <a:pt x="209" y="61"/>
                    <a:pt x="206" y="122"/>
                  </a:cubicBezTo>
                  <a:cubicBezTo>
                    <a:pt x="207" y="153"/>
                    <a:pt x="207" y="183"/>
                    <a:pt x="213" y="206"/>
                  </a:cubicBezTo>
                  <a:cubicBezTo>
                    <a:pt x="217" y="229"/>
                    <a:pt x="227" y="245"/>
                    <a:pt x="218" y="245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1967" y="997"/>
              <a:ext cx="80" cy="153"/>
            </a:xfrm>
            <a:custGeom>
              <a:avLst/>
              <a:gdLst>
                <a:gd name="T0" fmla="*/ 9 w 130"/>
                <a:gd name="T1" fmla="*/ 249 h 249"/>
                <a:gd name="T2" fmla="*/ 28 w 130"/>
                <a:gd name="T3" fmla="*/ 125 h 249"/>
                <a:gd name="T4" fmla="*/ 70 w 130"/>
                <a:gd name="T5" fmla="*/ 0 h 249"/>
                <a:gd name="T6" fmla="*/ 113 w 130"/>
                <a:gd name="T7" fmla="*/ 124 h 249"/>
                <a:gd name="T8" fmla="*/ 124 w 130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49">
                  <a:moveTo>
                    <a:pt x="9" y="249"/>
                  </a:moveTo>
                  <a:cubicBezTo>
                    <a:pt x="16" y="249"/>
                    <a:pt x="0" y="187"/>
                    <a:pt x="28" y="125"/>
                  </a:cubicBezTo>
                  <a:cubicBezTo>
                    <a:pt x="54" y="62"/>
                    <a:pt x="66" y="0"/>
                    <a:pt x="70" y="0"/>
                  </a:cubicBezTo>
                  <a:cubicBezTo>
                    <a:pt x="101" y="0"/>
                    <a:pt x="116" y="62"/>
                    <a:pt x="113" y="124"/>
                  </a:cubicBezTo>
                  <a:cubicBezTo>
                    <a:pt x="106" y="187"/>
                    <a:pt x="130" y="249"/>
                    <a:pt x="124" y="249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2005" y="997"/>
              <a:ext cx="5" cy="153"/>
            </a:xfrm>
            <a:custGeom>
              <a:avLst/>
              <a:gdLst>
                <a:gd name="T0" fmla="*/ 1 w 7"/>
                <a:gd name="T1" fmla="*/ 249 h 249"/>
                <a:gd name="T2" fmla="*/ 7 w 7"/>
                <a:gd name="T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49">
                  <a:moveTo>
                    <a:pt x="1" y="249"/>
                  </a:moveTo>
                  <a:cubicBezTo>
                    <a:pt x="0" y="166"/>
                    <a:pt x="7" y="83"/>
                    <a:pt x="7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1610" y="802"/>
              <a:ext cx="290" cy="346"/>
            </a:xfrm>
            <a:custGeom>
              <a:avLst/>
              <a:gdLst>
                <a:gd name="T0" fmla="*/ 265 w 290"/>
                <a:gd name="T1" fmla="*/ 346 h 346"/>
                <a:gd name="T2" fmla="*/ 25 w 290"/>
                <a:gd name="T3" fmla="*/ 346 h 346"/>
                <a:gd name="T4" fmla="*/ 0 w 290"/>
                <a:gd name="T5" fmla="*/ 0 h 346"/>
                <a:gd name="T6" fmla="*/ 290 w 290"/>
                <a:gd name="T7" fmla="*/ 0 h 346"/>
                <a:gd name="T8" fmla="*/ 265 w 290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346">
                  <a:moveTo>
                    <a:pt x="265" y="346"/>
                  </a:moveTo>
                  <a:lnTo>
                    <a:pt x="25" y="346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65" y="346"/>
                  </a:lnTo>
                  <a:close/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2026" y="1073"/>
              <a:ext cx="176" cy="77"/>
            </a:xfrm>
            <a:custGeom>
              <a:avLst/>
              <a:gdLst>
                <a:gd name="T0" fmla="*/ 107 w 287"/>
                <a:gd name="T1" fmla="*/ 0 h 127"/>
                <a:gd name="T2" fmla="*/ 206 w 287"/>
                <a:gd name="T3" fmla="*/ 105 h 127"/>
                <a:gd name="T4" fmla="*/ 0 w 287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7" h="127">
                  <a:moveTo>
                    <a:pt x="107" y="0"/>
                  </a:moveTo>
                  <a:cubicBezTo>
                    <a:pt x="127" y="29"/>
                    <a:pt x="125" y="90"/>
                    <a:pt x="206" y="105"/>
                  </a:cubicBezTo>
                  <a:cubicBezTo>
                    <a:pt x="287" y="120"/>
                    <a:pt x="0" y="127"/>
                    <a:pt x="0" y="127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27" name="UtenlandskArbeidstaker" hidden="1"/>
          <p:cNvGrpSpPr>
            <a:grpSpLocks noChangeAspect="1"/>
          </p:cNvGrpSpPr>
          <p:nvPr userDrawn="1"/>
        </p:nvGrpSpPr>
        <p:grpSpPr bwMode="auto">
          <a:xfrm>
            <a:off x="5507669" y="2451872"/>
            <a:ext cx="1176662" cy="1954254"/>
            <a:chOff x="1137" y="1217"/>
            <a:chExt cx="556" cy="917"/>
          </a:xfrm>
        </p:grpSpPr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1137" y="1543"/>
              <a:ext cx="556" cy="425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30" name="Oval 25"/>
            <p:cNvSpPr>
              <a:spLocks noChangeArrowheads="1"/>
            </p:cNvSpPr>
            <p:nvPr userDrawn="1"/>
          </p:nvSpPr>
          <p:spPr bwMode="auto">
            <a:xfrm>
              <a:off x="1268" y="1217"/>
              <a:ext cx="294" cy="3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200" y="1705"/>
              <a:ext cx="430" cy="429"/>
            </a:xfrm>
            <a:custGeom>
              <a:avLst/>
              <a:gdLst>
                <a:gd name="T0" fmla="*/ 641 w 657"/>
                <a:gd name="T1" fmla="*/ 300 h 657"/>
                <a:gd name="T2" fmla="*/ 357 w 657"/>
                <a:gd name="T3" fmla="*/ 641 h 657"/>
                <a:gd name="T4" fmla="*/ 16 w 657"/>
                <a:gd name="T5" fmla="*/ 357 h 657"/>
                <a:gd name="T6" fmla="*/ 300 w 657"/>
                <a:gd name="T7" fmla="*/ 16 h 657"/>
                <a:gd name="T8" fmla="*/ 641 w 657"/>
                <a:gd name="T9" fmla="*/ 30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7" h="657">
                  <a:moveTo>
                    <a:pt x="641" y="300"/>
                  </a:moveTo>
                  <a:cubicBezTo>
                    <a:pt x="657" y="473"/>
                    <a:pt x="530" y="625"/>
                    <a:pt x="357" y="641"/>
                  </a:cubicBezTo>
                  <a:cubicBezTo>
                    <a:pt x="185" y="657"/>
                    <a:pt x="32" y="530"/>
                    <a:pt x="16" y="357"/>
                  </a:cubicBezTo>
                  <a:cubicBezTo>
                    <a:pt x="0" y="185"/>
                    <a:pt x="128" y="32"/>
                    <a:pt x="300" y="16"/>
                  </a:cubicBezTo>
                  <a:cubicBezTo>
                    <a:pt x="473" y="0"/>
                    <a:pt x="625" y="127"/>
                    <a:pt x="641" y="3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28" name="Freeform 27"/>
            <p:cNvSpPr>
              <a:spLocks noEditPoints="1"/>
            </p:cNvSpPr>
            <p:nvPr userDrawn="1"/>
          </p:nvSpPr>
          <p:spPr bwMode="auto">
            <a:xfrm>
              <a:off x="1365" y="1737"/>
              <a:ext cx="244" cy="365"/>
            </a:xfrm>
            <a:custGeom>
              <a:avLst/>
              <a:gdLst>
                <a:gd name="T0" fmla="*/ 175 w 373"/>
                <a:gd name="T1" fmla="*/ 0 h 558"/>
                <a:gd name="T2" fmla="*/ 168 w 373"/>
                <a:gd name="T3" fmla="*/ 4 h 558"/>
                <a:gd name="T4" fmla="*/ 146 w 373"/>
                <a:gd name="T5" fmla="*/ 16 h 558"/>
                <a:gd name="T6" fmla="*/ 135 w 373"/>
                <a:gd name="T7" fmla="*/ 21 h 558"/>
                <a:gd name="T8" fmla="*/ 124 w 373"/>
                <a:gd name="T9" fmla="*/ 51 h 558"/>
                <a:gd name="T10" fmla="*/ 120 w 373"/>
                <a:gd name="T11" fmla="*/ 67 h 558"/>
                <a:gd name="T12" fmla="*/ 89 w 373"/>
                <a:gd name="T13" fmla="*/ 77 h 558"/>
                <a:gd name="T14" fmla="*/ 46 w 373"/>
                <a:gd name="T15" fmla="*/ 135 h 558"/>
                <a:gd name="T16" fmla="*/ 67 w 373"/>
                <a:gd name="T17" fmla="*/ 155 h 558"/>
                <a:gd name="T18" fmla="*/ 29 w 373"/>
                <a:gd name="T19" fmla="*/ 195 h 558"/>
                <a:gd name="T20" fmla="*/ 6 w 373"/>
                <a:gd name="T21" fmla="*/ 243 h 558"/>
                <a:gd name="T22" fmla="*/ 2 w 373"/>
                <a:gd name="T23" fmla="*/ 278 h 558"/>
                <a:gd name="T24" fmla="*/ 15 w 373"/>
                <a:gd name="T25" fmla="*/ 320 h 558"/>
                <a:gd name="T26" fmla="*/ 52 w 373"/>
                <a:gd name="T27" fmla="*/ 353 h 558"/>
                <a:gd name="T28" fmla="*/ 89 w 373"/>
                <a:gd name="T29" fmla="*/ 357 h 558"/>
                <a:gd name="T30" fmla="*/ 121 w 373"/>
                <a:gd name="T31" fmla="*/ 346 h 558"/>
                <a:gd name="T32" fmla="*/ 138 w 373"/>
                <a:gd name="T33" fmla="*/ 352 h 558"/>
                <a:gd name="T34" fmla="*/ 157 w 373"/>
                <a:gd name="T35" fmla="*/ 395 h 558"/>
                <a:gd name="T36" fmla="*/ 168 w 373"/>
                <a:gd name="T37" fmla="*/ 419 h 558"/>
                <a:gd name="T38" fmla="*/ 169 w 373"/>
                <a:gd name="T39" fmla="*/ 453 h 558"/>
                <a:gd name="T40" fmla="*/ 167 w 373"/>
                <a:gd name="T41" fmla="*/ 495 h 558"/>
                <a:gd name="T42" fmla="*/ 185 w 373"/>
                <a:gd name="T43" fmla="*/ 552 h 558"/>
                <a:gd name="T44" fmla="*/ 188 w 373"/>
                <a:gd name="T45" fmla="*/ 558 h 558"/>
                <a:gd name="T46" fmla="*/ 266 w 373"/>
                <a:gd name="T47" fmla="*/ 511 h 558"/>
                <a:gd name="T48" fmla="*/ 278 w 373"/>
                <a:gd name="T49" fmla="*/ 495 h 558"/>
                <a:gd name="T50" fmla="*/ 304 w 373"/>
                <a:gd name="T51" fmla="*/ 449 h 558"/>
                <a:gd name="T52" fmla="*/ 311 w 373"/>
                <a:gd name="T53" fmla="*/ 413 h 558"/>
                <a:gd name="T54" fmla="*/ 316 w 373"/>
                <a:gd name="T55" fmla="*/ 384 h 558"/>
                <a:gd name="T56" fmla="*/ 342 w 373"/>
                <a:gd name="T57" fmla="*/ 345 h 558"/>
                <a:gd name="T58" fmla="*/ 347 w 373"/>
                <a:gd name="T59" fmla="*/ 305 h 558"/>
                <a:gd name="T60" fmla="*/ 343 w 373"/>
                <a:gd name="T61" fmla="*/ 297 h 558"/>
                <a:gd name="T62" fmla="*/ 348 w 373"/>
                <a:gd name="T63" fmla="*/ 286 h 558"/>
                <a:gd name="T64" fmla="*/ 367 w 373"/>
                <a:gd name="T65" fmla="*/ 265 h 558"/>
                <a:gd name="T66" fmla="*/ 372 w 373"/>
                <a:gd name="T67" fmla="*/ 249 h 558"/>
                <a:gd name="T68" fmla="*/ 373 w 373"/>
                <a:gd name="T69" fmla="*/ 249 h 558"/>
                <a:gd name="T70" fmla="*/ 175 w 373"/>
                <a:gd name="T71" fmla="*/ 0 h 558"/>
                <a:gd name="T72" fmla="*/ 182 w 373"/>
                <a:gd name="T73" fmla="*/ 154 h 558"/>
                <a:gd name="T74" fmla="*/ 107 w 373"/>
                <a:gd name="T75" fmla="*/ 148 h 558"/>
                <a:gd name="T76" fmla="*/ 130 w 373"/>
                <a:gd name="T77" fmla="*/ 123 h 558"/>
                <a:gd name="T78" fmla="*/ 143 w 373"/>
                <a:gd name="T79" fmla="*/ 123 h 558"/>
                <a:gd name="T80" fmla="*/ 183 w 373"/>
                <a:gd name="T81" fmla="*/ 145 h 558"/>
                <a:gd name="T82" fmla="*/ 182 w 373"/>
                <a:gd name="T83" fmla="*/ 154 h 558"/>
                <a:gd name="T84" fmla="*/ 276 w 373"/>
                <a:gd name="T85" fmla="*/ 179 h 558"/>
                <a:gd name="T86" fmla="*/ 261 w 373"/>
                <a:gd name="T87" fmla="*/ 190 h 558"/>
                <a:gd name="T88" fmla="*/ 204 w 373"/>
                <a:gd name="T89" fmla="*/ 185 h 558"/>
                <a:gd name="T90" fmla="*/ 192 w 373"/>
                <a:gd name="T91" fmla="*/ 175 h 558"/>
                <a:gd name="T92" fmla="*/ 185 w 373"/>
                <a:gd name="T93" fmla="*/ 161 h 558"/>
                <a:gd name="T94" fmla="*/ 209 w 373"/>
                <a:gd name="T95" fmla="*/ 151 h 558"/>
                <a:gd name="T96" fmla="*/ 228 w 373"/>
                <a:gd name="T97" fmla="*/ 161 h 558"/>
                <a:gd name="T98" fmla="*/ 258 w 373"/>
                <a:gd name="T99" fmla="*/ 164 h 558"/>
                <a:gd name="T100" fmla="*/ 265 w 373"/>
                <a:gd name="T101" fmla="*/ 166 h 558"/>
                <a:gd name="T102" fmla="*/ 276 w 373"/>
                <a:gd name="T103" fmla="*/ 179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3" h="558">
                  <a:moveTo>
                    <a:pt x="175" y="0"/>
                  </a:moveTo>
                  <a:cubicBezTo>
                    <a:pt x="173" y="1"/>
                    <a:pt x="170" y="3"/>
                    <a:pt x="168" y="4"/>
                  </a:cubicBezTo>
                  <a:cubicBezTo>
                    <a:pt x="160" y="9"/>
                    <a:pt x="153" y="12"/>
                    <a:pt x="146" y="16"/>
                  </a:cubicBezTo>
                  <a:cubicBezTo>
                    <a:pt x="142" y="18"/>
                    <a:pt x="138" y="19"/>
                    <a:pt x="135" y="21"/>
                  </a:cubicBezTo>
                  <a:cubicBezTo>
                    <a:pt x="122" y="27"/>
                    <a:pt x="118" y="38"/>
                    <a:pt x="124" y="51"/>
                  </a:cubicBezTo>
                  <a:cubicBezTo>
                    <a:pt x="127" y="58"/>
                    <a:pt x="125" y="62"/>
                    <a:pt x="120" y="67"/>
                  </a:cubicBezTo>
                  <a:cubicBezTo>
                    <a:pt x="111" y="77"/>
                    <a:pt x="101" y="77"/>
                    <a:pt x="89" y="77"/>
                  </a:cubicBezTo>
                  <a:cubicBezTo>
                    <a:pt x="58" y="77"/>
                    <a:pt x="37" y="106"/>
                    <a:pt x="46" y="135"/>
                  </a:cubicBezTo>
                  <a:cubicBezTo>
                    <a:pt x="48" y="145"/>
                    <a:pt x="55" y="151"/>
                    <a:pt x="67" y="155"/>
                  </a:cubicBezTo>
                  <a:cubicBezTo>
                    <a:pt x="53" y="169"/>
                    <a:pt x="42" y="183"/>
                    <a:pt x="29" y="195"/>
                  </a:cubicBezTo>
                  <a:cubicBezTo>
                    <a:pt x="16" y="209"/>
                    <a:pt x="7" y="224"/>
                    <a:pt x="6" y="243"/>
                  </a:cubicBezTo>
                  <a:cubicBezTo>
                    <a:pt x="5" y="255"/>
                    <a:pt x="3" y="267"/>
                    <a:pt x="2" y="278"/>
                  </a:cubicBezTo>
                  <a:cubicBezTo>
                    <a:pt x="0" y="294"/>
                    <a:pt x="7" y="307"/>
                    <a:pt x="15" y="320"/>
                  </a:cubicBezTo>
                  <a:cubicBezTo>
                    <a:pt x="25" y="334"/>
                    <a:pt x="37" y="344"/>
                    <a:pt x="52" y="353"/>
                  </a:cubicBezTo>
                  <a:cubicBezTo>
                    <a:pt x="64" y="360"/>
                    <a:pt x="76" y="362"/>
                    <a:pt x="89" y="357"/>
                  </a:cubicBezTo>
                  <a:cubicBezTo>
                    <a:pt x="100" y="354"/>
                    <a:pt x="110" y="350"/>
                    <a:pt x="121" y="346"/>
                  </a:cubicBezTo>
                  <a:cubicBezTo>
                    <a:pt x="130" y="343"/>
                    <a:pt x="132" y="344"/>
                    <a:pt x="138" y="352"/>
                  </a:cubicBezTo>
                  <a:cubicBezTo>
                    <a:pt x="147" y="366"/>
                    <a:pt x="155" y="379"/>
                    <a:pt x="157" y="395"/>
                  </a:cubicBezTo>
                  <a:cubicBezTo>
                    <a:pt x="159" y="403"/>
                    <a:pt x="164" y="411"/>
                    <a:pt x="168" y="419"/>
                  </a:cubicBezTo>
                  <a:cubicBezTo>
                    <a:pt x="174" y="430"/>
                    <a:pt x="174" y="442"/>
                    <a:pt x="169" y="453"/>
                  </a:cubicBezTo>
                  <a:cubicBezTo>
                    <a:pt x="162" y="467"/>
                    <a:pt x="162" y="481"/>
                    <a:pt x="167" y="495"/>
                  </a:cubicBezTo>
                  <a:cubicBezTo>
                    <a:pt x="174" y="514"/>
                    <a:pt x="179" y="533"/>
                    <a:pt x="185" y="552"/>
                  </a:cubicBezTo>
                  <a:cubicBezTo>
                    <a:pt x="186" y="554"/>
                    <a:pt x="187" y="556"/>
                    <a:pt x="188" y="558"/>
                  </a:cubicBezTo>
                  <a:cubicBezTo>
                    <a:pt x="216" y="546"/>
                    <a:pt x="243" y="530"/>
                    <a:pt x="266" y="511"/>
                  </a:cubicBezTo>
                  <a:cubicBezTo>
                    <a:pt x="270" y="506"/>
                    <a:pt x="274" y="500"/>
                    <a:pt x="278" y="495"/>
                  </a:cubicBezTo>
                  <a:cubicBezTo>
                    <a:pt x="288" y="480"/>
                    <a:pt x="295" y="464"/>
                    <a:pt x="304" y="449"/>
                  </a:cubicBezTo>
                  <a:cubicBezTo>
                    <a:pt x="310" y="438"/>
                    <a:pt x="313" y="426"/>
                    <a:pt x="311" y="413"/>
                  </a:cubicBezTo>
                  <a:cubicBezTo>
                    <a:pt x="309" y="403"/>
                    <a:pt x="311" y="393"/>
                    <a:pt x="316" y="384"/>
                  </a:cubicBezTo>
                  <a:cubicBezTo>
                    <a:pt x="324" y="371"/>
                    <a:pt x="333" y="358"/>
                    <a:pt x="342" y="345"/>
                  </a:cubicBezTo>
                  <a:cubicBezTo>
                    <a:pt x="352" y="332"/>
                    <a:pt x="354" y="320"/>
                    <a:pt x="347" y="305"/>
                  </a:cubicBezTo>
                  <a:cubicBezTo>
                    <a:pt x="345" y="302"/>
                    <a:pt x="344" y="300"/>
                    <a:pt x="343" y="297"/>
                  </a:cubicBezTo>
                  <a:cubicBezTo>
                    <a:pt x="341" y="292"/>
                    <a:pt x="342" y="288"/>
                    <a:pt x="348" y="286"/>
                  </a:cubicBezTo>
                  <a:cubicBezTo>
                    <a:pt x="358" y="283"/>
                    <a:pt x="364" y="275"/>
                    <a:pt x="367" y="265"/>
                  </a:cubicBezTo>
                  <a:cubicBezTo>
                    <a:pt x="369" y="260"/>
                    <a:pt x="370" y="254"/>
                    <a:pt x="372" y="249"/>
                  </a:cubicBezTo>
                  <a:cubicBezTo>
                    <a:pt x="372" y="249"/>
                    <a:pt x="373" y="249"/>
                    <a:pt x="373" y="249"/>
                  </a:cubicBezTo>
                  <a:cubicBezTo>
                    <a:pt x="360" y="133"/>
                    <a:pt x="282" y="37"/>
                    <a:pt x="175" y="0"/>
                  </a:cubicBezTo>
                  <a:close/>
                  <a:moveTo>
                    <a:pt x="182" y="154"/>
                  </a:moveTo>
                  <a:cubicBezTo>
                    <a:pt x="159" y="133"/>
                    <a:pt x="134" y="142"/>
                    <a:pt x="107" y="148"/>
                  </a:cubicBezTo>
                  <a:cubicBezTo>
                    <a:pt x="115" y="138"/>
                    <a:pt x="122" y="130"/>
                    <a:pt x="130" y="123"/>
                  </a:cubicBezTo>
                  <a:cubicBezTo>
                    <a:pt x="132" y="121"/>
                    <a:pt x="139" y="121"/>
                    <a:pt x="143" y="123"/>
                  </a:cubicBezTo>
                  <a:cubicBezTo>
                    <a:pt x="156" y="129"/>
                    <a:pt x="169" y="137"/>
                    <a:pt x="183" y="145"/>
                  </a:cubicBezTo>
                  <a:cubicBezTo>
                    <a:pt x="182" y="147"/>
                    <a:pt x="182" y="150"/>
                    <a:pt x="182" y="154"/>
                  </a:cubicBezTo>
                  <a:close/>
                  <a:moveTo>
                    <a:pt x="276" y="179"/>
                  </a:moveTo>
                  <a:cubicBezTo>
                    <a:pt x="274" y="187"/>
                    <a:pt x="268" y="191"/>
                    <a:pt x="261" y="190"/>
                  </a:cubicBezTo>
                  <a:cubicBezTo>
                    <a:pt x="242" y="189"/>
                    <a:pt x="223" y="188"/>
                    <a:pt x="204" y="185"/>
                  </a:cubicBezTo>
                  <a:cubicBezTo>
                    <a:pt x="200" y="184"/>
                    <a:pt x="195" y="179"/>
                    <a:pt x="192" y="175"/>
                  </a:cubicBezTo>
                  <a:cubicBezTo>
                    <a:pt x="189" y="171"/>
                    <a:pt x="188" y="166"/>
                    <a:pt x="185" y="161"/>
                  </a:cubicBezTo>
                  <a:cubicBezTo>
                    <a:pt x="196" y="163"/>
                    <a:pt x="203" y="159"/>
                    <a:pt x="209" y="151"/>
                  </a:cubicBezTo>
                  <a:cubicBezTo>
                    <a:pt x="214" y="159"/>
                    <a:pt x="220" y="161"/>
                    <a:pt x="228" y="161"/>
                  </a:cubicBezTo>
                  <a:cubicBezTo>
                    <a:pt x="238" y="162"/>
                    <a:pt x="248" y="163"/>
                    <a:pt x="258" y="164"/>
                  </a:cubicBezTo>
                  <a:cubicBezTo>
                    <a:pt x="260" y="164"/>
                    <a:pt x="263" y="165"/>
                    <a:pt x="265" y="166"/>
                  </a:cubicBezTo>
                  <a:cubicBezTo>
                    <a:pt x="271" y="169"/>
                    <a:pt x="277" y="171"/>
                    <a:pt x="276" y="1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29" name="Freeform 28"/>
            <p:cNvSpPr>
              <a:spLocks/>
            </p:cNvSpPr>
            <p:nvPr userDrawn="1"/>
          </p:nvSpPr>
          <p:spPr bwMode="auto">
            <a:xfrm>
              <a:off x="1257" y="1785"/>
              <a:ext cx="22" cy="26"/>
            </a:xfrm>
            <a:custGeom>
              <a:avLst/>
              <a:gdLst>
                <a:gd name="T0" fmla="*/ 19 w 34"/>
                <a:gd name="T1" fmla="*/ 35 h 40"/>
                <a:gd name="T2" fmla="*/ 31 w 34"/>
                <a:gd name="T3" fmla="*/ 8 h 40"/>
                <a:gd name="T4" fmla="*/ 28 w 34"/>
                <a:gd name="T5" fmla="*/ 0 h 40"/>
                <a:gd name="T6" fmla="*/ 0 w 34"/>
                <a:gd name="T7" fmla="*/ 33 h 40"/>
                <a:gd name="T8" fmla="*/ 19 w 34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9" y="35"/>
                  </a:moveTo>
                  <a:cubicBezTo>
                    <a:pt x="30" y="29"/>
                    <a:pt x="34" y="20"/>
                    <a:pt x="31" y="8"/>
                  </a:cubicBezTo>
                  <a:cubicBezTo>
                    <a:pt x="30" y="5"/>
                    <a:pt x="29" y="3"/>
                    <a:pt x="28" y="0"/>
                  </a:cubicBezTo>
                  <a:cubicBezTo>
                    <a:pt x="18" y="10"/>
                    <a:pt x="9" y="21"/>
                    <a:pt x="0" y="33"/>
                  </a:cubicBezTo>
                  <a:cubicBezTo>
                    <a:pt x="9" y="39"/>
                    <a:pt x="12" y="40"/>
                    <a:pt x="1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30" name="Freeform 29"/>
            <p:cNvSpPr>
              <a:spLocks/>
            </p:cNvSpPr>
            <p:nvPr userDrawn="1"/>
          </p:nvSpPr>
          <p:spPr bwMode="auto">
            <a:xfrm>
              <a:off x="1222" y="1946"/>
              <a:ext cx="88" cy="124"/>
            </a:xfrm>
            <a:custGeom>
              <a:avLst/>
              <a:gdLst>
                <a:gd name="T0" fmla="*/ 117 w 135"/>
                <a:gd name="T1" fmla="*/ 160 h 190"/>
                <a:gd name="T2" fmla="*/ 125 w 135"/>
                <a:gd name="T3" fmla="*/ 123 h 190"/>
                <a:gd name="T4" fmla="*/ 130 w 135"/>
                <a:gd name="T5" fmla="*/ 113 h 190"/>
                <a:gd name="T6" fmla="*/ 118 w 135"/>
                <a:gd name="T7" fmla="*/ 81 h 190"/>
                <a:gd name="T8" fmla="*/ 78 w 135"/>
                <a:gd name="T9" fmla="*/ 64 h 190"/>
                <a:gd name="T10" fmla="*/ 58 w 135"/>
                <a:gd name="T11" fmla="*/ 54 h 190"/>
                <a:gd name="T12" fmla="*/ 50 w 135"/>
                <a:gd name="T13" fmla="*/ 45 h 190"/>
                <a:gd name="T14" fmla="*/ 35 w 135"/>
                <a:gd name="T15" fmla="*/ 25 h 190"/>
                <a:gd name="T16" fmla="*/ 0 w 135"/>
                <a:gd name="T17" fmla="*/ 0 h 190"/>
                <a:gd name="T18" fmla="*/ 104 w 135"/>
                <a:gd name="T19" fmla="*/ 190 h 190"/>
                <a:gd name="T20" fmla="*/ 117 w 135"/>
                <a:gd name="T21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190">
                  <a:moveTo>
                    <a:pt x="117" y="160"/>
                  </a:moveTo>
                  <a:cubicBezTo>
                    <a:pt x="116" y="147"/>
                    <a:pt x="117" y="134"/>
                    <a:pt x="125" y="123"/>
                  </a:cubicBezTo>
                  <a:cubicBezTo>
                    <a:pt x="127" y="120"/>
                    <a:pt x="129" y="116"/>
                    <a:pt x="130" y="113"/>
                  </a:cubicBezTo>
                  <a:cubicBezTo>
                    <a:pt x="135" y="99"/>
                    <a:pt x="131" y="88"/>
                    <a:pt x="118" y="81"/>
                  </a:cubicBezTo>
                  <a:cubicBezTo>
                    <a:pt x="105" y="75"/>
                    <a:pt x="91" y="70"/>
                    <a:pt x="78" y="64"/>
                  </a:cubicBezTo>
                  <a:cubicBezTo>
                    <a:pt x="71" y="61"/>
                    <a:pt x="64" y="58"/>
                    <a:pt x="58" y="54"/>
                  </a:cubicBezTo>
                  <a:cubicBezTo>
                    <a:pt x="55" y="52"/>
                    <a:pt x="51" y="49"/>
                    <a:pt x="50" y="45"/>
                  </a:cubicBezTo>
                  <a:cubicBezTo>
                    <a:pt x="48" y="36"/>
                    <a:pt x="43" y="29"/>
                    <a:pt x="35" y="25"/>
                  </a:cubicBezTo>
                  <a:cubicBezTo>
                    <a:pt x="23" y="17"/>
                    <a:pt x="11" y="9"/>
                    <a:pt x="0" y="0"/>
                  </a:cubicBezTo>
                  <a:cubicBezTo>
                    <a:pt x="9" y="76"/>
                    <a:pt x="48" y="143"/>
                    <a:pt x="104" y="190"/>
                  </a:cubicBezTo>
                  <a:cubicBezTo>
                    <a:pt x="118" y="182"/>
                    <a:pt x="119" y="179"/>
                    <a:pt x="117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31" name="Freeform 30"/>
            <p:cNvSpPr>
              <a:spLocks/>
            </p:cNvSpPr>
            <p:nvPr userDrawn="1"/>
          </p:nvSpPr>
          <p:spPr bwMode="auto">
            <a:xfrm>
              <a:off x="1305" y="1726"/>
              <a:ext cx="99" cy="45"/>
            </a:xfrm>
            <a:custGeom>
              <a:avLst/>
              <a:gdLst>
                <a:gd name="T0" fmla="*/ 19 w 152"/>
                <a:gd name="T1" fmla="*/ 63 h 68"/>
                <a:gd name="T2" fmla="*/ 43 w 152"/>
                <a:gd name="T3" fmla="*/ 47 h 68"/>
                <a:gd name="T4" fmla="*/ 84 w 152"/>
                <a:gd name="T5" fmla="*/ 31 h 68"/>
                <a:gd name="T6" fmla="*/ 105 w 152"/>
                <a:gd name="T7" fmla="*/ 29 h 68"/>
                <a:gd name="T8" fmla="*/ 145 w 152"/>
                <a:gd name="T9" fmla="*/ 7 h 68"/>
                <a:gd name="T10" fmla="*/ 152 w 152"/>
                <a:gd name="T11" fmla="*/ 0 h 68"/>
                <a:gd name="T12" fmla="*/ 0 w 152"/>
                <a:gd name="T13" fmla="*/ 52 h 68"/>
                <a:gd name="T14" fmla="*/ 19 w 152"/>
                <a:gd name="T15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8">
                  <a:moveTo>
                    <a:pt x="19" y="63"/>
                  </a:moveTo>
                  <a:cubicBezTo>
                    <a:pt x="27" y="58"/>
                    <a:pt x="35" y="53"/>
                    <a:pt x="43" y="47"/>
                  </a:cubicBezTo>
                  <a:cubicBezTo>
                    <a:pt x="55" y="39"/>
                    <a:pt x="69" y="32"/>
                    <a:pt x="84" y="31"/>
                  </a:cubicBezTo>
                  <a:cubicBezTo>
                    <a:pt x="91" y="31"/>
                    <a:pt x="98" y="30"/>
                    <a:pt x="105" y="29"/>
                  </a:cubicBezTo>
                  <a:cubicBezTo>
                    <a:pt x="121" y="26"/>
                    <a:pt x="134" y="19"/>
                    <a:pt x="145" y="7"/>
                  </a:cubicBezTo>
                  <a:cubicBezTo>
                    <a:pt x="147" y="5"/>
                    <a:pt x="150" y="3"/>
                    <a:pt x="152" y="0"/>
                  </a:cubicBezTo>
                  <a:cubicBezTo>
                    <a:pt x="96" y="3"/>
                    <a:pt x="44" y="22"/>
                    <a:pt x="0" y="52"/>
                  </a:cubicBezTo>
                  <a:cubicBezTo>
                    <a:pt x="0" y="64"/>
                    <a:pt x="7" y="68"/>
                    <a:pt x="19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33" name="Transportmiddel_tog" hidden="1"/>
          <p:cNvGrpSpPr>
            <a:grpSpLocks noChangeAspect="1"/>
          </p:cNvGrpSpPr>
          <p:nvPr userDrawn="1"/>
        </p:nvGrpSpPr>
        <p:grpSpPr bwMode="auto">
          <a:xfrm>
            <a:off x="5424077" y="2425237"/>
            <a:ext cx="1343851" cy="2007531"/>
            <a:chOff x="3547" y="1142"/>
            <a:chExt cx="635" cy="942"/>
          </a:xfrm>
        </p:grpSpPr>
        <p:sp>
          <p:nvSpPr>
            <p:cNvPr id="135" name="Freeform 34"/>
            <p:cNvSpPr>
              <a:spLocks/>
            </p:cNvSpPr>
            <p:nvPr userDrawn="1"/>
          </p:nvSpPr>
          <p:spPr bwMode="auto">
            <a:xfrm>
              <a:off x="3615" y="2036"/>
              <a:ext cx="499" cy="48"/>
            </a:xfrm>
            <a:custGeom>
              <a:avLst/>
              <a:gdLst>
                <a:gd name="T0" fmla="*/ 38 w 499"/>
                <a:gd name="T1" fmla="*/ 0 h 48"/>
                <a:gd name="T2" fmla="*/ 0 w 499"/>
                <a:gd name="T3" fmla="*/ 48 h 48"/>
                <a:gd name="T4" fmla="*/ 499 w 499"/>
                <a:gd name="T5" fmla="*/ 48 h 48"/>
                <a:gd name="T6" fmla="*/ 460 w 499"/>
                <a:gd name="T7" fmla="*/ 0 h 48"/>
                <a:gd name="T8" fmla="*/ 38 w 49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8">
                  <a:moveTo>
                    <a:pt x="38" y="0"/>
                  </a:moveTo>
                  <a:lnTo>
                    <a:pt x="0" y="48"/>
                  </a:lnTo>
                  <a:lnTo>
                    <a:pt x="499" y="48"/>
                  </a:lnTo>
                  <a:lnTo>
                    <a:pt x="46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36" name="Freeform 35"/>
            <p:cNvSpPr>
              <a:spLocks/>
            </p:cNvSpPr>
            <p:nvPr userDrawn="1"/>
          </p:nvSpPr>
          <p:spPr bwMode="auto">
            <a:xfrm>
              <a:off x="3687" y="1944"/>
              <a:ext cx="354" cy="49"/>
            </a:xfrm>
            <a:custGeom>
              <a:avLst/>
              <a:gdLst>
                <a:gd name="T0" fmla="*/ 39 w 354"/>
                <a:gd name="T1" fmla="*/ 0 h 49"/>
                <a:gd name="T2" fmla="*/ 0 w 354"/>
                <a:gd name="T3" fmla="*/ 49 h 49"/>
                <a:gd name="T4" fmla="*/ 354 w 354"/>
                <a:gd name="T5" fmla="*/ 49 h 49"/>
                <a:gd name="T6" fmla="*/ 316 w 354"/>
                <a:gd name="T7" fmla="*/ 0 h 49"/>
                <a:gd name="T8" fmla="*/ 39 w 354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49">
                  <a:moveTo>
                    <a:pt x="39" y="0"/>
                  </a:moveTo>
                  <a:lnTo>
                    <a:pt x="0" y="49"/>
                  </a:lnTo>
                  <a:lnTo>
                    <a:pt x="354" y="49"/>
                  </a:lnTo>
                  <a:lnTo>
                    <a:pt x="3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37" name="Freeform 36"/>
            <p:cNvSpPr>
              <a:spLocks noEditPoints="1"/>
            </p:cNvSpPr>
            <p:nvPr userDrawn="1"/>
          </p:nvSpPr>
          <p:spPr bwMode="auto">
            <a:xfrm>
              <a:off x="3547" y="1142"/>
              <a:ext cx="635" cy="763"/>
            </a:xfrm>
            <a:custGeom>
              <a:avLst/>
              <a:gdLst>
                <a:gd name="T0" fmla="*/ 698 w 698"/>
                <a:gd name="T1" fmla="*/ 281 h 839"/>
                <a:gd name="T2" fmla="*/ 698 w 698"/>
                <a:gd name="T3" fmla="*/ 262 h 839"/>
                <a:gd name="T4" fmla="*/ 436 w 698"/>
                <a:gd name="T5" fmla="*/ 0 h 839"/>
                <a:gd name="T6" fmla="*/ 262 w 698"/>
                <a:gd name="T7" fmla="*/ 0 h 839"/>
                <a:gd name="T8" fmla="*/ 0 w 698"/>
                <a:gd name="T9" fmla="*/ 262 h 839"/>
                <a:gd name="T10" fmla="*/ 0 w 698"/>
                <a:gd name="T11" fmla="*/ 281 h 839"/>
                <a:gd name="T12" fmla="*/ 0 w 698"/>
                <a:gd name="T13" fmla="*/ 287 h 839"/>
                <a:gd name="T14" fmla="*/ 0 w 698"/>
                <a:gd name="T15" fmla="*/ 792 h 839"/>
                <a:gd name="T16" fmla="*/ 47 w 698"/>
                <a:gd name="T17" fmla="*/ 839 h 839"/>
                <a:gd name="T18" fmla="*/ 650 w 698"/>
                <a:gd name="T19" fmla="*/ 839 h 839"/>
                <a:gd name="T20" fmla="*/ 698 w 698"/>
                <a:gd name="T21" fmla="*/ 792 h 839"/>
                <a:gd name="T22" fmla="*/ 698 w 698"/>
                <a:gd name="T23" fmla="*/ 287 h 839"/>
                <a:gd name="T24" fmla="*/ 698 w 698"/>
                <a:gd name="T25" fmla="*/ 281 h 839"/>
                <a:gd name="T26" fmla="*/ 230 w 698"/>
                <a:gd name="T27" fmla="*/ 70 h 839"/>
                <a:gd name="T28" fmla="*/ 468 w 698"/>
                <a:gd name="T29" fmla="*/ 70 h 839"/>
                <a:gd name="T30" fmla="*/ 489 w 698"/>
                <a:gd name="T31" fmla="*/ 92 h 839"/>
                <a:gd name="T32" fmla="*/ 468 w 698"/>
                <a:gd name="T33" fmla="*/ 114 h 839"/>
                <a:gd name="T34" fmla="*/ 230 w 698"/>
                <a:gd name="T35" fmla="*/ 114 h 839"/>
                <a:gd name="T36" fmla="*/ 208 w 698"/>
                <a:gd name="T37" fmla="*/ 92 h 839"/>
                <a:gd name="T38" fmla="*/ 230 w 698"/>
                <a:gd name="T39" fmla="*/ 70 h 839"/>
                <a:gd name="T40" fmla="*/ 167 w 698"/>
                <a:gd name="T41" fmla="*/ 758 h 839"/>
                <a:gd name="T42" fmla="*/ 95 w 698"/>
                <a:gd name="T43" fmla="*/ 686 h 839"/>
                <a:gd name="T44" fmla="*/ 167 w 698"/>
                <a:gd name="T45" fmla="*/ 614 h 839"/>
                <a:gd name="T46" fmla="*/ 239 w 698"/>
                <a:gd name="T47" fmla="*/ 686 h 839"/>
                <a:gd name="T48" fmla="*/ 167 w 698"/>
                <a:gd name="T49" fmla="*/ 758 h 839"/>
                <a:gd name="T50" fmla="*/ 537 w 698"/>
                <a:gd name="T51" fmla="*/ 758 h 839"/>
                <a:gd name="T52" fmla="*/ 465 w 698"/>
                <a:gd name="T53" fmla="*/ 686 h 839"/>
                <a:gd name="T54" fmla="*/ 537 w 698"/>
                <a:gd name="T55" fmla="*/ 614 h 839"/>
                <a:gd name="T56" fmla="*/ 610 w 698"/>
                <a:gd name="T57" fmla="*/ 686 h 839"/>
                <a:gd name="T58" fmla="*/ 537 w 698"/>
                <a:gd name="T59" fmla="*/ 758 h 839"/>
                <a:gd name="T60" fmla="*/ 616 w 698"/>
                <a:gd name="T61" fmla="*/ 442 h 839"/>
                <a:gd name="T62" fmla="*/ 81 w 698"/>
                <a:gd name="T63" fmla="*/ 442 h 839"/>
                <a:gd name="T64" fmla="*/ 81 w 698"/>
                <a:gd name="T65" fmla="*/ 181 h 839"/>
                <a:gd name="T66" fmla="*/ 616 w 698"/>
                <a:gd name="T67" fmla="*/ 181 h 839"/>
                <a:gd name="T68" fmla="*/ 616 w 698"/>
                <a:gd name="T69" fmla="*/ 442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8" h="839">
                  <a:moveTo>
                    <a:pt x="698" y="281"/>
                  </a:moveTo>
                  <a:cubicBezTo>
                    <a:pt x="698" y="262"/>
                    <a:pt x="698" y="262"/>
                    <a:pt x="698" y="262"/>
                  </a:cubicBezTo>
                  <a:cubicBezTo>
                    <a:pt x="698" y="118"/>
                    <a:pt x="580" y="0"/>
                    <a:pt x="4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18" y="0"/>
                    <a:pt x="0" y="118"/>
                    <a:pt x="0" y="262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0" y="283"/>
                    <a:pt x="0" y="285"/>
                    <a:pt x="0" y="287"/>
                  </a:cubicBezTo>
                  <a:cubicBezTo>
                    <a:pt x="0" y="792"/>
                    <a:pt x="0" y="792"/>
                    <a:pt x="0" y="792"/>
                  </a:cubicBezTo>
                  <a:cubicBezTo>
                    <a:pt x="0" y="818"/>
                    <a:pt x="21" y="839"/>
                    <a:pt x="47" y="839"/>
                  </a:cubicBezTo>
                  <a:cubicBezTo>
                    <a:pt x="650" y="839"/>
                    <a:pt x="650" y="839"/>
                    <a:pt x="650" y="839"/>
                  </a:cubicBezTo>
                  <a:cubicBezTo>
                    <a:pt x="677" y="839"/>
                    <a:pt x="698" y="818"/>
                    <a:pt x="698" y="792"/>
                  </a:cubicBezTo>
                  <a:cubicBezTo>
                    <a:pt x="698" y="287"/>
                    <a:pt x="698" y="287"/>
                    <a:pt x="698" y="287"/>
                  </a:cubicBezTo>
                  <a:cubicBezTo>
                    <a:pt x="698" y="285"/>
                    <a:pt x="698" y="283"/>
                    <a:pt x="698" y="281"/>
                  </a:cubicBezTo>
                  <a:close/>
                  <a:moveTo>
                    <a:pt x="230" y="70"/>
                  </a:moveTo>
                  <a:cubicBezTo>
                    <a:pt x="468" y="70"/>
                    <a:pt x="468" y="70"/>
                    <a:pt x="468" y="70"/>
                  </a:cubicBezTo>
                  <a:cubicBezTo>
                    <a:pt x="480" y="70"/>
                    <a:pt x="489" y="80"/>
                    <a:pt x="489" y="92"/>
                  </a:cubicBezTo>
                  <a:cubicBezTo>
                    <a:pt x="489" y="104"/>
                    <a:pt x="480" y="114"/>
                    <a:pt x="468" y="114"/>
                  </a:cubicBezTo>
                  <a:cubicBezTo>
                    <a:pt x="230" y="114"/>
                    <a:pt x="230" y="114"/>
                    <a:pt x="230" y="114"/>
                  </a:cubicBezTo>
                  <a:cubicBezTo>
                    <a:pt x="218" y="114"/>
                    <a:pt x="208" y="104"/>
                    <a:pt x="208" y="92"/>
                  </a:cubicBezTo>
                  <a:cubicBezTo>
                    <a:pt x="208" y="80"/>
                    <a:pt x="218" y="70"/>
                    <a:pt x="230" y="70"/>
                  </a:cubicBezTo>
                  <a:close/>
                  <a:moveTo>
                    <a:pt x="167" y="758"/>
                  </a:moveTo>
                  <a:cubicBezTo>
                    <a:pt x="127" y="758"/>
                    <a:pt x="95" y="726"/>
                    <a:pt x="95" y="686"/>
                  </a:cubicBezTo>
                  <a:cubicBezTo>
                    <a:pt x="95" y="646"/>
                    <a:pt x="127" y="614"/>
                    <a:pt x="167" y="614"/>
                  </a:cubicBezTo>
                  <a:cubicBezTo>
                    <a:pt x="207" y="614"/>
                    <a:pt x="239" y="646"/>
                    <a:pt x="239" y="686"/>
                  </a:cubicBezTo>
                  <a:cubicBezTo>
                    <a:pt x="239" y="726"/>
                    <a:pt x="207" y="758"/>
                    <a:pt x="167" y="758"/>
                  </a:cubicBezTo>
                  <a:close/>
                  <a:moveTo>
                    <a:pt x="537" y="758"/>
                  </a:moveTo>
                  <a:cubicBezTo>
                    <a:pt x="498" y="758"/>
                    <a:pt x="465" y="726"/>
                    <a:pt x="465" y="686"/>
                  </a:cubicBezTo>
                  <a:cubicBezTo>
                    <a:pt x="465" y="646"/>
                    <a:pt x="498" y="614"/>
                    <a:pt x="537" y="614"/>
                  </a:cubicBezTo>
                  <a:cubicBezTo>
                    <a:pt x="577" y="614"/>
                    <a:pt x="610" y="646"/>
                    <a:pt x="610" y="686"/>
                  </a:cubicBezTo>
                  <a:cubicBezTo>
                    <a:pt x="610" y="726"/>
                    <a:pt x="577" y="758"/>
                    <a:pt x="537" y="758"/>
                  </a:cubicBezTo>
                  <a:close/>
                  <a:moveTo>
                    <a:pt x="616" y="442"/>
                  </a:moveTo>
                  <a:cubicBezTo>
                    <a:pt x="81" y="442"/>
                    <a:pt x="81" y="442"/>
                    <a:pt x="81" y="442"/>
                  </a:cubicBezTo>
                  <a:cubicBezTo>
                    <a:pt x="81" y="181"/>
                    <a:pt x="81" y="181"/>
                    <a:pt x="81" y="181"/>
                  </a:cubicBezTo>
                  <a:cubicBezTo>
                    <a:pt x="616" y="181"/>
                    <a:pt x="616" y="181"/>
                    <a:pt x="616" y="181"/>
                  </a:cubicBezTo>
                  <a:lnTo>
                    <a:pt x="616" y="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39" name="SvartArbeid" hidden="1"/>
          <p:cNvGrpSpPr>
            <a:grpSpLocks noChangeAspect="1"/>
          </p:cNvGrpSpPr>
          <p:nvPr userDrawn="1"/>
        </p:nvGrpSpPr>
        <p:grpSpPr bwMode="auto">
          <a:xfrm>
            <a:off x="5523542" y="2651137"/>
            <a:ext cx="1144919" cy="1555730"/>
            <a:chOff x="1863" y="1517"/>
            <a:chExt cx="541" cy="730"/>
          </a:xfrm>
        </p:grpSpPr>
        <p:sp>
          <p:nvSpPr>
            <p:cNvPr id="141" name="Freeform 40"/>
            <p:cNvSpPr>
              <a:spLocks/>
            </p:cNvSpPr>
            <p:nvPr userDrawn="1"/>
          </p:nvSpPr>
          <p:spPr bwMode="auto">
            <a:xfrm>
              <a:off x="1863" y="1833"/>
              <a:ext cx="541" cy="414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42" name="Oval 41"/>
            <p:cNvSpPr>
              <a:spLocks noChangeArrowheads="1"/>
            </p:cNvSpPr>
            <p:nvPr userDrawn="1"/>
          </p:nvSpPr>
          <p:spPr bwMode="auto">
            <a:xfrm>
              <a:off x="1990" y="1517"/>
              <a:ext cx="287" cy="29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43" name="Freeform 42"/>
            <p:cNvSpPr>
              <a:spLocks noEditPoints="1"/>
            </p:cNvSpPr>
            <p:nvPr userDrawn="1"/>
          </p:nvSpPr>
          <p:spPr bwMode="auto">
            <a:xfrm>
              <a:off x="1995" y="1612"/>
              <a:ext cx="275" cy="89"/>
            </a:xfrm>
            <a:custGeom>
              <a:avLst/>
              <a:gdLst>
                <a:gd name="T0" fmla="*/ 420 w 434"/>
                <a:gd name="T1" fmla="*/ 54 h 140"/>
                <a:gd name="T2" fmla="*/ 434 w 434"/>
                <a:gd name="T3" fmla="*/ 12 h 140"/>
                <a:gd name="T4" fmla="*/ 420 w 434"/>
                <a:gd name="T5" fmla="*/ 7 h 140"/>
                <a:gd name="T6" fmla="*/ 221 w 434"/>
                <a:gd name="T7" fmla="*/ 21 h 140"/>
                <a:gd name="T8" fmla="*/ 219 w 434"/>
                <a:gd name="T9" fmla="*/ 21 h 140"/>
                <a:gd name="T10" fmla="*/ 216 w 434"/>
                <a:gd name="T11" fmla="*/ 21 h 140"/>
                <a:gd name="T12" fmla="*/ 17 w 434"/>
                <a:gd name="T13" fmla="*/ 7 h 140"/>
                <a:gd name="T14" fmla="*/ 7 w 434"/>
                <a:gd name="T15" fmla="*/ 10 h 140"/>
                <a:gd name="T16" fmla="*/ 1 w 434"/>
                <a:gd name="T17" fmla="*/ 20 h 140"/>
                <a:gd name="T18" fmla="*/ 0 w 434"/>
                <a:gd name="T19" fmla="*/ 34 h 140"/>
                <a:gd name="T20" fmla="*/ 17 w 434"/>
                <a:gd name="T21" fmla="*/ 54 h 140"/>
                <a:gd name="T22" fmla="*/ 137 w 434"/>
                <a:gd name="T23" fmla="*/ 140 h 140"/>
                <a:gd name="T24" fmla="*/ 143 w 434"/>
                <a:gd name="T25" fmla="*/ 140 h 140"/>
                <a:gd name="T26" fmla="*/ 184 w 434"/>
                <a:gd name="T27" fmla="*/ 117 h 140"/>
                <a:gd name="T28" fmla="*/ 217 w 434"/>
                <a:gd name="T29" fmla="*/ 97 h 140"/>
                <a:gd name="T30" fmla="*/ 220 w 434"/>
                <a:gd name="T31" fmla="*/ 97 h 140"/>
                <a:gd name="T32" fmla="*/ 253 w 434"/>
                <a:gd name="T33" fmla="*/ 117 h 140"/>
                <a:gd name="T34" fmla="*/ 294 w 434"/>
                <a:gd name="T35" fmla="*/ 140 h 140"/>
                <a:gd name="T36" fmla="*/ 300 w 434"/>
                <a:gd name="T37" fmla="*/ 140 h 140"/>
                <a:gd name="T38" fmla="*/ 420 w 434"/>
                <a:gd name="T39" fmla="*/ 54 h 140"/>
                <a:gd name="T40" fmla="*/ 137 w 434"/>
                <a:gd name="T41" fmla="*/ 95 h 140"/>
                <a:gd name="T42" fmla="*/ 90 w 434"/>
                <a:gd name="T43" fmla="*/ 65 h 140"/>
                <a:gd name="T44" fmla="*/ 128 w 434"/>
                <a:gd name="T45" fmla="*/ 51 h 140"/>
                <a:gd name="T46" fmla="*/ 136 w 434"/>
                <a:gd name="T47" fmla="*/ 51 h 140"/>
                <a:gd name="T48" fmla="*/ 183 w 434"/>
                <a:gd name="T49" fmla="*/ 76 h 140"/>
                <a:gd name="T50" fmla="*/ 137 w 434"/>
                <a:gd name="T51" fmla="*/ 95 h 140"/>
                <a:gd name="T52" fmla="*/ 300 w 434"/>
                <a:gd name="T53" fmla="*/ 95 h 140"/>
                <a:gd name="T54" fmla="*/ 254 w 434"/>
                <a:gd name="T55" fmla="*/ 76 h 140"/>
                <a:gd name="T56" fmla="*/ 301 w 434"/>
                <a:gd name="T57" fmla="*/ 51 h 140"/>
                <a:gd name="T58" fmla="*/ 309 w 434"/>
                <a:gd name="T59" fmla="*/ 51 h 140"/>
                <a:gd name="T60" fmla="*/ 347 w 434"/>
                <a:gd name="T61" fmla="*/ 65 h 140"/>
                <a:gd name="T62" fmla="*/ 300 w 434"/>
                <a:gd name="T63" fmla="*/ 9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140">
                  <a:moveTo>
                    <a:pt x="420" y="54"/>
                  </a:moveTo>
                  <a:cubicBezTo>
                    <a:pt x="433" y="38"/>
                    <a:pt x="434" y="14"/>
                    <a:pt x="434" y="12"/>
                  </a:cubicBezTo>
                  <a:cubicBezTo>
                    <a:pt x="434" y="3"/>
                    <a:pt x="427" y="7"/>
                    <a:pt x="420" y="7"/>
                  </a:cubicBezTo>
                  <a:cubicBezTo>
                    <a:pt x="376" y="11"/>
                    <a:pt x="265" y="21"/>
                    <a:pt x="221" y="21"/>
                  </a:cubicBezTo>
                  <a:cubicBezTo>
                    <a:pt x="220" y="21"/>
                    <a:pt x="219" y="21"/>
                    <a:pt x="219" y="21"/>
                  </a:cubicBezTo>
                  <a:cubicBezTo>
                    <a:pt x="218" y="21"/>
                    <a:pt x="217" y="21"/>
                    <a:pt x="216" y="21"/>
                  </a:cubicBezTo>
                  <a:cubicBezTo>
                    <a:pt x="172" y="21"/>
                    <a:pt x="61" y="11"/>
                    <a:pt x="17" y="7"/>
                  </a:cubicBezTo>
                  <a:cubicBezTo>
                    <a:pt x="17" y="15"/>
                    <a:pt x="7" y="0"/>
                    <a:pt x="7" y="1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8"/>
                    <a:pt x="0" y="25"/>
                    <a:pt x="0" y="34"/>
                  </a:cubicBezTo>
                  <a:cubicBezTo>
                    <a:pt x="1" y="35"/>
                    <a:pt x="17" y="53"/>
                    <a:pt x="17" y="54"/>
                  </a:cubicBezTo>
                  <a:cubicBezTo>
                    <a:pt x="32" y="73"/>
                    <a:pt x="101" y="140"/>
                    <a:pt x="137" y="140"/>
                  </a:cubicBezTo>
                  <a:cubicBezTo>
                    <a:pt x="139" y="140"/>
                    <a:pt x="141" y="140"/>
                    <a:pt x="143" y="140"/>
                  </a:cubicBezTo>
                  <a:cubicBezTo>
                    <a:pt x="156" y="138"/>
                    <a:pt x="169" y="128"/>
                    <a:pt x="184" y="117"/>
                  </a:cubicBezTo>
                  <a:cubicBezTo>
                    <a:pt x="195" y="108"/>
                    <a:pt x="209" y="97"/>
                    <a:pt x="217" y="97"/>
                  </a:cubicBezTo>
                  <a:cubicBezTo>
                    <a:pt x="217" y="97"/>
                    <a:pt x="220" y="97"/>
                    <a:pt x="220" y="97"/>
                  </a:cubicBezTo>
                  <a:cubicBezTo>
                    <a:pt x="228" y="97"/>
                    <a:pt x="242" y="108"/>
                    <a:pt x="253" y="117"/>
                  </a:cubicBezTo>
                  <a:cubicBezTo>
                    <a:pt x="268" y="128"/>
                    <a:pt x="281" y="138"/>
                    <a:pt x="294" y="140"/>
                  </a:cubicBezTo>
                  <a:cubicBezTo>
                    <a:pt x="296" y="140"/>
                    <a:pt x="298" y="140"/>
                    <a:pt x="300" y="140"/>
                  </a:cubicBezTo>
                  <a:cubicBezTo>
                    <a:pt x="336" y="140"/>
                    <a:pt x="405" y="73"/>
                    <a:pt x="420" y="54"/>
                  </a:cubicBezTo>
                  <a:close/>
                  <a:moveTo>
                    <a:pt x="137" y="95"/>
                  </a:moveTo>
                  <a:cubicBezTo>
                    <a:pt x="104" y="95"/>
                    <a:pt x="92" y="71"/>
                    <a:pt x="90" y="65"/>
                  </a:cubicBezTo>
                  <a:cubicBezTo>
                    <a:pt x="92" y="62"/>
                    <a:pt x="100" y="51"/>
                    <a:pt x="128" y="51"/>
                  </a:cubicBezTo>
                  <a:cubicBezTo>
                    <a:pt x="131" y="51"/>
                    <a:pt x="134" y="51"/>
                    <a:pt x="136" y="51"/>
                  </a:cubicBezTo>
                  <a:cubicBezTo>
                    <a:pt x="168" y="58"/>
                    <a:pt x="180" y="71"/>
                    <a:pt x="183" y="76"/>
                  </a:cubicBezTo>
                  <a:cubicBezTo>
                    <a:pt x="180" y="81"/>
                    <a:pt x="168" y="95"/>
                    <a:pt x="137" y="95"/>
                  </a:cubicBezTo>
                  <a:close/>
                  <a:moveTo>
                    <a:pt x="300" y="95"/>
                  </a:moveTo>
                  <a:cubicBezTo>
                    <a:pt x="269" y="95"/>
                    <a:pt x="257" y="81"/>
                    <a:pt x="254" y="76"/>
                  </a:cubicBezTo>
                  <a:cubicBezTo>
                    <a:pt x="257" y="71"/>
                    <a:pt x="269" y="58"/>
                    <a:pt x="301" y="51"/>
                  </a:cubicBezTo>
                  <a:cubicBezTo>
                    <a:pt x="303" y="51"/>
                    <a:pt x="306" y="51"/>
                    <a:pt x="309" y="51"/>
                  </a:cubicBezTo>
                  <a:cubicBezTo>
                    <a:pt x="337" y="51"/>
                    <a:pt x="345" y="62"/>
                    <a:pt x="347" y="65"/>
                  </a:cubicBezTo>
                  <a:cubicBezTo>
                    <a:pt x="345" y="71"/>
                    <a:pt x="333" y="95"/>
                    <a:pt x="300" y="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45" name="Skjema" hidden="1"/>
          <p:cNvGrpSpPr>
            <a:grpSpLocks noChangeAspect="1"/>
          </p:cNvGrpSpPr>
          <p:nvPr userDrawn="1"/>
        </p:nvGrpSpPr>
        <p:grpSpPr bwMode="auto">
          <a:xfrm>
            <a:off x="4573325" y="2545642"/>
            <a:ext cx="3045355" cy="1766714"/>
            <a:chOff x="2733" y="2022"/>
            <a:chExt cx="1439" cy="829"/>
          </a:xfrm>
        </p:grpSpPr>
        <p:sp>
          <p:nvSpPr>
            <p:cNvPr id="147" name="Freeform 46"/>
            <p:cNvSpPr>
              <a:spLocks/>
            </p:cNvSpPr>
            <p:nvPr userDrawn="1"/>
          </p:nvSpPr>
          <p:spPr bwMode="auto">
            <a:xfrm>
              <a:off x="2733" y="2024"/>
              <a:ext cx="606" cy="827"/>
            </a:xfrm>
            <a:custGeom>
              <a:avLst/>
              <a:gdLst>
                <a:gd name="T0" fmla="*/ 677 w 700"/>
                <a:gd name="T1" fmla="*/ 952 h 952"/>
                <a:gd name="T2" fmla="*/ 23 w 700"/>
                <a:gd name="T3" fmla="*/ 952 h 952"/>
                <a:gd name="T4" fmla="*/ 0 w 700"/>
                <a:gd name="T5" fmla="*/ 928 h 952"/>
                <a:gd name="T6" fmla="*/ 0 w 700"/>
                <a:gd name="T7" fmla="*/ 24 h 952"/>
                <a:gd name="T8" fmla="*/ 23 w 700"/>
                <a:gd name="T9" fmla="*/ 0 h 952"/>
                <a:gd name="T10" fmla="*/ 677 w 700"/>
                <a:gd name="T11" fmla="*/ 0 h 952"/>
                <a:gd name="T12" fmla="*/ 700 w 700"/>
                <a:gd name="T13" fmla="*/ 24 h 952"/>
                <a:gd name="T14" fmla="*/ 700 w 700"/>
                <a:gd name="T15" fmla="*/ 928 h 952"/>
                <a:gd name="T16" fmla="*/ 677 w 700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0" h="952">
                  <a:moveTo>
                    <a:pt x="677" y="952"/>
                  </a:moveTo>
                  <a:cubicBezTo>
                    <a:pt x="23" y="952"/>
                    <a:pt x="23" y="952"/>
                    <a:pt x="23" y="952"/>
                  </a:cubicBezTo>
                  <a:cubicBezTo>
                    <a:pt x="10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0" y="11"/>
                    <a:pt x="700" y="24"/>
                  </a:cubicBezTo>
                  <a:cubicBezTo>
                    <a:pt x="700" y="928"/>
                    <a:pt x="700" y="928"/>
                    <a:pt x="700" y="928"/>
                  </a:cubicBezTo>
                  <a:cubicBezTo>
                    <a:pt x="700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48" name="Freeform 47"/>
            <p:cNvSpPr>
              <a:spLocks/>
            </p:cNvSpPr>
            <p:nvPr userDrawn="1"/>
          </p:nvSpPr>
          <p:spPr bwMode="auto">
            <a:xfrm>
              <a:off x="3565" y="2022"/>
              <a:ext cx="607" cy="827"/>
            </a:xfrm>
            <a:custGeom>
              <a:avLst/>
              <a:gdLst>
                <a:gd name="T0" fmla="*/ 677 w 701"/>
                <a:gd name="T1" fmla="*/ 952 h 952"/>
                <a:gd name="T2" fmla="*/ 24 w 701"/>
                <a:gd name="T3" fmla="*/ 952 h 952"/>
                <a:gd name="T4" fmla="*/ 0 w 701"/>
                <a:gd name="T5" fmla="*/ 928 h 952"/>
                <a:gd name="T6" fmla="*/ 0 w 701"/>
                <a:gd name="T7" fmla="*/ 24 h 952"/>
                <a:gd name="T8" fmla="*/ 24 w 701"/>
                <a:gd name="T9" fmla="*/ 0 h 952"/>
                <a:gd name="T10" fmla="*/ 677 w 701"/>
                <a:gd name="T11" fmla="*/ 0 h 952"/>
                <a:gd name="T12" fmla="*/ 701 w 701"/>
                <a:gd name="T13" fmla="*/ 24 h 952"/>
                <a:gd name="T14" fmla="*/ 701 w 701"/>
                <a:gd name="T15" fmla="*/ 928 h 952"/>
                <a:gd name="T16" fmla="*/ 677 w 701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952">
                  <a:moveTo>
                    <a:pt x="677" y="952"/>
                  </a:moveTo>
                  <a:cubicBezTo>
                    <a:pt x="24" y="952"/>
                    <a:pt x="24" y="952"/>
                    <a:pt x="24" y="952"/>
                  </a:cubicBezTo>
                  <a:cubicBezTo>
                    <a:pt x="11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1" y="11"/>
                    <a:pt x="701" y="24"/>
                  </a:cubicBezTo>
                  <a:cubicBezTo>
                    <a:pt x="701" y="928"/>
                    <a:pt x="701" y="928"/>
                    <a:pt x="701" y="928"/>
                  </a:cubicBezTo>
                  <a:cubicBezTo>
                    <a:pt x="701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49" name="Line 48"/>
            <p:cNvSpPr>
              <a:spLocks noChangeShapeType="1"/>
            </p:cNvSpPr>
            <p:nvPr userDrawn="1"/>
          </p:nvSpPr>
          <p:spPr bwMode="auto">
            <a:xfrm>
              <a:off x="2814" y="2293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50" name="Line 49"/>
            <p:cNvSpPr>
              <a:spLocks noChangeShapeType="1"/>
            </p:cNvSpPr>
            <p:nvPr userDrawn="1"/>
          </p:nvSpPr>
          <p:spPr bwMode="auto">
            <a:xfrm>
              <a:off x="2814" y="2441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51" name="Line 50"/>
            <p:cNvSpPr>
              <a:spLocks noChangeShapeType="1"/>
            </p:cNvSpPr>
            <p:nvPr userDrawn="1"/>
          </p:nvSpPr>
          <p:spPr bwMode="auto">
            <a:xfrm>
              <a:off x="2814" y="2589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52" name="Line 51"/>
            <p:cNvSpPr>
              <a:spLocks noChangeShapeType="1"/>
            </p:cNvSpPr>
            <p:nvPr userDrawn="1"/>
          </p:nvSpPr>
          <p:spPr bwMode="auto">
            <a:xfrm>
              <a:off x="3670" y="2250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53" name="Freeform 52"/>
            <p:cNvSpPr>
              <a:spLocks/>
            </p:cNvSpPr>
            <p:nvPr userDrawn="1"/>
          </p:nvSpPr>
          <p:spPr bwMode="auto">
            <a:xfrm>
              <a:off x="3986" y="2180"/>
              <a:ext cx="96" cy="104"/>
            </a:xfrm>
            <a:custGeom>
              <a:avLst/>
              <a:gdLst>
                <a:gd name="T0" fmla="*/ 0 w 96"/>
                <a:gd name="T1" fmla="*/ 49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9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54" name="Line 53"/>
            <p:cNvSpPr>
              <a:spLocks noChangeShapeType="1"/>
            </p:cNvSpPr>
            <p:nvPr userDrawn="1"/>
          </p:nvSpPr>
          <p:spPr bwMode="auto">
            <a:xfrm>
              <a:off x="3670" y="24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60" name="Freeform 54"/>
            <p:cNvSpPr>
              <a:spLocks/>
            </p:cNvSpPr>
            <p:nvPr userDrawn="1"/>
          </p:nvSpPr>
          <p:spPr bwMode="auto">
            <a:xfrm>
              <a:off x="3986" y="2383"/>
              <a:ext cx="96" cy="105"/>
            </a:xfrm>
            <a:custGeom>
              <a:avLst/>
              <a:gdLst>
                <a:gd name="T0" fmla="*/ 0 w 96"/>
                <a:gd name="T1" fmla="*/ 49 h 105"/>
                <a:gd name="T2" fmla="*/ 31 w 96"/>
                <a:gd name="T3" fmla="*/ 105 h 105"/>
                <a:gd name="T4" fmla="*/ 96 w 96"/>
                <a:gd name="T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5">
                  <a:moveTo>
                    <a:pt x="0" y="49"/>
                  </a:moveTo>
                  <a:lnTo>
                    <a:pt x="31" y="105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61" name="Line 55"/>
            <p:cNvSpPr>
              <a:spLocks noChangeShapeType="1"/>
            </p:cNvSpPr>
            <p:nvPr userDrawn="1"/>
          </p:nvSpPr>
          <p:spPr bwMode="auto">
            <a:xfrm>
              <a:off x="3670" y="26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62" name="Freeform 56"/>
            <p:cNvSpPr>
              <a:spLocks/>
            </p:cNvSpPr>
            <p:nvPr userDrawn="1"/>
          </p:nvSpPr>
          <p:spPr bwMode="auto">
            <a:xfrm>
              <a:off x="3986" y="2587"/>
              <a:ext cx="96" cy="104"/>
            </a:xfrm>
            <a:custGeom>
              <a:avLst/>
              <a:gdLst>
                <a:gd name="T0" fmla="*/ 0 w 96"/>
                <a:gd name="T1" fmla="*/ 48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8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964" name="Regnskapsfoerer" hidden="1"/>
          <p:cNvGrpSpPr>
            <a:grpSpLocks noChangeAspect="1"/>
          </p:cNvGrpSpPr>
          <p:nvPr userDrawn="1"/>
        </p:nvGrpSpPr>
        <p:grpSpPr bwMode="auto">
          <a:xfrm>
            <a:off x="5508729" y="2608514"/>
            <a:ext cx="1174547" cy="1640976"/>
            <a:chOff x="3989" y="190"/>
            <a:chExt cx="555" cy="770"/>
          </a:xfrm>
        </p:grpSpPr>
        <p:sp>
          <p:nvSpPr>
            <p:cNvPr id="966" name="Freeform 60"/>
            <p:cNvSpPr>
              <a:spLocks/>
            </p:cNvSpPr>
            <p:nvPr userDrawn="1"/>
          </p:nvSpPr>
          <p:spPr bwMode="auto">
            <a:xfrm>
              <a:off x="3989" y="516"/>
              <a:ext cx="555" cy="423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67" name="Oval 61"/>
            <p:cNvSpPr>
              <a:spLocks noChangeArrowheads="1"/>
            </p:cNvSpPr>
            <p:nvPr userDrawn="1"/>
          </p:nvSpPr>
          <p:spPr bwMode="auto">
            <a:xfrm>
              <a:off x="4120" y="190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68" name="Freeform 62"/>
            <p:cNvSpPr>
              <a:spLocks noEditPoints="1"/>
            </p:cNvSpPr>
            <p:nvPr userDrawn="1"/>
          </p:nvSpPr>
          <p:spPr bwMode="auto">
            <a:xfrm>
              <a:off x="4161" y="677"/>
              <a:ext cx="213" cy="283"/>
            </a:xfrm>
            <a:custGeom>
              <a:avLst/>
              <a:gdLst>
                <a:gd name="T0" fmla="*/ 268 w 327"/>
                <a:gd name="T1" fmla="*/ 0 h 435"/>
                <a:gd name="T2" fmla="*/ 58 w 327"/>
                <a:gd name="T3" fmla="*/ 0 h 435"/>
                <a:gd name="T4" fmla="*/ 0 w 327"/>
                <a:gd name="T5" fmla="*/ 59 h 435"/>
                <a:gd name="T6" fmla="*/ 0 w 327"/>
                <a:gd name="T7" fmla="*/ 376 h 435"/>
                <a:gd name="T8" fmla="*/ 58 w 327"/>
                <a:gd name="T9" fmla="*/ 435 h 435"/>
                <a:gd name="T10" fmla="*/ 268 w 327"/>
                <a:gd name="T11" fmla="*/ 435 h 435"/>
                <a:gd name="T12" fmla="*/ 327 w 327"/>
                <a:gd name="T13" fmla="*/ 376 h 435"/>
                <a:gd name="T14" fmla="*/ 327 w 327"/>
                <a:gd name="T15" fmla="*/ 59 h 435"/>
                <a:gd name="T16" fmla="*/ 268 w 327"/>
                <a:gd name="T17" fmla="*/ 0 h 435"/>
                <a:gd name="T18" fmla="*/ 100 w 327"/>
                <a:gd name="T19" fmla="*/ 380 h 435"/>
                <a:gd name="T20" fmla="*/ 47 w 327"/>
                <a:gd name="T21" fmla="*/ 380 h 435"/>
                <a:gd name="T22" fmla="*/ 47 w 327"/>
                <a:gd name="T23" fmla="*/ 327 h 435"/>
                <a:gd name="T24" fmla="*/ 100 w 327"/>
                <a:gd name="T25" fmla="*/ 327 h 435"/>
                <a:gd name="T26" fmla="*/ 100 w 327"/>
                <a:gd name="T27" fmla="*/ 380 h 435"/>
                <a:gd name="T28" fmla="*/ 100 w 327"/>
                <a:gd name="T29" fmla="*/ 308 h 435"/>
                <a:gd name="T30" fmla="*/ 47 w 327"/>
                <a:gd name="T31" fmla="*/ 308 h 435"/>
                <a:gd name="T32" fmla="*/ 47 w 327"/>
                <a:gd name="T33" fmla="*/ 255 h 435"/>
                <a:gd name="T34" fmla="*/ 100 w 327"/>
                <a:gd name="T35" fmla="*/ 255 h 435"/>
                <a:gd name="T36" fmla="*/ 100 w 327"/>
                <a:gd name="T37" fmla="*/ 308 h 435"/>
                <a:gd name="T38" fmla="*/ 100 w 327"/>
                <a:gd name="T39" fmla="*/ 231 h 435"/>
                <a:gd name="T40" fmla="*/ 47 w 327"/>
                <a:gd name="T41" fmla="*/ 231 h 435"/>
                <a:gd name="T42" fmla="*/ 47 w 327"/>
                <a:gd name="T43" fmla="*/ 178 h 435"/>
                <a:gd name="T44" fmla="*/ 100 w 327"/>
                <a:gd name="T45" fmla="*/ 178 h 435"/>
                <a:gd name="T46" fmla="*/ 100 w 327"/>
                <a:gd name="T47" fmla="*/ 231 h 435"/>
                <a:gd name="T48" fmla="*/ 190 w 327"/>
                <a:gd name="T49" fmla="*/ 380 h 435"/>
                <a:gd name="T50" fmla="*/ 137 w 327"/>
                <a:gd name="T51" fmla="*/ 380 h 435"/>
                <a:gd name="T52" fmla="*/ 137 w 327"/>
                <a:gd name="T53" fmla="*/ 327 h 435"/>
                <a:gd name="T54" fmla="*/ 190 w 327"/>
                <a:gd name="T55" fmla="*/ 327 h 435"/>
                <a:gd name="T56" fmla="*/ 190 w 327"/>
                <a:gd name="T57" fmla="*/ 380 h 435"/>
                <a:gd name="T58" fmla="*/ 190 w 327"/>
                <a:gd name="T59" fmla="*/ 308 h 435"/>
                <a:gd name="T60" fmla="*/ 137 w 327"/>
                <a:gd name="T61" fmla="*/ 308 h 435"/>
                <a:gd name="T62" fmla="*/ 137 w 327"/>
                <a:gd name="T63" fmla="*/ 255 h 435"/>
                <a:gd name="T64" fmla="*/ 190 w 327"/>
                <a:gd name="T65" fmla="*/ 255 h 435"/>
                <a:gd name="T66" fmla="*/ 190 w 327"/>
                <a:gd name="T67" fmla="*/ 308 h 435"/>
                <a:gd name="T68" fmla="*/ 190 w 327"/>
                <a:gd name="T69" fmla="*/ 231 h 435"/>
                <a:gd name="T70" fmla="*/ 137 w 327"/>
                <a:gd name="T71" fmla="*/ 231 h 435"/>
                <a:gd name="T72" fmla="*/ 137 w 327"/>
                <a:gd name="T73" fmla="*/ 178 h 435"/>
                <a:gd name="T74" fmla="*/ 190 w 327"/>
                <a:gd name="T75" fmla="*/ 178 h 435"/>
                <a:gd name="T76" fmla="*/ 190 w 327"/>
                <a:gd name="T77" fmla="*/ 231 h 435"/>
                <a:gd name="T78" fmla="*/ 279 w 327"/>
                <a:gd name="T79" fmla="*/ 380 h 435"/>
                <a:gd name="T80" fmla="*/ 226 w 327"/>
                <a:gd name="T81" fmla="*/ 380 h 435"/>
                <a:gd name="T82" fmla="*/ 226 w 327"/>
                <a:gd name="T83" fmla="*/ 327 h 435"/>
                <a:gd name="T84" fmla="*/ 279 w 327"/>
                <a:gd name="T85" fmla="*/ 327 h 435"/>
                <a:gd name="T86" fmla="*/ 279 w 327"/>
                <a:gd name="T87" fmla="*/ 380 h 435"/>
                <a:gd name="T88" fmla="*/ 279 w 327"/>
                <a:gd name="T89" fmla="*/ 308 h 435"/>
                <a:gd name="T90" fmla="*/ 226 w 327"/>
                <a:gd name="T91" fmla="*/ 308 h 435"/>
                <a:gd name="T92" fmla="*/ 226 w 327"/>
                <a:gd name="T93" fmla="*/ 255 h 435"/>
                <a:gd name="T94" fmla="*/ 279 w 327"/>
                <a:gd name="T95" fmla="*/ 255 h 435"/>
                <a:gd name="T96" fmla="*/ 279 w 327"/>
                <a:gd name="T97" fmla="*/ 308 h 435"/>
                <a:gd name="T98" fmla="*/ 279 w 327"/>
                <a:gd name="T99" fmla="*/ 231 h 435"/>
                <a:gd name="T100" fmla="*/ 226 w 327"/>
                <a:gd name="T101" fmla="*/ 231 h 435"/>
                <a:gd name="T102" fmla="*/ 226 w 327"/>
                <a:gd name="T103" fmla="*/ 178 h 435"/>
                <a:gd name="T104" fmla="*/ 279 w 327"/>
                <a:gd name="T105" fmla="*/ 178 h 435"/>
                <a:gd name="T106" fmla="*/ 279 w 327"/>
                <a:gd name="T107" fmla="*/ 231 h 435"/>
                <a:gd name="T108" fmla="*/ 279 w 327"/>
                <a:gd name="T109" fmla="*/ 128 h 435"/>
                <a:gd name="T110" fmla="*/ 47 w 327"/>
                <a:gd name="T111" fmla="*/ 128 h 435"/>
                <a:gd name="T112" fmla="*/ 47 w 327"/>
                <a:gd name="T113" fmla="*/ 55 h 435"/>
                <a:gd name="T114" fmla="*/ 279 w 327"/>
                <a:gd name="T115" fmla="*/ 55 h 435"/>
                <a:gd name="T116" fmla="*/ 279 w 327"/>
                <a:gd name="T117" fmla="*/ 12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435">
                  <a:moveTo>
                    <a:pt x="26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409"/>
                    <a:pt x="26" y="435"/>
                    <a:pt x="58" y="435"/>
                  </a:cubicBezTo>
                  <a:cubicBezTo>
                    <a:pt x="268" y="435"/>
                    <a:pt x="268" y="435"/>
                    <a:pt x="268" y="435"/>
                  </a:cubicBezTo>
                  <a:cubicBezTo>
                    <a:pt x="300" y="435"/>
                    <a:pt x="327" y="409"/>
                    <a:pt x="327" y="376"/>
                  </a:cubicBezTo>
                  <a:cubicBezTo>
                    <a:pt x="327" y="59"/>
                    <a:pt x="327" y="59"/>
                    <a:pt x="327" y="59"/>
                  </a:cubicBezTo>
                  <a:cubicBezTo>
                    <a:pt x="327" y="26"/>
                    <a:pt x="300" y="0"/>
                    <a:pt x="268" y="0"/>
                  </a:cubicBezTo>
                  <a:close/>
                  <a:moveTo>
                    <a:pt x="100" y="380"/>
                  </a:moveTo>
                  <a:cubicBezTo>
                    <a:pt x="47" y="380"/>
                    <a:pt x="47" y="380"/>
                    <a:pt x="47" y="380"/>
                  </a:cubicBezTo>
                  <a:cubicBezTo>
                    <a:pt x="47" y="327"/>
                    <a:pt x="47" y="327"/>
                    <a:pt x="47" y="327"/>
                  </a:cubicBezTo>
                  <a:cubicBezTo>
                    <a:pt x="100" y="327"/>
                    <a:pt x="100" y="327"/>
                    <a:pt x="100" y="327"/>
                  </a:cubicBezTo>
                  <a:lnTo>
                    <a:pt x="100" y="380"/>
                  </a:lnTo>
                  <a:close/>
                  <a:moveTo>
                    <a:pt x="100" y="308"/>
                  </a:moveTo>
                  <a:cubicBezTo>
                    <a:pt x="47" y="308"/>
                    <a:pt x="47" y="308"/>
                    <a:pt x="47" y="308"/>
                  </a:cubicBezTo>
                  <a:cubicBezTo>
                    <a:pt x="47" y="255"/>
                    <a:pt x="47" y="255"/>
                    <a:pt x="47" y="255"/>
                  </a:cubicBezTo>
                  <a:cubicBezTo>
                    <a:pt x="100" y="255"/>
                    <a:pt x="100" y="255"/>
                    <a:pt x="100" y="255"/>
                  </a:cubicBezTo>
                  <a:lnTo>
                    <a:pt x="100" y="308"/>
                  </a:lnTo>
                  <a:close/>
                  <a:moveTo>
                    <a:pt x="100" y="231"/>
                  </a:moveTo>
                  <a:cubicBezTo>
                    <a:pt x="47" y="231"/>
                    <a:pt x="47" y="231"/>
                    <a:pt x="47" y="231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100" y="178"/>
                    <a:pt x="100" y="178"/>
                    <a:pt x="100" y="178"/>
                  </a:cubicBezTo>
                  <a:lnTo>
                    <a:pt x="100" y="231"/>
                  </a:lnTo>
                  <a:close/>
                  <a:moveTo>
                    <a:pt x="190" y="380"/>
                  </a:moveTo>
                  <a:cubicBezTo>
                    <a:pt x="137" y="380"/>
                    <a:pt x="137" y="380"/>
                    <a:pt x="137" y="380"/>
                  </a:cubicBezTo>
                  <a:cubicBezTo>
                    <a:pt x="137" y="327"/>
                    <a:pt x="137" y="327"/>
                    <a:pt x="137" y="327"/>
                  </a:cubicBezTo>
                  <a:cubicBezTo>
                    <a:pt x="190" y="327"/>
                    <a:pt x="190" y="327"/>
                    <a:pt x="190" y="327"/>
                  </a:cubicBezTo>
                  <a:lnTo>
                    <a:pt x="190" y="380"/>
                  </a:lnTo>
                  <a:close/>
                  <a:moveTo>
                    <a:pt x="190" y="308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7" y="255"/>
                    <a:pt x="137" y="255"/>
                    <a:pt x="137" y="255"/>
                  </a:cubicBezTo>
                  <a:cubicBezTo>
                    <a:pt x="190" y="255"/>
                    <a:pt x="190" y="255"/>
                    <a:pt x="190" y="255"/>
                  </a:cubicBezTo>
                  <a:lnTo>
                    <a:pt x="190" y="308"/>
                  </a:lnTo>
                  <a:close/>
                  <a:moveTo>
                    <a:pt x="190" y="231"/>
                  </a:moveTo>
                  <a:cubicBezTo>
                    <a:pt x="137" y="231"/>
                    <a:pt x="137" y="231"/>
                    <a:pt x="137" y="231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90" y="178"/>
                    <a:pt x="190" y="178"/>
                    <a:pt x="190" y="178"/>
                  </a:cubicBezTo>
                  <a:lnTo>
                    <a:pt x="190" y="231"/>
                  </a:lnTo>
                  <a:close/>
                  <a:moveTo>
                    <a:pt x="279" y="380"/>
                  </a:moveTo>
                  <a:cubicBezTo>
                    <a:pt x="226" y="380"/>
                    <a:pt x="226" y="380"/>
                    <a:pt x="226" y="380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79" y="327"/>
                    <a:pt x="279" y="327"/>
                    <a:pt x="279" y="327"/>
                  </a:cubicBezTo>
                  <a:lnTo>
                    <a:pt x="279" y="380"/>
                  </a:lnTo>
                  <a:close/>
                  <a:moveTo>
                    <a:pt x="279" y="308"/>
                  </a:moveTo>
                  <a:cubicBezTo>
                    <a:pt x="226" y="308"/>
                    <a:pt x="226" y="308"/>
                    <a:pt x="226" y="308"/>
                  </a:cubicBezTo>
                  <a:cubicBezTo>
                    <a:pt x="226" y="255"/>
                    <a:pt x="226" y="255"/>
                    <a:pt x="226" y="255"/>
                  </a:cubicBezTo>
                  <a:cubicBezTo>
                    <a:pt x="279" y="255"/>
                    <a:pt x="279" y="255"/>
                    <a:pt x="279" y="255"/>
                  </a:cubicBezTo>
                  <a:lnTo>
                    <a:pt x="279" y="308"/>
                  </a:lnTo>
                  <a:close/>
                  <a:moveTo>
                    <a:pt x="279" y="231"/>
                  </a:moveTo>
                  <a:cubicBezTo>
                    <a:pt x="226" y="231"/>
                    <a:pt x="226" y="231"/>
                    <a:pt x="226" y="231"/>
                  </a:cubicBezTo>
                  <a:cubicBezTo>
                    <a:pt x="226" y="178"/>
                    <a:pt x="226" y="178"/>
                    <a:pt x="226" y="178"/>
                  </a:cubicBezTo>
                  <a:cubicBezTo>
                    <a:pt x="279" y="178"/>
                    <a:pt x="279" y="178"/>
                    <a:pt x="279" y="178"/>
                  </a:cubicBezTo>
                  <a:lnTo>
                    <a:pt x="279" y="231"/>
                  </a:lnTo>
                  <a:close/>
                  <a:moveTo>
                    <a:pt x="279" y="128"/>
                  </a:moveTo>
                  <a:cubicBezTo>
                    <a:pt x="47" y="128"/>
                    <a:pt x="47" y="128"/>
                    <a:pt x="47" y="128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279" y="55"/>
                    <a:pt x="279" y="55"/>
                    <a:pt x="279" y="55"/>
                  </a:cubicBezTo>
                  <a:lnTo>
                    <a:pt x="279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970" name="Pensjonist" hidden="1"/>
          <p:cNvGrpSpPr>
            <a:grpSpLocks noChangeAspect="1"/>
          </p:cNvGrpSpPr>
          <p:nvPr userDrawn="1"/>
        </p:nvGrpSpPr>
        <p:grpSpPr bwMode="auto">
          <a:xfrm>
            <a:off x="5509786" y="2542448"/>
            <a:ext cx="1172430" cy="1773108"/>
            <a:chOff x="4341" y="1057"/>
            <a:chExt cx="554" cy="832"/>
          </a:xfrm>
        </p:grpSpPr>
        <p:sp>
          <p:nvSpPr>
            <p:cNvPr id="972" name="Freeform 66"/>
            <p:cNvSpPr>
              <a:spLocks/>
            </p:cNvSpPr>
            <p:nvPr userDrawn="1"/>
          </p:nvSpPr>
          <p:spPr bwMode="auto">
            <a:xfrm>
              <a:off x="4341" y="1382"/>
              <a:ext cx="554" cy="423"/>
            </a:xfrm>
            <a:custGeom>
              <a:avLst/>
              <a:gdLst>
                <a:gd name="T0" fmla="*/ 0 w 851"/>
                <a:gd name="T1" fmla="*/ 456 h 649"/>
                <a:gd name="T2" fmla="*/ 426 w 851"/>
                <a:gd name="T3" fmla="*/ 649 h 649"/>
                <a:gd name="T4" fmla="*/ 851 w 851"/>
                <a:gd name="T5" fmla="*/ 456 h 649"/>
                <a:gd name="T6" fmla="*/ 426 w 851"/>
                <a:gd name="T7" fmla="*/ 0 h 649"/>
                <a:gd name="T8" fmla="*/ 0 w 851"/>
                <a:gd name="T9" fmla="*/ 456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49">
                  <a:moveTo>
                    <a:pt x="0" y="456"/>
                  </a:moveTo>
                  <a:cubicBezTo>
                    <a:pt x="108" y="575"/>
                    <a:pt x="259" y="649"/>
                    <a:pt x="426" y="649"/>
                  </a:cubicBezTo>
                  <a:cubicBezTo>
                    <a:pt x="592" y="649"/>
                    <a:pt x="743" y="575"/>
                    <a:pt x="851" y="456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73" name="Oval 67"/>
            <p:cNvSpPr>
              <a:spLocks noChangeArrowheads="1"/>
            </p:cNvSpPr>
            <p:nvPr userDrawn="1"/>
          </p:nvSpPr>
          <p:spPr bwMode="auto">
            <a:xfrm>
              <a:off x="4472" y="1057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74" name="Freeform 68"/>
            <p:cNvSpPr>
              <a:spLocks/>
            </p:cNvSpPr>
            <p:nvPr userDrawn="1"/>
          </p:nvSpPr>
          <p:spPr bwMode="auto">
            <a:xfrm>
              <a:off x="4663" y="1463"/>
              <a:ext cx="122" cy="426"/>
            </a:xfrm>
            <a:custGeom>
              <a:avLst/>
              <a:gdLst>
                <a:gd name="T0" fmla="*/ 68 w 186"/>
                <a:gd name="T1" fmla="*/ 131 h 654"/>
                <a:gd name="T2" fmla="*/ 82 w 186"/>
                <a:gd name="T3" fmla="*/ 70 h 654"/>
                <a:gd name="T4" fmla="*/ 120 w 186"/>
                <a:gd name="T5" fmla="*/ 72 h 654"/>
                <a:gd name="T6" fmla="*/ 124 w 186"/>
                <a:gd name="T7" fmla="*/ 145 h 654"/>
                <a:gd name="T8" fmla="*/ 117 w 186"/>
                <a:gd name="T9" fmla="*/ 239 h 654"/>
                <a:gd name="T10" fmla="*/ 87 w 186"/>
                <a:gd name="T11" fmla="*/ 616 h 654"/>
                <a:gd name="T12" fmla="*/ 147 w 186"/>
                <a:gd name="T13" fmla="*/ 616 h 654"/>
                <a:gd name="T14" fmla="*/ 184 w 186"/>
                <a:gd name="T15" fmla="*/ 137 h 654"/>
                <a:gd name="T16" fmla="*/ 172 w 186"/>
                <a:gd name="T17" fmla="*/ 42 h 654"/>
                <a:gd name="T18" fmla="*/ 98 w 186"/>
                <a:gd name="T19" fmla="*/ 1 h 654"/>
                <a:gd name="T20" fmla="*/ 10 w 186"/>
                <a:gd name="T21" fmla="*/ 147 h 654"/>
                <a:gd name="T22" fmla="*/ 68 w 186"/>
                <a:gd name="T23" fmla="*/ 13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654">
                  <a:moveTo>
                    <a:pt x="68" y="131"/>
                  </a:moveTo>
                  <a:cubicBezTo>
                    <a:pt x="65" y="110"/>
                    <a:pt x="68" y="86"/>
                    <a:pt x="82" y="70"/>
                  </a:cubicBezTo>
                  <a:cubicBezTo>
                    <a:pt x="93" y="57"/>
                    <a:pt x="111" y="57"/>
                    <a:pt x="120" y="72"/>
                  </a:cubicBezTo>
                  <a:cubicBezTo>
                    <a:pt x="132" y="91"/>
                    <a:pt x="125" y="124"/>
                    <a:pt x="124" y="145"/>
                  </a:cubicBezTo>
                  <a:cubicBezTo>
                    <a:pt x="122" y="177"/>
                    <a:pt x="120" y="208"/>
                    <a:pt x="117" y="239"/>
                  </a:cubicBezTo>
                  <a:cubicBezTo>
                    <a:pt x="109" y="365"/>
                    <a:pt x="99" y="490"/>
                    <a:pt x="87" y="616"/>
                  </a:cubicBezTo>
                  <a:cubicBezTo>
                    <a:pt x="84" y="654"/>
                    <a:pt x="144" y="654"/>
                    <a:pt x="147" y="616"/>
                  </a:cubicBezTo>
                  <a:cubicBezTo>
                    <a:pt x="162" y="456"/>
                    <a:pt x="174" y="297"/>
                    <a:pt x="184" y="137"/>
                  </a:cubicBezTo>
                  <a:cubicBezTo>
                    <a:pt x="186" y="104"/>
                    <a:pt x="186" y="72"/>
                    <a:pt x="172" y="42"/>
                  </a:cubicBezTo>
                  <a:cubicBezTo>
                    <a:pt x="159" y="14"/>
                    <a:pt x="127" y="0"/>
                    <a:pt x="98" y="1"/>
                  </a:cubicBezTo>
                  <a:cubicBezTo>
                    <a:pt x="24" y="3"/>
                    <a:pt x="0" y="86"/>
                    <a:pt x="10" y="147"/>
                  </a:cubicBezTo>
                  <a:cubicBezTo>
                    <a:pt x="17" y="185"/>
                    <a:pt x="74" y="169"/>
                    <a:pt x="6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976" name="Pengeoverfoering" hidden="1"/>
          <p:cNvGrpSpPr>
            <a:grpSpLocks noChangeAspect="1"/>
          </p:cNvGrpSpPr>
          <p:nvPr userDrawn="1"/>
        </p:nvGrpSpPr>
        <p:grpSpPr bwMode="auto">
          <a:xfrm>
            <a:off x="4760616" y="2352778"/>
            <a:ext cx="2670770" cy="2152449"/>
            <a:chOff x="2307" y="187"/>
            <a:chExt cx="1262" cy="1010"/>
          </a:xfrm>
        </p:grpSpPr>
        <p:sp>
          <p:nvSpPr>
            <p:cNvPr id="978" name="Freeform 72"/>
            <p:cNvSpPr>
              <a:spLocks/>
            </p:cNvSpPr>
            <p:nvPr userDrawn="1"/>
          </p:nvSpPr>
          <p:spPr bwMode="auto">
            <a:xfrm>
              <a:off x="2307" y="611"/>
              <a:ext cx="1262" cy="586"/>
            </a:xfrm>
            <a:custGeom>
              <a:avLst/>
              <a:gdLst>
                <a:gd name="T0" fmla="*/ 951 w 962"/>
                <a:gd name="T1" fmla="*/ 209 h 446"/>
                <a:gd name="T2" fmla="*/ 835 w 962"/>
                <a:gd name="T3" fmla="*/ 136 h 446"/>
                <a:gd name="T4" fmla="*/ 813 w 962"/>
                <a:gd name="T5" fmla="*/ 123 h 446"/>
                <a:gd name="T6" fmla="*/ 630 w 962"/>
                <a:gd name="T7" fmla="*/ 9 h 446"/>
                <a:gd name="T8" fmla="*/ 599 w 962"/>
                <a:gd name="T9" fmla="*/ 23 h 446"/>
                <a:gd name="T10" fmla="*/ 599 w 962"/>
                <a:gd name="T11" fmla="*/ 129 h 446"/>
                <a:gd name="T12" fmla="*/ 0 w 962"/>
                <a:gd name="T13" fmla="*/ 129 h 446"/>
                <a:gd name="T14" fmla="*/ 0 w 962"/>
                <a:gd name="T15" fmla="*/ 317 h 446"/>
                <a:gd name="T16" fmla="*/ 599 w 962"/>
                <a:gd name="T17" fmla="*/ 317 h 446"/>
                <a:gd name="T18" fmla="*/ 599 w 962"/>
                <a:gd name="T19" fmla="*/ 423 h 446"/>
                <a:gd name="T20" fmla="*/ 630 w 962"/>
                <a:gd name="T21" fmla="*/ 437 h 446"/>
                <a:gd name="T22" fmla="*/ 951 w 962"/>
                <a:gd name="T23" fmla="*/ 237 h 446"/>
                <a:gd name="T24" fmla="*/ 951 w 962"/>
                <a:gd name="T25" fmla="*/ 209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2" h="446">
                  <a:moveTo>
                    <a:pt x="951" y="209"/>
                  </a:moveTo>
                  <a:cubicBezTo>
                    <a:pt x="835" y="136"/>
                    <a:pt x="835" y="136"/>
                    <a:pt x="835" y="136"/>
                  </a:cubicBezTo>
                  <a:cubicBezTo>
                    <a:pt x="813" y="123"/>
                    <a:pt x="813" y="123"/>
                    <a:pt x="813" y="123"/>
                  </a:cubicBezTo>
                  <a:cubicBezTo>
                    <a:pt x="630" y="9"/>
                    <a:pt x="630" y="9"/>
                    <a:pt x="630" y="9"/>
                  </a:cubicBezTo>
                  <a:cubicBezTo>
                    <a:pt x="617" y="0"/>
                    <a:pt x="599" y="9"/>
                    <a:pt x="599" y="23"/>
                  </a:cubicBezTo>
                  <a:cubicBezTo>
                    <a:pt x="599" y="129"/>
                    <a:pt x="599" y="129"/>
                    <a:pt x="599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599" y="317"/>
                    <a:pt x="599" y="317"/>
                    <a:pt x="599" y="317"/>
                  </a:cubicBezTo>
                  <a:cubicBezTo>
                    <a:pt x="599" y="423"/>
                    <a:pt x="599" y="423"/>
                    <a:pt x="599" y="423"/>
                  </a:cubicBezTo>
                  <a:cubicBezTo>
                    <a:pt x="599" y="437"/>
                    <a:pt x="617" y="446"/>
                    <a:pt x="630" y="437"/>
                  </a:cubicBezTo>
                  <a:cubicBezTo>
                    <a:pt x="951" y="237"/>
                    <a:pt x="951" y="237"/>
                    <a:pt x="951" y="237"/>
                  </a:cubicBezTo>
                  <a:cubicBezTo>
                    <a:pt x="962" y="230"/>
                    <a:pt x="962" y="216"/>
                    <a:pt x="951" y="209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79" name="Freeform 73"/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0" name="Freeform 74"/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1" name="Freeform 75"/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2" name="Freeform 76"/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3" name="Freeform 77"/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4" name="Freeform 78"/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5" name="Freeform 79"/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6" name="Freeform 80"/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7" name="Oval 81"/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8" name="Oval 82"/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89" name="Freeform 83"/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0" name="Freeform 84"/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1" name="Freeform 85"/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2" name="Freeform 86"/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3" name="Freeform 87"/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4" name="Freeform 88"/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5" name="Oval 89"/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6" name="Oval 90"/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7" name="Freeform 91"/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8" name="Freeform 92"/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999" name="Freeform 93"/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0" name="Freeform 94"/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1" name="Freeform 95"/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2" name="Freeform 96"/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3" name="Freeform 97"/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4" name="Freeform 98"/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5" name="Freeform 99"/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6" name="Freeform 100"/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7" name="Freeform 101"/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8" name="Freeform 102"/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09" name="Oval 103"/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10" name="Oval 104"/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012" name="Nettbrett" hidden="1"/>
          <p:cNvGrpSpPr>
            <a:grpSpLocks noChangeAspect="1"/>
          </p:cNvGrpSpPr>
          <p:nvPr userDrawn="1"/>
        </p:nvGrpSpPr>
        <p:grpSpPr bwMode="auto">
          <a:xfrm>
            <a:off x="4621999" y="2513678"/>
            <a:ext cx="2948005" cy="1830648"/>
            <a:chOff x="2517" y="961"/>
            <a:chExt cx="1393" cy="859"/>
          </a:xfrm>
        </p:grpSpPr>
        <p:sp>
          <p:nvSpPr>
            <p:cNvPr id="1014" name="Freeform 108"/>
            <p:cNvSpPr>
              <a:spLocks/>
            </p:cNvSpPr>
            <p:nvPr userDrawn="1"/>
          </p:nvSpPr>
          <p:spPr bwMode="auto">
            <a:xfrm>
              <a:off x="2517" y="961"/>
              <a:ext cx="1393" cy="859"/>
            </a:xfrm>
            <a:custGeom>
              <a:avLst/>
              <a:gdLst>
                <a:gd name="T0" fmla="*/ 1675 w 1675"/>
                <a:gd name="T1" fmla="*/ 146 h 1030"/>
                <a:gd name="T2" fmla="*/ 1675 w 1675"/>
                <a:gd name="T3" fmla="*/ 885 h 1030"/>
                <a:gd name="T4" fmla="*/ 1530 w 1675"/>
                <a:gd name="T5" fmla="*/ 1030 h 1030"/>
                <a:gd name="T6" fmla="*/ 145 w 1675"/>
                <a:gd name="T7" fmla="*/ 1030 h 1030"/>
                <a:gd name="T8" fmla="*/ 0 w 1675"/>
                <a:gd name="T9" fmla="*/ 885 h 1030"/>
                <a:gd name="T10" fmla="*/ 0 w 1675"/>
                <a:gd name="T11" fmla="*/ 146 h 1030"/>
                <a:gd name="T12" fmla="*/ 145 w 1675"/>
                <a:gd name="T13" fmla="*/ 0 h 1030"/>
                <a:gd name="T14" fmla="*/ 1530 w 1675"/>
                <a:gd name="T15" fmla="*/ 0 h 1030"/>
                <a:gd name="T16" fmla="*/ 1675 w 1675"/>
                <a:gd name="T17" fmla="*/ 146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5" h="1030">
                  <a:moveTo>
                    <a:pt x="1675" y="146"/>
                  </a:moveTo>
                  <a:cubicBezTo>
                    <a:pt x="1675" y="885"/>
                    <a:pt x="1675" y="885"/>
                    <a:pt x="1675" y="885"/>
                  </a:cubicBezTo>
                  <a:cubicBezTo>
                    <a:pt x="1675" y="965"/>
                    <a:pt x="1610" y="1030"/>
                    <a:pt x="1530" y="1030"/>
                  </a:cubicBezTo>
                  <a:cubicBezTo>
                    <a:pt x="145" y="1030"/>
                    <a:pt x="145" y="1030"/>
                    <a:pt x="145" y="1030"/>
                  </a:cubicBezTo>
                  <a:cubicBezTo>
                    <a:pt x="65" y="1030"/>
                    <a:pt x="0" y="965"/>
                    <a:pt x="0" y="88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1530" y="0"/>
                    <a:pt x="1530" y="0"/>
                    <a:pt x="1530" y="0"/>
                  </a:cubicBezTo>
                  <a:cubicBezTo>
                    <a:pt x="1610" y="0"/>
                    <a:pt x="1675" y="65"/>
                    <a:pt x="1675" y="14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15" name="Rectangle 109"/>
            <p:cNvSpPr>
              <a:spLocks noChangeArrowheads="1"/>
            </p:cNvSpPr>
            <p:nvPr userDrawn="1"/>
          </p:nvSpPr>
          <p:spPr bwMode="auto">
            <a:xfrm>
              <a:off x="2727" y="1064"/>
              <a:ext cx="919" cy="6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16" name="Oval 110"/>
            <p:cNvSpPr>
              <a:spLocks noChangeArrowheads="1"/>
            </p:cNvSpPr>
            <p:nvPr userDrawn="1"/>
          </p:nvSpPr>
          <p:spPr bwMode="auto">
            <a:xfrm>
              <a:off x="3709" y="1329"/>
              <a:ext cx="122" cy="1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018" name="Mobil" hidden="1"/>
          <p:cNvGrpSpPr>
            <a:grpSpLocks noChangeAspect="1"/>
          </p:cNvGrpSpPr>
          <p:nvPr userDrawn="1"/>
        </p:nvGrpSpPr>
        <p:grpSpPr bwMode="auto">
          <a:xfrm>
            <a:off x="5294982" y="2120482"/>
            <a:ext cx="1602039" cy="2617037"/>
            <a:chOff x="1351" y="832"/>
            <a:chExt cx="757" cy="1228"/>
          </a:xfrm>
        </p:grpSpPr>
        <p:sp>
          <p:nvSpPr>
            <p:cNvPr id="1020" name="Freeform 114"/>
            <p:cNvSpPr>
              <a:spLocks/>
            </p:cNvSpPr>
            <p:nvPr userDrawn="1"/>
          </p:nvSpPr>
          <p:spPr bwMode="auto">
            <a:xfrm>
              <a:off x="1351" y="832"/>
              <a:ext cx="757" cy="1228"/>
            </a:xfrm>
            <a:custGeom>
              <a:avLst/>
              <a:gdLst>
                <a:gd name="T0" fmla="*/ 590 w 687"/>
                <a:gd name="T1" fmla="*/ 1116 h 1116"/>
                <a:gd name="T2" fmla="*/ 97 w 687"/>
                <a:gd name="T3" fmla="*/ 1116 h 1116"/>
                <a:gd name="T4" fmla="*/ 0 w 687"/>
                <a:gd name="T5" fmla="*/ 1020 h 1116"/>
                <a:gd name="T6" fmla="*/ 0 w 687"/>
                <a:gd name="T7" fmla="*/ 97 h 1116"/>
                <a:gd name="T8" fmla="*/ 97 w 687"/>
                <a:gd name="T9" fmla="*/ 0 h 1116"/>
                <a:gd name="T10" fmla="*/ 590 w 687"/>
                <a:gd name="T11" fmla="*/ 0 h 1116"/>
                <a:gd name="T12" fmla="*/ 687 w 687"/>
                <a:gd name="T13" fmla="*/ 97 h 1116"/>
                <a:gd name="T14" fmla="*/ 687 w 687"/>
                <a:gd name="T15" fmla="*/ 1020 h 1116"/>
                <a:gd name="T16" fmla="*/ 590 w 687"/>
                <a:gd name="T17" fmla="*/ 1116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7" h="1116">
                  <a:moveTo>
                    <a:pt x="590" y="1116"/>
                  </a:moveTo>
                  <a:cubicBezTo>
                    <a:pt x="97" y="1116"/>
                    <a:pt x="97" y="1116"/>
                    <a:pt x="97" y="1116"/>
                  </a:cubicBezTo>
                  <a:cubicBezTo>
                    <a:pt x="44" y="1116"/>
                    <a:pt x="0" y="1073"/>
                    <a:pt x="0" y="102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4" y="0"/>
                    <a:pt x="97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643" y="0"/>
                    <a:pt x="687" y="43"/>
                    <a:pt x="687" y="97"/>
                  </a:cubicBezTo>
                  <a:cubicBezTo>
                    <a:pt x="687" y="1020"/>
                    <a:pt x="687" y="1020"/>
                    <a:pt x="687" y="1020"/>
                  </a:cubicBezTo>
                  <a:cubicBezTo>
                    <a:pt x="687" y="1073"/>
                    <a:pt x="643" y="1116"/>
                    <a:pt x="590" y="111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21" name="Rectangle 115"/>
            <p:cNvSpPr>
              <a:spLocks noChangeArrowheads="1"/>
            </p:cNvSpPr>
            <p:nvPr userDrawn="1"/>
          </p:nvSpPr>
          <p:spPr bwMode="auto">
            <a:xfrm>
              <a:off x="1441" y="1017"/>
              <a:ext cx="575" cy="8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22" name="Oval 116"/>
            <p:cNvSpPr>
              <a:spLocks noChangeArrowheads="1"/>
            </p:cNvSpPr>
            <p:nvPr userDrawn="1"/>
          </p:nvSpPr>
          <p:spPr bwMode="auto">
            <a:xfrm>
              <a:off x="1675" y="1883"/>
              <a:ext cx="109" cy="1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024" name="Institusjon" hidden="1"/>
          <p:cNvGrpSpPr>
            <a:grpSpLocks noChangeAspect="1"/>
          </p:cNvGrpSpPr>
          <p:nvPr userDrawn="1"/>
        </p:nvGrpSpPr>
        <p:grpSpPr bwMode="auto">
          <a:xfrm>
            <a:off x="4545812" y="2586136"/>
            <a:ext cx="3100379" cy="1685729"/>
            <a:chOff x="2465" y="1978"/>
            <a:chExt cx="1465" cy="791"/>
          </a:xfrm>
        </p:grpSpPr>
        <p:sp>
          <p:nvSpPr>
            <p:cNvPr id="1026" name="Freeform 120"/>
            <p:cNvSpPr>
              <a:spLocks/>
            </p:cNvSpPr>
            <p:nvPr userDrawn="1"/>
          </p:nvSpPr>
          <p:spPr bwMode="auto">
            <a:xfrm>
              <a:off x="2527" y="2298"/>
              <a:ext cx="350" cy="359"/>
            </a:xfrm>
            <a:custGeom>
              <a:avLst/>
              <a:gdLst>
                <a:gd name="T0" fmla="*/ 263 w 350"/>
                <a:gd name="T1" fmla="*/ 0 h 359"/>
                <a:gd name="T2" fmla="*/ 0 w 350"/>
                <a:gd name="T3" fmla="*/ 0 h 359"/>
                <a:gd name="T4" fmla="*/ 0 w 350"/>
                <a:gd name="T5" fmla="*/ 359 h 359"/>
                <a:gd name="T6" fmla="*/ 350 w 350"/>
                <a:gd name="T7" fmla="*/ 299 h 359"/>
                <a:gd name="T8" fmla="*/ 350 w 350"/>
                <a:gd name="T9" fmla="*/ 0 h 359"/>
                <a:gd name="T10" fmla="*/ 263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263" y="0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350" y="299"/>
                  </a:lnTo>
                  <a:lnTo>
                    <a:pt x="350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27" name="Freeform 121"/>
            <p:cNvSpPr>
              <a:spLocks/>
            </p:cNvSpPr>
            <p:nvPr userDrawn="1"/>
          </p:nvSpPr>
          <p:spPr bwMode="auto">
            <a:xfrm>
              <a:off x="3518" y="2298"/>
              <a:ext cx="350" cy="359"/>
            </a:xfrm>
            <a:custGeom>
              <a:avLst/>
              <a:gdLst>
                <a:gd name="T0" fmla="*/ 87 w 350"/>
                <a:gd name="T1" fmla="*/ 0 h 359"/>
                <a:gd name="T2" fmla="*/ 0 w 350"/>
                <a:gd name="T3" fmla="*/ 0 h 359"/>
                <a:gd name="T4" fmla="*/ 0 w 350"/>
                <a:gd name="T5" fmla="*/ 299 h 359"/>
                <a:gd name="T6" fmla="*/ 350 w 350"/>
                <a:gd name="T7" fmla="*/ 359 h 359"/>
                <a:gd name="T8" fmla="*/ 350 w 350"/>
                <a:gd name="T9" fmla="*/ 0 h 359"/>
                <a:gd name="T10" fmla="*/ 87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87" y="0"/>
                  </a:moveTo>
                  <a:lnTo>
                    <a:pt x="0" y="0"/>
                  </a:lnTo>
                  <a:lnTo>
                    <a:pt x="0" y="299"/>
                  </a:lnTo>
                  <a:lnTo>
                    <a:pt x="350" y="359"/>
                  </a:lnTo>
                  <a:lnTo>
                    <a:pt x="350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28" name="Rectangle 122"/>
            <p:cNvSpPr>
              <a:spLocks noChangeArrowheads="1"/>
            </p:cNvSpPr>
            <p:nvPr userDrawn="1"/>
          </p:nvSpPr>
          <p:spPr bwMode="auto">
            <a:xfrm>
              <a:off x="2897" y="2202"/>
              <a:ext cx="601" cy="3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29" name="Freeform 123"/>
            <p:cNvSpPr>
              <a:spLocks/>
            </p:cNvSpPr>
            <p:nvPr userDrawn="1"/>
          </p:nvSpPr>
          <p:spPr bwMode="auto">
            <a:xfrm>
              <a:off x="2867" y="2087"/>
              <a:ext cx="660" cy="92"/>
            </a:xfrm>
            <a:custGeom>
              <a:avLst/>
              <a:gdLst>
                <a:gd name="T0" fmla="*/ 660 w 660"/>
                <a:gd name="T1" fmla="*/ 92 h 92"/>
                <a:gd name="T2" fmla="*/ 330 w 660"/>
                <a:gd name="T3" fmla="*/ 0 h 92"/>
                <a:gd name="T4" fmla="*/ 0 w 660"/>
                <a:gd name="T5" fmla="*/ 92 h 92"/>
                <a:gd name="T6" fmla="*/ 660 w 660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0" h="92">
                  <a:moveTo>
                    <a:pt x="660" y="92"/>
                  </a:moveTo>
                  <a:lnTo>
                    <a:pt x="330" y="0"/>
                  </a:lnTo>
                  <a:lnTo>
                    <a:pt x="0" y="92"/>
                  </a:lnTo>
                  <a:lnTo>
                    <a:pt x="66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0" name="Freeform 124"/>
            <p:cNvSpPr>
              <a:spLocks/>
            </p:cNvSpPr>
            <p:nvPr userDrawn="1"/>
          </p:nvSpPr>
          <p:spPr bwMode="auto">
            <a:xfrm>
              <a:off x="2556" y="2243"/>
              <a:ext cx="321" cy="35"/>
            </a:xfrm>
            <a:custGeom>
              <a:avLst/>
              <a:gdLst>
                <a:gd name="T0" fmla="*/ 321 w 321"/>
                <a:gd name="T1" fmla="*/ 35 h 35"/>
                <a:gd name="T2" fmla="*/ 321 w 321"/>
                <a:gd name="T3" fmla="*/ 0 h 35"/>
                <a:gd name="T4" fmla="*/ 102 w 321"/>
                <a:gd name="T5" fmla="*/ 0 h 35"/>
                <a:gd name="T6" fmla="*/ 0 w 321"/>
                <a:gd name="T7" fmla="*/ 35 h 35"/>
                <a:gd name="T8" fmla="*/ 321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321" y="35"/>
                  </a:moveTo>
                  <a:lnTo>
                    <a:pt x="321" y="0"/>
                  </a:lnTo>
                  <a:lnTo>
                    <a:pt x="102" y="0"/>
                  </a:lnTo>
                  <a:lnTo>
                    <a:pt x="0" y="35"/>
                  </a:lnTo>
                  <a:lnTo>
                    <a:pt x="32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1" name="Freeform 125"/>
            <p:cNvSpPr>
              <a:spLocks/>
            </p:cNvSpPr>
            <p:nvPr userDrawn="1"/>
          </p:nvSpPr>
          <p:spPr bwMode="auto">
            <a:xfrm>
              <a:off x="3520" y="2243"/>
              <a:ext cx="321" cy="35"/>
            </a:xfrm>
            <a:custGeom>
              <a:avLst/>
              <a:gdLst>
                <a:gd name="T0" fmla="*/ 0 w 321"/>
                <a:gd name="T1" fmla="*/ 35 h 35"/>
                <a:gd name="T2" fmla="*/ 0 w 321"/>
                <a:gd name="T3" fmla="*/ 0 h 35"/>
                <a:gd name="T4" fmla="*/ 218 w 321"/>
                <a:gd name="T5" fmla="*/ 0 h 35"/>
                <a:gd name="T6" fmla="*/ 321 w 321"/>
                <a:gd name="T7" fmla="*/ 35 h 35"/>
                <a:gd name="T8" fmla="*/ 0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0" y="35"/>
                  </a:moveTo>
                  <a:lnTo>
                    <a:pt x="0" y="0"/>
                  </a:lnTo>
                  <a:lnTo>
                    <a:pt x="218" y="0"/>
                  </a:lnTo>
                  <a:lnTo>
                    <a:pt x="321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2" name="Freeform 126"/>
            <p:cNvSpPr>
              <a:spLocks/>
            </p:cNvSpPr>
            <p:nvPr userDrawn="1"/>
          </p:nvSpPr>
          <p:spPr bwMode="auto">
            <a:xfrm>
              <a:off x="3188" y="1978"/>
              <a:ext cx="152" cy="117"/>
            </a:xfrm>
            <a:custGeom>
              <a:avLst/>
              <a:gdLst>
                <a:gd name="T0" fmla="*/ 152 w 152"/>
                <a:gd name="T1" fmla="*/ 32 h 117"/>
                <a:gd name="T2" fmla="*/ 17 w 152"/>
                <a:gd name="T3" fmla="*/ 0 h 117"/>
                <a:gd name="T4" fmla="*/ 17 w 152"/>
                <a:gd name="T5" fmla="*/ 0 h 117"/>
                <a:gd name="T6" fmla="*/ 0 w 152"/>
                <a:gd name="T7" fmla="*/ 0 h 117"/>
                <a:gd name="T8" fmla="*/ 0 w 152"/>
                <a:gd name="T9" fmla="*/ 117 h 117"/>
                <a:gd name="T10" fmla="*/ 17 w 152"/>
                <a:gd name="T11" fmla="*/ 117 h 117"/>
                <a:gd name="T12" fmla="*/ 17 w 152"/>
                <a:gd name="T13" fmla="*/ 71 h 117"/>
                <a:gd name="T14" fmla="*/ 152 w 152"/>
                <a:gd name="T15" fmla="*/ 3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17">
                  <a:moveTo>
                    <a:pt x="152" y="32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17" y="117"/>
                  </a:lnTo>
                  <a:lnTo>
                    <a:pt x="17" y="71"/>
                  </a:lnTo>
                  <a:lnTo>
                    <a:pt x="152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3" name="Freeform 127"/>
            <p:cNvSpPr>
              <a:spLocks/>
            </p:cNvSpPr>
            <p:nvPr userDrawn="1"/>
          </p:nvSpPr>
          <p:spPr bwMode="auto">
            <a:xfrm>
              <a:off x="3038" y="2297"/>
              <a:ext cx="83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4" name="Freeform 128"/>
            <p:cNvSpPr>
              <a:spLocks/>
            </p:cNvSpPr>
            <p:nvPr userDrawn="1"/>
          </p:nvSpPr>
          <p:spPr bwMode="auto">
            <a:xfrm>
              <a:off x="2956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5" name="Freeform 129"/>
            <p:cNvSpPr>
              <a:spLocks/>
            </p:cNvSpPr>
            <p:nvPr userDrawn="1"/>
          </p:nvSpPr>
          <p:spPr bwMode="auto">
            <a:xfrm>
              <a:off x="3385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6" name="Freeform 130"/>
            <p:cNvSpPr>
              <a:spLocks/>
            </p:cNvSpPr>
            <p:nvPr userDrawn="1"/>
          </p:nvSpPr>
          <p:spPr bwMode="auto">
            <a:xfrm>
              <a:off x="3156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8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90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7" name="Freeform 131"/>
            <p:cNvSpPr>
              <a:spLocks/>
            </p:cNvSpPr>
            <p:nvPr userDrawn="1"/>
          </p:nvSpPr>
          <p:spPr bwMode="auto">
            <a:xfrm>
              <a:off x="3274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8" name="Freeform 132"/>
            <p:cNvSpPr>
              <a:spLocks/>
            </p:cNvSpPr>
            <p:nvPr userDrawn="1"/>
          </p:nvSpPr>
          <p:spPr bwMode="auto">
            <a:xfrm>
              <a:off x="2567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39" name="Freeform 133"/>
            <p:cNvSpPr>
              <a:spLocks/>
            </p:cNvSpPr>
            <p:nvPr userDrawn="1"/>
          </p:nvSpPr>
          <p:spPr bwMode="auto">
            <a:xfrm>
              <a:off x="2641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0" name="Freeform 134"/>
            <p:cNvSpPr>
              <a:spLocks/>
            </p:cNvSpPr>
            <p:nvPr userDrawn="1"/>
          </p:nvSpPr>
          <p:spPr bwMode="auto">
            <a:xfrm>
              <a:off x="2715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1" name="Freeform 135"/>
            <p:cNvSpPr>
              <a:spLocks/>
            </p:cNvSpPr>
            <p:nvPr userDrawn="1"/>
          </p:nvSpPr>
          <p:spPr bwMode="auto">
            <a:xfrm>
              <a:off x="2789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2" name="Freeform 136"/>
            <p:cNvSpPr>
              <a:spLocks/>
            </p:cNvSpPr>
            <p:nvPr userDrawn="1"/>
          </p:nvSpPr>
          <p:spPr bwMode="auto">
            <a:xfrm>
              <a:off x="3559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3" name="Freeform 137"/>
            <p:cNvSpPr>
              <a:spLocks/>
            </p:cNvSpPr>
            <p:nvPr userDrawn="1"/>
          </p:nvSpPr>
          <p:spPr bwMode="auto">
            <a:xfrm>
              <a:off x="3632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4" name="Freeform 138"/>
            <p:cNvSpPr>
              <a:spLocks/>
            </p:cNvSpPr>
            <p:nvPr userDrawn="1"/>
          </p:nvSpPr>
          <p:spPr bwMode="auto">
            <a:xfrm>
              <a:off x="3706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5" name="Freeform 139"/>
            <p:cNvSpPr>
              <a:spLocks/>
            </p:cNvSpPr>
            <p:nvPr userDrawn="1"/>
          </p:nvSpPr>
          <p:spPr bwMode="auto">
            <a:xfrm>
              <a:off x="3780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6" name="Freeform 140"/>
            <p:cNvSpPr>
              <a:spLocks/>
            </p:cNvSpPr>
            <p:nvPr userDrawn="1"/>
          </p:nvSpPr>
          <p:spPr bwMode="auto">
            <a:xfrm>
              <a:off x="2465" y="2618"/>
              <a:ext cx="1465" cy="151"/>
            </a:xfrm>
            <a:custGeom>
              <a:avLst/>
              <a:gdLst>
                <a:gd name="T0" fmla="*/ 1465 w 1465"/>
                <a:gd name="T1" fmla="*/ 151 h 151"/>
                <a:gd name="T2" fmla="*/ 0 w 1465"/>
                <a:gd name="T3" fmla="*/ 151 h 151"/>
                <a:gd name="T4" fmla="*/ 0 w 1465"/>
                <a:gd name="T5" fmla="*/ 75 h 151"/>
                <a:gd name="T6" fmla="*/ 423 w 1465"/>
                <a:gd name="T7" fmla="*/ 0 h 151"/>
                <a:gd name="T8" fmla="*/ 1042 w 1465"/>
                <a:gd name="T9" fmla="*/ 0 h 151"/>
                <a:gd name="T10" fmla="*/ 1465 w 1465"/>
                <a:gd name="T11" fmla="*/ 75 h 151"/>
                <a:gd name="T12" fmla="*/ 1465 w 1465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5" h="151">
                  <a:moveTo>
                    <a:pt x="1465" y="151"/>
                  </a:moveTo>
                  <a:lnTo>
                    <a:pt x="0" y="151"/>
                  </a:lnTo>
                  <a:lnTo>
                    <a:pt x="0" y="75"/>
                  </a:lnTo>
                  <a:lnTo>
                    <a:pt x="423" y="0"/>
                  </a:lnTo>
                  <a:lnTo>
                    <a:pt x="1042" y="0"/>
                  </a:lnTo>
                  <a:lnTo>
                    <a:pt x="1465" y="75"/>
                  </a:lnTo>
                  <a:lnTo>
                    <a:pt x="146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7" name="Line 141"/>
            <p:cNvSpPr>
              <a:spLocks noChangeShapeType="1"/>
            </p:cNvSpPr>
            <p:nvPr userDrawn="1"/>
          </p:nvSpPr>
          <p:spPr bwMode="auto">
            <a:xfrm>
              <a:off x="2764" y="2616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8" name="Line 142"/>
            <p:cNvSpPr>
              <a:spLocks noChangeShapeType="1"/>
            </p:cNvSpPr>
            <p:nvPr userDrawn="1"/>
          </p:nvSpPr>
          <p:spPr bwMode="auto">
            <a:xfrm>
              <a:off x="2764" y="229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49" name="Line 143"/>
            <p:cNvSpPr>
              <a:spLocks noChangeShapeType="1"/>
            </p:cNvSpPr>
            <p:nvPr userDrawn="1"/>
          </p:nvSpPr>
          <p:spPr bwMode="auto">
            <a:xfrm>
              <a:off x="2757" y="2290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50" name="Line 144"/>
            <p:cNvSpPr>
              <a:spLocks noChangeShapeType="1"/>
            </p:cNvSpPr>
            <p:nvPr userDrawn="1"/>
          </p:nvSpPr>
          <p:spPr bwMode="auto">
            <a:xfrm>
              <a:off x="2757" y="263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052" name="Handpenger" hidden="1"/>
          <p:cNvGrpSpPr>
            <a:grpSpLocks noChangeAspect="1"/>
          </p:cNvGrpSpPr>
          <p:nvPr userDrawn="1"/>
        </p:nvGrpSpPr>
        <p:grpSpPr bwMode="auto">
          <a:xfrm>
            <a:off x="4441054" y="2349579"/>
            <a:ext cx="3309892" cy="2158843"/>
            <a:chOff x="2178" y="950"/>
            <a:chExt cx="1564" cy="1013"/>
          </a:xfrm>
        </p:grpSpPr>
        <p:sp>
          <p:nvSpPr>
            <p:cNvPr id="1054" name="Freeform 148"/>
            <p:cNvSpPr>
              <a:spLocks/>
            </p:cNvSpPr>
            <p:nvPr userDrawn="1"/>
          </p:nvSpPr>
          <p:spPr bwMode="auto">
            <a:xfrm>
              <a:off x="2228" y="1599"/>
              <a:ext cx="868" cy="364"/>
            </a:xfrm>
            <a:custGeom>
              <a:avLst/>
              <a:gdLst>
                <a:gd name="T0" fmla="*/ 0 w 769"/>
                <a:gd name="T1" fmla="*/ 270 h 322"/>
                <a:gd name="T2" fmla="*/ 135 w 769"/>
                <a:gd name="T3" fmla="*/ 270 h 322"/>
                <a:gd name="T4" fmla="*/ 181 w 769"/>
                <a:gd name="T5" fmla="*/ 276 h 322"/>
                <a:gd name="T6" fmla="*/ 291 w 769"/>
                <a:gd name="T7" fmla="*/ 295 h 322"/>
                <a:gd name="T8" fmla="*/ 418 w 769"/>
                <a:gd name="T9" fmla="*/ 317 h 322"/>
                <a:gd name="T10" fmla="*/ 467 w 769"/>
                <a:gd name="T11" fmla="*/ 316 h 322"/>
                <a:gd name="T12" fmla="*/ 510 w 769"/>
                <a:gd name="T13" fmla="*/ 299 h 322"/>
                <a:gd name="T14" fmla="*/ 668 w 769"/>
                <a:gd name="T15" fmla="*/ 230 h 322"/>
                <a:gd name="T16" fmla="*/ 742 w 769"/>
                <a:gd name="T17" fmla="*/ 198 h 322"/>
                <a:gd name="T18" fmla="*/ 764 w 769"/>
                <a:gd name="T19" fmla="*/ 178 h 322"/>
                <a:gd name="T20" fmla="*/ 768 w 769"/>
                <a:gd name="T21" fmla="*/ 148 h 322"/>
                <a:gd name="T22" fmla="*/ 756 w 769"/>
                <a:gd name="T23" fmla="*/ 129 h 322"/>
                <a:gd name="T24" fmla="*/ 742 w 769"/>
                <a:gd name="T25" fmla="*/ 123 h 322"/>
                <a:gd name="T26" fmla="*/ 708 w 769"/>
                <a:gd name="T27" fmla="*/ 135 h 322"/>
                <a:gd name="T28" fmla="*/ 563 w 769"/>
                <a:gd name="T29" fmla="*/ 197 h 322"/>
                <a:gd name="T30" fmla="*/ 517 w 769"/>
                <a:gd name="T31" fmla="*/ 216 h 322"/>
                <a:gd name="T32" fmla="*/ 488 w 769"/>
                <a:gd name="T33" fmla="*/ 221 h 322"/>
                <a:gd name="T34" fmla="*/ 401 w 769"/>
                <a:gd name="T35" fmla="*/ 212 h 322"/>
                <a:gd name="T36" fmla="*/ 286 w 769"/>
                <a:gd name="T37" fmla="*/ 189 h 322"/>
                <a:gd name="T38" fmla="*/ 269 w 769"/>
                <a:gd name="T39" fmla="*/ 182 h 322"/>
                <a:gd name="T40" fmla="*/ 260 w 769"/>
                <a:gd name="T41" fmla="*/ 134 h 322"/>
                <a:gd name="T42" fmla="*/ 290 w 769"/>
                <a:gd name="T43" fmla="*/ 108 h 322"/>
                <a:gd name="T44" fmla="*/ 336 w 769"/>
                <a:gd name="T45" fmla="*/ 112 h 322"/>
                <a:gd name="T46" fmla="*/ 471 w 769"/>
                <a:gd name="T47" fmla="*/ 129 h 322"/>
                <a:gd name="T48" fmla="*/ 519 w 769"/>
                <a:gd name="T49" fmla="*/ 134 h 322"/>
                <a:gd name="T50" fmla="*/ 574 w 769"/>
                <a:gd name="T51" fmla="*/ 98 h 322"/>
                <a:gd name="T52" fmla="*/ 549 w 769"/>
                <a:gd name="T53" fmla="*/ 61 h 322"/>
                <a:gd name="T54" fmla="*/ 475 w 769"/>
                <a:gd name="T55" fmla="*/ 46 h 322"/>
                <a:gd name="T56" fmla="*/ 307 w 769"/>
                <a:gd name="T57" fmla="*/ 13 h 322"/>
                <a:gd name="T58" fmla="*/ 232 w 769"/>
                <a:gd name="T59" fmla="*/ 2 h 322"/>
                <a:gd name="T60" fmla="*/ 195 w 769"/>
                <a:gd name="T61" fmla="*/ 8 h 322"/>
                <a:gd name="T62" fmla="*/ 35 w 769"/>
                <a:gd name="T63" fmla="*/ 73 h 322"/>
                <a:gd name="T64" fmla="*/ 0 w 769"/>
                <a:gd name="T65" fmla="*/ 73 h 322"/>
                <a:gd name="T66" fmla="*/ 0 w 769"/>
                <a:gd name="T67" fmla="*/ 27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322">
                  <a:moveTo>
                    <a:pt x="0" y="270"/>
                  </a:moveTo>
                  <a:cubicBezTo>
                    <a:pt x="135" y="270"/>
                    <a:pt x="135" y="270"/>
                    <a:pt x="135" y="270"/>
                  </a:cubicBezTo>
                  <a:cubicBezTo>
                    <a:pt x="151" y="272"/>
                    <a:pt x="166" y="274"/>
                    <a:pt x="181" y="276"/>
                  </a:cubicBezTo>
                  <a:cubicBezTo>
                    <a:pt x="218" y="282"/>
                    <a:pt x="255" y="288"/>
                    <a:pt x="291" y="295"/>
                  </a:cubicBezTo>
                  <a:cubicBezTo>
                    <a:pt x="333" y="302"/>
                    <a:pt x="376" y="309"/>
                    <a:pt x="418" y="317"/>
                  </a:cubicBezTo>
                  <a:cubicBezTo>
                    <a:pt x="435" y="320"/>
                    <a:pt x="451" y="322"/>
                    <a:pt x="467" y="316"/>
                  </a:cubicBezTo>
                  <a:cubicBezTo>
                    <a:pt x="482" y="310"/>
                    <a:pt x="496" y="305"/>
                    <a:pt x="510" y="299"/>
                  </a:cubicBezTo>
                  <a:cubicBezTo>
                    <a:pt x="563" y="276"/>
                    <a:pt x="616" y="253"/>
                    <a:pt x="668" y="230"/>
                  </a:cubicBezTo>
                  <a:cubicBezTo>
                    <a:pt x="706" y="213"/>
                    <a:pt x="704" y="216"/>
                    <a:pt x="742" y="198"/>
                  </a:cubicBezTo>
                  <a:cubicBezTo>
                    <a:pt x="751" y="194"/>
                    <a:pt x="758" y="187"/>
                    <a:pt x="764" y="178"/>
                  </a:cubicBezTo>
                  <a:cubicBezTo>
                    <a:pt x="769" y="169"/>
                    <a:pt x="769" y="158"/>
                    <a:pt x="768" y="148"/>
                  </a:cubicBezTo>
                  <a:cubicBezTo>
                    <a:pt x="766" y="144"/>
                    <a:pt x="764" y="138"/>
                    <a:pt x="756" y="129"/>
                  </a:cubicBezTo>
                  <a:cubicBezTo>
                    <a:pt x="756" y="129"/>
                    <a:pt x="755" y="124"/>
                    <a:pt x="742" y="123"/>
                  </a:cubicBezTo>
                  <a:cubicBezTo>
                    <a:pt x="729" y="122"/>
                    <a:pt x="708" y="135"/>
                    <a:pt x="708" y="135"/>
                  </a:cubicBezTo>
                  <a:cubicBezTo>
                    <a:pt x="708" y="135"/>
                    <a:pt x="618" y="174"/>
                    <a:pt x="563" y="197"/>
                  </a:cubicBezTo>
                  <a:cubicBezTo>
                    <a:pt x="549" y="203"/>
                    <a:pt x="531" y="210"/>
                    <a:pt x="517" y="216"/>
                  </a:cubicBezTo>
                  <a:cubicBezTo>
                    <a:pt x="508" y="220"/>
                    <a:pt x="498" y="222"/>
                    <a:pt x="488" y="221"/>
                  </a:cubicBezTo>
                  <a:cubicBezTo>
                    <a:pt x="459" y="218"/>
                    <a:pt x="430" y="217"/>
                    <a:pt x="401" y="212"/>
                  </a:cubicBezTo>
                  <a:cubicBezTo>
                    <a:pt x="361" y="206"/>
                    <a:pt x="326" y="196"/>
                    <a:pt x="286" y="189"/>
                  </a:cubicBezTo>
                  <a:cubicBezTo>
                    <a:pt x="280" y="187"/>
                    <a:pt x="274" y="185"/>
                    <a:pt x="269" y="182"/>
                  </a:cubicBezTo>
                  <a:cubicBezTo>
                    <a:pt x="258" y="175"/>
                    <a:pt x="257" y="145"/>
                    <a:pt x="260" y="134"/>
                  </a:cubicBezTo>
                  <a:cubicBezTo>
                    <a:pt x="264" y="120"/>
                    <a:pt x="274" y="109"/>
                    <a:pt x="290" y="108"/>
                  </a:cubicBezTo>
                  <a:cubicBezTo>
                    <a:pt x="305" y="107"/>
                    <a:pt x="321" y="110"/>
                    <a:pt x="336" y="112"/>
                  </a:cubicBezTo>
                  <a:cubicBezTo>
                    <a:pt x="381" y="117"/>
                    <a:pt x="426" y="123"/>
                    <a:pt x="471" y="129"/>
                  </a:cubicBezTo>
                  <a:cubicBezTo>
                    <a:pt x="487" y="131"/>
                    <a:pt x="503" y="133"/>
                    <a:pt x="519" y="134"/>
                  </a:cubicBezTo>
                  <a:cubicBezTo>
                    <a:pt x="544" y="136"/>
                    <a:pt x="568" y="120"/>
                    <a:pt x="574" y="98"/>
                  </a:cubicBezTo>
                  <a:cubicBezTo>
                    <a:pt x="578" y="81"/>
                    <a:pt x="569" y="66"/>
                    <a:pt x="549" y="61"/>
                  </a:cubicBezTo>
                  <a:cubicBezTo>
                    <a:pt x="525" y="56"/>
                    <a:pt x="500" y="51"/>
                    <a:pt x="475" y="46"/>
                  </a:cubicBezTo>
                  <a:cubicBezTo>
                    <a:pt x="419" y="35"/>
                    <a:pt x="363" y="24"/>
                    <a:pt x="307" y="13"/>
                  </a:cubicBezTo>
                  <a:cubicBezTo>
                    <a:pt x="283" y="8"/>
                    <a:pt x="257" y="6"/>
                    <a:pt x="232" y="2"/>
                  </a:cubicBezTo>
                  <a:cubicBezTo>
                    <a:pt x="219" y="0"/>
                    <a:pt x="207" y="4"/>
                    <a:pt x="195" y="8"/>
                  </a:cubicBezTo>
                  <a:cubicBezTo>
                    <a:pt x="140" y="26"/>
                    <a:pt x="87" y="49"/>
                    <a:pt x="35" y="73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55" name="Rectangle 149"/>
            <p:cNvSpPr>
              <a:spLocks noChangeArrowheads="1"/>
            </p:cNvSpPr>
            <p:nvPr userDrawn="1"/>
          </p:nvSpPr>
          <p:spPr bwMode="auto">
            <a:xfrm>
              <a:off x="2178" y="1684"/>
              <a:ext cx="33" cy="2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56" name="Freeform 150"/>
            <p:cNvSpPr>
              <a:spLocks/>
            </p:cNvSpPr>
            <p:nvPr userDrawn="1"/>
          </p:nvSpPr>
          <p:spPr bwMode="auto">
            <a:xfrm>
              <a:off x="2843" y="950"/>
              <a:ext cx="849" cy="364"/>
            </a:xfrm>
            <a:custGeom>
              <a:avLst/>
              <a:gdLst>
                <a:gd name="T0" fmla="*/ 752 w 752"/>
                <a:gd name="T1" fmla="*/ 52 h 322"/>
                <a:gd name="T2" fmla="*/ 616 w 752"/>
                <a:gd name="T3" fmla="*/ 52 h 322"/>
                <a:gd name="T4" fmla="*/ 570 w 752"/>
                <a:gd name="T5" fmla="*/ 46 h 322"/>
                <a:gd name="T6" fmla="*/ 460 w 752"/>
                <a:gd name="T7" fmla="*/ 28 h 322"/>
                <a:gd name="T8" fmla="*/ 334 w 752"/>
                <a:gd name="T9" fmla="*/ 5 h 322"/>
                <a:gd name="T10" fmla="*/ 284 w 752"/>
                <a:gd name="T11" fmla="*/ 7 h 322"/>
                <a:gd name="T12" fmla="*/ 241 w 752"/>
                <a:gd name="T13" fmla="*/ 23 h 322"/>
                <a:gd name="T14" fmla="*/ 83 w 752"/>
                <a:gd name="T15" fmla="*/ 92 h 322"/>
                <a:gd name="T16" fmla="*/ 10 w 752"/>
                <a:gd name="T17" fmla="*/ 124 h 322"/>
                <a:gd name="T18" fmla="*/ 235 w 752"/>
                <a:gd name="T19" fmla="*/ 106 h 322"/>
                <a:gd name="T20" fmla="*/ 263 w 752"/>
                <a:gd name="T21" fmla="*/ 101 h 322"/>
                <a:gd name="T22" fmla="*/ 351 w 752"/>
                <a:gd name="T23" fmla="*/ 110 h 322"/>
                <a:gd name="T24" fmla="*/ 465 w 752"/>
                <a:gd name="T25" fmla="*/ 134 h 322"/>
                <a:gd name="T26" fmla="*/ 482 w 752"/>
                <a:gd name="T27" fmla="*/ 140 h 322"/>
                <a:gd name="T28" fmla="*/ 491 w 752"/>
                <a:gd name="T29" fmla="*/ 189 h 322"/>
                <a:gd name="T30" fmla="*/ 462 w 752"/>
                <a:gd name="T31" fmla="*/ 214 h 322"/>
                <a:gd name="T32" fmla="*/ 416 w 752"/>
                <a:gd name="T33" fmla="*/ 211 h 322"/>
                <a:gd name="T34" fmla="*/ 281 w 752"/>
                <a:gd name="T35" fmla="*/ 194 h 322"/>
                <a:gd name="T36" fmla="*/ 233 w 752"/>
                <a:gd name="T37" fmla="*/ 188 h 322"/>
                <a:gd name="T38" fmla="*/ 178 w 752"/>
                <a:gd name="T39" fmla="*/ 224 h 322"/>
                <a:gd name="T40" fmla="*/ 202 w 752"/>
                <a:gd name="T41" fmla="*/ 261 h 322"/>
                <a:gd name="T42" fmla="*/ 277 w 752"/>
                <a:gd name="T43" fmla="*/ 276 h 322"/>
                <a:gd name="T44" fmla="*/ 444 w 752"/>
                <a:gd name="T45" fmla="*/ 309 h 322"/>
                <a:gd name="T46" fmla="*/ 519 w 752"/>
                <a:gd name="T47" fmla="*/ 320 h 322"/>
                <a:gd name="T48" fmla="*/ 557 w 752"/>
                <a:gd name="T49" fmla="*/ 314 h 322"/>
                <a:gd name="T50" fmla="*/ 717 w 752"/>
                <a:gd name="T51" fmla="*/ 250 h 322"/>
                <a:gd name="T52" fmla="*/ 752 w 752"/>
                <a:gd name="T53" fmla="*/ 250 h 322"/>
                <a:gd name="T54" fmla="*/ 752 w 752"/>
                <a:gd name="T55" fmla="*/ 5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52" h="322">
                  <a:moveTo>
                    <a:pt x="752" y="52"/>
                  </a:moveTo>
                  <a:cubicBezTo>
                    <a:pt x="616" y="52"/>
                    <a:pt x="616" y="52"/>
                    <a:pt x="616" y="52"/>
                  </a:cubicBezTo>
                  <a:cubicBezTo>
                    <a:pt x="601" y="50"/>
                    <a:pt x="585" y="49"/>
                    <a:pt x="570" y="46"/>
                  </a:cubicBezTo>
                  <a:cubicBezTo>
                    <a:pt x="534" y="40"/>
                    <a:pt x="497" y="34"/>
                    <a:pt x="460" y="28"/>
                  </a:cubicBezTo>
                  <a:cubicBezTo>
                    <a:pt x="418" y="20"/>
                    <a:pt x="376" y="13"/>
                    <a:pt x="334" y="5"/>
                  </a:cubicBezTo>
                  <a:cubicBezTo>
                    <a:pt x="317" y="2"/>
                    <a:pt x="301" y="0"/>
                    <a:pt x="284" y="7"/>
                  </a:cubicBezTo>
                  <a:cubicBezTo>
                    <a:pt x="270" y="12"/>
                    <a:pt x="255" y="17"/>
                    <a:pt x="241" y="23"/>
                  </a:cubicBezTo>
                  <a:cubicBezTo>
                    <a:pt x="188" y="46"/>
                    <a:pt x="136" y="69"/>
                    <a:pt x="83" y="92"/>
                  </a:cubicBezTo>
                  <a:cubicBezTo>
                    <a:pt x="45" y="109"/>
                    <a:pt x="47" y="106"/>
                    <a:pt x="10" y="124"/>
                  </a:cubicBezTo>
                  <a:cubicBezTo>
                    <a:pt x="0" y="128"/>
                    <a:pt x="221" y="112"/>
                    <a:pt x="235" y="106"/>
                  </a:cubicBezTo>
                  <a:cubicBezTo>
                    <a:pt x="244" y="102"/>
                    <a:pt x="253" y="100"/>
                    <a:pt x="263" y="101"/>
                  </a:cubicBezTo>
                  <a:cubicBezTo>
                    <a:pt x="293" y="104"/>
                    <a:pt x="322" y="106"/>
                    <a:pt x="351" y="110"/>
                  </a:cubicBezTo>
                  <a:cubicBezTo>
                    <a:pt x="391" y="116"/>
                    <a:pt x="426" y="126"/>
                    <a:pt x="465" y="134"/>
                  </a:cubicBezTo>
                  <a:cubicBezTo>
                    <a:pt x="471" y="135"/>
                    <a:pt x="477" y="137"/>
                    <a:pt x="482" y="140"/>
                  </a:cubicBezTo>
                  <a:cubicBezTo>
                    <a:pt x="494" y="147"/>
                    <a:pt x="495" y="178"/>
                    <a:pt x="491" y="189"/>
                  </a:cubicBezTo>
                  <a:cubicBezTo>
                    <a:pt x="487" y="202"/>
                    <a:pt x="478" y="213"/>
                    <a:pt x="462" y="214"/>
                  </a:cubicBezTo>
                  <a:cubicBezTo>
                    <a:pt x="447" y="215"/>
                    <a:pt x="431" y="213"/>
                    <a:pt x="416" y="211"/>
                  </a:cubicBezTo>
                  <a:cubicBezTo>
                    <a:pt x="371" y="205"/>
                    <a:pt x="326" y="199"/>
                    <a:pt x="281" y="194"/>
                  </a:cubicBezTo>
                  <a:cubicBezTo>
                    <a:pt x="265" y="192"/>
                    <a:pt x="249" y="189"/>
                    <a:pt x="233" y="188"/>
                  </a:cubicBezTo>
                  <a:cubicBezTo>
                    <a:pt x="207" y="186"/>
                    <a:pt x="183" y="202"/>
                    <a:pt x="178" y="224"/>
                  </a:cubicBezTo>
                  <a:cubicBezTo>
                    <a:pt x="173" y="241"/>
                    <a:pt x="183" y="257"/>
                    <a:pt x="202" y="261"/>
                  </a:cubicBezTo>
                  <a:cubicBezTo>
                    <a:pt x="227" y="266"/>
                    <a:pt x="252" y="271"/>
                    <a:pt x="277" y="276"/>
                  </a:cubicBezTo>
                  <a:cubicBezTo>
                    <a:pt x="333" y="287"/>
                    <a:pt x="388" y="299"/>
                    <a:pt x="444" y="309"/>
                  </a:cubicBezTo>
                  <a:cubicBezTo>
                    <a:pt x="469" y="314"/>
                    <a:pt x="494" y="316"/>
                    <a:pt x="519" y="320"/>
                  </a:cubicBezTo>
                  <a:cubicBezTo>
                    <a:pt x="532" y="322"/>
                    <a:pt x="545" y="318"/>
                    <a:pt x="557" y="314"/>
                  </a:cubicBezTo>
                  <a:cubicBezTo>
                    <a:pt x="612" y="296"/>
                    <a:pt x="664" y="273"/>
                    <a:pt x="717" y="250"/>
                  </a:cubicBezTo>
                  <a:cubicBezTo>
                    <a:pt x="752" y="250"/>
                    <a:pt x="752" y="250"/>
                    <a:pt x="752" y="250"/>
                  </a:cubicBezTo>
                  <a:lnTo>
                    <a:pt x="752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57" name="Rectangle 151"/>
            <p:cNvSpPr>
              <a:spLocks noChangeArrowheads="1"/>
            </p:cNvSpPr>
            <p:nvPr userDrawn="1"/>
          </p:nvSpPr>
          <p:spPr bwMode="auto">
            <a:xfrm>
              <a:off x="3708" y="1005"/>
              <a:ext cx="34" cy="2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58" name="Freeform 152"/>
            <p:cNvSpPr>
              <a:spLocks/>
            </p:cNvSpPr>
            <p:nvPr userDrawn="1"/>
          </p:nvSpPr>
          <p:spPr bwMode="auto">
            <a:xfrm>
              <a:off x="2627" y="1047"/>
              <a:ext cx="810" cy="465"/>
            </a:xfrm>
            <a:custGeom>
              <a:avLst/>
              <a:gdLst>
                <a:gd name="T0" fmla="*/ 810 w 810"/>
                <a:gd name="T1" fmla="*/ 395 h 465"/>
                <a:gd name="T2" fmla="*/ 35 w 810"/>
                <a:gd name="T3" fmla="*/ 465 h 465"/>
                <a:gd name="T4" fmla="*/ 0 w 810"/>
                <a:gd name="T5" fmla="*/ 70 h 465"/>
                <a:gd name="T6" fmla="*/ 774 w 810"/>
                <a:gd name="T7" fmla="*/ 0 h 465"/>
                <a:gd name="T8" fmla="*/ 810 w 810"/>
                <a:gd name="T9" fmla="*/ 39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465">
                  <a:moveTo>
                    <a:pt x="810" y="395"/>
                  </a:moveTo>
                  <a:lnTo>
                    <a:pt x="35" y="465"/>
                  </a:lnTo>
                  <a:lnTo>
                    <a:pt x="0" y="70"/>
                  </a:lnTo>
                  <a:lnTo>
                    <a:pt x="774" y="0"/>
                  </a:lnTo>
                  <a:lnTo>
                    <a:pt x="810" y="395"/>
                  </a:ln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59" name="Freeform 153"/>
            <p:cNvSpPr>
              <a:spLocks noEditPoints="1"/>
            </p:cNvSpPr>
            <p:nvPr userDrawn="1"/>
          </p:nvSpPr>
          <p:spPr bwMode="auto">
            <a:xfrm>
              <a:off x="2809" y="1189"/>
              <a:ext cx="121" cy="210"/>
            </a:xfrm>
            <a:custGeom>
              <a:avLst/>
              <a:gdLst>
                <a:gd name="T0" fmla="*/ 65 w 107"/>
                <a:gd name="T1" fmla="*/ 184 h 185"/>
                <a:gd name="T2" fmla="*/ 56 w 107"/>
                <a:gd name="T3" fmla="*/ 185 h 185"/>
                <a:gd name="T4" fmla="*/ 54 w 107"/>
                <a:gd name="T5" fmla="*/ 165 h 185"/>
                <a:gd name="T6" fmla="*/ 23 w 107"/>
                <a:gd name="T7" fmla="*/ 159 h 185"/>
                <a:gd name="T8" fmla="*/ 3 w 107"/>
                <a:gd name="T9" fmla="*/ 121 h 185"/>
                <a:gd name="T10" fmla="*/ 30 w 107"/>
                <a:gd name="T11" fmla="*/ 118 h 185"/>
                <a:gd name="T12" fmla="*/ 36 w 107"/>
                <a:gd name="T13" fmla="*/ 135 h 185"/>
                <a:gd name="T14" fmla="*/ 52 w 107"/>
                <a:gd name="T15" fmla="*/ 142 h 185"/>
                <a:gd name="T16" fmla="*/ 48 w 107"/>
                <a:gd name="T17" fmla="*/ 99 h 185"/>
                <a:gd name="T18" fmla="*/ 40 w 107"/>
                <a:gd name="T19" fmla="*/ 98 h 185"/>
                <a:gd name="T20" fmla="*/ 11 w 107"/>
                <a:gd name="T21" fmla="*/ 84 h 185"/>
                <a:gd name="T22" fmla="*/ 1 w 107"/>
                <a:gd name="T23" fmla="*/ 61 h 185"/>
                <a:gd name="T24" fmla="*/ 2 w 107"/>
                <a:gd name="T25" fmla="*/ 43 h 185"/>
                <a:gd name="T26" fmla="*/ 10 w 107"/>
                <a:gd name="T27" fmla="*/ 29 h 185"/>
                <a:gd name="T28" fmla="*/ 25 w 107"/>
                <a:gd name="T29" fmla="*/ 18 h 185"/>
                <a:gd name="T30" fmla="*/ 40 w 107"/>
                <a:gd name="T31" fmla="*/ 14 h 185"/>
                <a:gd name="T32" fmla="*/ 39 w 107"/>
                <a:gd name="T33" fmla="*/ 1 h 185"/>
                <a:gd name="T34" fmla="*/ 49 w 107"/>
                <a:gd name="T35" fmla="*/ 0 h 185"/>
                <a:gd name="T36" fmla="*/ 50 w 107"/>
                <a:gd name="T37" fmla="*/ 13 h 185"/>
                <a:gd name="T38" fmla="*/ 76 w 107"/>
                <a:gd name="T39" fmla="*/ 19 h 185"/>
                <a:gd name="T40" fmla="*/ 97 w 107"/>
                <a:gd name="T41" fmla="*/ 53 h 185"/>
                <a:gd name="T42" fmla="*/ 71 w 107"/>
                <a:gd name="T43" fmla="*/ 55 h 185"/>
                <a:gd name="T44" fmla="*/ 66 w 107"/>
                <a:gd name="T45" fmla="*/ 42 h 185"/>
                <a:gd name="T46" fmla="*/ 52 w 107"/>
                <a:gd name="T47" fmla="*/ 36 h 185"/>
                <a:gd name="T48" fmla="*/ 55 w 107"/>
                <a:gd name="T49" fmla="*/ 74 h 185"/>
                <a:gd name="T50" fmla="*/ 89 w 107"/>
                <a:gd name="T51" fmla="*/ 86 h 185"/>
                <a:gd name="T52" fmla="*/ 105 w 107"/>
                <a:gd name="T53" fmla="*/ 114 h 185"/>
                <a:gd name="T54" fmla="*/ 90 w 107"/>
                <a:gd name="T55" fmla="*/ 153 h 185"/>
                <a:gd name="T56" fmla="*/ 64 w 107"/>
                <a:gd name="T57" fmla="*/ 164 h 185"/>
                <a:gd name="T58" fmla="*/ 65 w 107"/>
                <a:gd name="T59" fmla="*/ 184 h 185"/>
                <a:gd name="T60" fmla="*/ 42 w 107"/>
                <a:gd name="T61" fmla="*/ 37 h 185"/>
                <a:gd name="T62" fmla="*/ 30 w 107"/>
                <a:gd name="T63" fmla="*/ 42 h 185"/>
                <a:gd name="T64" fmla="*/ 27 w 107"/>
                <a:gd name="T65" fmla="*/ 55 h 185"/>
                <a:gd name="T66" fmla="*/ 34 w 107"/>
                <a:gd name="T67" fmla="*/ 68 h 185"/>
                <a:gd name="T68" fmla="*/ 45 w 107"/>
                <a:gd name="T69" fmla="*/ 72 h 185"/>
                <a:gd name="T70" fmla="*/ 42 w 107"/>
                <a:gd name="T71" fmla="*/ 37 h 185"/>
                <a:gd name="T72" fmla="*/ 62 w 107"/>
                <a:gd name="T73" fmla="*/ 141 h 185"/>
                <a:gd name="T74" fmla="*/ 73 w 107"/>
                <a:gd name="T75" fmla="*/ 136 h 185"/>
                <a:gd name="T76" fmla="*/ 78 w 107"/>
                <a:gd name="T77" fmla="*/ 120 h 185"/>
                <a:gd name="T78" fmla="*/ 70 w 107"/>
                <a:gd name="T79" fmla="*/ 107 h 185"/>
                <a:gd name="T80" fmla="*/ 58 w 107"/>
                <a:gd name="T81" fmla="*/ 102 h 185"/>
                <a:gd name="T82" fmla="*/ 62 w 107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5">
                  <a:moveTo>
                    <a:pt x="65" y="184"/>
                  </a:moveTo>
                  <a:cubicBezTo>
                    <a:pt x="56" y="185"/>
                    <a:pt x="56" y="185"/>
                    <a:pt x="56" y="185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40" y="164"/>
                    <a:pt x="30" y="162"/>
                    <a:pt x="23" y="159"/>
                  </a:cubicBezTo>
                  <a:cubicBezTo>
                    <a:pt x="11" y="152"/>
                    <a:pt x="4" y="139"/>
                    <a:pt x="3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7"/>
                    <a:pt x="34" y="132"/>
                    <a:pt x="36" y="135"/>
                  </a:cubicBezTo>
                  <a:cubicBezTo>
                    <a:pt x="39" y="139"/>
                    <a:pt x="44" y="142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1"/>
                  </a:cubicBezTo>
                  <a:cubicBezTo>
                    <a:pt x="0" y="54"/>
                    <a:pt x="1" y="49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7"/>
                    <a:pt x="33" y="15"/>
                    <a:pt x="40" y="14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3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0" y="49"/>
                    <a:pt x="68" y="45"/>
                    <a:pt x="66" y="42"/>
                  </a:cubicBezTo>
                  <a:cubicBezTo>
                    <a:pt x="64" y="38"/>
                    <a:pt x="59" y="35"/>
                    <a:pt x="52" y="3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6"/>
                  </a:cubicBezTo>
                  <a:cubicBezTo>
                    <a:pt x="99" y="92"/>
                    <a:pt x="104" y="101"/>
                    <a:pt x="105" y="114"/>
                  </a:cubicBezTo>
                  <a:cubicBezTo>
                    <a:pt x="107" y="131"/>
                    <a:pt x="102" y="144"/>
                    <a:pt x="90" y="153"/>
                  </a:cubicBezTo>
                  <a:cubicBezTo>
                    <a:pt x="83" y="158"/>
                    <a:pt x="74" y="162"/>
                    <a:pt x="64" y="164"/>
                  </a:cubicBezTo>
                  <a:lnTo>
                    <a:pt x="65" y="184"/>
                  </a:lnTo>
                  <a:close/>
                  <a:moveTo>
                    <a:pt x="42" y="37"/>
                  </a:moveTo>
                  <a:cubicBezTo>
                    <a:pt x="36" y="37"/>
                    <a:pt x="32" y="39"/>
                    <a:pt x="30" y="42"/>
                  </a:cubicBezTo>
                  <a:cubicBezTo>
                    <a:pt x="27" y="46"/>
                    <a:pt x="26" y="50"/>
                    <a:pt x="27" y="55"/>
                  </a:cubicBezTo>
                  <a:cubicBezTo>
                    <a:pt x="27" y="61"/>
                    <a:pt x="30" y="65"/>
                    <a:pt x="34" y="68"/>
                  </a:cubicBezTo>
                  <a:cubicBezTo>
                    <a:pt x="37" y="70"/>
                    <a:pt x="40" y="71"/>
                    <a:pt x="45" y="72"/>
                  </a:cubicBezTo>
                  <a:lnTo>
                    <a:pt x="42" y="37"/>
                  </a:lnTo>
                  <a:close/>
                  <a:moveTo>
                    <a:pt x="62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7" y="133"/>
                    <a:pt x="78" y="127"/>
                    <a:pt x="78" y="120"/>
                  </a:cubicBezTo>
                  <a:cubicBezTo>
                    <a:pt x="77" y="114"/>
                    <a:pt x="75" y="110"/>
                    <a:pt x="70" y="107"/>
                  </a:cubicBezTo>
                  <a:cubicBezTo>
                    <a:pt x="68" y="105"/>
                    <a:pt x="64" y="103"/>
                    <a:pt x="58" y="102"/>
                  </a:cubicBezTo>
                  <a:lnTo>
                    <a:pt x="6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60" name="Freeform 154"/>
            <p:cNvSpPr>
              <a:spLocks noEditPoints="1"/>
            </p:cNvSpPr>
            <p:nvPr userDrawn="1"/>
          </p:nvSpPr>
          <p:spPr bwMode="auto">
            <a:xfrm>
              <a:off x="2974" y="1175"/>
              <a:ext cx="120" cy="209"/>
            </a:xfrm>
            <a:custGeom>
              <a:avLst/>
              <a:gdLst>
                <a:gd name="T0" fmla="*/ 65 w 106"/>
                <a:gd name="T1" fmla="*/ 184 h 185"/>
                <a:gd name="T2" fmla="*/ 55 w 106"/>
                <a:gd name="T3" fmla="*/ 185 h 185"/>
                <a:gd name="T4" fmla="*/ 53 w 106"/>
                <a:gd name="T5" fmla="*/ 164 h 185"/>
                <a:gd name="T6" fmla="*/ 23 w 106"/>
                <a:gd name="T7" fmla="*/ 158 h 185"/>
                <a:gd name="T8" fmla="*/ 2 w 106"/>
                <a:gd name="T9" fmla="*/ 121 h 185"/>
                <a:gd name="T10" fmla="*/ 30 w 106"/>
                <a:gd name="T11" fmla="*/ 118 h 185"/>
                <a:gd name="T12" fmla="*/ 35 w 106"/>
                <a:gd name="T13" fmla="*/ 135 h 185"/>
                <a:gd name="T14" fmla="*/ 51 w 106"/>
                <a:gd name="T15" fmla="*/ 142 h 185"/>
                <a:gd name="T16" fmla="*/ 47 w 106"/>
                <a:gd name="T17" fmla="*/ 99 h 185"/>
                <a:gd name="T18" fmla="*/ 39 w 106"/>
                <a:gd name="T19" fmla="*/ 97 h 185"/>
                <a:gd name="T20" fmla="*/ 10 w 106"/>
                <a:gd name="T21" fmla="*/ 84 h 185"/>
                <a:gd name="T22" fmla="*/ 0 w 106"/>
                <a:gd name="T23" fmla="*/ 61 h 185"/>
                <a:gd name="T24" fmla="*/ 2 w 106"/>
                <a:gd name="T25" fmla="*/ 43 h 185"/>
                <a:gd name="T26" fmla="*/ 9 w 106"/>
                <a:gd name="T27" fmla="*/ 29 h 185"/>
                <a:gd name="T28" fmla="*/ 24 w 106"/>
                <a:gd name="T29" fmla="*/ 18 h 185"/>
                <a:gd name="T30" fmla="*/ 40 w 106"/>
                <a:gd name="T31" fmla="*/ 14 h 185"/>
                <a:gd name="T32" fmla="*/ 38 w 106"/>
                <a:gd name="T33" fmla="*/ 1 h 185"/>
                <a:gd name="T34" fmla="*/ 48 w 106"/>
                <a:gd name="T35" fmla="*/ 0 h 185"/>
                <a:gd name="T36" fmla="*/ 49 w 106"/>
                <a:gd name="T37" fmla="*/ 13 h 185"/>
                <a:gd name="T38" fmla="*/ 76 w 106"/>
                <a:gd name="T39" fmla="*/ 19 h 185"/>
                <a:gd name="T40" fmla="*/ 97 w 106"/>
                <a:gd name="T41" fmla="*/ 52 h 185"/>
                <a:gd name="T42" fmla="*/ 70 w 106"/>
                <a:gd name="T43" fmla="*/ 55 h 185"/>
                <a:gd name="T44" fmla="*/ 66 w 106"/>
                <a:gd name="T45" fmla="*/ 42 h 185"/>
                <a:gd name="T46" fmla="*/ 51 w 106"/>
                <a:gd name="T47" fmla="*/ 35 h 185"/>
                <a:gd name="T48" fmla="*/ 55 w 106"/>
                <a:gd name="T49" fmla="*/ 74 h 185"/>
                <a:gd name="T50" fmla="*/ 88 w 106"/>
                <a:gd name="T51" fmla="*/ 85 h 185"/>
                <a:gd name="T52" fmla="*/ 105 w 106"/>
                <a:gd name="T53" fmla="*/ 114 h 185"/>
                <a:gd name="T54" fmla="*/ 89 w 106"/>
                <a:gd name="T55" fmla="*/ 153 h 185"/>
                <a:gd name="T56" fmla="*/ 63 w 106"/>
                <a:gd name="T57" fmla="*/ 163 h 185"/>
                <a:gd name="T58" fmla="*/ 65 w 106"/>
                <a:gd name="T59" fmla="*/ 184 h 185"/>
                <a:gd name="T60" fmla="*/ 42 w 106"/>
                <a:gd name="T61" fmla="*/ 36 h 185"/>
                <a:gd name="T62" fmla="*/ 29 w 106"/>
                <a:gd name="T63" fmla="*/ 42 h 185"/>
                <a:gd name="T64" fmla="*/ 26 w 106"/>
                <a:gd name="T65" fmla="*/ 55 h 185"/>
                <a:gd name="T66" fmla="*/ 34 w 106"/>
                <a:gd name="T67" fmla="*/ 68 h 185"/>
                <a:gd name="T68" fmla="*/ 45 w 106"/>
                <a:gd name="T69" fmla="*/ 72 h 185"/>
                <a:gd name="T70" fmla="*/ 42 w 106"/>
                <a:gd name="T71" fmla="*/ 36 h 185"/>
                <a:gd name="T72" fmla="*/ 61 w 106"/>
                <a:gd name="T73" fmla="*/ 141 h 185"/>
                <a:gd name="T74" fmla="*/ 72 w 106"/>
                <a:gd name="T75" fmla="*/ 136 h 185"/>
                <a:gd name="T76" fmla="*/ 77 w 106"/>
                <a:gd name="T77" fmla="*/ 120 h 185"/>
                <a:gd name="T78" fmla="*/ 70 w 106"/>
                <a:gd name="T79" fmla="*/ 106 h 185"/>
                <a:gd name="T80" fmla="*/ 57 w 106"/>
                <a:gd name="T81" fmla="*/ 101 h 185"/>
                <a:gd name="T82" fmla="*/ 61 w 106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185">
                  <a:moveTo>
                    <a:pt x="65" y="184"/>
                  </a:moveTo>
                  <a:cubicBezTo>
                    <a:pt x="55" y="185"/>
                    <a:pt x="55" y="185"/>
                    <a:pt x="55" y="185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2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1" y="126"/>
                    <a:pt x="33" y="132"/>
                    <a:pt x="35" y="135"/>
                  </a:cubicBezTo>
                  <a:cubicBezTo>
                    <a:pt x="38" y="139"/>
                    <a:pt x="43" y="141"/>
                    <a:pt x="51" y="142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6" y="90"/>
                    <a:pt x="10" y="84"/>
                  </a:cubicBezTo>
                  <a:cubicBezTo>
                    <a:pt x="4" y="78"/>
                    <a:pt x="1" y="70"/>
                    <a:pt x="0" y="61"/>
                  </a:cubicBezTo>
                  <a:cubicBezTo>
                    <a:pt x="0" y="54"/>
                    <a:pt x="0" y="49"/>
                    <a:pt x="2" y="43"/>
                  </a:cubicBezTo>
                  <a:cubicBezTo>
                    <a:pt x="3" y="38"/>
                    <a:pt x="6" y="33"/>
                    <a:pt x="9" y="29"/>
                  </a:cubicBezTo>
                  <a:cubicBezTo>
                    <a:pt x="14" y="24"/>
                    <a:pt x="19" y="20"/>
                    <a:pt x="24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60" y="13"/>
                    <a:pt x="69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5"/>
                    <a:pt x="66" y="42"/>
                  </a:cubicBezTo>
                  <a:cubicBezTo>
                    <a:pt x="63" y="37"/>
                    <a:pt x="58" y="35"/>
                    <a:pt x="51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1" y="78"/>
                    <a:pt x="82" y="82"/>
                    <a:pt x="88" y="85"/>
                  </a:cubicBezTo>
                  <a:cubicBezTo>
                    <a:pt x="98" y="92"/>
                    <a:pt x="103" y="101"/>
                    <a:pt x="105" y="114"/>
                  </a:cubicBezTo>
                  <a:cubicBezTo>
                    <a:pt x="106" y="131"/>
                    <a:pt x="101" y="144"/>
                    <a:pt x="89" y="153"/>
                  </a:cubicBezTo>
                  <a:cubicBezTo>
                    <a:pt x="82" y="158"/>
                    <a:pt x="73" y="162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6"/>
                    <a:pt x="25" y="50"/>
                    <a:pt x="26" y="55"/>
                  </a:cubicBezTo>
                  <a:cubicBezTo>
                    <a:pt x="26" y="61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6" y="140"/>
                    <a:pt x="70" y="138"/>
                    <a:pt x="72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6" y="114"/>
                    <a:pt x="74" y="109"/>
                    <a:pt x="70" y="106"/>
                  </a:cubicBezTo>
                  <a:cubicBezTo>
                    <a:pt x="67" y="105"/>
                    <a:pt x="63" y="103"/>
                    <a:pt x="57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61" name="Freeform 155"/>
            <p:cNvSpPr>
              <a:spLocks noEditPoints="1"/>
            </p:cNvSpPr>
            <p:nvPr userDrawn="1"/>
          </p:nvSpPr>
          <p:spPr bwMode="auto">
            <a:xfrm>
              <a:off x="3138" y="1160"/>
              <a:ext cx="121" cy="208"/>
            </a:xfrm>
            <a:custGeom>
              <a:avLst/>
              <a:gdLst>
                <a:gd name="T0" fmla="*/ 65 w 107"/>
                <a:gd name="T1" fmla="*/ 184 h 184"/>
                <a:gd name="T2" fmla="*/ 55 w 107"/>
                <a:gd name="T3" fmla="*/ 184 h 184"/>
                <a:gd name="T4" fmla="*/ 54 w 107"/>
                <a:gd name="T5" fmla="*/ 164 h 184"/>
                <a:gd name="T6" fmla="*/ 23 w 107"/>
                <a:gd name="T7" fmla="*/ 158 h 184"/>
                <a:gd name="T8" fmla="*/ 3 w 107"/>
                <a:gd name="T9" fmla="*/ 120 h 184"/>
                <a:gd name="T10" fmla="*/ 30 w 107"/>
                <a:gd name="T11" fmla="*/ 118 h 184"/>
                <a:gd name="T12" fmla="*/ 35 w 107"/>
                <a:gd name="T13" fmla="*/ 135 h 184"/>
                <a:gd name="T14" fmla="*/ 52 w 107"/>
                <a:gd name="T15" fmla="*/ 142 h 184"/>
                <a:gd name="T16" fmla="*/ 48 w 107"/>
                <a:gd name="T17" fmla="*/ 99 h 184"/>
                <a:gd name="T18" fmla="*/ 39 w 107"/>
                <a:gd name="T19" fmla="*/ 97 h 184"/>
                <a:gd name="T20" fmla="*/ 11 w 107"/>
                <a:gd name="T21" fmla="*/ 84 h 184"/>
                <a:gd name="T22" fmla="*/ 1 w 107"/>
                <a:gd name="T23" fmla="*/ 60 h 184"/>
                <a:gd name="T24" fmla="*/ 2 w 107"/>
                <a:gd name="T25" fmla="*/ 43 h 184"/>
                <a:gd name="T26" fmla="*/ 10 w 107"/>
                <a:gd name="T27" fmla="*/ 29 h 184"/>
                <a:gd name="T28" fmla="*/ 25 w 107"/>
                <a:gd name="T29" fmla="*/ 18 h 184"/>
                <a:gd name="T30" fmla="*/ 40 w 107"/>
                <a:gd name="T31" fmla="*/ 14 h 184"/>
                <a:gd name="T32" fmla="*/ 39 w 107"/>
                <a:gd name="T33" fmla="*/ 0 h 184"/>
                <a:gd name="T34" fmla="*/ 49 w 107"/>
                <a:gd name="T35" fmla="*/ 0 h 184"/>
                <a:gd name="T36" fmla="*/ 50 w 107"/>
                <a:gd name="T37" fmla="*/ 13 h 184"/>
                <a:gd name="T38" fmla="*/ 76 w 107"/>
                <a:gd name="T39" fmla="*/ 19 h 184"/>
                <a:gd name="T40" fmla="*/ 97 w 107"/>
                <a:gd name="T41" fmla="*/ 52 h 184"/>
                <a:gd name="T42" fmla="*/ 70 w 107"/>
                <a:gd name="T43" fmla="*/ 55 h 184"/>
                <a:gd name="T44" fmla="*/ 66 w 107"/>
                <a:gd name="T45" fmla="*/ 42 h 184"/>
                <a:gd name="T46" fmla="*/ 52 w 107"/>
                <a:gd name="T47" fmla="*/ 35 h 184"/>
                <a:gd name="T48" fmla="*/ 55 w 107"/>
                <a:gd name="T49" fmla="*/ 74 h 184"/>
                <a:gd name="T50" fmla="*/ 89 w 107"/>
                <a:gd name="T51" fmla="*/ 85 h 184"/>
                <a:gd name="T52" fmla="*/ 105 w 107"/>
                <a:gd name="T53" fmla="*/ 114 h 184"/>
                <a:gd name="T54" fmla="*/ 90 w 107"/>
                <a:gd name="T55" fmla="*/ 153 h 184"/>
                <a:gd name="T56" fmla="*/ 63 w 107"/>
                <a:gd name="T57" fmla="*/ 163 h 184"/>
                <a:gd name="T58" fmla="*/ 65 w 107"/>
                <a:gd name="T59" fmla="*/ 184 h 184"/>
                <a:gd name="T60" fmla="*/ 42 w 107"/>
                <a:gd name="T61" fmla="*/ 36 h 184"/>
                <a:gd name="T62" fmla="*/ 29 w 107"/>
                <a:gd name="T63" fmla="*/ 42 h 184"/>
                <a:gd name="T64" fmla="*/ 26 w 107"/>
                <a:gd name="T65" fmla="*/ 55 h 184"/>
                <a:gd name="T66" fmla="*/ 34 w 107"/>
                <a:gd name="T67" fmla="*/ 68 h 184"/>
                <a:gd name="T68" fmla="*/ 45 w 107"/>
                <a:gd name="T69" fmla="*/ 72 h 184"/>
                <a:gd name="T70" fmla="*/ 42 w 107"/>
                <a:gd name="T71" fmla="*/ 36 h 184"/>
                <a:gd name="T72" fmla="*/ 61 w 107"/>
                <a:gd name="T73" fmla="*/ 141 h 184"/>
                <a:gd name="T74" fmla="*/ 73 w 107"/>
                <a:gd name="T75" fmla="*/ 136 h 184"/>
                <a:gd name="T76" fmla="*/ 77 w 107"/>
                <a:gd name="T77" fmla="*/ 120 h 184"/>
                <a:gd name="T78" fmla="*/ 70 w 107"/>
                <a:gd name="T79" fmla="*/ 106 h 184"/>
                <a:gd name="T80" fmla="*/ 58 w 107"/>
                <a:gd name="T81" fmla="*/ 101 h 184"/>
                <a:gd name="T82" fmla="*/ 61 w 107"/>
                <a:gd name="T83" fmla="*/ 14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4">
                  <a:moveTo>
                    <a:pt x="65" y="184"/>
                  </a:moveTo>
                  <a:cubicBezTo>
                    <a:pt x="55" y="184"/>
                    <a:pt x="55" y="184"/>
                    <a:pt x="55" y="18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3" y="120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6"/>
                    <a:pt x="33" y="132"/>
                    <a:pt x="35" y="135"/>
                  </a:cubicBezTo>
                  <a:cubicBezTo>
                    <a:pt x="38" y="139"/>
                    <a:pt x="44" y="141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0"/>
                  </a:cubicBezTo>
                  <a:cubicBezTo>
                    <a:pt x="0" y="54"/>
                    <a:pt x="1" y="48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4"/>
                    <a:pt x="66" y="42"/>
                  </a:cubicBezTo>
                  <a:cubicBezTo>
                    <a:pt x="63" y="37"/>
                    <a:pt x="59" y="35"/>
                    <a:pt x="52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5"/>
                  </a:cubicBezTo>
                  <a:cubicBezTo>
                    <a:pt x="98" y="92"/>
                    <a:pt x="104" y="101"/>
                    <a:pt x="105" y="114"/>
                  </a:cubicBezTo>
                  <a:cubicBezTo>
                    <a:pt x="107" y="131"/>
                    <a:pt x="101" y="144"/>
                    <a:pt x="90" y="153"/>
                  </a:cubicBezTo>
                  <a:cubicBezTo>
                    <a:pt x="83" y="158"/>
                    <a:pt x="74" y="161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5"/>
                    <a:pt x="26" y="50"/>
                    <a:pt x="26" y="55"/>
                  </a:cubicBezTo>
                  <a:cubicBezTo>
                    <a:pt x="27" y="60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7" y="114"/>
                    <a:pt x="74" y="109"/>
                    <a:pt x="70" y="106"/>
                  </a:cubicBezTo>
                  <a:cubicBezTo>
                    <a:pt x="68" y="105"/>
                    <a:pt x="64" y="103"/>
                    <a:pt x="58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063" name="Familie" hidden="1"/>
          <p:cNvGrpSpPr>
            <a:grpSpLocks noChangeAspect="1"/>
          </p:cNvGrpSpPr>
          <p:nvPr userDrawn="1"/>
        </p:nvGrpSpPr>
        <p:grpSpPr bwMode="auto">
          <a:xfrm>
            <a:off x="4991292" y="2510482"/>
            <a:ext cx="2209416" cy="1837040"/>
            <a:chOff x="2484" y="566"/>
            <a:chExt cx="1044" cy="862"/>
          </a:xfrm>
        </p:grpSpPr>
        <p:sp>
          <p:nvSpPr>
            <p:cNvPr id="1065" name="Freeform 159"/>
            <p:cNvSpPr>
              <a:spLocks/>
            </p:cNvSpPr>
            <p:nvPr userDrawn="1"/>
          </p:nvSpPr>
          <p:spPr bwMode="auto">
            <a:xfrm>
              <a:off x="2879" y="894"/>
              <a:ext cx="559" cy="427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66" name="Oval 160"/>
            <p:cNvSpPr>
              <a:spLocks noChangeArrowheads="1"/>
            </p:cNvSpPr>
            <p:nvPr userDrawn="1"/>
          </p:nvSpPr>
          <p:spPr bwMode="auto">
            <a:xfrm>
              <a:off x="3011" y="566"/>
              <a:ext cx="295" cy="302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67" name="Freeform 161"/>
            <p:cNvSpPr>
              <a:spLocks/>
            </p:cNvSpPr>
            <p:nvPr userDrawn="1"/>
          </p:nvSpPr>
          <p:spPr bwMode="auto">
            <a:xfrm>
              <a:off x="2484" y="894"/>
              <a:ext cx="558" cy="42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68" name="Oval 162"/>
            <p:cNvSpPr>
              <a:spLocks noChangeArrowheads="1"/>
            </p:cNvSpPr>
            <p:nvPr userDrawn="1"/>
          </p:nvSpPr>
          <p:spPr bwMode="auto">
            <a:xfrm>
              <a:off x="2615" y="566"/>
              <a:ext cx="296" cy="30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69" name="Freeform 163"/>
            <p:cNvSpPr>
              <a:spLocks/>
            </p:cNvSpPr>
            <p:nvPr userDrawn="1"/>
          </p:nvSpPr>
          <p:spPr bwMode="auto">
            <a:xfrm>
              <a:off x="2709" y="1240"/>
              <a:ext cx="246" cy="188"/>
            </a:xfrm>
            <a:custGeom>
              <a:avLst/>
              <a:gdLst>
                <a:gd name="T0" fmla="*/ 0 w 374"/>
                <a:gd name="T1" fmla="*/ 201 h 285"/>
                <a:gd name="T2" fmla="*/ 187 w 374"/>
                <a:gd name="T3" fmla="*/ 285 h 285"/>
                <a:gd name="T4" fmla="*/ 374 w 374"/>
                <a:gd name="T5" fmla="*/ 201 h 285"/>
                <a:gd name="T6" fmla="*/ 187 w 374"/>
                <a:gd name="T7" fmla="*/ 0 h 285"/>
                <a:gd name="T8" fmla="*/ 0 w 374"/>
                <a:gd name="T9" fmla="*/ 20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285">
                  <a:moveTo>
                    <a:pt x="0" y="201"/>
                  </a:moveTo>
                  <a:cubicBezTo>
                    <a:pt x="47" y="253"/>
                    <a:pt x="114" y="285"/>
                    <a:pt x="187" y="285"/>
                  </a:cubicBezTo>
                  <a:cubicBezTo>
                    <a:pt x="260" y="285"/>
                    <a:pt x="326" y="253"/>
                    <a:pt x="374" y="201"/>
                  </a:cubicBezTo>
                  <a:cubicBezTo>
                    <a:pt x="374" y="73"/>
                    <a:pt x="290" y="0"/>
                    <a:pt x="187" y="0"/>
                  </a:cubicBezTo>
                  <a:cubicBezTo>
                    <a:pt x="84" y="0"/>
                    <a:pt x="0" y="73"/>
                    <a:pt x="0" y="20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0" name="Oval 164"/>
            <p:cNvSpPr>
              <a:spLocks noChangeArrowheads="1"/>
            </p:cNvSpPr>
            <p:nvPr userDrawn="1"/>
          </p:nvSpPr>
          <p:spPr bwMode="auto">
            <a:xfrm>
              <a:off x="2752" y="1068"/>
              <a:ext cx="160" cy="164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1" name="Freeform 165"/>
            <p:cNvSpPr>
              <a:spLocks/>
            </p:cNvSpPr>
            <p:nvPr userDrawn="1"/>
          </p:nvSpPr>
          <p:spPr bwMode="auto">
            <a:xfrm>
              <a:off x="3113" y="1145"/>
              <a:ext cx="371" cy="283"/>
            </a:xfrm>
            <a:custGeom>
              <a:avLst/>
              <a:gdLst>
                <a:gd name="T0" fmla="*/ 0 w 564"/>
                <a:gd name="T1" fmla="*/ 303 h 430"/>
                <a:gd name="T2" fmla="*/ 282 w 564"/>
                <a:gd name="T3" fmla="*/ 430 h 430"/>
                <a:gd name="T4" fmla="*/ 564 w 564"/>
                <a:gd name="T5" fmla="*/ 303 h 430"/>
                <a:gd name="T6" fmla="*/ 282 w 564"/>
                <a:gd name="T7" fmla="*/ 0 h 430"/>
                <a:gd name="T8" fmla="*/ 0 w 564"/>
                <a:gd name="T9" fmla="*/ 303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430">
                  <a:moveTo>
                    <a:pt x="0" y="303"/>
                  </a:moveTo>
                  <a:cubicBezTo>
                    <a:pt x="72" y="381"/>
                    <a:pt x="171" y="430"/>
                    <a:pt x="282" y="430"/>
                  </a:cubicBezTo>
                  <a:cubicBezTo>
                    <a:pt x="392" y="430"/>
                    <a:pt x="492" y="381"/>
                    <a:pt x="564" y="303"/>
                  </a:cubicBezTo>
                  <a:cubicBezTo>
                    <a:pt x="564" y="109"/>
                    <a:pt x="437" y="0"/>
                    <a:pt x="282" y="0"/>
                  </a:cubicBezTo>
                  <a:cubicBezTo>
                    <a:pt x="127" y="0"/>
                    <a:pt x="0" y="109"/>
                    <a:pt x="0" y="303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2" name="Oval 166"/>
            <p:cNvSpPr>
              <a:spLocks noChangeArrowheads="1"/>
            </p:cNvSpPr>
            <p:nvPr userDrawn="1"/>
          </p:nvSpPr>
          <p:spPr bwMode="auto">
            <a:xfrm>
              <a:off x="3178" y="885"/>
              <a:ext cx="241" cy="247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3" name="Line 167"/>
            <p:cNvSpPr>
              <a:spLocks noChangeShapeType="1"/>
            </p:cNvSpPr>
            <p:nvPr userDrawn="1"/>
          </p:nvSpPr>
          <p:spPr bwMode="auto">
            <a:xfrm>
              <a:off x="2832" y="1030"/>
              <a:ext cx="0" cy="50"/>
            </a:xfrm>
            <a:prstGeom prst="line">
              <a:avLst/>
            </a:prstGeom>
            <a:noFill/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4" name="Line 168"/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5" name="Line 169"/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6" name="Freeform 170"/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7" name="Freeform 171"/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8" name="Freeform 172"/>
            <p:cNvSpPr>
              <a:spLocks/>
            </p:cNvSpPr>
            <p:nvPr userDrawn="1"/>
          </p:nvSpPr>
          <p:spPr bwMode="auto">
            <a:xfrm>
              <a:off x="2797" y="1025"/>
              <a:ext cx="70" cy="35"/>
            </a:xfrm>
            <a:custGeom>
              <a:avLst/>
              <a:gdLst>
                <a:gd name="T0" fmla="*/ 53 w 106"/>
                <a:gd name="T1" fmla="*/ 21 h 54"/>
                <a:gd name="T2" fmla="*/ 102 w 106"/>
                <a:gd name="T3" fmla="*/ 0 h 54"/>
                <a:gd name="T4" fmla="*/ 106 w 106"/>
                <a:gd name="T5" fmla="*/ 1 h 54"/>
                <a:gd name="T6" fmla="*/ 106 w 106"/>
                <a:gd name="T7" fmla="*/ 52 h 54"/>
                <a:gd name="T8" fmla="*/ 102 w 106"/>
                <a:gd name="T9" fmla="*/ 53 h 54"/>
                <a:gd name="T10" fmla="*/ 53 w 106"/>
                <a:gd name="T11" fmla="*/ 32 h 54"/>
                <a:gd name="T12" fmla="*/ 4 w 106"/>
                <a:gd name="T13" fmla="*/ 53 h 54"/>
                <a:gd name="T14" fmla="*/ 0 w 106"/>
                <a:gd name="T15" fmla="*/ 52 h 54"/>
                <a:gd name="T16" fmla="*/ 0 w 106"/>
                <a:gd name="T17" fmla="*/ 1 h 54"/>
                <a:gd name="T18" fmla="*/ 4 w 106"/>
                <a:gd name="T19" fmla="*/ 0 h 54"/>
                <a:gd name="T20" fmla="*/ 53 w 106"/>
                <a:gd name="T21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4">
                  <a:moveTo>
                    <a:pt x="53" y="2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05" y="53"/>
                    <a:pt x="104" y="54"/>
                    <a:pt x="102" y="5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2" y="54"/>
                    <a:pt x="1" y="53"/>
                    <a:pt x="0" y="5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lnTo>
                    <a:pt x="53" y="21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79" name="Freeform 173"/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80" name="Freeform 174"/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082" name="Ektepar" hidden="1"/>
          <p:cNvGrpSpPr>
            <a:grpSpLocks noChangeAspect="1"/>
          </p:cNvGrpSpPr>
          <p:nvPr userDrawn="1"/>
        </p:nvGrpSpPr>
        <p:grpSpPr bwMode="auto">
          <a:xfrm>
            <a:off x="5063246" y="2559495"/>
            <a:ext cx="2065508" cy="1739008"/>
            <a:chOff x="1152" y="582"/>
            <a:chExt cx="976" cy="816"/>
          </a:xfrm>
        </p:grpSpPr>
        <p:sp>
          <p:nvSpPr>
            <p:cNvPr id="1084" name="Freeform 178"/>
            <p:cNvSpPr>
              <a:spLocks/>
            </p:cNvSpPr>
            <p:nvPr userDrawn="1"/>
          </p:nvSpPr>
          <p:spPr bwMode="auto">
            <a:xfrm>
              <a:off x="1557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85" name="Oval 179"/>
            <p:cNvSpPr>
              <a:spLocks noChangeArrowheads="1"/>
            </p:cNvSpPr>
            <p:nvPr userDrawn="1"/>
          </p:nvSpPr>
          <p:spPr bwMode="auto">
            <a:xfrm>
              <a:off x="1691" y="625"/>
              <a:ext cx="302" cy="31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86" name="Freeform 180"/>
            <p:cNvSpPr>
              <a:spLocks/>
            </p:cNvSpPr>
            <p:nvPr userDrawn="1"/>
          </p:nvSpPr>
          <p:spPr bwMode="auto">
            <a:xfrm>
              <a:off x="1733" y="1016"/>
              <a:ext cx="219" cy="72"/>
            </a:xfrm>
            <a:custGeom>
              <a:avLst/>
              <a:gdLst>
                <a:gd name="T0" fmla="*/ 163 w 327"/>
                <a:gd name="T1" fmla="*/ 42 h 107"/>
                <a:gd name="T2" fmla="*/ 262 w 327"/>
                <a:gd name="T3" fmla="*/ 0 h 107"/>
                <a:gd name="T4" fmla="*/ 269 w 327"/>
                <a:gd name="T5" fmla="*/ 2 h 107"/>
                <a:gd name="T6" fmla="*/ 323 w 327"/>
                <a:gd name="T7" fmla="*/ 46 h 107"/>
                <a:gd name="T8" fmla="*/ 323 w 327"/>
                <a:gd name="T9" fmla="*/ 60 h 107"/>
                <a:gd name="T10" fmla="*/ 269 w 327"/>
                <a:gd name="T11" fmla="*/ 105 h 107"/>
                <a:gd name="T12" fmla="*/ 262 w 327"/>
                <a:gd name="T13" fmla="*/ 107 h 107"/>
                <a:gd name="T14" fmla="*/ 163 w 327"/>
                <a:gd name="T15" fmla="*/ 65 h 107"/>
                <a:gd name="T16" fmla="*/ 64 w 327"/>
                <a:gd name="T17" fmla="*/ 107 h 107"/>
                <a:gd name="T18" fmla="*/ 58 w 327"/>
                <a:gd name="T19" fmla="*/ 105 h 107"/>
                <a:gd name="T20" fmla="*/ 4 w 327"/>
                <a:gd name="T21" fmla="*/ 60 h 107"/>
                <a:gd name="T22" fmla="*/ 4 w 327"/>
                <a:gd name="T23" fmla="*/ 46 h 107"/>
                <a:gd name="T24" fmla="*/ 58 w 327"/>
                <a:gd name="T25" fmla="*/ 2 h 107"/>
                <a:gd name="T26" fmla="*/ 64 w 327"/>
                <a:gd name="T27" fmla="*/ 0 h 107"/>
                <a:gd name="T28" fmla="*/ 163 w 327"/>
                <a:gd name="T29" fmla="*/ 4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7" h="107">
                  <a:moveTo>
                    <a:pt x="163" y="42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5" y="0"/>
                    <a:pt x="267" y="0"/>
                    <a:pt x="269" y="2"/>
                  </a:cubicBezTo>
                  <a:cubicBezTo>
                    <a:pt x="323" y="46"/>
                    <a:pt x="323" y="46"/>
                    <a:pt x="323" y="46"/>
                  </a:cubicBezTo>
                  <a:cubicBezTo>
                    <a:pt x="327" y="50"/>
                    <a:pt x="327" y="56"/>
                    <a:pt x="323" y="60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7" y="106"/>
                    <a:pt x="265" y="107"/>
                    <a:pt x="262" y="107"/>
                  </a:cubicBezTo>
                  <a:cubicBezTo>
                    <a:pt x="163" y="65"/>
                    <a:pt x="163" y="65"/>
                    <a:pt x="163" y="6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07"/>
                    <a:pt x="60" y="106"/>
                    <a:pt x="58" y="105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0" y="56"/>
                    <a:pt x="0" y="50"/>
                    <a:pt x="4" y="4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0" y="0"/>
                    <a:pt x="62" y="0"/>
                    <a:pt x="64" y="0"/>
                  </a:cubicBezTo>
                  <a:lnTo>
                    <a:pt x="163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87" name="Freeform 181"/>
            <p:cNvSpPr>
              <a:spLocks/>
            </p:cNvSpPr>
            <p:nvPr userDrawn="1"/>
          </p:nvSpPr>
          <p:spPr bwMode="auto">
            <a:xfrm>
              <a:off x="1152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88" name="Oval 182"/>
            <p:cNvSpPr>
              <a:spLocks noChangeArrowheads="1"/>
            </p:cNvSpPr>
            <p:nvPr userDrawn="1"/>
          </p:nvSpPr>
          <p:spPr bwMode="auto">
            <a:xfrm>
              <a:off x="1287" y="625"/>
              <a:ext cx="302" cy="31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89" name="Freeform 183"/>
            <p:cNvSpPr>
              <a:spLocks/>
            </p:cNvSpPr>
            <p:nvPr userDrawn="1"/>
          </p:nvSpPr>
          <p:spPr bwMode="auto">
            <a:xfrm>
              <a:off x="1244" y="582"/>
              <a:ext cx="388" cy="413"/>
            </a:xfrm>
            <a:custGeom>
              <a:avLst/>
              <a:gdLst>
                <a:gd name="T0" fmla="*/ 0 w 578"/>
                <a:gd name="T1" fmla="*/ 614 h 614"/>
                <a:gd name="T2" fmla="*/ 0 w 578"/>
                <a:gd name="T3" fmla="*/ 255 h 614"/>
                <a:gd name="T4" fmla="*/ 289 w 578"/>
                <a:gd name="T5" fmla="*/ 0 h 614"/>
                <a:gd name="T6" fmla="*/ 578 w 578"/>
                <a:gd name="T7" fmla="*/ 255 h 614"/>
                <a:gd name="T8" fmla="*/ 578 w 578"/>
                <a:gd name="T9" fmla="*/ 607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614">
                  <a:moveTo>
                    <a:pt x="0" y="614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114"/>
                    <a:pt x="151" y="0"/>
                    <a:pt x="289" y="0"/>
                  </a:cubicBezTo>
                  <a:cubicBezTo>
                    <a:pt x="426" y="0"/>
                    <a:pt x="578" y="114"/>
                    <a:pt x="578" y="255"/>
                  </a:cubicBezTo>
                  <a:cubicBezTo>
                    <a:pt x="578" y="607"/>
                    <a:pt x="578" y="607"/>
                    <a:pt x="578" y="607"/>
                  </a:cubicBezTo>
                </a:path>
              </a:pathLst>
            </a:custGeom>
            <a:noFill/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091" name="Byggekloss" hidden="1"/>
          <p:cNvGrpSpPr>
            <a:grpSpLocks noChangeAspect="1"/>
          </p:cNvGrpSpPr>
          <p:nvPr userDrawn="1"/>
        </p:nvGrpSpPr>
        <p:grpSpPr bwMode="auto">
          <a:xfrm>
            <a:off x="4978594" y="2692693"/>
            <a:ext cx="2234812" cy="1472615"/>
            <a:chOff x="2705" y="1748"/>
            <a:chExt cx="1056" cy="691"/>
          </a:xfrm>
        </p:grpSpPr>
        <p:sp>
          <p:nvSpPr>
            <p:cNvPr id="1093" name="Rectangle 187"/>
            <p:cNvSpPr>
              <a:spLocks noChangeArrowheads="1"/>
            </p:cNvSpPr>
            <p:nvPr userDrawn="1"/>
          </p:nvSpPr>
          <p:spPr bwMode="auto">
            <a:xfrm>
              <a:off x="2705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94" name="Rectangle 188"/>
            <p:cNvSpPr>
              <a:spLocks noChangeArrowheads="1"/>
            </p:cNvSpPr>
            <p:nvPr userDrawn="1"/>
          </p:nvSpPr>
          <p:spPr bwMode="auto">
            <a:xfrm>
              <a:off x="3248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95" name="Rectangle 189"/>
            <p:cNvSpPr>
              <a:spLocks noChangeArrowheads="1"/>
            </p:cNvSpPr>
            <p:nvPr userDrawn="1"/>
          </p:nvSpPr>
          <p:spPr bwMode="auto">
            <a:xfrm>
              <a:off x="3311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96" name="Rectangle 190"/>
            <p:cNvSpPr>
              <a:spLocks noChangeArrowheads="1"/>
            </p:cNvSpPr>
            <p:nvPr userDrawn="1"/>
          </p:nvSpPr>
          <p:spPr bwMode="auto">
            <a:xfrm>
              <a:off x="3466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97" name="Rectangle 191"/>
            <p:cNvSpPr>
              <a:spLocks noChangeArrowheads="1"/>
            </p:cNvSpPr>
            <p:nvPr userDrawn="1"/>
          </p:nvSpPr>
          <p:spPr bwMode="auto">
            <a:xfrm>
              <a:off x="3621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98" name="Freeform 192"/>
            <p:cNvSpPr>
              <a:spLocks/>
            </p:cNvSpPr>
            <p:nvPr userDrawn="1"/>
          </p:nvSpPr>
          <p:spPr bwMode="auto">
            <a:xfrm>
              <a:off x="2964" y="1768"/>
              <a:ext cx="542" cy="318"/>
            </a:xfrm>
            <a:custGeom>
              <a:avLst/>
              <a:gdLst>
                <a:gd name="T0" fmla="*/ 542 w 542"/>
                <a:gd name="T1" fmla="*/ 248 h 318"/>
                <a:gd name="T2" fmla="*/ 34 w 542"/>
                <a:gd name="T3" fmla="*/ 318 h 318"/>
                <a:gd name="T4" fmla="*/ 0 w 542"/>
                <a:gd name="T5" fmla="*/ 70 h 318"/>
                <a:gd name="T6" fmla="*/ 508 w 542"/>
                <a:gd name="T7" fmla="*/ 0 h 318"/>
                <a:gd name="T8" fmla="*/ 542 w 542"/>
                <a:gd name="T9" fmla="*/ 24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318">
                  <a:moveTo>
                    <a:pt x="542" y="248"/>
                  </a:moveTo>
                  <a:lnTo>
                    <a:pt x="34" y="318"/>
                  </a:lnTo>
                  <a:lnTo>
                    <a:pt x="0" y="70"/>
                  </a:lnTo>
                  <a:lnTo>
                    <a:pt x="508" y="0"/>
                  </a:lnTo>
                  <a:lnTo>
                    <a:pt x="542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099" name="Freeform 193"/>
            <p:cNvSpPr>
              <a:spLocks/>
            </p:cNvSpPr>
            <p:nvPr userDrawn="1"/>
          </p:nvSpPr>
          <p:spPr bwMode="auto">
            <a:xfrm>
              <a:off x="3023" y="1790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00" name="Freeform 194"/>
            <p:cNvSpPr>
              <a:spLocks/>
            </p:cNvSpPr>
            <p:nvPr userDrawn="1"/>
          </p:nvSpPr>
          <p:spPr bwMode="auto">
            <a:xfrm>
              <a:off x="3176" y="1769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01" name="Freeform 195"/>
            <p:cNvSpPr>
              <a:spLocks/>
            </p:cNvSpPr>
            <p:nvPr userDrawn="1"/>
          </p:nvSpPr>
          <p:spPr bwMode="auto">
            <a:xfrm>
              <a:off x="3329" y="1748"/>
              <a:ext cx="84" cy="69"/>
            </a:xfrm>
            <a:custGeom>
              <a:avLst/>
              <a:gdLst>
                <a:gd name="T0" fmla="*/ 84 w 84"/>
                <a:gd name="T1" fmla="*/ 59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9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02" name="Rectangle 196"/>
            <p:cNvSpPr>
              <a:spLocks noChangeArrowheads="1"/>
            </p:cNvSpPr>
            <p:nvPr userDrawn="1"/>
          </p:nvSpPr>
          <p:spPr bwMode="auto">
            <a:xfrm>
              <a:off x="2769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03" name="Rectangle 197"/>
            <p:cNvSpPr>
              <a:spLocks noChangeArrowheads="1"/>
            </p:cNvSpPr>
            <p:nvPr userDrawn="1"/>
          </p:nvSpPr>
          <p:spPr bwMode="auto">
            <a:xfrm>
              <a:off x="2923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04" name="Rectangle 198"/>
            <p:cNvSpPr>
              <a:spLocks noChangeArrowheads="1"/>
            </p:cNvSpPr>
            <p:nvPr userDrawn="1"/>
          </p:nvSpPr>
          <p:spPr bwMode="auto">
            <a:xfrm>
              <a:off x="3077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106" name="Baby" hidden="1"/>
          <p:cNvGrpSpPr>
            <a:grpSpLocks noChangeAspect="1"/>
          </p:cNvGrpSpPr>
          <p:nvPr userDrawn="1"/>
        </p:nvGrpSpPr>
        <p:grpSpPr bwMode="auto">
          <a:xfrm>
            <a:off x="5508729" y="2474251"/>
            <a:ext cx="1174547" cy="1909499"/>
            <a:chOff x="3889" y="1680"/>
            <a:chExt cx="555" cy="896"/>
          </a:xfrm>
        </p:grpSpPr>
        <p:sp>
          <p:nvSpPr>
            <p:cNvPr id="1108" name="Freeform 202"/>
            <p:cNvSpPr>
              <a:spLocks/>
            </p:cNvSpPr>
            <p:nvPr userDrawn="1"/>
          </p:nvSpPr>
          <p:spPr bwMode="auto">
            <a:xfrm>
              <a:off x="4088" y="1680"/>
              <a:ext cx="156" cy="78"/>
            </a:xfrm>
            <a:custGeom>
              <a:avLst/>
              <a:gdLst>
                <a:gd name="T0" fmla="*/ 88 w 175"/>
                <a:gd name="T1" fmla="*/ 35 h 88"/>
                <a:gd name="T2" fmla="*/ 170 w 175"/>
                <a:gd name="T3" fmla="*/ 0 h 88"/>
                <a:gd name="T4" fmla="*/ 175 w 175"/>
                <a:gd name="T5" fmla="*/ 1 h 88"/>
                <a:gd name="T6" fmla="*/ 175 w 175"/>
                <a:gd name="T7" fmla="*/ 87 h 88"/>
                <a:gd name="T8" fmla="*/ 170 w 175"/>
                <a:gd name="T9" fmla="*/ 88 h 88"/>
                <a:gd name="T10" fmla="*/ 88 w 175"/>
                <a:gd name="T11" fmla="*/ 54 h 88"/>
                <a:gd name="T12" fmla="*/ 6 w 175"/>
                <a:gd name="T13" fmla="*/ 88 h 88"/>
                <a:gd name="T14" fmla="*/ 0 w 175"/>
                <a:gd name="T15" fmla="*/ 87 h 88"/>
                <a:gd name="T16" fmla="*/ 0 w 175"/>
                <a:gd name="T17" fmla="*/ 1 h 88"/>
                <a:gd name="T18" fmla="*/ 6 w 175"/>
                <a:gd name="T19" fmla="*/ 0 h 88"/>
                <a:gd name="T20" fmla="*/ 88 w 175"/>
                <a:gd name="T21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88">
                  <a:moveTo>
                    <a:pt x="88" y="35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2" y="0"/>
                    <a:pt x="174" y="0"/>
                    <a:pt x="175" y="1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4" y="88"/>
                    <a:pt x="172" y="88"/>
                    <a:pt x="170" y="88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4" y="88"/>
                    <a:pt x="2" y="88"/>
                    <a:pt x="0" y="8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0"/>
                    <a:pt x="6" y="0"/>
                  </a:cubicBezTo>
                  <a:lnTo>
                    <a:pt x="88" y="35"/>
                  </a:lnTo>
                  <a:close/>
                </a:path>
              </a:pathLst>
            </a:custGeom>
            <a:solidFill>
              <a:srgbClr val="FFFFFF"/>
            </a:solidFill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09" name="Line 203"/>
            <p:cNvSpPr>
              <a:spLocks noChangeShapeType="1"/>
            </p:cNvSpPr>
            <p:nvPr userDrawn="1"/>
          </p:nvSpPr>
          <p:spPr bwMode="auto">
            <a:xfrm>
              <a:off x="4166" y="1695"/>
              <a:ext cx="0" cy="96"/>
            </a:xfrm>
            <a:prstGeom prst="line">
              <a:avLst/>
            </a:prstGeom>
            <a:noFill/>
            <a:ln w="33338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10" name="Freeform 204"/>
            <p:cNvSpPr>
              <a:spLocks/>
            </p:cNvSpPr>
            <p:nvPr userDrawn="1"/>
          </p:nvSpPr>
          <p:spPr bwMode="auto">
            <a:xfrm>
              <a:off x="3889" y="2152"/>
              <a:ext cx="555" cy="424"/>
            </a:xfrm>
            <a:custGeom>
              <a:avLst/>
              <a:gdLst>
                <a:gd name="T0" fmla="*/ 0 w 620"/>
                <a:gd name="T1" fmla="*/ 333 h 474"/>
                <a:gd name="T2" fmla="*/ 310 w 620"/>
                <a:gd name="T3" fmla="*/ 474 h 474"/>
                <a:gd name="T4" fmla="*/ 620 w 620"/>
                <a:gd name="T5" fmla="*/ 333 h 474"/>
                <a:gd name="T6" fmla="*/ 310 w 620"/>
                <a:gd name="T7" fmla="*/ 0 h 474"/>
                <a:gd name="T8" fmla="*/ 0 w 620"/>
                <a:gd name="T9" fmla="*/ 33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474">
                  <a:moveTo>
                    <a:pt x="0" y="333"/>
                  </a:moveTo>
                  <a:cubicBezTo>
                    <a:pt x="78" y="420"/>
                    <a:pt x="188" y="474"/>
                    <a:pt x="310" y="474"/>
                  </a:cubicBezTo>
                  <a:cubicBezTo>
                    <a:pt x="431" y="474"/>
                    <a:pt x="541" y="420"/>
                    <a:pt x="620" y="333"/>
                  </a:cubicBezTo>
                  <a:cubicBezTo>
                    <a:pt x="620" y="121"/>
                    <a:pt x="481" y="0"/>
                    <a:pt x="310" y="0"/>
                  </a:cubicBezTo>
                  <a:cubicBezTo>
                    <a:pt x="139" y="0"/>
                    <a:pt x="0" y="121"/>
                    <a:pt x="0" y="33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11" name="Oval 205"/>
            <p:cNvSpPr>
              <a:spLocks noChangeArrowheads="1"/>
            </p:cNvSpPr>
            <p:nvPr userDrawn="1"/>
          </p:nvSpPr>
          <p:spPr bwMode="auto">
            <a:xfrm>
              <a:off x="3985" y="1764"/>
              <a:ext cx="362" cy="37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12" name="Oval 206"/>
            <p:cNvSpPr>
              <a:spLocks noChangeArrowheads="1"/>
            </p:cNvSpPr>
            <p:nvPr userDrawn="1"/>
          </p:nvSpPr>
          <p:spPr bwMode="auto">
            <a:xfrm>
              <a:off x="4103" y="1985"/>
              <a:ext cx="127" cy="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13" name="Oval 207"/>
            <p:cNvSpPr>
              <a:spLocks noChangeArrowheads="1"/>
            </p:cNvSpPr>
            <p:nvPr userDrawn="1"/>
          </p:nvSpPr>
          <p:spPr bwMode="auto">
            <a:xfrm>
              <a:off x="4134" y="2034"/>
              <a:ext cx="65" cy="65"/>
            </a:xfrm>
            <a:prstGeom prst="ellips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115" name="Utropstegn" hidden="1"/>
          <p:cNvGrpSpPr>
            <a:grpSpLocks noChangeAspect="1"/>
          </p:cNvGrpSpPr>
          <p:nvPr userDrawn="1"/>
        </p:nvGrpSpPr>
        <p:grpSpPr bwMode="auto">
          <a:xfrm>
            <a:off x="5705546" y="2536053"/>
            <a:ext cx="374584" cy="1500321"/>
            <a:chOff x="2696" y="1190"/>
            <a:chExt cx="177" cy="704"/>
          </a:xfrm>
        </p:grpSpPr>
        <p:sp>
          <p:nvSpPr>
            <p:cNvPr id="1117" name="Freeform 211"/>
            <p:cNvSpPr>
              <a:spLocks/>
            </p:cNvSpPr>
            <p:nvPr userDrawn="1"/>
          </p:nvSpPr>
          <p:spPr bwMode="auto">
            <a:xfrm>
              <a:off x="2696" y="1190"/>
              <a:ext cx="177" cy="479"/>
            </a:xfrm>
            <a:custGeom>
              <a:avLst/>
              <a:gdLst>
                <a:gd name="T0" fmla="*/ 178 w 280"/>
                <a:gd name="T1" fmla="*/ 759 h 759"/>
                <a:gd name="T2" fmla="*/ 102 w 280"/>
                <a:gd name="T3" fmla="*/ 759 h 759"/>
                <a:gd name="T4" fmla="*/ 41 w 280"/>
                <a:gd name="T5" fmla="*/ 701 h 759"/>
                <a:gd name="T6" fmla="*/ 2 w 280"/>
                <a:gd name="T7" fmla="*/ 58 h 759"/>
                <a:gd name="T8" fmla="*/ 57 w 280"/>
                <a:gd name="T9" fmla="*/ 0 h 759"/>
                <a:gd name="T10" fmla="*/ 224 w 280"/>
                <a:gd name="T11" fmla="*/ 0 h 759"/>
                <a:gd name="T12" fmla="*/ 279 w 280"/>
                <a:gd name="T13" fmla="*/ 58 h 759"/>
                <a:gd name="T14" fmla="*/ 239 w 280"/>
                <a:gd name="T15" fmla="*/ 701 h 759"/>
                <a:gd name="T16" fmla="*/ 178 w 280"/>
                <a:gd name="T17" fmla="*/ 759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759">
                  <a:moveTo>
                    <a:pt x="178" y="759"/>
                  </a:moveTo>
                  <a:cubicBezTo>
                    <a:pt x="102" y="759"/>
                    <a:pt x="102" y="759"/>
                    <a:pt x="102" y="759"/>
                  </a:cubicBezTo>
                  <a:cubicBezTo>
                    <a:pt x="70" y="759"/>
                    <a:pt x="43" y="733"/>
                    <a:pt x="41" y="701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0" y="26"/>
                    <a:pt x="25" y="0"/>
                    <a:pt x="57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56" y="0"/>
                    <a:pt x="280" y="26"/>
                    <a:pt x="279" y="58"/>
                  </a:cubicBezTo>
                  <a:cubicBezTo>
                    <a:pt x="239" y="701"/>
                    <a:pt x="239" y="701"/>
                    <a:pt x="239" y="701"/>
                  </a:cubicBezTo>
                  <a:cubicBezTo>
                    <a:pt x="238" y="733"/>
                    <a:pt x="210" y="759"/>
                    <a:pt x="178" y="7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18" name="Oval 212"/>
            <p:cNvSpPr>
              <a:spLocks noChangeArrowheads="1"/>
            </p:cNvSpPr>
            <p:nvPr userDrawn="1"/>
          </p:nvSpPr>
          <p:spPr bwMode="auto">
            <a:xfrm>
              <a:off x="2703" y="1734"/>
              <a:ext cx="161" cy="16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  <p:grpSp>
        <p:nvGrpSpPr>
          <p:cNvPr id="1120" name="penger" hidden="1"/>
          <p:cNvGrpSpPr>
            <a:grpSpLocks noChangeAspect="1"/>
          </p:cNvGrpSpPr>
          <p:nvPr userDrawn="1"/>
        </p:nvGrpSpPr>
        <p:grpSpPr bwMode="auto">
          <a:xfrm>
            <a:off x="5301331" y="2440153"/>
            <a:ext cx="1534318" cy="1336222"/>
            <a:chOff x="2505" y="1145"/>
            <a:chExt cx="725" cy="627"/>
          </a:xfrm>
        </p:grpSpPr>
        <p:sp>
          <p:nvSpPr>
            <p:cNvPr id="1122" name="Freeform 216"/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23" name="Freeform 217"/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24" name="Freeform 218"/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25" name="Freeform 219"/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26" name="Freeform 220"/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27" name="Freeform 221"/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28" name="Freeform 222"/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29" name="Freeform 223"/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0" name="Oval 224"/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1" name="Oval 225"/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2" name="Freeform 226"/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3" name="Freeform 227"/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4" name="Freeform 228"/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5" name="Freeform 229"/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6" name="Freeform 230"/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7" name="Freeform 231"/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8" name="Oval 232"/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39" name="Oval 233"/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0" name="Freeform 234"/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1" name="Freeform 235"/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2" name="Freeform 236"/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3" name="Freeform 237"/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4" name="Freeform 238"/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5" name="Freeform 239"/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6" name="Freeform 240"/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7" name="Freeform 241"/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8" name="Freeform 242"/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49" name="Freeform 243"/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50" name="Freeform 244"/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51" name="Freeform 245"/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52" name="Oval 246"/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  <p:sp>
          <p:nvSpPr>
            <p:cNvPr id="1153" name="Oval 247"/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384"/>
            </a:p>
          </p:txBody>
        </p:sp>
      </p:grpSp>
    </p:spTree>
    <p:extLst>
      <p:ext uri="{BB962C8B-B14F-4D97-AF65-F5344CB8AC3E}">
        <p14:creationId xmlns:p14="http://schemas.microsoft.com/office/powerpoint/2010/main" val="365439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76" r:id="rId2"/>
    <p:sldLayoutId id="2147483999" r:id="rId3"/>
    <p:sldLayoutId id="2147484000" r:id="rId4"/>
    <p:sldLayoutId id="2147483978" r:id="rId5"/>
    <p:sldLayoutId id="2147483979" r:id="rId6"/>
    <p:sldLayoutId id="2147484001" r:id="rId7"/>
    <p:sldLayoutId id="2147484002" r:id="rId8"/>
    <p:sldLayoutId id="2147484003" r:id="rId9"/>
    <p:sldLayoutId id="2147483981" r:id="rId10"/>
    <p:sldLayoutId id="2147483982" r:id="rId11"/>
    <p:sldLayoutId id="2147484009" r:id="rId12"/>
    <p:sldLayoutId id="2147484004" r:id="rId13"/>
    <p:sldLayoutId id="2147484005" r:id="rId14"/>
    <p:sldLayoutId id="2147484006" r:id="rId15"/>
    <p:sldLayoutId id="2147484007" r:id="rId16"/>
    <p:sldLayoutId id="2147484008" r:id="rId17"/>
  </p:sldLayoutIdLst>
  <p:hf sldNum="0" hdr="0" ftr="0" dt="0"/>
  <p:txStyles>
    <p:titleStyle>
      <a:lvl1pPr algn="l" defTabSz="901630" rtl="0" eaLnBrk="1" latinLnBrk="0" hangingPunct="1">
        <a:lnSpc>
          <a:spcPct val="90000"/>
        </a:lnSpc>
        <a:spcBef>
          <a:spcPct val="0"/>
        </a:spcBef>
        <a:buNone/>
        <a:defRPr sz="48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07" indent="-225407" algn="l" defTabSz="901630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1pPr>
      <a:lvl2pPr marL="676224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127037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86" kern="1200">
          <a:solidFill>
            <a:schemeClr val="tx1"/>
          </a:solidFill>
          <a:latin typeface="+mn-lt"/>
          <a:ea typeface="+mn-ea"/>
          <a:cs typeface="+mn-cs"/>
        </a:defRPr>
      </a:lvl3pPr>
      <a:lvl4pPr marL="1577852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2028668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589" kern="1200">
          <a:solidFill>
            <a:schemeClr val="tx1"/>
          </a:solidFill>
          <a:latin typeface="+mn-lt"/>
          <a:ea typeface="+mn-ea"/>
          <a:cs typeface="+mn-cs"/>
        </a:defRPr>
      </a:lvl5pPr>
      <a:lvl6pPr marL="2479483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930299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381114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831928" indent="-225407" algn="l" defTabSz="90163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50814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901630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52445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803262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254075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704891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155706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606521" algn="l" defTabSz="901630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3D3_F74D27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www.digdir.no/orden-i-eget-hus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filbilde av Tor Anton Gaarder">
            <a:extLst>
              <a:ext uri="{FF2B5EF4-FFF2-40B4-BE49-F238E27FC236}">
                <a16:creationId xmlns:a16="http://schemas.microsoft.com/office/drawing/2014/main" id="{9BD5603A-6C74-C169-B585-59F6983C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46" y="1092413"/>
            <a:ext cx="952500" cy="952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nakkeboble: rektangel med avrundede hjørner 1">
            <a:extLst>
              <a:ext uri="{FF2B5EF4-FFF2-40B4-BE49-F238E27FC236}">
                <a16:creationId xmlns:a16="http://schemas.microsoft.com/office/drawing/2014/main" id="{3151B2E0-B861-9A4F-3B22-6F3E647CE28D}"/>
              </a:ext>
            </a:extLst>
          </p:cNvPr>
          <p:cNvSpPr/>
          <p:nvPr/>
        </p:nvSpPr>
        <p:spPr>
          <a:xfrm>
            <a:off x="2096278" y="784179"/>
            <a:ext cx="7402285" cy="1063625"/>
          </a:xfrm>
          <a:prstGeom prst="wedgeRoundRectCallout">
            <a:avLst>
              <a:gd name="adj1" fmla="val 53285"/>
              <a:gd name="adj2" fmla="val 22663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/>
              <a:t>Jeg tror vi har fått til noe riktig kult. Flere av lokomotivene i av offentlig sektors digitalisering skal gå sammen om et foredrag som viser sammenhengen mellom orden i eget hus og omkringliggende fagområder. Vi skal legge fram noe i faglig arena for informasjonsforvaltning.</a:t>
            </a:r>
          </a:p>
        </p:txBody>
      </p:sp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86524966-28A2-FAB5-34B0-DB9D34687561}"/>
              </a:ext>
            </a:extLst>
          </p:cNvPr>
          <p:cNvSpPr/>
          <p:nvPr/>
        </p:nvSpPr>
        <p:spPr>
          <a:xfrm>
            <a:off x="2096278" y="1974545"/>
            <a:ext cx="7402285" cy="531845"/>
          </a:xfrm>
          <a:prstGeom prst="wedgeRoundRectCallout">
            <a:avLst>
              <a:gd name="adj1" fmla="val -53354"/>
              <a:gd name="adj2" fmla="val 2266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>
                <a:solidFill>
                  <a:schemeClr val="bg1"/>
                </a:solidFill>
              </a:rPr>
              <a:t>Høres spennende ut. Hvem har du fått med?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A19097-2AD9-9CD0-609E-2B5EC2F39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/>
        </p:blipFill>
        <p:spPr bwMode="auto">
          <a:xfrm>
            <a:off x="817595" y="1847804"/>
            <a:ext cx="952500" cy="952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D592180D-9EF7-0B0B-F11C-217E2A0F48AE}"/>
              </a:ext>
            </a:extLst>
          </p:cNvPr>
          <p:cNvSpPr/>
          <p:nvPr/>
        </p:nvSpPr>
        <p:spPr>
          <a:xfrm>
            <a:off x="2096278" y="2633131"/>
            <a:ext cx="7402285" cy="952500"/>
          </a:xfrm>
          <a:prstGeom prst="wedgeRoundRectCallout">
            <a:avLst>
              <a:gd name="adj1" fmla="val 53285"/>
              <a:gd name="adj2" fmla="val 22663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/>
              <a:t>Digitaliseringsdirektoratet er med. Og Skatteetaten, NAV og HK-</a:t>
            </a:r>
            <a:r>
              <a:rPr lang="nb-NO" err="1"/>
              <a:t>dir</a:t>
            </a:r>
            <a:r>
              <a:rPr lang="nb-NO"/>
              <a:t>/KUDAF. Brønnøysundregistrene og KS er også med. </a:t>
            </a:r>
          </a:p>
          <a:p>
            <a:r>
              <a:rPr lang="nb-NO"/>
              <a:t>For ikke å glemme Tolletaten og Direktoratet for e-helse. </a:t>
            </a:r>
            <a:endParaRPr lang="en-US"/>
          </a:p>
        </p:txBody>
      </p:sp>
      <p:sp>
        <p:nvSpPr>
          <p:cNvPr id="7" name="Snakkeboble: rektangel med avrundede hjørner 6">
            <a:extLst>
              <a:ext uri="{FF2B5EF4-FFF2-40B4-BE49-F238E27FC236}">
                <a16:creationId xmlns:a16="http://schemas.microsoft.com/office/drawing/2014/main" id="{31ECB7DE-5CE5-29B5-F591-F125F258DD5D}"/>
              </a:ext>
            </a:extLst>
          </p:cNvPr>
          <p:cNvSpPr/>
          <p:nvPr/>
        </p:nvSpPr>
        <p:spPr>
          <a:xfrm>
            <a:off x="2096278" y="3712372"/>
            <a:ext cx="7402285" cy="531845"/>
          </a:xfrm>
          <a:prstGeom prst="wedgeRoundRectCallout">
            <a:avLst>
              <a:gd name="adj1" fmla="val -53354"/>
              <a:gd name="adj2" fmla="val 2266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/>
              <a:t>Wow. Ikke verst. Og du tror alle kan bli enige om et felles budskap? </a:t>
            </a:r>
          </a:p>
        </p:txBody>
      </p:sp>
      <p:pic>
        <p:nvPicPr>
          <p:cNvPr id="8" name="Picture 2" descr="Profilbilde av Tor Anton Gaarder">
            <a:extLst>
              <a:ext uri="{FF2B5EF4-FFF2-40B4-BE49-F238E27FC236}">
                <a16:creationId xmlns:a16="http://schemas.microsoft.com/office/drawing/2014/main" id="{139DACB4-F344-7810-C07B-CE74B098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46" y="2850456"/>
            <a:ext cx="952500" cy="952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E0ECAC6-E665-8F2C-06F0-2D5515B3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/>
        </p:blipFill>
        <p:spPr bwMode="auto">
          <a:xfrm>
            <a:off x="817595" y="3585631"/>
            <a:ext cx="952500" cy="952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akkeboble: rektangel med avrundede hjørner 9">
            <a:extLst>
              <a:ext uri="{FF2B5EF4-FFF2-40B4-BE49-F238E27FC236}">
                <a16:creationId xmlns:a16="http://schemas.microsoft.com/office/drawing/2014/main" id="{A4354A47-945C-C91E-B92D-9DAB39EFC1F7}"/>
              </a:ext>
            </a:extLst>
          </p:cNvPr>
          <p:cNvSpPr/>
          <p:nvPr/>
        </p:nvSpPr>
        <p:spPr>
          <a:xfrm>
            <a:off x="2096278" y="4391174"/>
            <a:ext cx="7402285" cy="721567"/>
          </a:xfrm>
          <a:prstGeom prst="wedgeRoundRectCallout">
            <a:avLst>
              <a:gd name="adj1" fmla="val 53285"/>
              <a:gd name="adj2" fmla="val 22663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/>
              <a:t>Klart det. Det er ikke før i midten av juni. Alle har vært positive og enige så langt, så jeg regner med at det ordner seg.</a:t>
            </a:r>
          </a:p>
        </p:txBody>
      </p:sp>
      <p:pic>
        <p:nvPicPr>
          <p:cNvPr id="11" name="Picture 2" descr="Profilbilde av Tor Anton Gaarder">
            <a:extLst>
              <a:ext uri="{FF2B5EF4-FFF2-40B4-BE49-F238E27FC236}">
                <a16:creationId xmlns:a16="http://schemas.microsoft.com/office/drawing/2014/main" id="{BB7DFD44-EEFC-D64E-8745-D362F2D9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46" y="4328581"/>
            <a:ext cx="952500" cy="952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akkeboble: rektangel med avrundede hjørner 11">
            <a:extLst>
              <a:ext uri="{FF2B5EF4-FFF2-40B4-BE49-F238E27FC236}">
                <a16:creationId xmlns:a16="http://schemas.microsoft.com/office/drawing/2014/main" id="{FF7102C8-2CAC-D8AA-86CA-60DE5DE4D837}"/>
              </a:ext>
            </a:extLst>
          </p:cNvPr>
          <p:cNvSpPr/>
          <p:nvPr/>
        </p:nvSpPr>
        <p:spPr>
          <a:xfrm>
            <a:off x="2096278" y="5235206"/>
            <a:ext cx="7402285" cy="952500"/>
          </a:xfrm>
          <a:prstGeom prst="wedgeRoundRectCallout">
            <a:avLst>
              <a:gd name="adj1" fmla="val 52827"/>
              <a:gd name="adj2" fmla="val 8231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/>
              <a:t>… og forresten: Jeg tenkte du skulle få ansvar for å presentere. Du har tross alt bakgrunn fra tre av etatene, så du er det nærmeste vi kommer en nøytral part i denne sammenhengen :-)</a:t>
            </a:r>
          </a:p>
        </p:txBody>
      </p:sp>
    </p:spTree>
    <p:extLst>
      <p:ext uri="{BB962C8B-B14F-4D97-AF65-F5344CB8AC3E}">
        <p14:creationId xmlns:p14="http://schemas.microsoft.com/office/powerpoint/2010/main" val="2593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15718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4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B98B0C4-5DC1-8EE3-9D63-C381837D5E4A}"/>
              </a:ext>
            </a:extLst>
          </p:cNvPr>
          <p:cNvSpPr/>
          <p:nvPr/>
        </p:nvSpPr>
        <p:spPr>
          <a:xfrm>
            <a:off x="4991819" y="3201837"/>
            <a:ext cx="2774829" cy="2645433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2DBD66-EFBF-BDAF-041E-C61F0C347C36}"/>
              </a:ext>
            </a:extLst>
          </p:cNvPr>
          <p:cNvSpPr/>
          <p:nvPr/>
        </p:nvSpPr>
        <p:spPr>
          <a:xfrm>
            <a:off x="4919932" y="2195422"/>
            <a:ext cx="2774829" cy="264543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514CAF-1401-56DA-EC8A-FDA30489D437}"/>
              </a:ext>
            </a:extLst>
          </p:cNvPr>
          <p:cNvSpPr/>
          <p:nvPr/>
        </p:nvSpPr>
        <p:spPr>
          <a:xfrm>
            <a:off x="6142009" y="3532517"/>
            <a:ext cx="2774829" cy="264543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E55367-711C-3529-E30F-87FED2C615DA}"/>
              </a:ext>
            </a:extLst>
          </p:cNvPr>
          <p:cNvSpPr/>
          <p:nvPr/>
        </p:nvSpPr>
        <p:spPr>
          <a:xfrm>
            <a:off x="6645215" y="2238553"/>
            <a:ext cx="2774829" cy="2645433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18ADC9-D47E-AF8B-007F-4B94E2A06AE1}"/>
              </a:ext>
            </a:extLst>
          </p:cNvPr>
          <p:cNvSpPr/>
          <p:nvPr/>
        </p:nvSpPr>
        <p:spPr>
          <a:xfrm>
            <a:off x="5696310" y="1692215"/>
            <a:ext cx="2774829" cy="264543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386944-C2B7-FA9F-56F2-1CDC2C4C6E6D}"/>
              </a:ext>
            </a:extLst>
          </p:cNvPr>
          <p:cNvSpPr/>
          <p:nvPr/>
        </p:nvSpPr>
        <p:spPr>
          <a:xfrm>
            <a:off x="6645215" y="2986176"/>
            <a:ext cx="2774829" cy="264543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EFA04-243B-6411-B85D-4AAAF99CC409}"/>
              </a:ext>
            </a:extLst>
          </p:cNvPr>
          <p:cNvSpPr txBox="1"/>
          <p:nvPr/>
        </p:nvSpPr>
        <p:spPr>
          <a:xfrm>
            <a:off x="3329796" y="2582174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200"/>
              <a:t>Personvern</a:t>
            </a:r>
            <a:endParaRPr lang="nb-NO" sz="2200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B96B9-03E3-AC8B-5D14-91C89F472F37}"/>
              </a:ext>
            </a:extLst>
          </p:cNvPr>
          <p:cNvSpPr txBox="1"/>
          <p:nvPr/>
        </p:nvSpPr>
        <p:spPr>
          <a:xfrm>
            <a:off x="5643653" y="1186671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200"/>
              <a:t>Informasjonssikkerhet</a:t>
            </a:r>
            <a:endParaRPr lang="nb-NO" sz="2200"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FADB0E-7B7E-711C-1AEE-8F07E1668CCB}"/>
              </a:ext>
            </a:extLst>
          </p:cNvPr>
          <p:cNvSpPr txBox="1"/>
          <p:nvPr/>
        </p:nvSpPr>
        <p:spPr>
          <a:xfrm>
            <a:off x="9497682" y="2553419"/>
            <a:ext cx="13485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200"/>
              <a:t>Arkiv</a:t>
            </a:r>
            <a:endParaRPr lang="nb-NO" sz="2200"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AF20AF-EDF2-2900-59D5-4E3AC13AAF07}"/>
              </a:ext>
            </a:extLst>
          </p:cNvPr>
          <p:cNvSpPr txBox="1"/>
          <p:nvPr/>
        </p:nvSpPr>
        <p:spPr>
          <a:xfrm>
            <a:off x="6837871" y="630591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200"/>
              <a:t>Datakvalitet</a:t>
            </a:r>
            <a:endParaRPr lang="nb-NO" sz="2200">
              <a:ea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29B06-32A9-DACA-34B8-6F1094DDC7F0}"/>
              </a:ext>
            </a:extLst>
          </p:cNvPr>
          <p:cNvSpPr txBox="1"/>
          <p:nvPr/>
        </p:nvSpPr>
        <p:spPr>
          <a:xfrm>
            <a:off x="2970361" y="4853796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200"/>
              <a:t>Orden i eget hus</a:t>
            </a:r>
            <a:endParaRPr lang="nb-NO" sz="2200"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CCD6D-3E8D-5DBE-A6BC-41A78DA96C3A}"/>
              </a:ext>
            </a:extLst>
          </p:cNvPr>
          <p:cNvSpPr txBox="1"/>
          <p:nvPr/>
        </p:nvSpPr>
        <p:spPr>
          <a:xfrm>
            <a:off x="9569569" y="4623759"/>
            <a:ext cx="223999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200"/>
              <a:t>Datadeling</a:t>
            </a:r>
            <a:endParaRPr lang="nb-NO" sz="2200">
              <a:ea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DC81B5-0C4F-63D0-FAEC-775DBFB2F504}"/>
              </a:ext>
            </a:extLst>
          </p:cNvPr>
          <p:cNvSpPr txBox="1"/>
          <p:nvPr/>
        </p:nvSpPr>
        <p:spPr>
          <a:xfrm>
            <a:off x="698739" y="310551"/>
            <a:ext cx="96209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4000" b="1"/>
              <a:t>Helhetlig informasjonsforvaltning</a:t>
            </a:r>
            <a:endParaRPr lang="nb-NO" sz="40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13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>
            <a:extLst>
              <a:ext uri="{FF2B5EF4-FFF2-40B4-BE49-F238E27FC236}">
                <a16:creationId xmlns:a16="http://schemas.microsoft.com/office/drawing/2014/main" id="{0FCDD0DC-3FB5-4696-AFF5-366876C339E8}"/>
              </a:ext>
            </a:extLst>
          </p:cNvPr>
          <p:cNvGrpSpPr/>
          <p:nvPr/>
        </p:nvGrpSpPr>
        <p:grpSpPr>
          <a:xfrm>
            <a:off x="777284" y="3035821"/>
            <a:ext cx="10632280" cy="2226747"/>
            <a:chOff x="777284" y="3035821"/>
            <a:chExt cx="10632280" cy="222674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AC4300-14EB-A9A1-F4C8-5F342AFC7472}"/>
                </a:ext>
              </a:extLst>
            </p:cNvPr>
            <p:cNvSpPr/>
            <p:nvPr/>
          </p:nvSpPr>
          <p:spPr>
            <a:xfrm rot="1020000">
              <a:off x="777284" y="3035821"/>
              <a:ext cx="10632280" cy="2226747"/>
            </a:xfrm>
            <a:prstGeom prst="ellipse">
              <a:avLst/>
            </a:prstGeom>
            <a:gradFill flip="none" rotWithShape="1">
              <a:gsLst>
                <a:gs pos="0">
                  <a:srgbClr val="8CE4E6"/>
                </a:gs>
                <a:gs pos="50000">
                  <a:srgbClr val="8FD9B5"/>
                </a:gs>
                <a:gs pos="100000">
                  <a:srgbClr val="F2AD87"/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6">
              <a:extLst>
                <a:ext uri="{FF2B5EF4-FFF2-40B4-BE49-F238E27FC236}">
                  <a16:creationId xmlns:a16="http://schemas.microsoft.com/office/drawing/2014/main" id="{9ED67046-5857-47BD-860A-27CA76240C05}"/>
                </a:ext>
              </a:extLst>
            </p:cNvPr>
            <p:cNvSpPr/>
            <p:nvPr/>
          </p:nvSpPr>
          <p:spPr>
            <a:xfrm rot="1020000">
              <a:off x="982807" y="3285413"/>
              <a:ext cx="10178400" cy="173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tel"/>
          <p:cNvSpPr>
            <a:spLocks noGrp="1"/>
          </p:cNvSpPr>
          <p:nvPr>
            <p:ph type="title"/>
          </p:nvPr>
        </p:nvSpPr>
        <p:spPr>
          <a:xfrm>
            <a:off x="756557" y="56695"/>
            <a:ext cx="10515600" cy="1008064"/>
          </a:xfrm>
        </p:spPr>
        <p:txBody>
          <a:bodyPr>
            <a:noAutofit/>
          </a:bodyPr>
          <a:lstStyle/>
          <a:p>
            <a:r>
              <a:rPr lang="nb-NO" sz="4250"/>
              <a:t>Datakvalitet</a:t>
            </a:r>
          </a:p>
        </p:txBody>
      </p:sp>
      <p:grpSp>
        <p:nvGrpSpPr>
          <p:cNvPr id="3" name="Gruppe 2"/>
          <p:cNvGrpSpPr/>
          <p:nvPr/>
        </p:nvGrpSpPr>
        <p:grpSpPr>
          <a:xfrm>
            <a:off x="1417894" y="2614128"/>
            <a:ext cx="9112947" cy="2838791"/>
            <a:chOff x="62101" y="2390916"/>
            <a:chExt cx="6835897" cy="2129463"/>
          </a:xfrm>
        </p:grpSpPr>
        <p:sp>
          <p:nvSpPr>
            <p:cNvPr id="37" name="RettidighetLabel"/>
            <p:cNvSpPr/>
            <p:nvPr/>
          </p:nvSpPr>
          <p:spPr>
            <a:xfrm>
              <a:off x="355010" y="2390916"/>
              <a:ext cx="96131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1775">
                <a:defRPr/>
              </a:pPr>
              <a:r>
                <a:rPr lang="nb-NO" sz="1200">
                  <a:solidFill>
                    <a:sysClr val="windowText" lastClr="000000"/>
                  </a:solidFill>
                  <a:latin typeface="Arial" panose="020B0604020202020204"/>
                </a:rPr>
                <a:t>Rettidighet</a:t>
              </a:r>
              <a:endParaRPr lang="nb-NO" sz="1333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38" name="GyldighetLabel"/>
            <p:cNvSpPr/>
            <p:nvPr/>
          </p:nvSpPr>
          <p:spPr>
            <a:xfrm>
              <a:off x="1385943" y="2779757"/>
              <a:ext cx="96130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1775">
                <a:defRPr/>
              </a:pPr>
              <a:r>
                <a:rPr lang="nb-NO" sz="1200">
                  <a:solidFill>
                    <a:sysClr val="windowText" lastClr="000000"/>
                  </a:solidFill>
                  <a:latin typeface="Arial" panose="020B0604020202020204"/>
                </a:rPr>
                <a:t>Gyldighet</a:t>
              </a:r>
              <a:endParaRPr lang="nb-NO" sz="1333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39" name="RiktighetLabel"/>
            <p:cNvSpPr/>
            <p:nvPr/>
          </p:nvSpPr>
          <p:spPr>
            <a:xfrm>
              <a:off x="4805128" y="3885190"/>
              <a:ext cx="96130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1775">
                <a:defRPr/>
              </a:pPr>
              <a:r>
                <a:rPr lang="nb-NO" sz="1200">
                  <a:solidFill>
                    <a:sysClr val="windowText" lastClr="000000"/>
                  </a:solidFill>
                  <a:latin typeface="Arial" panose="020B0604020202020204"/>
                </a:rPr>
                <a:t>Riktighet</a:t>
              </a:r>
              <a:endParaRPr lang="nb-NO" sz="1333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40" name="KompletthetLabel"/>
            <p:cNvSpPr/>
            <p:nvPr/>
          </p:nvSpPr>
          <p:spPr>
            <a:xfrm>
              <a:off x="3573493" y="3496992"/>
              <a:ext cx="96130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1775">
                <a:defRPr/>
              </a:pPr>
              <a:r>
                <a:rPr lang="nb-NO" sz="1200">
                  <a:solidFill>
                    <a:sysClr val="windowText" lastClr="000000"/>
                  </a:solidFill>
                  <a:latin typeface="Arial" panose="020B0604020202020204"/>
                </a:rPr>
                <a:t>Fullstendighet</a:t>
              </a:r>
              <a:endParaRPr lang="nb-NO" sz="1333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41" name="KonsistensLabel"/>
            <p:cNvSpPr/>
            <p:nvPr/>
          </p:nvSpPr>
          <p:spPr>
            <a:xfrm>
              <a:off x="2450490" y="3138830"/>
              <a:ext cx="96130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1775">
                <a:defRPr/>
              </a:pPr>
              <a:r>
                <a:rPr lang="nb-NO" sz="1200">
                  <a:solidFill>
                    <a:sysClr val="windowText" lastClr="000000"/>
                  </a:solidFill>
                  <a:latin typeface="Arial" panose="020B0604020202020204"/>
                </a:rPr>
                <a:t>Konsistens</a:t>
              </a:r>
              <a:endParaRPr lang="nb-NO" sz="1333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pic>
          <p:nvPicPr>
            <p:cNvPr id="4" name="RiktighetIk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2302" y="3868917"/>
              <a:ext cx="264928" cy="252000"/>
            </a:xfrm>
            <a:prstGeom prst="rect">
              <a:avLst/>
            </a:prstGeom>
          </p:spPr>
        </p:pic>
        <p:pic>
          <p:nvPicPr>
            <p:cNvPr id="5" name="RettidighetIk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01" y="2395817"/>
              <a:ext cx="264928" cy="252000"/>
            </a:xfrm>
            <a:prstGeom prst="rect">
              <a:avLst/>
            </a:prstGeom>
          </p:spPr>
        </p:pic>
        <p:pic>
          <p:nvPicPr>
            <p:cNvPr id="6" name="KonsistensIko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5318" y="3144469"/>
              <a:ext cx="264928" cy="252000"/>
            </a:xfrm>
            <a:prstGeom prst="rect">
              <a:avLst/>
            </a:prstGeom>
          </p:spPr>
        </p:pic>
        <p:pic>
          <p:nvPicPr>
            <p:cNvPr id="13" name="AnvendelighetIko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5616" y="4268379"/>
              <a:ext cx="264928" cy="252000"/>
            </a:xfrm>
            <a:prstGeom prst="rect">
              <a:avLst/>
            </a:prstGeom>
          </p:spPr>
        </p:pic>
        <p:pic>
          <p:nvPicPr>
            <p:cNvPr id="15" name="KompletthetIkon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9400" y="3452057"/>
              <a:ext cx="264928" cy="252000"/>
            </a:xfrm>
            <a:prstGeom prst="rect">
              <a:avLst/>
            </a:prstGeom>
          </p:spPr>
        </p:pic>
        <p:sp>
          <p:nvSpPr>
            <p:cNvPr id="43" name="AnvendelighetLabel"/>
            <p:cNvSpPr/>
            <p:nvPr/>
          </p:nvSpPr>
          <p:spPr>
            <a:xfrm>
              <a:off x="5936689" y="4259689"/>
              <a:ext cx="961309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1775">
                <a:defRPr/>
              </a:pPr>
              <a:r>
                <a:rPr lang="nb-NO" sz="1200">
                  <a:solidFill>
                    <a:sysClr val="windowText" lastClr="000000"/>
                  </a:solidFill>
                  <a:latin typeface="Arial" panose="020B0604020202020204"/>
                </a:rPr>
                <a:t>Anvendelighet</a:t>
              </a:r>
              <a:endParaRPr lang="nb-NO" sz="1333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pic>
          <p:nvPicPr>
            <p:cNvPr id="11" name="GyldighetIko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2400" y="2743252"/>
              <a:ext cx="253576" cy="241202"/>
            </a:xfrm>
            <a:prstGeom prst="rect">
              <a:avLst/>
            </a:prstGeom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514046E4-ACF3-4C86-9A9E-162BD38579C3}"/>
              </a:ext>
            </a:extLst>
          </p:cNvPr>
          <p:cNvGrpSpPr/>
          <p:nvPr/>
        </p:nvGrpSpPr>
        <p:grpSpPr>
          <a:xfrm>
            <a:off x="802954" y="4096033"/>
            <a:ext cx="8446364" cy="2330050"/>
            <a:chOff x="802954" y="4096033"/>
            <a:chExt cx="8446364" cy="2330050"/>
          </a:xfrm>
        </p:grpSpPr>
        <p:sp>
          <p:nvSpPr>
            <p:cNvPr id="24" name="HeadFormellKvalitetLabel"/>
            <p:cNvSpPr/>
            <p:nvPr/>
          </p:nvSpPr>
          <p:spPr>
            <a:xfrm>
              <a:off x="802954" y="4096033"/>
              <a:ext cx="1995977" cy="35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 b="1">
                  <a:solidFill>
                    <a:srgbClr val="733D4A"/>
                  </a:solidFill>
                  <a:latin typeface="Arial" panose="020B0604020202020204"/>
                </a:rPr>
                <a:t>Formell kvalitet</a:t>
              </a:r>
            </a:p>
          </p:txBody>
        </p:sp>
        <p:sp>
          <p:nvSpPr>
            <p:cNvPr id="36" name="HeadMateriellKvalitetLabel"/>
            <p:cNvSpPr/>
            <p:nvPr/>
          </p:nvSpPr>
          <p:spPr>
            <a:xfrm>
              <a:off x="4263992" y="5235114"/>
              <a:ext cx="1398709" cy="35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 b="1">
                  <a:solidFill>
                    <a:srgbClr val="733D4A"/>
                  </a:solidFill>
                  <a:latin typeface="Arial" panose="020B0604020202020204"/>
                </a:rPr>
                <a:t>Materiell kvalitet</a:t>
              </a:r>
            </a:p>
          </p:txBody>
        </p:sp>
        <p:sp>
          <p:nvSpPr>
            <p:cNvPr id="59" name="HeadMateriellKvalitetLabel"/>
            <p:cNvSpPr/>
            <p:nvPr/>
          </p:nvSpPr>
          <p:spPr>
            <a:xfrm>
              <a:off x="7578940" y="6070945"/>
              <a:ext cx="1670378" cy="35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 b="1">
                  <a:solidFill>
                    <a:srgbClr val="733D4A"/>
                  </a:solidFill>
                  <a:latin typeface="Arial" panose="020B0604020202020204"/>
                </a:rPr>
                <a:t>Delingskvalitet</a:t>
              </a: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DFAD1324-9469-44D6-816D-84506FCEC951}"/>
              </a:ext>
            </a:extLst>
          </p:cNvPr>
          <p:cNvGrpSpPr/>
          <p:nvPr/>
        </p:nvGrpSpPr>
        <p:grpSpPr>
          <a:xfrm>
            <a:off x="1113581" y="1358529"/>
            <a:ext cx="9294037" cy="417917"/>
            <a:chOff x="1113581" y="1358529"/>
            <a:chExt cx="9294037" cy="417917"/>
          </a:xfrm>
        </p:grpSpPr>
        <p:sp>
          <p:nvSpPr>
            <p:cNvPr id="51" name="EieretateneSkygge"/>
            <p:cNvSpPr/>
            <p:nvPr/>
          </p:nvSpPr>
          <p:spPr>
            <a:xfrm>
              <a:off x="1195632" y="1409725"/>
              <a:ext cx="1451647" cy="3359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endParaRPr lang="nb-NO" sz="1866">
                <a:solidFill>
                  <a:prstClr val="white">
                    <a:lumMod val="50000"/>
                  </a:prstClr>
                </a:solidFill>
                <a:latin typeface="Arial" panose="020B0604020202020204"/>
              </a:endParaRPr>
            </a:p>
          </p:txBody>
        </p:sp>
        <p:sp>
          <p:nvSpPr>
            <p:cNvPr id="52" name="Pil høyre 1"/>
            <p:cNvSpPr/>
            <p:nvPr/>
          </p:nvSpPr>
          <p:spPr>
            <a:xfrm>
              <a:off x="2798931" y="1373414"/>
              <a:ext cx="324642" cy="335942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endParaRPr lang="nb-NO" sz="1866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3" name="Pil høyre 2"/>
            <p:cNvSpPr/>
            <p:nvPr/>
          </p:nvSpPr>
          <p:spPr>
            <a:xfrm>
              <a:off x="4703423" y="1367265"/>
              <a:ext cx="324642" cy="335942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endParaRPr lang="nb-NO" sz="1866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4" name="Pil høyre 3"/>
            <p:cNvSpPr/>
            <p:nvPr/>
          </p:nvSpPr>
          <p:spPr>
            <a:xfrm>
              <a:off x="6526957" y="1362650"/>
              <a:ext cx="324642" cy="335942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endParaRPr lang="nb-NO" sz="1866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5" name="Pil høyre 4"/>
            <p:cNvSpPr/>
            <p:nvPr/>
          </p:nvSpPr>
          <p:spPr>
            <a:xfrm>
              <a:off x="8695341" y="1367265"/>
              <a:ext cx="324642" cy="335942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endParaRPr lang="nb-NO" sz="1866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6" name="LPS/skjema"/>
            <p:cNvSpPr/>
            <p:nvPr/>
          </p:nvSpPr>
          <p:spPr>
            <a:xfrm>
              <a:off x="3247311" y="1376345"/>
              <a:ext cx="1295775" cy="3359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>
                  <a:solidFill>
                    <a:srgbClr val="733D4A"/>
                  </a:solidFill>
                  <a:latin typeface="Arial" panose="020B0604020202020204"/>
                </a:rPr>
                <a:t>Innrapportering</a:t>
              </a:r>
              <a:endParaRPr lang="nb-NO" sz="1866">
                <a:solidFill>
                  <a:srgbClr val="733D4A"/>
                </a:solidFill>
                <a:latin typeface="Arial" panose="020B0604020202020204"/>
              </a:endParaRPr>
            </a:p>
          </p:txBody>
        </p:sp>
        <p:sp>
          <p:nvSpPr>
            <p:cNvPr id="57" name="Opplysningspliktig"/>
            <p:cNvSpPr/>
            <p:nvPr/>
          </p:nvSpPr>
          <p:spPr>
            <a:xfrm>
              <a:off x="1113581" y="1358529"/>
              <a:ext cx="1487742" cy="3359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>
                  <a:solidFill>
                    <a:srgbClr val="733D4A"/>
                  </a:solidFill>
                  <a:latin typeface="Arial" panose="020B0604020202020204"/>
                </a:rPr>
                <a:t>Produsenter</a:t>
              </a:r>
              <a:endParaRPr lang="nb-NO" sz="1333">
                <a:solidFill>
                  <a:srgbClr val="733D4A"/>
                </a:solidFill>
                <a:latin typeface="Arial" panose="020B0604020202020204"/>
              </a:endParaRPr>
            </a:p>
          </p:txBody>
        </p:sp>
        <p:sp>
          <p:nvSpPr>
            <p:cNvPr id="58" name="Kanal &amp; mottak"/>
            <p:cNvSpPr/>
            <p:nvPr/>
          </p:nvSpPr>
          <p:spPr>
            <a:xfrm>
              <a:off x="5159827" y="1369606"/>
              <a:ext cx="1188588" cy="3359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>
                  <a:solidFill>
                    <a:srgbClr val="733D4A"/>
                  </a:solidFill>
                  <a:latin typeface="Arial" panose="020B0604020202020204"/>
                </a:rPr>
                <a:t>Kilde/register</a:t>
              </a:r>
              <a:endParaRPr lang="nb-NO" sz="1866">
                <a:solidFill>
                  <a:srgbClr val="733D4A"/>
                </a:solidFill>
                <a:latin typeface="Arial" panose="020B0604020202020204"/>
              </a:endParaRPr>
            </a:p>
          </p:txBody>
        </p:sp>
        <p:sp>
          <p:nvSpPr>
            <p:cNvPr id="60" name="Eieretatene"/>
            <p:cNvSpPr/>
            <p:nvPr/>
          </p:nvSpPr>
          <p:spPr>
            <a:xfrm>
              <a:off x="6992082" y="1358529"/>
              <a:ext cx="1525528" cy="3359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>
                  <a:solidFill>
                    <a:srgbClr val="733D4A"/>
                  </a:solidFill>
                  <a:latin typeface="Arial" panose="020B0604020202020204"/>
                </a:rPr>
                <a:t>Behandling</a:t>
              </a:r>
              <a:endParaRPr lang="nb-NO" sz="1866">
                <a:solidFill>
                  <a:srgbClr val="733D4A"/>
                </a:solidFill>
                <a:latin typeface="Arial" panose="020B0604020202020204"/>
              </a:endParaRPr>
            </a:p>
          </p:txBody>
        </p:sp>
        <p:sp>
          <p:nvSpPr>
            <p:cNvPr id="61" name="KonsumenterSkygge"/>
            <p:cNvSpPr/>
            <p:nvPr/>
          </p:nvSpPr>
          <p:spPr>
            <a:xfrm>
              <a:off x="9208856" y="1440504"/>
              <a:ext cx="1198762" cy="3359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endParaRPr lang="nb-NO" sz="1866">
                <a:solidFill>
                  <a:prstClr val="white">
                    <a:lumMod val="50000"/>
                  </a:prstClr>
                </a:solidFill>
                <a:latin typeface="Arial" panose="020B0604020202020204"/>
              </a:endParaRPr>
            </a:p>
          </p:txBody>
        </p:sp>
        <p:sp>
          <p:nvSpPr>
            <p:cNvPr id="62" name="Konsumenter"/>
            <p:cNvSpPr/>
            <p:nvPr/>
          </p:nvSpPr>
          <p:spPr>
            <a:xfrm>
              <a:off x="9153025" y="1381546"/>
              <a:ext cx="1199792" cy="3359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1200">
                  <a:solidFill>
                    <a:srgbClr val="733D4A"/>
                  </a:solidFill>
                  <a:latin typeface="Arial" panose="020B0604020202020204"/>
                </a:rPr>
                <a:t>Konsumenter</a:t>
              </a:r>
              <a:endParaRPr lang="nb-NO" sz="1866">
                <a:solidFill>
                  <a:srgbClr val="733D4A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07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F631BD-2920-489B-2280-7AD3C6C5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400">
                <a:latin typeface="Source Sans Pro" panose="020B0503030403020204" pitchFamily="34" charset="0"/>
              </a:rPr>
              <a:t>Informasjonsforvaltning, felles rammeverk og </a:t>
            </a:r>
            <a:r>
              <a:rPr lang="nb-NO" sz="3400" err="1">
                <a:latin typeface="Source Sans Pro" panose="020B0503030403020204" pitchFamily="34" charset="0"/>
              </a:rPr>
              <a:t>målbilde</a:t>
            </a:r>
            <a:endParaRPr lang="nb-NO" sz="3400">
              <a:latin typeface="Source Sans Pro" panose="020B0503030403020204" pitchFamily="34" charset="0"/>
            </a:endParaRP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53DDCEA0-1CE3-F7A8-2AD1-768A62F99A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4964" y="1690688"/>
            <a:ext cx="8932509" cy="4259544"/>
          </a:xfrm>
        </p:spPr>
      </p:pic>
      <p:pic>
        <p:nvPicPr>
          <p:cNvPr id="86020" name="Picture 4" descr="Kva er informasjonsforvaltning? | Digdir">
            <a:extLst>
              <a:ext uri="{FF2B5EF4-FFF2-40B4-BE49-F238E27FC236}">
                <a16:creationId xmlns:a16="http://schemas.microsoft.com/office/drawing/2014/main" id="{986BCD7D-4740-0C46-D265-9ACBD07E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64" y="1622842"/>
            <a:ext cx="8657836" cy="4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5E1723EF-E982-2FEE-1BA1-43AC8D049482}"/>
              </a:ext>
            </a:extLst>
          </p:cNvPr>
          <p:cNvSpPr/>
          <p:nvPr/>
        </p:nvSpPr>
        <p:spPr>
          <a:xfrm>
            <a:off x="5243332" y="0"/>
            <a:ext cx="6948668" cy="6858000"/>
          </a:xfrm>
          <a:prstGeom prst="rect">
            <a:avLst/>
          </a:prstGeom>
          <a:solidFill>
            <a:srgbClr val="E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B49D231-81E5-449E-86AD-2A86771C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4185213" cy="1325563"/>
          </a:xfrm>
        </p:spPr>
        <p:txBody>
          <a:bodyPr>
            <a:noAutofit/>
          </a:bodyPr>
          <a:lstStyle/>
          <a:p>
            <a:r>
              <a:rPr lang="nb-NO" sz="3600">
                <a:latin typeface="Source Sans Pro" panose="020B0503030403020204" pitchFamily="34" charset="0"/>
              </a:rPr>
              <a:t>Hvorfor går arbeidet med orden i eget hus så sakte?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3E7F5E9-49B2-304C-64C4-BF9FF7F5F8BB}"/>
              </a:ext>
            </a:extLst>
          </p:cNvPr>
          <p:cNvSpPr txBox="1"/>
          <p:nvPr/>
        </p:nvSpPr>
        <p:spPr>
          <a:xfrm>
            <a:off x="5632530" y="806346"/>
            <a:ext cx="6094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sz="1600"/>
              <a:t>Det er tidkrevende og dyrt</a:t>
            </a:r>
            <a:endParaRPr lang="en-US" sz="160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9626DB9-FE9F-0922-7279-C131F41DE415}"/>
              </a:ext>
            </a:extLst>
          </p:cNvPr>
          <p:cNvSpPr txBox="1"/>
          <p:nvPr/>
        </p:nvSpPr>
        <p:spPr>
          <a:xfrm>
            <a:off x="5632530" y="5553755"/>
            <a:ext cx="374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sz="1600"/>
              <a:t>Vanskelig for ledelsen å prioritere og vanskelig for fagfolk å gjennomføre</a:t>
            </a:r>
            <a:endParaRPr lang="en-US" sz="160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1A79916-7B22-470E-0566-1B1F6705E959}"/>
              </a:ext>
            </a:extLst>
          </p:cNvPr>
          <p:cNvSpPr txBox="1"/>
          <p:nvPr/>
        </p:nvSpPr>
        <p:spPr>
          <a:xfrm>
            <a:off x="5632530" y="1509607"/>
            <a:ext cx="4518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sz="1600"/>
              <a:t>Ulike aktører konkurrerer om de samme ressursene og om oppmerksomheten hos ledelsen</a:t>
            </a:r>
            <a:endParaRPr lang="en-US" sz="160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AD5F12A-73DB-E7DA-4F9F-45C41CEEE753}"/>
              </a:ext>
            </a:extLst>
          </p:cNvPr>
          <p:cNvSpPr txBox="1"/>
          <p:nvPr/>
        </p:nvSpPr>
        <p:spPr>
          <a:xfrm>
            <a:off x="5632530" y="4604274"/>
            <a:ext cx="4599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sz="1600"/>
              <a:t>Ingen overordnet rolle/aktør med ansvar for forvaltning og deling av data</a:t>
            </a:r>
            <a:endParaRPr lang="en-US" sz="160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2476FFD-95DA-CD0D-C34F-6B357699B113}"/>
              </a:ext>
            </a:extLst>
          </p:cNvPr>
          <p:cNvSpPr txBox="1"/>
          <p:nvPr/>
        </p:nvSpPr>
        <p:spPr>
          <a:xfrm>
            <a:off x="5632530" y="2459089"/>
            <a:ext cx="5016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sz="1600"/>
              <a:t>Ikke helhetlig forståelse for de underliggende behovene for orden i eget hus</a:t>
            </a:r>
            <a:endParaRPr lang="en-US" sz="160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EF5342B-F1A5-C8DA-BADF-985B9B412D3E}"/>
              </a:ext>
            </a:extLst>
          </p:cNvPr>
          <p:cNvSpPr txBox="1"/>
          <p:nvPr/>
        </p:nvSpPr>
        <p:spPr>
          <a:xfrm>
            <a:off x="5632530" y="3408571"/>
            <a:ext cx="6094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/>
              <a:t>Arbeidet med orden i eget hus er ikke tett nok koblet opp mot hvordan vi skal realisere sammenhengende tjenester, og manglende kobling mellom forretning og informasjonsforvaltningen</a:t>
            </a:r>
          </a:p>
        </p:txBody>
      </p:sp>
      <p:pic>
        <p:nvPicPr>
          <p:cNvPr id="10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FE9D92AB-A169-D836-98D1-4790289B2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12001222" y="806346"/>
            <a:ext cx="9313301" cy="52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7392 0.0004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6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4FC197-BE7F-42E4-93A1-89354F23F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>
                <a:latin typeface="Source Sans Pro" panose="020B0503030403020204" pitchFamily="34" charset="0"/>
              </a:rPr>
              <a:t>Samordning og koordinering av metadata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C479033-41C5-DF39-4A1F-355007552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1345131"/>
            <a:ext cx="9516140" cy="5352828"/>
          </a:xfrm>
        </p:spPr>
      </p:pic>
    </p:spTree>
    <p:extLst>
      <p:ext uri="{BB962C8B-B14F-4D97-AF65-F5344CB8AC3E}">
        <p14:creationId xmlns:p14="http://schemas.microsoft.com/office/powerpoint/2010/main" val="2590162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209540A8-9425-9DFD-F96D-34B12A536265}"/>
              </a:ext>
            </a:extLst>
          </p:cNvPr>
          <p:cNvSpPr/>
          <p:nvPr/>
        </p:nvSpPr>
        <p:spPr>
          <a:xfrm>
            <a:off x="2738" y="2797629"/>
            <a:ext cx="12192000" cy="3614322"/>
          </a:xfrm>
          <a:prstGeom prst="rect">
            <a:avLst/>
          </a:prstGeom>
          <a:solidFill>
            <a:srgbClr val="E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6A826D4-45CC-4FE7-8CE3-8171FD8F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sz="4000"/>
              <a:t>Hvordan kan vi få opp farten?</a:t>
            </a:r>
          </a:p>
        </p:txBody>
      </p:sp>
      <p:pic>
        <p:nvPicPr>
          <p:cNvPr id="4" name="Grafikk 3" descr="Tauknute med heldekkende fyll">
            <a:extLst>
              <a:ext uri="{FF2B5EF4-FFF2-40B4-BE49-F238E27FC236}">
                <a16:creationId xmlns:a16="http://schemas.microsoft.com/office/drawing/2014/main" id="{8E1FA5D3-3828-0434-CF85-3E95AC7FE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342933"/>
            <a:ext cx="792154" cy="792154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AB27464-82DA-6327-5779-FF4C6409BD8D}"/>
              </a:ext>
            </a:extLst>
          </p:cNvPr>
          <p:cNvSpPr txBox="1"/>
          <p:nvPr/>
        </p:nvSpPr>
        <p:spPr>
          <a:xfrm>
            <a:off x="5576251" y="3656700"/>
            <a:ext cx="283421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/>
              <a:t>Tverrfaglig samarbeid. Alle aktørene innen informasjonsforvaltning, forretning, jurister og IT/tjenesteutvikling (arkitekturmiljøet) samarbeider om en felles grunnbeskrivelse av virksomhetens data </a:t>
            </a:r>
          </a:p>
          <a:p>
            <a:pPr algn="ctr"/>
            <a:endParaRPr lang="nb-NO" sz="1500"/>
          </a:p>
          <a:p>
            <a:pPr algn="ctr"/>
            <a:r>
              <a:rPr lang="nb-NO" sz="1500">
                <a:ea typeface="Calibri"/>
                <a:cs typeface="Calibri"/>
              </a:rPr>
              <a:t>Tydelig rollefordeling der det trengs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F5C9538-3122-CFC0-01C4-D7DA951DAEC6}"/>
              </a:ext>
            </a:extLst>
          </p:cNvPr>
          <p:cNvSpPr txBox="1"/>
          <p:nvPr/>
        </p:nvSpPr>
        <p:spPr>
          <a:xfrm>
            <a:off x="206829" y="3656700"/>
            <a:ext cx="202171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/>
              <a:t>Tydeliggjøre koblingen til forretning og sammenhengende tjenester, og at det er sammenfallende behov mellom fagområdene datadeling, personvern, informasjonssikkerhet og arkiv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1ABB5C0-86BC-D97D-A9AC-B6F8B78B7301}"/>
              </a:ext>
            </a:extLst>
          </p:cNvPr>
          <p:cNvSpPr txBox="1"/>
          <p:nvPr/>
        </p:nvSpPr>
        <p:spPr>
          <a:xfrm>
            <a:off x="2713564" y="3656700"/>
            <a:ext cx="229950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500"/>
              <a:t>Små skritt, kontinuerlig utvikling og forbedring, tilbakeføringsløkker</a:t>
            </a:r>
          </a:p>
          <a:p>
            <a:pPr algn="ctr"/>
            <a:endParaRPr lang="nb-NO" sz="1500">
              <a:ea typeface="Calibri"/>
              <a:cs typeface="Calibri"/>
            </a:endParaRPr>
          </a:p>
          <a:p>
            <a:pPr algn="ctr"/>
            <a:r>
              <a:rPr lang="nb-NO" sz="1500"/>
              <a:t>De gode eksemplene</a:t>
            </a:r>
            <a:endParaRPr lang="nb-NO" sz="1500">
              <a:cs typeface="Calibri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E1C0785-016C-EAE8-53F3-AA033F034435}"/>
              </a:ext>
            </a:extLst>
          </p:cNvPr>
          <p:cNvSpPr txBox="1"/>
          <p:nvPr/>
        </p:nvSpPr>
        <p:spPr>
          <a:xfrm>
            <a:off x="8910158" y="3323274"/>
            <a:ext cx="307501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/>
              <a:t>Forutsetninger på plass:</a:t>
            </a:r>
          </a:p>
          <a:p>
            <a:pPr marL="271463" indent="-184150"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nb-NO" sz="1500"/>
              <a:t>Felles visjon om  felles fundament</a:t>
            </a:r>
          </a:p>
          <a:p>
            <a:pPr marL="271463" indent="-184150"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nb-NO" sz="1500"/>
              <a:t>Tjenester for tilrettelegging for gjenfinning og deling av informasjon</a:t>
            </a:r>
          </a:p>
          <a:p>
            <a:pPr marL="271463" indent="-184150"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nb-NO" sz="1500"/>
              <a:t>Lovbestemmelser som er nyttige på tvers</a:t>
            </a:r>
          </a:p>
          <a:p>
            <a:pPr marL="271463" indent="-184150"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nb-NO" sz="1500"/>
              <a:t>Standarder som er nyttige på tvers</a:t>
            </a:r>
          </a:p>
          <a:p>
            <a:pPr marL="271463" indent="-184150"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nb-NO" sz="1500"/>
              <a:t>Trygghet for tilstrekkelig etterlevelse og rettssikkerhet</a:t>
            </a:r>
          </a:p>
          <a:p>
            <a:pPr marL="271463" indent="-184150"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nb-NO" sz="1500"/>
              <a:t>God kost-nytte-effekt</a:t>
            </a:r>
          </a:p>
          <a:p>
            <a:pPr marL="271463" indent="-184150"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nb-NO" sz="1500"/>
              <a:t>Rollen som helhetlig informasjonsforvalter etableres</a:t>
            </a:r>
          </a:p>
        </p:txBody>
      </p:sp>
      <p:pic>
        <p:nvPicPr>
          <p:cNvPr id="10" name="Grafikk 9" descr="Bonsai med heldekkende fyll">
            <a:extLst>
              <a:ext uri="{FF2B5EF4-FFF2-40B4-BE49-F238E27FC236}">
                <a16:creationId xmlns:a16="http://schemas.microsoft.com/office/drawing/2014/main" id="{8F1CB323-32D9-24E4-8123-03BE52741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1070" y="2342933"/>
            <a:ext cx="792154" cy="792154"/>
          </a:xfrm>
          <a:prstGeom prst="rect">
            <a:avLst/>
          </a:prstGeom>
        </p:spPr>
      </p:pic>
      <p:pic>
        <p:nvPicPr>
          <p:cNvPr id="13" name="Grafikk 12" descr="Advarsel med heldekkende fyll">
            <a:extLst>
              <a:ext uri="{FF2B5EF4-FFF2-40B4-BE49-F238E27FC236}">
                <a16:creationId xmlns:a16="http://schemas.microsoft.com/office/drawing/2014/main" id="{7D370506-9093-8321-0092-DD30F861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4787" y="2342933"/>
            <a:ext cx="792154" cy="792154"/>
          </a:xfrm>
          <a:prstGeom prst="rect">
            <a:avLst/>
          </a:prstGeom>
        </p:spPr>
      </p:pic>
      <p:pic>
        <p:nvPicPr>
          <p:cNvPr id="20" name="Grafikk 19" descr="Skål med heldekkende fyll">
            <a:extLst>
              <a:ext uri="{FF2B5EF4-FFF2-40B4-BE49-F238E27FC236}">
                <a16:creationId xmlns:a16="http://schemas.microsoft.com/office/drawing/2014/main" id="{02002C3C-20E8-9ECA-535F-F9653BE6B8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58236" y="2342933"/>
            <a:ext cx="792154" cy="7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4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AA9274-ADFE-CCC4-1996-75887F96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Eksempler/perspektiver fra en kommune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858D7E-E4E1-EB34-CB7A-F846E4B8B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28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238DDF-F582-EDF6-8A90-67F9AF2B8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bilde">
            <a:extLst>
              <a:ext uri="{FF2B5EF4-FFF2-40B4-BE49-F238E27FC236}">
                <a16:creationId xmlns:a16="http://schemas.microsoft.com/office/drawing/2014/main" id="{58013B74-A647-8F72-DDFD-35794684D6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609952"/>
            <a:ext cx="9577387" cy="53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00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A22C3F-AA63-BAD0-1042-6EFFEB128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Eksempler/perspektiver fra Toll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01A4EA-DD2A-4624-A64A-E1220968D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50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CFB25A25-CE84-418C-8134-651AB9C2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Vann gir jeg tuppa, høna mi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53A1378-DD50-42B7-BDB4-AD81BF90E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9544"/>
            <a:ext cx="4590197" cy="25828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/>
              <a:t>Eller, ned med «fetch-quests»</a:t>
            </a:r>
          </a:p>
          <a:p>
            <a:endParaRPr lang="nb-NO"/>
          </a:p>
          <a:p>
            <a:endParaRPr lang="nb-NO"/>
          </a:p>
        </p:txBody>
      </p:sp>
      <p:pic>
        <p:nvPicPr>
          <p:cNvPr id="5" name="Plassholder for 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5BD9F8DB-F953-4735-B561-4ECCB83471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013" t="1569" r="5098" b="1569"/>
          <a:stretch/>
        </p:blipFill>
        <p:spPr>
          <a:xfrm>
            <a:off x="5295440" y="0"/>
            <a:ext cx="6896560" cy="6858000"/>
          </a:xfrm>
        </p:spPr>
      </p:pic>
    </p:spTree>
    <p:extLst>
      <p:ext uri="{BB962C8B-B14F-4D97-AF65-F5344CB8AC3E}">
        <p14:creationId xmlns:p14="http://schemas.microsoft.com/office/powerpoint/2010/main" val="28201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A0CAFE8-78AF-D169-23A8-B50BDF610730}"/>
              </a:ext>
            </a:extLst>
          </p:cNvPr>
          <p:cNvSpPr/>
          <p:nvPr/>
        </p:nvSpPr>
        <p:spPr>
          <a:xfrm>
            <a:off x="-1" y="2012950"/>
            <a:ext cx="12192000" cy="2286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58C2B00-B52E-46AF-83FA-B83D832E5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5" y="1589088"/>
            <a:ext cx="9144000" cy="2387600"/>
          </a:xfrm>
        </p:spPr>
        <p:txBody>
          <a:bodyPr>
            <a:normAutofit/>
          </a:bodyPr>
          <a:lstStyle/>
          <a:p>
            <a:r>
              <a:rPr lang="nb-NO" sz="5400">
                <a:solidFill>
                  <a:schemeClr val="bg1"/>
                </a:solidFill>
                <a:latin typeface="Source Sans Pro" panose="020B0503030403020204" pitchFamily="34" charset="0"/>
              </a:rPr>
              <a:t>Mye blir enklere </a:t>
            </a:r>
            <a:br>
              <a:rPr lang="nb-NO" sz="540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nb-NO" sz="5400">
                <a:solidFill>
                  <a:schemeClr val="bg1"/>
                </a:solidFill>
                <a:latin typeface="Source Sans Pro" panose="020B0503030403020204" pitchFamily="34" charset="0"/>
              </a:rPr>
              <a:t>når vi vet hva vi vet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5901B556-D773-4913-9BE7-581A85EEB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9844" y="4621212"/>
            <a:ext cx="5712311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nb-NO"/>
              <a:t>Helhetlig forvaltning av informasjon </a:t>
            </a:r>
          </a:p>
          <a:p>
            <a:pPr>
              <a:spcBef>
                <a:spcPts val="0"/>
              </a:spcBef>
            </a:pPr>
            <a:r>
              <a:rPr lang="nb-NO"/>
              <a:t>som en grunnplanke i felles økosystem</a:t>
            </a:r>
          </a:p>
        </p:txBody>
      </p:sp>
    </p:spTree>
    <p:extLst>
      <p:ext uri="{BB962C8B-B14F-4D97-AF65-F5344CB8AC3E}">
        <p14:creationId xmlns:p14="http://schemas.microsoft.com/office/powerpoint/2010/main" val="3470313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E6885C3-8B98-4207-AD5D-C0D5F5D9F429}"/>
              </a:ext>
            </a:extLst>
          </p:cNvPr>
          <p:cNvSpPr/>
          <p:nvPr/>
        </p:nvSpPr>
        <p:spPr>
          <a:xfrm>
            <a:off x="596900" y="2056831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Samfunnsoppdrag og målbilde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B4A3E3D-DD03-46DE-8DB7-68A4F8DEA899}"/>
              </a:ext>
            </a:extLst>
          </p:cNvPr>
          <p:cNvSpPr txBox="1"/>
          <p:nvPr/>
        </p:nvSpPr>
        <p:spPr>
          <a:xfrm>
            <a:off x="2349911" y="1002725"/>
            <a:ext cx="7492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Toll har et samfunnsoppdrag å levere på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1F99947-0AA0-457F-928D-8D6B9D03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00" y="2056831"/>
            <a:ext cx="3207600" cy="17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E6885C3-8B98-4207-AD5D-C0D5F5D9F429}"/>
              </a:ext>
            </a:extLst>
          </p:cNvPr>
          <p:cNvSpPr/>
          <p:nvPr/>
        </p:nvSpPr>
        <p:spPr>
          <a:xfrm>
            <a:off x="596900" y="2056831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Samfunnsoppdrag og målbilde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E2CC75CD-2CDF-4E87-AB3E-83BE646595F6}"/>
              </a:ext>
            </a:extLst>
          </p:cNvPr>
          <p:cNvSpPr/>
          <p:nvPr/>
        </p:nvSpPr>
        <p:spPr>
          <a:xfrm>
            <a:off x="594436" y="3581970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Virksomhetsstrategi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B4A3E3D-DD03-46DE-8DB7-68A4F8DEA899}"/>
              </a:ext>
            </a:extLst>
          </p:cNvPr>
          <p:cNvSpPr txBox="1"/>
          <p:nvPr/>
        </p:nvSpPr>
        <p:spPr>
          <a:xfrm>
            <a:off x="3555882" y="1002725"/>
            <a:ext cx="508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Derfor: virksomhetsstrategi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9A2206AB-307C-4ABD-96BC-C14EE1BF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36" y="2056831"/>
            <a:ext cx="3208046" cy="36576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C3B1D31-61D1-4F7D-B30A-54953692E316}"/>
              </a:ext>
            </a:extLst>
          </p:cNvPr>
          <p:cNvSpPr txBox="1"/>
          <p:nvPr/>
        </p:nvSpPr>
        <p:spPr>
          <a:xfrm>
            <a:off x="8830101" y="2388358"/>
            <a:ext cx="2625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 anerkjenner at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CB8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informasjon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er nøkkelen til å lykkes</a:t>
            </a:r>
          </a:p>
        </p:txBody>
      </p:sp>
    </p:spTree>
    <p:extLst>
      <p:ext uri="{BB962C8B-B14F-4D97-AF65-F5344CB8AC3E}">
        <p14:creationId xmlns:p14="http://schemas.microsoft.com/office/powerpoint/2010/main" val="633282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E6885C3-8B98-4207-AD5D-C0D5F5D9F429}"/>
              </a:ext>
            </a:extLst>
          </p:cNvPr>
          <p:cNvSpPr/>
          <p:nvPr/>
        </p:nvSpPr>
        <p:spPr>
          <a:xfrm>
            <a:off x="596900" y="2056831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Samfunnsoppdrag og målbilde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E2CC75CD-2CDF-4E87-AB3E-83BE646595F6}"/>
              </a:ext>
            </a:extLst>
          </p:cNvPr>
          <p:cNvSpPr/>
          <p:nvPr/>
        </p:nvSpPr>
        <p:spPr>
          <a:xfrm>
            <a:off x="594436" y="3581970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Virksomhetsstrategi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A833C65C-4062-465E-9872-17C38764DA84}"/>
              </a:ext>
            </a:extLst>
          </p:cNvPr>
          <p:cNvSpPr/>
          <p:nvPr/>
        </p:nvSpPr>
        <p:spPr>
          <a:xfrm>
            <a:off x="594436" y="5107109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 for helhetlig informasjonsforvaltning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B4A3E3D-DD03-46DE-8DB7-68A4F8DEA899}"/>
              </a:ext>
            </a:extLst>
          </p:cNvPr>
          <p:cNvSpPr txBox="1"/>
          <p:nvPr/>
        </p:nvSpPr>
        <p:spPr>
          <a:xfrm>
            <a:off x="3305813" y="1002725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Derfor: informasjonsforvaltning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FD18913-BD2A-4D53-8550-C9FC047E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36" y="2056831"/>
            <a:ext cx="3208046" cy="180796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3E9DF7F-7A2F-4F3B-BDA5-D7ECF7C8D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55" y="3839047"/>
            <a:ext cx="3193227" cy="212993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C3CB7B5-780E-4F1C-B59A-90413A9D1B00}"/>
              </a:ext>
            </a:extLst>
          </p:cNvPr>
          <p:cNvSpPr txBox="1"/>
          <p:nvPr/>
        </p:nvSpPr>
        <p:spPr>
          <a:xfrm>
            <a:off x="8830101" y="2388358"/>
            <a:ext cx="2625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og den må være helhetlig: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CB8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hele organisasjonen OG alle disipliner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innen informasjonsforvaltning</a:t>
            </a:r>
          </a:p>
        </p:txBody>
      </p:sp>
    </p:spTree>
    <p:extLst>
      <p:ext uri="{BB962C8B-B14F-4D97-AF65-F5344CB8AC3E}">
        <p14:creationId xmlns:p14="http://schemas.microsoft.com/office/powerpoint/2010/main" val="1307670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E6885C3-8B98-4207-AD5D-C0D5F5D9F429}"/>
              </a:ext>
            </a:extLst>
          </p:cNvPr>
          <p:cNvSpPr/>
          <p:nvPr/>
        </p:nvSpPr>
        <p:spPr>
          <a:xfrm>
            <a:off x="596900" y="2056831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Samfunnsoppdrag og målbilde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E2CC75CD-2CDF-4E87-AB3E-83BE646595F6}"/>
              </a:ext>
            </a:extLst>
          </p:cNvPr>
          <p:cNvSpPr/>
          <p:nvPr/>
        </p:nvSpPr>
        <p:spPr>
          <a:xfrm>
            <a:off x="594436" y="3581970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Virksomhetsstrategi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A833C65C-4062-465E-9872-17C38764DA84}"/>
              </a:ext>
            </a:extLst>
          </p:cNvPr>
          <p:cNvSpPr/>
          <p:nvPr/>
        </p:nvSpPr>
        <p:spPr>
          <a:xfrm>
            <a:off x="594436" y="5107109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 for helhetlig informasjonsforvaltning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B4A3E3D-DD03-46DE-8DB7-68A4F8DEA899}"/>
              </a:ext>
            </a:extLst>
          </p:cNvPr>
          <p:cNvSpPr txBox="1"/>
          <p:nvPr/>
        </p:nvSpPr>
        <p:spPr>
          <a:xfrm>
            <a:off x="3305813" y="1002725"/>
            <a:ext cx="6149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 starter hanens «fetch quest»</a:t>
            </a:r>
          </a:p>
        </p:txBody>
      </p:sp>
      <p:pic>
        <p:nvPicPr>
          <p:cNvPr id="4098" name="Picture 2" descr="Programm 2011 - KulTour Rehburg-Loccum e.V.">
            <a:extLst>
              <a:ext uri="{FF2B5EF4-FFF2-40B4-BE49-F238E27FC236}">
                <a16:creationId xmlns:a16="http://schemas.microsoft.com/office/drawing/2014/main" id="{06143FE4-E299-47D2-B927-C0FCBA53D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22" y="2666431"/>
            <a:ext cx="372495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AC7CA34-7EDD-4EC6-92EF-7A9DD28F48D0}"/>
              </a:ext>
            </a:extLst>
          </p:cNvPr>
          <p:cNvSpPr txBox="1"/>
          <p:nvPr/>
        </p:nvSpPr>
        <p:spPr>
          <a:xfrm>
            <a:off x="8830101" y="2388358"/>
            <a:ext cx="262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rammene rundt er alt annet enn helhetlige</a:t>
            </a:r>
          </a:p>
        </p:txBody>
      </p:sp>
    </p:spTree>
    <p:extLst>
      <p:ext uri="{BB962C8B-B14F-4D97-AF65-F5344CB8AC3E}">
        <p14:creationId xmlns:p14="http://schemas.microsoft.com/office/powerpoint/2010/main" val="85294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FD1B49-7EBD-41A5-9568-843DA221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Så hva gjør vi?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82EE9B-FBA6-4B13-B1BA-9B846F3DE8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5384800" cy="2582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/>
              <a:t>Ta ned disse siloene internt—bygge et helhetlig fagmiljø.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Da trenger vi også at dere som lager rammeverk, referansearkitekturer, standarder, forskrifter og lover gjør det </a:t>
            </a:r>
            <a:r>
              <a:rPr lang="nb-NO">
                <a:solidFill>
                  <a:schemeClr val="accent4"/>
                </a:solidFill>
              </a:rPr>
              <a:t>enhetlig.</a:t>
            </a:r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8BA342A3-BF07-4F5B-8F49-F21D234F0B90}"/>
              </a:ext>
            </a:extLst>
          </p:cNvPr>
          <p:cNvGrpSpPr/>
          <p:nvPr/>
        </p:nvGrpSpPr>
        <p:grpSpPr>
          <a:xfrm>
            <a:off x="7726400" y="2682240"/>
            <a:ext cx="2124000" cy="3186000"/>
            <a:chOff x="3047851" y="3371460"/>
            <a:chExt cx="2124000" cy="3186000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561F2EF1-9554-4D5F-8DDF-E72F60BEC778}"/>
                </a:ext>
              </a:extLst>
            </p:cNvPr>
            <p:cNvCxnSpPr/>
            <p:nvPr/>
          </p:nvCxnSpPr>
          <p:spPr>
            <a:xfrm>
              <a:off x="4902919" y="4980677"/>
              <a:ext cx="0" cy="12343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ktangel: avrundede hjørner 6">
              <a:extLst>
                <a:ext uri="{FF2B5EF4-FFF2-40B4-BE49-F238E27FC236}">
                  <a16:creationId xmlns:a16="http://schemas.microsoft.com/office/drawing/2014/main" id="{5625BECC-B0DB-442E-8CF3-E745FE508C24}"/>
                </a:ext>
              </a:extLst>
            </p:cNvPr>
            <p:cNvSpPr/>
            <p:nvPr/>
          </p:nvSpPr>
          <p:spPr>
            <a:xfrm>
              <a:off x="3047851" y="3371460"/>
              <a:ext cx="2124000" cy="3186000"/>
            </a:xfrm>
            <a:prstGeom prst="roundRect">
              <a:avLst/>
            </a:prstGeom>
            <a:solidFill>
              <a:schemeClr val="accent3">
                <a:lumMod val="90000"/>
                <a:lumOff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1E562AFB-4DDF-43EF-A8E8-C9A4930BE3C1}"/>
                </a:ext>
              </a:extLst>
            </p:cNvPr>
            <p:cNvSpPr txBox="1"/>
            <p:nvPr/>
          </p:nvSpPr>
          <p:spPr>
            <a:xfrm>
              <a:off x="3742980" y="3421551"/>
              <a:ext cx="1424513" cy="525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rgbClr val="FFFFFF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Videreutvikle regelverk og praksis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fikk 8" descr="Justitias vekt">
              <a:extLst>
                <a:ext uri="{FF2B5EF4-FFF2-40B4-BE49-F238E27FC236}">
                  <a16:creationId xmlns:a16="http://schemas.microsoft.com/office/drawing/2014/main" id="{5805EF64-B0F5-42F7-8E0B-4D2D2C6B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29617" y="3409882"/>
              <a:ext cx="513364" cy="492457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7A25CE59-BB16-4513-8E7C-F87BA27AB662}"/>
                </a:ext>
              </a:extLst>
            </p:cNvPr>
            <p:cNvSpPr txBox="1"/>
            <p:nvPr/>
          </p:nvSpPr>
          <p:spPr>
            <a:xfrm>
              <a:off x="3070812" y="5003709"/>
              <a:ext cx="201278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Derfor skal vi: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Videreutvikle regelverk for best mulig tilrettelegging, forebygging, kontroll og sanksjonering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Videreutvikle digitaliseringsvennlig regelverk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Søke etter nye hjemler som styrker måloppnåelsen - i god balanse med personvernhensyn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Integrere regelverksutviklingen i øvrig utvikling</a:t>
              </a:r>
              <a:b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nb-NO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B8DD80A1-F5CA-4A67-BE8E-AB9C08DB22FE}"/>
                </a:ext>
              </a:extLst>
            </p:cNvPr>
            <p:cNvSpPr txBox="1"/>
            <p:nvPr/>
          </p:nvSpPr>
          <p:spPr>
            <a:xfrm>
              <a:off x="3137611" y="3937858"/>
              <a:ext cx="19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Lover og annet regelverk legger godt til rette for aktørenes etterlevelse og er tydelige grunnlag for vår myndighetsutøvelse. Regelverket utvikles kontinuerlig for å ivareta nye behov – nasjonalt og internasjonalt.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1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CB9F88-A9B8-4A5D-8A03-2822EA22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8577"/>
            <a:ext cx="10972800" cy="1363663"/>
          </a:xfrm>
        </p:spPr>
        <p:txBody>
          <a:bodyPr/>
          <a:lstStyle/>
          <a:p>
            <a:pPr algn="ctr"/>
            <a:r>
              <a:rPr lang="nb-NO"/>
              <a:t>Noen skritt nærmere kalas i nøtteskogen</a:t>
            </a:r>
          </a:p>
        </p:txBody>
      </p:sp>
      <p:pic>
        <p:nvPicPr>
          <p:cNvPr id="4" name="Picture 2" descr="Raw chicken flying from woman hands, isolated on blue background. Meat consumerism concept stock photo">
            <a:extLst>
              <a:ext uri="{FF2B5EF4-FFF2-40B4-BE49-F238E27FC236}">
                <a16:creationId xmlns:a16="http://schemas.microsoft.com/office/drawing/2014/main" id="{663C5A16-9BD3-4D08-98FD-459B2C08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197" y="2849981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E5A01D-FC14-EB1A-03B8-A75DAD9F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+mj-lt"/>
                <a:cs typeface="+mj-lt"/>
              </a:rPr>
              <a:t>Eksempel/perspektiv</a:t>
            </a:r>
            <a:r>
              <a:rPr lang="nb-NO"/>
              <a:t> fra NAV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48CA11-992C-FF0E-2BA4-785AF475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3340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8B3E3D1-A64F-6C49-A65E-78234E99B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4" y="2369953"/>
            <a:ext cx="7584365" cy="1396431"/>
          </a:xfrm>
        </p:spPr>
        <p:txBody>
          <a:bodyPr>
            <a:normAutofit/>
          </a:bodyPr>
          <a:lstStyle/>
          <a:p>
            <a:r>
              <a:rPr lang="nb-NO">
                <a:latin typeface="Arial"/>
                <a:cs typeface="Arial"/>
              </a:rPr>
              <a:t>NAV  og orden i eget hus</a:t>
            </a:r>
            <a:endParaRPr lang="nb-NO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72C9742-7508-1E46-970C-66D5DB19D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4" y="4173253"/>
            <a:ext cx="6551347" cy="99116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nb-NO">
                <a:latin typeface="Arial"/>
                <a:cs typeface="Arial"/>
              </a:rPr>
              <a:t>Utviklingsoppgaver hvor personer med ansvar innen arkiv og dokumentasjon, GDPR, fagansvarlige og</a:t>
            </a:r>
          </a:p>
          <a:p>
            <a:r>
              <a:rPr lang="nb-NO" sz="1400">
                <a:latin typeface="Arial"/>
                <a:cs typeface="Arial"/>
              </a:rPr>
              <a:t>Seniorrådgiver Linn </a:t>
            </a:r>
            <a:r>
              <a:rPr lang="nb-NO" sz="1400" err="1">
                <a:latin typeface="Arial"/>
                <a:cs typeface="Arial"/>
              </a:rPr>
              <a:t>Momrak</a:t>
            </a:r>
            <a:r>
              <a:rPr lang="nb-NO" sz="1400">
                <a:latin typeface="Arial"/>
                <a:cs typeface="Arial"/>
              </a:rPr>
              <a:t> 15. juni 2022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93276C1-27E9-4A4B-8ED5-F667E78A6D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9061" y="0"/>
            <a:ext cx="6082779" cy="6858000"/>
          </a:xfrm>
        </p:spPr>
      </p:sp>
    </p:spTree>
    <p:extLst>
      <p:ext uri="{BB962C8B-B14F-4D97-AF65-F5344CB8AC3E}">
        <p14:creationId xmlns:p14="http://schemas.microsoft.com/office/powerpoint/2010/main" val="50058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>
            <a:extLst>
              <a:ext uri="{FF2B5EF4-FFF2-40B4-BE49-F238E27FC236}">
                <a16:creationId xmlns:a16="http://schemas.microsoft.com/office/drawing/2014/main" id="{DC5B621E-1ECF-44C8-ADEA-BC1F5F56EA27}"/>
              </a:ext>
            </a:extLst>
          </p:cNvPr>
          <p:cNvSpPr/>
          <p:nvPr/>
        </p:nvSpPr>
        <p:spPr>
          <a:xfrm>
            <a:off x="2665379" y="2178996"/>
            <a:ext cx="9007812" cy="4445538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</a:schemeClr>
              </a:gs>
              <a:gs pos="10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" name="Rektangel 101">
            <a:extLst>
              <a:ext uri="{FF2B5EF4-FFF2-40B4-BE49-F238E27FC236}">
                <a16:creationId xmlns:a16="http://schemas.microsoft.com/office/drawing/2014/main" id="{848E7350-140E-4DF4-A38B-92E694394F9A}"/>
              </a:ext>
            </a:extLst>
          </p:cNvPr>
          <p:cNvSpPr/>
          <p:nvPr/>
        </p:nvSpPr>
        <p:spPr>
          <a:xfrm>
            <a:off x="2776151" y="5145932"/>
            <a:ext cx="8771299" cy="12296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76F8375A-8DF4-4D13-9EFE-A40DCB047FC4}"/>
              </a:ext>
            </a:extLst>
          </p:cNvPr>
          <p:cNvSpPr/>
          <p:nvPr/>
        </p:nvSpPr>
        <p:spPr>
          <a:xfrm>
            <a:off x="2776151" y="3771951"/>
            <a:ext cx="8771299" cy="11978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3" name="Rektangel 92">
            <a:extLst>
              <a:ext uri="{FF2B5EF4-FFF2-40B4-BE49-F238E27FC236}">
                <a16:creationId xmlns:a16="http://schemas.microsoft.com/office/drawing/2014/main" id="{3F5178E3-9397-437E-8FAE-484F2FCBD637}"/>
              </a:ext>
            </a:extLst>
          </p:cNvPr>
          <p:cNvSpPr/>
          <p:nvPr/>
        </p:nvSpPr>
        <p:spPr>
          <a:xfrm>
            <a:off x="2776151" y="2364259"/>
            <a:ext cx="8773298" cy="1287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F5DF8B1-7DC3-41D4-8A79-996D5C26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/>
              <a:t>NAV og orden i eget hus – samarbeid på tvers i organisasjonen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F2D28A-8877-4F68-A179-72020CD18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400"/>
              <a:t>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FA9A825-6E39-44CE-B353-6340CFF74D0F}"/>
              </a:ext>
            </a:extLst>
          </p:cNvPr>
          <p:cNvSpPr/>
          <p:nvPr/>
        </p:nvSpPr>
        <p:spPr>
          <a:xfrm>
            <a:off x="2875386" y="2451371"/>
            <a:ext cx="1418617" cy="9776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Arkiv og dokumentasjon:</a:t>
            </a:r>
          </a:p>
          <a:p>
            <a:pPr algn="ctr"/>
            <a:r>
              <a:rPr lang="nb-NO" sz="1400"/>
              <a:t>Identifisere og sikre dokumentasjon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37002D8-F1FA-4618-B152-E2821093B47D}"/>
              </a:ext>
            </a:extLst>
          </p:cNvPr>
          <p:cNvSpPr/>
          <p:nvPr/>
        </p:nvSpPr>
        <p:spPr>
          <a:xfrm>
            <a:off x="4669978" y="2523930"/>
            <a:ext cx="1337388" cy="908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Bevarings- og kassasjons-plan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0256E4A-A8E5-4044-A9CD-3B9088285AC4}"/>
              </a:ext>
            </a:extLst>
          </p:cNvPr>
          <p:cNvSpPr/>
          <p:nvPr/>
        </p:nvSpPr>
        <p:spPr>
          <a:xfrm>
            <a:off x="6328016" y="2523931"/>
            <a:ext cx="1555170" cy="908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Fastsette dokumentasjons-behov (lagringstid)</a:t>
            </a:r>
          </a:p>
          <a:p>
            <a:pPr algn="ctr"/>
            <a:r>
              <a:rPr lang="nb-NO" sz="1400"/>
              <a:t>(pågår)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5313D3F-49CC-46A9-985E-10F2F1B30A91}"/>
              </a:ext>
            </a:extLst>
          </p:cNvPr>
          <p:cNvSpPr/>
          <p:nvPr/>
        </p:nvSpPr>
        <p:spPr>
          <a:xfrm>
            <a:off x="2875387" y="3894802"/>
            <a:ext cx="1403412" cy="908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Personvern:</a:t>
            </a:r>
          </a:p>
          <a:p>
            <a:pPr algn="ctr"/>
            <a:r>
              <a:rPr lang="nb-NO" sz="1400"/>
              <a:t>Kartlegge behandlinger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F66838B-DF68-496D-8393-F351CEACD6C5}"/>
              </a:ext>
            </a:extLst>
          </p:cNvPr>
          <p:cNvSpPr/>
          <p:nvPr/>
        </p:nvSpPr>
        <p:spPr>
          <a:xfrm>
            <a:off x="4679296" y="3888166"/>
            <a:ext cx="4454975" cy="908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Utvikle og implementere en behandlingskatalog som sammenstiller behandlinger, opplysningstyper, system, dokumenter, bevaring/kassasjon</a:t>
            </a:r>
          </a:p>
          <a:p>
            <a:pPr algn="ctr"/>
            <a:r>
              <a:rPr lang="nb-NO" sz="1400"/>
              <a:t>(pågår)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34AF834-7FED-4581-94F3-2F7E071F5055}"/>
              </a:ext>
            </a:extLst>
          </p:cNvPr>
          <p:cNvSpPr/>
          <p:nvPr/>
        </p:nvSpPr>
        <p:spPr>
          <a:xfrm>
            <a:off x="8259160" y="2520821"/>
            <a:ext cx="1337388" cy="908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Avleveringsplan</a:t>
            </a:r>
          </a:p>
          <a:p>
            <a:pPr algn="ctr"/>
            <a:r>
              <a:rPr lang="nb-NO" sz="1400"/>
              <a:t>(gjenstår)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F5C1C1D-1581-43DE-8440-66DC8F495EA6}"/>
              </a:ext>
            </a:extLst>
          </p:cNvPr>
          <p:cNvSpPr/>
          <p:nvPr/>
        </p:nvSpPr>
        <p:spPr>
          <a:xfrm>
            <a:off x="10053751" y="2525927"/>
            <a:ext cx="1337388" cy="908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Avlevering eller kassasjon (løpende driftsoppgave)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B727A12-5DA4-413A-82AF-39D7DE6584EA}"/>
              </a:ext>
            </a:extLst>
          </p:cNvPr>
          <p:cNvSpPr/>
          <p:nvPr/>
        </p:nvSpPr>
        <p:spPr>
          <a:xfrm>
            <a:off x="2873799" y="5231762"/>
            <a:ext cx="1405000" cy="9159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Etterlevelses-krav for systemutvikling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5BB28ABF-5D40-4ECD-8177-CD62472CCAA1}"/>
              </a:ext>
            </a:extLst>
          </p:cNvPr>
          <p:cNvSpPr/>
          <p:nvPr/>
        </p:nvSpPr>
        <p:spPr>
          <a:xfrm>
            <a:off x="4669978" y="5231763"/>
            <a:ext cx="5573248" cy="11017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Utvikle og implementere en etterlevelsesløsning som gir oversikt over lovkrav for systemutvikling innen arkiv og dokumentasjon, elektronisk kommunikasjon, informasjonssikkerhet, personvern, saksbehandling, statistikk og styring, universell utforming av IKT, økonomi</a:t>
            </a:r>
          </a:p>
          <a:p>
            <a:pPr algn="ctr"/>
            <a:r>
              <a:rPr lang="nb-NO" sz="1400"/>
              <a:t>(pågår)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E016EA64-8C31-442C-9CE4-1F9EDF47A560}"/>
              </a:ext>
            </a:extLst>
          </p:cNvPr>
          <p:cNvSpPr/>
          <p:nvPr/>
        </p:nvSpPr>
        <p:spPr>
          <a:xfrm>
            <a:off x="10053751" y="3842238"/>
            <a:ext cx="1337388" cy="10304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Slette person-opplysninger etter avlevering eller ved kassasjonsfrist</a:t>
            </a:r>
          </a:p>
        </p:txBody>
      </p:sp>
      <p:cxnSp>
        <p:nvCxnSpPr>
          <p:cNvPr id="50" name="Rett pilkobling 49">
            <a:extLst>
              <a:ext uri="{FF2B5EF4-FFF2-40B4-BE49-F238E27FC236}">
                <a16:creationId xmlns:a16="http://schemas.microsoft.com/office/drawing/2014/main" id="{770C76CF-E173-43DB-9CAA-E70543676EF4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6007366" y="2978020"/>
            <a:ext cx="3206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tt pilkobling 53">
            <a:extLst>
              <a:ext uri="{FF2B5EF4-FFF2-40B4-BE49-F238E27FC236}">
                <a16:creationId xmlns:a16="http://schemas.microsoft.com/office/drawing/2014/main" id="{41215ADE-3942-4CB4-BD1B-D870789359B3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7883186" y="2974911"/>
            <a:ext cx="375974" cy="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tt pilkobling 55">
            <a:extLst>
              <a:ext uri="{FF2B5EF4-FFF2-40B4-BE49-F238E27FC236}">
                <a16:creationId xmlns:a16="http://schemas.microsoft.com/office/drawing/2014/main" id="{95CF6294-B37F-4771-8C52-4094391200B0}"/>
              </a:ext>
            </a:extLst>
          </p:cNvPr>
          <p:cNvCxnSpPr/>
          <p:nvPr/>
        </p:nvCxnSpPr>
        <p:spPr>
          <a:xfrm>
            <a:off x="9641633" y="2998237"/>
            <a:ext cx="412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er 57">
            <a:extLst>
              <a:ext uri="{FF2B5EF4-FFF2-40B4-BE49-F238E27FC236}">
                <a16:creationId xmlns:a16="http://schemas.microsoft.com/office/drawing/2014/main" id="{43477939-26B4-44B1-B63B-7E3F8DDD7710}"/>
              </a:ext>
            </a:extLst>
          </p:cNvPr>
          <p:cNvSpPr/>
          <p:nvPr/>
        </p:nvSpPr>
        <p:spPr>
          <a:xfrm>
            <a:off x="958722" y="3607209"/>
            <a:ext cx="1492898" cy="1508423"/>
          </a:xfrm>
          <a:prstGeom prst="flowChar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Arkiv         IT</a:t>
            </a:r>
          </a:p>
          <a:p>
            <a:pPr algn="ctr"/>
            <a:endParaRPr lang="nb-NO" sz="1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nb-NO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GDPR     Fag</a:t>
            </a:r>
          </a:p>
        </p:txBody>
      </p:sp>
      <p:cxnSp>
        <p:nvCxnSpPr>
          <p:cNvPr id="65" name="Rett pilkobling 64">
            <a:extLst>
              <a:ext uri="{FF2B5EF4-FFF2-40B4-BE49-F238E27FC236}">
                <a16:creationId xmlns:a16="http://schemas.microsoft.com/office/drawing/2014/main" id="{46FF68B6-AC56-4968-8FCA-ECFDC5E8EB8D}"/>
              </a:ext>
            </a:extLst>
          </p:cNvPr>
          <p:cNvCxnSpPr>
            <a:cxnSpLocks/>
            <a:stCxn id="58" idx="7"/>
          </p:cNvCxnSpPr>
          <p:nvPr/>
        </p:nvCxnSpPr>
        <p:spPr>
          <a:xfrm flipV="1">
            <a:off x="2232990" y="3114004"/>
            <a:ext cx="532690" cy="714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tt pilkobling 66">
            <a:extLst>
              <a:ext uri="{FF2B5EF4-FFF2-40B4-BE49-F238E27FC236}">
                <a16:creationId xmlns:a16="http://schemas.microsoft.com/office/drawing/2014/main" id="{4FA0982B-A3EB-4E13-BDD3-E4C28D785408}"/>
              </a:ext>
            </a:extLst>
          </p:cNvPr>
          <p:cNvCxnSpPr>
            <a:cxnSpLocks/>
          </p:cNvCxnSpPr>
          <p:nvPr/>
        </p:nvCxnSpPr>
        <p:spPr>
          <a:xfrm>
            <a:off x="2460938" y="4361420"/>
            <a:ext cx="3047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pilkobling 86">
            <a:extLst>
              <a:ext uri="{FF2B5EF4-FFF2-40B4-BE49-F238E27FC236}">
                <a16:creationId xmlns:a16="http://schemas.microsoft.com/office/drawing/2014/main" id="{19A9602E-55DE-4682-AFCC-C122556986C7}"/>
              </a:ext>
            </a:extLst>
          </p:cNvPr>
          <p:cNvCxnSpPr>
            <a:cxnSpLocks/>
          </p:cNvCxnSpPr>
          <p:nvPr/>
        </p:nvCxnSpPr>
        <p:spPr>
          <a:xfrm>
            <a:off x="9134271" y="4307726"/>
            <a:ext cx="9194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ett pilkobling 105">
            <a:extLst>
              <a:ext uri="{FF2B5EF4-FFF2-40B4-BE49-F238E27FC236}">
                <a16:creationId xmlns:a16="http://schemas.microsoft.com/office/drawing/2014/main" id="{43C81FDA-7C4D-4117-984B-1ACD1FCBE904}"/>
              </a:ext>
            </a:extLst>
          </p:cNvPr>
          <p:cNvCxnSpPr>
            <a:stCxn id="58" idx="5"/>
          </p:cNvCxnSpPr>
          <p:nvPr/>
        </p:nvCxnSpPr>
        <p:spPr>
          <a:xfrm>
            <a:off x="2232990" y="4894729"/>
            <a:ext cx="543161" cy="795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kstSylinder 109">
            <a:extLst>
              <a:ext uri="{FF2B5EF4-FFF2-40B4-BE49-F238E27FC236}">
                <a16:creationId xmlns:a16="http://schemas.microsoft.com/office/drawing/2014/main" id="{E0C36784-86A0-4D5E-A032-990BD7BE22CF}"/>
              </a:ext>
            </a:extLst>
          </p:cNvPr>
          <p:cNvSpPr txBox="1"/>
          <p:nvPr/>
        </p:nvSpPr>
        <p:spPr>
          <a:xfrm>
            <a:off x="773528" y="2823632"/>
            <a:ext cx="1459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Involverte kompetanse-miljø:</a:t>
            </a:r>
          </a:p>
        </p:txBody>
      </p:sp>
    </p:spTree>
    <p:extLst>
      <p:ext uri="{BB962C8B-B14F-4D97-AF65-F5344CB8AC3E}">
        <p14:creationId xmlns:p14="http://schemas.microsoft.com/office/powerpoint/2010/main" val="1153642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91B771-D5E4-F9E6-0E74-C211AAD1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+mj-lt"/>
                <a:cs typeface="+mj-lt"/>
              </a:rPr>
              <a:t>Eksempel/perspektiv</a:t>
            </a:r>
            <a:r>
              <a:rPr lang="nb-NO"/>
              <a:t> fra </a:t>
            </a:r>
            <a:r>
              <a:rPr lang="nb-NO" err="1"/>
              <a:t>Brreg</a:t>
            </a:r>
            <a:endParaRPr lang="nb-NO" err="1">
              <a:cs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8F034A-EFE7-9FD9-F5C8-6DDA093A2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1047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960D076-DF78-7ED6-FD3F-0033E6B808D0}"/>
              </a:ext>
            </a:extLst>
          </p:cNvPr>
          <p:cNvSpPr/>
          <p:nvPr/>
        </p:nvSpPr>
        <p:spPr>
          <a:xfrm>
            <a:off x="15480" y="1328168"/>
            <a:ext cx="12192000" cy="4589514"/>
          </a:xfrm>
          <a:prstGeom prst="rect">
            <a:avLst/>
          </a:prstGeom>
          <a:solidFill>
            <a:srgbClr val="E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B3A127-9C04-4567-BA7B-50FEB3B5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443265"/>
            <a:ext cx="5023095" cy="2322513"/>
          </a:xfrm>
        </p:spPr>
        <p:txBody>
          <a:bodyPr>
            <a:noAutofit/>
          </a:bodyPr>
          <a:lstStyle/>
          <a:p>
            <a:r>
              <a:rPr lang="nb-NO" sz="4000">
                <a:latin typeface="Source Sans Pro" panose="020B0503030403020204" pitchFamily="34" charset="0"/>
              </a:rPr>
              <a:t>Uforløste oppgaver i felles økosystem</a:t>
            </a:r>
            <a:endParaRPr lang="en-US" sz="4000">
              <a:latin typeface="Source Sans Pro" panose="020B0503030403020204" pitchFamily="34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80C9AA-8FD1-4AB6-A26F-EF84220A6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4024" y="3090782"/>
            <a:ext cx="4725528" cy="275245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2000"/>
              <a:t>Hvordan oppnå helhetlig informasjonsforvaltning og orden i eget hus?</a:t>
            </a:r>
          </a:p>
          <a:p>
            <a:pPr marL="0" indent="0">
              <a:buNone/>
            </a:pPr>
            <a:r>
              <a:rPr lang="nb-NO" sz="2000"/>
              <a:t>Hvordan skal vi oppnå «Kun én gang»?</a:t>
            </a:r>
          </a:p>
          <a:p>
            <a:pPr marL="0" indent="0">
              <a:buNone/>
            </a:pPr>
            <a:r>
              <a:rPr lang="nb-NO" sz="2000"/>
              <a:t>Hvem har ansvaret for hva?</a:t>
            </a:r>
          </a:p>
          <a:p>
            <a:pPr marL="0" indent="0">
              <a:buNone/>
            </a:pPr>
            <a:r>
              <a:rPr lang="nb-NO" sz="2000">
                <a:cs typeface="Poppins"/>
              </a:rPr>
              <a:t>Hvordan standardisere og harmonisere?</a:t>
            </a:r>
          </a:p>
          <a:p>
            <a:pPr marL="0" indent="0">
              <a:buNone/>
            </a:pPr>
            <a:r>
              <a:rPr lang="nb-NO" sz="2000">
                <a:cs typeface="Poppins"/>
              </a:rPr>
              <a:t>Hvordan tilpasse til EUs datastrategi?</a:t>
            </a:r>
          </a:p>
          <a:p>
            <a:pPr marL="0" indent="0">
              <a:buNone/>
            </a:pPr>
            <a:endParaRPr lang="en-US">
              <a:cs typeface="Poppin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3121B3-30AD-44C1-9B76-88240AB317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5725" y="6356350"/>
            <a:ext cx="676275" cy="365125"/>
          </a:xfrm>
        </p:spPr>
        <p:txBody>
          <a:bodyPr/>
          <a:lstStyle/>
          <a:p>
            <a:fld id="{68549AB0-D5ED-A840-B00D-59CC129EA27F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A08CF0D-8AFB-5B9A-FC89-D5FA99F8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" t="1416" r="820" b="1511"/>
          <a:stretch/>
        </p:blipFill>
        <p:spPr>
          <a:xfrm>
            <a:off x="7935591" y="1989160"/>
            <a:ext cx="3812276" cy="3084395"/>
          </a:xfrm>
          <a:prstGeom prst="rect">
            <a:avLst/>
          </a:prstGeom>
          <a:ln w="19050">
            <a:solidFill>
              <a:srgbClr val="D6DCE5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6ED142D-D9CF-0EDE-42B3-0DD56F25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546" r="3372"/>
          <a:stretch/>
        </p:blipFill>
        <p:spPr>
          <a:xfrm>
            <a:off x="5559552" y="3025784"/>
            <a:ext cx="3548418" cy="2882449"/>
          </a:xfrm>
          <a:prstGeom prst="triangle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D6DB88E-94A0-E10F-315B-F0F5104C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119" y="412977"/>
            <a:ext cx="3743324" cy="21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09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vrundet rektangel 174"/>
          <p:cNvSpPr/>
          <p:nvPr/>
        </p:nvSpPr>
        <p:spPr>
          <a:xfrm rot="354479">
            <a:off x="965994" y="4417969"/>
            <a:ext cx="1326652" cy="1106396"/>
          </a:xfrm>
          <a:prstGeom prst="roundRect">
            <a:avLst>
              <a:gd name="adj" fmla="val 585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Avrundet rektangel 21"/>
          <p:cNvSpPr/>
          <p:nvPr/>
        </p:nvSpPr>
        <p:spPr>
          <a:xfrm rot="21318932">
            <a:off x="1293852" y="1963852"/>
            <a:ext cx="1326652" cy="1106396"/>
          </a:xfrm>
          <a:prstGeom prst="roundRect">
            <a:avLst>
              <a:gd name="adj" fmla="val 585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2297" y="576130"/>
            <a:ext cx="10924233" cy="1136387"/>
          </a:xfrm>
        </p:spPr>
        <p:txBody>
          <a:bodyPr/>
          <a:lstStyle/>
          <a:p>
            <a:r>
              <a:rPr lang="nb-NO" sz="3200"/>
              <a:t>Regjeringens viktigste forenklingsverktøy for næringslivet</a:t>
            </a:r>
          </a:p>
        </p:txBody>
      </p:sp>
      <p:grpSp>
        <p:nvGrpSpPr>
          <p:cNvPr id="201" name="Gruppe 200"/>
          <p:cNvGrpSpPr/>
          <p:nvPr/>
        </p:nvGrpSpPr>
        <p:grpSpPr>
          <a:xfrm>
            <a:off x="1484521" y="3389264"/>
            <a:ext cx="885620" cy="605141"/>
            <a:chOff x="5161994" y="4689292"/>
            <a:chExt cx="885825" cy="605281"/>
          </a:xfrm>
          <a:solidFill>
            <a:schemeClr val="bg1">
              <a:lumMod val="85000"/>
            </a:schemeClr>
          </a:solidFill>
        </p:grpSpPr>
        <p:sp>
          <p:nvSpPr>
            <p:cNvPr id="202" name="Freeform: Shape 71">
              <a:extLst>
                <a:ext uri="{FF2B5EF4-FFF2-40B4-BE49-F238E27FC236}">
                  <a16:creationId xmlns:a16="http://schemas.microsoft.com/office/drawing/2014/main" id="{2D858F18-ED2E-4129-BD6C-65D13B5B28B7}"/>
                </a:ext>
              </a:extLst>
            </p:cNvPr>
            <p:cNvSpPr/>
            <p:nvPr/>
          </p:nvSpPr>
          <p:spPr>
            <a:xfrm>
              <a:off x="5161994" y="4689292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: Shape 72">
              <a:extLst>
                <a:ext uri="{FF2B5EF4-FFF2-40B4-BE49-F238E27FC236}">
                  <a16:creationId xmlns:a16="http://schemas.microsoft.com/office/drawing/2014/main" id="{625464CA-8739-401D-868F-E1A8DD8C5114}"/>
                </a:ext>
              </a:extLst>
            </p:cNvPr>
            <p:cNvSpPr/>
            <p:nvPr/>
          </p:nvSpPr>
          <p:spPr>
            <a:xfrm>
              <a:off x="5161994" y="493478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: Shape 73">
              <a:extLst>
                <a:ext uri="{FF2B5EF4-FFF2-40B4-BE49-F238E27FC236}">
                  <a16:creationId xmlns:a16="http://schemas.microsoft.com/office/drawing/2014/main" id="{404708E2-2E06-4353-8FB5-7877EFB2F225}"/>
                </a:ext>
              </a:extLst>
            </p:cNvPr>
            <p:cNvSpPr/>
            <p:nvPr/>
          </p:nvSpPr>
          <p:spPr>
            <a:xfrm>
              <a:off x="5161994" y="518027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Freeform: Shape 74">
              <a:extLst>
                <a:ext uri="{FF2B5EF4-FFF2-40B4-BE49-F238E27FC236}">
                  <a16:creationId xmlns:a16="http://schemas.microsoft.com/office/drawing/2014/main" id="{A554E9D9-B3A7-463E-B2C6-CF1D830F021C}"/>
                </a:ext>
              </a:extLst>
            </p:cNvPr>
            <p:cNvSpPr/>
            <p:nvPr/>
          </p:nvSpPr>
          <p:spPr>
            <a:xfrm>
              <a:off x="5419169" y="4689292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Freeform: Shape 75">
              <a:extLst>
                <a:ext uri="{FF2B5EF4-FFF2-40B4-BE49-F238E27FC236}">
                  <a16:creationId xmlns:a16="http://schemas.microsoft.com/office/drawing/2014/main" id="{7B11741F-D326-4D37-9C2E-A46E71F8ED4F}"/>
                </a:ext>
              </a:extLst>
            </p:cNvPr>
            <p:cNvSpPr/>
            <p:nvPr/>
          </p:nvSpPr>
          <p:spPr>
            <a:xfrm>
              <a:off x="5419169" y="493478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: Shape 76">
              <a:extLst>
                <a:ext uri="{FF2B5EF4-FFF2-40B4-BE49-F238E27FC236}">
                  <a16:creationId xmlns:a16="http://schemas.microsoft.com/office/drawing/2014/main" id="{A444D16E-FC9F-4F62-BA5E-425560061CBB}"/>
                </a:ext>
              </a:extLst>
            </p:cNvPr>
            <p:cNvSpPr/>
            <p:nvPr/>
          </p:nvSpPr>
          <p:spPr>
            <a:xfrm>
              <a:off x="5419169" y="518027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: Shape 77">
              <a:extLst>
                <a:ext uri="{FF2B5EF4-FFF2-40B4-BE49-F238E27FC236}">
                  <a16:creationId xmlns:a16="http://schemas.microsoft.com/office/drawing/2014/main" id="{42C432E8-943F-4244-ACEA-D107069DD9DE}"/>
                </a:ext>
              </a:extLst>
            </p:cNvPr>
            <p:cNvSpPr/>
            <p:nvPr/>
          </p:nvSpPr>
          <p:spPr>
            <a:xfrm>
              <a:off x="5676344" y="4689292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Freeform: Shape 78">
              <a:extLst>
                <a:ext uri="{FF2B5EF4-FFF2-40B4-BE49-F238E27FC236}">
                  <a16:creationId xmlns:a16="http://schemas.microsoft.com/office/drawing/2014/main" id="{C62F5141-7262-4A85-9DA0-4E82C9F6BED4}"/>
                </a:ext>
              </a:extLst>
            </p:cNvPr>
            <p:cNvSpPr/>
            <p:nvPr/>
          </p:nvSpPr>
          <p:spPr>
            <a:xfrm>
              <a:off x="5676344" y="493478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Freeform: Shape 79">
              <a:extLst>
                <a:ext uri="{FF2B5EF4-FFF2-40B4-BE49-F238E27FC236}">
                  <a16:creationId xmlns:a16="http://schemas.microsoft.com/office/drawing/2014/main" id="{2E2E4794-190F-4FDE-83AA-9554595B538C}"/>
                </a:ext>
              </a:extLst>
            </p:cNvPr>
            <p:cNvSpPr/>
            <p:nvPr/>
          </p:nvSpPr>
          <p:spPr>
            <a:xfrm>
              <a:off x="5676344" y="518027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: Shape 80">
              <a:extLst>
                <a:ext uri="{FF2B5EF4-FFF2-40B4-BE49-F238E27FC236}">
                  <a16:creationId xmlns:a16="http://schemas.microsoft.com/office/drawing/2014/main" id="{CE6C5D9A-BF40-41F0-BEA7-025EB4B9095E}"/>
                </a:ext>
              </a:extLst>
            </p:cNvPr>
            <p:cNvSpPr/>
            <p:nvPr/>
          </p:nvSpPr>
          <p:spPr>
            <a:xfrm>
              <a:off x="5933519" y="4689292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: Shape 81">
              <a:extLst>
                <a:ext uri="{FF2B5EF4-FFF2-40B4-BE49-F238E27FC236}">
                  <a16:creationId xmlns:a16="http://schemas.microsoft.com/office/drawing/2014/main" id="{19C5AD22-415B-40EE-AD92-226C3CF05A18}"/>
                </a:ext>
              </a:extLst>
            </p:cNvPr>
            <p:cNvSpPr/>
            <p:nvPr/>
          </p:nvSpPr>
          <p:spPr>
            <a:xfrm>
              <a:off x="5933519" y="493478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Freeform: Shape 82">
              <a:extLst>
                <a:ext uri="{FF2B5EF4-FFF2-40B4-BE49-F238E27FC236}">
                  <a16:creationId xmlns:a16="http://schemas.microsoft.com/office/drawing/2014/main" id="{4F6BB7D1-9ABD-4211-96FE-17731C173836}"/>
                </a:ext>
              </a:extLst>
            </p:cNvPr>
            <p:cNvSpPr/>
            <p:nvPr/>
          </p:nvSpPr>
          <p:spPr>
            <a:xfrm>
              <a:off x="5933519" y="5180273"/>
              <a:ext cx="114300" cy="114300"/>
            </a:xfrm>
            <a:custGeom>
              <a:avLst/>
              <a:gdLst>
                <a:gd name="connsiteX0" fmla="*/ 123194 w 114300"/>
                <a:gd name="connsiteY0" fmla="*/ 61597 h 114300"/>
                <a:gd name="connsiteX1" fmla="*/ 61597 w 114300"/>
                <a:gd name="connsiteY1" fmla="*/ 123194 h 114300"/>
                <a:gd name="connsiteX2" fmla="*/ -1 w 114300"/>
                <a:gd name="connsiteY2" fmla="*/ 61597 h 114300"/>
                <a:gd name="connsiteX3" fmla="*/ 61597 w 114300"/>
                <a:gd name="connsiteY3" fmla="*/ 0 h 114300"/>
                <a:gd name="connsiteX4" fmla="*/ 123194 w 114300"/>
                <a:gd name="connsiteY4" fmla="*/ 6159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23194" y="61597"/>
                  </a:moveTo>
                  <a:cubicBezTo>
                    <a:pt x="123194" y="95616"/>
                    <a:pt x="95616" y="123194"/>
                    <a:pt x="61597" y="123194"/>
                  </a:cubicBezTo>
                  <a:cubicBezTo>
                    <a:pt x="27577" y="123194"/>
                    <a:pt x="-1" y="95616"/>
                    <a:pt x="-1" y="61597"/>
                  </a:cubicBezTo>
                  <a:cubicBezTo>
                    <a:pt x="-1" y="27578"/>
                    <a:pt x="27577" y="0"/>
                    <a:pt x="61597" y="0"/>
                  </a:cubicBezTo>
                  <a:cubicBezTo>
                    <a:pt x="95616" y="0"/>
                    <a:pt x="123194" y="27578"/>
                    <a:pt x="123194" y="6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8" name="Freeform: Shape 45">
            <a:extLst>
              <a:ext uri="{FF2B5EF4-FFF2-40B4-BE49-F238E27FC236}">
                <a16:creationId xmlns:a16="http://schemas.microsoft.com/office/drawing/2014/main" id="{9B958C95-E8C8-419B-89F9-5543232DFDCF}"/>
              </a:ext>
            </a:extLst>
          </p:cNvPr>
          <p:cNvSpPr/>
          <p:nvPr/>
        </p:nvSpPr>
        <p:spPr>
          <a:xfrm rot="21301221">
            <a:off x="1549501" y="1922694"/>
            <a:ext cx="692102" cy="183619"/>
          </a:xfrm>
          <a:custGeom>
            <a:avLst/>
            <a:gdLst>
              <a:gd name="connsiteX0" fmla="*/ 885825 w 933450"/>
              <a:gd name="connsiteY0" fmla="*/ 247650 h 247650"/>
              <a:gd name="connsiteX1" fmla="*/ 47625 w 933450"/>
              <a:gd name="connsiteY1" fmla="*/ 247650 h 247650"/>
              <a:gd name="connsiteX2" fmla="*/ 0 w 933450"/>
              <a:gd name="connsiteY2" fmla="*/ 200025 h 247650"/>
              <a:gd name="connsiteX3" fmla="*/ 0 w 933450"/>
              <a:gd name="connsiteY3" fmla="*/ 47625 h 247650"/>
              <a:gd name="connsiteX4" fmla="*/ 47625 w 933450"/>
              <a:gd name="connsiteY4" fmla="*/ 0 h 247650"/>
              <a:gd name="connsiteX5" fmla="*/ 885825 w 933450"/>
              <a:gd name="connsiteY5" fmla="*/ 0 h 247650"/>
              <a:gd name="connsiteX6" fmla="*/ 933450 w 933450"/>
              <a:gd name="connsiteY6" fmla="*/ 47625 h 247650"/>
              <a:gd name="connsiteX7" fmla="*/ 933450 w 933450"/>
              <a:gd name="connsiteY7" fmla="*/ 200025 h 247650"/>
              <a:gd name="connsiteX8" fmla="*/ 885825 w 933450"/>
              <a:gd name="connsiteY8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3450" h="247650">
                <a:moveTo>
                  <a:pt x="885825" y="247650"/>
                </a:moveTo>
                <a:lnTo>
                  <a:pt x="47625" y="247650"/>
                </a:lnTo>
                <a:cubicBezTo>
                  <a:pt x="21335" y="247620"/>
                  <a:pt x="30" y="226315"/>
                  <a:pt x="0" y="200025"/>
                </a:cubicBezTo>
                <a:lnTo>
                  <a:pt x="0" y="47625"/>
                </a:lnTo>
                <a:cubicBezTo>
                  <a:pt x="30" y="21335"/>
                  <a:pt x="21335" y="30"/>
                  <a:pt x="47625" y="0"/>
                </a:cubicBezTo>
                <a:lnTo>
                  <a:pt x="885825" y="0"/>
                </a:lnTo>
                <a:cubicBezTo>
                  <a:pt x="912115" y="30"/>
                  <a:pt x="933420" y="21335"/>
                  <a:pt x="933450" y="47625"/>
                </a:cubicBezTo>
                <a:lnTo>
                  <a:pt x="933450" y="200025"/>
                </a:lnTo>
                <a:cubicBezTo>
                  <a:pt x="933420" y="226315"/>
                  <a:pt x="912115" y="247620"/>
                  <a:pt x="885825" y="247650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11">
            <a:off x="1613401" y="2282516"/>
            <a:ext cx="641719" cy="596706"/>
          </a:xfrm>
          <a:prstGeom prst="rect">
            <a:avLst/>
          </a:prstGeom>
        </p:spPr>
      </p:pic>
      <p:sp>
        <p:nvSpPr>
          <p:cNvPr id="200" name="Freeform: Shape 45">
            <a:extLst>
              <a:ext uri="{FF2B5EF4-FFF2-40B4-BE49-F238E27FC236}">
                <a16:creationId xmlns:a16="http://schemas.microsoft.com/office/drawing/2014/main" id="{9B958C95-E8C8-419B-89F9-5543232DFDCF}"/>
              </a:ext>
            </a:extLst>
          </p:cNvPr>
          <p:cNvSpPr/>
          <p:nvPr/>
        </p:nvSpPr>
        <p:spPr>
          <a:xfrm rot="398523">
            <a:off x="1328913" y="4337886"/>
            <a:ext cx="692102" cy="183619"/>
          </a:xfrm>
          <a:custGeom>
            <a:avLst/>
            <a:gdLst>
              <a:gd name="connsiteX0" fmla="*/ 885825 w 933450"/>
              <a:gd name="connsiteY0" fmla="*/ 247650 h 247650"/>
              <a:gd name="connsiteX1" fmla="*/ 47625 w 933450"/>
              <a:gd name="connsiteY1" fmla="*/ 247650 h 247650"/>
              <a:gd name="connsiteX2" fmla="*/ 0 w 933450"/>
              <a:gd name="connsiteY2" fmla="*/ 200025 h 247650"/>
              <a:gd name="connsiteX3" fmla="*/ 0 w 933450"/>
              <a:gd name="connsiteY3" fmla="*/ 47625 h 247650"/>
              <a:gd name="connsiteX4" fmla="*/ 47625 w 933450"/>
              <a:gd name="connsiteY4" fmla="*/ 0 h 247650"/>
              <a:gd name="connsiteX5" fmla="*/ 885825 w 933450"/>
              <a:gd name="connsiteY5" fmla="*/ 0 h 247650"/>
              <a:gd name="connsiteX6" fmla="*/ 933450 w 933450"/>
              <a:gd name="connsiteY6" fmla="*/ 47625 h 247650"/>
              <a:gd name="connsiteX7" fmla="*/ 933450 w 933450"/>
              <a:gd name="connsiteY7" fmla="*/ 200025 h 247650"/>
              <a:gd name="connsiteX8" fmla="*/ 885825 w 933450"/>
              <a:gd name="connsiteY8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3450" h="247650">
                <a:moveTo>
                  <a:pt x="885825" y="247650"/>
                </a:moveTo>
                <a:lnTo>
                  <a:pt x="47625" y="247650"/>
                </a:lnTo>
                <a:cubicBezTo>
                  <a:pt x="21335" y="247620"/>
                  <a:pt x="30" y="226315"/>
                  <a:pt x="0" y="200025"/>
                </a:cubicBezTo>
                <a:lnTo>
                  <a:pt x="0" y="47625"/>
                </a:lnTo>
                <a:cubicBezTo>
                  <a:pt x="30" y="21335"/>
                  <a:pt x="21335" y="30"/>
                  <a:pt x="47625" y="0"/>
                </a:cubicBezTo>
                <a:lnTo>
                  <a:pt x="885825" y="0"/>
                </a:lnTo>
                <a:cubicBezTo>
                  <a:pt x="912115" y="30"/>
                  <a:pt x="933420" y="21335"/>
                  <a:pt x="933450" y="47625"/>
                </a:cubicBezTo>
                <a:lnTo>
                  <a:pt x="933450" y="200025"/>
                </a:lnTo>
                <a:cubicBezTo>
                  <a:pt x="933420" y="226315"/>
                  <a:pt x="912115" y="247620"/>
                  <a:pt x="885825" y="247650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229">
            <a:off x="1245660" y="4703840"/>
            <a:ext cx="641719" cy="596706"/>
          </a:xfrm>
          <a:prstGeom prst="rect">
            <a:avLst/>
          </a:prstGeom>
        </p:spPr>
      </p:pic>
      <p:grpSp>
        <p:nvGrpSpPr>
          <p:cNvPr id="11" name="Gruppe 10"/>
          <p:cNvGrpSpPr/>
          <p:nvPr/>
        </p:nvGrpSpPr>
        <p:grpSpPr>
          <a:xfrm>
            <a:off x="3681652" y="1947577"/>
            <a:ext cx="4469969" cy="3939086"/>
            <a:chOff x="3862895" y="1948027"/>
            <a:chExt cx="4471004" cy="3939998"/>
          </a:xfrm>
        </p:grpSpPr>
        <p:grpSp>
          <p:nvGrpSpPr>
            <p:cNvPr id="9" name="Gruppe 8"/>
            <p:cNvGrpSpPr/>
            <p:nvPr/>
          </p:nvGrpSpPr>
          <p:grpSpPr>
            <a:xfrm rot="20541803">
              <a:off x="7063249" y="3485474"/>
              <a:ext cx="1106030" cy="935185"/>
              <a:chOff x="5283389" y="4615771"/>
              <a:chExt cx="1216633" cy="1028704"/>
            </a:xfrm>
          </p:grpSpPr>
          <p:sp>
            <p:nvSpPr>
              <p:cNvPr id="172" name="Avrundet rektangel 171"/>
              <p:cNvSpPr/>
              <p:nvPr/>
            </p:nvSpPr>
            <p:spPr>
              <a:xfrm>
                <a:off x="5283389" y="4615771"/>
                <a:ext cx="1216633" cy="1028704"/>
              </a:xfrm>
              <a:prstGeom prst="roundRect">
                <a:avLst>
                  <a:gd name="adj" fmla="val 5858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3" name="Gruppe 172"/>
              <p:cNvGrpSpPr/>
              <p:nvPr/>
            </p:nvGrpSpPr>
            <p:grpSpPr>
              <a:xfrm>
                <a:off x="5591917" y="4884757"/>
                <a:ext cx="599577" cy="557594"/>
                <a:chOff x="6943725" y="3860800"/>
                <a:chExt cx="725488" cy="674688"/>
              </a:xfrm>
            </p:grpSpPr>
            <p:sp>
              <p:nvSpPr>
                <p:cNvPr id="17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943725" y="3860800"/>
                  <a:ext cx="725488" cy="674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7"/>
                <p:cNvSpPr>
                  <a:spLocks noEditPoints="1"/>
                </p:cNvSpPr>
                <p:nvPr/>
              </p:nvSpPr>
              <p:spPr bwMode="auto">
                <a:xfrm>
                  <a:off x="6943725" y="4222750"/>
                  <a:ext cx="141288" cy="280988"/>
                </a:xfrm>
                <a:custGeom>
                  <a:avLst/>
                  <a:gdLst>
                    <a:gd name="T0" fmla="*/ 268 w 268"/>
                    <a:gd name="T1" fmla="*/ 532 h 532"/>
                    <a:gd name="T2" fmla="*/ 0 w 268"/>
                    <a:gd name="T3" fmla="*/ 532 h 532"/>
                    <a:gd name="T4" fmla="*/ 0 w 268"/>
                    <a:gd name="T5" fmla="*/ 0 h 532"/>
                    <a:gd name="T6" fmla="*/ 268 w 268"/>
                    <a:gd name="T7" fmla="*/ 0 h 532"/>
                    <a:gd name="T8" fmla="*/ 268 w 268"/>
                    <a:gd name="T9" fmla="*/ 532 h 532"/>
                    <a:gd name="T10" fmla="*/ 33 w 268"/>
                    <a:gd name="T11" fmla="*/ 499 h 532"/>
                    <a:gd name="T12" fmla="*/ 234 w 268"/>
                    <a:gd name="T13" fmla="*/ 499 h 532"/>
                    <a:gd name="T14" fmla="*/ 234 w 268"/>
                    <a:gd name="T15" fmla="*/ 34 h 532"/>
                    <a:gd name="T16" fmla="*/ 33 w 268"/>
                    <a:gd name="T17" fmla="*/ 34 h 532"/>
                    <a:gd name="T18" fmla="*/ 33 w 268"/>
                    <a:gd name="T19" fmla="*/ 499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8" h="532">
                      <a:moveTo>
                        <a:pt x="268" y="532"/>
                      </a:moveTo>
                      <a:lnTo>
                        <a:pt x="0" y="532"/>
                      </a:lnTo>
                      <a:lnTo>
                        <a:pt x="0" y="0"/>
                      </a:lnTo>
                      <a:lnTo>
                        <a:pt x="268" y="0"/>
                      </a:lnTo>
                      <a:lnTo>
                        <a:pt x="268" y="532"/>
                      </a:lnTo>
                      <a:close/>
                      <a:moveTo>
                        <a:pt x="33" y="499"/>
                      </a:moveTo>
                      <a:lnTo>
                        <a:pt x="234" y="499"/>
                      </a:lnTo>
                      <a:lnTo>
                        <a:pt x="234" y="34"/>
                      </a:lnTo>
                      <a:lnTo>
                        <a:pt x="33" y="34"/>
                      </a:lnTo>
                      <a:lnTo>
                        <a:pt x="33" y="499"/>
                      </a:lnTo>
                      <a:close/>
                    </a:path>
                  </a:pathLst>
                </a:custGeom>
                <a:solidFill>
                  <a:srgbClr val="2E2E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8"/>
                <p:cNvSpPr>
                  <a:spLocks noChangeArrowheads="1"/>
                </p:cNvSpPr>
                <p:nvPr/>
              </p:nvSpPr>
              <p:spPr bwMode="auto">
                <a:xfrm>
                  <a:off x="7005638" y="4314825"/>
                  <a:ext cx="17463" cy="173038"/>
                </a:xfrm>
                <a:prstGeom prst="rect">
                  <a:avLst/>
                </a:prstGeom>
                <a:solidFill>
                  <a:srgbClr val="2E2E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9"/>
                <p:cNvSpPr>
                  <a:spLocks/>
                </p:cNvSpPr>
                <p:nvPr/>
              </p:nvSpPr>
              <p:spPr bwMode="auto">
                <a:xfrm>
                  <a:off x="7207250" y="4194175"/>
                  <a:ext cx="369888" cy="131763"/>
                </a:xfrm>
                <a:custGeom>
                  <a:avLst/>
                  <a:gdLst>
                    <a:gd name="T0" fmla="*/ 667 w 700"/>
                    <a:gd name="T1" fmla="*/ 247 h 247"/>
                    <a:gd name="T2" fmla="*/ 667 w 700"/>
                    <a:gd name="T3" fmla="*/ 231 h 247"/>
                    <a:gd name="T4" fmla="*/ 666 w 700"/>
                    <a:gd name="T5" fmla="*/ 210 h 247"/>
                    <a:gd name="T6" fmla="*/ 661 w 700"/>
                    <a:gd name="T7" fmla="*/ 191 h 247"/>
                    <a:gd name="T8" fmla="*/ 652 w 700"/>
                    <a:gd name="T9" fmla="*/ 172 h 247"/>
                    <a:gd name="T10" fmla="*/ 629 w 700"/>
                    <a:gd name="T11" fmla="*/ 137 h 247"/>
                    <a:gd name="T12" fmla="*/ 594 w 700"/>
                    <a:gd name="T13" fmla="*/ 105 h 247"/>
                    <a:gd name="T14" fmla="*/ 550 w 700"/>
                    <a:gd name="T15" fmla="*/ 78 h 247"/>
                    <a:gd name="T16" fmla="*/ 499 w 700"/>
                    <a:gd name="T17" fmla="*/ 57 h 247"/>
                    <a:gd name="T18" fmla="*/ 441 w 700"/>
                    <a:gd name="T19" fmla="*/ 42 h 247"/>
                    <a:gd name="T20" fmla="*/ 378 w 700"/>
                    <a:gd name="T21" fmla="*/ 35 h 247"/>
                    <a:gd name="T22" fmla="*/ 346 w 700"/>
                    <a:gd name="T23" fmla="*/ 34 h 247"/>
                    <a:gd name="T24" fmla="*/ 293 w 700"/>
                    <a:gd name="T25" fmla="*/ 36 h 247"/>
                    <a:gd name="T26" fmla="*/ 243 w 700"/>
                    <a:gd name="T27" fmla="*/ 43 h 247"/>
                    <a:gd name="T28" fmla="*/ 196 w 700"/>
                    <a:gd name="T29" fmla="*/ 56 h 247"/>
                    <a:gd name="T30" fmla="*/ 153 w 700"/>
                    <a:gd name="T31" fmla="*/ 73 h 247"/>
                    <a:gd name="T32" fmla="*/ 115 w 700"/>
                    <a:gd name="T33" fmla="*/ 94 h 247"/>
                    <a:gd name="T34" fmla="*/ 82 w 700"/>
                    <a:gd name="T35" fmla="*/ 119 h 247"/>
                    <a:gd name="T36" fmla="*/ 55 w 700"/>
                    <a:gd name="T37" fmla="*/ 146 h 247"/>
                    <a:gd name="T38" fmla="*/ 37 w 700"/>
                    <a:gd name="T39" fmla="*/ 177 h 247"/>
                    <a:gd name="T40" fmla="*/ 0 w 700"/>
                    <a:gd name="T41" fmla="*/ 177 h 247"/>
                    <a:gd name="T42" fmla="*/ 7 w 700"/>
                    <a:gd name="T43" fmla="*/ 162 h 247"/>
                    <a:gd name="T44" fmla="*/ 28 w 700"/>
                    <a:gd name="T45" fmla="*/ 127 h 247"/>
                    <a:gd name="T46" fmla="*/ 57 w 700"/>
                    <a:gd name="T47" fmla="*/ 97 h 247"/>
                    <a:gd name="T48" fmla="*/ 92 w 700"/>
                    <a:gd name="T49" fmla="*/ 68 h 247"/>
                    <a:gd name="T50" fmla="*/ 134 w 700"/>
                    <a:gd name="T51" fmla="*/ 45 h 247"/>
                    <a:gd name="T52" fmla="*/ 181 w 700"/>
                    <a:gd name="T53" fmla="*/ 26 h 247"/>
                    <a:gd name="T54" fmla="*/ 233 w 700"/>
                    <a:gd name="T55" fmla="*/ 11 h 247"/>
                    <a:gd name="T56" fmla="*/ 288 w 700"/>
                    <a:gd name="T57" fmla="*/ 3 h 247"/>
                    <a:gd name="T58" fmla="*/ 346 w 700"/>
                    <a:gd name="T59" fmla="*/ 0 h 247"/>
                    <a:gd name="T60" fmla="*/ 382 w 700"/>
                    <a:gd name="T61" fmla="*/ 2 h 247"/>
                    <a:gd name="T62" fmla="*/ 451 w 700"/>
                    <a:gd name="T63" fmla="*/ 10 h 247"/>
                    <a:gd name="T64" fmla="*/ 515 w 700"/>
                    <a:gd name="T65" fmla="*/ 27 h 247"/>
                    <a:gd name="T66" fmla="*/ 571 w 700"/>
                    <a:gd name="T67" fmla="*/ 53 h 247"/>
                    <a:gd name="T68" fmla="*/ 619 w 700"/>
                    <a:gd name="T69" fmla="*/ 84 h 247"/>
                    <a:gd name="T70" fmla="*/ 657 w 700"/>
                    <a:gd name="T71" fmla="*/ 121 h 247"/>
                    <a:gd name="T72" fmla="*/ 673 w 700"/>
                    <a:gd name="T73" fmla="*/ 141 h 247"/>
                    <a:gd name="T74" fmla="*/ 684 w 700"/>
                    <a:gd name="T75" fmla="*/ 162 h 247"/>
                    <a:gd name="T76" fmla="*/ 693 w 700"/>
                    <a:gd name="T77" fmla="*/ 184 h 247"/>
                    <a:gd name="T78" fmla="*/ 699 w 700"/>
                    <a:gd name="T79" fmla="*/ 207 h 247"/>
                    <a:gd name="T80" fmla="*/ 700 w 700"/>
                    <a:gd name="T81" fmla="*/ 231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00" h="247">
                      <a:moveTo>
                        <a:pt x="700" y="247"/>
                      </a:moveTo>
                      <a:lnTo>
                        <a:pt x="667" y="247"/>
                      </a:lnTo>
                      <a:lnTo>
                        <a:pt x="667" y="231"/>
                      </a:lnTo>
                      <a:lnTo>
                        <a:pt x="667" y="231"/>
                      </a:lnTo>
                      <a:lnTo>
                        <a:pt x="667" y="220"/>
                      </a:lnTo>
                      <a:lnTo>
                        <a:pt x="666" y="210"/>
                      </a:lnTo>
                      <a:lnTo>
                        <a:pt x="663" y="200"/>
                      </a:lnTo>
                      <a:lnTo>
                        <a:pt x="661" y="191"/>
                      </a:lnTo>
                      <a:lnTo>
                        <a:pt x="657" y="182"/>
                      </a:lnTo>
                      <a:lnTo>
                        <a:pt x="652" y="172"/>
                      </a:lnTo>
                      <a:lnTo>
                        <a:pt x="642" y="154"/>
                      </a:lnTo>
                      <a:lnTo>
                        <a:pt x="629" y="137"/>
                      </a:lnTo>
                      <a:lnTo>
                        <a:pt x="613" y="120"/>
                      </a:lnTo>
                      <a:lnTo>
                        <a:pt x="594" y="105"/>
                      </a:lnTo>
                      <a:lnTo>
                        <a:pt x="573" y="92"/>
                      </a:lnTo>
                      <a:lnTo>
                        <a:pt x="550" y="78"/>
                      </a:lnTo>
                      <a:lnTo>
                        <a:pt x="525" y="67"/>
                      </a:lnTo>
                      <a:lnTo>
                        <a:pt x="499" y="57"/>
                      </a:lnTo>
                      <a:lnTo>
                        <a:pt x="471" y="48"/>
                      </a:lnTo>
                      <a:lnTo>
                        <a:pt x="441" y="42"/>
                      </a:lnTo>
                      <a:lnTo>
                        <a:pt x="410" y="37"/>
                      </a:lnTo>
                      <a:lnTo>
                        <a:pt x="378" y="35"/>
                      </a:lnTo>
                      <a:lnTo>
                        <a:pt x="346" y="34"/>
                      </a:lnTo>
                      <a:lnTo>
                        <a:pt x="346" y="34"/>
                      </a:lnTo>
                      <a:lnTo>
                        <a:pt x="319" y="34"/>
                      </a:lnTo>
                      <a:lnTo>
                        <a:pt x="293" y="36"/>
                      </a:lnTo>
                      <a:lnTo>
                        <a:pt x="267" y="40"/>
                      </a:lnTo>
                      <a:lnTo>
                        <a:pt x="243" y="43"/>
                      </a:lnTo>
                      <a:lnTo>
                        <a:pt x="219" y="50"/>
                      </a:lnTo>
                      <a:lnTo>
                        <a:pt x="196" y="56"/>
                      </a:lnTo>
                      <a:lnTo>
                        <a:pt x="174" y="64"/>
                      </a:lnTo>
                      <a:lnTo>
                        <a:pt x="153" y="73"/>
                      </a:lnTo>
                      <a:lnTo>
                        <a:pt x="133" y="83"/>
                      </a:lnTo>
                      <a:lnTo>
                        <a:pt x="115" y="94"/>
                      </a:lnTo>
                      <a:lnTo>
                        <a:pt x="97" y="106"/>
                      </a:lnTo>
                      <a:lnTo>
                        <a:pt x="82" y="119"/>
                      </a:lnTo>
                      <a:lnTo>
                        <a:pt x="68" y="132"/>
                      </a:lnTo>
                      <a:lnTo>
                        <a:pt x="55" y="146"/>
                      </a:lnTo>
                      <a:lnTo>
                        <a:pt x="45" y="161"/>
                      </a:lnTo>
                      <a:lnTo>
                        <a:pt x="37" y="177"/>
                      </a:lnTo>
                      <a:lnTo>
                        <a:pt x="29" y="191"/>
                      </a:lnTo>
                      <a:lnTo>
                        <a:pt x="0" y="177"/>
                      </a:lnTo>
                      <a:lnTo>
                        <a:pt x="7" y="162"/>
                      </a:lnTo>
                      <a:lnTo>
                        <a:pt x="7" y="162"/>
                      </a:lnTo>
                      <a:lnTo>
                        <a:pt x="16" y="145"/>
                      </a:lnTo>
                      <a:lnTo>
                        <a:pt x="28" y="127"/>
                      </a:lnTo>
                      <a:lnTo>
                        <a:pt x="42" y="111"/>
                      </a:lnTo>
                      <a:lnTo>
                        <a:pt x="57" y="97"/>
                      </a:lnTo>
                      <a:lnTo>
                        <a:pt x="74" y="82"/>
                      </a:lnTo>
                      <a:lnTo>
                        <a:pt x="92" y="68"/>
                      </a:lnTo>
                      <a:lnTo>
                        <a:pt x="113" y="56"/>
                      </a:lnTo>
                      <a:lnTo>
                        <a:pt x="134" y="45"/>
                      </a:lnTo>
                      <a:lnTo>
                        <a:pt x="158" y="35"/>
                      </a:lnTo>
                      <a:lnTo>
                        <a:pt x="181" y="26"/>
                      </a:lnTo>
                      <a:lnTo>
                        <a:pt x="207" y="18"/>
                      </a:lnTo>
                      <a:lnTo>
                        <a:pt x="233" y="11"/>
                      </a:lnTo>
                      <a:lnTo>
                        <a:pt x="260" y="7"/>
                      </a:lnTo>
                      <a:lnTo>
                        <a:pt x="288" y="3"/>
                      </a:lnTo>
                      <a:lnTo>
                        <a:pt x="317" y="0"/>
                      </a:lnTo>
                      <a:lnTo>
                        <a:pt x="346" y="0"/>
                      </a:lnTo>
                      <a:lnTo>
                        <a:pt x="346" y="0"/>
                      </a:lnTo>
                      <a:lnTo>
                        <a:pt x="382" y="2"/>
                      </a:lnTo>
                      <a:lnTo>
                        <a:pt x="417" y="5"/>
                      </a:lnTo>
                      <a:lnTo>
                        <a:pt x="451" y="10"/>
                      </a:lnTo>
                      <a:lnTo>
                        <a:pt x="483" y="19"/>
                      </a:lnTo>
                      <a:lnTo>
                        <a:pt x="515" y="27"/>
                      </a:lnTo>
                      <a:lnTo>
                        <a:pt x="544" y="40"/>
                      </a:lnTo>
                      <a:lnTo>
                        <a:pt x="571" y="53"/>
                      </a:lnTo>
                      <a:lnTo>
                        <a:pt x="597" y="68"/>
                      </a:lnTo>
                      <a:lnTo>
                        <a:pt x="619" y="84"/>
                      </a:lnTo>
                      <a:lnTo>
                        <a:pt x="640" y="101"/>
                      </a:lnTo>
                      <a:lnTo>
                        <a:pt x="657" y="121"/>
                      </a:lnTo>
                      <a:lnTo>
                        <a:pt x="666" y="131"/>
                      </a:lnTo>
                      <a:lnTo>
                        <a:pt x="673" y="141"/>
                      </a:lnTo>
                      <a:lnTo>
                        <a:pt x="679" y="151"/>
                      </a:lnTo>
                      <a:lnTo>
                        <a:pt x="684" y="162"/>
                      </a:lnTo>
                      <a:lnTo>
                        <a:pt x="689" y="173"/>
                      </a:lnTo>
                      <a:lnTo>
                        <a:pt x="693" y="184"/>
                      </a:lnTo>
                      <a:lnTo>
                        <a:pt x="696" y="195"/>
                      </a:lnTo>
                      <a:lnTo>
                        <a:pt x="699" y="207"/>
                      </a:lnTo>
                      <a:lnTo>
                        <a:pt x="700" y="219"/>
                      </a:lnTo>
                      <a:lnTo>
                        <a:pt x="700" y="231"/>
                      </a:lnTo>
                      <a:lnTo>
                        <a:pt x="700" y="24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0"/>
                <p:cNvSpPr>
                  <a:spLocks noEditPoints="1"/>
                </p:cNvSpPr>
                <p:nvPr/>
              </p:nvSpPr>
              <p:spPr bwMode="auto">
                <a:xfrm>
                  <a:off x="7410450" y="3860800"/>
                  <a:ext cx="220663" cy="212725"/>
                </a:xfrm>
                <a:custGeom>
                  <a:avLst/>
                  <a:gdLst>
                    <a:gd name="T0" fmla="*/ 146 w 416"/>
                    <a:gd name="T1" fmla="*/ 402 h 402"/>
                    <a:gd name="T2" fmla="*/ 117 w 416"/>
                    <a:gd name="T3" fmla="*/ 398 h 402"/>
                    <a:gd name="T4" fmla="*/ 76 w 416"/>
                    <a:gd name="T5" fmla="*/ 382 h 402"/>
                    <a:gd name="T6" fmla="*/ 41 w 416"/>
                    <a:gd name="T7" fmla="*/ 354 h 402"/>
                    <a:gd name="T8" fmla="*/ 23 w 416"/>
                    <a:gd name="T9" fmla="*/ 330 h 402"/>
                    <a:gd name="T10" fmla="*/ 4 w 416"/>
                    <a:gd name="T11" fmla="*/ 290 h 402"/>
                    <a:gd name="T12" fmla="*/ 0 w 416"/>
                    <a:gd name="T13" fmla="*/ 247 h 402"/>
                    <a:gd name="T14" fmla="*/ 3 w 416"/>
                    <a:gd name="T15" fmla="*/ 217 h 402"/>
                    <a:gd name="T16" fmla="*/ 19 w 416"/>
                    <a:gd name="T17" fmla="*/ 175 h 402"/>
                    <a:gd name="T18" fmla="*/ 48 w 416"/>
                    <a:gd name="T19" fmla="*/ 141 h 402"/>
                    <a:gd name="T20" fmla="*/ 98 w 416"/>
                    <a:gd name="T21" fmla="*/ 91 h 402"/>
                    <a:gd name="T22" fmla="*/ 131 w 416"/>
                    <a:gd name="T23" fmla="*/ 67 h 402"/>
                    <a:gd name="T24" fmla="*/ 189 w 416"/>
                    <a:gd name="T25" fmla="*/ 39 h 402"/>
                    <a:gd name="T26" fmla="*/ 241 w 416"/>
                    <a:gd name="T27" fmla="*/ 27 h 402"/>
                    <a:gd name="T28" fmla="*/ 394 w 416"/>
                    <a:gd name="T29" fmla="*/ 4 h 402"/>
                    <a:gd name="T30" fmla="*/ 413 w 416"/>
                    <a:gd name="T31" fmla="*/ 23 h 402"/>
                    <a:gd name="T32" fmla="*/ 379 w 416"/>
                    <a:gd name="T33" fmla="*/ 174 h 402"/>
                    <a:gd name="T34" fmla="*/ 364 w 416"/>
                    <a:gd name="T35" fmla="*/ 226 h 402"/>
                    <a:gd name="T36" fmla="*/ 334 w 416"/>
                    <a:gd name="T37" fmla="*/ 281 h 402"/>
                    <a:gd name="T38" fmla="*/ 307 w 416"/>
                    <a:gd name="T39" fmla="*/ 313 h 402"/>
                    <a:gd name="T40" fmla="*/ 254 w 416"/>
                    <a:gd name="T41" fmla="*/ 361 h 402"/>
                    <a:gd name="T42" fmla="*/ 219 w 416"/>
                    <a:gd name="T43" fmla="*/ 386 h 402"/>
                    <a:gd name="T44" fmla="*/ 180 w 416"/>
                    <a:gd name="T45" fmla="*/ 400 h 402"/>
                    <a:gd name="T46" fmla="*/ 151 w 416"/>
                    <a:gd name="T47" fmla="*/ 402 h 402"/>
                    <a:gd name="T48" fmla="*/ 334 w 416"/>
                    <a:gd name="T49" fmla="*/ 46 h 402"/>
                    <a:gd name="T50" fmla="*/ 215 w 416"/>
                    <a:gd name="T51" fmla="*/ 67 h 402"/>
                    <a:gd name="T52" fmla="*/ 184 w 416"/>
                    <a:gd name="T53" fmla="*/ 76 h 402"/>
                    <a:gd name="T54" fmla="*/ 135 w 416"/>
                    <a:gd name="T55" fmla="*/ 104 h 402"/>
                    <a:gd name="T56" fmla="*/ 102 w 416"/>
                    <a:gd name="T57" fmla="*/ 132 h 402"/>
                    <a:gd name="T58" fmla="*/ 62 w 416"/>
                    <a:gd name="T59" fmla="*/ 173 h 402"/>
                    <a:gd name="T60" fmla="*/ 44 w 416"/>
                    <a:gd name="T61" fmla="*/ 202 h 402"/>
                    <a:gd name="T62" fmla="*/ 34 w 416"/>
                    <a:gd name="T63" fmla="*/ 236 h 402"/>
                    <a:gd name="T64" fmla="*/ 33 w 416"/>
                    <a:gd name="T65" fmla="*/ 259 h 402"/>
                    <a:gd name="T66" fmla="*/ 40 w 416"/>
                    <a:gd name="T67" fmla="*/ 292 h 402"/>
                    <a:gd name="T68" fmla="*/ 57 w 416"/>
                    <a:gd name="T69" fmla="*/ 323 h 402"/>
                    <a:gd name="T70" fmla="*/ 74 w 416"/>
                    <a:gd name="T71" fmla="*/ 339 h 402"/>
                    <a:gd name="T72" fmla="*/ 103 w 416"/>
                    <a:gd name="T73" fmla="*/ 359 h 402"/>
                    <a:gd name="T74" fmla="*/ 135 w 416"/>
                    <a:gd name="T75" fmla="*/ 367 h 402"/>
                    <a:gd name="T76" fmla="*/ 159 w 416"/>
                    <a:gd name="T77" fmla="*/ 369 h 402"/>
                    <a:gd name="T78" fmla="*/ 193 w 416"/>
                    <a:gd name="T79" fmla="*/ 361 h 402"/>
                    <a:gd name="T80" fmla="*/ 223 w 416"/>
                    <a:gd name="T81" fmla="*/ 344 h 402"/>
                    <a:gd name="T82" fmla="*/ 266 w 416"/>
                    <a:gd name="T83" fmla="*/ 306 h 402"/>
                    <a:gd name="T84" fmla="*/ 297 w 416"/>
                    <a:gd name="T85" fmla="*/ 275 h 402"/>
                    <a:gd name="T86" fmla="*/ 326 w 416"/>
                    <a:gd name="T87" fmla="*/ 227 h 402"/>
                    <a:gd name="T88" fmla="*/ 339 w 416"/>
                    <a:gd name="T89" fmla="*/ 197 h 402"/>
                    <a:gd name="T90" fmla="*/ 367 w 416"/>
                    <a:gd name="T91" fmla="*/ 80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16" h="402">
                      <a:moveTo>
                        <a:pt x="151" y="402"/>
                      </a:moveTo>
                      <a:lnTo>
                        <a:pt x="151" y="402"/>
                      </a:lnTo>
                      <a:lnTo>
                        <a:pt x="146" y="402"/>
                      </a:lnTo>
                      <a:lnTo>
                        <a:pt x="146" y="402"/>
                      </a:lnTo>
                      <a:lnTo>
                        <a:pt x="131" y="401"/>
                      </a:lnTo>
                      <a:lnTo>
                        <a:pt x="117" y="398"/>
                      </a:lnTo>
                      <a:lnTo>
                        <a:pt x="103" y="395"/>
                      </a:lnTo>
                      <a:lnTo>
                        <a:pt x="90" y="388"/>
                      </a:lnTo>
                      <a:lnTo>
                        <a:pt x="76" y="382"/>
                      </a:lnTo>
                      <a:lnTo>
                        <a:pt x="64" y="374"/>
                      </a:lnTo>
                      <a:lnTo>
                        <a:pt x="51" y="365"/>
                      </a:lnTo>
                      <a:lnTo>
                        <a:pt x="41" y="354"/>
                      </a:lnTo>
                      <a:lnTo>
                        <a:pt x="41" y="354"/>
                      </a:lnTo>
                      <a:lnTo>
                        <a:pt x="32" y="343"/>
                      </a:lnTo>
                      <a:lnTo>
                        <a:pt x="23" y="330"/>
                      </a:lnTo>
                      <a:lnTo>
                        <a:pt x="16" y="318"/>
                      </a:lnTo>
                      <a:lnTo>
                        <a:pt x="9" y="305"/>
                      </a:lnTo>
                      <a:lnTo>
                        <a:pt x="4" y="290"/>
                      </a:lnTo>
                      <a:lnTo>
                        <a:pt x="2" y="276"/>
                      </a:lnTo>
                      <a:lnTo>
                        <a:pt x="1" y="261"/>
                      </a:lnTo>
                      <a:lnTo>
                        <a:pt x="0" y="247"/>
                      </a:lnTo>
                      <a:lnTo>
                        <a:pt x="0" y="247"/>
                      </a:lnTo>
                      <a:lnTo>
                        <a:pt x="1" y="231"/>
                      </a:lnTo>
                      <a:lnTo>
                        <a:pt x="3" y="217"/>
                      </a:lnTo>
                      <a:lnTo>
                        <a:pt x="8" y="202"/>
                      </a:lnTo>
                      <a:lnTo>
                        <a:pt x="13" y="189"/>
                      </a:lnTo>
                      <a:lnTo>
                        <a:pt x="19" y="175"/>
                      </a:lnTo>
                      <a:lnTo>
                        <a:pt x="28" y="163"/>
                      </a:lnTo>
                      <a:lnTo>
                        <a:pt x="37" y="152"/>
                      </a:lnTo>
                      <a:lnTo>
                        <a:pt x="48" y="141"/>
                      </a:lnTo>
                      <a:lnTo>
                        <a:pt x="48" y="141"/>
                      </a:lnTo>
                      <a:lnTo>
                        <a:pt x="76" y="112"/>
                      </a:lnTo>
                      <a:lnTo>
                        <a:pt x="98" y="91"/>
                      </a:lnTo>
                      <a:lnTo>
                        <a:pt x="115" y="76"/>
                      </a:lnTo>
                      <a:lnTo>
                        <a:pt x="115" y="76"/>
                      </a:lnTo>
                      <a:lnTo>
                        <a:pt x="131" y="67"/>
                      </a:lnTo>
                      <a:lnTo>
                        <a:pt x="151" y="55"/>
                      </a:lnTo>
                      <a:lnTo>
                        <a:pt x="172" y="46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212" y="33"/>
                      </a:lnTo>
                      <a:lnTo>
                        <a:pt x="241" y="27"/>
                      </a:lnTo>
                      <a:lnTo>
                        <a:pt x="308" y="16"/>
                      </a:lnTo>
                      <a:lnTo>
                        <a:pt x="366" y="7"/>
                      </a:lnTo>
                      <a:lnTo>
                        <a:pt x="394" y="4"/>
                      </a:lnTo>
                      <a:lnTo>
                        <a:pt x="416" y="0"/>
                      </a:lnTo>
                      <a:lnTo>
                        <a:pt x="413" y="23"/>
                      </a:lnTo>
                      <a:lnTo>
                        <a:pt x="413" y="23"/>
                      </a:lnTo>
                      <a:lnTo>
                        <a:pt x="408" y="51"/>
                      </a:lnTo>
                      <a:lnTo>
                        <a:pt x="395" y="109"/>
                      </a:lnTo>
                      <a:lnTo>
                        <a:pt x="379" y="174"/>
                      </a:lnTo>
                      <a:lnTo>
                        <a:pt x="372" y="202"/>
                      </a:lnTo>
                      <a:lnTo>
                        <a:pt x="364" y="226"/>
                      </a:lnTo>
                      <a:lnTo>
                        <a:pt x="364" y="226"/>
                      </a:lnTo>
                      <a:lnTo>
                        <a:pt x="356" y="242"/>
                      </a:lnTo>
                      <a:lnTo>
                        <a:pt x="346" y="261"/>
                      </a:lnTo>
                      <a:lnTo>
                        <a:pt x="334" y="281"/>
                      </a:lnTo>
                      <a:lnTo>
                        <a:pt x="323" y="296"/>
                      </a:lnTo>
                      <a:lnTo>
                        <a:pt x="323" y="296"/>
                      </a:lnTo>
                      <a:lnTo>
                        <a:pt x="307" y="313"/>
                      </a:lnTo>
                      <a:lnTo>
                        <a:pt x="286" y="334"/>
                      </a:lnTo>
                      <a:lnTo>
                        <a:pt x="254" y="361"/>
                      </a:lnTo>
                      <a:lnTo>
                        <a:pt x="254" y="361"/>
                      </a:lnTo>
                      <a:lnTo>
                        <a:pt x="244" y="370"/>
                      </a:lnTo>
                      <a:lnTo>
                        <a:pt x="231" y="379"/>
                      </a:lnTo>
                      <a:lnTo>
                        <a:pt x="219" y="386"/>
                      </a:lnTo>
                      <a:lnTo>
                        <a:pt x="207" y="391"/>
                      </a:lnTo>
                      <a:lnTo>
                        <a:pt x="193" y="396"/>
                      </a:lnTo>
                      <a:lnTo>
                        <a:pt x="180" y="400"/>
                      </a:lnTo>
                      <a:lnTo>
                        <a:pt x="166" y="401"/>
                      </a:lnTo>
                      <a:lnTo>
                        <a:pt x="151" y="402"/>
                      </a:lnTo>
                      <a:lnTo>
                        <a:pt x="151" y="402"/>
                      </a:lnTo>
                      <a:close/>
                      <a:moveTo>
                        <a:pt x="376" y="39"/>
                      </a:moveTo>
                      <a:lnTo>
                        <a:pt x="376" y="39"/>
                      </a:lnTo>
                      <a:lnTo>
                        <a:pt x="334" y="46"/>
                      </a:lnTo>
                      <a:lnTo>
                        <a:pt x="284" y="53"/>
                      </a:lnTo>
                      <a:lnTo>
                        <a:pt x="236" y="62"/>
                      </a:lnTo>
                      <a:lnTo>
                        <a:pt x="215" y="67"/>
                      </a:lnTo>
                      <a:lnTo>
                        <a:pt x="199" y="72"/>
                      </a:lnTo>
                      <a:lnTo>
                        <a:pt x="199" y="72"/>
                      </a:lnTo>
                      <a:lnTo>
                        <a:pt x="184" y="76"/>
                      </a:lnTo>
                      <a:lnTo>
                        <a:pt x="167" y="85"/>
                      </a:lnTo>
                      <a:lnTo>
                        <a:pt x="149" y="95"/>
                      </a:lnTo>
                      <a:lnTo>
                        <a:pt x="135" y="104"/>
                      </a:lnTo>
                      <a:lnTo>
                        <a:pt x="135" y="104"/>
                      </a:lnTo>
                      <a:lnTo>
                        <a:pt x="120" y="115"/>
                      </a:lnTo>
                      <a:lnTo>
                        <a:pt x="102" y="132"/>
                      </a:lnTo>
                      <a:lnTo>
                        <a:pt x="71" y="164"/>
                      </a:lnTo>
                      <a:lnTo>
                        <a:pt x="71" y="164"/>
                      </a:lnTo>
                      <a:lnTo>
                        <a:pt x="62" y="173"/>
                      </a:lnTo>
                      <a:lnTo>
                        <a:pt x="55" y="182"/>
                      </a:lnTo>
                      <a:lnTo>
                        <a:pt x="49" y="192"/>
                      </a:lnTo>
                      <a:lnTo>
                        <a:pt x="44" y="202"/>
                      </a:lnTo>
                      <a:lnTo>
                        <a:pt x="39" y="213"/>
                      </a:lnTo>
                      <a:lnTo>
                        <a:pt x="37" y="224"/>
                      </a:lnTo>
                      <a:lnTo>
                        <a:pt x="34" y="236"/>
                      </a:lnTo>
                      <a:lnTo>
                        <a:pt x="33" y="247"/>
                      </a:lnTo>
                      <a:lnTo>
                        <a:pt x="33" y="247"/>
                      </a:lnTo>
                      <a:lnTo>
                        <a:pt x="33" y="259"/>
                      </a:lnTo>
                      <a:lnTo>
                        <a:pt x="35" y="270"/>
                      </a:lnTo>
                      <a:lnTo>
                        <a:pt x="38" y="281"/>
                      </a:lnTo>
                      <a:lnTo>
                        <a:pt x="40" y="292"/>
                      </a:lnTo>
                      <a:lnTo>
                        <a:pt x="45" y="303"/>
                      </a:lnTo>
                      <a:lnTo>
                        <a:pt x="51" y="313"/>
                      </a:lnTo>
                      <a:lnTo>
                        <a:pt x="57" y="323"/>
                      </a:lnTo>
                      <a:lnTo>
                        <a:pt x="65" y="332"/>
                      </a:lnTo>
                      <a:lnTo>
                        <a:pt x="65" y="332"/>
                      </a:lnTo>
                      <a:lnTo>
                        <a:pt x="74" y="339"/>
                      </a:lnTo>
                      <a:lnTo>
                        <a:pt x="82" y="346"/>
                      </a:lnTo>
                      <a:lnTo>
                        <a:pt x="92" y="353"/>
                      </a:lnTo>
                      <a:lnTo>
                        <a:pt x="103" y="359"/>
                      </a:lnTo>
                      <a:lnTo>
                        <a:pt x="113" y="363"/>
                      </a:lnTo>
                      <a:lnTo>
                        <a:pt x="124" y="365"/>
                      </a:lnTo>
                      <a:lnTo>
                        <a:pt x="135" y="367"/>
                      </a:lnTo>
                      <a:lnTo>
                        <a:pt x="147" y="369"/>
                      </a:lnTo>
                      <a:lnTo>
                        <a:pt x="147" y="369"/>
                      </a:lnTo>
                      <a:lnTo>
                        <a:pt x="159" y="369"/>
                      </a:lnTo>
                      <a:lnTo>
                        <a:pt x="171" y="366"/>
                      </a:lnTo>
                      <a:lnTo>
                        <a:pt x="182" y="364"/>
                      </a:lnTo>
                      <a:lnTo>
                        <a:pt x="193" y="361"/>
                      </a:lnTo>
                      <a:lnTo>
                        <a:pt x="203" y="356"/>
                      </a:lnTo>
                      <a:lnTo>
                        <a:pt x="213" y="350"/>
                      </a:lnTo>
                      <a:lnTo>
                        <a:pt x="223" y="344"/>
                      </a:lnTo>
                      <a:lnTo>
                        <a:pt x="231" y="337"/>
                      </a:lnTo>
                      <a:lnTo>
                        <a:pt x="231" y="337"/>
                      </a:lnTo>
                      <a:lnTo>
                        <a:pt x="266" y="306"/>
                      </a:lnTo>
                      <a:lnTo>
                        <a:pt x="284" y="289"/>
                      </a:lnTo>
                      <a:lnTo>
                        <a:pt x="297" y="275"/>
                      </a:lnTo>
                      <a:lnTo>
                        <a:pt x="297" y="275"/>
                      </a:lnTo>
                      <a:lnTo>
                        <a:pt x="307" y="261"/>
                      </a:lnTo>
                      <a:lnTo>
                        <a:pt x="316" y="245"/>
                      </a:lnTo>
                      <a:lnTo>
                        <a:pt x="326" y="227"/>
                      </a:lnTo>
                      <a:lnTo>
                        <a:pt x="334" y="213"/>
                      </a:lnTo>
                      <a:lnTo>
                        <a:pt x="334" y="213"/>
                      </a:lnTo>
                      <a:lnTo>
                        <a:pt x="339" y="197"/>
                      </a:lnTo>
                      <a:lnTo>
                        <a:pt x="345" y="178"/>
                      </a:lnTo>
                      <a:lnTo>
                        <a:pt x="356" y="129"/>
                      </a:lnTo>
                      <a:lnTo>
                        <a:pt x="367" y="80"/>
                      </a:lnTo>
                      <a:lnTo>
                        <a:pt x="376" y="39"/>
                      </a:lnTo>
                      <a:lnTo>
                        <a:pt x="376" y="3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1"/>
                <p:cNvSpPr>
                  <a:spLocks noEditPoints="1"/>
                </p:cNvSpPr>
                <p:nvPr/>
              </p:nvSpPr>
              <p:spPr bwMode="auto">
                <a:xfrm>
                  <a:off x="7150100" y="3860800"/>
                  <a:ext cx="220663" cy="212725"/>
                </a:xfrm>
                <a:custGeom>
                  <a:avLst/>
                  <a:gdLst>
                    <a:gd name="T0" fmla="*/ 250 w 417"/>
                    <a:gd name="T1" fmla="*/ 401 h 402"/>
                    <a:gd name="T2" fmla="*/ 209 w 417"/>
                    <a:gd name="T3" fmla="*/ 391 h 402"/>
                    <a:gd name="T4" fmla="*/ 172 w 417"/>
                    <a:gd name="T5" fmla="*/ 370 h 402"/>
                    <a:gd name="T6" fmla="*/ 131 w 417"/>
                    <a:gd name="T7" fmla="*/ 334 h 402"/>
                    <a:gd name="T8" fmla="*/ 94 w 417"/>
                    <a:gd name="T9" fmla="*/ 296 h 402"/>
                    <a:gd name="T10" fmla="*/ 60 w 417"/>
                    <a:gd name="T11" fmla="*/ 242 h 402"/>
                    <a:gd name="T12" fmla="*/ 44 w 417"/>
                    <a:gd name="T13" fmla="*/ 202 h 402"/>
                    <a:gd name="T14" fmla="*/ 10 w 417"/>
                    <a:gd name="T15" fmla="*/ 51 h 402"/>
                    <a:gd name="T16" fmla="*/ 22 w 417"/>
                    <a:gd name="T17" fmla="*/ 4 h 402"/>
                    <a:gd name="T18" fmla="*/ 108 w 417"/>
                    <a:gd name="T19" fmla="*/ 16 h 402"/>
                    <a:gd name="T20" fmla="*/ 227 w 417"/>
                    <a:gd name="T21" fmla="*/ 39 h 402"/>
                    <a:gd name="T22" fmla="*/ 265 w 417"/>
                    <a:gd name="T23" fmla="*/ 55 h 402"/>
                    <a:gd name="T24" fmla="*/ 301 w 417"/>
                    <a:gd name="T25" fmla="*/ 76 h 402"/>
                    <a:gd name="T26" fmla="*/ 370 w 417"/>
                    <a:gd name="T27" fmla="*/ 141 h 402"/>
                    <a:gd name="T28" fmla="*/ 388 w 417"/>
                    <a:gd name="T29" fmla="*/ 163 h 402"/>
                    <a:gd name="T30" fmla="*/ 408 w 417"/>
                    <a:gd name="T31" fmla="*/ 202 h 402"/>
                    <a:gd name="T32" fmla="*/ 417 w 417"/>
                    <a:gd name="T33" fmla="*/ 247 h 402"/>
                    <a:gd name="T34" fmla="*/ 414 w 417"/>
                    <a:gd name="T35" fmla="*/ 276 h 402"/>
                    <a:gd name="T36" fmla="*/ 401 w 417"/>
                    <a:gd name="T37" fmla="*/ 318 h 402"/>
                    <a:gd name="T38" fmla="*/ 376 w 417"/>
                    <a:gd name="T39" fmla="*/ 354 h 402"/>
                    <a:gd name="T40" fmla="*/ 352 w 417"/>
                    <a:gd name="T41" fmla="*/ 374 h 402"/>
                    <a:gd name="T42" fmla="*/ 313 w 417"/>
                    <a:gd name="T43" fmla="*/ 395 h 402"/>
                    <a:gd name="T44" fmla="*/ 270 w 417"/>
                    <a:gd name="T45" fmla="*/ 402 h 402"/>
                    <a:gd name="T46" fmla="*/ 265 w 417"/>
                    <a:gd name="T47" fmla="*/ 402 h 402"/>
                    <a:gd name="T48" fmla="*/ 49 w 417"/>
                    <a:gd name="T49" fmla="*/ 80 h 402"/>
                    <a:gd name="T50" fmla="*/ 78 w 417"/>
                    <a:gd name="T51" fmla="*/ 197 h 402"/>
                    <a:gd name="T52" fmla="*/ 90 w 417"/>
                    <a:gd name="T53" fmla="*/ 228 h 402"/>
                    <a:gd name="T54" fmla="*/ 119 w 417"/>
                    <a:gd name="T55" fmla="*/ 275 h 402"/>
                    <a:gd name="T56" fmla="*/ 150 w 417"/>
                    <a:gd name="T57" fmla="*/ 306 h 402"/>
                    <a:gd name="T58" fmla="*/ 193 w 417"/>
                    <a:gd name="T59" fmla="*/ 344 h 402"/>
                    <a:gd name="T60" fmla="*/ 224 w 417"/>
                    <a:gd name="T61" fmla="*/ 361 h 402"/>
                    <a:gd name="T62" fmla="*/ 258 w 417"/>
                    <a:gd name="T63" fmla="*/ 369 h 402"/>
                    <a:gd name="T64" fmla="*/ 291 w 417"/>
                    <a:gd name="T65" fmla="*/ 365 h 402"/>
                    <a:gd name="T66" fmla="*/ 323 w 417"/>
                    <a:gd name="T67" fmla="*/ 354 h 402"/>
                    <a:gd name="T68" fmla="*/ 351 w 417"/>
                    <a:gd name="T69" fmla="*/ 332 h 402"/>
                    <a:gd name="T70" fmla="*/ 366 w 417"/>
                    <a:gd name="T71" fmla="*/ 312 h 402"/>
                    <a:gd name="T72" fmla="*/ 380 w 417"/>
                    <a:gd name="T73" fmla="*/ 281 h 402"/>
                    <a:gd name="T74" fmla="*/ 383 w 417"/>
                    <a:gd name="T75" fmla="*/ 247 h 402"/>
                    <a:gd name="T76" fmla="*/ 377 w 417"/>
                    <a:gd name="T77" fmla="*/ 213 h 402"/>
                    <a:gd name="T78" fmla="*/ 361 w 417"/>
                    <a:gd name="T79" fmla="*/ 182 h 402"/>
                    <a:gd name="T80" fmla="*/ 346 w 417"/>
                    <a:gd name="T81" fmla="*/ 165 h 402"/>
                    <a:gd name="T82" fmla="*/ 281 w 417"/>
                    <a:gd name="T83" fmla="*/ 104 h 402"/>
                    <a:gd name="T84" fmla="*/ 250 w 417"/>
                    <a:gd name="T85" fmla="*/ 85 h 402"/>
                    <a:gd name="T86" fmla="*/ 217 w 417"/>
                    <a:gd name="T87" fmla="*/ 72 h 402"/>
                    <a:gd name="T88" fmla="*/ 132 w 417"/>
                    <a:gd name="T89" fmla="*/ 53 h 402"/>
                    <a:gd name="T90" fmla="*/ 41 w 417"/>
                    <a:gd name="T91" fmla="*/ 39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17" h="402">
                      <a:moveTo>
                        <a:pt x="265" y="402"/>
                      </a:moveTo>
                      <a:lnTo>
                        <a:pt x="265" y="402"/>
                      </a:lnTo>
                      <a:lnTo>
                        <a:pt x="250" y="401"/>
                      </a:lnTo>
                      <a:lnTo>
                        <a:pt x="237" y="400"/>
                      </a:lnTo>
                      <a:lnTo>
                        <a:pt x="223" y="396"/>
                      </a:lnTo>
                      <a:lnTo>
                        <a:pt x="209" y="391"/>
                      </a:lnTo>
                      <a:lnTo>
                        <a:pt x="197" y="386"/>
                      </a:lnTo>
                      <a:lnTo>
                        <a:pt x="185" y="379"/>
                      </a:lnTo>
                      <a:lnTo>
                        <a:pt x="172" y="370"/>
                      </a:lnTo>
                      <a:lnTo>
                        <a:pt x="161" y="361"/>
                      </a:lnTo>
                      <a:lnTo>
                        <a:pt x="161" y="361"/>
                      </a:lnTo>
                      <a:lnTo>
                        <a:pt x="131" y="334"/>
                      </a:lnTo>
                      <a:lnTo>
                        <a:pt x="110" y="313"/>
                      </a:lnTo>
                      <a:lnTo>
                        <a:pt x="94" y="296"/>
                      </a:lnTo>
                      <a:lnTo>
                        <a:pt x="94" y="296"/>
                      </a:lnTo>
                      <a:lnTo>
                        <a:pt x="82" y="281"/>
                      </a:lnTo>
                      <a:lnTo>
                        <a:pt x="70" y="261"/>
                      </a:lnTo>
                      <a:lnTo>
                        <a:pt x="60" y="242"/>
                      </a:lnTo>
                      <a:lnTo>
                        <a:pt x="52" y="226"/>
                      </a:lnTo>
                      <a:lnTo>
                        <a:pt x="52" y="226"/>
                      </a:lnTo>
                      <a:lnTo>
                        <a:pt x="44" y="202"/>
                      </a:lnTo>
                      <a:lnTo>
                        <a:pt x="37" y="174"/>
                      </a:lnTo>
                      <a:lnTo>
                        <a:pt x="21" y="109"/>
                      </a:lnTo>
                      <a:lnTo>
                        <a:pt x="10" y="51"/>
                      </a:lnTo>
                      <a:lnTo>
                        <a:pt x="4" y="23"/>
                      </a:lnTo>
                      <a:lnTo>
                        <a:pt x="0" y="0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50" y="7"/>
                      </a:lnTo>
                      <a:lnTo>
                        <a:pt x="108" y="16"/>
                      </a:lnTo>
                      <a:lnTo>
                        <a:pt x="175" y="27"/>
                      </a:lnTo>
                      <a:lnTo>
                        <a:pt x="204" y="33"/>
                      </a:lnTo>
                      <a:lnTo>
                        <a:pt x="227" y="39"/>
                      </a:lnTo>
                      <a:lnTo>
                        <a:pt x="227" y="39"/>
                      </a:lnTo>
                      <a:lnTo>
                        <a:pt x="244" y="47"/>
                      </a:lnTo>
                      <a:lnTo>
                        <a:pt x="265" y="55"/>
                      </a:lnTo>
                      <a:lnTo>
                        <a:pt x="285" y="67"/>
                      </a:lnTo>
                      <a:lnTo>
                        <a:pt x="301" y="76"/>
                      </a:lnTo>
                      <a:lnTo>
                        <a:pt x="301" y="76"/>
                      </a:lnTo>
                      <a:lnTo>
                        <a:pt x="319" y="91"/>
                      </a:lnTo>
                      <a:lnTo>
                        <a:pt x="340" y="112"/>
                      </a:lnTo>
                      <a:lnTo>
                        <a:pt x="370" y="141"/>
                      </a:lnTo>
                      <a:lnTo>
                        <a:pt x="370" y="141"/>
                      </a:lnTo>
                      <a:lnTo>
                        <a:pt x="380" y="152"/>
                      </a:lnTo>
                      <a:lnTo>
                        <a:pt x="388" y="163"/>
                      </a:lnTo>
                      <a:lnTo>
                        <a:pt x="397" y="175"/>
                      </a:lnTo>
                      <a:lnTo>
                        <a:pt x="403" y="189"/>
                      </a:lnTo>
                      <a:lnTo>
                        <a:pt x="408" y="202"/>
                      </a:lnTo>
                      <a:lnTo>
                        <a:pt x="413" y="217"/>
                      </a:lnTo>
                      <a:lnTo>
                        <a:pt x="415" y="231"/>
                      </a:lnTo>
                      <a:lnTo>
                        <a:pt x="417" y="247"/>
                      </a:lnTo>
                      <a:lnTo>
                        <a:pt x="417" y="247"/>
                      </a:lnTo>
                      <a:lnTo>
                        <a:pt x="417" y="261"/>
                      </a:lnTo>
                      <a:lnTo>
                        <a:pt x="414" y="276"/>
                      </a:lnTo>
                      <a:lnTo>
                        <a:pt x="412" y="290"/>
                      </a:lnTo>
                      <a:lnTo>
                        <a:pt x="407" y="305"/>
                      </a:lnTo>
                      <a:lnTo>
                        <a:pt x="401" y="318"/>
                      </a:lnTo>
                      <a:lnTo>
                        <a:pt x="393" y="330"/>
                      </a:lnTo>
                      <a:lnTo>
                        <a:pt x="385" y="343"/>
                      </a:lnTo>
                      <a:lnTo>
                        <a:pt x="376" y="354"/>
                      </a:lnTo>
                      <a:lnTo>
                        <a:pt x="376" y="354"/>
                      </a:lnTo>
                      <a:lnTo>
                        <a:pt x="365" y="365"/>
                      </a:lnTo>
                      <a:lnTo>
                        <a:pt x="352" y="374"/>
                      </a:lnTo>
                      <a:lnTo>
                        <a:pt x="340" y="382"/>
                      </a:lnTo>
                      <a:lnTo>
                        <a:pt x="328" y="388"/>
                      </a:lnTo>
                      <a:lnTo>
                        <a:pt x="313" y="395"/>
                      </a:lnTo>
                      <a:lnTo>
                        <a:pt x="299" y="398"/>
                      </a:lnTo>
                      <a:lnTo>
                        <a:pt x="285" y="401"/>
                      </a:lnTo>
                      <a:lnTo>
                        <a:pt x="270" y="402"/>
                      </a:lnTo>
                      <a:lnTo>
                        <a:pt x="270" y="402"/>
                      </a:lnTo>
                      <a:lnTo>
                        <a:pt x="265" y="402"/>
                      </a:lnTo>
                      <a:lnTo>
                        <a:pt x="265" y="402"/>
                      </a:lnTo>
                      <a:close/>
                      <a:moveTo>
                        <a:pt x="41" y="39"/>
                      </a:moveTo>
                      <a:lnTo>
                        <a:pt x="41" y="39"/>
                      </a:lnTo>
                      <a:lnTo>
                        <a:pt x="49" y="80"/>
                      </a:lnTo>
                      <a:lnTo>
                        <a:pt x="60" y="129"/>
                      </a:lnTo>
                      <a:lnTo>
                        <a:pt x="71" y="178"/>
                      </a:lnTo>
                      <a:lnTo>
                        <a:pt x="78" y="197"/>
                      </a:lnTo>
                      <a:lnTo>
                        <a:pt x="82" y="213"/>
                      </a:lnTo>
                      <a:lnTo>
                        <a:pt x="82" y="213"/>
                      </a:lnTo>
                      <a:lnTo>
                        <a:pt x="90" y="228"/>
                      </a:lnTo>
                      <a:lnTo>
                        <a:pt x="100" y="245"/>
                      </a:lnTo>
                      <a:lnTo>
                        <a:pt x="110" y="263"/>
                      </a:lnTo>
                      <a:lnTo>
                        <a:pt x="119" y="275"/>
                      </a:lnTo>
                      <a:lnTo>
                        <a:pt x="119" y="275"/>
                      </a:lnTo>
                      <a:lnTo>
                        <a:pt x="132" y="289"/>
                      </a:lnTo>
                      <a:lnTo>
                        <a:pt x="150" y="306"/>
                      </a:lnTo>
                      <a:lnTo>
                        <a:pt x="184" y="335"/>
                      </a:lnTo>
                      <a:lnTo>
                        <a:pt x="184" y="335"/>
                      </a:lnTo>
                      <a:lnTo>
                        <a:pt x="193" y="344"/>
                      </a:lnTo>
                      <a:lnTo>
                        <a:pt x="203" y="350"/>
                      </a:lnTo>
                      <a:lnTo>
                        <a:pt x="213" y="356"/>
                      </a:lnTo>
                      <a:lnTo>
                        <a:pt x="224" y="361"/>
                      </a:lnTo>
                      <a:lnTo>
                        <a:pt x="235" y="365"/>
                      </a:lnTo>
                      <a:lnTo>
                        <a:pt x="246" y="367"/>
                      </a:lnTo>
                      <a:lnTo>
                        <a:pt x="258" y="369"/>
                      </a:lnTo>
                      <a:lnTo>
                        <a:pt x="269" y="369"/>
                      </a:lnTo>
                      <a:lnTo>
                        <a:pt x="280" y="367"/>
                      </a:lnTo>
                      <a:lnTo>
                        <a:pt x="291" y="365"/>
                      </a:lnTo>
                      <a:lnTo>
                        <a:pt x="302" y="363"/>
                      </a:lnTo>
                      <a:lnTo>
                        <a:pt x="313" y="359"/>
                      </a:lnTo>
                      <a:lnTo>
                        <a:pt x="323" y="354"/>
                      </a:lnTo>
                      <a:lnTo>
                        <a:pt x="333" y="348"/>
                      </a:lnTo>
                      <a:lnTo>
                        <a:pt x="343" y="340"/>
                      </a:lnTo>
                      <a:lnTo>
                        <a:pt x="351" y="332"/>
                      </a:lnTo>
                      <a:lnTo>
                        <a:pt x="351" y="332"/>
                      </a:lnTo>
                      <a:lnTo>
                        <a:pt x="359" y="322"/>
                      </a:lnTo>
                      <a:lnTo>
                        <a:pt x="366" y="312"/>
                      </a:lnTo>
                      <a:lnTo>
                        <a:pt x="371" y="302"/>
                      </a:lnTo>
                      <a:lnTo>
                        <a:pt x="376" y="292"/>
                      </a:lnTo>
                      <a:lnTo>
                        <a:pt x="380" y="281"/>
                      </a:lnTo>
                      <a:lnTo>
                        <a:pt x="382" y="270"/>
                      </a:lnTo>
                      <a:lnTo>
                        <a:pt x="383" y="259"/>
                      </a:lnTo>
                      <a:lnTo>
                        <a:pt x="383" y="247"/>
                      </a:lnTo>
                      <a:lnTo>
                        <a:pt x="382" y="236"/>
                      </a:lnTo>
                      <a:lnTo>
                        <a:pt x="380" y="224"/>
                      </a:lnTo>
                      <a:lnTo>
                        <a:pt x="377" y="213"/>
                      </a:lnTo>
                      <a:lnTo>
                        <a:pt x="373" y="203"/>
                      </a:lnTo>
                      <a:lnTo>
                        <a:pt x="368" y="192"/>
                      </a:lnTo>
                      <a:lnTo>
                        <a:pt x="361" y="182"/>
                      </a:lnTo>
                      <a:lnTo>
                        <a:pt x="355" y="174"/>
                      </a:lnTo>
                      <a:lnTo>
                        <a:pt x="346" y="165"/>
                      </a:lnTo>
                      <a:lnTo>
                        <a:pt x="346" y="165"/>
                      </a:lnTo>
                      <a:lnTo>
                        <a:pt x="314" y="133"/>
                      </a:lnTo>
                      <a:lnTo>
                        <a:pt x="296" y="115"/>
                      </a:lnTo>
                      <a:lnTo>
                        <a:pt x="281" y="104"/>
                      </a:lnTo>
                      <a:lnTo>
                        <a:pt x="281" y="104"/>
                      </a:lnTo>
                      <a:lnTo>
                        <a:pt x="267" y="95"/>
                      </a:lnTo>
                      <a:lnTo>
                        <a:pt x="250" y="85"/>
                      </a:lnTo>
                      <a:lnTo>
                        <a:pt x="232" y="76"/>
                      </a:lnTo>
                      <a:lnTo>
                        <a:pt x="217" y="72"/>
                      </a:lnTo>
                      <a:lnTo>
                        <a:pt x="217" y="72"/>
                      </a:lnTo>
                      <a:lnTo>
                        <a:pt x="201" y="67"/>
                      </a:lnTo>
                      <a:lnTo>
                        <a:pt x="180" y="62"/>
                      </a:lnTo>
                      <a:lnTo>
                        <a:pt x="132" y="53"/>
                      </a:lnTo>
                      <a:lnTo>
                        <a:pt x="82" y="46"/>
                      </a:lnTo>
                      <a:lnTo>
                        <a:pt x="41" y="39"/>
                      </a:lnTo>
                      <a:lnTo>
                        <a:pt x="41" y="3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2"/>
                <p:cNvSpPr>
                  <a:spLocks/>
                </p:cNvSpPr>
                <p:nvPr/>
              </p:nvSpPr>
              <p:spPr bwMode="auto">
                <a:xfrm>
                  <a:off x="7288213" y="3989388"/>
                  <a:ext cx="209550" cy="128588"/>
                </a:xfrm>
                <a:custGeom>
                  <a:avLst/>
                  <a:gdLst>
                    <a:gd name="T0" fmla="*/ 200 w 397"/>
                    <a:gd name="T1" fmla="*/ 244 h 244"/>
                    <a:gd name="T2" fmla="*/ 0 w 397"/>
                    <a:gd name="T3" fmla="*/ 22 h 244"/>
                    <a:gd name="T4" fmla="*/ 25 w 397"/>
                    <a:gd name="T5" fmla="*/ 0 h 244"/>
                    <a:gd name="T6" fmla="*/ 200 w 397"/>
                    <a:gd name="T7" fmla="*/ 193 h 244"/>
                    <a:gd name="T8" fmla="*/ 372 w 397"/>
                    <a:gd name="T9" fmla="*/ 0 h 244"/>
                    <a:gd name="T10" fmla="*/ 397 w 397"/>
                    <a:gd name="T11" fmla="*/ 22 h 244"/>
                    <a:gd name="T12" fmla="*/ 200 w 397"/>
                    <a:gd name="T13" fmla="*/ 244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7" h="244">
                      <a:moveTo>
                        <a:pt x="200" y="244"/>
                      </a:moveTo>
                      <a:lnTo>
                        <a:pt x="0" y="22"/>
                      </a:lnTo>
                      <a:lnTo>
                        <a:pt x="25" y="0"/>
                      </a:lnTo>
                      <a:lnTo>
                        <a:pt x="200" y="193"/>
                      </a:lnTo>
                      <a:lnTo>
                        <a:pt x="372" y="0"/>
                      </a:lnTo>
                      <a:lnTo>
                        <a:pt x="397" y="22"/>
                      </a:lnTo>
                      <a:lnTo>
                        <a:pt x="200" y="24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Rectangle 13"/>
                <p:cNvSpPr>
                  <a:spLocks noChangeArrowheads="1"/>
                </p:cNvSpPr>
                <p:nvPr/>
              </p:nvSpPr>
              <p:spPr bwMode="auto">
                <a:xfrm>
                  <a:off x="7385050" y="4095750"/>
                  <a:ext cx="17463" cy="11747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5"/>
                <p:cNvSpPr>
                  <a:spLocks/>
                </p:cNvSpPr>
                <p:nvPr/>
              </p:nvSpPr>
              <p:spPr bwMode="auto">
                <a:xfrm>
                  <a:off x="7067550" y="4257675"/>
                  <a:ext cx="388938" cy="165100"/>
                </a:xfrm>
                <a:custGeom>
                  <a:avLst/>
                  <a:gdLst>
                    <a:gd name="T0" fmla="*/ 321 w 734"/>
                    <a:gd name="T1" fmla="*/ 313 h 313"/>
                    <a:gd name="T2" fmla="*/ 321 w 734"/>
                    <a:gd name="T3" fmla="*/ 296 h 313"/>
                    <a:gd name="T4" fmla="*/ 323 w 734"/>
                    <a:gd name="T5" fmla="*/ 276 h 313"/>
                    <a:gd name="T6" fmla="*/ 333 w 734"/>
                    <a:gd name="T7" fmla="*/ 259 h 313"/>
                    <a:gd name="T8" fmla="*/ 345 w 734"/>
                    <a:gd name="T9" fmla="*/ 245 h 313"/>
                    <a:gd name="T10" fmla="*/ 360 w 734"/>
                    <a:gd name="T11" fmla="*/ 234 h 313"/>
                    <a:gd name="T12" fmla="*/ 387 w 734"/>
                    <a:gd name="T13" fmla="*/ 222 h 313"/>
                    <a:gd name="T14" fmla="*/ 406 w 734"/>
                    <a:gd name="T15" fmla="*/ 217 h 313"/>
                    <a:gd name="T16" fmla="*/ 641 w 734"/>
                    <a:gd name="T17" fmla="*/ 217 h 313"/>
                    <a:gd name="T18" fmla="*/ 665 w 734"/>
                    <a:gd name="T19" fmla="*/ 215 h 313"/>
                    <a:gd name="T20" fmla="*/ 680 w 734"/>
                    <a:gd name="T21" fmla="*/ 211 h 313"/>
                    <a:gd name="T22" fmla="*/ 692 w 734"/>
                    <a:gd name="T23" fmla="*/ 203 h 313"/>
                    <a:gd name="T24" fmla="*/ 696 w 734"/>
                    <a:gd name="T25" fmla="*/ 198 h 313"/>
                    <a:gd name="T26" fmla="*/ 699 w 734"/>
                    <a:gd name="T27" fmla="*/ 187 h 313"/>
                    <a:gd name="T28" fmla="*/ 701 w 734"/>
                    <a:gd name="T29" fmla="*/ 180 h 313"/>
                    <a:gd name="T30" fmla="*/ 697 w 734"/>
                    <a:gd name="T31" fmla="*/ 160 h 313"/>
                    <a:gd name="T32" fmla="*/ 688 w 734"/>
                    <a:gd name="T33" fmla="*/ 144 h 313"/>
                    <a:gd name="T34" fmla="*/ 677 w 734"/>
                    <a:gd name="T35" fmla="*/ 133 h 313"/>
                    <a:gd name="T36" fmla="*/ 665 w 734"/>
                    <a:gd name="T37" fmla="*/ 124 h 313"/>
                    <a:gd name="T38" fmla="*/ 659 w 734"/>
                    <a:gd name="T39" fmla="*/ 122 h 313"/>
                    <a:gd name="T40" fmla="*/ 428 w 734"/>
                    <a:gd name="T41" fmla="*/ 122 h 313"/>
                    <a:gd name="T42" fmla="*/ 415 w 734"/>
                    <a:gd name="T43" fmla="*/ 121 h 313"/>
                    <a:gd name="T44" fmla="*/ 387 w 734"/>
                    <a:gd name="T45" fmla="*/ 114 h 313"/>
                    <a:gd name="T46" fmla="*/ 216 w 734"/>
                    <a:gd name="T47" fmla="*/ 37 h 313"/>
                    <a:gd name="T48" fmla="*/ 209 w 734"/>
                    <a:gd name="T49" fmla="*/ 34 h 313"/>
                    <a:gd name="T50" fmla="*/ 0 w 734"/>
                    <a:gd name="T51" fmla="*/ 33 h 313"/>
                    <a:gd name="T52" fmla="*/ 201 w 734"/>
                    <a:gd name="T53" fmla="*/ 0 h 313"/>
                    <a:gd name="T54" fmla="*/ 209 w 734"/>
                    <a:gd name="T55" fmla="*/ 1 h 313"/>
                    <a:gd name="T56" fmla="*/ 223 w 734"/>
                    <a:gd name="T57" fmla="*/ 3 h 313"/>
                    <a:gd name="T58" fmla="*/ 389 w 734"/>
                    <a:gd name="T59" fmla="*/ 80 h 313"/>
                    <a:gd name="T60" fmla="*/ 397 w 734"/>
                    <a:gd name="T61" fmla="*/ 84 h 313"/>
                    <a:gd name="T62" fmla="*/ 418 w 734"/>
                    <a:gd name="T63" fmla="*/ 87 h 313"/>
                    <a:gd name="T64" fmla="*/ 652 w 734"/>
                    <a:gd name="T65" fmla="*/ 88 h 313"/>
                    <a:gd name="T66" fmla="*/ 660 w 734"/>
                    <a:gd name="T67" fmla="*/ 88 h 313"/>
                    <a:gd name="T68" fmla="*/ 673 w 734"/>
                    <a:gd name="T69" fmla="*/ 92 h 313"/>
                    <a:gd name="T70" fmla="*/ 680 w 734"/>
                    <a:gd name="T71" fmla="*/ 95 h 313"/>
                    <a:gd name="T72" fmla="*/ 703 w 734"/>
                    <a:gd name="T73" fmla="*/ 111 h 313"/>
                    <a:gd name="T74" fmla="*/ 719 w 734"/>
                    <a:gd name="T75" fmla="*/ 130 h 313"/>
                    <a:gd name="T76" fmla="*/ 730 w 734"/>
                    <a:gd name="T77" fmla="*/ 154 h 313"/>
                    <a:gd name="T78" fmla="*/ 734 w 734"/>
                    <a:gd name="T79" fmla="*/ 180 h 313"/>
                    <a:gd name="T80" fmla="*/ 733 w 734"/>
                    <a:gd name="T81" fmla="*/ 193 h 313"/>
                    <a:gd name="T82" fmla="*/ 723 w 734"/>
                    <a:gd name="T83" fmla="*/ 218 h 313"/>
                    <a:gd name="T84" fmla="*/ 714 w 734"/>
                    <a:gd name="T85" fmla="*/ 228 h 313"/>
                    <a:gd name="T86" fmla="*/ 692 w 734"/>
                    <a:gd name="T87" fmla="*/ 241 h 313"/>
                    <a:gd name="T88" fmla="*/ 670 w 734"/>
                    <a:gd name="T89" fmla="*/ 249 h 313"/>
                    <a:gd name="T90" fmla="*/ 650 w 734"/>
                    <a:gd name="T91" fmla="*/ 250 h 313"/>
                    <a:gd name="T92" fmla="*/ 407 w 734"/>
                    <a:gd name="T93" fmla="*/ 250 h 313"/>
                    <a:gd name="T94" fmla="*/ 396 w 734"/>
                    <a:gd name="T95" fmla="*/ 255 h 313"/>
                    <a:gd name="T96" fmla="*/ 378 w 734"/>
                    <a:gd name="T97" fmla="*/ 264 h 313"/>
                    <a:gd name="T98" fmla="*/ 360 w 734"/>
                    <a:gd name="T99" fmla="*/ 277 h 313"/>
                    <a:gd name="T100" fmla="*/ 355 w 734"/>
                    <a:gd name="T101" fmla="*/ 286 h 313"/>
                    <a:gd name="T102" fmla="*/ 354 w 734"/>
                    <a:gd name="T103" fmla="*/ 296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34" h="313">
                      <a:moveTo>
                        <a:pt x="354" y="313"/>
                      </a:moveTo>
                      <a:lnTo>
                        <a:pt x="321" y="313"/>
                      </a:lnTo>
                      <a:lnTo>
                        <a:pt x="321" y="296"/>
                      </a:lnTo>
                      <a:lnTo>
                        <a:pt x="321" y="296"/>
                      </a:lnTo>
                      <a:lnTo>
                        <a:pt x="321" y="286"/>
                      </a:lnTo>
                      <a:lnTo>
                        <a:pt x="323" y="276"/>
                      </a:lnTo>
                      <a:lnTo>
                        <a:pt x="327" y="266"/>
                      </a:lnTo>
                      <a:lnTo>
                        <a:pt x="333" y="259"/>
                      </a:lnTo>
                      <a:lnTo>
                        <a:pt x="338" y="251"/>
                      </a:lnTo>
                      <a:lnTo>
                        <a:pt x="345" y="245"/>
                      </a:lnTo>
                      <a:lnTo>
                        <a:pt x="353" y="239"/>
                      </a:lnTo>
                      <a:lnTo>
                        <a:pt x="360" y="234"/>
                      </a:lnTo>
                      <a:lnTo>
                        <a:pt x="375" y="227"/>
                      </a:lnTo>
                      <a:lnTo>
                        <a:pt x="387" y="222"/>
                      </a:lnTo>
                      <a:lnTo>
                        <a:pt x="402" y="218"/>
                      </a:lnTo>
                      <a:lnTo>
                        <a:pt x="406" y="217"/>
                      </a:lnTo>
                      <a:lnTo>
                        <a:pt x="641" y="217"/>
                      </a:lnTo>
                      <a:lnTo>
                        <a:pt x="641" y="217"/>
                      </a:lnTo>
                      <a:lnTo>
                        <a:pt x="651" y="217"/>
                      </a:lnTo>
                      <a:lnTo>
                        <a:pt x="665" y="215"/>
                      </a:lnTo>
                      <a:lnTo>
                        <a:pt x="672" y="213"/>
                      </a:lnTo>
                      <a:lnTo>
                        <a:pt x="680" y="211"/>
                      </a:lnTo>
                      <a:lnTo>
                        <a:pt x="686" y="207"/>
                      </a:lnTo>
                      <a:lnTo>
                        <a:pt x="692" y="203"/>
                      </a:lnTo>
                      <a:lnTo>
                        <a:pt x="692" y="203"/>
                      </a:lnTo>
                      <a:lnTo>
                        <a:pt x="696" y="198"/>
                      </a:lnTo>
                      <a:lnTo>
                        <a:pt x="698" y="193"/>
                      </a:lnTo>
                      <a:lnTo>
                        <a:pt x="699" y="187"/>
                      </a:lnTo>
                      <a:lnTo>
                        <a:pt x="701" y="180"/>
                      </a:lnTo>
                      <a:lnTo>
                        <a:pt x="701" y="180"/>
                      </a:lnTo>
                      <a:lnTo>
                        <a:pt x="699" y="169"/>
                      </a:lnTo>
                      <a:lnTo>
                        <a:pt x="697" y="160"/>
                      </a:lnTo>
                      <a:lnTo>
                        <a:pt x="693" y="151"/>
                      </a:lnTo>
                      <a:lnTo>
                        <a:pt x="688" y="144"/>
                      </a:lnTo>
                      <a:lnTo>
                        <a:pt x="683" y="138"/>
                      </a:lnTo>
                      <a:lnTo>
                        <a:pt x="677" y="133"/>
                      </a:lnTo>
                      <a:lnTo>
                        <a:pt x="671" y="128"/>
                      </a:lnTo>
                      <a:lnTo>
                        <a:pt x="665" y="124"/>
                      </a:lnTo>
                      <a:lnTo>
                        <a:pt x="665" y="124"/>
                      </a:lnTo>
                      <a:lnTo>
                        <a:pt x="659" y="122"/>
                      </a:lnTo>
                      <a:lnTo>
                        <a:pt x="652" y="122"/>
                      </a:lnTo>
                      <a:lnTo>
                        <a:pt x="428" y="122"/>
                      </a:lnTo>
                      <a:lnTo>
                        <a:pt x="428" y="122"/>
                      </a:lnTo>
                      <a:lnTo>
                        <a:pt x="415" y="121"/>
                      </a:lnTo>
                      <a:lnTo>
                        <a:pt x="401" y="118"/>
                      </a:lnTo>
                      <a:lnTo>
                        <a:pt x="387" y="114"/>
                      </a:lnTo>
                      <a:lnTo>
                        <a:pt x="374" y="109"/>
                      </a:lnTo>
                      <a:lnTo>
                        <a:pt x="216" y="37"/>
                      </a:lnTo>
                      <a:lnTo>
                        <a:pt x="216" y="37"/>
                      </a:lnTo>
                      <a:lnTo>
                        <a:pt x="209" y="34"/>
                      </a:lnTo>
                      <a:lnTo>
                        <a:pt x="201" y="33"/>
                      </a:ln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0"/>
                      </a:lnTo>
                      <a:lnTo>
                        <a:pt x="209" y="1"/>
                      </a:lnTo>
                      <a:lnTo>
                        <a:pt x="216" y="2"/>
                      </a:lnTo>
                      <a:lnTo>
                        <a:pt x="223" y="3"/>
                      </a:lnTo>
                      <a:lnTo>
                        <a:pt x="230" y="7"/>
                      </a:lnTo>
                      <a:lnTo>
                        <a:pt x="389" y="80"/>
                      </a:lnTo>
                      <a:lnTo>
                        <a:pt x="389" y="80"/>
                      </a:lnTo>
                      <a:lnTo>
                        <a:pt x="397" y="84"/>
                      </a:lnTo>
                      <a:lnTo>
                        <a:pt x="407" y="86"/>
                      </a:lnTo>
                      <a:lnTo>
                        <a:pt x="418" y="87"/>
                      </a:lnTo>
                      <a:lnTo>
                        <a:pt x="428" y="88"/>
                      </a:lnTo>
                      <a:lnTo>
                        <a:pt x="652" y="88"/>
                      </a:lnTo>
                      <a:lnTo>
                        <a:pt x="652" y="88"/>
                      </a:lnTo>
                      <a:lnTo>
                        <a:pt x="660" y="88"/>
                      </a:lnTo>
                      <a:lnTo>
                        <a:pt x="666" y="90"/>
                      </a:lnTo>
                      <a:lnTo>
                        <a:pt x="673" y="92"/>
                      </a:lnTo>
                      <a:lnTo>
                        <a:pt x="680" y="95"/>
                      </a:lnTo>
                      <a:lnTo>
                        <a:pt x="680" y="95"/>
                      </a:lnTo>
                      <a:lnTo>
                        <a:pt x="692" y="102"/>
                      </a:lnTo>
                      <a:lnTo>
                        <a:pt x="703" y="111"/>
                      </a:lnTo>
                      <a:lnTo>
                        <a:pt x="712" y="121"/>
                      </a:lnTo>
                      <a:lnTo>
                        <a:pt x="719" y="130"/>
                      </a:lnTo>
                      <a:lnTo>
                        <a:pt x="725" y="142"/>
                      </a:lnTo>
                      <a:lnTo>
                        <a:pt x="730" y="154"/>
                      </a:lnTo>
                      <a:lnTo>
                        <a:pt x="733" y="166"/>
                      </a:lnTo>
                      <a:lnTo>
                        <a:pt x="734" y="180"/>
                      </a:lnTo>
                      <a:lnTo>
                        <a:pt x="734" y="180"/>
                      </a:lnTo>
                      <a:lnTo>
                        <a:pt x="733" y="193"/>
                      </a:lnTo>
                      <a:lnTo>
                        <a:pt x="729" y="207"/>
                      </a:lnTo>
                      <a:lnTo>
                        <a:pt x="723" y="218"/>
                      </a:lnTo>
                      <a:lnTo>
                        <a:pt x="714" y="228"/>
                      </a:lnTo>
                      <a:lnTo>
                        <a:pt x="714" y="228"/>
                      </a:lnTo>
                      <a:lnTo>
                        <a:pt x="703" y="235"/>
                      </a:lnTo>
                      <a:lnTo>
                        <a:pt x="692" y="241"/>
                      </a:lnTo>
                      <a:lnTo>
                        <a:pt x="681" y="245"/>
                      </a:lnTo>
                      <a:lnTo>
                        <a:pt x="670" y="249"/>
                      </a:lnTo>
                      <a:lnTo>
                        <a:pt x="659" y="250"/>
                      </a:lnTo>
                      <a:lnTo>
                        <a:pt x="650" y="250"/>
                      </a:lnTo>
                      <a:lnTo>
                        <a:pt x="641" y="250"/>
                      </a:lnTo>
                      <a:lnTo>
                        <a:pt x="407" y="250"/>
                      </a:lnTo>
                      <a:lnTo>
                        <a:pt x="407" y="250"/>
                      </a:lnTo>
                      <a:lnTo>
                        <a:pt x="396" y="255"/>
                      </a:lnTo>
                      <a:lnTo>
                        <a:pt x="386" y="259"/>
                      </a:lnTo>
                      <a:lnTo>
                        <a:pt x="378" y="264"/>
                      </a:lnTo>
                      <a:lnTo>
                        <a:pt x="369" y="270"/>
                      </a:lnTo>
                      <a:lnTo>
                        <a:pt x="360" y="277"/>
                      </a:lnTo>
                      <a:lnTo>
                        <a:pt x="358" y="281"/>
                      </a:lnTo>
                      <a:lnTo>
                        <a:pt x="355" y="286"/>
                      </a:lnTo>
                      <a:lnTo>
                        <a:pt x="354" y="291"/>
                      </a:lnTo>
                      <a:lnTo>
                        <a:pt x="354" y="296"/>
                      </a:lnTo>
                      <a:lnTo>
                        <a:pt x="354" y="313"/>
                      </a:lnTo>
                      <a:close/>
                    </a:path>
                  </a:pathLst>
                </a:custGeom>
                <a:solidFill>
                  <a:srgbClr val="2E2E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6"/>
                <p:cNvSpPr>
                  <a:spLocks/>
                </p:cNvSpPr>
                <p:nvPr/>
              </p:nvSpPr>
              <p:spPr bwMode="auto">
                <a:xfrm>
                  <a:off x="7067550" y="4287838"/>
                  <a:ext cx="601663" cy="247650"/>
                </a:xfrm>
                <a:custGeom>
                  <a:avLst/>
                  <a:gdLst>
                    <a:gd name="T0" fmla="*/ 562 w 1137"/>
                    <a:gd name="T1" fmla="*/ 467 h 467"/>
                    <a:gd name="T2" fmla="*/ 524 w 1137"/>
                    <a:gd name="T3" fmla="*/ 463 h 467"/>
                    <a:gd name="T4" fmla="*/ 490 w 1137"/>
                    <a:gd name="T5" fmla="*/ 453 h 467"/>
                    <a:gd name="T6" fmla="*/ 456 w 1137"/>
                    <a:gd name="T7" fmla="*/ 440 h 467"/>
                    <a:gd name="T8" fmla="*/ 0 w 1137"/>
                    <a:gd name="T9" fmla="*/ 328 h 467"/>
                    <a:gd name="T10" fmla="*/ 152 w 1137"/>
                    <a:gd name="T11" fmla="*/ 296 h 467"/>
                    <a:gd name="T12" fmla="*/ 469 w 1137"/>
                    <a:gd name="T13" fmla="*/ 409 h 467"/>
                    <a:gd name="T14" fmla="*/ 500 w 1137"/>
                    <a:gd name="T15" fmla="*/ 421 h 467"/>
                    <a:gd name="T16" fmla="*/ 529 w 1137"/>
                    <a:gd name="T17" fmla="*/ 430 h 467"/>
                    <a:gd name="T18" fmla="*/ 562 w 1137"/>
                    <a:gd name="T19" fmla="*/ 434 h 467"/>
                    <a:gd name="T20" fmla="*/ 577 w 1137"/>
                    <a:gd name="T21" fmla="*/ 432 h 467"/>
                    <a:gd name="T22" fmla="*/ 604 w 1137"/>
                    <a:gd name="T23" fmla="*/ 428 h 467"/>
                    <a:gd name="T24" fmla="*/ 629 w 1137"/>
                    <a:gd name="T25" fmla="*/ 416 h 467"/>
                    <a:gd name="T26" fmla="*/ 1049 w 1137"/>
                    <a:gd name="T27" fmla="*/ 139 h 467"/>
                    <a:gd name="T28" fmla="*/ 1063 w 1137"/>
                    <a:gd name="T29" fmla="*/ 130 h 467"/>
                    <a:gd name="T30" fmla="*/ 1080 w 1137"/>
                    <a:gd name="T31" fmla="*/ 118 h 467"/>
                    <a:gd name="T32" fmla="*/ 1095 w 1137"/>
                    <a:gd name="T33" fmla="*/ 101 h 467"/>
                    <a:gd name="T34" fmla="*/ 1104 w 1137"/>
                    <a:gd name="T35" fmla="*/ 82 h 467"/>
                    <a:gd name="T36" fmla="*/ 1104 w 1137"/>
                    <a:gd name="T37" fmla="*/ 74 h 467"/>
                    <a:gd name="T38" fmla="*/ 1100 w 1137"/>
                    <a:gd name="T39" fmla="*/ 58 h 467"/>
                    <a:gd name="T40" fmla="*/ 1094 w 1137"/>
                    <a:gd name="T41" fmla="*/ 50 h 467"/>
                    <a:gd name="T42" fmla="*/ 1078 w 1137"/>
                    <a:gd name="T43" fmla="*/ 37 h 467"/>
                    <a:gd name="T44" fmla="*/ 1058 w 1137"/>
                    <a:gd name="T45" fmla="*/ 33 h 467"/>
                    <a:gd name="T46" fmla="*/ 1037 w 1137"/>
                    <a:gd name="T47" fmla="*/ 35 h 467"/>
                    <a:gd name="T48" fmla="*/ 1015 w 1137"/>
                    <a:gd name="T49" fmla="*/ 42 h 467"/>
                    <a:gd name="T50" fmla="*/ 978 w 1137"/>
                    <a:gd name="T51" fmla="*/ 59 h 467"/>
                    <a:gd name="T52" fmla="*/ 962 w 1137"/>
                    <a:gd name="T53" fmla="*/ 69 h 467"/>
                    <a:gd name="T54" fmla="*/ 895 w 1137"/>
                    <a:gd name="T55" fmla="*/ 108 h 467"/>
                    <a:gd name="T56" fmla="*/ 812 w 1137"/>
                    <a:gd name="T57" fmla="*/ 150 h 467"/>
                    <a:gd name="T58" fmla="*/ 766 w 1137"/>
                    <a:gd name="T59" fmla="*/ 170 h 467"/>
                    <a:gd name="T60" fmla="*/ 722 w 1137"/>
                    <a:gd name="T61" fmla="*/ 183 h 467"/>
                    <a:gd name="T62" fmla="*/ 682 w 1137"/>
                    <a:gd name="T63" fmla="*/ 191 h 467"/>
                    <a:gd name="T64" fmla="*/ 664 w 1137"/>
                    <a:gd name="T65" fmla="*/ 157 h 467"/>
                    <a:gd name="T66" fmla="*/ 681 w 1137"/>
                    <a:gd name="T67" fmla="*/ 157 h 467"/>
                    <a:gd name="T68" fmla="*/ 717 w 1137"/>
                    <a:gd name="T69" fmla="*/ 150 h 467"/>
                    <a:gd name="T70" fmla="*/ 758 w 1137"/>
                    <a:gd name="T71" fmla="*/ 137 h 467"/>
                    <a:gd name="T72" fmla="*/ 802 w 1137"/>
                    <a:gd name="T73" fmla="*/ 118 h 467"/>
                    <a:gd name="T74" fmla="*/ 882 w 1137"/>
                    <a:gd name="T75" fmla="*/ 77 h 467"/>
                    <a:gd name="T76" fmla="*/ 943 w 1137"/>
                    <a:gd name="T77" fmla="*/ 42 h 467"/>
                    <a:gd name="T78" fmla="*/ 950 w 1137"/>
                    <a:gd name="T79" fmla="*/ 38 h 467"/>
                    <a:gd name="T80" fmla="*/ 987 w 1137"/>
                    <a:gd name="T81" fmla="*/ 17 h 467"/>
                    <a:gd name="T82" fmla="*/ 1012 w 1137"/>
                    <a:gd name="T83" fmla="*/ 7 h 467"/>
                    <a:gd name="T84" fmla="*/ 1041 w 1137"/>
                    <a:gd name="T85" fmla="*/ 1 h 467"/>
                    <a:gd name="T86" fmla="*/ 1069 w 1137"/>
                    <a:gd name="T87" fmla="*/ 0 h 467"/>
                    <a:gd name="T88" fmla="*/ 1098 w 1137"/>
                    <a:gd name="T89" fmla="*/ 10 h 467"/>
                    <a:gd name="T90" fmla="*/ 1110 w 1137"/>
                    <a:gd name="T91" fmla="*/ 18 h 467"/>
                    <a:gd name="T92" fmla="*/ 1121 w 1137"/>
                    <a:gd name="T93" fmla="*/ 29 h 467"/>
                    <a:gd name="T94" fmla="*/ 1126 w 1137"/>
                    <a:gd name="T95" fmla="*/ 37 h 467"/>
                    <a:gd name="T96" fmla="*/ 1133 w 1137"/>
                    <a:gd name="T97" fmla="*/ 51 h 467"/>
                    <a:gd name="T98" fmla="*/ 1137 w 1137"/>
                    <a:gd name="T99" fmla="*/ 66 h 467"/>
                    <a:gd name="T100" fmla="*/ 1137 w 1137"/>
                    <a:gd name="T101" fmla="*/ 81 h 467"/>
                    <a:gd name="T102" fmla="*/ 1136 w 1137"/>
                    <a:gd name="T103" fmla="*/ 88 h 467"/>
                    <a:gd name="T104" fmla="*/ 1130 w 1137"/>
                    <a:gd name="T105" fmla="*/ 106 h 467"/>
                    <a:gd name="T106" fmla="*/ 1121 w 1137"/>
                    <a:gd name="T107" fmla="*/ 121 h 467"/>
                    <a:gd name="T108" fmla="*/ 1099 w 1137"/>
                    <a:gd name="T109" fmla="*/ 145 h 467"/>
                    <a:gd name="T110" fmla="*/ 1078 w 1137"/>
                    <a:gd name="T111" fmla="*/ 161 h 467"/>
                    <a:gd name="T112" fmla="*/ 652 w 1137"/>
                    <a:gd name="T113" fmla="*/ 441 h 467"/>
                    <a:gd name="T114" fmla="*/ 646 w 1137"/>
                    <a:gd name="T115" fmla="*/ 445 h 467"/>
                    <a:gd name="T116" fmla="*/ 628 w 1137"/>
                    <a:gd name="T117" fmla="*/ 455 h 467"/>
                    <a:gd name="T118" fmla="*/ 599 w 1137"/>
                    <a:gd name="T119" fmla="*/ 463 h 467"/>
                    <a:gd name="T120" fmla="*/ 562 w 1137"/>
                    <a:gd name="T121" fmla="*/ 467 h 4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37" h="467">
                      <a:moveTo>
                        <a:pt x="562" y="467"/>
                      </a:moveTo>
                      <a:lnTo>
                        <a:pt x="562" y="467"/>
                      </a:lnTo>
                      <a:lnTo>
                        <a:pt x="543" y="466"/>
                      </a:lnTo>
                      <a:lnTo>
                        <a:pt x="524" y="463"/>
                      </a:lnTo>
                      <a:lnTo>
                        <a:pt x="506" y="458"/>
                      </a:lnTo>
                      <a:lnTo>
                        <a:pt x="490" y="453"/>
                      </a:lnTo>
                      <a:lnTo>
                        <a:pt x="466" y="445"/>
                      </a:lnTo>
                      <a:lnTo>
                        <a:pt x="456" y="440"/>
                      </a:lnTo>
                      <a:lnTo>
                        <a:pt x="143" y="328"/>
                      </a:lnTo>
                      <a:lnTo>
                        <a:pt x="0" y="328"/>
                      </a:lnTo>
                      <a:lnTo>
                        <a:pt x="0" y="294"/>
                      </a:lnTo>
                      <a:lnTo>
                        <a:pt x="152" y="296"/>
                      </a:lnTo>
                      <a:lnTo>
                        <a:pt x="469" y="409"/>
                      </a:lnTo>
                      <a:lnTo>
                        <a:pt x="469" y="409"/>
                      </a:lnTo>
                      <a:lnTo>
                        <a:pt x="479" y="414"/>
                      </a:lnTo>
                      <a:lnTo>
                        <a:pt x="500" y="421"/>
                      </a:lnTo>
                      <a:lnTo>
                        <a:pt x="514" y="426"/>
                      </a:lnTo>
                      <a:lnTo>
                        <a:pt x="529" y="430"/>
                      </a:lnTo>
                      <a:lnTo>
                        <a:pt x="545" y="432"/>
                      </a:lnTo>
                      <a:lnTo>
                        <a:pt x="562" y="434"/>
                      </a:lnTo>
                      <a:lnTo>
                        <a:pt x="562" y="434"/>
                      </a:lnTo>
                      <a:lnTo>
                        <a:pt x="577" y="432"/>
                      </a:lnTo>
                      <a:lnTo>
                        <a:pt x="592" y="431"/>
                      </a:lnTo>
                      <a:lnTo>
                        <a:pt x="604" y="428"/>
                      </a:lnTo>
                      <a:lnTo>
                        <a:pt x="614" y="424"/>
                      </a:lnTo>
                      <a:lnTo>
                        <a:pt x="629" y="416"/>
                      </a:lnTo>
                      <a:lnTo>
                        <a:pt x="634" y="414"/>
                      </a:lnTo>
                      <a:lnTo>
                        <a:pt x="1049" y="139"/>
                      </a:lnTo>
                      <a:lnTo>
                        <a:pt x="1049" y="139"/>
                      </a:lnTo>
                      <a:lnTo>
                        <a:pt x="1063" y="130"/>
                      </a:lnTo>
                      <a:lnTo>
                        <a:pt x="1072" y="124"/>
                      </a:lnTo>
                      <a:lnTo>
                        <a:pt x="1080" y="118"/>
                      </a:lnTo>
                      <a:lnTo>
                        <a:pt x="1088" y="109"/>
                      </a:lnTo>
                      <a:lnTo>
                        <a:pt x="1095" y="101"/>
                      </a:lnTo>
                      <a:lnTo>
                        <a:pt x="1100" y="91"/>
                      </a:lnTo>
                      <a:lnTo>
                        <a:pt x="1104" y="82"/>
                      </a:lnTo>
                      <a:lnTo>
                        <a:pt x="1104" y="82"/>
                      </a:lnTo>
                      <a:lnTo>
                        <a:pt x="1104" y="74"/>
                      </a:lnTo>
                      <a:lnTo>
                        <a:pt x="1102" y="66"/>
                      </a:lnTo>
                      <a:lnTo>
                        <a:pt x="1100" y="58"/>
                      </a:lnTo>
                      <a:lnTo>
                        <a:pt x="1094" y="50"/>
                      </a:lnTo>
                      <a:lnTo>
                        <a:pt x="1094" y="50"/>
                      </a:lnTo>
                      <a:lnTo>
                        <a:pt x="1086" y="43"/>
                      </a:lnTo>
                      <a:lnTo>
                        <a:pt x="1078" y="37"/>
                      </a:lnTo>
                      <a:lnTo>
                        <a:pt x="1069" y="34"/>
                      </a:lnTo>
                      <a:lnTo>
                        <a:pt x="1058" y="33"/>
                      </a:lnTo>
                      <a:lnTo>
                        <a:pt x="1047" y="33"/>
                      </a:lnTo>
                      <a:lnTo>
                        <a:pt x="1037" y="35"/>
                      </a:lnTo>
                      <a:lnTo>
                        <a:pt x="1026" y="38"/>
                      </a:lnTo>
                      <a:lnTo>
                        <a:pt x="1015" y="42"/>
                      </a:lnTo>
                      <a:lnTo>
                        <a:pt x="994" y="50"/>
                      </a:lnTo>
                      <a:lnTo>
                        <a:pt x="978" y="59"/>
                      </a:lnTo>
                      <a:lnTo>
                        <a:pt x="962" y="69"/>
                      </a:lnTo>
                      <a:lnTo>
                        <a:pt x="962" y="69"/>
                      </a:lnTo>
                      <a:lnTo>
                        <a:pt x="929" y="90"/>
                      </a:lnTo>
                      <a:lnTo>
                        <a:pt x="895" y="108"/>
                      </a:lnTo>
                      <a:lnTo>
                        <a:pt x="855" y="129"/>
                      </a:lnTo>
                      <a:lnTo>
                        <a:pt x="812" y="150"/>
                      </a:lnTo>
                      <a:lnTo>
                        <a:pt x="788" y="160"/>
                      </a:lnTo>
                      <a:lnTo>
                        <a:pt x="766" y="170"/>
                      </a:lnTo>
                      <a:lnTo>
                        <a:pt x="744" y="177"/>
                      </a:lnTo>
                      <a:lnTo>
                        <a:pt x="722" y="183"/>
                      </a:lnTo>
                      <a:lnTo>
                        <a:pt x="702" y="188"/>
                      </a:lnTo>
                      <a:lnTo>
                        <a:pt x="682" y="191"/>
                      </a:lnTo>
                      <a:lnTo>
                        <a:pt x="666" y="191"/>
                      </a:lnTo>
                      <a:lnTo>
                        <a:pt x="664" y="157"/>
                      </a:lnTo>
                      <a:lnTo>
                        <a:pt x="681" y="157"/>
                      </a:lnTo>
                      <a:lnTo>
                        <a:pt x="681" y="157"/>
                      </a:lnTo>
                      <a:lnTo>
                        <a:pt x="698" y="155"/>
                      </a:lnTo>
                      <a:lnTo>
                        <a:pt x="717" y="150"/>
                      </a:lnTo>
                      <a:lnTo>
                        <a:pt x="738" y="144"/>
                      </a:lnTo>
                      <a:lnTo>
                        <a:pt x="758" y="137"/>
                      </a:lnTo>
                      <a:lnTo>
                        <a:pt x="779" y="128"/>
                      </a:lnTo>
                      <a:lnTo>
                        <a:pt x="802" y="118"/>
                      </a:lnTo>
                      <a:lnTo>
                        <a:pt x="844" y="97"/>
                      </a:lnTo>
                      <a:lnTo>
                        <a:pt x="882" y="77"/>
                      </a:lnTo>
                      <a:lnTo>
                        <a:pt x="914" y="59"/>
                      </a:lnTo>
                      <a:lnTo>
                        <a:pt x="943" y="42"/>
                      </a:lnTo>
                      <a:lnTo>
                        <a:pt x="943" y="42"/>
                      </a:lnTo>
                      <a:lnTo>
                        <a:pt x="950" y="38"/>
                      </a:lnTo>
                      <a:lnTo>
                        <a:pt x="964" y="28"/>
                      </a:lnTo>
                      <a:lnTo>
                        <a:pt x="987" y="17"/>
                      </a:lnTo>
                      <a:lnTo>
                        <a:pt x="999" y="12"/>
                      </a:lnTo>
                      <a:lnTo>
                        <a:pt x="1012" y="7"/>
                      </a:lnTo>
                      <a:lnTo>
                        <a:pt x="1026" y="3"/>
                      </a:lnTo>
                      <a:lnTo>
                        <a:pt x="1041" y="1"/>
                      </a:lnTo>
                      <a:lnTo>
                        <a:pt x="1056" y="0"/>
                      </a:lnTo>
                      <a:lnTo>
                        <a:pt x="1069" y="0"/>
                      </a:lnTo>
                      <a:lnTo>
                        <a:pt x="1084" y="3"/>
                      </a:lnTo>
                      <a:lnTo>
                        <a:pt x="1098" y="10"/>
                      </a:lnTo>
                      <a:lnTo>
                        <a:pt x="1104" y="13"/>
                      </a:lnTo>
                      <a:lnTo>
                        <a:pt x="1110" y="18"/>
                      </a:lnTo>
                      <a:lnTo>
                        <a:pt x="1115" y="23"/>
                      </a:lnTo>
                      <a:lnTo>
                        <a:pt x="1121" y="29"/>
                      </a:lnTo>
                      <a:lnTo>
                        <a:pt x="1121" y="29"/>
                      </a:lnTo>
                      <a:lnTo>
                        <a:pt x="1126" y="37"/>
                      </a:lnTo>
                      <a:lnTo>
                        <a:pt x="1130" y="44"/>
                      </a:lnTo>
                      <a:lnTo>
                        <a:pt x="1133" y="51"/>
                      </a:lnTo>
                      <a:lnTo>
                        <a:pt x="1135" y="59"/>
                      </a:lnTo>
                      <a:lnTo>
                        <a:pt x="1137" y="66"/>
                      </a:lnTo>
                      <a:lnTo>
                        <a:pt x="1137" y="74"/>
                      </a:lnTo>
                      <a:lnTo>
                        <a:pt x="1137" y="81"/>
                      </a:lnTo>
                      <a:lnTo>
                        <a:pt x="1136" y="88"/>
                      </a:lnTo>
                      <a:lnTo>
                        <a:pt x="1136" y="88"/>
                      </a:lnTo>
                      <a:lnTo>
                        <a:pt x="1133" y="97"/>
                      </a:lnTo>
                      <a:lnTo>
                        <a:pt x="1130" y="106"/>
                      </a:lnTo>
                      <a:lnTo>
                        <a:pt x="1126" y="113"/>
                      </a:lnTo>
                      <a:lnTo>
                        <a:pt x="1121" y="121"/>
                      </a:lnTo>
                      <a:lnTo>
                        <a:pt x="1110" y="134"/>
                      </a:lnTo>
                      <a:lnTo>
                        <a:pt x="1099" y="145"/>
                      </a:lnTo>
                      <a:lnTo>
                        <a:pt x="1088" y="155"/>
                      </a:lnTo>
                      <a:lnTo>
                        <a:pt x="1078" y="161"/>
                      </a:lnTo>
                      <a:lnTo>
                        <a:pt x="1067" y="167"/>
                      </a:lnTo>
                      <a:lnTo>
                        <a:pt x="652" y="441"/>
                      </a:lnTo>
                      <a:lnTo>
                        <a:pt x="652" y="441"/>
                      </a:lnTo>
                      <a:lnTo>
                        <a:pt x="646" y="445"/>
                      </a:lnTo>
                      <a:lnTo>
                        <a:pt x="638" y="450"/>
                      </a:lnTo>
                      <a:lnTo>
                        <a:pt x="628" y="455"/>
                      </a:lnTo>
                      <a:lnTo>
                        <a:pt x="614" y="458"/>
                      </a:lnTo>
                      <a:lnTo>
                        <a:pt x="599" y="463"/>
                      </a:lnTo>
                      <a:lnTo>
                        <a:pt x="582" y="466"/>
                      </a:lnTo>
                      <a:lnTo>
                        <a:pt x="562" y="467"/>
                      </a:lnTo>
                      <a:lnTo>
                        <a:pt x="562" y="467"/>
                      </a:lnTo>
                      <a:close/>
                    </a:path>
                  </a:pathLst>
                </a:custGeom>
                <a:solidFill>
                  <a:srgbClr val="2E2E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10" rIns="91419" bIns="4571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1" name="Avrundet rektangel 170"/>
            <p:cNvSpPr/>
            <p:nvPr/>
          </p:nvSpPr>
          <p:spPr>
            <a:xfrm>
              <a:off x="6419789" y="2007523"/>
              <a:ext cx="1216633" cy="1028704"/>
            </a:xfrm>
            <a:prstGeom prst="roundRect">
              <a:avLst>
                <a:gd name="adj" fmla="val 585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Avrundet rektangel 168"/>
            <p:cNvSpPr/>
            <p:nvPr/>
          </p:nvSpPr>
          <p:spPr>
            <a:xfrm>
              <a:off x="5130989" y="2018587"/>
              <a:ext cx="1216633" cy="1028704"/>
            </a:xfrm>
            <a:prstGeom prst="roundRect">
              <a:avLst>
                <a:gd name="adj" fmla="val 585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Avrundet rektangel 169"/>
            <p:cNvSpPr/>
            <p:nvPr/>
          </p:nvSpPr>
          <p:spPr>
            <a:xfrm>
              <a:off x="3862895" y="2021199"/>
              <a:ext cx="1216633" cy="1028704"/>
            </a:xfrm>
            <a:prstGeom prst="roundRect">
              <a:avLst>
                <a:gd name="adj" fmla="val 585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Avrundet rektangel 166"/>
            <p:cNvSpPr/>
            <p:nvPr/>
          </p:nvSpPr>
          <p:spPr>
            <a:xfrm>
              <a:off x="5130989" y="3226477"/>
              <a:ext cx="1216633" cy="1028704"/>
            </a:xfrm>
            <a:prstGeom prst="roundRect">
              <a:avLst>
                <a:gd name="adj" fmla="val 585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Avrundet rektangel 167"/>
            <p:cNvSpPr/>
            <p:nvPr/>
          </p:nvSpPr>
          <p:spPr>
            <a:xfrm>
              <a:off x="3862895" y="3229089"/>
              <a:ext cx="1216633" cy="1028704"/>
            </a:xfrm>
            <a:prstGeom prst="roundRect">
              <a:avLst>
                <a:gd name="adj" fmla="val 585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Avrundet rektangel 164"/>
            <p:cNvSpPr/>
            <p:nvPr/>
          </p:nvSpPr>
          <p:spPr>
            <a:xfrm>
              <a:off x="5130989" y="4463371"/>
              <a:ext cx="1216633" cy="1028704"/>
            </a:xfrm>
            <a:prstGeom prst="roundRect">
              <a:avLst>
                <a:gd name="adj" fmla="val 585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Avrundet rektangel 176"/>
            <p:cNvSpPr/>
            <p:nvPr/>
          </p:nvSpPr>
          <p:spPr>
            <a:xfrm>
              <a:off x="3862895" y="4465983"/>
              <a:ext cx="1216633" cy="1028704"/>
            </a:xfrm>
            <a:prstGeom prst="roundRect">
              <a:avLst>
                <a:gd name="adj" fmla="val 585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: Shape 45">
              <a:extLst>
                <a:ext uri="{FF2B5EF4-FFF2-40B4-BE49-F238E27FC236}">
                  <a16:creationId xmlns:a16="http://schemas.microsoft.com/office/drawing/2014/main" id="{9B958C95-E8C8-419B-89F9-5543232DFDCF}"/>
                </a:ext>
              </a:extLst>
            </p:cNvPr>
            <p:cNvSpPr/>
            <p:nvPr/>
          </p:nvSpPr>
          <p:spPr>
            <a:xfrm>
              <a:off x="4156547" y="3171485"/>
              <a:ext cx="629329" cy="166965"/>
            </a:xfrm>
            <a:custGeom>
              <a:avLst/>
              <a:gdLst>
                <a:gd name="connsiteX0" fmla="*/ 885825 w 933450"/>
                <a:gd name="connsiteY0" fmla="*/ 247650 h 247650"/>
                <a:gd name="connsiteX1" fmla="*/ 47625 w 933450"/>
                <a:gd name="connsiteY1" fmla="*/ 247650 h 247650"/>
                <a:gd name="connsiteX2" fmla="*/ 0 w 933450"/>
                <a:gd name="connsiteY2" fmla="*/ 200025 h 247650"/>
                <a:gd name="connsiteX3" fmla="*/ 0 w 933450"/>
                <a:gd name="connsiteY3" fmla="*/ 47625 h 247650"/>
                <a:gd name="connsiteX4" fmla="*/ 47625 w 933450"/>
                <a:gd name="connsiteY4" fmla="*/ 0 h 247650"/>
                <a:gd name="connsiteX5" fmla="*/ 885825 w 933450"/>
                <a:gd name="connsiteY5" fmla="*/ 0 h 247650"/>
                <a:gd name="connsiteX6" fmla="*/ 933450 w 933450"/>
                <a:gd name="connsiteY6" fmla="*/ 47625 h 247650"/>
                <a:gd name="connsiteX7" fmla="*/ 933450 w 933450"/>
                <a:gd name="connsiteY7" fmla="*/ 200025 h 247650"/>
                <a:gd name="connsiteX8" fmla="*/ 885825 w 933450"/>
                <a:gd name="connsiteY8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247650">
                  <a:moveTo>
                    <a:pt x="885825" y="247650"/>
                  </a:moveTo>
                  <a:lnTo>
                    <a:pt x="47625" y="247650"/>
                  </a:lnTo>
                  <a:cubicBezTo>
                    <a:pt x="21335" y="247620"/>
                    <a:pt x="30" y="226315"/>
                    <a:pt x="0" y="200025"/>
                  </a:cubicBezTo>
                  <a:lnTo>
                    <a:pt x="0" y="47625"/>
                  </a:lnTo>
                  <a:cubicBezTo>
                    <a:pt x="30" y="21335"/>
                    <a:pt x="21335" y="30"/>
                    <a:pt x="47625" y="0"/>
                  </a:cubicBezTo>
                  <a:lnTo>
                    <a:pt x="885825" y="0"/>
                  </a:lnTo>
                  <a:cubicBezTo>
                    <a:pt x="912115" y="30"/>
                    <a:pt x="933420" y="21335"/>
                    <a:pt x="933450" y="47625"/>
                  </a:cubicBezTo>
                  <a:lnTo>
                    <a:pt x="933450" y="200025"/>
                  </a:lnTo>
                  <a:cubicBezTo>
                    <a:pt x="933420" y="226315"/>
                    <a:pt x="912115" y="247620"/>
                    <a:pt x="885825" y="2476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8" name="Gruppe 7"/>
            <p:cNvGrpSpPr/>
            <p:nvPr/>
          </p:nvGrpSpPr>
          <p:grpSpPr>
            <a:xfrm>
              <a:off x="4171423" y="3519996"/>
              <a:ext cx="599577" cy="557594"/>
              <a:chOff x="4176545" y="3519996"/>
              <a:chExt cx="599577" cy="557594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176545" y="3519996"/>
                <a:ext cx="599577" cy="557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4176545" y="3819129"/>
                <a:ext cx="116767" cy="232222"/>
              </a:xfrm>
              <a:custGeom>
                <a:avLst/>
                <a:gdLst>
                  <a:gd name="T0" fmla="*/ 268 w 268"/>
                  <a:gd name="T1" fmla="*/ 532 h 532"/>
                  <a:gd name="T2" fmla="*/ 0 w 268"/>
                  <a:gd name="T3" fmla="*/ 532 h 532"/>
                  <a:gd name="T4" fmla="*/ 0 w 268"/>
                  <a:gd name="T5" fmla="*/ 0 h 532"/>
                  <a:gd name="T6" fmla="*/ 268 w 268"/>
                  <a:gd name="T7" fmla="*/ 0 h 532"/>
                  <a:gd name="T8" fmla="*/ 268 w 268"/>
                  <a:gd name="T9" fmla="*/ 532 h 532"/>
                  <a:gd name="T10" fmla="*/ 33 w 268"/>
                  <a:gd name="T11" fmla="*/ 499 h 532"/>
                  <a:gd name="T12" fmla="*/ 234 w 268"/>
                  <a:gd name="T13" fmla="*/ 499 h 532"/>
                  <a:gd name="T14" fmla="*/ 234 w 268"/>
                  <a:gd name="T15" fmla="*/ 34 h 532"/>
                  <a:gd name="T16" fmla="*/ 33 w 268"/>
                  <a:gd name="T17" fmla="*/ 34 h 532"/>
                  <a:gd name="T18" fmla="*/ 33 w 268"/>
                  <a:gd name="T19" fmla="*/ 499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32">
                    <a:moveTo>
                      <a:pt x="268" y="532"/>
                    </a:moveTo>
                    <a:lnTo>
                      <a:pt x="0" y="532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532"/>
                    </a:lnTo>
                    <a:close/>
                    <a:moveTo>
                      <a:pt x="33" y="499"/>
                    </a:moveTo>
                    <a:lnTo>
                      <a:pt x="234" y="499"/>
                    </a:lnTo>
                    <a:lnTo>
                      <a:pt x="234" y="34"/>
                    </a:lnTo>
                    <a:lnTo>
                      <a:pt x="33" y="34"/>
                    </a:lnTo>
                    <a:lnTo>
                      <a:pt x="33" y="499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4227713" y="3895224"/>
                <a:ext cx="14432" cy="143007"/>
              </a:xfrm>
              <a:prstGeom prst="rect">
                <a:avLst/>
              </a:pr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4394334" y="3795513"/>
                <a:ext cx="305693" cy="108895"/>
              </a:xfrm>
              <a:custGeom>
                <a:avLst/>
                <a:gdLst>
                  <a:gd name="T0" fmla="*/ 667 w 700"/>
                  <a:gd name="T1" fmla="*/ 247 h 247"/>
                  <a:gd name="T2" fmla="*/ 667 w 700"/>
                  <a:gd name="T3" fmla="*/ 231 h 247"/>
                  <a:gd name="T4" fmla="*/ 666 w 700"/>
                  <a:gd name="T5" fmla="*/ 210 h 247"/>
                  <a:gd name="T6" fmla="*/ 661 w 700"/>
                  <a:gd name="T7" fmla="*/ 191 h 247"/>
                  <a:gd name="T8" fmla="*/ 652 w 700"/>
                  <a:gd name="T9" fmla="*/ 172 h 247"/>
                  <a:gd name="T10" fmla="*/ 629 w 700"/>
                  <a:gd name="T11" fmla="*/ 137 h 247"/>
                  <a:gd name="T12" fmla="*/ 594 w 700"/>
                  <a:gd name="T13" fmla="*/ 105 h 247"/>
                  <a:gd name="T14" fmla="*/ 550 w 700"/>
                  <a:gd name="T15" fmla="*/ 78 h 247"/>
                  <a:gd name="T16" fmla="*/ 499 w 700"/>
                  <a:gd name="T17" fmla="*/ 57 h 247"/>
                  <a:gd name="T18" fmla="*/ 441 w 700"/>
                  <a:gd name="T19" fmla="*/ 42 h 247"/>
                  <a:gd name="T20" fmla="*/ 378 w 700"/>
                  <a:gd name="T21" fmla="*/ 35 h 247"/>
                  <a:gd name="T22" fmla="*/ 346 w 700"/>
                  <a:gd name="T23" fmla="*/ 34 h 247"/>
                  <a:gd name="T24" fmla="*/ 293 w 700"/>
                  <a:gd name="T25" fmla="*/ 36 h 247"/>
                  <a:gd name="T26" fmla="*/ 243 w 700"/>
                  <a:gd name="T27" fmla="*/ 43 h 247"/>
                  <a:gd name="T28" fmla="*/ 196 w 700"/>
                  <a:gd name="T29" fmla="*/ 56 h 247"/>
                  <a:gd name="T30" fmla="*/ 153 w 700"/>
                  <a:gd name="T31" fmla="*/ 73 h 247"/>
                  <a:gd name="T32" fmla="*/ 115 w 700"/>
                  <a:gd name="T33" fmla="*/ 94 h 247"/>
                  <a:gd name="T34" fmla="*/ 82 w 700"/>
                  <a:gd name="T35" fmla="*/ 119 h 247"/>
                  <a:gd name="T36" fmla="*/ 55 w 700"/>
                  <a:gd name="T37" fmla="*/ 146 h 247"/>
                  <a:gd name="T38" fmla="*/ 37 w 700"/>
                  <a:gd name="T39" fmla="*/ 177 h 247"/>
                  <a:gd name="T40" fmla="*/ 0 w 700"/>
                  <a:gd name="T41" fmla="*/ 177 h 247"/>
                  <a:gd name="T42" fmla="*/ 7 w 700"/>
                  <a:gd name="T43" fmla="*/ 162 h 247"/>
                  <a:gd name="T44" fmla="*/ 28 w 700"/>
                  <a:gd name="T45" fmla="*/ 127 h 247"/>
                  <a:gd name="T46" fmla="*/ 57 w 700"/>
                  <a:gd name="T47" fmla="*/ 97 h 247"/>
                  <a:gd name="T48" fmla="*/ 92 w 700"/>
                  <a:gd name="T49" fmla="*/ 68 h 247"/>
                  <a:gd name="T50" fmla="*/ 134 w 700"/>
                  <a:gd name="T51" fmla="*/ 45 h 247"/>
                  <a:gd name="T52" fmla="*/ 181 w 700"/>
                  <a:gd name="T53" fmla="*/ 26 h 247"/>
                  <a:gd name="T54" fmla="*/ 233 w 700"/>
                  <a:gd name="T55" fmla="*/ 11 h 247"/>
                  <a:gd name="T56" fmla="*/ 288 w 700"/>
                  <a:gd name="T57" fmla="*/ 3 h 247"/>
                  <a:gd name="T58" fmla="*/ 346 w 700"/>
                  <a:gd name="T59" fmla="*/ 0 h 247"/>
                  <a:gd name="T60" fmla="*/ 382 w 700"/>
                  <a:gd name="T61" fmla="*/ 2 h 247"/>
                  <a:gd name="T62" fmla="*/ 451 w 700"/>
                  <a:gd name="T63" fmla="*/ 10 h 247"/>
                  <a:gd name="T64" fmla="*/ 515 w 700"/>
                  <a:gd name="T65" fmla="*/ 27 h 247"/>
                  <a:gd name="T66" fmla="*/ 571 w 700"/>
                  <a:gd name="T67" fmla="*/ 53 h 247"/>
                  <a:gd name="T68" fmla="*/ 619 w 700"/>
                  <a:gd name="T69" fmla="*/ 84 h 247"/>
                  <a:gd name="T70" fmla="*/ 657 w 700"/>
                  <a:gd name="T71" fmla="*/ 121 h 247"/>
                  <a:gd name="T72" fmla="*/ 673 w 700"/>
                  <a:gd name="T73" fmla="*/ 141 h 247"/>
                  <a:gd name="T74" fmla="*/ 684 w 700"/>
                  <a:gd name="T75" fmla="*/ 162 h 247"/>
                  <a:gd name="T76" fmla="*/ 693 w 700"/>
                  <a:gd name="T77" fmla="*/ 184 h 247"/>
                  <a:gd name="T78" fmla="*/ 699 w 700"/>
                  <a:gd name="T79" fmla="*/ 207 h 247"/>
                  <a:gd name="T80" fmla="*/ 700 w 700"/>
                  <a:gd name="T81" fmla="*/ 23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0" h="247">
                    <a:moveTo>
                      <a:pt x="700" y="247"/>
                    </a:moveTo>
                    <a:lnTo>
                      <a:pt x="667" y="247"/>
                    </a:lnTo>
                    <a:lnTo>
                      <a:pt x="667" y="231"/>
                    </a:lnTo>
                    <a:lnTo>
                      <a:pt x="667" y="231"/>
                    </a:lnTo>
                    <a:lnTo>
                      <a:pt x="667" y="220"/>
                    </a:lnTo>
                    <a:lnTo>
                      <a:pt x="666" y="210"/>
                    </a:lnTo>
                    <a:lnTo>
                      <a:pt x="663" y="200"/>
                    </a:lnTo>
                    <a:lnTo>
                      <a:pt x="661" y="191"/>
                    </a:lnTo>
                    <a:lnTo>
                      <a:pt x="657" y="182"/>
                    </a:lnTo>
                    <a:lnTo>
                      <a:pt x="652" y="172"/>
                    </a:lnTo>
                    <a:lnTo>
                      <a:pt x="642" y="154"/>
                    </a:lnTo>
                    <a:lnTo>
                      <a:pt x="629" y="137"/>
                    </a:lnTo>
                    <a:lnTo>
                      <a:pt x="613" y="120"/>
                    </a:lnTo>
                    <a:lnTo>
                      <a:pt x="594" y="105"/>
                    </a:lnTo>
                    <a:lnTo>
                      <a:pt x="573" y="92"/>
                    </a:lnTo>
                    <a:lnTo>
                      <a:pt x="550" y="78"/>
                    </a:lnTo>
                    <a:lnTo>
                      <a:pt x="525" y="67"/>
                    </a:lnTo>
                    <a:lnTo>
                      <a:pt x="499" y="57"/>
                    </a:lnTo>
                    <a:lnTo>
                      <a:pt x="471" y="48"/>
                    </a:lnTo>
                    <a:lnTo>
                      <a:pt x="441" y="42"/>
                    </a:lnTo>
                    <a:lnTo>
                      <a:pt x="410" y="37"/>
                    </a:lnTo>
                    <a:lnTo>
                      <a:pt x="378" y="35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19" y="34"/>
                    </a:lnTo>
                    <a:lnTo>
                      <a:pt x="293" y="36"/>
                    </a:lnTo>
                    <a:lnTo>
                      <a:pt x="267" y="40"/>
                    </a:lnTo>
                    <a:lnTo>
                      <a:pt x="243" y="43"/>
                    </a:lnTo>
                    <a:lnTo>
                      <a:pt x="219" y="50"/>
                    </a:lnTo>
                    <a:lnTo>
                      <a:pt x="196" y="56"/>
                    </a:lnTo>
                    <a:lnTo>
                      <a:pt x="174" y="64"/>
                    </a:lnTo>
                    <a:lnTo>
                      <a:pt x="153" y="73"/>
                    </a:lnTo>
                    <a:lnTo>
                      <a:pt x="133" y="83"/>
                    </a:lnTo>
                    <a:lnTo>
                      <a:pt x="115" y="94"/>
                    </a:lnTo>
                    <a:lnTo>
                      <a:pt x="97" y="106"/>
                    </a:lnTo>
                    <a:lnTo>
                      <a:pt x="82" y="119"/>
                    </a:lnTo>
                    <a:lnTo>
                      <a:pt x="68" y="132"/>
                    </a:lnTo>
                    <a:lnTo>
                      <a:pt x="55" y="146"/>
                    </a:lnTo>
                    <a:lnTo>
                      <a:pt x="45" y="161"/>
                    </a:lnTo>
                    <a:lnTo>
                      <a:pt x="37" y="177"/>
                    </a:lnTo>
                    <a:lnTo>
                      <a:pt x="29" y="191"/>
                    </a:lnTo>
                    <a:lnTo>
                      <a:pt x="0" y="177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16" y="145"/>
                    </a:lnTo>
                    <a:lnTo>
                      <a:pt x="28" y="127"/>
                    </a:lnTo>
                    <a:lnTo>
                      <a:pt x="42" y="111"/>
                    </a:lnTo>
                    <a:lnTo>
                      <a:pt x="57" y="97"/>
                    </a:lnTo>
                    <a:lnTo>
                      <a:pt x="74" y="82"/>
                    </a:lnTo>
                    <a:lnTo>
                      <a:pt x="92" y="68"/>
                    </a:lnTo>
                    <a:lnTo>
                      <a:pt x="113" y="56"/>
                    </a:lnTo>
                    <a:lnTo>
                      <a:pt x="134" y="45"/>
                    </a:lnTo>
                    <a:lnTo>
                      <a:pt x="158" y="35"/>
                    </a:lnTo>
                    <a:lnTo>
                      <a:pt x="181" y="26"/>
                    </a:lnTo>
                    <a:lnTo>
                      <a:pt x="207" y="18"/>
                    </a:lnTo>
                    <a:lnTo>
                      <a:pt x="233" y="11"/>
                    </a:lnTo>
                    <a:lnTo>
                      <a:pt x="260" y="7"/>
                    </a:lnTo>
                    <a:lnTo>
                      <a:pt x="288" y="3"/>
                    </a:lnTo>
                    <a:lnTo>
                      <a:pt x="317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82" y="2"/>
                    </a:lnTo>
                    <a:lnTo>
                      <a:pt x="417" y="5"/>
                    </a:lnTo>
                    <a:lnTo>
                      <a:pt x="451" y="10"/>
                    </a:lnTo>
                    <a:lnTo>
                      <a:pt x="483" y="19"/>
                    </a:lnTo>
                    <a:lnTo>
                      <a:pt x="515" y="27"/>
                    </a:lnTo>
                    <a:lnTo>
                      <a:pt x="544" y="40"/>
                    </a:lnTo>
                    <a:lnTo>
                      <a:pt x="571" y="53"/>
                    </a:lnTo>
                    <a:lnTo>
                      <a:pt x="597" y="68"/>
                    </a:lnTo>
                    <a:lnTo>
                      <a:pt x="619" y="84"/>
                    </a:lnTo>
                    <a:lnTo>
                      <a:pt x="640" y="101"/>
                    </a:lnTo>
                    <a:lnTo>
                      <a:pt x="657" y="121"/>
                    </a:lnTo>
                    <a:lnTo>
                      <a:pt x="666" y="131"/>
                    </a:lnTo>
                    <a:lnTo>
                      <a:pt x="673" y="141"/>
                    </a:lnTo>
                    <a:lnTo>
                      <a:pt x="679" y="151"/>
                    </a:lnTo>
                    <a:lnTo>
                      <a:pt x="684" y="162"/>
                    </a:lnTo>
                    <a:lnTo>
                      <a:pt x="689" y="173"/>
                    </a:lnTo>
                    <a:lnTo>
                      <a:pt x="693" y="184"/>
                    </a:lnTo>
                    <a:lnTo>
                      <a:pt x="696" y="195"/>
                    </a:lnTo>
                    <a:lnTo>
                      <a:pt x="699" y="207"/>
                    </a:lnTo>
                    <a:lnTo>
                      <a:pt x="700" y="219"/>
                    </a:lnTo>
                    <a:lnTo>
                      <a:pt x="700" y="231"/>
                    </a:lnTo>
                    <a:lnTo>
                      <a:pt x="700" y="2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4562268" y="3519996"/>
                <a:ext cx="182366" cy="175806"/>
              </a:xfrm>
              <a:custGeom>
                <a:avLst/>
                <a:gdLst>
                  <a:gd name="T0" fmla="*/ 146 w 416"/>
                  <a:gd name="T1" fmla="*/ 402 h 402"/>
                  <a:gd name="T2" fmla="*/ 117 w 416"/>
                  <a:gd name="T3" fmla="*/ 398 h 402"/>
                  <a:gd name="T4" fmla="*/ 76 w 416"/>
                  <a:gd name="T5" fmla="*/ 382 h 402"/>
                  <a:gd name="T6" fmla="*/ 41 w 416"/>
                  <a:gd name="T7" fmla="*/ 354 h 402"/>
                  <a:gd name="T8" fmla="*/ 23 w 416"/>
                  <a:gd name="T9" fmla="*/ 330 h 402"/>
                  <a:gd name="T10" fmla="*/ 4 w 416"/>
                  <a:gd name="T11" fmla="*/ 290 h 402"/>
                  <a:gd name="T12" fmla="*/ 0 w 416"/>
                  <a:gd name="T13" fmla="*/ 247 h 402"/>
                  <a:gd name="T14" fmla="*/ 3 w 416"/>
                  <a:gd name="T15" fmla="*/ 217 h 402"/>
                  <a:gd name="T16" fmla="*/ 19 w 416"/>
                  <a:gd name="T17" fmla="*/ 175 h 402"/>
                  <a:gd name="T18" fmla="*/ 48 w 416"/>
                  <a:gd name="T19" fmla="*/ 141 h 402"/>
                  <a:gd name="T20" fmla="*/ 98 w 416"/>
                  <a:gd name="T21" fmla="*/ 91 h 402"/>
                  <a:gd name="T22" fmla="*/ 131 w 416"/>
                  <a:gd name="T23" fmla="*/ 67 h 402"/>
                  <a:gd name="T24" fmla="*/ 189 w 416"/>
                  <a:gd name="T25" fmla="*/ 39 h 402"/>
                  <a:gd name="T26" fmla="*/ 241 w 416"/>
                  <a:gd name="T27" fmla="*/ 27 h 402"/>
                  <a:gd name="T28" fmla="*/ 394 w 416"/>
                  <a:gd name="T29" fmla="*/ 4 h 402"/>
                  <a:gd name="T30" fmla="*/ 413 w 416"/>
                  <a:gd name="T31" fmla="*/ 23 h 402"/>
                  <a:gd name="T32" fmla="*/ 379 w 416"/>
                  <a:gd name="T33" fmla="*/ 174 h 402"/>
                  <a:gd name="T34" fmla="*/ 364 w 416"/>
                  <a:gd name="T35" fmla="*/ 226 h 402"/>
                  <a:gd name="T36" fmla="*/ 334 w 416"/>
                  <a:gd name="T37" fmla="*/ 281 h 402"/>
                  <a:gd name="T38" fmla="*/ 307 w 416"/>
                  <a:gd name="T39" fmla="*/ 313 h 402"/>
                  <a:gd name="T40" fmla="*/ 254 w 416"/>
                  <a:gd name="T41" fmla="*/ 361 h 402"/>
                  <a:gd name="T42" fmla="*/ 219 w 416"/>
                  <a:gd name="T43" fmla="*/ 386 h 402"/>
                  <a:gd name="T44" fmla="*/ 180 w 416"/>
                  <a:gd name="T45" fmla="*/ 400 h 402"/>
                  <a:gd name="T46" fmla="*/ 151 w 416"/>
                  <a:gd name="T47" fmla="*/ 402 h 402"/>
                  <a:gd name="T48" fmla="*/ 334 w 416"/>
                  <a:gd name="T49" fmla="*/ 46 h 402"/>
                  <a:gd name="T50" fmla="*/ 215 w 416"/>
                  <a:gd name="T51" fmla="*/ 67 h 402"/>
                  <a:gd name="T52" fmla="*/ 184 w 416"/>
                  <a:gd name="T53" fmla="*/ 76 h 402"/>
                  <a:gd name="T54" fmla="*/ 135 w 416"/>
                  <a:gd name="T55" fmla="*/ 104 h 402"/>
                  <a:gd name="T56" fmla="*/ 102 w 416"/>
                  <a:gd name="T57" fmla="*/ 132 h 402"/>
                  <a:gd name="T58" fmla="*/ 62 w 416"/>
                  <a:gd name="T59" fmla="*/ 173 h 402"/>
                  <a:gd name="T60" fmla="*/ 44 w 416"/>
                  <a:gd name="T61" fmla="*/ 202 h 402"/>
                  <a:gd name="T62" fmla="*/ 34 w 416"/>
                  <a:gd name="T63" fmla="*/ 236 h 402"/>
                  <a:gd name="T64" fmla="*/ 33 w 416"/>
                  <a:gd name="T65" fmla="*/ 259 h 402"/>
                  <a:gd name="T66" fmla="*/ 40 w 416"/>
                  <a:gd name="T67" fmla="*/ 292 h 402"/>
                  <a:gd name="T68" fmla="*/ 57 w 416"/>
                  <a:gd name="T69" fmla="*/ 323 h 402"/>
                  <a:gd name="T70" fmla="*/ 74 w 416"/>
                  <a:gd name="T71" fmla="*/ 339 h 402"/>
                  <a:gd name="T72" fmla="*/ 103 w 416"/>
                  <a:gd name="T73" fmla="*/ 359 h 402"/>
                  <a:gd name="T74" fmla="*/ 135 w 416"/>
                  <a:gd name="T75" fmla="*/ 367 h 402"/>
                  <a:gd name="T76" fmla="*/ 159 w 416"/>
                  <a:gd name="T77" fmla="*/ 369 h 402"/>
                  <a:gd name="T78" fmla="*/ 193 w 416"/>
                  <a:gd name="T79" fmla="*/ 361 h 402"/>
                  <a:gd name="T80" fmla="*/ 223 w 416"/>
                  <a:gd name="T81" fmla="*/ 344 h 402"/>
                  <a:gd name="T82" fmla="*/ 266 w 416"/>
                  <a:gd name="T83" fmla="*/ 306 h 402"/>
                  <a:gd name="T84" fmla="*/ 297 w 416"/>
                  <a:gd name="T85" fmla="*/ 275 h 402"/>
                  <a:gd name="T86" fmla="*/ 326 w 416"/>
                  <a:gd name="T87" fmla="*/ 227 h 402"/>
                  <a:gd name="T88" fmla="*/ 339 w 416"/>
                  <a:gd name="T89" fmla="*/ 197 h 402"/>
                  <a:gd name="T90" fmla="*/ 367 w 416"/>
                  <a:gd name="T91" fmla="*/ 8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6" h="402">
                    <a:moveTo>
                      <a:pt x="151" y="402"/>
                    </a:moveTo>
                    <a:lnTo>
                      <a:pt x="151" y="402"/>
                    </a:lnTo>
                    <a:lnTo>
                      <a:pt x="146" y="402"/>
                    </a:lnTo>
                    <a:lnTo>
                      <a:pt x="146" y="402"/>
                    </a:lnTo>
                    <a:lnTo>
                      <a:pt x="131" y="401"/>
                    </a:lnTo>
                    <a:lnTo>
                      <a:pt x="117" y="398"/>
                    </a:lnTo>
                    <a:lnTo>
                      <a:pt x="103" y="395"/>
                    </a:lnTo>
                    <a:lnTo>
                      <a:pt x="90" y="388"/>
                    </a:lnTo>
                    <a:lnTo>
                      <a:pt x="76" y="382"/>
                    </a:lnTo>
                    <a:lnTo>
                      <a:pt x="64" y="374"/>
                    </a:lnTo>
                    <a:lnTo>
                      <a:pt x="51" y="365"/>
                    </a:lnTo>
                    <a:lnTo>
                      <a:pt x="41" y="354"/>
                    </a:lnTo>
                    <a:lnTo>
                      <a:pt x="41" y="354"/>
                    </a:lnTo>
                    <a:lnTo>
                      <a:pt x="32" y="343"/>
                    </a:lnTo>
                    <a:lnTo>
                      <a:pt x="23" y="330"/>
                    </a:lnTo>
                    <a:lnTo>
                      <a:pt x="16" y="318"/>
                    </a:lnTo>
                    <a:lnTo>
                      <a:pt x="9" y="305"/>
                    </a:lnTo>
                    <a:lnTo>
                      <a:pt x="4" y="290"/>
                    </a:lnTo>
                    <a:lnTo>
                      <a:pt x="2" y="276"/>
                    </a:lnTo>
                    <a:lnTo>
                      <a:pt x="1" y="261"/>
                    </a:lnTo>
                    <a:lnTo>
                      <a:pt x="0" y="247"/>
                    </a:lnTo>
                    <a:lnTo>
                      <a:pt x="0" y="247"/>
                    </a:lnTo>
                    <a:lnTo>
                      <a:pt x="1" y="231"/>
                    </a:lnTo>
                    <a:lnTo>
                      <a:pt x="3" y="217"/>
                    </a:lnTo>
                    <a:lnTo>
                      <a:pt x="8" y="202"/>
                    </a:lnTo>
                    <a:lnTo>
                      <a:pt x="13" y="189"/>
                    </a:lnTo>
                    <a:lnTo>
                      <a:pt x="19" y="175"/>
                    </a:lnTo>
                    <a:lnTo>
                      <a:pt x="28" y="163"/>
                    </a:lnTo>
                    <a:lnTo>
                      <a:pt x="37" y="152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76" y="112"/>
                    </a:lnTo>
                    <a:lnTo>
                      <a:pt x="98" y="9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31" y="67"/>
                    </a:lnTo>
                    <a:lnTo>
                      <a:pt x="151" y="55"/>
                    </a:lnTo>
                    <a:lnTo>
                      <a:pt x="172" y="46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212" y="33"/>
                    </a:lnTo>
                    <a:lnTo>
                      <a:pt x="241" y="27"/>
                    </a:lnTo>
                    <a:lnTo>
                      <a:pt x="308" y="16"/>
                    </a:lnTo>
                    <a:lnTo>
                      <a:pt x="366" y="7"/>
                    </a:lnTo>
                    <a:lnTo>
                      <a:pt x="394" y="4"/>
                    </a:lnTo>
                    <a:lnTo>
                      <a:pt x="416" y="0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08" y="51"/>
                    </a:lnTo>
                    <a:lnTo>
                      <a:pt x="395" y="109"/>
                    </a:lnTo>
                    <a:lnTo>
                      <a:pt x="379" y="174"/>
                    </a:lnTo>
                    <a:lnTo>
                      <a:pt x="372" y="202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56" y="242"/>
                    </a:lnTo>
                    <a:lnTo>
                      <a:pt x="346" y="261"/>
                    </a:lnTo>
                    <a:lnTo>
                      <a:pt x="334" y="281"/>
                    </a:lnTo>
                    <a:lnTo>
                      <a:pt x="323" y="296"/>
                    </a:lnTo>
                    <a:lnTo>
                      <a:pt x="323" y="296"/>
                    </a:lnTo>
                    <a:lnTo>
                      <a:pt x="307" y="313"/>
                    </a:lnTo>
                    <a:lnTo>
                      <a:pt x="286" y="334"/>
                    </a:lnTo>
                    <a:lnTo>
                      <a:pt x="254" y="361"/>
                    </a:lnTo>
                    <a:lnTo>
                      <a:pt x="254" y="361"/>
                    </a:lnTo>
                    <a:lnTo>
                      <a:pt x="244" y="370"/>
                    </a:lnTo>
                    <a:lnTo>
                      <a:pt x="231" y="379"/>
                    </a:lnTo>
                    <a:lnTo>
                      <a:pt x="219" y="386"/>
                    </a:lnTo>
                    <a:lnTo>
                      <a:pt x="207" y="391"/>
                    </a:lnTo>
                    <a:lnTo>
                      <a:pt x="193" y="396"/>
                    </a:lnTo>
                    <a:lnTo>
                      <a:pt x="180" y="400"/>
                    </a:lnTo>
                    <a:lnTo>
                      <a:pt x="166" y="401"/>
                    </a:lnTo>
                    <a:lnTo>
                      <a:pt x="151" y="402"/>
                    </a:lnTo>
                    <a:lnTo>
                      <a:pt x="151" y="402"/>
                    </a:lnTo>
                    <a:close/>
                    <a:moveTo>
                      <a:pt x="376" y="39"/>
                    </a:moveTo>
                    <a:lnTo>
                      <a:pt x="376" y="39"/>
                    </a:lnTo>
                    <a:lnTo>
                      <a:pt x="334" y="46"/>
                    </a:lnTo>
                    <a:lnTo>
                      <a:pt x="284" y="53"/>
                    </a:lnTo>
                    <a:lnTo>
                      <a:pt x="236" y="62"/>
                    </a:lnTo>
                    <a:lnTo>
                      <a:pt x="215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184" y="76"/>
                    </a:lnTo>
                    <a:lnTo>
                      <a:pt x="167" y="85"/>
                    </a:lnTo>
                    <a:lnTo>
                      <a:pt x="149" y="95"/>
                    </a:lnTo>
                    <a:lnTo>
                      <a:pt x="135" y="104"/>
                    </a:lnTo>
                    <a:lnTo>
                      <a:pt x="135" y="104"/>
                    </a:lnTo>
                    <a:lnTo>
                      <a:pt x="120" y="115"/>
                    </a:lnTo>
                    <a:lnTo>
                      <a:pt x="102" y="132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62" y="173"/>
                    </a:lnTo>
                    <a:lnTo>
                      <a:pt x="55" y="182"/>
                    </a:lnTo>
                    <a:lnTo>
                      <a:pt x="49" y="192"/>
                    </a:lnTo>
                    <a:lnTo>
                      <a:pt x="44" y="202"/>
                    </a:lnTo>
                    <a:lnTo>
                      <a:pt x="39" y="213"/>
                    </a:lnTo>
                    <a:lnTo>
                      <a:pt x="37" y="224"/>
                    </a:lnTo>
                    <a:lnTo>
                      <a:pt x="34" y="236"/>
                    </a:lnTo>
                    <a:lnTo>
                      <a:pt x="33" y="247"/>
                    </a:lnTo>
                    <a:lnTo>
                      <a:pt x="33" y="247"/>
                    </a:lnTo>
                    <a:lnTo>
                      <a:pt x="33" y="259"/>
                    </a:lnTo>
                    <a:lnTo>
                      <a:pt x="35" y="270"/>
                    </a:lnTo>
                    <a:lnTo>
                      <a:pt x="38" y="281"/>
                    </a:lnTo>
                    <a:lnTo>
                      <a:pt x="40" y="292"/>
                    </a:lnTo>
                    <a:lnTo>
                      <a:pt x="45" y="303"/>
                    </a:lnTo>
                    <a:lnTo>
                      <a:pt x="51" y="313"/>
                    </a:lnTo>
                    <a:lnTo>
                      <a:pt x="57" y="323"/>
                    </a:lnTo>
                    <a:lnTo>
                      <a:pt x="65" y="332"/>
                    </a:lnTo>
                    <a:lnTo>
                      <a:pt x="65" y="332"/>
                    </a:lnTo>
                    <a:lnTo>
                      <a:pt x="74" y="339"/>
                    </a:lnTo>
                    <a:lnTo>
                      <a:pt x="82" y="346"/>
                    </a:lnTo>
                    <a:lnTo>
                      <a:pt x="92" y="353"/>
                    </a:lnTo>
                    <a:lnTo>
                      <a:pt x="103" y="359"/>
                    </a:lnTo>
                    <a:lnTo>
                      <a:pt x="113" y="363"/>
                    </a:lnTo>
                    <a:lnTo>
                      <a:pt x="124" y="365"/>
                    </a:lnTo>
                    <a:lnTo>
                      <a:pt x="135" y="367"/>
                    </a:lnTo>
                    <a:lnTo>
                      <a:pt x="147" y="369"/>
                    </a:lnTo>
                    <a:lnTo>
                      <a:pt x="147" y="369"/>
                    </a:lnTo>
                    <a:lnTo>
                      <a:pt x="159" y="369"/>
                    </a:lnTo>
                    <a:lnTo>
                      <a:pt x="171" y="366"/>
                    </a:lnTo>
                    <a:lnTo>
                      <a:pt x="182" y="364"/>
                    </a:lnTo>
                    <a:lnTo>
                      <a:pt x="193" y="361"/>
                    </a:lnTo>
                    <a:lnTo>
                      <a:pt x="203" y="356"/>
                    </a:lnTo>
                    <a:lnTo>
                      <a:pt x="213" y="350"/>
                    </a:lnTo>
                    <a:lnTo>
                      <a:pt x="223" y="344"/>
                    </a:lnTo>
                    <a:lnTo>
                      <a:pt x="231" y="337"/>
                    </a:lnTo>
                    <a:lnTo>
                      <a:pt x="231" y="337"/>
                    </a:lnTo>
                    <a:lnTo>
                      <a:pt x="266" y="306"/>
                    </a:lnTo>
                    <a:lnTo>
                      <a:pt x="284" y="289"/>
                    </a:lnTo>
                    <a:lnTo>
                      <a:pt x="297" y="275"/>
                    </a:lnTo>
                    <a:lnTo>
                      <a:pt x="297" y="275"/>
                    </a:lnTo>
                    <a:lnTo>
                      <a:pt x="307" y="261"/>
                    </a:lnTo>
                    <a:lnTo>
                      <a:pt x="316" y="245"/>
                    </a:lnTo>
                    <a:lnTo>
                      <a:pt x="326" y="227"/>
                    </a:lnTo>
                    <a:lnTo>
                      <a:pt x="334" y="213"/>
                    </a:lnTo>
                    <a:lnTo>
                      <a:pt x="334" y="213"/>
                    </a:lnTo>
                    <a:lnTo>
                      <a:pt x="339" y="197"/>
                    </a:lnTo>
                    <a:lnTo>
                      <a:pt x="345" y="178"/>
                    </a:lnTo>
                    <a:lnTo>
                      <a:pt x="356" y="129"/>
                    </a:lnTo>
                    <a:lnTo>
                      <a:pt x="367" y="80"/>
                    </a:lnTo>
                    <a:lnTo>
                      <a:pt x="376" y="39"/>
                    </a:lnTo>
                    <a:lnTo>
                      <a:pt x="376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1"/>
              <p:cNvSpPr>
                <a:spLocks noEditPoints="1"/>
              </p:cNvSpPr>
              <p:nvPr/>
            </p:nvSpPr>
            <p:spPr bwMode="auto">
              <a:xfrm>
                <a:off x="4347103" y="3519996"/>
                <a:ext cx="182366" cy="175806"/>
              </a:xfrm>
              <a:custGeom>
                <a:avLst/>
                <a:gdLst>
                  <a:gd name="T0" fmla="*/ 250 w 417"/>
                  <a:gd name="T1" fmla="*/ 401 h 402"/>
                  <a:gd name="T2" fmla="*/ 209 w 417"/>
                  <a:gd name="T3" fmla="*/ 391 h 402"/>
                  <a:gd name="T4" fmla="*/ 172 w 417"/>
                  <a:gd name="T5" fmla="*/ 370 h 402"/>
                  <a:gd name="T6" fmla="*/ 131 w 417"/>
                  <a:gd name="T7" fmla="*/ 334 h 402"/>
                  <a:gd name="T8" fmla="*/ 94 w 417"/>
                  <a:gd name="T9" fmla="*/ 296 h 402"/>
                  <a:gd name="T10" fmla="*/ 60 w 417"/>
                  <a:gd name="T11" fmla="*/ 242 h 402"/>
                  <a:gd name="T12" fmla="*/ 44 w 417"/>
                  <a:gd name="T13" fmla="*/ 202 h 402"/>
                  <a:gd name="T14" fmla="*/ 10 w 417"/>
                  <a:gd name="T15" fmla="*/ 51 h 402"/>
                  <a:gd name="T16" fmla="*/ 22 w 417"/>
                  <a:gd name="T17" fmla="*/ 4 h 402"/>
                  <a:gd name="T18" fmla="*/ 108 w 417"/>
                  <a:gd name="T19" fmla="*/ 16 h 402"/>
                  <a:gd name="T20" fmla="*/ 227 w 417"/>
                  <a:gd name="T21" fmla="*/ 39 h 402"/>
                  <a:gd name="T22" fmla="*/ 265 w 417"/>
                  <a:gd name="T23" fmla="*/ 55 h 402"/>
                  <a:gd name="T24" fmla="*/ 301 w 417"/>
                  <a:gd name="T25" fmla="*/ 76 h 402"/>
                  <a:gd name="T26" fmla="*/ 370 w 417"/>
                  <a:gd name="T27" fmla="*/ 141 h 402"/>
                  <a:gd name="T28" fmla="*/ 388 w 417"/>
                  <a:gd name="T29" fmla="*/ 163 h 402"/>
                  <a:gd name="T30" fmla="*/ 408 w 417"/>
                  <a:gd name="T31" fmla="*/ 202 h 402"/>
                  <a:gd name="T32" fmla="*/ 417 w 417"/>
                  <a:gd name="T33" fmla="*/ 247 h 402"/>
                  <a:gd name="T34" fmla="*/ 414 w 417"/>
                  <a:gd name="T35" fmla="*/ 276 h 402"/>
                  <a:gd name="T36" fmla="*/ 401 w 417"/>
                  <a:gd name="T37" fmla="*/ 318 h 402"/>
                  <a:gd name="T38" fmla="*/ 376 w 417"/>
                  <a:gd name="T39" fmla="*/ 354 h 402"/>
                  <a:gd name="T40" fmla="*/ 352 w 417"/>
                  <a:gd name="T41" fmla="*/ 374 h 402"/>
                  <a:gd name="T42" fmla="*/ 313 w 417"/>
                  <a:gd name="T43" fmla="*/ 395 h 402"/>
                  <a:gd name="T44" fmla="*/ 270 w 417"/>
                  <a:gd name="T45" fmla="*/ 402 h 402"/>
                  <a:gd name="T46" fmla="*/ 265 w 417"/>
                  <a:gd name="T47" fmla="*/ 402 h 402"/>
                  <a:gd name="T48" fmla="*/ 49 w 417"/>
                  <a:gd name="T49" fmla="*/ 80 h 402"/>
                  <a:gd name="T50" fmla="*/ 78 w 417"/>
                  <a:gd name="T51" fmla="*/ 197 h 402"/>
                  <a:gd name="T52" fmla="*/ 90 w 417"/>
                  <a:gd name="T53" fmla="*/ 228 h 402"/>
                  <a:gd name="T54" fmla="*/ 119 w 417"/>
                  <a:gd name="T55" fmla="*/ 275 h 402"/>
                  <a:gd name="T56" fmla="*/ 150 w 417"/>
                  <a:gd name="T57" fmla="*/ 306 h 402"/>
                  <a:gd name="T58" fmla="*/ 193 w 417"/>
                  <a:gd name="T59" fmla="*/ 344 h 402"/>
                  <a:gd name="T60" fmla="*/ 224 w 417"/>
                  <a:gd name="T61" fmla="*/ 361 h 402"/>
                  <a:gd name="T62" fmla="*/ 258 w 417"/>
                  <a:gd name="T63" fmla="*/ 369 h 402"/>
                  <a:gd name="T64" fmla="*/ 291 w 417"/>
                  <a:gd name="T65" fmla="*/ 365 h 402"/>
                  <a:gd name="T66" fmla="*/ 323 w 417"/>
                  <a:gd name="T67" fmla="*/ 354 h 402"/>
                  <a:gd name="T68" fmla="*/ 351 w 417"/>
                  <a:gd name="T69" fmla="*/ 332 h 402"/>
                  <a:gd name="T70" fmla="*/ 366 w 417"/>
                  <a:gd name="T71" fmla="*/ 312 h 402"/>
                  <a:gd name="T72" fmla="*/ 380 w 417"/>
                  <a:gd name="T73" fmla="*/ 281 h 402"/>
                  <a:gd name="T74" fmla="*/ 383 w 417"/>
                  <a:gd name="T75" fmla="*/ 247 h 402"/>
                  <a:gd name="T76" fmla="*/ 377 w 417"/>
                  <a:gd name="T77" fmla="*/ 213 h 402"/>
                  <a:gd name="T78" fmla="*/ 361 w 417"/>
                  <a:gd name="T79" fmla="*/ 182 h 402"/>
                  <a:gd name="T80" fmla="*/ 346 w 417"/>
                  <a:gd name="T81" fmla="*/ 165 h 402"/>
                  <a:gd name="T82" fmla="*/ 281 w 417"/>
                  <a:gd name="T83" fmla="*/ 104 h 402"/>
                  <a:gd name="T84" fmla="*/ 250 w 417"/>
                  <a:gd name="T85" fmla="*/ 85 h 402"/>
                  <a:gd name="T86" fmla="*/ 217 w 417"/>
                  <a:gd name="T87" fmla="*/ 72 h 402"/>
                  <a:gd name="T88" fmla="*/ 132 w 417"/>
                  <a:gd name="T89" fmla="*/ 53 h 402"/>
                  <a:gd name="T90" fmla="*/ 41 w 417"/>
                  <a:gd name="T91" fmla="*/ 3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7" h="402">
                    <a:moveTo>
                      <a:pt x="265" y="402"/>
                    </a:moveTo>
                    <a:lnTo>
                      <a:pt x="265" y="402"/>
                    </a:lnTo>
                    <a:lnTo>
                      <a:pt x="250" y="401"/>
                    </a:lnTo>
                    <a:lnTo>
                      <a:pt x="237" y="400"/>
                    </a:lnTo>
                    <a:lnTo>
                      <a:pt x="223" y="396"/>
                    </a:lnTo>
                    <a:lnTo>
                      <a:pt x="209" y="391"/>
                    </a:lnTo>
                    <a:lnTo>
                      <a:pt x="197" y="386"/>
                    </a:lnTo>
                    <a:lnTo>
                      <a:pt x="185" y="379"/>
                    </a:lnTo>
                    <a:lnTo>
                      <a:pt x="172" y="37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31" y="334"/>
                    </a:lnTo>
                    <a:lnTo>
                      <a:pt x="110" y="313"/>
                    </a:lnTo>
                    <a:lnTo>
                      <a:pt x="94" y="296"/>
                    </a:lnTo>
                    <a:lnTo>
                      <a:pt x="94" y="296"/>
                    </a:lnTo>
                    <a:lnTo>
                      <a:pt x="82" y="281"/>
                    </a:lnTo>
                    <a:lnTo>
                      <a:pt x="70" y="261"/>
                    </a:lnTo>
                    <a:lnTo>
                      <a:pt x="60" y="242"/>
                    </a:lnTo>
                    <a:lnTo>
                      <a:pt x="52" y="226"/>
                    </a:lnTo>
                    <a:lnTo>
                      <a:pt x="52" y="226"/>
                    </a:lnTo>
                    <a:lnTo>
                      <a:pt x="44" y="202"/>
                    </a:lnTo>
                    <a:lnTo>
                      <a:pt x="37" y="174"/>
                    </a:lnTo>
                    <a:lnTo>
                      <a:pt x="21" y="109"/>
                    </a:lnTo>
                    <a:lnTo>
                      <a:pt x="10" y="5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50" y="7"/>
                    </a:lnTo>
                    <a:lnTo>
                      <a:pt x="108" y="16"/>
                    </a:lnTo>
                    <a:lnTo>
                      <a:pt x="175" y="27"/>
                    </a:lnTo>
                    <a:lnTo>
                      <a:pt x="204" y="33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44" y="47"/>
                    </a:lnTo>
                    <a:lnTo>
                      <a:pt x="265" y="55"/>
                    </a:lnTo>
                    <a:lnTo>
                      <a:pt x="285" y="67"/>
                    </a:lnTo>
                    <a:lnTo>
                      <a:pt x="301" y="76"/>
                    </a:lnTo>
                    <a:lnTo>
                      <a:pt x="301" y="76"/>
                    </a:lnTo>
                    <a:lnTo>
                      <a:pt x="319" y="91"/>
                    </a:lnTo>
                    <a:lnTo>
                      <a:pt x="340" y="112"/>
                    </a:lnTo>
                    <a:lnTo>
                      <a:pt x="370" y="141"/>
                    </a:lnTo>
                    <a:lnTo>
                      <a:pt x="370" y="141"/>
                    </a:lnTo>
                    <a:lnTo>
                      <a:pt x="380" y="152"/>
                    </a:lnTo>
                    <a:lnTo>
                      <a:pt x="388" y="163"/>
                    </a:lnTo>
                    <a:lnTo>
                      <a:pt x="397" y="175"/>
                    </a:lnTo>
                    <a:lnTo>
                      <a:pt x="403" y="189"/>
                    </a:lnTo>
                    <a:lnTo>
                      <a:pt x="408" y="202"/>
                    </a:lnTo>
                    <a:lnTo>
                      <a:pt x="413" y="217"/>
                    </a:lnTo>
                    <a:lnTo>
                      <a:pt x="415" y="231"/>
                    </a:lnTo>
                    <a:lnTo>
                      <a:pt x="417" y="247"/>
                    </a:lnTo>
                    <a:lnTo>
                      <a:pt x="417" y="247"/>
                    </a:lnTo>
                    <a:lnTo>
                      <a:pt x="417" y="261"/>
                    </a:lnTo>
                    <a:lnTo>
                      <a:pt x="414" y="276"/>
                    </a:lnTo>
                    <a:lnTo>
                      <a:pt x="412" y="290"/>
                    </a:lnTo>
                    <a:lnTo>
                      <a:pt x="407" y="305"/>
                    </a:lnTo>
                    <a:lnTo>
                      <a:pt x="401" y="318"/>
                    </a:lnTo>
                    <a:lnTo>
                      <a:pt x="393" y="330"/>
                    </a:lnTo>
                    <a:lnTo>
                      <a:pt x="385" y="343"/>
                    </a:lnTo>
                    <a:lnTo>
                      <a:pt x="376" y="354"/>
                    </a:lnTo>
                    <a:lnTo>
                      <a:pt x="376" y="354"/>
                    </a:lnTo>
                    <a:lnTo>
                      <a:pt x="365" y="365"/>
                    </a:lnTo>
                    <a:lnTo>
                      <a:pt x="352" y="374"/>
                    </a:lnTo>
                    <a:lnTo>
                      <a:pt x="340" y="382"/>
                    </a:lnTo>
                    <a:lnTo>
                      <a:pt x="328" y="388"/>
                    </a:lnTo>
                    <a:lnTo>
                      <a:pt x="313" y="395"/>
                    </a:lnTo>
                    <a:lnTo>
                      <a:pt x="299" y="398"/>
                    </a:lnTo>
                    <a:lnTo>
                      <a:pt x="285" y="401"/>
                    </a:lnTo>
                    <a:lnTo>
                      <a:pt x="270" y="402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402"/>
                    </a:lnTo>
                    <a:close/>
                    <a:moveTo>
                      <a:pt x="41" y="39"/>
                    </a:moveTo>
                    <a:lnTo>
                      <a:pt x="41" y="39"/>
                    </a:lnTo>
                    <a:lnTo>
                      <a:pt x="49" y="80"/>
                    </a:lnTo>
                    <a:lnTo>
                      <a:pt x="60" y="129"/>
                    </a:lnTo>
                    <a:lnTo>
                      <a:pt x="71" y="178"/>
                    </a:lnTo>
                    <a:lnTo>
                      <a:pt x="78" y="197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28"/>
                    </a:lnTo>
                    <a:lnTo>
                      <a:pt x="100" y="245"/>
                    </a:lnTo>
                    <a:lnTo>
                      <a:pt x="110" y="263"/>
                    </a:lnTo>
                    <a:lnTo>
                      <a:pt x="119" y="275"/>
                    </a:lnTo>
                    <a:lnTo>
                      <a:pt x="119" y="275"/>
                    </a:lnTo>
                    <a:lnTo>
                      <a:pt x="132" y="289"/>
                    </a:lnTo>
                    <a:lnTo>
                      <a:pt x="150" y="306"/>
                    </a:lnTo>
                    <a:lnTo>
                      <a:pt x="184" y="335"/>
                    </a:lnTo>
                    <a:lnTo>
                      <a:pt x="184" y="335"/>
                    </a:lnTo>
                    <a:lnTo>
                      <a:pt x="193" y="344"/>
                    </a:lnTo>
                    <a:lnTo>
                      <a:pt x="203" y="350"/>
                    </a:lnTo>
                    <a:lnTo>
                      <a:pt x="213" y="356"/>
                    </a:lnTo>
                    <a:lnTo>
                      <a:pt x="224" y="361"/>
                    </a:lnTo>
                    <a:lnTo>
                      <a:pt x="235" y="365"/>
                    </a:lnTo>
                    <a:lnTo>
                      <a:pt x="246" y="367"/>
                    </a:lnTo>
                    <a:lnTo>
                      <a:pt x="258" y="369"/>
                    </a:lnTo>
                    <a:lnTo>
                      <a:pt x="269" y="369"/>
                    </a:lnTo>
                    <a:lnTo>
                      <a:pt x="280" y="367"/>
                    </a:lnTo>
                    <a:lnTo>
                      <a:pt x="291" y="365"/>
                    </a:lnTo>
                    <a:lnTo>
                      <a:pt x="302" y="363"/>
                    </a:lnTo>
                    <a:lnTo>
                      <a:pt x="313" y="359"/>
                    </a:lnTo>
                    <a:lnTo>
                      <a:pt x="323" y="354"/>
                    </a:lnTo>
                    <a:lnTo>
                      <a:pt x="333" y="348"/>
                    </a:lnTo>
                    <a:lnTo>
                      <a:pt x="343" y="340"/>
                    </a:lnTo>
                    <a:lnTo>
                      <a:pt x="351" y="332"/>
                    </a:lnTo>
                    <a:lnTo>
                      <a:pt x="351" y="332"/>
                    </a:lnTo>
                    <a:lnTo>
                      <a:pt x="359" y="322"/>
                    </a:lnTo>
                    <a:lnTo>
                      <a:pt x="366" y="312"/>
                    </a:lnTo>
                    <a:lnTo>
                      <a:pt x="371" y="302"/>
                    </a:lnTo>
                    <a:lnTo>
                      <a:pt x="376" y="292"/>
                    </a:lnTo>
                    <a:lnTo>
                      <a:pt x="380" y="281"/>
                    </a:lnTo>
                    <a:lnTo>
                      <a:pt x="382" y="270"/>
                    </a:lnTo>
                    <a:lnTo>
                      <a:pt x="383" y="259"/>
                    </a:lnTo>
                    <a:lnTo>
                      <a:pt x="383" y="247"/>
                    </a:lnTo>
                    <a:lnTo>
                      <a:pt x="382" y="236"/>
                    </a:lnTo>
                    <a:lnTo>
                      <a:pt x="380" y="224"/>
                    </a:lnTo>
                    <a:lnTo>
                      <a:pt x="377" y="213"/>
                    </a:lnTo>
                    <a:lnTo>
                      <a:pt x="373" y="203"/>
                    </a:lnTo>
                    <a:lnTo>
                      <a:pt x="368" y="192"/>
                    </a:lnTo>
                    <a:lnTo>
                      <a:pt x="361" y="182"/>
                    </a:lnTo>
                    <a:lnTo>
                      <a:pt x="355" y="17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314" y="133"/>
                    </a:lnTo>
                    <a:lnTo>
                      <a:pt x="296" y="115"/>
                    </a:lnTo>
                    <a:lnTo>
                      <a:pt x="281" y="104"/>
                    </a:lnTo>
                    <a:lnTo>
                      <a:pt x="281" y="104"/>
                    </a:lnTo>
                    <a:lnTo>
                      <a:pt x="267" y="95"/>
                    </a:lnTo>
                    <a:lnTo>
                      <a:pt x="250" y="85"/>
                    </a:lnTo>
                    <a:lnTo>
                      <a:pt x="232" y="76"/>
                    </a:lnTo>
                    <a:lnTo>
                      <a:pt x="217" y="72"/>
                    </a:lnTo>
                    <a:lnTo>
                      <a:pt x="217" y="72"/>
                    </a:lnTo>
                    <a:lnTo>
                      <a:pt x="201" y="67"/>
                    </a:lnTo>
                    <a:lnTo>
                      <a:pt x="180" y="62"/>
                    </a:lnTo>
                    <a:lnTo>
                      <a:pt x="132" y="53"/>
                    </a:lnTo>
                    <a:lnTo>
                      <a:pt x="82" y="46"/>
                    </a:lnTo>
                    <a:lnTo>
                      <a:pt x="41" y="39"/>
                    </a:lnTo>
                    <a:lnTo>
                      <a:pt x="41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4461246" y="3626267"/>
                <a:ext cx="173182" cy="106271"/>
              </a:xfrm>
              <a:custGeom>
                <a:avLst/>
                <a:gdLst>
                  <a:gd name="T0" fmla="*/ 200 w 397"/>
                  <a:gd name="T1" fmla="*/ 244 h 244"/>
                  <a:gd name="T2" fmla="*/ 0 w 397"/>
                  <a:gd name="T3" fmla="*/ 22 h 244"/>
                  <a:gd name="T4" fmla="*/ 25 w 397"/>
                  <a:gd name="T5" fmla="*/ 0 h 244"/>
                  <a:gd name="T6" fmla="*/ 200 w 397"/>
                  <a:gd name="T7" fmla="*/ 193 h 244"/>
                  <a:gd name="T8" fmla="*/ 372 w 397"/>
                  <a:gd name="T9" fmla="*/ 0 h 244"/>
                  <a:gd name="T10" fmla="*/ 397 w 397"/>
                  <a:gd name="T11" fmla="*/ 22 h 244"/>
                  <a:gd name="T12" fmla="*/ 200 w 39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244">
                    <a:moveTo>
                      <a:pt x="200" y="244"/>
                    </a:moveTo>
                    <a:lnTo>
                      <a:pt x="0" y="22"/>
                    </a:lnTo>
                    <a:lnTo>
                      <a:pt x="25" y="0"/>
                    </a:lnTo>
                    <a:lnTo>
                      <a:pt x="200" y="193"/>
                    </a:lnTo>
                    <a:lnTo>
                      <a:pt x="372" y="0"/>
                    </a:lnTo>
                    <a:lnTo>
                      <a:pt x="397" y="22"/>
                    </a:lnTo>
                    <a:lnTo>
                      <a:pt x="200" y="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4541276" y="3714170"/>
                <a:ext cx="14432" cy="9708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4278880" y="3847992"/>
                <a:ext cx="321436" cy="136446"/>
              </a:xfrm>
              <a:custGeom>
                <a:avLst/>
                <a:gdLst>
                  <a:gd name="T0" fmla="*/ 321 w 734"/>
                  <a:gd name="T1" fmla="*/ 313 h 313"/>
                  <a:gd name="T2" fmla="*/ 321 w 734"/>
                  <a:gd name="T3" fmla="*/ 296 h 313"/>
                  <a:gd name="T4" fmla="*/ 323 w 734"/>
                  <a:gd name="T5" fmla="*/ 276 h 313"/>
                  <a:gd name="T6" fmla="*/ 333 w 734"/>
                  <a:gd name="T7" fmla="*/ 259 h 313"/>
                  <a:gd name="T8" fmla="*/ 345 w 734"/>
                  <a:gd name="T9" fmla="*/ 245 h 313"/>
                  <a:gd name="T10" fmla="*/ 360 w 734"/>
                  <a:gd name="T11" fmla="*/ 234 h 313"/>
                  <a:gd name="T12" fmla="*/ 387 w 734"/>
                  <a:gd name="T13" fmla="*/ 222 h 313"/>
                  <a:gd name="T14" fmla="*/ 406 w 734"/>
                  <a:gd name="T15" fmla="*/ 217 h 313"/>
                  <a:gd name="T16" fmla="*/ 641 w 734"/>
                  <a:gd name="T17" fmla="*/ 217 h 313"/>
                  <a:gd name="T18" fmla="*/ 665 w 734"/>
                  <a:gd name="T19" fmla="*/ 215 h 313"/>
                  <a:gd name="T20" fmla="*/ 680 w 734"/>
                  <a:gd name="T21" fmla="*/ 211 h 313"/>
                  <a:gd name="T22" fmla="*/ 692 w 734"/>
                  <a:gd name="T23" fmla="*/ 203 h 313"/>
                  <a:gd name="T24" fmla="*/ 696 w 734"/>
                  <a:gd name="T25" fmla="*/ 198 h 313"/>
                  <a:gd name="T26" fmla="*/ 699 w 734"/>
                  <a:gd name="T27" fmla="*/ 187 h 313"/>
                  <a:gd name="T28" fmla="*/ 701 w 734"/>
                  <a:gd name="T29" fmla="*/ 180 h 313"/>
                  <a:gd name="T30" fmla="*/ 697 w 734"/>
                  <a:gd name="T31" fmla="*/ 160 h 313"/>
                  <a:gd name="T32" fmla="*/ 688 w 734"/>
                  <a:gd name="T33" fmla="*/ 144 h 313"/>
                  <a:gd name="T34" fmla="*/ 677 w 734"/>
                  <a:gd name="T35" fmla="*/ 133 h 313"/>
                  <a:gd name="T36" fmla="*/ 665 w 734"/>
                  <a:gd name="T37" fmla="*/ 124 h 313"/>
                  <a:gd name="T38" fmla="*/ 659 w 734"/>
                  <a:gd name="T39" fmla="*/ 122 h 313"/>
                  <a:gd name="T40" fmla="*/ 428 w 734"/>
                  <a:gd name="T41" fmla="*/ 122 h 313"/>
                  <a:gd name="T42" fmla="*/ 415 w 734"/>
                  <a:gd name="T43" fmla="*/ 121 h 313"/>
                  <a:gd name="T44" fmla="*/ 387 w 734"/>
                  <a:gd name="T45" fmla="*/ 114 h 313"/>
                  <a:gd name="T46" fmla="*/ 216 w 734"/>
                  <a:gd name="T47" fmla="*/ 37 h 313"/>
                  <a:gd name="T48" fmla="*/ 209 w 734"/>
                  <a:gd name="T49" fmla="*/ 34 h 313"/>
                  <a:gd name="T50" fmla="*/ 0 w 734"/>
                  <a:gd name="T51" fmla="*/ 33 h 313"/>
                  <a:gd name="T52" fmla="*/ 201 w 734"/>
                  <a:gd name="T53" fmla="*/ 0 h 313"/>
                  <a:gd name="T54" fmla="*/ 209 w 734"/>
                  <a:gd name="T55" fmla="*/ 1 h 313"/>
                  <a:gd name="T56" fmla="*/ 223 w 734"/>
                  <a:gd name="T57" fmla="*/ 3 h 313"/>
                  <a:gd name="T58" fmla="*/ 389 w 734"/>
                  <a:gd name="T59" fmla="*/ 80 h 313"/>
                  <a:gd name="T60" fmla="*/ 397 w 734"/>
                  <a:gd name="T61" fmla="*/ 84 h 313"/>
                  <a:gd name="T62" fmla="*/ 418 w 734"/>
                  <a:gd name="T63" fmla="*/ 87 h 313"/>
                  <a:gd name="T64" fmla="*/ 652 w 734"/>
                  <a:gd name="T65" fmla="*/ 88 h 313"/>
                  <a:gd name="T66" fmla="*/ 660 w 734"/>
                  <a:gd name="T67" fmla="*/ 88 h 313"/>
                  <a:gd name="T68" fmla="*/ 673 w 734"/>
                  <a:gd name="T69" fmla="*/ 92 h 313"/>
                  <a:gd name="T70" fmla="*/ 680 w 734"/>
                  <a:gd name="T71" fmla="*/ 95 h 313"/>
                  <a:gd name="T72" fmla="*/ 703 w 734"/>
                  <a:gd name="T73" fmla="*/ 111 h 313"/>
                  <a:gd name="T74" fmla="*/ 719 w 734"/>
                  <a:gd name="T75" fmla="*/ 130 h 313"/>
                  <a:gd name="T76" fmla="*/ 730 w 734"/>
                  <a:gd name="T77" fmla="*/ 154 h 313"/>
                  <a:gd name="T78" fmla="*/ 734 w 734"/>
                  <a:gd name="T79" fmla="*/ 180 h 313"/>
                  <a:gd name="T80" fmla="*/ 733 w 734"/>
                  <a:gd name="T81" fmla="*/ 193 h 313"/>
                  <a:gd name="T82" fmla="*/ 723 w 734"/>
                  <a:gd name="T83" fmla="*/ 218 h 313"/>
                  <a:gd name="T84" fmla="*/ 714 w 734"/>
                  <a:gd name="T85" fmla="*/ 228 h 313"/>
                  <a:gd name="T86" fmla="*/ 692 w 734"/>
                  <a:gd name="T87" fmla="*/ 241 h 313"/>
                  <a:gd name="T88" fmla="*/ 670 w 734"/>
                  <a:gd name="T89" fmla="*/ 249 h 313"/>
                  <a:gd name="T90" fmla="*/ 650 w 734"/>
                  <a:gd name="T91" fmla="*/ 250 h 313"/>
                  <a:gd name="T92" fmla="*/ 407 w 734"/>
                  <a:gd name="T93" fmla="*/ 250 h 313"/>
                  <a:gd name="T94" fmla="*/ 396 w 734"/>
                  <a:gd name="T95" fmla="*/ 255 h 313"/>
                  <a:gd name="T96" fmla="*/ 378 w 734"/>
                  <a:gd name="T97" fmla="*/ 264 h 313"/>
                  <a:gd name="T98" fmla="*/ 360 w 734"/>
                  <a:gd name="T99" fmla="*/ 277 h 313"/>
                  <a:gd name="T100" fmla="*/ 355 w 734"/>
                  <a:gd name="T101" fmla="*/ 286 h 313"/>
                  <a:gd name="T102" fmla="*/ 354 w 734"/>
                  <a:gd name="T103" fmla="*/ 29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4" h="313">
                    <a:moveTo>
                      <a:pt x="354" y="313"/>
                    </a:moveTo>
                    <a:lnTo>
                      <a:pt x="321" y="313"/>
                    </a:lnTo>
                    <a:lnTo>
                      <a:pt x="321" y="296"/>
                    </a:lnTo>
                    <a:lnTo>
                      <a:pt x="321" y="296"/>
                    </a:lnTo>
                    <a:lnTo>
                      <a:pt x="321" y="286"/>
                    </a:lnTo>
                    <a:lnTo>
                      <a:pt x="323" y="276"/>
                    </a:lnTo>
                    <a:lnTo>
                      <a:pt x="327" y="266"/>
                    </a:lnTo>
                    <a:lnTo>
                      <a:pt x="333" y="259"/>
                    </a:lnTo>
                    <a:lnTo>
                      <a:pt x="338" y="251"/>
                    </a:lnTo>
                    <a:lnTo>
                      <a:pt x="345" y="245"/>
                    </a:lnTo>
                    <a:lnTo>
                      <a:pt x="353" y="239"/>
                    </a:lnTo>
                    <a:lnTo>
                      <a:pt x="360" y="234"/>
                    </a:lnTo>
                    <a:lnTo>
                      <a:pt x="375" y="227"/>
                    </a:lnTo>
                    <a:lnTo>
                      <a:pt x="387" y="222"/>
                    </a:lnTo>
                    <a:lnTo>
                      <a:pt x="402" y="218"/>
                    </a:lnTo>
                    <a:lnTo>
                      <a:pt x="406" y="217"/>
                    </a:lnTo>
                    <a:lnTo>
                      <a:pt x="641" y="217"/>
                    </a:lnTo>
                    <a:lnTo>
                      <a:pt x="641" y="217"/>
                    </a:lnTo>
                    <a:lnTo>
                      <a:pt x="651" y="217"/>
                    </a:lnTo>
                    <a:lnTo>
                      <a:pt x="665" y="215"/>
                    </a:lnTo>
                    <a:lnTo>
                      <a:pt x="672" y="213"/>
                    </a:lnTo>
                    <a:lnTo>
                      <a:pt x="680" y="211"/>
                    </a:lnTo>
                    <a:lnTo>
                      <a:pt x="686" y="207"/>
                    </a:lnTo>
                    <a:lnTo>
                      <a:pt x="692" y="203"/>
                    </a:lnTo>
                    <a:lnTo>
                      <a:pt x="692" y="203"/>
                    </a:lnTo>
                    <a:lnTo>
                      <a:pt x="696" y="198"/>
                    </a:lnTo>
                    <a:lnTo>
                      <a:pt x="698" y="193"/>
                    </a:lnTo>
                    <a:lnTo>
                      <a:pt x="699" y="187"/>
                    </a:lnTo>
                    <a:lnTo>
                      <a:pt x="701" y="180"/>
                    </a:lnTo>
                    <a:lnTo>
                      <a:pt x="701" y="180"/>
                    </a:lnTo>
                    <a:lnTo>
                      <a:pt x="699" y="169"/>
                    </a:lnTo>
                    <a:lnTo>
                      <a:pt x="697" y="160"/>
                    </a:lnTo>
                    <a:lnTo>
                      <a:pt x="693" y="151"/>
                    </a:lnTo>
                    <a:lnTo>
                      <a:pt x="688" y="144"/>
                    </a:lnTo>
                    <a:lnTo>
                      <a:pt x="683" y="138"/>
                    </a:lnTo>
                    <a:lnTo>
                      <a:pt x="677" y="133"/>
                    </a:lnTo>
                    <a:lnTo>
                      <a:pt x="671" y="128"/>
                    </a:lnTo>
                    <a:lnTo>
                      <a:pt x="665" y="124"/>
                    </a:lnTo>
                    <a:lnTo>
                      <a:pt x="665" y="124"/>
                    </a:lnTo>
                    <a:lnTo>
                      <a:pt x="659" y="122"/>
                    </a:lnTo>
                    <a:lnTo>
                      <a:pt x="652" y="122"/>
                    </a:lnTo>
                    <a:lnTo>
                      <a:pt x="428" y="122"/>
                    </a:lnTo>
                    <a:lnTo>
                      <a:pt x="428" y="122"/>
                    </a:lnTo>
                    <a:lnTo>
                      <a:pt x="415" y="121"/>
                    </a:lnTo>
                    <a:lnTo>
                      <a:pt x="401" y="118"/>
                    </a:lnTo>
                    <a:lnTo>
                      <a:pt x="387" y="114"/>
                    </a:lnTo>
                    <a:lnTo>
                      <a:pt x="374" y="109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09" y="34"/>
                    </a:lnTo>
                    <a:lnTo>
                      <a:pt x="201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16" y="2"/>
                    </a:lnTo>
                    <a:lnTo>
                      <a:pt x="223" y="3"/>
                    </a:lnTo>
                    <a:lnTo>
                      <a:pt x="230" y="7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97" y="84"/>
                    </a:lnTo>
                    <a:lnTo>
                      <a:pt x="407" y="86"/>
                    </a:lnTo>
                    <a:lnTo>
                      <a:pt x="418" y="87"/>
                    </a:lnTo>
                    <a:lnTo>
                      <a:pt x="428" y="88"/>
                    </a:lnTo>
                    <a:lnTo>
                      <a:pt x="652" y="88"/>
                    </a:lnTo>
                    <a:lnTo>
                      <a:pt x="652" y="88"/>
                    </a:lnTo>
                    <a:lnTo>
                      <a:pt x="660" y="88"/>
                    </a:lnTo>
                    <a:lnTo>
                      <a:pt x="666" y="90"/>
                    </a:lnTo>
                    <a:lnTo>
                      <a:pt x="673" y="92"/>
                    </a:lnTo>
                    <a:lnTo>
                      <a:pt x="680" y="95"/>
                    </a:lnTo>
                    <a:lnTo>
                      <a:pt x="680" y="95"/>
                    </a:lnTo>
                    <a:lnTo>
                      <a:pt x="692" y="102"/>
                    </a:lnTo>
                    <a:lnTo>
                      <a:pt x="703" y="111"/>
                    </a:lnTo>
                    <a:lnTo>
                      <a:pt x="712" y="121"/>
                    </a:lnTo>
                    <a:lnTo>
                      <a:pt x="719" y="130"/>
                    </a:lnTo>
                    <a:lnTo>
                      <a:pt x="725" y="142"/>
                    </a:lnTo>
                    <a:lnTo>
                      <a:pt x="730" y="154"/>
                    </a:lnTo>
                    <a:lnTo>
                      <a:pt x="733" y="166"/>
                    </a:lnTo>
                    <a:lnTo>
                      <a:pt x="734" y="180"/>
                    </a:lnTo>
                    <a:lnTo>
                      <a:pt x="734" y="180"/>
                    </a:lnTo>
                    <a:lnTo>
                      <a:pt x="733" y="193"/>
                    </a:lnTo>
                    <a:lnTo>
                      <a:pt x="729" y="207"/>
                    </a:lnTo>
                    <a:lnTo>
                      <a:pt x="723" y="218"/>
                    </a:lnTo>
                    <a:lnTo>
                      <a:pt x="714" y="228"/>
                    </a:lnTo>
                    <a:lnTo>
                      <a:pt x="714" y="228"/>
                    </a:lnTo>
                    <a:lnTo>
                      <a:pt x="703" y="235"/>
                    </a:lnTo>
                    <a:lnTo>
                      <a:pt x="692" y="241"/>
                    </a:lnTo>
                    <a:lnTo>
                      <a:pt x="681" y="245"/>
                    </a:lnTo>
                    <a:lnTo>
                      <a:pt x="670" y="249"/>
                    </a:lnTo>
                    <a:lnTo>
                      <a:pt x="659" y="250"/>
                    </a:lnTo>
                    <a:lnTo>
                      <a:pt x="650" y="250"/>
                    </a:lnTo>
                    <a:lnTo>
                      <a:pt x="641" y="250"/>
                    </a:lnTo>
                    <a:lnTo>
                      <a:pt x="407" y="250"/>
                    </a:lnTo>
                    <a:lnTo>
                      <a:pt x="407" y="250"/>
                    </a:lnTo>
                    <a:lnTo>
                      <a:pt x="396" y="255"/>
                    </a:lnTo>
                    <a:lnTo>
                      <a:pt x="386" y="259"/>
                    </a:lnTo>
                    <a:lnTo>
                      <a:pt x="378" y="264"/>
                    </a:lnTo>
                    <a:lnTo>
                      <a:pt x="369" y="270"/>
                    </a:lnTo>
                    <a:lnTo>
                      <a:pt x="360" y="277"/>
                    </a:lnTo>
                    <a:lnTo>
                      <a:pt x="358" y="281"/>
                    </a:lnTo>
                    <a:lnTo>
                      <a:pt x="355" y="286"/>
                    </a:lnTo>
                    <a:lnTo>
                      <a:pt x="354" y="291"/>
                    </a:lnTo>
                    <a:lnTo>
                      <a:pt x="354" y="296"/>
                    </a:lnTo>
                    <a:lnTo>
                      <a:pt x="354" y="313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4278880" y="3872920"/>
                <a:ext cx="497242" cy="204670"/>
              </a:xfrm>
              <a:custGeom>
                <a:avLst/>
                <a:gdLst>
                  <a:gd name="T0" fmla="*/ 562 w 1137"/>
                  <a:gd name="T1" fmla="*/ 467 h 467"/>
                  <a:gd name="T2" fmla="*/ 524 w 1137"/>
                  <a:gd name="T3" fmla="*/ 463 h 467"/>
                  <a:gd name="T4" fmla="*/ 490 w 1137"/>
                  <a:gd name="T5" fmla="*/ 453 h 467"/>
                  <a:gd name="T6" fmla="*/ 456 w 1137"/>
                  <a:gd name="T7" fmla="*/ 440 h 467"/>
                  <a:gd name="T8" fmla="*/ 0 w 1137"/>
                  <a:gd name="T9" fmla="*/ 328 h 467"/>
                  <a:gd name="T10" fmla="*/ 152 w 1137"/>
                  <a:gd name="T11" fmla="*/ 296 h 467"/>
                  <a:gd name="T12" fmla="*/ 469 w 1137"/>
                  <a:gd name="T13" fmla="*/ 409 h 467"/>
                  <a:gd name="T14" fmla="*/ 500 w 1137"/>
                  <a:gd name="T15" fmla="*/ 421 h 467"/>
                  <a:gd name="T16" fmla="*/ 529 w 1137"/>
                  <a:gd name="T17" fmla="*/ 430 h 467"/>
                  <a:gd name="T18" fmla="*/ 562 w 1137"/>
                  <a:gd name="T19" fmla="*/ 434 h 467"/>
                  <a:gd name="T20" fmla="*/ 577 w 1137"/>
                  <a:gd name="T21" fmla="*/ 432 h 467"/>
                  <a:gd name="T22" fmla="*/ 604 w 1137"/>
                  <a:gd name="T23" fmla="*/ 428 h 467"/>
                  <a:gd name="T24" fmla="*/ 629 w 1137"/>
                  <a:gd name="T25" fmla="*/ 416 h 467"/>
                  <a:gd name="T26" fmla="*/ 1049 w 1137"/>
                  <a:gd name="T27" fmla="*/ 139 h 467"/>
                  <a:gd name="T28" fmla="*/ 1063 w 1137"/>
                  <a:gd name="T29" fmla="*/ 130 h 467"/>
                  <a:gd name="T30" fmla="*/ 1080 w 1137"/>
                  <a:gd name="T31" fmla="*/ 118 h 467"/>
                  <a:gd name="T32" fmla="*/ 1095 w 1137"/>
                  <a:gd name="T33" fmla="*/ 101 h 467"/>
                  <a:gd name="T34" fmla="*/ 1104 w 1137"/>
                  <a:gd name="T35" fmla="*/ 82 h 467"/>
                  <a:gd name="T36" fmla="*/ 1104 w 1137"/>
                  <a:gd name="T37" fmla="*/ 74 h 467"/>
                  <a:gd name="T38" fmla="*/ 1100 w 1137"/>
                  <a:gd name="T39" fmla="*/ 58 h 467"/>
                  <a:gd name="T40" fmla="*/ 1094 w 1137"/>
                  <a:gd name="T41" fmla="*/ 50 h 467"/>
                  <a:gd name="T42" fmla="*/ 1078 w 1137"/>
                  <a:gd name="T43" fmla="*/ 37 h 467"/>
                  <a:gd name="T44" fmla="*/ 1058 w 1137"/>
                  <a:gd name="T45" fmla="*/ 33 h 467"/>
                  <a:gd name="T46" fmla="*/ 1037 w 1137"/>
                  <a:gd name="T47" fmla="*/ 35 h 467"/>
                  <a:gd name="T48" fmla="*/ 1015 w 1137"/>
                  <a:gd name="T49" fmla="*/ 42 h 467"/>
                  <a:gd name="T50" fmla="*/ 978 w 1137"/>
                  <a:gd name="T51" fmla="*/ 59 h 467"/>
                  <a:gd name="T52" fmla="*/ 962 w 1137"/>
                  <a:gd name="T53" fmla="*/ 69 h 467"/>
                  <a:gd name="T54" fmla="*/ 895 w 1137"/>
                  <a:gd name="T55" fmla="*/ 108 h 467"/>
                  <a:gd name="T56" fmla="*/ 812 w 1137"/>
                  <a:gd name="T57" fmla="*/ 150 h 467"/>
                  <a:gd name="T58" fmla="*/ 766 w 1137"/>
                  <a:gd name="T59" fmla="*/ 170 h 467"/>
                  <a:gd name="T60" fmla="*/ 722 w 1137"/>
                  <a:gd name="T61" fmla="*/ 183 h 467"/>
                  <a:gd name="T62" fmla="*/ 682 w 1137"/>
                  <a:gd name="T63" fmla="*/ 191 h 467"/>
                  <a:gd name="T64" fmla="*/ 664 w 1137"/>
                  <a:gd name="T65" fmla="*/ 157 h 467"/>
                  <a:gd name="T66" fmla="*/ 681 w 1137"/>
                  <a:gd name="T67" fmla="*/ 157 h 467"/>
                  <a:gd name="T68" fmla="*/ 717 w 1137"/>
                  <a:gd name="T69" fmla="*/ 150 h 467"/>
                  <a:gd name="T70" fmla="*/ 758 w 1137"/>
                  <a:gd name="T71" fmla="*/ 137 h 467"/>
                  <a:gd name="T72" fmla="*/ 802 w 1137"/>
                  <a:gd name="T73" fmla="*/ 118 h 467"/>
                  <a:gd name="T74" fmla="*/ 882 w 1137"/>
                  <a:gd name="T75" fmla="*/ 77 h 467"/>
                  <a:gd name="T76" fmla="*/ 943 w 1137"/>
                  <a:gd name="T77" fmla="*/ 42 h 467"/>
                  <a:gd name="T78" fmla="*/ 950 w 1137"/>
                  <a:gd name="T79" fmla="*/ 38 h 467"/>
                  <a:gd name="T80" fmla="*/ 987 w 1137"/>
                  <a:gd name="T81" fmla="*/ 17 h 467"/>
                  <a:gd name="T82" fmla="*/ 1012 w 1137"/>
                  <a:gd name="T83" fmla="*/ 7 h 467"/>
                  <a:gd name="T84" fmla="*/ 1041 w 1137"/>
                  <a:gd name="T85" fmla="*/ 1 h 467"/>
                  <a:gd name="T86" fmla="*/ 1069 w 1137"/>
                  <a:gd name="T87" fmla="*/ 0 h 467"/>
                  <a:gd name="T88" fmla="*/ 1098 w 1137"/>
                  <a:gd name="T89" fmla="*/ 10 h 467"/>
                  <a:gd name="T90" fmla="*/ 1110 w 1137"/>
                  <a:gd name="T91" fmla="*/ 18 h 467"/>
                  <a:gd name="T92" fmla="*/ 1121 w 1137"/>
                  <a:gd name="T93" fmla="*/ 29 h 467"/>
                  <a:gd name="T94" fmla="*/ 1126 w 1137"/>
                  <a:gd name="T95" fmla="*/ 37 h 467"/>
                  <a:gd name="T96" fmla="*/ 1133 w 1137"/>
                  <a:gd name="T97" fmla="*/ 51 h 467"/>
                  <a:gd name="T98" fmla="*/ 1137 w 1137"/>
                  <a:gd name="T99" fmla="*/ 66 h 467"/>
                  <a:gd name="T100" fmla="*/ 1137 w 1137"/>
                  <a:gd name="T101" fmla="*/ 81 h 467"/>
                  <a:gd name="T102" fmla="*/ 1136 w 1137"/>
                  <a:gd name="T103" fmla="*/ 88 h 467"/>
                  <a:gd name="T104" fmla="*/ 1130 w 1137"/>
                  <a:gd name="T105" fmla="*/ 106 h 467"/>
                  <a:gd name="T106" fmla="*/ 1121 w 1137"/>
                  <a:gd name="T107" fmla="*/ 121 h 467"/>
                  <a:gd name="T108" fmla="*/ 1099 w 1137"/>
                  <a:gd name="T109" fmla="*/ 145 h 467"/>
                  <a:gd name="T110" fmla="*/ 1078 w 1137"/>
                  <a:gd name="T111" fmla="*/ 161 h 467"/>
                  <a:gd name="T112" fmla="*/ 652 w 1137"/>
                  <a:gd name="T113" fmla="*/ 441 h 467"/>
                  <a:gd name="T114" fmla="*/ 646 w 1137"/>
                  <a:gd name="T115" fmla="*/ 445 h 467"/>
                  <a:gd name="T116" fmla="*/ 628 w 1137"/>
                  <a:gd name="T117" fmla="*/ 455 h 467"/>
                  <a:gd name="T118" fmla="*/ 599 w 1137"/>
                  <a:gd name="T119" fmla="*/ 463 h 467"/>
                  <a:gd name="T120" fmla="*/ 562 w 1137"/>
                  <a:gd name="T121" fmla="*/ 46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" h="467">
                    <a:moveTo>
                      <a:pt x="562" y="467"/>
                    </a:moveTo>
                    <a:lnTo>
                      <a:pt x="562" y="467"/>
                    </a:lnTo>
                    <a:lnTo>
                      <a:pt x="543" y="466"/>
                    </a:lnTo>
                    <a:lnTo>
                      <a:pt x="524" y="463"/>
                    </a:lnTo>
                    <a:lnTo>
                      <a:pt x="506" y="458"/>
                    </a:lnTo>
                    <a:lnTo>
                      <a:pt x="490" y="453"/>
                    </a:lnTo>
                    <a:lnTo>
                      <a:pt x="466" y="445"/>
                    </a:lnTo>
                    <a:lnTo>
                      <a:pt x="456" y="440"/>
                    </a:lnTo>
                    <a:lnTo>
                      <a:pt x="143" y="328"/>
                    </a:lnTo>
                    <a:lnTo>
                      <a:pt x="0" y="328"/>
                    </a:lnTo>
                    <a:lnTo>
                      <a:pt x="0" y="294"/>
                    </a:lnTo>
                    <a:lnTo>
                      <a:pt x="152" y="296"/>
                    </a:lnTo>
                    <a:lnTo>
                      <a:pt x="469" y="409"/>
                    </a:lnTo>
                    <a:lnTo>
                      <a:pt x="469" y="409"/>
                    </a:lnTo>
                    <a:lnTo>
                      <a:pt x="479" y="414"/>
                    </a:lnTo>
                    <a:lnTo>
                      <a:pt x="500" y="421"/>
                    </a:lnTo>
                    <a:lnTo>
                      <a:pt x="514" y="426"/>
                    </a:lnTo>
                    <a:lnTo>
                      <a:pt x="529" y="430"/>
                    </a:lnTo>
                    <a:lnTo>
                      <a:pt x="545" y="432"/>
                    </a:lnTo>
                    <a:lnTo>
                      <a:pt x="562" y="434"/>
                    </a:lnTo>
                    <a:lnTo>
                      <a:pt x="562" y="434"/>
                    </a:lnTo>
                    <a:lnTo>
                      <a:pt x="577" y="432"/>
                    </a:lnTo>
                    <a:lnTo>
                      <a:pt x="592" y="431"/>
                    </a:lnTo>
                    <a:lnTo>
                      <a:pt x="604" y="428"/>
                    </a:lnTo>
                    <a:lnTo>
                      <a:pt x="614" y="424"/>
                    </a:lnTo>
                    <a:lnTo>
                      <a:pt x="629" y="416"/>
                    </a:lnTo>
                    <a:lnTo>
                      <a:pt x="634" y="414"/>
                    </a:lnTo>
                    <a:lnTo>
                      <a:pt x="1049" y="139"/>
                    </a:lnTo>
                    <a:lnTo>
                      <a:pt x="1049" y="139"/>
                    </a:lnTo>
                    <a:lnTo>
                      <a:pt x="1063" y="130"/>
                    </a:lnTo>
                    <a:lnTo>
                      <a:pt x="1072" y="124"/>
                    </a:lnTo>
                    <a:lnTo>
                      <a:pt x="1080" y="118"/>
                    </a:lnTo>
                    <a:lnTo>
                      <a:pt x="1088" y="109"/>
                    </a:lnTo>
                    <a:lnTo>
                      <a:pt x="1095" y="101"/>
                    </a:lnTo>
                    <a:lnTo>
                      <a:pt x="1100" y="91"/>
                    </a:lnTo>
                    <a:lnTo>
                      <a:pt x="1104" y="82"/>
                    </a:lnTo>
                    <a:lnTo>
                      <a:pt x="1104" y="82"/>
                    </a:lnTo>
                    <a:lnTo>
                      <a:pt x="1104" y="74"/>
                    </a:lnTo>
                    <a:lnTo>
                      <a:pt x="1102" y="66"/>
                    </a:lnTo>
                    <a:lnTo>
                      <a:pt x="1100" y="58"/>
                    </a:lnTo>
                    <a:lnTo>
                      <a:pt x="1094" y="50"/>
                    </a:lnTo>
                    <a:lnTo>
                      <a:pt x="1094" y="50"/>
                    </a:lnTo>
                    <a:lnTo>
                      <a:pt x="1086" y="43"/>
                    </a:lnTo>
                    <a:lnTo>
                      <a:pt x="1078" y="37"/>
                    </a:lnTo>
                    <a:lnTo>
                      <a:pt x="1069" y="34"/>
                    </a:lnTo>
                    <a:lnTo>
                      <a:pt x="1058" y="33"/>
                    </a:lnTo>
                    <a:lnTo>
                      <a:pt x="1047" y="33"/>
                    </a:lnTo>
                    <a:lnTo>
                      <a:pt x="1037" y="35"/>
                    </a:lnTo>
                    <a:lnTo>
                      <a:pt x="1026" y="38"/>
                    </a:lnTo>
                    <a:lnTo>
                      <a:pt x="1015" y="42"/>
                    </a:lnTo>
                    <a:lnTo>
                      <a:pt x="994" y="50"/>
                    </a:lnTo>
                    <a:lnTo>
                      <a:pt x="978" y="59"/>
                    </a:lnTo>
                    <a:lnTo>
                      <a:pt x="962" y="69"/>
                    </a:lnTo>
                    <a:lnTo>
                      <a:pt x="962" y="69"/>
                    </a:lnTo>
                    <a:lnTo>
                      <a:pt x="929" y="90"/>
                    </a:lnTo>
                    <a:lnTo>
                      <a:pt x="895" y="108"/>
                    </a:lnTo>
                    <a:lnTo>
                      <a:pt x="855" y="129"/>
                    </a:lnTo>
                    <a:lnTo>
                      <a:pt x="812" y="150"/>
                    </a:lnTo>
                    <a:lnTo>
                      <a:pt x="788" y="160"/>
                    </a:lnTo>
                    <a:lnTo>
                      <a:pt x="766" y="170"/>
                    </a:lnTo>
                    <a:lnTo>
                      <a:pt x="744" y="177"/>
                    </a:lnTo>
                    <a:lnTo>
                      <a:pt x="722" y="183"/>
                    </a:lnTo>
                    <a:lnTo>
                      <a:pt x="702" y="188"/>
                    </a:lnTo>
                    <a:lnTo>
                      <a:pt x="682" y="191"/>
                    </a:lnTo>
                    <a:lnTo>
                      <a:pt x="666" y="191"/>
                    </a:lnTo>
                    <a:lnTo>
                      <a:pt x="664" y="157"/>
                    </a:lnTo>
                    <a:lnTo>
                      <a:pt x="681" y="157"/>
                    </a:lnTo>
                    <a:lnTo>
                      <a:pt x="681" y="157"/>
                    </a:lnTo>
                    <a:lnTo>
                      <a:pt x="698" y="155"/>
                    </a:lnTo>
                    <a:lnTo>
                      <a:pt x="717" y="150"/>
                    </a:lnTo>
                    <a:lnTo>
                      <a:pt x="738" y="144"/>
                    </a:lnTo>
                    <a:lnTo>
                      <a:pt x="758" y="137"/>
                    </a:lnTo>
                    <a:lnTo>
                      <a:pt x="779" y="128"/>
                    </a:lnTo>
                    <a:lnTo>
                      <a:pt x="802" y="118"/>
                    </a:lnTo>
                    <a:lnTo>
                      <a:pt x="844" y="97"/>
                    </a:lnTo>
                    <a:lnTo>
                      <a:pt x="882" y="77"/>
                    </a:lnTo>
                    <a:lnTo>
                      <a:pt x="914" y="59"/>
                    </a:lnTo>
                    <a:lnTo>
                      <a:pt x="943" y="42"/>
                    </a:lnTo>
                    <a:lnTo>
                      <a:pt x="943" y="42"/>
                    </a:lnTo>
                    <a:lnTo>
                      <a:pt x="950" y="38"/>
                    </a:lnTo>
                    <a:lnTo>
                      <a:pt x="964" y="28"/>
                    </a:lnTo>
                    <a:lnTo>
                      <a:pt x="987" y="17"/>
                    </a:lnTo>
                    <a:lnTo>
                      <a:pt x="999" y="12"/>
                    </a:lnTo>
                    <a:lnTo>
                      <a:pt x="1012" y="7"/>
                    </a:lnTo>
                    <a:lnTo>
                      <a:pt x="1026" y="3"/>
                    </a:lnTo>
                    <a:lnTo>
                      <a:pt x="1041" y="1"/>
                    </a:lnTo>
                    <a:lnTo>
                      <a:pt x="1056" y="0"/>
                    </a:lnTo>
                    <a:lnTo>
                      <a:pt x="1069" y="0"/>
                    </a:lnTo>
                    <a:lnTo>
                      <a:pt x="1084" y="3"/>
                    </a:lnTo>
                    <a:lnTo>
                      <a:pt x="1098" y="10"/>
                    </a:lnTo>
                    <a:lnTo>
                      <a:pt x="1104" y="13"/>
                    </a:lnTo>
                    <a:lnTo>
                      <a:pt x="1110" y="18"/>
                    </a:lnTo>
                    <a:lnTo>
                      <a:pt x="1115" y="23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6" y="37"/>
                    </a:lnTo>
                    <a:lnTo>
                      <a:pt x="1130" y="44"/>
                    </a:lnTo>
                    <a:lnTo>
                      <a:pt x="1133" y="51"/>
                    </a:lnTo>
                    <a:lnTo>
                      <a:pt x="1135" y="59"/>
                    </a:lnTo>
                    <a:lnTo>
                      <a:pt x="1137" y="66"/>
                    </a:lnTo>
                    <a:lnTo>
                      <a:pt x="1137" y="74"/>
                    </a:lnTo>
                    <a:lnTo>
                      <a:pt x="1137" y="81"/>
                    </a:lnTo>
                    <a:lnTo>
                      <a:pt x="1136" y="88"/>
                    </a:lnTo>
                    <a:lnTo>
                      <a:pt x="1136" y="88"/>
                    </a:lnTo>
                    <a:lnTo>
                      <a:pt x="1133" y="97"/>
                    </a:lnTo>
                    <a:lnTo>
                      <a:pt x="1130" y="106"/>
                    </a:lnTo>
                    <a:lnTo>
                      <a:pt x="1126" y="113"/>
                    </a:lnTo>
                    <a:lnTo>
                      <a:pt x="1121" y="121"/>
                    </a:lnTo>
                    <a:lnTo>
                      <a:pt x="1110" y="134"/>
                    </a:lnTo>
                    <a:lnTo>
                      <a:pt x="1099" y="145"/>
                    </a:lnTo>
                    <a:lnTo>
                      <a:pt x="1088" y="155"/>
                    </a:lnTo>
                    <a:lnTo>
                      <a:pt x="1078" y="161"/>
                    </a:lnTo>
                    <a:lnTo>
                      <a:pt x="1067" y="167"/>
                    </a:lnTo>
                    <a:lnTo>
                      <a:pt x="652" y="441"/>
                    </a:lnTo>
                    <a:lnTo>
                      <a:pt x="652" y="441"/>
                    </a:lnTo>
                    <a:lnTo>
                      <a:pt x="646" y="445"/>
                    </a:lnTo>
                    <a:lnTo>
                      <a:pt x="638" y="450"/>
                    </a:lnTo>
                    <a:lnTo>
                      <a:pt x="628" y="455"/>
                    </a:lnTo>
                    <a:lnTo>
                      <a:pt x="614" y="458"/>
                    </a:lnTo>
                    <a:lnTo>
                      <a:pt x="599" y="463"/>
                    </a:lnTo>
                    <a:lnTo>
                      <a:pt x="582" y="466"/>
                    </a:lnTo>
                    <a:lnTo>
                      <a:pt x="562" y="467"/>
                    </a:lnTo>
                    <a:lnTo>
                      <a:pt x="562" y="467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6" name="Freeform: Shape 45">
              <a:extLst>
                <a:ext uri="{FF2B5EF4-FFF2-40B4-BE49-F238E27FC236}">
                  <a16:creationId xmlns:a16="http://schemas.microsoft.com/office/drawing/2014/main" id="{9B958C95-E8C8-419B-89F9-5543232DFDCF}"/>
                </a:ext>
              </a:extLst>
            </p:cNvPr>
            <p:cNvSpPr/>
            <p:nvPr/>
          </p:nvSpPr>
          <p:spPr>
            <a:xfrm>
              <a:off x="5424641" y="3171485"/>
              <a:ext cx="629329" cy="166965"/>
            </a:xfrm>
            <a:custGeom>
              <a:avLst/>
              <a:gdLst>
                <a:gd name="connsiteX0" fmla="*/ 885825 w 933450"/>
                <a:gd name="connsiteY0" fmla="*/ 247650 h 247650"/>
                <a:gd name="connsiteX1" fmla="*/ 47625 w 933450"/>
                <a:gd name="connsiteY1" fmla="*/ 247650 h 247650"/>
                <a:gd name="connsiteX2" fmla="*/ 0 w 933450"/>
                <a:gd name="connsiteY2" fmla="*/ 200025 h 247650"/>
                <a:gd name="connsiteX3" fmla="*/ 0 w 933450"/>
                <a:gd name="connsiteY3" fmla="*/ 47625 h 247650"/>
                <a:gd name="connsiteX4" fmla="*/ 47625 w 933450"/>
                <a:gd name="connsiteY4" fmla="*/ 0 h 247650"/>
                <a:gd name="connsiteX5" fmla="*/ 885825 w 933450"/>
                <a:gd name="connsiteY5" fmla="*/ 0 h 247650"/>
                <a:gd name="connsiteX6" fmla="*/ 933450 w 933450"/>
                <a:gd name="connsiteY6" fmla="*/ 47625 h 247650"/>
                <a:gd name="connsiteX7" fmla="*/ 933450 w 933450"/>
                <a:gd name="connsiteY7" fmla="*/ 200025 h 247650"/>
                <a:gd name="connsiteX8" fmla="*/ 885825 w 933450"/>
                <a:gd name="connsiteY8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247650">
                  <a:moveTo>
                    <a:pt x="885825" y="247650"/>
                  </a:moveTo>
                  <a:lnTo>
                    <a:pt x="47625" y="247650"/>
                  </a:lnTo>
                  <a:cubicBezTo>
                    <a:pt x="21335" y="247620"/>
                    <a:pt x="30" y="226315"/>
                    <a:pt x="0" y="200025"/>
                  </a:cubicBezTo>
                  <a:lnTo>
                    <a:pt x="0" y="47625"/>
                  </a:lnTo>
                  <a:cubicBezTo>
                    <a:pt x="30" y="21335"/>
                    <a:pt x="21335" y="30"/>
                    <a:pt x="47625" y="0"/>
                  </a:cubicBezTo>
                  <a:lnTo>
                    <a:pt x="885825" y="0"/>
                  </a:lnTo>
                  <a:cubicBezTo>
                    <a:pt x="912115" y="30"/>
                    <a:pt x="933420" y="21335"/>
                    <a:pt x="933450" y="47625"/>
                  </a:cubicBezTo>
                  <a:lnTo>
                    <a:pt x="933450" y="200025"/>
                  </a:lnTo>
                  <a:cubicBezTo>
                    <a:pt x="933420" y="226315"/>
                    <a:pt x="912115" y="247620"/>
                    <a:pt x="885825" y="2476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3" name="Gruppe 222"/>
            <p:cNvGrpSpPr/>
            <p:nvPr/>
          </p:nvGrpSpPr>
          <p:grpSpPr>
            <a:xfrm>
              <a:off x="5439517" y="3522753"/>
              <a:ext cx="599577" cy="557594"/>
              <a:chOff x="6943725" y="3860800"/>
              <a:chExt cx="725488" cy="674688"/>
            </a:xfrm>
          </p:grpSpPr>
          <p:sp>
            <p:nvSpPr>
              <p:cNvPr id="22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943725" y="3860800"/>
                <a:ext cx="725488" cy="67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5" name="Freeform 7"/>
              <p:cNvSpPr>
                <a:spLocks noEditPoints="1"/>
              </p:cNvSpPr>
              <p:nvPr/>
            </p:nvSpPr>
            <p:spPr bwMode="auto">
              <a:xfrm>
                <a:off x="6943725" y="4222750"/>
                <a:ext cx="141288" cy="280988"/>
              </a:xfrm>
              <a:custGeom>
                <a:avLst/>
                <a:gdLst>
                  <a:gd name="T0" fmla="*/ 268 w 268"/>
                  <a:gd name="T1" fmla="*/ 532 h 532"/>
                  <a:gd name="T2" fmla="*/ 0 w 268"/>
                  <a:gd name="T3" fmla="*/ 532 h 532"/>
                  <a:gd name="T4" fmla="*/ 0 w 268"/>
                  <a:gd name="T5" fmla="*/ 0 h 532"/>
                  <a:gd name="T6" fmla="*/ 268 w 268"/>
                  <a:gd name="T7" fmla="*/ 0 h 532"/>
                  <a:gd name="T8" fmla="*/ 268 w 268"/>
                  <a:gd name="T9" fmla="*/ 532 h 532"/>
                  <a:gd name="T10" fmla="*/ 33 w 268"/>
                  <a:gd name="T11" fmla="*/ 499 h 532"/>
                  <a:gd name="T12" fmla="*/ 234 w 268"/>
                  <a:gd name="T13" fmla="*/ 499 h 532"/>
                  <a:gd name="T14" fmla="*/ 234 w 268"/>
                  <a:gd name="T15" fmla="*/ 34 h 532"/>
                  <a:gd name="T16" fmla="*/ 33 w 268"/>
                  <a:gd name="T17" fmla="*/ 34 h 532"/>
                  <a:gd name="T18" fmla="*/ 33 w 268"/>
                  <a:gd name="T19" fmla="*/ 499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32">
                    <a:moveTo>
                      <a:pt x="268" y="532"/>
                    </a:moveTo>
                    <a:lnTo>
                      <a:pt x="0" y="532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532"/>
                    </a:lnTo>
                    <a:close/>
                    <a:moveTo>
                      <a:pt x="33" y="499"/>
                    </a:moveTo>
                    <a:lnTo>
                      <a:pt x="234" y="499"/>
                    </a:lnTo>
                    <a:lnTo>
                      <a:pt x="234" y="34"/>
                    </a:lnTo>
                    <a:lnTo>
                      <a:pt x="33" y="34"/>
                    </a:lnTo>
                    <a:lnTo>
                      <a:pt x="33" y="499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6" name="Rectangle 8"/>
              <p:cNvSpPr>
                <a:spLocks noChangeArrowheads="1"/>
              </p:cNvSpPr>
              <p:nvPr/>
            </p:nvSpPr>
            <p:spPr bwMode="auto">
              <a:xfrm>
                <a:off x="7005638" y="4314825"/>
                <a:ext cx="17463" cy="173038"/>
              </a:xfrm>
              <a:prstGeom prst="rect">
                <a:avLst/>
              </a:pr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" name="Freeform 9"/>
              <p:cNvSpPr>
                <a:spLocks/>
              </p:cNvSpPr>
              <p:nvPr/>
            </p:nvSpPr>
            <p:spPr bwMode="auto">
              <a:xfrm>
                <a:off x="7207250" y="4194175"/>
                <a:ext cx="369888" cy="131763"/>
              </a:xfrm>
              <a:custGeom>
                <a:avLst/>
                <a:gdLst>
                  <a:gd name="T0" fmla="*/ 667 w 700"/>
                  <a:gd name="T1" fmla="*/ 247 h 247"/>
                  <a:gd name="T2" fmla="*/ 667 w 700"/>
                  <a:gd name="T3" fmla="*/ 231 h 247"/>
                  <a:gd name="T4" fmla="*/ 666 w 700"/>
                  <a:gd name="T5" fmla="*/ 210 h 247"/>
                  <a:gd name="T6" fmla="*/ 661 w 700"/>
                  <a:gd name="T7" fmla="*/ 191 h 247"/>
                  <a:gd name="T8" fmla="*/ 652 w 700"/>
                  <a:gd name="T9" fmla="*/ 172 h 247"/>
                  <a:gd name="T10" fmla="*/ 629 w 700"/>
                  <a:gd name="T11" fmla="*/ 137 h 247"/>
                  <a:gd name="T12" fmla="*/ 594 w 700"/>
                  <a:gd name="T13" fmla="*/ 105 h 247"/>
                  <a:gd name="T14" fmla="*/ 550 w 700"/>
                  <a:gd name="T15" fmla="*/ 78 h 247"/>
                  <a:gd name="T16" fmla="*/ 499 w 700"/>
                  <a:gd name="T17" fmla="*/ 57 h 247"/>
                  <a:gd name="T18" fmla="*/ 441 w 700"/>
                  <a:gd name="T19" fmla="*/ 42 h 247"/>
                  <a:gd name="T20" fmla="*/ 378 w 700"/>
                  <a:gd name="T21" fmla="*/ 35 h 247"/>
                  <a:gd name="T22" fmla="*/ 346 w 700"/>
                  <a:gd name="T23" fmla="*/ 34 h 247"/>
                  <a:gd name="T24" fmla="*/ 293 w 700"/>
                  <a:gd name="T25" fmla="*/ 36 h 247"/>
                  <a:gd name="T26" fmla="*/ 243 w 700"/>
                  <a:gd name="T27" fmla="*/ 43 h 247"/>
                  <a:gd name="T28" fmla="*/ 196 w 700"/>
                  <a:gd name="T29" fmla="*/ 56 h 247"/>
                  <a:gd name="T30" fmla="*/ 153 w 700"/>
                  <a:gd name="T31" fmla="*/ 73 h 247"/>
                  <a:gd name="T32" fmla="*/ 115 w 700"/>
                  <a:gd name="T33" fmla="*/ 94 h 247"/>
                  <a:gd name="T34" fmla="*/ 82 w 700"/>
                  <a:gd name="T35" fmla="*/ 119 h 247"/>
                  <a:gd name="T36" fmla="*/ 55 w 700"/>
                  <a:gd name="T37" fmla="*/ 146 h 247"/>
                  <a:gd name="T38" fmla="*/ 37 w 700"/>
                  <a:gd name="T39" fmla="*/ 177 h 247"/>
                  <a:gd name="T40" fmla="*/ 0 w 700"/>
                  <a:gd name="T41" fmla="*/ 177 h 247"/>
                  <a:gd name="T42" fmla="*/ 7 w 700"/>
                  <a:gd name="T43" fmla="*/ 162 h 247"/>
                  <a:gd name="T44" fmla="*/ 28 w 700"/>
                  <a:gd name="T45" fmla="*/ 127 h 247"/>
                  <a:gd name="T46" fmla="*/ 57 w 700"/>
                  <a:gd name="T47" fmla="*/ 97 h 247"/>
                  <a:gd name="T48" fmla="*/ 92 w 700"/>
                  <a:gd name="T49" fmla="*/ 68 h 247"/>
                  <a:gd name="T50" fmla="*/ 134 w 700"/>
                  <a:gd name="T51" fmla="*/ 45 h 247"/>
                  <a:gd name="T52" fmla="*/ 181 w 700"/>
                  <a:gd name="T53" fmla="*/ 26 h 247"/>
                  <a:gd name="T54" fmla="*/ 233 w 700"/>
                  <a:gd name="T55" fmla="*/ 11 h 247"/>
                  <a:gd name="T56" fmla="*/ 288 w 700"/>
                  <a:gd name="T57" fmla="*/ 3 h 247"/>
                  <a:gd name="T58" fmla="*/ 346 w 700"/>
                  <a:gd name="T59" fmla="*/ 0 h 247"/>
                  <a:gd name="T60" fmla="*/ 382 w 700"/>
                  <a:gd name="T61" fmla="*/ 2 h 247"/>
                  <a:gd name="T62" fmla="*/ 451 w 700"/>
                  <a:gd name="T63" fmla="*/ 10 h 247"/>
                  <a:gd name="T64" fmla="*/ 515 w 700"/>
                  <a:gd name="T65" fmla="*/ 27 h 247"/>
                  <a:gd name="T66" fmla="*/ 571 w 700"/>
                  <a:gd name="T67" fmla="*/ 53 h 247"/>
                  <a:gd name="T68" fmla="*/ 619 w 700"/>
                  <a:gd name="T69" fmla="*/ 84 h 247"/>
                  <a:gd name="T70" fmla="*/ 657 w 700"/>
                  <a:gd name="T71" fmla="*/ 121 h 247"/>
                  <a:gd name="T72" fmla="*/ 673 w 700"/>
                  <a:gd name="T73" fmla="*/ 141 h 247"/>
                  <a:gd name="T74" fmla="*/ 684 w 700"/>
                  <a:gd name="T75" fmla="*/ 162 h 247"/>
                  <a:gd name="T76" fmla="*/ 693 w 700"/>
                  <a:gd name="T77" fmla="*/ 184 h 247"/>
                  <a:gd name="T78" fmla="*/ 699 w 700"/>
                  <a:gd name="T79" fmla="*/ 207 h 247"/>
                  <a:gd name="T80" fmla="*/ 700 w 700"/>
                  <a:gd name="T81" fmla="*/ 23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0" h="247">
                    <a:moveTo>
                      <a:pt x="700" y="247"/>
                    </a:moveTo>
                    <a:lnTo>
                      <a:pt x="667" y="247"/>
                    </a:lnTo>
                    <a:lnTo>
                      <a:pt x="667" y="231"/>
                    </a:lnTo>
                    <a:lnTo>
                      <a:pt x="667" y="231"/>
                    </a:lnTo>
                    <a:lnTo>
                      <a:pt x="667" y="220"/>
                    </a:lnTo>
                    <a:lnTo>
                      <a:pt x="666" y="210"/>
                    </a:lnTo>
                    <a:lnTo>
                      <a:pt x="663" y="200"/>
                    </a:lnTo>
                    <a:lnTo>
                      <a:pt x="661" y="191"/>
                    </a:lnTo>
                    <a:lnTo>
                      <a:pt x="657" y="182"/>
                    </a:lnTo>
                    <a:lnTo>
                      <a:pt x="652" y="172"/>
                    </a:lnTo>
                    <a:lnTo>
                      <a:pt x="642" y="154"/>
                    </a:lnTo>
                    <a:lnTo>
                      <a:pt x="629" y="137"/>
                    </a:lnTo>
                    <a:lnTo>
                      <a:pt x="613" y="120"/>
                    </a:lnTo>
                    <a:lnTo>
                      <a:pt x="594" y="105"/>
                    </a:lnTo>
                    <a:lnTo>
                      <a:pt x="573" y="92"/>
                    </a:lnTo>
                    <a:lnTo>
                      <a:pt x="550" y="78"/>
                    </a:lnTo>
                    <a:lnTo>
                      <a:pt x="525" y="67"/>
                    </a:lnTo>
                    <a:lnTo>
                      <a:pt x="499" y="57"/>
                    </a:lnTo>
                    <a:lnTo>
                      <a:pt x="471" y="48"/>
                    </a:lnTo>
                    <a:lnTo>
                      <a:pt x="441" y="42"/>
                    </a:lnTo>
                    <a:lnTo>
                      <a:pt x="410" y="37"/>
                    </a:lnTo>
                    <a:lnTo>
                      <a:pt x="378" y="35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19" y="34"/>
                    </a:lnTo>
                    <a:lnTo>
                      <a:pt x="293" y="36"/>
                    </a:lnTo>
                    <a:lnTo>
                      <a:pt x="267" y="40"/>
                    </a:lnTo>
                    <a:lnTo>
                      <a:pt x="243" y="43"/>
                    </a:lnTo>
                    <a:lnTo>
                      <a:pt x="219" y="50"/>
                    </a:lnTo>
                    <a:lnTo>
                      <a:pt x="196" y="56"/>
                    </a:lnTo>
                    <a:lnTo>
                      <a:pt x="174" y="64"/>
                    </a:lnTo>
                    <a:lnTo>
                      <a:pt x="153" y="73"/>
                    </a:lnTo>
                    <a:lnTo>
                      <a:pt x="133" y="83"/>
                    </a:lnTo>
                    <a:lnTo>
                      <a:pt x="115" y="94"/>
                    </a:lnTo>
                    <a:lnTo>
                      <a:pt x="97" y="106"/>
                    </a:lnTo>
                    <a:lnTo>
                      <a:pt x="82" y="119"/>
                    </a:lnTo>
                    <a:lnTo>
                      <a:pt x="68" y="132"/>
                    </a:lnTo>
                    <a:lnTo>
                      <a:pt x="55" y="146"/>
                    </a:lnTo>
                    <a:lnTo>
                      <a:pt x="45" y="161"/>
                    </a:lnTo>
                    <a:lnTo>
                      <a:pt x="37" y="177"/>
                    </a:lnTo>
                    <a:lnTo>
                      <a:pt x="29" y="191"/>
                    </a:lnTo>
                    <a:lnTo>
                      <a:pt x="0" y="177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16" y="145"/>
                    </a:lnTo>
                    <a:lnTo>
                      <a:pt x="28" y="127"/>
                    </a:lnTo>
                    <a:lnTo>
                      <a:pt x="42" y="111"/>
                    </a:lnTo>
                    <a:lnTo>
                      <a:pt x="57" y="97"/>
                    </a:lnTo>
                    <a:lnTo>
                      <a:pt x="74" y="82"/>
                    </a:lnTo>
                    <a:lnTo>
                      <a:pt x="92" y="68"/>
                    </a:lnTo>
                    <a:lnTo>
                      <a:pt x="113" y="56"/>
                    </a:lnTo>
                    <a:lnTo>
                      <a:pt x="134" y="45"/>
                    </a:lnTo>
                    <a:lnTo>
                      <a:pt x="158" y="35"/>
                    </a:lnTo>
                    <a:lnTo>
                      <a:pt x="181" y="26"/>
                    </a:lnTo>
                    <a:lnTo>
                      <a:pt x="207" y="18"/>
                    </a:lnTo>
                    <a:lnTo>
                      <a:pt x="233" y="11"/>
                    </a:lnTo>
                    <a:lnTo>
                      <a:pt x="260" y="7"/>
                    </a:lnTo>
                    <a:lnTo>
                      <a:pt x="288" y="3"/>
                    </a:lnTo>
                    <a:lnTo>
                      <a:pt x="317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82" y="2"/>
                    </a:lnTo>
                    <a:lnTo>
                      <a:pt x="417" y="5"/>
                    </a:lnTo>
                    <a:lnTo>
                      <a:pt x="451" y="10"/>
                    </a:lnTo>
                    <a:lnTo>
                      <a:pt x="483" y="19"/>
                    </a:lnTo>
                    <a:lnTo>
                      <a:pt x="515" y="27"/>
                    </a:lnTo>
                    <a:lnTo>
                      <a:pt x="544" y="40"/>
                    </a:lnTo>
                    <a:lnTo>
                      <a:pt x="571" y="53"/>
                    </a:lnTo>
                    <a:lnTo>
                      <a:pt x="597" y="68"/>
                    </a:lnTo>
                    <a:lnTo>
                      <a:pt x="619" y="84"/>
                    </a:lnTo>
                    <a:lnTo>
                      <a:pt x="640" y="101"/>
                    </a:lnTo>
                    <a:lnTo>
                      <a:pt x="657" y="121"/>
                    </a:lnTo>
                    <a:lnTo>
                      <a:pt x="666" y="131"/>
                    </a:lnTo>
                    <a:lnTo>
                      <a:pt x="673" y="141"/>
                    </a:lnTo>
                    <a:lnTo>
                      <a:pt x="679" y="151"/>
                    </a:lnTo>
                    <a:lnTo>
                      <a:pt x="684" y="162"/>
                    </a:lnTo>
                    <a:lnTo>
                      <a:pt x="689" y="173"/>
                    </a:lnTo>
                    <a:lnTo>
                      <a:pt x="693" y="184"/>
                    </a:lnTo>
                    <a:lnTo>
                      <a:pt x="696" y="195"/>
                    </a:lnTo>
                    <a:lnTo>
                      <a:pt x="699" y="207"/>
                    </a:lnTo>
                    <a:lnTo>
                      <a:pt x="700" y="219"/>
                    </a:lnTo>
                    <a:lnTo>
                      <a:pt x="700" y="231"/>
                    </a:lnTo>
                    <a:lnTo>
                      <a:pt x="700" y="2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8" name="Freeform 10"/>
              <p:cNvSpPr>
                <a:spLocks noEditPoints="1"/>
              </p:cNvSpPr>
              <p:nvPr/>
            </p:nvSpPr>
            <p:spPr bwMode="auto">
              <a:xfrm>
                <a:off x="7410450" y="3860800"/>
                <a:ext cx="220663" cy="212725"/>
              </a:xfrm>
              <a:custGeom>
                <a:avLst/>
                <a:gdLst>
                  <a:gd name="T0" fmla="*/ 146 w 416"/>
                  <a:gd name="T1" fmla="*/ 402 h 402"/>
                  <a:gd name="T2" fmla="*/ 117 w 416"/>
                  <a:gd name="T3" fmla="*/ 398 h 402"/>
                  <a:gd name="T4" fmla="*/ 76 w 416"/>
                  <a:gd name="T5" fmla="*/ 382 h 402"/>
                  <a:gd name="T6" fmla="*/ 41 w 416"/>
                  <a:gd name="T7" fmla="*/ 354 h 402"/>
                  <a:gd name="T8" fmla="*/ 23 w 416"/>
                  <a:gd name="T9" fmla="*/ 330 h 402"/>
                  <a:gd name="T10" fmla="*/ 4 w 416"/>
                  <a:gd name="T11" fmla="*/ 290 h 402"/>
                  <a:gd name="T12" fmla="*/ 0 w 416"/>
                  <a:gd name="T13" fmla="*/ 247 h 402"/>
                  <a:gd name="T14" fmla="*/ 3 w 416"/>
                  <a:gd name="T15" fmla="*/ 217 h 402"/>
                  <a:gd name="T16" fmla="*/ 19 w 416"/>
                  <a:gd name="T17" fmla="*/ 175 h 402"/>
                  <a:gd name="T18" fmla="*/ 48 w 416"/>
                  <a:gd name="T19" fmla="*/ 141 h 402"/>
                  <a:gd name="T20" fmla="*/ 98 w 416"/>
                  <a:gd name="T21" fmla="*/ 91 h 402"/>
                  <a:gd name="T22" fmla="*/ 131 w 416"/>
                  <a:gd name="T23" fmla="*/ 67 h 402"/>
                  <a:gd name="T24" fmla="*/ 189 w 416"/>
                  <a:gd name="T25" fmla="*/ 39 h 402"/>
                  <a:gd name="T26" fmla="*/ 241 w 416"/>
                  <a:gd name="T27" fmla="*/ 27 h 402"/>
                  <a:gd name="T28" fmla="*/ 394 w 416"/>
                  <a:gd name="T29" fmla="*/ 4 h 402"/>
                  <a:gd name="T30" fmla="*/ 413 w 416"/>
                  <a:gd name="T31" fmla="*/ 23 h 402"/>
                  <a:gd name="T32" fmla="*/ 379 w 416"/>
                  <a:gd name="T33" fmla="*/ 174 h 402"/>
                  <a:gd name="T34" fmla="*/ 364 w 416"/>
                  <a:gd name="T35" fmla="*/ 226 h 402"/>
                  <a:gd name="T36" fmla="*/ 334 w 416"/>
                  <a:gd name="T37" fmla="*/ 281 h 402"/>
                  <a:gd name="T38" fmla="*/ 307 w 416"/>
                  <a:gd name="T39" fmla="*/ 313 h 402"/>
                  <a:gd name="T40" fmla="*/ 254 w 416"/>
                  <a:gd name="T41" fmla="*/ 361 h 402"/>
                  <a:gd name="T42" fmla="*/ 219 w 416"/>
                  <a:gd name="T43" fmla="*/ 386 h 402"/>
                  <a:gd name="T44" fmla="*/ 180 w 416"/>
                  <a:gd name="T45" fmla="*/ 400 h 402"/>
                  <a:gd name="T46" fmla="*/ 151 w 416"/>
                  <a:gd name="T47" fmla="*/ 402 h 402"/>
                  <a:gd name="T48" fmla="*/ 334 w 416"/>
                  <a:gd name="T49" fmla="*/ 46 h 402"/>
                  <a:gd name="T50" fmla="*/ 215 w 416"/>
                  <a:gd name="T51" fmla="*/ 67 h 402"/>
                  <a:gd name="T52" fmla="*/ 184 w 416"/>
                  <a:gd name="T53" fmla="*/ 76 h 402"/>
                  <a:gd name="T54" fmla="*/ 135 w 416"/>
                  <a:gd name="T55" fmla="*/ 104 h 402"/>
                  <a:gd name="T56" fmla="*/ 102 w 416"/>
                  <a:gd name="T57" fmla="*/ 132 h 402"/>
                  <a:gd name="T58" fmla="*/ 62 w 416"/>
                  <a:gd name="T59" fmla="*/ 173 h 402"/>
                  <a:gd name="T60" fmla="*/ 44 w 416"/>
                  <a:gd name="T61" fmla="*/ 202 h 402"/>
                  <a:gd name="T62" fmla="*/ 34 w 416"/>
                  <a:gd name="T63" fmla="*/ 236 h 402"/>
                  <a:gd name="T64" fmla="*/ 33 w 416"/>
                  <a:gd name="T65" fmla="*/ 259 h 402"/>
                  <a:gd name="T66" fmla="*/ 40 w 416"/>
                  <a:gd name="T67" fmla="*/ 292 h 402"/>
                  <a:gd name="T68" fmla="*/ 57 w 416"/>
                  <a:gd name="T69" fmla="*/ 323 h 402"/>
                  <a:gd name="T70" fmla="*/ 74 w 416"/>
                  <a:gd name="T71" fmla="*/ 339 h 402"/>
                  <a:gd name="T72" fmla="*/ 103 w 416"/>
                  <a:gd name="T73" fmla="*/ 359 h 402"/>
                  <a:gd name="T74" fmla="*/ 135 w 416"/>
                  <a:gd name="T75" fmla="*/ 367 h 402"/>
                  <a:gd name="T76" fmla="*/ 159 w 416"/>
                  <a:gd name="T77" fmla="*/ 369 h 402"/>
                  <a:gd name="T78" fmla="*/ 193 w 416"/>
                  <a:gd name="T79" fmla="*/ 361 h 402"/>
                  <a:gd name="T80" fmla="*/ 223 w 416"/>
                  <a:gd name="T81" fmla="*/ 344 h 402"/>
                  <a:gd name="T82" fmla="*/ 266 w 416"/>
                  <a:gd name="T83" fmla="*/ 306 h 402"/>
                  <a:gd name="T84" fmla="*/ 297 w 416"/>
                  <a:gd name="T85" fmla="*/ 275 h 402"/>
                  <a:gd name="T86" fmla="*/ 326 w 416"/>
                  <a:gd name="T87" fmla="*/ 227 h 402"/>
                  <a:gd name="T88" fmla="*/ 339 w 416"/>
                  <a:gd name="T89" fmla="*/ 197 h 402"/>
                  <a:gd name="T90" fmla="*/ 367 w 416"/>
                  <a:gd name="T91" fmla="*/ 8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6" h="402">
                    <a:moveTo>
                      <a:pt x="151" y="402"/>
                    </a:moveTo>
                    <a:lnTo>
                      <a:pt x="151" y="402"/>
                    </a:lnTo>
                    <a:lnTo>
                      <a:pt x="146" y="402"/>
                    </a:lnTo>
                    <a:lnTo>
                      <a:pt x="146" y="402"/>
                    </a:lnTo>
                    <a:lnTo>
                      <a:pt x="131" y="401"/>
                    </a:lnTo>
                    <a:lnTo>
                      <a:pt x="117" y="398"/>
                    </a:lnTo>
                    <a:lnTo>
                      <a:pt x="103" y="395"/>
                    </a:lnTo>
                    <a:lnTo>
                      <a:pt x="90" y="388"/>
                    </a:lnTo>
                    <a:lnTo>
                      <a:pt x="76" y="382"/>
                    </a:lnTo>
                    <a:lnTo>
                      <a:pt x="64" y="374"/>
                    </a:lnTo>
                    <a:lnTo>
                      <a:pt x="51" y="365"/>
                    </a:lnTo>
                    <a:lnTo>
                      <a:pt x="41" y="354"/>
                    </a:lnTo>
                    <a:lnTo>
                      <a:pt x="41" y="354"/>
                    </a:lnTo>
                    <a:lnTo>
                      <a:pt x="32" y="343"/>
                    </a:lnTo>
                    <a:lnTo>
                      <a:pt x="23" y="330"/>
                    </a:lnTo>
                    <a:lnTo>
                      <a:pt x="16" y="318"/>
                    </a:lnTo>
                    <a:lnTo>
                      <a:pt x="9" y="305"/>
                    </a:lnTo>
                    <a:lnTo>
                      <a:pt x="4" y="290"/>
                    </a:lnTo>
                    <a:lnTo>
                      <a:pt x="2" y="276"/>
                    </a:lnTo>
                    <a:lnTo>
                      <a:pt x="1" y="261"/>
                    </a:lnTo>
                    <a:lnTo>
                      <a:pt x="0" y="247"/>
                    </a:lnTo>
                    <a:lnTo>
                      <a:pt x="0" y="247"/>
                    </a:lnTo>
                    <a:lnTo>
                      <a:pt x="1" y="231"/>
                    </a:lnTo>
                    <a:lnTo>
                      <a:pt x="3" y="217"/>
                    </a:lnTo>
                    <a:lnTo>
                      <a:pt x="8" y="202"/>
                    </a:lnTo>
                    <a:lnTo>
                      <a:pt x="13" y="189"/>
                    </a:lnTo>
                    <a:lnTo>
                      <a:pt x="19" y="175"/>
                    </a:lnTo>
                    <a:lnTo>
                      <a:pt x="28" y="163"/>
                    </a:lnTo>
                    <a:lnTo>
                      <a:pt x="37" y="152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76" y="112"/>
                    </a:lnTo>
                    <a:lnTo>
                      <a:pt x="98" y="9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31" y="67"/>
                    </a:lnTo>
                    <a:lnTo>
                      <a:pt x="151" y="55"/>
                    </a:lnTo>
                    <a:lnTo>
                      <a:pt x="172" y="46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212" y="33"/>
                    </a:lnTo>
                    <a:lnTo>
                      <a:pt x="241" y="27"/>
                    </a:lnTo>
                    <a:lnTo>
                      <a:pt x="308" y="16"/>
                    </a:lnTo>
                    <a:lnTo>
                      <a:pt x="366" y="7"/>
                    </a:lnTo>
                    <a:lnTo>
                      <a:pt x="394" y="4"/>
                    </a:lnTo>
                    <a:lnTo>
                      <a:pt x="416" y="0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08" y="51"/>
                    </a:lnTo>
                    <a:lnTo>
                      <a:pt x="395" y="109"/>
                    </a:lnTo>
                    <a:lnTo>
                      <a:pt x="379" y="174"/>
                    </a:lnTo>
                    <a:lnTo>
                      <a:pt x="372" y="202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56" y="242"/>
                    </a:lnTo>
                    <a:lnTo>
                      <a:pt x="346" y="261"/>
                    </a:lnTo>
                    <a:lnTo>
                      <a:pt x="334" y="281"/>
                    </a:lnTo>
                    <a:lnTo>
                      <a:pt x="323" y="296"/>
                    </a:lnTo>
                    <a:lnTo>
                      <a:pt x="323" y="296"/>
                    </a:lnTo>
                    <a:lnTo>
                      <a:pt x="307" y="313"/>
                    </a:lnTo>
                    <a:lnTo>
                      <a:pt x="286" y="334"/>
                    </a:lnTo>
                    <a:lnTo>
                      <a:pt x="254" y="361"/>
                    </a:lnTo>
                    <a:lnTo>
                      <a:pt x="254" y="361"/>
                    </a:lnTo>
                    <a:lnTo>
                      <a:pt x="244" y="370"/>
                    </a:lnTo>
                    <a:lnTo>
                      <a:pt x="231" y="379"/>
                    </a:lnTo>
                    <a:lnTo>
                      <a:pt x="219" y="386"/>
                    </a:lnTo>
                    <a:lnTo>
                      <a:pt x="207" y="391"/>
                    </a:lnTo>
                    <a:lnTo>
                      <a:pt x="193" y="396"/>
                    </a:lnTo>
                    <a:lnTo>
                      <a:pt x="180" y="400"/>
                    </a:lnTo>
                    <a:lnTo>
                      <a:pt x="166" y="401"/>
                    </a:lnTo>
                    <a:lnTo>
                      <a:pt x="151" y="402"/>
                    </a:lnTo>
                    <a:lnTo>
                      <a:pt x="151" y="402"/>
                    </a:lnTo>
                    <a:close/>
                    <a:moveTo>
                      <a:pt x="376" y="39"/>
                    </a:moveTo>
                    <a:lnTo>
                      <a:pt x="376" y="39"/>
                    </a:lnTo>
                    <a:lnTo>
                      <a:pt x="334" y="46"/>
                    </a:lnTo>
                    <a:lnTo>
                      <a:pt x="284" y="53"/>
                    </a:lnTo>
                    <a:lnTo>
                      <a:pt x="236" y="62"/>
                    </a:lnTo>
                    <a:lnTo>
                      <a:pt x="215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184" y="76"/>
                    </a:lnTo>
                    <a:lnTo>
                      <a:pt x="167" y="85"/>
                    </a:lnTo>
                    <a:lnTo>
                      <a:pt x="149" y="95"/>
                    </a:lnTo>
                    <a:lnTo>
                      <a:pt x="135" y="104"/>
                    </a:lnTo>
                    <a:lnTo>
                      <a:pt x="135" y="104"/>
                    </a:lnTo>
                    <a:lnTo>
                      <a:pt x="120" y="115"/>
                    </a:lnTo>
                    <a:lnTo>
                      <a:pt x="102" y="132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62" y="173"/>
                    </a:lnTo>
                    <a:lnTo>
                      <a:pt x="55" y="182"/>
                    </a:lnTo>
                    <a:lnTo>
                      <a:pt x="49" y="192"/>
                    </a:lnTo>
                    <a:lnTo>
                      <a:pt x="44" y="202"/>
                    </a:lnTo>
                    <a:lnTo>
                      <a:pt x="39" y="213"/>
                    </a:lnTo>
                    <a:lnTo>
                      <a:pt x="37" y="224"/>
                    </a:lnTo>
                    <a:lnTo>
                      <a:pt x="34" y="236"/>
                    </a:lnTo>
                    <a:lnTo>
                      <a:pt x="33" y="247"/>
                    </a:lnTo>
                    <a:lnTo>
                      <a:pt x="33" y="247"/>
                    </a:lnTo>
                    <a:lnTo>
                      <a:pt x="33" y="259"/>
                    </a:lnTo>
                    <a:lnTo>
                      <a:pt x="35" y="270"/>
                    </a:lnTo>
                    <a:lnTo>
                      <a:pt x="38" y="281"/>
                    </a:lnTo>
                    <a:lnTo>
                      <a:pt x="40" y="292"/>
                    </a:lnTo>
                    <a:lnTo>
                      <a:pt x="45" y="303"/>
                    </a:lnTo>
                    <a:lnTo>
                      <a:pt x="51" y="313"/>
                    </a:lnTo>
                    <a:lnTo>
                      <a:pt x="57" y="323"/>
                    </a:lnTo>
                    <a:lnTo>
                      <a:pt x="65" y="332"/>
                    </a:lnTo>
                    <a:lnTo>
                      <a:pt x="65" y="332"/>
                    </a:lnTo>
                    <a:lnTo>
                      <a:pt x="74" y="339"/>
                    </a:lnTo>
                    <a:lnTo>
                      <a:pt x="82" y="346"/>
                    </a:lnTo>
                    <a:lnTo>
                      <a:pt x="92" y="353"/>
                    </a:lnTo>
                    <a:lnTo>
                      <a:pt x="103" y="359"/>
                    </a:lnTo>
                    <a:lnTo>
                      <a:pt x="113" y="363"/>
                    </a:lnTo>
                    <a:lnTo>
                      <a:pt x="124" y="365"/>
                    </a:lnTo>
                    <a:lnTo>
                      <a:pt x="135" y="367"/>
                    </a:lnTo>
                    <a:lnTo>
                      <a:pt x="147" y="369"/>
                    </a:lnTo>
                    <a:lnTo>
                      <a:pt x="147" y="369"/>
                    </a:lnTo>
                    <a:lnTo>
                      <a:pt x="159" y="369"/>
                    </a:lnTo>
                    <a:lnTo>
                      <a:pt x="171" y="366"/>
                    </a:lnTo>
                    <a:lnTo>
                      <a:pt x="182" y="364"/>
                    </a:lnTo>
                    <a:lnTo>
                      <a:pt x="193" y="361"/>
                    </a:lnTo>
                    <a:lnTo>
                      <a:pt x="203" y="356"/>
                    </a:lnTo>
                    <a:lnTo>
                      <a:pt x="213" y="350"/>
                    </a:lnTo>
                    <a:lnTo>
                      <a:pt x="223" y="344"/>
                    </a:lnTo>
                    <a:lnTo>
                      <a:pt x="231" y="337"/>
                    </a:lnTo>
                    <a:lnTo>
                      <a:pt x="231" y="337"/>
                    </a:lnTo>
                    <a:lnTo>
                      <a:pt x="266" y="306"/>
                    </a:lnTo>
                    <a:lnTo>
                      <a:pt x="284" y="289"/>
                    </a:lnTo>
                    <a:lnTo>
                      <a:pt x="297" y="275"/>
                    </a:lnTo>
                    <a:lnTo>
                      <a:pt x="297" y="275"/>
                    </a:lnTo>
                    <a:lnTo>
                      <a:pt x="307" y="261"/>
                    </a:lnTo>
                    <a:lnTo>
                      <a:pt x="316" y="245"/>
                    </a:lnTo>
                    <a:lnTo>
                      <a:pt x="326" y="227"/>
                    </a:lnTo>
                    <a:lnTo>
                      <a:pt x="334" y="213"/>
                    </a:lnTo>
                    <a:lnTo>
                      <a:pt x="334" y="213"/>
                    </a:lnTo>
                    <a:lnTo>
                      <a:pt x="339" y="197"/>
                    </a:lnTo>
                    <a:lnTo>
                      <a:pt x="345" y="178"/>
                    </a:lnTo>
                    <a:lnTo>
                      <a:pt x="356" y="129"/>
                    </a:lnTo>
                    <a:lnTo>
                      <a:pt x="367" y="80"/>
                    </a:lnTo>
                    <a:lnTo>
                      <a:pt x="376" y="39"/>
                    </a:lnTo>
                    <a:lnTo>
                      <a:pt x="376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9" name="Freeform 11"/>
              <p:cNvSpPr>
                <a:spLocks noEditPoints="1"/>
              </p:cNvSpPr>
              <p:nvPr/>
            </p:nvSpPr>
            <p:spPr bwMode="auto">
              <a:xfrm>
                <a:off x="7150100" y="3860800"/>
                <a:ext cx="220663" cy="212725"/>
              </a:xfrm>
              <a:custGeom>
                <a:avLst/>
                <a:gdLst>
                  <a:gd name="T0" fmla="*/ 250 w 417"/>
                  <a:gd name="T1" fmla="*/ 401 h 402"/>
                  <a:gd name="T2" fmla="*/ 209 w 417"/>
                  <a:gd name="T3" fmla="*/ 391 h 402"/>
                  <a:gd name="T4" fmla="*/ 172 w 417"/>
                  <a:gd name="T5" fmla="*/ 370 h 402"/>
                  <a:gd name="T6" fmla="*/ 131 w 417"/>
                  <a:gd name="T7" fmla="*/ 334 h 402"/>
                  <a:gd name="T8" fmla="*/ 94 w 417"/>
                  <a:gd name="T9" fmla="*/ 296 h 402"/>
                  <a:gd name="T10" fmla="*/ 60 w 417"/>
                  <a:gd name="T11" fmla="*/ 242 h 402"/>
                  <a:gd name="T12" fmla="*/ 44 w 417"/>
                  <a:gd name="T13" fmla="*/ 202 h 402"/>
                  <a:gd name="T14" fmla="*/ 10 w 417"/>
                  <a:gd name="T15" fmla="*/ 51 h 402"/>
                  <a:gd name="T16" fmla="*/ 22 w 417"/>
                  <a:gd name="T17" fmla="*/ 4 h 402"/>
                  <a:gd name="T18" fmla="*/ 108 w 417"/>
                  <a:gd name="T19" fmla="*/ 16 h 402"/>
                  <a:gd name="T20" fmla="*/ 227 w 417"/>
                  <a:gd name="T21" fmla="*/ 39 h 402"/>
                  <a:gd name="T22" fmla="*/ 265 w 417"/>
                  <a:gd name="T23" fmla="*/ 55 h 402"/>
                  <a:gd name="T24" fmla="*/ 301 w 417"/>
                  <a:gd name="T25" fmla="*/ 76 h 402"/>
                  <a:gd name="T26" fmla="*/ 370 w 417"/>
                  <a:gd name="T27" fmla="*/ 141 h 402"/>
                  <a:gd name="T28" fmla="*/ 388 w 417"/>
                  <a:gd name="T29" fmla="*/ 163 h 402"/>
                  <a:gd name="T30" fmla="*/ 408 w 417"/>
                  <a:gd name="T31" fmla="*/ 202 h 402"/>
                  <a:gd name="T32" fmla="*/ 417 w 417"/>
                  <a:gd name="T33" fmla="*/ 247 h 402"/>
                  <a:gd name="T34" fmla="*/ 414 w 417"/>
                  <a:gd name="T35" fmla="*/ 276 h 402"/>
                  <a:gd name="T36" fmla="*/ 401 w 417"/>
                  <a:gd name="T37" fmla="*/ 318 h 402"/>
                  <a:gd name="T38" fmla="*/ 376 w 417"/>
                  <a:gd name="T39" fmla="*/ 354 h 402"/>
                  <a:gd name="T40" fmla="*/ 352 w 417"/>
                  <a:gd name="T41" fmla="*/ 374 h 402"/>
                  <a:gd name="T42" fmla="*/ 313 w 417"/>
                  <a:gd name="T43" fmla="*/ 395 h 402"/>
                  <a:gd name="T44" fmla="*/ 270 w 417"/>
                  <a:gd name="T45" fmla="*/ 402 h 402"/>
                  <a:gd name="T46" fmla="*/ 265 w 417"/>
                  <a:gd name="T47" fmla="*/ 402 h 402"/>
                  <a:gd name="T48" fmla="*/ 49 w 417"/>
                  <a:gd name="T49" fmla="*/ 80 h 402"/>
                  <a:gd name="T50" fmla="*/ 78 w 417"/>
                  <a:gd name="T51" fmla="*/ 197 h 402"/>
                  <a:gd name="T52" fmla="*/ 90 w 417"/>
                  <a:gd name="T53" fmla="*/ 228 h 402"/>
                  <a:gd name="T54" fmla="*/ 119 w 417"/>
                  <a:gd name="T55" fmla="*/ 275 h 402"/>
                  <a:gd name="T56" fmla="*/ 150 w 417"/>
                  <a:gd name="T57" fmla="*/ 306 h 402"/>
                  <a:gd name="T58" fmla="*/ 193 w 417"/>
                  <a:gd name="T59" fmla="*/ 344 h 402"/>
                  <a:gd name="T60" fmla="*/ 224 w 417"/>
                  <a:gd name="T61" fmla="*/ 361 h 402"/>
                  <a:gd name="T62" fmla="*/ 258 w 417"/>
                  <a:gd name="T63" fmla="*/ 369 h 402"/>
                  <a:gd name="T64" fmla="*/ 291 w 417"/>
                  <a:gd name="T65" fmla="*/ 365 h 402"/>
                  <a:gd name="T66" fmla="*/ 323 w 417"/>
                  <a:gd name="T67" fmla="*/ 354 h 402"/>
                  <a:gd name="T68" fmla="*/ 351 w 417"/>
                  <a:gd name="T69" fmla="*/ 332 h 402"/>
                  <a:gd name="T70" fmla="*/ 366 w 417"/>
                  <a:gd name="T71" fmla="*/ 312 h 402"/>
                  <a:gd name="T72" fmla="*/ 380 w 417"/>
                  <a:gd name="T73" fmla="*/ 281 h 402"/>
                  <a:gd name="T74" fmla="*/ 383 w 417"/>
                  <a:gd name="T75" fmla="*/ 247 h 402"/>
                  <a:gd name="T76" fmla="*/ 377 w 417"/>
                  <a:gd name="T77" fmla="*/ 213 h 402"/>
                  <a:gd name="T78" fmla="*/ 361 w 417"/>
                  <a:gd name="T79" fmla="*/ 182 h 402"/>
                  <a:gd name="T80" fmla="*/ 346 w 417"/>
                  <a:gd name="T81" fmla="*/ 165 h 402"/>
                  <a:gd name="T82" fmla="*/ 281 w 417"/>
                  <a:gd name="T83" fmla="*/ 104 h 402"/>
                  <a:gd name="T84" fmla="*/ 250 w 417"/>
                  <a:gd name="T85" fmla="*/ 85 h 402"/>
                  <a:gd name="T86" fmla="*/ 217 w 417"/>
                  <a:gd name="T87" fmla="*/ 72 h 402"/>
                  <a:gd name="T88" fmla="*/ 132 w 417"/>
                  <a:gd name="T89" fmla="*/ 53 h 402"/>
                  <a:gd name="T90" fmla="*/ 41 w 417"/>
                  <a:gd name="T91" fmla="*/ 3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7" h="402">
                    <a:moveTo>
                      <a:pt x="265" y="402"/>
                    </a:moveTo>
                    <a:lnTo>
                      <a:pt x="265" y="402"/>
                    </a:lnTo>
                    <a:lnTo>
                      <a:pt x="250" y="401"/>
                    </a:lnTo>
                    <a:lnTo>
                      <a:pt x="237" y="400"/>
                    </a:lnTo>
                    <a:lnTo>
                      <a:pt x="223" y="396"/>
                    </a:lnTo>
                    <a:lnTo>
                      <a:pt x="209" y="391"/>
                    </a:lnTo>
                    <a:lnTo>
                      <a:pt x="197" y="386"/>
                    </a:lnTo>
                    <a:lnTo>
                      <a:pt x="185" y="379"/>
                    </a:lnTo>
                    <a:lnTo>
                      <a:pt x="172" y="37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31" y="334"/>
                    </a:lnTo>
                    <a:lnTo>
                      <a:pt x="110" y="313"/>
                    </a:lnTo>
                    <a:lnTo>
                      <a:pt x="94" y="296"/>
                    </a:lnTo>
                    <a:lnTo>
                      <a:pt x="94" y="296"/>
                    </a:lnTo>
                    <a:lnTo>
                      <a:pt x="82" y="281"/>
                    </a:lnTo>
                    <a:lnTo>
                      <a:pt x="70" y="261"/>
                    </a:lnTo>
                    <a:lnTo>
                      <a:pt x="60" y="242"/>
                    </a:lnTo>
                    <a:lnTo>
                      <a:pt x="52" y="226"/>
                    </a:lnTo>
                    <a:lnTo>
                      <a:pt x="52" y="226"/>
                    </a:lnTo>
                    <a:lnTo>
                      <a:pt x="44" y="202"/>
                    </a:lnTo>
                    <a:lnTo>
                      <a:pt x="37" y="174"/>
                    </a:lnTo>
                    <a:lnTo>
                      <a:pt x="21" y="109"/>
                    </a:lnTo>
                    <a:lnTo>
                      <a:pt x="10" y="5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50" y="7"/>
                    </a:lnTo>
                    <a:lnTo>
                      <a:pt x="108" y="16"/>
                    </a:lnTo>
                    <a:lnTo>
                      <a:pt x="175" y="27"/>
                    </a:lnTo>
                    <a:lnTo>
                      <a:pt x="204" y="33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44" y="47"/>
                    </a:lnTo>
                    <a:lnTo>
                      <a:pt x="265" y="55"/>
                    </a:lnTo>
                    <a:lnTo>
                      <a:pt x="285" y="67"/>
                    </a:lnTo>
                    <a:lnTo>
                      <a:pt x="301" y="76"/>
                    </a:lnTo>
                    <a:lnTo>
                      <a:pt x="301" y="76"/>
                    </a:lnTo>
                    <a:lnTo>
                      <a:pt x="319" y="91"/>
                    </a:lnTo>
                    <a:lnTo>
                      <a:pt x="340" y="112"/>
                    </a:lnTo>
                    <a:lnTo>
                      <a:pt x="370" y="141"/>
                    </a:lnTo>
                    <a:lnTo>
                      <a:pt x="370" y="141"/>
                    </a:lnTo>
                    <a:lnTo>
                      <a:pt x="380" y="152"/>
                    </a:lnTo>
                    <a:lnTo>
                      <a:pt x="388" y="163"/>
                    </a:lnTo>
                    <a:lnTo>
                      <a:pt x="397" y="175"/>
                    </a:lnTo>
                    <a:lnTo>
                      <a:pt x="403" y="189"/>
                    </a:lnTo>
                    <a:lnTo>
                      <a:pt x="408" y="202"/>
                    </a:lnTo>
                    <a:lnTo>
                      <a:pt x="413" y="217"/>
                    </a:lnTo>
                    <a:lnTo>
                      <a:pt x="415" y="231"/>
                    </a:lnTo>
                    <a:lnTo>
                      <a:pt x="417" y="247"/>
                    </a:lnTo>
                    <a:lnTo>
                      <a:pt x="417" y="247"/>
                    </a:lnTo>
                    <a:lnTo>
                      <a:pt x="417" y="261"/>
                    </a:lnTo>
                    <a:lnTo>
                      <a:pt x="414" y="276"/>
                    </a:lnTo>
                    <a:lnTo>
                      <a:pt x="412" y="290"/>
                    </a:lnTo>
                    <a:lnTo>
                      <a:pt x="407" y="305"/>
                    </a:lnTo>
                    <a:lnTo>
                      <a:pt x="401" y="318"/>
                    </a:lnTo>
                    <a:lnTo>
                      <a:pt x="393" y="330"/>
                    </a:lnTo>
                    <a:lnTo>
                      <a:pt x="385" y="343"/>
                    </a:lnTo>
                    <a:lnTo>
                      <a:pt x="376" y="354"/>
                    </a:lnTo>
                    <a:lnTo>
                      <a:pt x="376" y="354"/>
                    </a:lnTo>
                    <a:lnTo>
                      <a:pt x="365" y="365"/>
                    </a:lnTo>
                    <a:lnTo>
                      <a:pt x="352" y="374"/>
                    </a:lnTo>
                    <a:lnTo>
                      <a:pt x="340" y="382"/>
                    </a:lnTo>
                    <a:lnTo>
                      <a:pt x="328" y="388"/>
                    </a:lnTo>
                    <a:lnTo>
                      <a:pt x="313" y="395"/>
                    </a:lnTo>
                    <a:lnTo>
                      <a:pt x="299" y="398"/>
                    </a:lnTo>
                    <a:lnTo>
                      <a:pt x="285" y="401"/>
                    </a:lnTo>
                    <a:lnTo>
                      <a:pt x="270" y="402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402"/>
                    </a:lnTo>
                    <a:close/>
                    <a:moveTo>
                      <a:pt x="41" y="39"/>
                    </a:moveTo>
                    <a:lnTo>
                      <a:pt x="41" y="39"/>
                    </a:lnTo>
                    <a:lnTo>
                      <a:pt x="49" y="80"/>
                    </a:lnTo>
                    <a:lnTo>
                      <a:pt x="60" y="129"/>
                    </a:lnTo>
                    <a:lnTo>
                      <a:pt x="71" y="178"/>
                    </a:lnTo>
                    <a:lnTo>
                      <a:pt x="78" y="197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28"/>
                    </a:lnTo>
                    <a:lnTo>
                      <a:pt x="100" y="245"/>
                    </a:lnTo>
                    <a:lnTo>
                      <a:pt x="110" y="263"/>
                    </a:lnTo>
                    <a:lnTo>
                      <a:pt x="119" y="275"/>
                    </a:lnTo>
                    <a:lnTo>
                      <a:pt x="119" y="275"/>
                    </a:lnTo>
                    <a:lnTo>
                      <a:pt x="132" y="289"/>
                    </a:lnTo>
                    <a:lnTo>
                      <a:pt x="150" y="306"/>
                    </a:lnTo>
                    <a:lnTo>
                      <a:pt x="184" y="335"/>
                    </a:lnTo>
                    <a:lnTo>
                      <a:pt x="184" y="335"/>
                    </a:lnTo>
                    <a:lnTo>
                      <a:pt x="193" y="344"/>
                    </a:lnTo>
                    <a:lnTo>
                      <a:pt x="203" y="350"/>
                    </a:lnTo>
                    <a:lnTo>
                      <a:pt x="213" y="356"/>
                    </a:lnTo>
                    <a:lnTo>
                      <a:pt x="224" y="361"/>
                    </a:lnTo>
                    <a:lnTo>
                      <a:pt x="235" y="365"/>
                    </a:lnTo>
                    <a:lnTo>
                      <a:pt x="246" y="367"/>
                    </a:lnTo>
                    <a:lnTo>
                      <a:pt x="258" y="369"/>
                    </a:lnTo>
                    <a:lnTo>
                      <a:pt x="269" y="369"/>
                    </a:lnTo>
                    <a:lnTo>
                      <a:pt x="280" y="367"/>
                    </a:lnTo>
                    <a:lnTo>
                      <a:pt x="291" y="365"/>
                    </a:lnTo>
                    <a:lnTo>
                      <a:pt x="302" y="363"/>
                    </a:lnTo>
                    <a:lnTo>
                      <a:pt x="313" y="359"/>
                    </a:lnTo>
                    <a:lnTo>
                      <a:pt x="323" y="354"/>
                    </a:lnTo>
                    <a:lnTo>
                      <a:pt x="333" y="348"/>
                    </a:lnTo>
                    <a:lnTo>
                      <a:pt x="343" y="340"/>
                    </a:lnTo>
                    <a:lnTo>
                      <a:pt x="351" y="332"/>
                    </a:lnTo>
                    <a:lnTo>
                      <a:pt x="351" y="332"/>
                    </a:lnTo>
                    <a:lnTo>
                      <a:pt x="359" y="322"/>
                    </a:lnTo>
                    <a:lnTo>
                      <a:pt x="366" y="312"/>
                    </a:lnTo>
                    <a:lnTo>
                      <a:pt x="371" y="302"/>
                    </a:lnTo>
                    <a:lnTo>
                      <a:pt x="376" y="292"/>
                    </a:lnTo>
                    <a:lnTo>
                      <a:pt x="380" y="281"/>
                    </a:lnTo>
                    <a:lnTo>
                      <a:pt x="382" y="270"/>
                    </a:lnTo>
                    <a:lnTo>
                      <a:pt x="383" y="259"/>
                    </a:lnTo>
                    <a:lnTo>
                      <a:pt x="383" y="247"/>
                    </a:lnTo>
                    <a:lnTo>
                      <a:pt x="382" y="236"/>
                    </a:lnTo>
                    <a:lnTo>
                      <a:pt x="380" y="224"/>
                    </a:lnTo>
                    <a:lnTo>
                      <a:pt x="377" y="213"/>
                    </a:lnTo>
                    <a:lnTo>
                      <a:pt x="373" y="203"/>
                    </a:lnTo>
                    <a:lnTo>
                      <a:pt x="368" y="192"/>
                    </a:lnTo>
                    <a:lnTo>
                      <a:pt x="361" y="182"/>
                    </a:lnTo>
                    <a:lnTo>
                      <a:pt x="355" y="17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314" y="133"/>
                    </a:lnTo>
                    <a:lnTo>
                      <a:pt x="296" y="115"/>
                    </a:lnTo>
                    <a:lnTo>
                      <a:pt x="281" y="104"/>
                    </a:lnTo>
                    <a:lnTo>
                      <a:pt x="281" y="104"/>
                    </a:lnTo>
                    <a:lnTo>
                      <a:pt x="267" y="95"/>
                    </a:lnTo>
                    <a:lnTo>
                      <a:pt x="250" y="85"/>
                    </a:lnTo>
                    <a:lnTo>
                      <a:pt x="232" y="76"/>
                    </a:lnTo>
                    <a:lnTo>
                      <a:pt x="217" y="72"/>
                    </a:lnTo>
                    <a:lnTo>
                      <a:pt x="217" y="72"/>
                    </a:lnTo>
                    <a:lnTo>
                      <a:pt x="201" y="67"/>
                    </a:lnTo>
                    <a:lnTo>
                      <a:pt x="180" y="62"/>
                    </a:lnTo>
                    <a:lnTo>
                      <a:pt x="132" y="53"/>
                    </a:lnTo>
                    <a:lnTo>
                      <a:pt x="82" y="46"/>
                    </a:lnTo>
                    <a:lnTo>
                      <a:pt x="41" y="39"/>
                    </a:lnTo>
                    <a:lnTo>
                      <a:pt x="41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0" name="Freeform 12"/>
              <p:cNvSpPr>
                <a:spLocks/>
              </p:cNvSpPr>
              <p:nvPr/>
            </p:nvSpPr>
            <p:spPr bwMode="auto">
              <a:xfrm>
                <a:off x="7288213" y="3989388"/>
                <a:ext cx="209550" cy="128588"/>
              </a:xfrm>
              <a:custGeom>
                <a:avLst/>
                <a:gdLst>
                  <a:gd name="T0" fmla="*/ 200 w 397"/>
                  <a:gd name="T1" fmla="*/ 244 h 244"/>
                  <a:gd name="T2" fmla="*/ 0 w 397"/>
                  <a:gd name="T3" fmla="*/ 22 h 244"/>
                  <a:gd name="T4" fmla="*/ 25 w 397"/>
                  <a:gd name="T5" fmla="*/ 0 h 244"/>
                  <a:gd name="T6" fmla="*/ 200 w 397"/>
                  <a:gd name="T7" fmla="*/ 193 h 244"/>
                  <a:gd name="T8" fmla="*/ 372 w 397"/>
                  <a:gd name="T9" fmla="*/ 0 h 244"/>
                  <a:gd name="T10" fmla="*/ 397 w 397"/>
                  <a:gd name="T11" fmla="*/ 22 h 244"/>
                  <a:gd name="T12" fmla="*/ 200 w 39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244">
                    <a:moveTo>
                      <a:pt x="200" y="244"/>
                    </a:moveTo>
                    <a:lnTo>
                      <a:pt x="0" y="22"/>
                    </a:lnTo>
                    <a:lnTo>
                      <a:pt x="25" y="0"/>
                    </a:lnTo>
                    <a:lnTo>
                      <a:pt x="200" y="193"/>
                    </a:lnTo>
                    <a:lnTo>
                      <a:pt x="372" y="0"/>
                    </a:lnTo>
                    <a:lnTo>
                      <a:pt x="397" y="22"/>
                    </a:lnTo>
                    <a:lnTo>
                      <a:pt x="200" y="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1" name="Rectangle 13"/>
              <p:cNvSpPr>
                <a:spLocks noChangeArrowheads="1"/>
              </p:cNvSpPr>
              <p:nvPr/>
            </p:nvSpPr>
            <p:spPr bwMode="auto">
              <a:xfrm>
                <a:off x="7385050" y="4095750"/>
                <a:ext cx="17463" cy="11747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2" name="Freeform 5"/>
              <p:cNvSpPr>
                <a:spLocks/>
              </p:cNvSpPr>
              <p:nvPr/>
            </p:nvSpPr>
            <p:spPr bwMode="auto">
              <a:xfrm>
                <a:off x="7067550" y="4257675"/>
                <a:ext cx="388938" cy="165100"/>
              </a:xfrm>
              <a:custGeom>
                <a:avLst/>
                <a:gdLst>
                  <a:gd name="T0" fmla="*/ 321 w 734"/>
                  <a:gd name="T1" fmla="*/ 313 h 313"/>
                  <a:gd name="T2" fmla="*/ 321 w 734"/>
                  <a:gd name="T3" fmla="*/ 296 h 313"/>
                  <a:gd name="T4" fmla="*/ 323 w 734"/>
                  <a:gd name="T5" fmla="*/ 276 h 313"/>
                  <a:gd name="T6" fmla="*/ 333 w 734"/>
                  <a:gd name="T7" fmla="*/ 259 h 313"/>
                  <a:gd name="T8" fmla="*/ 345 w 734"/>
                  <a:gd name="T9" fmla="*/ 245 h 313"/>
                  <a:gd name="T10" fmla="*/ 360 w 734"/>
                  <a:gd name="T11" fmla="*/ 234 h 313"/>
                  <a:gd name="T12" fmla="*/ 387 w 734"/>
                  <a:gd name="T13" fmla="*/ 222 h 313"/>
                  <a:gd name="T14" fmla="*/ 406 w 734"/>
                  <a:gd name="T15" fmla="*/ 217 h 313"/>
                  <a:gd name="T16" fmla="*/ 641 w 734"/>
                  <a:gd name="T17" fmla="*/ 217 h 313"/>
                  <a:gd name="T18" fmla="*/ 665 w 734"/>
                  <a:gd name="T19" fmla="*/ 215 h 313"/>
                  <a:gd name="T20" fmla="*/ 680 w 734"/>
                  <a:gd name="T21" fmla="*/ 211 h 313"/>
                  <a:gd name="T22" fmla="*/ 692 w 734"/>
                  <a:gd name="T23" fmla="*/ 203 h 313"/>
                  <a:gd name="T24" fmla="*/ 696 w 734"/>
                  <a:gd name="T25" fmla="*/ 198 h 313"/>
                  <a:gd name="T26" fmla="*/ 699 w 734"/>
                  <a:gd name="T27" fmla="*/ 187 h 313"/>
                  <a:gd name="T28" fmla="*/ 701 w 734"/>
                  <a:gd name="T29" fmla="*/ 180 h 313"/>
                  <a:gd name="T30" fmla="*/ 697 w 734"/>
                  <a:gd name="T31" fmla="*/ 160 h 313"/>
                  <a:gd name="T32" fmla="*/ 688 w 734"/>
                  <a:gd name="T33" fmla="*/ 144 h 313"/>
                  <a:gd name="T34" fmla="*/ 677 w 734"/>
                  <a:gd name="T35" fmla="*/ 133 h 313"/>
                  <a:gd name="T36" fmla="*/ 665 w 734"/>
                  <a:gd name="T37" fmla="*/ 124 h 313"/>
                  <a:gd name="T38" fmla="*/ 659 w 734"/>
                  <a:gd name="T39" fmla="*/ 122 h 313"/>
                  <a:gd name="T40" fmla="*/ 428 w 734"/>
                  <a:gd name="T41" fmla="*/ 122 h 313"/>
                  <a:gd name="T42" fmla="*/ 415 w 734"/>
                  <a:gd name="T43" fmla="*/ 121 h 313"/>
                  <a:gd name="T44" fmla="*/ 387 w 734"/>
                  <a:gd name="T45" fmla="*/ 114 h 313"/>
                  <a:gd name="T46" fmla="*/ 216 w 734"/>
                  <a:gd name="T47" fmla="*/ 37 h 313"/>
                  <a:gd name="T48" fmla="*/ 209 w 734"/>
                  <a:gd name="T49" fmla="*/ 34 h 313"/>
                  <a:gd name="T50" fmla="*/ 0 w 734"/>
                  <a:gd name="T51" fmla="*/ 33 h 313"/>
                  <a:gd name="T52" fmla="*/ 201 w 734"/>
                  <a:gd name="T53" fmla="*/ 0 h 313"/>
                  <a:gd name="T54" fmla="*/ 209 w 734"/>
                  <a:gd name="T55" fmla="*/ 1 h 313"/>
                  <a:gd name="T56" fmla="*/ 223 w 734"/>
                  <a:gd name="T57" fmla="*/ 3 h 313"/>
                  <a:gd name="T58" fmla="*/ 389 w 734"/>
                  <a:gd name="T59" fmla="*/ 80 h 313"/>
                  <a:gd name="T60" fmla="*/ 397 w 734"/>
                  <a:gd name="T61" fmla="*/ 84 h 313"/>
                  <a:gd name="T62" fmla="*/ 418 w 734"/>
                  <a:gd name="T63" fmla="*/ 87 h 313"/>
                  <a:gd name="T64" fmla="*/ 652 w 734"/>
                  <a:gd name="T65" fmla="*/ 88 h 313"/>
                  <a:gd name="T66" fmla="*/ 660 w 734"/>
                  <a:gd name="T67" fmla="*/ 88 h 313"/>
                  <a:gd name="T68" fmla="*/ 673 w 734"/>
                  <a:gd name="T69" fmla="*/ 92 h 313"/>
                  <a:gd name="T70" fmla="*/ 680 w 734"/>
                  <a:gd name="T71" fmla="*/ 95 h 313"/>
                  <a:gd name="T72" fmla="*/ 703 w 734"/>
                  <a:gd name="T73" fmla="*/ 111 h 313"/>
                  <a:gd name="T74" fmla="*/ 719 w 734"/>
                  <a:gd name="T75" fmla="*/ 130 h 313"/>
                  <a:gd name="T76" fmla="*/ 730 w 734"/>
                  <a:gd name="T77" fmla="*/ 154 h 313"/>
                  <a:gd name="T78" fmla="*/ 734 w 734"/>
                  <a:gd name="T79" fmla="*/ 180 h 313"/>
                  <a:gd name="T80" fmla="*/ 733 w 734"/>
                  <a:gd name="T81" fmla="*/ 193 h 313"/>
                  <a:gd name="T82" fmla="*/ 723 w 734"/>
                  <a:gd name="T83" fmla="*/ 218 h 313"/>
                  <a:gd name="T84" fmla="*/ 714 w 734"/>
                  <a:gd name="T85" fmla="*/ 228 h 313"/>
                  <a:gd name="T86" fmla="*/ 692 w 734"/>
                  <a:gd name="T87" fmla="*/ 241 h 313"/>
                  <a:gd name="T88" fmla="*/ 670 w 734"/>
                  <a:gd name="T89" fmla="*/ 249 h 313"/>
                  <a:gd name="T90" fmla="*/ 650 w 734"/>
                  <a:gd name="T91" fmla="*/ 250 h 313"/>
                  <a:gd name="T92" fmla="*/ 407 w 734"/>
                  <a:gd name="T93" fmla="*/ 250 h 313"/>
                  <a:gd name="T94" fmla="*/ 396 w 734"/>
                  <a:gd name="T95" fmla="*/ 255 h 313"/>
                  <a:gd name="T96" fmla="*/ 378 w 734"/>
                  <a:gd name="T97" fmla="*/ 264 h 313"/>
                  <a:gd name="T98" fmla="*/ 360 w 734"/>
                  <a:gd name="T99" fmla="*/ 277 h 313"/>
                  <a:gd name="T100" fmla="*/ 355 w 734"/>
                  <a:gd name="T101" fmla="*/ 286 h 313"/>
                  <a:gd name="T102" fmla="*/ 354 w 734"/>
                  <a:gd name="T103" fmla="*/ 29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4" h="313">
                    <a:moveTo>
                      <a:pt x="354" y="313"/>
                    </a:moveTo>
                    <a:lnTo>
                      <a:pt x="321" y="313"/>
                    </a:lnTo>
                    <a:lnTo>
                      <a:pt x="321" y="296"/>
                    </a:lnTo>
                    <a:lnTo>
                      <a:pt x="321" y="296"/>
                    </a:lnTo>
                    <a:lnTo>
                      <a:pt x="321" y="286"/>
                    </a:lnTo>
                    <a:lnTo>
                      <a:pt x="323" y="276"/>
                    </a:lnTo>
                    <a:lnTo>
                      <a:pt x="327" y="266"/>
                    </a:lnTo>
                    <a:lnTo>
                      <a:pt x="333" y="259"/>
                    </a:lnTo>
                    <a:lnTo>
                      <a:pt x="338" y="251"/>
                    </a:lnTo>
                    <a:lnTo>
                      <a:pt x="345" y="245"/>
                    </a:lnTo>
                    <a:lnTo>
                      <a:pt x="353" y="239"/>
                    </a:lnTo>
                    <a:lnTo>
                      <a:pt x="360" y="234"/>
                    </a:lnTo>
                    <a:lnTo>
                      <a:pt x="375" y="227"/>
                    </a:lnTo>
                    <a:lnTo>
                      <a:pt x="387" y="222"/>
                    </a:lnTo>
                    <a:lnTo>
                      <a:pt x="402" y="218"/>
                    </a:lnTo>
                    <a:lnTo>
                      <a:pt x="406" y="217"/>
                    </a:lnTo>
                    <a:lnTo>
                      <a:pt x="641" y="217"/>
                    </a:lnTo>
                    <a:lnTo>
                      <a:pt x="641" y="217"/>
                    </a:lnTo>
                    <a:lnTo>
                      <a:pt x="651" y="217"/>
                    </a:lnTo>
                    <a:lnTo>
                      <a:pt x="665" y="215"/>
                    </a:lnTo>
                    <a:lnTo>
                      <a:pt x="672" y="213"/>
                    </a:lnTo>
                    <a:lnTo>
                      <a:pt x="680" y="211"/>
                    </a:lnTo>
                    <a:lnTo>
                      <a:pt x="686" y="207"/>
                    </a:lnTo>
                    <a:lnTo>
                      <a:pt x="692" y="203"/>
                    </a:lnTo>
                    <a:lnTo>
                      <a:pt x="692" y="203"/>
                    </a:lnTo>
                    <a:lnTo>
                      <a:pt x="696" y="198"/>
                    </a:lnTo>
                    <a:lnTo>
                      <a:pt x="698" y="193"/>
                    </a:lnTo>
                    <a:lnTo>
                      <a:pt x="699" y="187"/>
                    </a:lnTo>
                    <a:lnTo>
                      <a:pt x="701" y="180"/>
                    </a:lnTo>
                    <a:lnTo>
                      <a:pt x="701" y="180"/>
                    </a:lnTo>
                    <a:lnTo>
                      <a:pt x="699" y="169"/>
                    </a:lnTo>
                    <a:lnTo>
                      <a:pt x="697" y="160"/>
                    </a:lnTo>
                    <a:lnTo>
                      <a:pt x="693" y="151"/>
                    </a:lnTo>
                    <a:lnTo>
                      <a:pt x="688" y="144"/>
                    </a:lnTo>
                    <a:lnTo>
                      <a:pt x="683" y="138"/>
                    </a:lnTo>
                    <a:lnTo>
                      <a:pt x="677" y="133"/>
                    </a:lnTo>
                    <a:lnTo>
                      <a:pt x="671" y="128"/>
                    </a:lnTo>
                    <a:lnTo>
                      <a:pt x="665" y="124"/>
                    </a:lnTo>
                    <a:lnTo>
                      <a:pt x="665" y="124"/>
                    </a:lnTo>
                    <a:lnTo>
                      <a:pt x="659" y="122"/>
                    </a:lnTo>
                    <a:lnTo>
                      <a:pt x="652" y="122"/>
                    </a:lnTo>
                    <a:lnTo>
                      <a:pt x="428" y="122"/>
                    </a:lnTo>
                    <a:lnTo>
                      <a:pt x="428" y="122"/>
                    </a:lnTo>
                    <a:lnTo>
                      <a:pt x="415" y="121"/>
                    </a:lnTo>
                    <a:lnTo>
                      <a:pt x="401" y="118"/>
                    </a:lnTo>
                    <a:lnTo>
                      <a:pt x="387" y="114"/>
                    </a:lnTo>
                    <a:lnTo>
                      <a:pt x="374" y="109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09" y="34"/>
                    </a:lnTo>
                    <a:lnTo>
                      <a:pt x="201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16" y="2"/>
                    </a:lnTo>
                    <a:lnTo>
                      <a:pt x="223" y="3"/>
                    </a:lnTo>
                    <a:lnTo>
                      <a:pt x="230" y="7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97" y="84"/>
                    </a:lnTo>
                    <a:lnTo>
                      <a:pt x="407" y="86"/>
                    </a:lnTo>
                    <a:lnTo>
                      <a:pt x="418" y="87"/>
                    </a:lnTo>
                    <a:lnTo>
                      <a:pt x="428" y="88"/>
                    </a:lnTo>
                    <a:lnTo>
                      <a:pt x="652" y="88"/>
                    </a:lnTo>
                    <a:lnTo>
                      <a:pt x="652" y="88"/>
                    </a:lnTo>
                    <a:lnTo>
                      <a:pt x="660" y="88"/>
                    </a:lnTo>
                    <a:lnTo>
                      <a:pt x="666" y="90"/>
                    </a:lnTo>
                    <a:lnTo>
                      <a:pt x="673" y="92"/>
                    </a:lnTo>
                    <a:lnTo>
                      <a:pt x="680" y="95"/>
                    </a:lnTo>
                    <a:lnTo>
                      <a:pt x="680" y="95"/>
                    </a:lnTo>
                    <a:lnTo>
                      <a:pt x="692" y="102"/>
                    </a:lnTo>
                    <a:lnTo>
                      <a:pt x="703" y="111"/>
                    </a:lnTo>
                    <a:lnTo>
                      <a:pt x="712" y="121"/>
                    </a:lnTo>
                    <a:lnTo>
                      <a:pt x="719" y="130"/>
                    </a:lnTo>
                    <a:lnTo>
                      <a:pt x="725" y="142"/>
                    </a:lnTo>
                    <a:lnTo>
                      <a:pt x="730" y="154"/>
                    </a:lnTo>
                    <a:lnTo>
                      <a:pt x="733" y="166"/>
                    </a:lnTo>
                    <a:lnTo>
                      <a:pt x="734" y="180"/>
                    </a:lnTo>
                    <a:lnTo>
                      <a:pt x="734" y="180"/>
                    </a:lnTo>
                    <a:lnTo>
                      <a:pt x="733" y="193"/>
                    </a:lnTo>
                    <a:lnTo>
                      <a:pt x="729" y="207"/>
                    </a:lnTo>
                    <a:lnTo>
                      <a:pt x="723" y="218"/>
                    </a:lnTo>
                    <a:lnTo>
                      <a:pt x="714" y="228"/>
                    </a:lnTo>
                    <a:lnTo>
                      <a:pt x="714" y="228"/>
                    </a:lnTo>
                    <a:lnTo>
                      <a:pt x="703" y="235"/>
                    </a:lnTo>
                    <a:lnTo>
                      <a:pt x="692" y="241"/>
                    </a:lnTo>
                    <a:lnTo>
                      <a:pt x="681" y="245"/>
                    </a:lnTo>
                    <a:lnTo>
                      <a:pt x="670" y="249"/>
                    </a:lnTo>
                    <a:lnTo>
                      <a:pt x="659" y="250"/>
                    </a:lnTo>
                    <a:lnTo>
                      <a:pt x="650" y="250"/>
                    </a:lnTo>
                    <a:lnTo>
                      <a:pt x="641" y="250"/>
                    </a:lnTo>
                    <a:lnTo>
                      <a:pt x="407" y="250"/>
                    </a:lnTo>
                    <a:lnTo>
                      <a:pt x="407" y="250"/>
                    </a:lnTo>
                    <a:lnTo>
                      <a:pt x="396" y="255"/>
                    </a:lnTo>
                    <a:lnTo>
                      <a:pt x="386" y="259"/>
                    </a:lnTo>
                    <a:lnTo>
                      <a:pt x="378" y="264"/>
                    </a:lnTo>
                    <a:lnTo>
                      <a:pt x="369" y="270"/>
                    </a:lnTo>
                    <a:lnTo>
                      <a:pt x="360" y="277"/>
                    </a:lnTo>
                    <a:lnTo>
                      <a:pt x="358" y="281"/>
                    </a:lnTo>
                    <a:lnTo>
                      <a:pt x="355" y="286"/>
                    </a:lnTo>
                    <a:lnTo>
                      <a:pt x="354" y="291"/>
                    </a:lnTo>
                    <a:lnTo>
                      <a:pt x="354" y="296"/>
                    </a:lnTo>
                    <a:lnTo>
                      <a:pt x="354" y="313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3" name="Freeform 6"/>
              <p:cNvSpPr>
                <a:spLocks/>
              </p:cNvSpPr>
              <p:nvPr/>
            </p:nvSpPr>
            <p:spPr bwMode="auto">
              <a:xfrm>
                <a:off x="7067550" y="4287838"/>
                <a:ext cx="601663" cy="247650"/>
              </a:xfrm>
              <a:custGeom>
                <a:avLst/>
                <a:gdLst>
                  <a:gd name="T0" fmla="*/ 562 w 1137"/>
                  <a:gd name="T1" fmla="*/ 467 h 467"/>
                  <a:gd name="T2" fmla="*/ 524 w 1137"/>
                  <a:gd name="T3" fmla="*/ 463 h 467"/>
                  <a:gd name="T4" fmla="*/ 490 w 1137"/>
                  <a:gd name="T5" fmla="*/ 453 h 467"/>
                  <a:gd name="T6" fmla="*/ 456 w 1137"/>
                  <a:gd name="T7" fmla="*/ 440 h 467"/>
                  <a:gd name="T8" fmla="*/ 0 w 1137"/>
                  <a:gd name="T9" fmla="*/ 328 h 467"/>
                  <a:gd name="T10" fmla="*/ 152 w 1137"/>
                  <a:gd name="T11" fmla="*/ 296 h 467"/>
                  <a:gd name="T12" fmla="*/ 469 w 1137"/>
                  <a:gd name="T13" fmla="*/ 409 h 467"/>
                  <a:gd name="T14" fmla="*/ 500 w 1137"/>
                  <a:gd name="T15" fmla="*/ 421 h 467"/>
                  <a:gd name="T16" fmla="*/ 529 w 1137"/>
                  <a:gd name="T17" fmla="*/ 430 h 467"/>
                  <a:gd name="T18" fmla="*/ 562 w 1137"/>
                  <a:gd name="T19" fmla="*/ 434 h 467"/>
                  <a:gd name="T20" fmla="*/ 577 w 1137"/>
                  <a:gd name="T21" fmla="*/ 432 h 467"/>
                  <a:gd name="T22" fmla="*/ 604 w 1137"/>
                  <a:gd name="T23" fmla="*/ 428 h 467"/>
                  <a:gd name="T24" fmla="*/ 629 w 1137"/>
                  <a:gd name="T25" fmla="*/ 416 h 467"/>
                  <a:gd name="T26" fmla="*/ 1049 w 1137"/>
                  <a:gd name="T27" fmla="*/ 139 h 467"/>
                  <a:gd name="T28" fmla="*/ 1063 w 1137"/>
                  <a:gd name="T29" fmla="*/ 130 h 467"/>
                  <a:gd name="T30" fmla="*/ 1080 w 1137"/>
                  <a:gd name="T31" fmla="*/ 118 h 467"/>
                  <a:gd name="T32" fmla="*/ 1095 w 1137"/>
                  <a:gd name="T33" fmla="*/ 101 h 467"/>
                  <a:gd name="T34" fmla="*/ 1104 w 1137"/>
                  <a:gd name="T35" fmla="*/ 82 h 467"/>
                  <a:gd name="T36" fmla="*/ 1104 w 1137"/>
                  <a:gd name="T37" fmla="*/ 74 h 467"/>
                  <a:gd name="T38" fmla="*/ 1100 w 1137"/>
                  <a:gd name="T39" fmla="*/ 58 h 467"/>
                  <a:gd name="T40" fmla="*/ 1094 w 1137"/>
                  <a:gd name="T41" fmla="*/ 50 h 467"/>
                  <a:gd name="T42" fmla="*/ 1078 w 1137"/>
                  <a:gd name="T43" fmla="*/ 37 h 467"/>
                  <a:gd name="T44" fmla="*/ 1058 w 1137"/>
                  <a:gd name="T45" fmla="*/ 33 h 467"/>
                  <a:gd name="T46" fmla="*/ 1037 w 1137"/>
                  <a:gd name="T47" fmla="*/ 35 h 467"/>
                  <a:gd name="T48" fmla="*/ 1015 w 1137"/>
                  <a:gd name="T49" fmla="*/ 42 h 467"/>
                  <a:gd name="T50" fmla="*/ 978 w 1137"/>
                  <a:gd name="T51" fmla="*/ 59 h 467"/>
                  <a:gd name="T52" fmla="*/ 962 w 1137"/>
                  <a:gd name="T53" fmla="*/ 69 h 467"/>
                  <a:gd name="T54" fmla="*/ 895 w 1137"/>
                  <a:gd name="T55" fmla="*/ 108 h 467"/>
                  <a:gd name="T56" fmla="*/ 812 w 1137"/>
                  <a:gd name="T57" fmla="*/ 150 h 467"/>
                  <a:gd name="T58" fmla="*/ 766 w 1137"/>
                  <a:gd name="T59" fmla="*/ 170 h 467"/>
                  <a:gd name="T60" fmla="*/ 722 w 1137"/>
                  <a:gd name="T61" fmla="*/ 183 h 467"/>
                  <a:gd name="T62" fmla="*/ 682 w 1137"/>
                  <a:gd name="T63" fmla="*/ 191 h 467"/>
                  <a:gd name="T64" fmla="*/ 664 w 1137"/>
                  <a:gd name="T65" fmla="*/ 157 h 467"/>
                  <a:gd name="T66" fmla="*/ 681 w 1137"/>
                  <a:gd name="T67" fmla="*/ 157 h 467"/>
                  <a:gd name="T68" fmla="*/ 717 w 1137"/>
                  <a:gd name="T69" fmla="*/ 150 h 467"/>
                  <a:gd name="T70" fmla="*/ 758 w 1137"/>
                  <a:gd name="T71" fmla="*/ 137 h 467"/>
                  <a:gd name="T72" fmla="*/ 802 w 1137"/>
                  <a:gd name="T73" fmla="*/ 118 h 467"/>
                  <a:gd name="T74" fmla="*/ 882 w 1137"/>
                  <a:gd name="T75" fmla="*/ 77 h 467"/>
                  <a:gd name="T76" fmla="*/ 943 w 1137"/>
                  <a:gd name="T77" fmla="*/ 42 h 467"/>
                  <a:gd name="T78" fmla="*/ 950 w 1137"/>
                  <a:gd name="T79" fmla="*/ 38 h 467"/>
                  <a:gd name="T80" fmla="*/ 987 w 1137"/>
                  <a:gd name="T81" fmla="*/ 17 h 467"/>
                  <a:gd name="T82" fmla="*/ 1012 w 1137"/>
                  <a:gd name="T83" fmla="*/ 7 h 467"/>
                  <a:gd name="T84" fmla="*/ 1041 w 1137"/>
                  <a:gd name="T85" fmla="*/ 1 h 467"/>
                  <a:gd name="T86" fmla="*/ 1069 w 1137"/>
                  <a:gd name="T87" fmla="*/ 0 h 467"/>
                  <a:gd name="T88" fmla="*/ 1098 w 1137"/>
                  <a:gd name="T89" fmla="*/ 10 h 467"/>
                  <a:gd name="T90" fmla="*/ 1110 w 1137"/>
                  <a:gd name="T91" fmla="*/ 18 h 467"/>
                  <a:gd name="T92" fmla="*/ 1121 w 1137"/>
                  <a:gd name="T93" fmla="*/ 29 h 467"/>
                  <a:gd name="T94" fmla="*/ 1126 w 1137"/>
                  <a:gd name="T95" fmla="*/ 37 h 467"/>
                  <a:gd name="T96" fmla="*/ 1133 w 1137"/>
                  <a:gd name="T97" fmla="*/ 51 h 467"/>
                  <a:gd name="T98" fmla="*/ 1137 w 1137"/>
                  <a:gd name="T99" fmla="*/ 66 h 467"/>
                  <a:gd name="T100" fmla="*/ 1137 w 1137"/>
                  <a:gd name="T101" fmla="*/ 81 h 467"/>
                  <a:gd name="T102" fmla="*/ 1136 w 1137"/>
                  <a:gd name="T103" fmla="*/ 88 h 467"/>
                  <a:gd name="T104" fmla="*/ 1130 w 1137"/>
                  <a:gd name="T105" fmla="*/ 106 h 467"/>
                  <a:gd name="T106" fmla="*/ 1121 w 1137"/>
                  <a:gd name="T107" fmla="*/ 121 h 467"/>
                  <a:gd name="T108" fmla="*/ 1099 w 1137"/>
                  <a:gd name="T109" fmla="*/ 145 h 467"/>
                  <a:gd name="T110" fmla="*/ 1078 w 1137"/>
                  <a:gd name="T111" fmla="*/ 161 h 467"/>
                  <a:gd name="T112" fmla="*/ 652 w 1137"/>
                  <a:gd name="T113" fmla="*/ 441 h 467"/>
                  <a:gd name="T114" fmla="*/ 646 w 1137"/>
                  <a:gd name="T115" fmla="*/ 445 h 467"/>
                  <a:gd name="T116" fmla="*/ 628 w 1137"/>
                  <a:gd name="T117" fmla="*/ 455 h 467"/>
                  <a:gd name="T118" fmla="*/ 599 w 1137"/>
                  <a:gd name="T119" fmla="*/ 463 h 467"/>
                  <a:gd name="T120" fmla="*/ 562 w 1137"/>
                  <a:gd name="T121" fmla="*/ 46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" h="467">
                    <a:moveTo>
                      <a:pt x="562" y="467"/>
                    </a:moveTo>
                    <a:lnTo>
                      <a:pt x="562" y="467"/>
                    </a:lnTo>
                    <a:lnTo>
                      <a:pt x="543" y="466"/>
                    </a:lnTo>
                    <a:lnTo>
                      <a:pt x="524" y="463"/>
                    </a:lnTo>
                    <a:lnTo>
                      <a:pt x="506" y="458"/>
                    </a:lnTo>
                    <a:lnTo>
                      <a:pt x="490" y="453"/>
                    </a:lnTo>
                    <a:lnTo>
                      <a:pt x="466" y="445"/>
                    </a:lnTo>
                    <a:lnTo>
                      <a:pt x="456" y="440"/>
                    </a:lnTo>
                    <a:lnTo>
                      <a:pt x="143" y="328"/>
                    </a:lnTo>
                    <a:lnTo>
                      <a:pt x="0" y="328"/>
                    </a:lnTo>
                    <a:lnTo>
                      <a:pt x="0" y="294"/>
                    </a:lnTo>
                    <a:lnTo>
                      <a:pt x="152" y="296"/>
                    </a:lnTo>
                    <a:lnTo>
                      <a:pt x="469" y="409"/>
                    </a:lnTo>
                    <a:lnTo>
                      <a:pt x="469" y="409"/>
                    </a:lnTo>
                    <a:lnTo>
                      <a:pt x="479" y="414"/>
                    </a:lnTo>
                    <a:lnTo>
                      <a:pt x="500" y="421"/>
                    </a:lnTo>
                    <a:lnTo>
                      <a:pt x="514" y="426"/>
                    </a:lnTo>
                    <a:lnTo>
                      <a:pt x="529" y="430"/>
                    </a:lnTo>
                    <a:lnTo>
                      <a:pt x="545" y="432"/>
                    </a:lnTo>
                    <a:lnTo>
                      <a:pt x="562" y="434"/>
                    </a:lnTo>
                    <a:lnTo>
                      <a:pt x="562" y="434"/>
                    </a:lnTo>
                    <a:lnTo>
                      <a:pt x="577" y="432"/>
                    </a:lnTo>
                    <a:lnTo>
                      <a:pt x="592" y="431"/>
                    </a:lnTo>
                    <a:lnTo>
                      <a:pt x="604" y="428"/>
                    </a:lnTo>
                    <a:lnTo>
                      <a:pt x="614" y="424"/>
                    </a:lnTo>
                    <a:lnTo>
                      <a:pt x="629" y="416"/>
                    </a:lnTo>
                    <a:lnTo>
                      <a:pt x="634" y="414"/>
                    </a:lnTo>
                    <a:lnTo>
                      <a:pt x="1049" y="139"/>
                    </a:lnTo>
                    <a:lnTo>
                      <a:pt x="1049" y="139"/>
                    </a:lnTo>
                    <a:lnTo>
                      <a:pt x="1063" y="130"/>
                    </a:lnTo>
                    <a:lnTo>
                      <a:pt x="1072" y="124"/>
                    </a:lnTo>
                    <a:lnTo>
                      <a:pt x="1080" y="118"/>
                    </a:lnTo>
                    <a:lnTo>
                      <a:pt x="1088" y="109"/>
                    </a:lnTo>
                    <a:lnTo>
                      <a:pt x="1095" y="101"/>
                    </a:lnTo>
                    <a:lnTo>
                      <a:pt x="1100" y="91"/>
                    </a:lnTo>
                    <a:lnTo>
                      <a:pt x="1104" y="82"/>
                    </a:lnTo>
                    <a:lnTo>
                      <a:pt x="1104" y="82"/>
                    </a:lnTo>
                    <a:lnTo>
                      <a:pt x="1104" y="74"/>
                    </a:lnTo>
                    <a:lnTo>
                      <a:pt x="1102" y="66"/>
                    </a:lnTo>
                    <a:lnTo>
                      <a:pt x="1100" y="58"/>
                    </a:lnTo>
                    <a:lnTo>
                      <a:pt x="1094" y="50"/>
                    </a:lnTo>
                    <a:lnTo>
                      <a:pt x="1094" y="50"/>
                    </a:lnTo>
                    <a:lnTo>
                      <a:pt x="1086" y="43"/>
                    </a:lnTo>
                    <a:lnTo>
                      <a:pt x="1078" y="37"/>
                    </a:lnTo>
                    <a:lnTo>
                      <a:pt x="1069" y="34"/>
                    </a:lnTo>
                    <a:lnTo>
                      <a:pt x="1058" y="33"/>
                    </a:lnTo>
                    <a:lnTo>
                      <a:pt x="1047" y="33"/>
                    </a:lnTo>
                    <a:lnTo>
                      <a:pt x="1037" y="35"/>
                    </a:lnTo>
                    <a:lnTo>
                      <a:pt x="1026" y="38"/>
                    </a:lnTo>
                    <a:lnTo>
                      <a:pt x="1015" y="42"/>
                    </a:lnTo>
                    <a:lnTo>
                      <a:pt x="994" y="50"/>
                    </a:lnTo>
                    <a:lnTo>
                      <a:pt x="978" y="59"/>
                    </a:lnTo>
                    <a:lnTo>
                      <a:pt x="962" y="69"/>
                    </a:lnTo>
                    <a:lnTo>
                      <a:pt x="962" y="69"/>
                    </a:lnTo>
                    <a:lnTo>
                      <a:pt x="929" y="90"/>
                    </a:lnTo>
                    <a:lnTo>
                      <a:pt x="895" y="108"/>
                    </a:lnTo>
                    <a:lnTo>
                      <a:pt x="855" y="129"/>
                    </a:lnTo>
                    <a:lnTo>
                      <a:pt x="812" y="150"/>
                    </a:lnTo>
                    <a:lnTo>
                      <a:pt x="788" y="160"/>
                    </a:lnTo>
                    <a:lnTo>
                      <a:pt x="766" y="170"/>
                    </a:lnTo>
                    <a:lnTo>
                      <a:pt x="744" y="177"/>
                    </a:lnTo>
                    <a:lnTo>
                      <a:pt x="722" y="183"/>
                    </a:lnTo>
                    <a:lnTo>
                      <a:pt x="702" y="188"/>
                    </a:lnTo>
                    <a:lnTo>
                      <a:pt x="682" y="191"/>
                    </a:lnTo>
                    <a:lnTo>
                      <a:pt x="666" y="191"/>
                    </a:lnTo>
                    <a:lnTo>
                      <a:pt x="664" y="157"/>
                    </a:lnTo>
                    <a:lnTo>
                      <a:pt x="681" y="157"/>
                    </a:lnTo>
                    <a:lnTo>
                      <a:pt x="681" y="157"/>
                    </a:lnTo>
                    <a:lnTo>
                      <a:pt x="698" y="155"/>
                    </a:lnTo>
                    <a:lnTo>
                      <a:pt x="717" y="150"/>
                    </a:lnTo>
                    <a:lnTo>
                      <a:pt x="738" y="144"/>
                    </a:lnTo>
                    <a:lnTo>
                      <a:pt x="758" y="137"/>
                    </a:lnTo>
                    <a:lnTo>
                      <a:pt x="779" y="128"/>
                    </a:lnTo>
                    <a:lnTo>
                      <a:pt x="802" y="118"/>
                    </a:lnTo>
                    <a:lnTo>
                      <a:pt x="844" y="97"/>
                    </a:lnTo>
                    <a:lnTo>
                      <a:pt x="882" y="77"/>
                    </a:lnTo>
                    <a:lnTo>
                      <a:pt x="914" y="59"/>
                    </a:lnTo>
                    <a:lnTo>
                      <a:pt x="943" y="42"/>
                    </a:lnTo>
                    <a:lnTo>
                      <a:pt x="943" y="42"/>
                    </a:lnTo>
                    <a:lnTo>
                      <a:pt x="950" y="38"/>
                    </a:lnTo>
                    <a:lnTo>
                      <a:pt x="964" y="28"/>
                    </a:lnTo>
                    <a:lnTo>
                      <a:pt x="987" y="17"/>
                    </a:lnTo>
                    <a:lnTo>
                      <a:pt x="999" y="12"/>
                    </a:lnTo>
                    <a:lnTo>
                      <a:pt x="1012" y="7"/>
                    </a:lnTo>
                    <a:lnTo>
                      <a:pt x="1026" y="3"/>
                    </a:lnTo>
                    <a:lnTo>
                      <a:pt x="1041" y="1"/>
                    </a:lnTo>
                    <a:lnTo>
                      <a:pt x="1056" y="0"/>
                    </a:lnTo>
                    <a:lnTo>
                      <a:pt x="1069" y="0"/>
                    </a:lnTo>
                    <a:lnTo>
                      <a:pt x="1084" y="3"/>
                    </a:lnTo>
                    <a:lnTo>
                      <a:pt x="1098" y="10"/>
                    </a:lnTo>
                    <a:lnTo>
                      <a:pt x="1104" y="13"/>
                    </a:lnTo>
                    <a:lnTo>
                      <a:pt x="1110" y="18"/>
                    </a:lnTo>
                    <a:lnTo>
                      <a:pt x="1115" y="23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6" y="37"/>
                    </a:lnTo>
                    <a:lnTo>
                      <a:pt x="1130" y="44"/>
                    </a:lnTo>
                    <a:lnTo>
                      <a:pt x="1133" y="51"/>
                    </a:lnTo>
                    <a:lnTo>
                      <a:pt x="1135" y="59"/>
                    </a:lnTo>
                    <a:lnTo>
                      <a:pt x="1137" y="66"/>
                    </a:lnTo>
                    <a:lnTo>
                      <a:pt x="1137" y="74"/>
                    </a:lnTo>
                    <a:lnTo>
                      <a:pt x="1137" y="81"/>
                    </a:lnTo>
                    <a:lnTo>
                      <a:pt x="1136" y="88"/>
                    </a:lnTo>
                    <a:lnTo>
                      <a:pt x="1136" y="88"/>
                    </a:lnTo>
                    <a:lnTo>
                      <a:pt x="1133" y="97"/>
                    </a:lnTo>
                    <a:lnTo>
                      <a:pt x="1130" y="106"/>
                    </a:lnTo>
                    <a:lnTo>
                      <a:pt x="1126" y="113"/>
                    </a:lnTo>
                    <a:lnTo>
                      <a:pt x="1121" y="121"/>
                    </a:lnTo>
                    <a:lnTo>
                      <a:pt x="1110" y="134"/>
                    </a:lnTo>
                    <a:lnTo>
                      <a:pt x="1099" y="145"/>
                    </a:lnTo>
                    <a:lnTo>
                      <a:pt x="1088" y="155"/>
                    </a:lnTo>
                    <a:lnTo>
                      <a:pt x="1078" y="161"/>
                    </a:lnTo>
                    <a:lnTo>
                      <a:pt x="1067" y="167"/>
                    </a:lnTo>
                    <a:lnTo>
                      <a:pt x="652" y="441"/>
                    </a:lnTo>
                    <a:lnTo>
                      <a:pt x="652" y="441"/>
                    </a:lnTo>
                    <a:lnTo>
                      <a:pt x="646" y="445"/>
                    </a:lnTo>
                    <a:lnTo>
                      <a:pt x="638" y="450"/>
                    </a:lnTo>
                    <a:lnTo>
                      <a:pt x="628" y="455"/>
                    </a:lnTo>
                    <a:lnTo>
                      <a:pt x="614" y="458"/>
                    </a:lnTo>
                    <a:lnTo>
                      <a:pt x="599" y="463"/>
                    </a:lnTo>
                    <a:lnTo>
                      <a:pt x="582" y="466"/>
                    </a:lnTo>
                    <a:lnTo>
                      <a:pt x="562" y="467"/>
                    </a:lnTo>
                    <a:lnTo>
                      <a:pt x="562" y="467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45">
              <a:extLst>
                <a:ext uri="{FF2B5EF4-FFF2-40B4-BE49-F238E27FC236}">
                  <a16:creationId xmlns:a16="http://schemas.microsoft.com/office/drawing/2014/main" id="{9B958C95-E8C8-419B-89F9-5543232DFDCF}"/>
                </a:ext>
              </a:extLst>
            </p:cNvPr>
            <p:cNvSpPr/>
            <p:nvPr/>
          </p:nvSpPr>
          <p:spPr>
            <a:xfrm>
              <a:off x="4156547" y="1948027"/>
              <a:ext cx="629329" cy="166965"/>
            </a:xfrm>
            <a:custGeom>
              <a:avLst/>
              <a:gdLst>
                <a:gd name="connsiteX0" fmla="*/ 885825 w 933450"/>
                <a:gd name="connsiteY0" fmla="*/ 247650 h 247650"/>
                <a:gd name="connsiteX1" fmla="*/ 47625 w 933450"/>
                <a:gd name="connsiteY1" fmla="*/ 247650 h 247650"/>
                <a:gd name="connsiteX2" fmla="*/ 0 w 933450"/>
                <a:gd name="connsiteY2" fmla="*/ 200025 h 247650"/>
                <a:gd name="connsiteX3" fmla="*/ 0 w 933450"/>
                <a:gd name="connsiteY3" fmla="*/ 47625 h 247650"/>
                <a:gd name="connsiteX4" fmla="*/ 47625 w 933450"/>
                <a:gd name="connsiteY4" fmla="*/ 0 h 247650"/>
                <a:gd name="connsiteX5" fmla="*/ 885825 w 933450"/>
                <a:gd name="connsiteY5" fmla="*/ 0 h 247650"/>
                <a:gd name="connsiteX6" fmla="*/ 933450 w 933450"/>
                <a:gd name="connsiteY6" fmla="*/ 47625 h 247650"/>
                <a:gd name="connsiteX7" fmla="*/ 933450 w 933450"/>
                <a:gd name="connsiteY7" fmla="*/ 200025 h 247650"/>
                <a:gd name="connsiteX8" fmla="*/ 885825 w 933450"/>
                <a:gd name="connsiteY8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247650">
                  <a:moveTo>
                    <a:pt x="885825" y="247650"/>
                  </a:moveTo>
                  <a:lnTo>
                    <a:pt x="47625" y="247650"/>
                  </a:lnTo>
                  <a:cubicBezTo>
                    <a:pt x="21335" y="247620"/>
                    <a:pt x="30" y="226315"/>
                    <a:pt x="0" y="200025"/>
                  </a:cubicBezTo>
                  <a:lnTo>
                    <a:pt x="0" y="47625"/>
                  </a:lnTo>
                  <a:cubicBezTo>
                    <a:pt x="30" y="21335"/>
                    <a:pt x="21335" y="30"/>
                    <a:pt x="47625" y="0"/>
                  </a:cubicBezTo>
                  <a:lnTo>
                    <a:pt x="885825" y="0"/>
                  </a:lnTo>
                  <a:cubicBezTo>
                    <a:pt x="912115" y="30"/>
                    <a:pt x="933420" y="21335"/>
                    <a:pt x="933450" y="47625"/>
                  </a:cubicBezTo>
                  <a:lnTo>
                    <a:pt x="933450" y="200025"/>
                  </a:lnTo>
                  <a:cubicBezTo>
                    <a:pt x="933420" y="226315"/>
                    <a:pt x="912115" y="247620"/>
                    <a:pt x="885825" y="2476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36" name="Gruppe 235"/>
            <p:cNvGrpSpPr/>
            <p:nvPr/>
          </p:nvGrpSpPr>
          <p:grpSpPr>
            <a:xfrm>
              <a:off x="4171423" y="2273235"/>
              <a:ext cx="599577" cy="557594"/>
              <a:chOff x="6943725" y="3860800"/>
              <a:chExt cx="725488" cy="674688"/>
            </a:xfrm>
          </p:grpSpPr>
          <p:sp>
            <p:nvSpPr>
              <p:cNvPr id="23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943725" y="3860800"/>
                <a:ext cx="725488" cy="67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8" name="Freeform 7"/>
              <p:cNvSpPr>
                <a:spLocks noEditPoints="1"/>
              </p:cNvSpPr>
              <p:nvPr/>
            </p:nvSpPr>
            <p:spPr bwMode="auto">
              <a:xfrm>
                <a:off x="6943725" y="4222750"/>
                <a:ext cx="141288" cy="280988"/>
              </a:xfrm>
              <a:custGeom>
                <a:avLst/>
                <a:gdLst>
                  <a:gd name="T0" fmla="*/ 268 w 268"/>
                  <a:gd name="T1" fmla="*/ 532 h 532"/>
                  <a:gd name="T2" fmla="*/ 0 w 268"/>
                  <a:gd name="T3" fmla="*/ 532 h 532"/>
                  <a:gd name="T4" fmla="*/ 0 w 268"/>
                  <a:gd name="T5" fmla="*/ 0 h 532"/>
                  <a:gd name="T6" fmla="*/ 268 w 268"/>
                  <a:gd name="T7" fmla="*/ 0 h 532"/>
                  <a:gd name="T8" fmla="*/ 268 w 268"/>
                  <a:gd name="T9" fmla="*/ 532 h 532"/>
                  <a:gd name="T10" fmla="*/ 33 w 268"/>
                  <a:gd name="T11" fmla="*/ 499 h 532"/>
                  <a:gd name="T12" fmla="*/ 234 w 268"/>
                  <a:gd name="T13" fmla="*/ 499 h 532"/>
                  <a:gd name="T14" fmla="*/ 234 w 268"/>
                  <a:gd name="T15" fmla="*/ 34 h 532"/>
                  <a:gd name="T16" fmla="*/ 33 w 268"/>
                  <a:gd name="T17" fmla="*/ 34 h 532"/>
                  <a:gd name="T18" fmla="*/ 33 w 268"/>
                  <a:gd name="T19" fmla="*/ 499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32">
                    <a:moveTo>
                      <a:pt x="268" y="532"/>
                    </a:moveTo>
                    <a:lnTo>
                      <a:pt x="0" y="532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532"/>
                    </a:lnTo>
                    <a:close/>
                    <a:moveTo>
                      <a:pt x="33" y="499"/>
                    </a:moveTo>
                    <a:lnTo>
                      <a:pt x="234" y="499"/>
                    </a:lnTo>
                    <a:lnTo>
                      <a:pt x="234" y="34"/>
                    </a:lnTo>
                    <a:lnTo>
                      <a:pt x="33" y="34"/>
                    </a:lnTo>
                    <a:lnTo>
                      <a:pt x="33" y="499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9" name="Rectangle 8"/>
              <p:cNvSpPr>
                <a:spLocks noChangeArrowheads="1"/>
              </p:cNvSpPr>
              <p:nvPr/>
            </p:nvSpPr>
            <p:spPr bwMode="auto">
              <a:xfrm>
                <a:off x="7005638" y="4314825"/>
                <a:ext cx="17463" cy="173038"/>
              </a:xfrm>
              <a:prstGeom prst="rect">
                <a:avLst/>
              </a:pr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7207250" y="4194175"/>
                <a:ext cx="369888" cy="131763"/>
              </a:xfrm>
              <a:custGeom>
                <a:avLst/>
                <a:gdLst>
                  <a:gd name="T0" fmla="*/ 667 w 700"/>
                  <a:gd name="T1" fmla="*/ 247 h 247"/>
                  <a:gd name="T2" fmla="*/ 667 w 700"/>
                  <a:gd name="T3" fmla="*/ 231 h 247"/>
                  <a:gd name="T4" fmla="*/ 666 w 700"/>
                  <a:gd name="T5" fmla="*/ 210 h 247"/>
                  <a:gd name="T6" fmla="*/ 661 w 700"/>
                  <a:gd name="T7" fmla="*/ 191 h 247"/>
                  <a:gd name="T8" fmla="*/ 652 w 700"/>
                  <a:gd name="T9" fmla="*/ 172 h 247"/>
                  <a:gd name="T10" fmla="*/ 629 w 700"/>
                  <a:gd name="T11" fmla="*/ 137 h 247"/>
                  <a:gd name="T12" fmla="*/ 594 w 700"/>
                  <a:gd name="T13" fmla="*/ 105 h 247"/>
                  <a:gd name="T14" fmla="*/ 550 w 700"/>
                  <a:gd name="T15" fmla="*/ 78 h 247"/>
                  <a:gd name="T16" fmla="*/ 499 w 700"/>
                  <a:gd name="T17" fmla="*/ 57 h 247"/>
                  <a:gd name="T18" fmla="*/ 441 w 700"/>
                  <a:gd name="T19" fmla="*/ 42 h 247"/>
                  <a:gd name="T20" fmla="*/ 378 w 700"/>
                  <a:gd name="T21" fmla="*/ 35 h 247"/>
                  <a:gd name="T22" fmla="*/ 346 w 700"/>
                  <a:gd name="T23" fmla="*/ 34 h 247"/>
                  <a:gd name="T24" fmla="*/ 293 w 700"/>
                  <a:gd name="T25" fmla="*/ 36 h 247"/>
                  <a:gd name="T26" fmla="*/ 243 w 700"/>
                  <a:gd name="T27" fmla="*/ 43 h 247"/>
                  <a:gd name="T28" fmla="*/ 196 w 700"/>
                  <a:gd name="T29" fmla="*/ 56 h 247"/>
                  <a:gd name="T30" fmla="*/ 153 w 700"/>
                  <a:gd name="T31" fmla="*/ 73 h 247"/>
                  <a:gd name="T32" fmla="*/ 115 w 700"/>
                  <a:gd name="T33" fmla="*/ 94 h 247"/>
                  <a:gd name="T34" fmla="*/ 82 w 700"/>
                  <a:gd name="T35" fmla="*/ 119 h 247"/>
                  <a:gd name="T36" fmla="*/ 55 w 700"/>
                  <a:gd name="T37" fmla="*/ 146 h 247"/>
                  <a:gd name="T38" fmla="*/ 37 w 700"/>
                  <a:gd name="T39" fmla="*/ 177 h 247"/>
                  <a:gd name="T40" fmla="*/ 0 w 700"/>
                  <a:gd name="T41" fmla="*/ 177 h 247"/>
                  <a:gd name="T42" fmla="*/ 7 w 700"/>
                  <a:gd name="T43" fmla="*/ 162 h 247"/>
                  <a:gd name="T44" fmla="*/ 28 w 700"/>
                  <a:gd name="T45" fmla="*/ 127 h 247"/>
                  <a:gd name="T46" fmla="*/ 57 w 700"/>
                  <a:gd name="T47" fmla="*/ 97 h 247"/>
                  <a:gd name="T48" fmla="*/ 92 w 700"/>
                  <a:gd name="T49" fmla="*/ 68 h 247"/>
                  <a:gd name="T50" fmla="*/ 134 w 700"/>
                  <a:gd name="T51" fmla="*/ 45 h 247"/>
                  <a:gd name="T52" fmla="*/ 181 w 700"/>
                  <a:gd name="T53" fmla="*/ 26 h 247"/>
                  <a:gd name="T54" fmla="*/ 233 w 700"/>
                  <a:gd name="T55" fmla="*/ 11 h 247"/>
                  <a:gd name="T56" fmla="*/ 288 w 700"/>
                  <a:gd name="T57" fmla="*/ 3 h 247"/>
                  <a:gd name="T58" fmla="*/ 346 w 700"/>
                  <a:gd name="T59" fmla="*/ 0 h 247"/>
                  <a:gd name="T60" fmla="*/ 382 w 700"/>
                  <a:gd name="T61" fmla="*/ 2 h 247"/>
                  <a:gd name="T62" fmla="*/ 451 w 700"/>
                  <a:gd name="T63" fmla="*/ 10 h 247"/>
                  <a:gd name="T64" fmla="*/ 515 w 700"/>
                  <a:gd name="T65" fmla="*/ 27 h 247"/>
                  <a:gd name="T66" fmla="*/ 571 w 700"/>
                  <a:gd name="T67" fmla="*/ 53 h 247"/>
                  <a:gd name="T68" fmla="*/ 619 w 700"/>
                  <a:gd name="T69" fmla="*/ 84 h 247"/>
                  <a:gd name="T70" fmla="*/ 657 w 700"/>
                  <a:gd name="T71" fmla="*/ 121 h 247"/>
                  <a:gd name="T72" fmla="*/ 673 w 700"/>
                  <a:gd name="T73" fmla="*/ 141 h 247"/>
                  <a:gd name="T74" fmla="*/ 684 w 700"/>
                  <a:gd name="T75" fmla="*/ 162 h 247"/>
                  <a:gd name="T76" fmla="*/ 693 w 700"/>
                  <a:gd name="T77" fmla="*/ 184 h 247"/>
                  <a:gd name="T78" fmla="*/ 699 w 700"/>
                  <a:gd name="T79" fmla="*/ 207 h 247"/>
                  <a:gd name="T80" fmla="*/ 700 w 700"/>
                  <a:gd name="T81" fmla="*/ 23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0" h="247">
                    <a:moveTo>
                      <a:pt x="700" y="247"/>
                    </a:moveTo>
                    <a:lnTo>
                      <a:pt x="667" y="247"/>
                    </a:lnTo>
                    <a:lnTo>
                      <a:pt x="667" y="231"/>
                    </a:lnTo>
                    <a:lnTo>
                      <a:pt x="667" y="231"/>
                    </a:lnTo>
                    <a:lnTo>
                      <a:pt x="667" y="220"/>
                    </a:lnTo>
                    <a:lnTo>
                      <a:pt x="666" y="210"/>
                    </a:lnTo>
                    <a:lnTo>
                      <a:pt x="663" y="200"/>
                    </a:lnTo>
                    <a:lnTo>
                      <a:pt x="661" y="191"/>
                    </a:lnTo>
                    <a:lnTo>
                      <a:pt x="657" y="182"/>
                    </a:lnTo>
                    <a:lnTo>
                      <a:pt x="652" y="172"/>
                    </a:lnTo>
                    <a:lnTo>
                      <a:pt x="642" y="154"/>
                    </a:lnTo>
                    <a:lnTo>
                      <a:pt x="629" y="137"/>
                    </a:lnTo>
                    <a:lnTo>
                      <a:pt x="613" y="120"/>
                    </a:lnTo>
                    <a:lnTo>
                      <a:pt x="594" y="105"/>
                    </a:lnTo>
                    <a:lnTo>
                      <a:pt x="573" y="92"/>
                    </a:lnTo>
                    <a:lnTo>
                      <a:pt x="550" y="78"/>
                    </a:lnTo>
                    <a:lnTo>
                      <a:pt x="525" y="67"/>
                    </a:lnTo>
                    <a:lnTo>
                      <a:pt x="499" y="57"/>
                    </a:lnTo>
                    <a:lnTo>
                      <a:pt x="471" y="48"/>
                    </a:lnTo>
                    <a:lnTo>
                      <a:pt x="441" y="42"/>
                    </a:lnTo>
                    <a:lnTo>
                      <a:pt x="410" y="37"/>
                    </a:lnTo>
                    <a:lnTo>
                      <a:pt x="378" y="35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19" y="34"/>
                    </a:lnTo>
                    <a:lnTo>
                      <a:pt x="293" y="36"/>
                    </a:lnTo>
                    <a:lnTo>
                      <a:pt x="267" y="40"/>
                    </a:lnTo>
                    <a:lnTo>
                      <a:pt x="243" y="43"/>
                    </a:lnTo>
                    <a:lnTo>
                      <a:pt x="219" y="50"/>
                    </a:lnTo>
                    <a:lnTo>
                      <a:pt x="196" y="56"/>
                    </a:lnTo>
                    <a:lnTo>
                      <a:pt x="174" y="64"/>
                    </a:lnTo>
                    <a:lnTo>
                      <a:pt x="153" y="73"/>
                    </a:lnTo>
                    <a:lnTo>
                      <a:pt x="133" y="83"/>
                    </a:lnTo>
                    <a:lnTo>
                      <a:pt x="115" y="94"/>
                    </a:lnTo>
                    <a:lnTo>
                      <a:pt x="97" y="106"/>
                    </a:lnTo>
                    <a:lnTo>
                      <a:pt x="82" y="119"/>
                    </a:lnTo>
                    <a:lnTo>
                      <a:pt x="68" y="132"/>
                    </a:lnTo>
                    <a:lnTo>
                      <a:pt x="55" y="146"/>
                    </a:lnTo>
                    <a:lnTo>
                      <a:pt x="45" y="161"/>
                    </a:lnTo>
                    <a:lnTo>
                      <a:pt x="37" y="177"/>
                    </a:lnTo>
                    <a:lnTo>
                      <a:pt x="29" y="191"/>
                    </a:lnTo>
                    <a:lnTo>
                      <a:pt x="0" y="177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16" y="145"/>
                    </a:lnTo>
                    <a:lnTo>
                      <a:pt x="28" y="127"/>
                    </a:lnTo>
                    <a:lnTo>
                      <a:pt x="42" y="111"/>
                    </a:lnTo>
                    <a:lnTo>
                      <a:pt x="57" y="97"/>
                    </a:lnTo>
                    <a:lnTo>
                      <a:pt x="74" y="82"/>
                    </a:lnTo>
                    <a:lnTo>
                      <a:pt x="92" y="68"/>
                    </a:lnTo>
                    <a:lnTo>
                      <a:pt x="113" y="56"/>
                    </a:lnTo>
                    <a:lnTo>
                      <a:pt x="134" y="45"/>
                    </a:lnTo>
                    <a:lnTo>
                      <a:pt x="158" y="35"/>
                    </a:lnTo>
                    <a:lnTo>
                      <a:pt x="181" y="26"/>
                    </a:lnTo>
                    <a:lnTo>
                      <a:pt x="207" y="18"/>
                    </a:lnTo>
                    <a:lnTo>
                      <a:pt x="233" y="11"/>
                    </a:lnTo>
                    <a:lnTo>
                      <a:pt x="260" y="7"/>
                    </a:lnTo>
                    <a:lnTo>
                      <a:pt x="288" y="3"/>
                    </a:lnTo>
                    <a:lnTo>
                      <a:pt x="317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82" y="2"/>
                    </a:lnTo>
                    <a:lnTo>
                      <a:pt x="417" y="5"/>
                    </a:lnTo>
                    <a:lnTo>
                      <a:pt x="451" y="10"/>
                    </a:lnTo>
                    <a:lnTo>
                      <a:pt x="483" y="19"/>
                    </a:lnTo>
                    <a:lnTo>
                      <a:pt x="515" y="27"/>
                    </a:lnTo>
                    <a:lnTo>
                      <a:pt x="544" y="40"/>
                    </a:lnTo>
                    <a:lnTo>
                      <a:pt x="571" y="53"/>
                    </a:lnTo>
                    <a:lnTo>
                      <a:pt x="597" y="68"/>
                    </a:lnTo>
                    <a:lnTo>
                      <a:pt x="619" y="84"/>
                    </a:lnTo>
                    <a:lnTo>
                      <a:pt x="640" y="101"/>
                    </a:lnTo>
                    <a:lnTo>
                      <a:pt x="657" y="121"/>
                    </a:lnTo>
                    <a:lnTo>
                      <a:pt x="666" y="131"/>
                    </a:lnTo>
                    <a:lnTo>
                      <a:pt x="673" y="141"/>
                    </a:lnTo>
                    <a:lnTo>
                      <a:pt x="679" y="151"/>
                    </a:lnTo>
                    <a:lnTo>
                      <a:pt x="684" y="162"/>
                    </a:lnTo>
                    <a:lnTo>
                      <a:pt x="689" y="173"/>
                    </a:lnTo>
                    <a:lnTo>
                      <a:pt x="693" y="184"/>
                    </a:lnTo>
                    <a:lnTo>
                      <a:pt x="696" y="195"/>
                    </a:lnTo>
                    <a:lnTo>
                      <a:pt x="699" y="207"/>
                    </a:lnTo>
                    <a:lnTo>
                      <a:pt x="700" y="219"/>
                    </a:lnTo>
                    <a:lnTo>
                      <a:pt x="700" y="231"/>
                    </a:lnTo>
                    <a:lnTo>
                      <a:pt x="700" y="2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Freeform 10"/>
              <p:cNvSpPr>
                <a:spLocks noEditPoints="1"/>
              </p:cNvSpPr>
              <p:nvPr/>
            </p:nvSpPr>
            <p:spPr bwMode="auto">
              <a:xfrm>
                <a:off x="7410450" y="3860800"/>
                <a:ext cx="220663" cy="212725"/>
              </a:xfrm>
              <a:custGeom>
                <a:avLst/>
                <a:gdLst>
                  <a:gd name="T0" fmla="*/ 146 w 416"/>
                  <a:gd name="T1" fmla="*/ 402 h 402"/>
                  <a:gd name="T2" fmla="*/ 117 w 416"/>
                  <a:gd name="T3" fmla="*/ 398 h 402"/>
                  <a:gd name="T4" fmla="*/ 76 w 416"/>
                  <a:gd name="T5" fmla="*/ 382 h 402"/>
                  <a:gd name="T6" fmla="*/ 41 w 416"/>
                  <a:gd name="T7" fmla="*/ 354 h 402"/>
                  <a:gd name="T8" fmla="*/ 23 w 416"/>
                  <a:gd name="T9" fmla="*/ 330 h 402"/>
                  <a:gd name="T10" fmla="*/ 4 w 416"/>
                  <a:gd name="T11" fmla="*/ 290 h 402"/>
                  <a:gd name="T12" fmla="*/ 0 w 416"/>
                  <a:gd name="T13" fmla="*/ 247 h 402"/>
                  <a:gd name="T14" fmla="*/ 3 w 416"/>
                  <a:gd name="T15" fmla="*/ 217 h 402"/>
                  <a:gd name="T16" fmla="*/ 19 w 416"/>
                  <a:gd name="T17" fmla="*/ 175 h 402"/>
                  <a:gd name="T18" fmla="*/ 48 w 416"/>
                  <a:gd name="T19" fmla="*/ 141 h 402"/>
                  <a:gd name="T20" fmla="*/ 98 w 416"/>
                  <a:gd name="T21" fmla="*/ 91 h 402"/>
                  <a:gd name="T22" fmla="*/ 131 w 416"/>
                  <a:gd name="T23" fmla="*/ 67 h 402"/>
                  <a:gd name="T24" fmla="*/ 189 w 416"/>
                  <a:gd name="T25" fmla="*/ 39 h 402"/>
                  <a:gd name="T26" fmla="*/ 241 w 416"/>
                  <a:gd name="T27" fmla="*/ 27 h 402"/>
                  <a:gd name="T28" fmla="*/ 394 w 416"/>
                  <a:gd name="T29" fmla="*/ 4 h 402"/>
                  <a:gd name="T30" fmla="*/ 413 w 416"/>
                  <a:gd name="T31" fmla="*/ 23 h 402"/>
                  <a:gd name="T32" fmla="*/ 379 w 416"/>
                  <a:gd name="T33" fmla="*/ 174 h 402"/>
                  <a:gd name="T34" fmla="*/ 364 w 416"/>
                  <a:gd name="T35" fmla="*/ 226 h 402"/>
                  <a:gd name="T36" fmla="*/ 334 w 416"/>
                  <a:gd name="T37" fmla="*/ 281 h 402"/>
                  <a:gd name="T38" fmla="*/ 307 w 416"/>
                  <a:gd name="T39" fmla="*/ 313 h 402"/>
                  <a:gd name="T40" fmla="*/ 254 w 416"/>
                  <a:gd name="T41" fmla="*/ 361 h 402"/>
                  <a:gd name="T42" fmla="*/ 219 w 416"/>
                  <a:gd name="T43" fmla="*/ 386 h 402"/>
                  <a:gd name="T44" fmla="*/ 180 w 416"/>
                  <a:gd name="T45" fmla="*/ 400 h 402"/>
                  <a:gd name="T46" fmla="*/ 151 w 416"/>
                  <a:gd name="T47" fmla="*/ 402 h 402"/>
                  <a:gd name="T48" fmla="*/ 334 w 416"/>
                  <a:gd name="T49" fmla="*/ 46 h 402"/>
                  <a:gd name="T50" fmla="*/ 215 w 416"/>
                  <a:gd name="T51" fmla="*/ 67 h 402"/>
                  <a:gd name="T52" fmla="*/ 184 w 416"/>
                  <a:gd name="T53" fmla="*/ 76 h 402"/>
                  <a:gd name="T54" fmla="*/ 135 w 416"/>
                  <a:gd name="T55" fmla="*/ 104 h 402"/>
                  <a:gd name="T56" fmla="*/ 102 w 416"/>
                  <a:gd name="T57" fmla="*/ 132 h 402"/>
                  <a:gd name="T58" fmla="*/ 62 w 416"/>
                  <a:gd name="T59" fmla="*/ 173 h 402"/>
                  <a:gd name="T60" fmla="*/ 44 w 416"/>
                  <a:gd name="T61" fmla="*/ 202 h 402"/>
                  <a:gd name="T62" fmla="*/ 34 w 416"/>
                  <a:gd name="T63" fmla="*/ 236 h 402"/>
                  <a:gd name="T64" fmla="*/ 33 w 416"/>
                  <a:gd name="T65" fmla="*/ 259 h 402"/>
                  <a:gd name="T66" fmla="*/ 40 w 416"/>
                  <a:gd name="T67" fmla="*/ 292 h 402"/>
                  <a:gd name="T68" fmla="*/ 57 w 416"/>
                  <a:gd name="T69" fmla="*/ 323 h 402"/>
                  <a:gd name="T70" fmla="*/ 74 w 416"/>
                  <a:gd name="T71" fmla="*/ 339 h 402"/>
                  <a:gd name="T72" fmla="*/ 103 w 416"/>
                  <a:gd name="T73" fmla="*/ 359 h 402"/>
                  <a:gd name="T74" fmla="*/ 135 w 416"/>
                  <a:gd name="T75" fmla="*/ 367 h 402"/>
                  <a:gd name="T76" fmla="*/ 159 w 416"/>
                  <a:gd name="T77" fmla="*/ 369 h 402"/>
                  <a:gd name="T78" fmla="*/ 193 w 416"/>
                  <a:gd name="T79" fmla="*/ 361 h 402"/>
                  <a:gd name="T80" fmla="*/ 223 w 416"/>
                  <a:gd name="T81" fmla="*/ 344 h 402"/>
                  <a:gd name="T82" fmla="*/ 266 w 416"/>
                  <a:gd name="T83" fmla="*/ 306 h 402"/>
                  <a:gd name="T84" fmla="*/ 297 w 416"/>
                  <a:gd name="T85" fmla="*/ 275 h 402"/>
                  <a:gd name="T86" fmla="*/ 326 w 416"/>
                  <a:gd name="T87" fmla="*/ 227 h 402"/>
                  <a:gd name="T88" fmla="*/ 339 w 416"/>
                  <a:gd name="T89" fmla="*/ 197 h 402"/>
                  <a:gd name="T90" fmla="*/ 367 w 416"/>
                  <a:gd name="T91" fmla="*/ 8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6" h="402">
                    <a:moveTo>
                      <a:pt x="151" y="402"/>
                    </a:moveTo>
                    <a:lnTo>
                      <a:pt x="151" y="402"/>
                    </a:lnTo>
                    <a:lnTo>
                      <a:pt x="146" y="402"/>
                    </a:lnTo>
                    <a:lnTo>
                      <a:pt x="146" y="402"/>
                    </a:lnTo>
                    <a:lnTo>
                      <a:pt x="131" y="401"/>
                    </a:lnTo>
                    <a:lnTo>
                      <a:pt x="117" y="398"/>
                    </a:lnTo>
                    <a:lnTo>
                      <a:pt x="103" y="395"/>
                    </a:lnTo>
                    <a:lnTo>
                      <a:pt x="90" y="388"/>
                    </a:lnTo>
                    <a:lnTo>
                      <a:pt x="76" y="382"/>
                    </a:lnTo>
                    <a:lnTo>
                      <a:pt x="64" y="374"/>
                    </a:lnTo>
                    <a:lnTo>
                      <a:pt x="51" y="365"/>
                    </a:lnTo>
                    <a:lnTo>
                      <a:pt x="41" y="354"/>
                    </a:lnTo>
                    <a:lnTo>
                      <a:pt x="41" y="354"/>
                    </a:lnTo>
                    <a:lnTo>
                      <a:pt x="32" y="343"/>
                    </a:lnTo>
                    <a:lnTo>
                      <a:pt x="23" y="330"/>
                    </a:lnTo>
                    <a:lnTo>
                      <a:pt x="16" y="318"/>
                    </a:lnTo>
                    <a:lnTo>
                      <a:pt x="9" y="305"/>
                    </a:lnTo>
                    <a:lnTo>
                      <a:pt x="4" y="290"/>
                    </a:lnTo>
                    <a:lnTo>
                      <a:pt x="2" y="276"/>
                    </a:lnTo>
                    <a:lnTo>
                      <a:pt x="1" y="261"/>
                    </a:lnTo>
                    <a:lnTo>
                      <a:pt x="0" y="247"/>
                    </a:lnTo>
                    <a:lnTo>
                      <a:pt x="0" y="247"/>
                    </a:lnTo>
                    <a:lnTo>
                      <a:pt x="1" y="231"/>
                    </a:lnTo>
                    <a:lnTo>
                      <a:pt x="3" y="217"/>
                    </a:lnTo>
                    <a:lnTo>
                      <a:pt x="8" y="202"/>
                    </a:lnTo>
                    <a:lnTo>
                      <a:pt x="13" y="189"/>
                    </a:lnTo>
                    <a:lnTo>
                      <a:pt x="19" y="175"/>
                    </a:lnTo>
                    <a:lnTo>
                      <a:pt x="28" y="163"/>
                    </a:lnTo>
                    <a:lnTo>
                      <a:pt x="37" y="152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76" y="112"/>
                    </a:lnTo>
                    <a:lnTo>
                      <a:pt x="98" y="9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31" y="67"/>
                    </a:lnTo>
                    <a:lnTo>
                      <a:pt x="151" y="55"/>
                    </a:lnTo>
                    <a:lnTo>
                      <a:pt x="172" y="46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212" y="33"/>
                    </a:lnTo>
                    <a:lnTo>
                      <a:pt x="241" y="27"/>
                    </a:lnTo>
                    <a:lnTo>
                      <a:pt x="308" y="16"/>
                    </a:lnTo>
                    <a:lnTo>
                      <a:pt x="366" y="7"/>
                    </a:lnTo>
                    <a:lnTo>
                      <a:pt x="394" y="4"/>
                    </a:lnTo>
                    <a:lnTo>
                      <a:pt x="416" y="0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08" y="51"/>
                    </a:lnTo>
                    <a:lnTo>
                      <a:pt x="395" y="109"/>
                    </a:lnTo>
                    <a:lnTo>
                      <a:pt x="379" y="174"/>
                    </a:lnTo>
                    <a:lnTo>
                      <a:pt x="372" y="202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56" y="242"/>
                    </a:lnTo>
                    <a:lnTo>
                      <a:pt x="346" y="261"/>
                    </a:lnTo>
                    <a:lnTo>
                      <a:pt x="334" y="281"/>
                    </a:lnTo>
                    <a:lnTo>
                      <a:pt x="323" y="296"/>
                    </a:lnTo>
                    <a:lnTo>
                      <a:pt x="323" y="296"/>
                    </a:lnTo>
                    <a:lnTo>
                      <a:pt x="307" y="313"/>
                    </a:lnTo>
                    <a:lnTo>
                      <a:pt x="286" y="334"/>
                    </a:lnTo>
                    <a:lnTo>
                      <a:pt x="254" y="361"/>
                    </a:lnTo>
                    <a:lnTo>
                      <a:pt x="254" y="361"/>
                    </a:lnTo>
                    <a:lnTo>
                      <a:pt x="244" y="370"/>
                    </a:lnTo>
                    <a:lnTo>
                      <a:pt x="231" y="379"/>
                    </a:lnTo>
                    <a:lnTo>
                      <a:pt x="219" y="386"/>
                    </a:lnTo>
                    <a:lnTo>
                      <a:pt x="207" y="391"/>
                    </a:lnTo>
                    <a:lnTo>
                      <a:pt x="193" y="396"/>
                    </a:lnTo>
                    <a:lnTo>
                      <a:pt x="180" y="400"/>
                    </a:lnTo>
                    <a:lnTo>
                      <a:pt x="166" y="401"/>
                    </a:lnTo>
                    <a:lnTo>
                      <a:pt x="151" y="402"/>
                    </a:lnTo>
                    <a:lnTo>
                      <a:pt x="151" y="402"/>
                    </a:lnTo>
                    <a:close/>
                    <a:moveTo>
                      <a:pt x="376" y="39"/>
                    </a:moveTo>
                    <a:lnTo>
                      <a:pt x="376" y="39"/>
                    </a:lnTo>
                    <a:lnTo>
                      <a:pt x="334" y="46"/>
                    </a:lnTo>
                    <a:lnTo>
                      <a:pt x="284" y="53"/>
                    </a:lnTo>
                    <a:lnTo>
                      <a:pt x="236" y="62"/>
                    </a:lnTo>
                    <a:lnTo>
                      <a:pt x="215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184" y="76"/>
                    </a:lnTo>
                    <a:lnTo>
                      <a:pt x="167" y="85"/>
                    </a:lnTo>
                    <a:lnTo>
                      <a:pt x="149" y="95"/>
                    </a:lnTo>
                    <a:lnTo>
                      <a:pt x="135" y="104"/>
                    </a:lnTo>
                    <a:lnTo>
                      <a:pt x="135" y="104"/>
                    </a:lnTo>
                    <a:lnTo>
                      <a:pt x="120" y="115"/>
                    </a:lnTo>
                    <a:lnTo>
                      <a:pt x="102" y="132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62" y="173"/>
                    </a:lnTo>
                    <a:lnTo>
                      <a:pt x="55" y="182"/>
                    </a:lnTo>
                    <a:lnTo>
                      <a:pt x="49" y="192"/>
                    </a:lnTo>
                    <a:lnTo>
                      <a:pt x="44" y="202"/>
                    </a:lnTo>
                    <a:lnTo>
                      <a:pt x="39" y="213"/>
                    </a:lnTo>
                    <a:lnTo>
                      <a:pt x="37" y="224"/>
                    </a:lnTo>
                    <a:lnTo>
                      <a:pt x="34" y="236"/>
                    </a:lnTo>
                    <a:lnTo>
                      <a:pt x="33" y="247"/>
                    </a:lnTo>
                    <a:lnTo>
                      <a:pt x="33" y="247"/>
                    </a:lnTo>
                    <a:lnTo>
                      <a:pt x="33" y="259"/>
                    </a:lnTo>
                    <a:lnTo>
                      <a:pt x="35" y="270"/>
                    </a:lnTo>
                    <a:lnTo>
                      <a:pt x="38" y="281"/>
                    </a:lnTo>
                    <a:lnTo>
                      <a:pt x="40" y="292"/>
                    </a:lnTo>
                    <a:lnTo>
                      <a:pt x="45" y="303"/>
                    </a:lnTo>
                    <a:lnTo>
                      <a:pt x="51" y="313"/>
                    </a:lnTo>
                    <a:lnTo>
                      <a:pt x="57" y="323"/>
                    </a:lnTo>
                    <a:lnTo>
                      <a:pt x="65" y="332"/>
                    </a:lnTo>
                    <a:lnTo>
                      <a:pt x="65" y="332"/>
                    </a:lnTo>
                    <a:lnTo>
                      <a:pt x="74" y="339"/>
                    </a:lnTo>
                    <a:lnTo>
                      <a:pt x="82" y="346"/>
                    </a:lnTo>
                    <a:lnTo>
                      <a:pt x="92" y="353"/>
                    </a:lnTo>
                    <a:lnTo>
                      <a:pt x="103" y="359"/>
                    </a:lnTo>
                    <a:lnTo>
                      <a:pt x="113" y="363"/>
                    </a:lnTo>
                    <a:lnTo>
                      <a:pt x="124" y="365"/>
                    </a:lnTo>
                    <a:lnTo>
                      <a:pt x="135" y="367"/>
                    </a:lnTo>
                    <a:lnTo>
                      <a:pt x="147" y="369"/>
                    </a:lnTo>
                    <a:lnTo>
                      <a:pt x="147" y="369"/>
                    </a:lnTo>
                    <a:lnTo>
                      <a:pt x="159" y="369"/>
                    </a:lnTo>
                    <a:lnTo>
                      <a:pt x="171" y="366"/>
                    </a:lnTo>
                    <a:lnTo>
                      <a:pt x="182" y="364"/>
                    </a:lnTo>
                    <a:lnTo>
                      <a:pt x="193" y="361"/>
                    </a:lnTo>
                    <a:lnTo>
                      <a:pt x="203" y="356"/>
                    </a:lnTo>
                    <a:lnTo>
                      <a:pt x="213" y="350"/>
                    </a:lnTo>
                    <a:lnTo>
                      <a:pt x="223" y="344"/>
                    </a:lnTo>
                    <a:lnTo>
                      <a:pt x="231" y="337"/>
                    </a:lnTo>
                    <a:lnTo>
                      <a:pt x="231" y="337"/>
                    </a:lnTo>
                    <a:lnTo>
                      <a:pt x="266" y="306"/>
                    </a:lnTo>
                    <a:lnTo>
                      <a:pt x="284" y="289"/>
                    </a:lnTo>
                    <a:lnTo>
                      <a:pt x="297" y="275"/>
                    </a:lnTo>
                    <a:lnTo>
                      <a:pt x="297" y="275"/>
                    </a:lnTo>
                    <a:lnTo>
                      <a:pt x="307" y="261"/>
                    </a:lnTo>
                    <a:lnTo>
                      <a:pt x="316" y="245"/>
                    </a:lnTo>
                    <a:lnTo>
                      <a:pt x="326" y="227"/>
                    </a:lnTo>
                    <a:lnTo>
                      <a:pt x="334" y="213"/>
                    </a:lnTo>
                    <a:lnTo>
                      <a:pt x="334" y="213"/>
                    </a:lnTo>
                    <a:lnTo>
                      <a:pt x="339" y="197"/>
                    </a:lnTo>
                    <a:lnTo>
                      <a:pt x="345" y="178"/>
                    </a:lnTo>
                    <a:lnTo>
                      <a:pt x="356" y="129"/>
                    </a:lnTo>
                    <a:lnTo>
                      <a:pt x="367" y="80"/>
                    </a:lnTo>
                    <a:lnTo>
                      <a:pt x="376" y="39"/>
                    </a:lnTo>
                    <a:lnTo>
                      <a:pt x="376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2" name="Freeform 11"/>
              <p:cNvSpPr>
                <a:spLocks noEditPoints="1"/>
              </p:cNvSpPr>
              <p:nvPr/>
            </p:nvSpPr>
            <p:spPr bwMode="auto">
              <a:xfrm>
                <a:off x="7150100" y="3860800"/>
                <a:ext cx="220663" cy="212725"/>
              </a:xfrm>
              <a:custGeom>
                <a:avLst/>
                <a:gdLst>
                  <a:gd name="T0" fmla="*/ 250 w 417"/>
                  <a:gd name="T1" fmla="*/ 401 h 402"/>
                  <a:gd name="T2" fmla="*/ 209 w 417"/>
                  <a:gd name="T3" fmla="*/ 391 h 402"/>
                  <a:gd name="T4" fmla="*/ 172 w 417"/>
                  <a:gd name="T5" fmla="*/ 370 h 402"/>
                  <a:gd name="T6" fmla="*/ 131 w 417"/>
                  <a:gd name="T7" fmla="*/ 334 h 402"/>
                  <a:gd name="T8" fmla="*/ 94 w 417"/>
                  <a:gd name="T9" fmla="*/ 296 h 402"/>
                  <a:gd name="T10" fmla="*/ 60 w 417"/>
                  <a:gd name="T11" fmla="*/ 242 h 402"/>
                  <a:gd name="T12" fmla="*/ 44 w 417"/>
                  <a:gd name="T13" fmla="*/ 202 h 402"/>
                  <a:gd name="T14" fmla="*/ 10 w 417"/>
                  <a:gd name="T15" fmla="*/ 51 h 402"/>
                  <a:gd name="T16" fmla="*/ 22 w 417"/>
                  <a:gd name="T17" fmla="*/ 4 h 402"/>
                  <a:gd name="T18" fmla="*/ 108 w 417"/>
                  <a:gd name="T19" fmla="*/ 16 h 402"/>
                  <a:gd name="T20" fmla="*/ 227 w 417"/>
                  <a:gd name="T21" fmla="*/ 39 h 402"/>
                  <a:gd name="T22" fmla="*/ 265 w 417"/>
                  <a:gd name="T23" fmla="*/ 55 h 402"/>
                  <a:gd name="T24" fmla="*/ 301 w 417"/>
                  <a:gd name="T25" fmla="*/ 76 h 402"/>
                  <a:gd name="T26" fmla="*/ 370 w 417"/>
                  <a:gd name="T27" fmla="*/ 141 h 402"/>
                  <a:gd name="T28" fmla="*/ 388 w 417"/>
                  <a:gd name="T29" fmla="*/ 163 h 402"/>
                  <a:gd name="T30" fmla="*/ 408 w 417"/>
                  <a:gd name="T31" fmla="*/ 202 h 402"/>
                  <a:gd name="T32" fmla="*/ 417 w 417"/>
                  <a:gd name="T33" fmla="*/ 247 h 402"/>
                  <a:gd name="T34" fmla="*/ 414 w 417"/>
                  <a:gd name="T35" fmla="*/ 276 h 402"/>
                  <a:gd name="T36" fmla="*/ 401 w 417"/>
                  <a:gd name="T37" fmla="*/ 318 h 402"/>
                  <a:gd name="T38" fmla="*/ 376 w 417"/>
                  <a:gd name="T39" fmla="*/ 354 h 402"/>
                  <a:gd name="T40" fmla="*/ 352 w 417"/>
                  <a:gd name="T41" fmla="*/ 374 h 402"/>
                  <a:gd name="T42" fmla="*/ 313 w 417"/>
                  <a:gd name="T43" fmla="*/ 395 h 402"/>
                  <a:gd name="T44" fmla="*/ 270 w 417"/>
                  <a:gd name="T45" fmla="*/ 402 h 402"/>
                  <a:gd name="T46" fmla="*/ 265 w 417"/>
                  <a:gd name="T47" fmla="*/ 402 h 402"/>
                  <a:gd name="T48" fmla="*/ 49 w 417"/>
                  <a:gd name="T49" fmla="*/ 80 h 402"/>
                  <a:gd name="T50" fmla="*/ 78 w 417"/>
                  <a:gd name="T51" fmla="*/ 197 h 402"/>
                  <a:gd name="T52" fmla="*/ 90 w 417"/>
                  <a:gd name="T53" fmla="*/ 228 h 402"/>
                  <a:gd name="T54" fmla="*/ 119 w 417"/>
                  <a:gd name="T55" fmla="*/ 275 h 402"/>
                  <a:gd name="T56" fmla="*/ 150 w 417"/>
                  <a:gd name="T57" fmla="*/ 306 h 402"/>
                  <a:gd name="T58" fmla="*/ 193 w 417"/>
                  <a:gd name="T59" fmla="*/ 344 h 402"/>
                  <a:gd name="T60" fmla="*/ 224 w 417"/>
                  <a:gd name="T61" fmla="*/ 361 h 402"/>
                  <a:gd name="T62" fmla="*/ 258 w 417"/>
                  <a:gd name="T63" fmla="*/ 369 h 402"/>
                  <a:gd name="T64" fmla="*/ 291 w 417"/>
                  <a:gd name="T65" fmla="*/ 365 h 402"/>
                  <a:gd name="T66" fmla="*/ 323 w 417"/>
                  <a:gd name="T67" fmla="*/ 354 h 402"/>
                  <a:gd name="T68" fmla="*/ 351 w 417"/>
                  <a:gd name="T69" fmla="*/ 332 h 402"/>
                  <a:gd name="T70" fmla="*/ 366 w 417"/>
                  <a:gd name="T71" fmla="*/ 312 h 402"/>
                  <a:gd name="T72" fmla="*/ 380 w 417"/>
                  <a:gd name="T73" fmla="*/ 281 h 402"/>
                  <a:gd name="T74" fmla="*/ 383 w 417"/>
                  <a:gd name="T75" fmla="*/ 247 h 402"/>
                  <a:gd name="T76" fmla="*/ 377 w 417"/>
                  <a:gd name="T77" fmla="*/ 213 h 402"/>
                  <a:gd name="T78" fmla="*/ 361 w 417"/>
                  <a:gd name="T79" fmla="*/ 182 h 402"/>
                  <a:gd name="T80" fmla="*/ 346 w 417"/>
                  <a:gd name="T81" fmla="*/ 165 h 402"/>
                  <a:gd name="T82" fmla="*/ 281 w 417"/>
                  <a:gd name="T83" fmla="*/ 104 h 402"/>
                  <a:gd name="T84" fmla="*/ 250 w 417"/>
                  <a:gd name="T85" fmla="*/ 85 h 402"/>
                  <a:gd name="T86" fmla="*/ 217 w 417"/>
                  <a:gd name="T87" fmla="*/ 72 h 402"/>
                  <a:gd name="T88" fmla="*/ 132 w 417"/>
                  <a:gd name="T89" fmla="*/ 53 h 402"/>
                  <a:gd name="T90" fmla="*/ 41 w 417"/>
                  <a:gd name="T91" fmla="*/ 3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7" h="402">
                    <a:moveTo>
                      <a:pt x="265" y="402"/>
                    </a:moveTo>
                    <a:lnTo>
                      <a:pt x="265" y="402"/>
                    </a:lnTo>
                    <a:lnTo>
                      <a:pt x="250" y="401"/>
                    </a:lnTo>
                    <a:lnTo>
                      <a:pt x="237" y="400"/>
                    </a:lnTo>
                    <a:lnTo>
                      <a:pt x="223" y="396"/>
                    </a:lnTo>
                    <a:lnTo>
                      <a:pt x="209" y="391"/>
                    </a:lnTo>
                    <a:lnTo>
                      <a:pt x="197" y="386"/>
                    </a:lnTo>
                    <a:lnTo>
                      <a:pt x="185" y="379"/>
                    </a:lnTo>
                    <a:lnTo>
                      <a:pt x="172" y="37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31" y="334"/>
                    </a:lnTo>
                    <a:lnTo>
                      <a:pt x="110" y="313"/>
                    </a:lnTo>
                    <a:lnTo>
                      <a:pt x="94" y="296"/>
                    </a:lnTo>
                    <a:lnTo>
                      <a:pt x="94" y="296"/>
                    </a:lnTo>
                    <a:lnTo>
                      <a:pt x="82" y="281"/>
                    </a:lnTo>
                    <a:lnTo>
                      <a:pt x="70" y="261"/>
                    </a:lnTo>
                    <a:lnTo>
                      <a:pt x="60" y="242"/>
                    </a:lnTo>
                    <a:lnTo>
                      <a:pt x="52" y="226"/>
                    </a:lnTo>
                    <a:lnTo>
                      <a:pt x="52" y="226"/>
                    </a:lnTo>
                    <a:lnTo>
                      <a:pt x="44" y="202"/>
                    </a:lnTo>
                    <a:lnTo>
                      <a:pt x="37" y="174"/>
                    </a:lnTo>
                    <a:lnTo>
                      <a:pt x="21" y="109"/>
                    </a:lnTo>
                    <a:lnTo>
                      <a:pt x="10" y="5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50" y="7"/>
                    </a:lnTo>
                    <a:lnTo>
                      <a:pt x="108" y="16"/>
                    </a:lnTo>
                    <a:lnTo>
                      <a:pt x="175" y="27"/>
                    </a:lnTo>
                    <a:lnTo>
                      <a:pt x="204" y="33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44" y="47"/>
                    </a:lnTo>
                    <a:lnTo>
                      <a:pt x="265" y="55"/>
                    </a:lnTo>
                    <a:lnTo>
                      <a:pt x="285" y="67"/>
                    </a:lnTo>
                    <a:lnTo>
                      <a:pt x="301" y="76"/>
                    </a:lnTo>
                    <a:lnTo>
                      <a:pt x="301" y="76"/>
                    </a:lnTo>
                    <a:lnTo>
                      <a:pt x="319" y="91"/>
                    </a:lnTo>
                    <a:lnTo>
                      <a:pt x="340" y="112"/>
                    </a:lnTo>
                    <a:lnTo>
                      <a:pt x="370" y="141"/>
                    </a:lnTo>
                    <a:lnTo>
                      <a:pt x="370" y="141"/>
                    </a:lnTo>
                    <a:lnTo>
                      <a:pt x="380" y="152"/>
                    </a:lnTo>
                    <a:lnTo>
                      <a:pt x="388" y="163"/>
                    </a:lnTo>
                    <a:lnTo>
                      <a:pt x="397" y="175"/>
                    </a:lnTo>
                    <a:lnTo>
                      <a:pt x="403" y="189"/>
                    </a:lnTo>
                    <a:lnTo>
                      <a:pt x="408" y="202"/>
                    </a:lnTo>
                    <a:lnTo>
                      <a:pt x="413" y="217"/>
                    </a:lnTo>
                    <a:lnTo>
                      <a:pt x="415" y="231"/>
                    </a:lnTo>
                    <a:lnTo>
                      <a:pt x="417" y="247"/>
                    </a:lnTo>
                    <a:lnTo>
                      <a:pt x="417" y="247"/>
                    </a:lnTo>
                    <a:lnTo>
                      <a:pt x="417" y="261"/>
                    </a:lnTo>
                    <a:lnTo>
                      <a:pt x="414" y="276"/>
                    </a:lnTo>
                    <a:lnTo>
                      <a:pt x="412" y="290"/>
                    </a:lnTo>
                    <a:lnTo>
                      <a:pt x="407" y="305"/>
                    </a:lnTo>
                    <a:lnTo>
                      <a:pt x="401" y="318"/>
                    </a:lnTo>
                    <a:lnTo>
                      <a:pt x="393" y="330"/>
                    </a:lnTo>
                    <a:lnTo>
                      <a:pt x="385" y="343"/>
                    </a:lnTo>
                    <a:lnTo>
                      <a:pt x="376" y="354"/>
                    </a:lnTo>
                    <a:lnTo>
                      <a:pt x="376" y="354"/>
                    </a:lnTo>
                    <a:lnTo>
                      <a:pt x="365" y="365"/>
                    </a:lnTo>
                    <a:lnTo>
                      <a:pt x="352" y="374"/>
                    </a:lnTo>
                    <a:lnTo>
                      <a:pt x="340" y="382"/>
                    </a:lnTo>
                    <a:lnTo>
                      <a:pt x="328" y="388"/>
                    </a:lnTo>
                    <a:lnTo>
                      <a:pt x="313" y="395"/>
                    </a:lnTo>
                    <a:lnTo>
                      <a:pt x="299" y="398"/>
                    </a:lnTo>
                    <a:lnTo>
                      <a:pt x="285" y="401"/>
                    </a:lnTo>
                    <a:lnTo>
                      <a:pt x="270" y="402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402"/>
                    </a:lnTo>
                    <a:close/>
                    <a:moveTo>
                      <a:pt x="41" y="39"/>
                    </a:moveTo>
                    <a:lnTo>
                      <a:pt x="41" y="39"/>
                    </a:lnTo>
                    <a:lnTo>
                      <a:pt x="49" y="80"/>
                    </a:lnTo>
                    <a:lnTo>
                      <a:pt x="60" y="129"/>
                    </a:lnTo>
                    <a:lnTo>
                      <a:pt x="71" y="178"/>
                    </a:lnTo>
                    <a:lnTo>
                      <a:pt x="78" y="197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28"/>
                    </a:lnTo>
                    <a:lnTo>
                      <a:pt x="100" y="245"/>
                    </a:lnTo>
                    <a:lnTo>
                      <a:pt x="110" y="263"/>
                    </a:lnTo>
                    <a:lnTo>
                      <a:pt x="119" y="275"/>
                    </a:lnTo>
                    <a:lnTo>
                      <a:pt x="119" y="275"/>
                    </a:lnTo>
                    <a:lnTo>
                      <a:pt x="132" y="289"/>
                    </a:lnTo>
                    <a:lnTo>
                      <a:pt x="150" y="306"/>
                    </a:lnTo>
                    <a:lnTo>
                      <a:pt x="184" y="335"/>
                    </a:lnTo>
                    <a:lnTo>
                      <a:pt x="184" y="335"/>
                    </a:lnTo>
                    <a:lnTo>
                      <a:pt x="193" y="344"/>
                    </a:lnTo>
                    <a:lnTo>
                      <a:pt x="203" y="350"/>
                    </a:lnTo>
                    <a:lnTo>
                      <a:pt x="213" y="356"/>
                    </a:lnTo>
                    <a:lnTo>
                      <a:pt x="224" y="361"/>
                    </a:lnTo>
                    <a:lnTo>
                      <a:pt x="235" y="365"/>
                    </a:lnTo>
                    <a:lnTo>
                      <a:pt x="246" y="367"/>
                    </a:lnTo>
                    <a:lnTo>
                      <a:pt x="258" y="369"/>
                    </a:lnTo>
                    <a:lnTo>
                      <a:pt x="269" y="369"/>
                    </a:lnTo>
                    <a:lnTo>
                      <a:pt x="280" y="367"/>
                    </a:lnTo>
                    <a:lnTo>
                      <a:pt x="291" y="365"/>
                    </a:lnTo>
                    <a:lnTo>
                      <a:pt x="302" y="363"/>
                    </a:lnTo>
                    <a:lnTo>
                      <a:pt x="313" y="359"/>
                    </a:lnTo>
                    <a:lnTo>
                      <a:pt x="323" y="354"/>
                    </a:lnTo>
                    <a:lnTo>
                      <a:pt x="333" y="348"/>
                    </a:lnTo>
                    <a:lnTo>
                      <a:pt x="343" y="340"/>
                    </a:lnTo>
                    <a:lnTo>
                      <a:pt x="351" y="332"/>
                    </a:lnTo>
                    <a:lnTo>
                      <a:pt x="351" y="332"/>
                    </a:lnTo>
                    <a:lnTo>
                      <a:pt x="359" y="322"/>
                    </a:lnTo>
                    <a:lnTo>
                      <a:pt x="366" y="312"/>
                    </a:lnTo>
                    <a:lnTo>
                      <a:pt x="371" y="302"/>
                    </a:lnTo>
                    <a:lnTo>
                      <a:pt x="376" y="292"/>
                    </a:lnTo>
                    <a:lnTo>
                      <a:pt x="380" y="281"/>
                    </a:lnTo>
                    <a:lnTo>
                      <a:pt x="382" y="270"/>
                    </a:lnTo>
                    <a:lnTo>
                      <a:pt x="383" y="259"/>
                    </a:lnTo>
                    <a:lnTo>
                      <a:pt x="383" y="247"/>
                    </a:lnTo>
                    <a:lnTo>
                      <a:pt x="382" y="236"/>
                    </a:lnTo>
                    <a:lnTo>
                      <a:pt x="380" y="224"/>
                    </a:lnTo>
                    <a:lnTo>
                      <a:pt x="377" y="213"/>
                    </a:lnTo>
                    <a:lnTo>
                      <a:pt x="373" y="203"/>
                    </a:lnTo>
                    <a:lnTo>
                      <a:pt x="368" y="192"/>
                    </a:lnTo>
                    <a:lnTo>
                      <a:pt x="361" y="182"/>
                    </a:lnTo>
                    <a:lnTo>
                      <a:pt x="355" y="17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314" y="133"/>
                    </a:lnTo>
                    <a:lnTo>
                      <a:pt x="296" y="115"/>
                    </a:lnTo>
                    <a:lnTo>
                      <a:pt x="281" y="104"/>
                    </a:lnTo>
                    <a:lnTo>
                      <a:pt x="281" y="104"/>
                    </a:lnTo>
                    <a:lnTo>
                      <a:pt x="267" y="95"/>
                    </a:lnTo>
                    <a:lnTo>
                      <a:pt x="250" y="85"/>
                    </a:lnTo>
                    <a:lnTo>
                      <a:pt x="232" y="76"/>
                    </a:lnTo>
                    <a:lnTo>
                      <a:pt x="217" y="72"/>
                    </a:lnTo>
                    <a:lnTo>
                      <a:pt x="217" y="72"/>
                    </a:lnTo>
                    <a:lnTo>
                      <a:pt x="201" y="67"/>
                    </a:lnTo>
                    <a:lnTo>
                      <a:pt x="180" y="62"/>
                    </a:lnTo>
                    <a:lnTo>
                      <a:pt x="132" y="53"/>
                    </a:lnTo>
                    <a:lnTo>
                      <a:pt x="82" y="46"/>
                    </a:lnTo>
                    <a:lnTo>
                      <a:pt x="41" y="39"/>
                    </a:lnTo>
                    <a:lnTo>
                      <a:pt x="41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7288213" y="3989388"/>
                <a:ext cx="209550" cy="128588"/>
              </a:xfrm>
              <a:custGeom>
                <a:avLst/>
                <a:gdLst>
                  <a:gd name="T0" fmla="*/ 200 w 397"/>
                  <a:gd name="T1" fmla="*/ 244 h 244"/>
                  <a:gd name="T2" fmla="*/ 0 w 397"/>
                  <a:gd name="T3" fmla="*/ 22 h 244"/>
                  <a:gd name="T4" fmla="*/ 25 w 397"/>
                  <a:gd name="T5" fmla="*/ 0 h 244"/>
                  <a:gd name="T6" fmla="*/ 200 w 397"/>
                  <a:gd name="T7" fmla="*/ 193 h 244"/>
                  <a:gd name="T8" fmla="*/ 372 w 397"/>
                  <a:gd name="T9" fmla="*/ 0 h 244"/>
                  <a:gd name="T10" fmla="*/ 397 w 397"/>
                  <a:gd name="T11" fmla="*/ 22 h 244"/>
                  <a:gd name="T12" fmla="*/ 200 w 39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244">
                    <a:moveTo>
                      <a:pt x="200" y="244"/>
                    </a:moveTo>
                    <a:lnTo>
                      <a:pt x="0" y="22"/>
                    </a:lnTo>
                    <a:lnTo>
                      <a:pt x="25" y="0"/>
                    </a:lnTo>
                    <a:lnTo>
                      <a:pt x="200" y="193"/>
                    </a:lnTo>
                    <a:lnTo>
                      <a:pt x="372" y="0"/>
                    </a:lnTo>
                    <a:lnTo>
                      <a:pt x="397" y="22"/>
                    </a:lnTo>
                    <a:lnTo>
                      <a:pt x="200" y="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4" name="Rectangle 13"/>
              <p:cNvSpPr>
                <a:spLocks noChangeArrowheads="1"/>
              </p:cNvSpPr>
              <p:nvPr/>
            </p:nvSpPr>
            <p:spPr bwMode="auto">
              <a:xfrm>
                <a:off x="7385050" y="4095750"/>
                <a:ext cx="17463" cy="11747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" name="Freeform 5"/>
              <p:cNvSpPr>
                <a:spLocks/>
              </p:cNvSpPr>
              <p:nvPr/>
            </p:nvSpPr>
            <p:spPr bwMode="auto">
              <a:xfrm>
                <a:off x="7067550" y="4257675"/>
                <a:ext cx="388938" cy="165100"/>
              </a:xfrm>
              <a:custGeom>
                <a:avLst/>
                <a:gdLst>
                  <a:gd name="T0" fmla="*/ 321 w 734"/>
                  <a:gd name="T1" fmla="*/ 313 h 313"/>
                  <a:gd name="T2" fmla="*/ 321 w 734"/>
                  <a:gd name="T3" fmla="*/ 296 h 313"/>
                  <a:gd name="T4" fmla="*/ 323 w 734"/>
                  <a:gd name="T5" fmla="*/ 276 h 313"/>
                  <a:gd name="T6" fmla="*/ 333 w 734"/>
                  <a:gd name="T7" fmla="*/ 259 h 313"/>
                  <a:gd name="T8" fmla="*/ 345 w 734"/>
                  <a:gd name="T9" fmla="*/ 245 h 313"/>
                  <a:gd name="T10" fmla="*/ 360 w 734"/>
                  <a:gd name="T11" fmla="*/ 234 h 313"/>
                  <a:gd name="T12" fmla="*/ 387 w 734"/>
                  <a:gd name="T13" fmla="*/ 222 h 313"/>
                  <a:gd name="T14" fmla="*/ 406 w 734"/>
                  <a:gd name="T15" fmla="*/ 217 h 313"/>
                  <a:gd name="T16" fmla="*/ 641 w 734"/>
                  <a:gd name="T17" fmla="*/ 217 h 313"/>
                  <a:gd name="T18" fmla="*/ 665 w 734"/>
                  <a:gd name="T19" fmla="*/ 215 h 313"/>
                  <a:gd name="T20" fmla="*/ 680 w 734"/>
                  <a:gd name="T21" fmla="*/ 211 h 313"/>
                  <a:gd name="T22" fmla="*/ 692 w 734"/>
                  <a:gd name="T23" fmla="*/ 203 h 313"/>
                  <a:gd name="T24" fmla="*/ 696 w 734"/>
                  <a:gd name="T25" fmla="*/ 198 h 313"/>
                  <a:gd name="T26" fmla="*/ 699 w 734"/>
                  <a:gd name="T27" fmla="*/ 187 h 313"/>
                  <a:gd name="T28" fmla="*/ 701 w 734"/>
                  <a:gd name="T29" fmla="*/ 180 h 313"/>
                  <a:gd name="T30" fmla="*/ 697 w 734"/>
                  <a:gd name="T31" fmla="*/ 160 h 313"/>
                  <a:gd name="T32" fmla="*/ 688 w 734"/>
                  <a:gd name="T33" fmla="*/ 144 h 313"/>
                  <a:gd name="T34" fmla="*/ 677 w 734"/>
                  <a:gd name="T35" fmla="*/ 133 h 313"/>
                  <a:gd name="T36" fmla="*/ 665 w 734"/>
                  <a:gd name="T37" fmla="*/ 124 h 313"/>
                  <a:gd name="T38" fmla="*/ 659 w 734"/>
                  <a:gd name="T39" fmla="*/ 122 h 313"/>
                  <a:gd name="T40" fmla="*/ 428 w 734"/>
                  <a:gd name="T41" fmla="*/ 122 h 313"/>
                  <a:gd name="T42" fmla="*/ 415 w 734"/>
                  <a:gd name="T43" fmla="*/ 121 h 313"/>
                  <a:gd name="T44" fmla="*/ 387 w 734"/>
                  <a:gd name="T45" fmla="*/ 114 h 313"/>
                  <a:gd name="T46" fmla="*/ 216 w 734"/>
                  <a:gd name="T47" fmla="*/ 37 h 313"/>
                  <a:gd name="T48" fmla="*/ 209 w 734"/>
                  <a:gd name="T49" fmla="*/ 34 h 313"/>
                  <a:gd name="T50" fmla="*/ 0 w 734"/>
                  <a:gd name="T51" fmla="*/ 33 h 313"/>
                  <a:gd name="T52" fmla="*/ 201 w 734"/>
                  <a:gd name="T53" fmla="*/ 0 h 313"/>
                  <a:gd name="T54" fmla="*/ 209 w 734"/>
                  <a:gd name="T55" fmla="*/ 1 h 313"/>
                  <a:gd name="T56" fmla="*/ 223 w 734"/>
                  <a:gd name="T57" fmla="*/ 3 h 313"/>
                  <a:gd name="T58" fmla="*/ 389 w 734"/>
                  <a:gd name="T59" fmla="*/ 80 h 313"/>
                  <a:gd name="T60" fmla="*/ 397 w 734"/>
                  <a:gd name="T61" fmla="*/ 84 h 313"/>
                  <a:gd name="T62" fmla="*/ 418 w 734"/>
                  <a:gd name="T63" fmla="*/ 87 h 313"/>
                  <a:gd name="T64" fmla="*/ 652 w 734"/>
                  <a:gd name="T65" fmla="*/ 88 h 313"/>
                  <a:gd name="T66" fmla="*/ 660 w 734"/>
                  <a:gd name="T67" fmla="*/ 88 h 313"/>
                  <a:gd name="T68" fmla="*/ 673 w 734"/>
                  <a:gd name="T69" fmla="*/ 92 h 313"/>
                  <a:gd name="T70" fmla="*/ 680 w 734"/>
                  <a:gd name="T71" fmla="*/ 95 h 313"/>
                  <a:gd name="T72" fmla="*/ 703 w 734"/>
                  <a:gd name="T73" fmla="*/ 111 h 313"/>
                  <a:gd name="T74" fmla="*/ 719 w 734"/>
                  <a:gd name="T75" fmla="*/ 130 h 313"/>
                  <a:gd name="T76" fmla="*/ 730 w 734"/>
                  <a:gd name="T77" fmla="*/ 154 h 313"/>
                  <a:gd name="T78" fmla="*/ 734 w 734"/>
                  <a:gd name="T79" fmla="*/ 180 h 313"/>
                  <a:gd name="T80" fmla="*/ 733 w 734"/>
                  <a:gd name="T81" fmla="*/ 193 h 313"/>
                  <a:gd name="T82" fmla="*/ 723 w 734"/>
                  <a:gd name="T83" fmla="*/ 218 h 313"/>
                  <a:gd name="T84" fmla="*/ 714 w 734"/>
                  <a:gd name="T85" fmla="*/ 228 h 313"/>
                  <a:gd name="T86" fmla="*/ 692 w 734"/>
                  <a:gd name="T87" fmla="*/ 241 h 313"/>
                  <a:gd name="T88" fmla="*/ 670 w 734"/>
                  <a:gd name="T89" fmla="*/ 249 h 313"/>
                  <a:gd name="T90" fmla="*/ 650 w 734"/>
                  <a:gd name="T91" fmla="*/ 250 h 313"/>
                  <a:gd name="T92" fmla="*/ 407 w 734"/>
                  <a:gd name="T93" fmla="*/ 250 h 313"/>
                  <a:gd name="T94" fmla="*/ 396 w 734"/>
                  <a:gd name="T95" fmla="*/ 255 h 313"/>
                  <a:gd name="T96" fmla="*/ 378 w 734"/>
                  <a:gd name="T97" fmla="*/ 264 h 313"/>
                  <a:gd name="T98" fmla="*/ 360 w 734"/>
                  <a:gd name="T99" fmla="*/ 277 h 313"/>
                  <a:gd name="T100" fmla="*/ 355 w 734"/>
                  <a:gd name="T101" fmla="*/ 286 h 313"/>
                  <a:gd name="T102" fmla="*/ 354 w 734"/>
                  <a:gd name="T103" fmla="*/ 29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4" h="313">
                    <a:moveTo>
                      <a:pt x="354" y="313"/>
                    </a:moveTo>
                    <a:lnTo>
                      <a:pt x="321" y="313"/>
                    </a:lnTo>
                    <a:lnTo>
                      <a:pt x="321" y="296"/>
                    </a:lnTo>
                    <a:lnTo>
                      <a:pt x="321" y="296"/>
                    </a:lnTo>
                    <a:lnTo>
                      <a:pt x="321" y="286"/>
                    </a:lnTo>
                    <a:lnTo>
                      <a:pt x="323" y="276"/>
                    </a:lnTo>
                    <a:lnTo>
                      <a:pt x="327" y="266"/>
                    </a:lnTo>
                    <a:lnTo>
                      <a:pt x="333" y="259"/>
                    </a:lnTo>
                    <a:lnTo>
                      <a:pt x="338" y="251"/>
                    </a:lnTo>
                    <a:lnTo>
                      <a:pt x="345" y="245"/>
                    </a:lnTo>
                    <a:lnTo>
                      <a:pt x="353" y="239"/>
                    </a:lnTo>
                    <a:lnTo>
                      <a:pt x="360" y="234"/>
                    </a:lnTo>
                    <a:lnTo>
                      <a:pt x="375" y="227"/>
                    </a:lnTo>
                    <a:lnTo>
                      <a:pt x="387" y="222"/>
                    </a:lnTo>
                    <a:lnTo>
                      <a:pt x="402" y="218"/>
                    </a:lnTo>
                    <a:lnTo>
                      <a:pt x="406" y="217"/>
                    </a:lnTo>
                    <a:lnTo>
                      <a:pt x="641" y="217"/>
                    </a:lnTo>
                    <a:lnTo>
                      <a:pt x="641" y="217"/>
                    </a:lnTo>
                    <a:lnTo>
                      <a:pt x="651" y="217"/>
                    </a:lnTo>
                    <a:lnTo>
                      <a:pt x="665" y="215"/>
                    </a:lnTo>
                    <a:lnTo>
                      <a:pt x="672" y="213"/>
                    </a:lnTo>
                    <a:lnTo>
                      <a:pt x="680" y="211"/>
                    </a:lnTo>
                    <a:lnTo>
                      <a:pt x="686" y="207"/>
                    </a:lnTo>
                    <a:lnTo>
                      <a:pt x="692" y="203"/>
                    </a:lnTo>
                    <a:lnTo>
                      <a:pt x="692" y="203"/>
                    </a:lnTo>
                    <a:lnTo>
                      <a:pt x="696" y="198"/>
                    </a:lnTo>
                    <a:lnTo>
                      <a:pt x="698" y="193"/>
                    </a:lnTo>
                    <a:lnTo>
                      <a:pt x="699" y="187"/>
                    </a:lnTo>
                    <a:lnTo>
                      <a:pt x="701" y="180"/>
                    </a:lnTo>
                    <a:lnTo>
                      <a:pt x="701" y="180"/>
                    </a:lnTo>
                    <a:lnTo>
                      <a:pt x="699" y="169"/>
                    </a:lnTo>
                    <a:lnTo>
                      <a:pt x="697" y="160"/>
                    </a:lnTo>
                    <a:lnTo>
                      <a:pt x="693" y="151"/>
                    </a:lnTo>
                    <a:lnTo>
                      <a:pt x="688" y="144"/>
                    </a:lnTo>
                    <a:lnTo>
                      <a:pt x="683" y="138"/>
                    </a:lnTo>
                    <a:lnTo>
                      <a:pt x="677" y="133"/>
                    </a:lnTo>
                    <a:lnTo>
                      <a:pt x="671" y="128"/>
                    </a:lnTo>
                    <a:lnTo>
                      <a:pt x="665" y="124"/>
                    </a:lnTo>
                    <a:lnTo>
                      <a:pt x="665" y="124"/>
                    </a:lnTo>
                    <a:lnTo>
                      <a:pt x="659" y="122"/>
                    </a:lnTo>
                    <a:lnTo>
                      <a:pt x="652" y="122"/>
                    </a:lnTo>
                    <a:lnTo>
                      <a:pt x="428" y="122"/>
                    </a:lnTo>
                    <a:lnTo>
                      <a:pt x="428" y="122"/>
                    </a:lnTo>
                    <a:lnTo>
                      <a:pt x="415" y="121"/>
                    </a:lnTo>
                    <a:lnTo>
                      <a:pt x="401" y="118"/>
                    </a:lnTo>
                    <a:lnTo>
                      <a:pt x="387" y="114"/>
                    </a:lnTo>
                    <a:lnTo>
                      <a:pt x="374" y="109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09" y="34"/>
                    </a:lnTo>
                    <a:lnTo>
                      <a:pt x="201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16" y="2"/>
                    </a:lnTo>
                    <a:lnTo>
                      <a:pt x="223" y="3"/>
                    </a:lnTo>
                    <a:lnTo>
                      <a:pt x="230" y="7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97" y="84"/>
                    </a:lnTo>
                    <a:lnTo>
                      <a:pt x="407" y="86"/>
                    </a:lnTo>
                    <a:lnTo>
                      <a:pt x="418" y="87"/>
                    </a:lnTo>
                    <a:lnTo>
                      <a:pt x="428" y="88"/>
                    </a:lnTo>
                    <a:lnTo>
                      <a:pt x="652" y="88"/>
                    </a:lnTo>
                    <a:lnTo>
                      <a:pt x="652" y="88"/>
                    </a:lnTo>
                    <a:lnTo>
                      <a:pt x="660" y="88"/>
                    </a:lnTo>
                    <a:lnTo>
                      <a:pt x="666" y="90"/>
                    </a:lnTo>
                    <a:lnTo>
                      <a:pt x="673" y="92"/>
                    </a:lnTo>
                    <a:lnTo>
                      <a:pt x="680" y="95"/>
                    </a:lnTo>
                    <a:lnTo>
                      <a:pt x="680" y="95"/>
                    </a:lnTo>
                    <a:lnTo>
                      <a:pt x="692" y="102"/>
                    </a:lnTo>
                    <a:lnTo>
                      <a:pt x="703" y="111"/>
                    </a:lnTo>
                    <a:lnTo>
                      <a:pt x="712" y="121"/>
                    </a:lnTo>
                    <a:lnTo>
                      <a:pt x="719" y="130"/>
                    </a:lnTo>
                    <a:lnTo>
                      <a:pt x="725" y="142"/>
                    </a:lnTo>
                    <a:lnTo>
                      <a:pt x="730" y="154"/>
                    </a:lnTo>
                    <a:lnTo>
                      <a:pt x="733" y="166"/>
                    </a:lnTo>
                    <a:lnTo>
                      <a:pt x="734" y="180"/>
                    </a:lnTo>
                    <a:lnTo>
                      <a:pt x="734" y="180"/>
                    </a:lnTo>
                    <a:lnTo>
                      <a:pt x="733" y="193"/>
                    </a:lnTo>
                    <a:lnTo>
                      <a:pt x="729" y="207"/>
                    </a:lnTo>
                    <a:lnTo>
                      <a:pt x="723" y="218"/>
                    </a:lnTo>
                    <a:lnTo>
                      <a:pt x="714" y="228"/>
                    </a:lnTo>
                    <a:lnTo>
                      <a:pt x="714" y="228"/>
                    </a:lnTo>
                    <a:lnTo>
                      <a:pt x="703" y="235"/>
                    </a:lnTo>
                    <a:lnTo>
                      <a:pt x="692" y="241"/>
                    </a:lnTo>
                    <a:lnTo>
                      <a:pt x="681" y="245"/>
                    </a:lnTo>
                    <a:lnTo>
                      <a:pt x="670" y="249"/>
                    </a:lnTo>
                    <a:lnTo>
                      <a:pt x="659" y="250"/>
                    </a:lnTo>
                    <a:lnTo>
                      <a:pt x="650" y="250"/>
                    </a:lnTo>
                    <a:lnTo>
                      <a:pt x="641" y="250"/>
                    </a:lnTo>
                    <a:lnTo>
                      <a:pt x="407" y="250"/>
                    </a:lnTo>
                    <a:lnTo>
                      <a:pt x="407" y="250"/>
                    </a:lnTo>
                    <a:lnTo>
                      <a:pt x="396" y="255"/>
                    </a:lnTo>
                    <a:lnTo>
                      <a:pt x="386" y="259"/>
                    </a:lnTo>
                    <a:lnTo>
                      <a:pt x="378" y="264"/>
                    </a:lnTo>
                    <a:lnTo>
                      <a:pt x="369" y="270"/>
                    </a:lnTo>
                    <a:lnTo>
                      <a:pt x="360" y="277"/>
                    </a:lnTo>
                    <a:lnTo>
                      <a:pt x="358" y="281"/>
                    </a:lnTo>
                    <a:lnTo>
                      <a:pt x="355" y="286"/>
                    </a:lnTo>
                    <a:lnTo>
                      <a:pt x="354" y="291"/>
                    </a:lnTo>
                    <a:lnTo>
                      <a:pt x="354" y="296"/>
                    </a:lnTo>
                    <a:lnTo>
                      <a:pt x="354" y="313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" name="Freeform 6"/>
              <p:cNvSpPr>
                <a:spLocks/>
              </p:cNvSpPr>
              <p:nvPr/>
            </p:nvSpPr>
            <p:spPr bwMode="auto">
              <a:xfrm>
                <a:off x="7067550" y="4287838"/>
                <a:ext cx="601663" cy="247650"/>
              </a:xfrm>
              <a:custGeom>
                <a:avLst/>
                <a:gdLst>
                  <a:gd name="T0" fmla="*/ 562 w 1137"/>
                  <a:gd name="T1" fmla="*/ 467 h 467"/>
                  <a:gd name="T2" fmla="*/ 524 w 1137"/>
                  <a:gd name="T3" fmla="*/ 463 h 467"/>
                  <a:gd name="T4" fmla="*/ 490 w 1137"/>
                  <a:gd name="T5" fmla="*/ 453 h 467"/>
                  <a:gd name="T6" fmla="*/ 456 w 1137"/>
                  <a:gd name="T7" fmla="*/ 440 h 467"/>
                  <a:gd name="T8" fmla="*/ 0 w 1137"/>
                  <a:gd name="T9" fmla="*/ 328 h 467"/>
                  <a:gd name="T10" fmla="*/ 152 w 1137"/>
                  <a:gd name="T11" fmla="*/ 296 h 467"/>
                  <a:gd name="T12" fmla="*/ 469 w 1137"/>
                  <a:gd name="T13" fmla="*/ 409 h 467"/>
                  <a:gd name="T14" fmla="*/ 500 w 1137"/>
                  <a:gd name="T15" fmla="*/ 421 h 467"/>
                  <a:gd name="T16" fmla="*/ 529 w 1137"/>
                  <a:gd name="T17" fmla="*/ 430 h 467"/>
                  <a:gd name="T18" fmla="*/ 562 w 1137"/>
                  <a:gd name="T19" fmla="*/ 434 h 467"/>
                  <a:gd name="T20" fmla="*/ 577 w 1137"/>
                  <a:gd name="T21" fmla="*/ 432 h 467"/>
                  <a:gd name="T22" fmla="*/ 604 w 1137"/>
                  <a:gd name="T23" fmla="*/ 428 h 467"/>
                  <a:gd name="T24" fmla="*/ 629 w 1137"/>
                  <a:gd name="T25" fmla="*/ 416 h 467"/>
                  <a:gd name="T26" fmla="*/ 1049 w 1137"/>
                  <a:gd name="T27" fmla="*/ 139 h 467"/>
                  <a:gd name="T28" fmla="*/ 1063 w 1137"/>
                  <a:gd name="T29" fmla="*/ 130 h 467"/>
                  <a:gd name="T30" fmla="*/ 1080 w 1137"/>
                  <a:gd name="T31" fmla="*/ 118 h 467"/>
                  <a:gd name="T32" fmla="*/ 1095 w 1137"/>
                  <a:gd name="T33" fmla="*/ 101 h 467"/>
                  <a:gd name="T34" fmla="*/ 1104 w 1137"/>
                  <a:gd name="T35" fmla="*/ 82 h 467"/>
                  <a:gd name="T36" fmla="*/ 1104 w 1137"/>
                  <a:gd name="T37" fmla="*/ 74 h 467"/>
                  <a:gd name="T38" fmla="*/ 1100 w 1137"/>
                  <a:gd name="T39" fmla="*/ 58 h 467"/>
                  <a:gd name="T40" fmla="*/ 1094 w 1137"/>
                  <a:gd name="T41" fmla="*/ 50 h 467"/>
                  <a:gd name="T42" fmla="*/ 1078 w 1137"/>
                  <a:gd name="T43" fmla="*/ 37 h 467"/>
                  <a:gd name="T44" fmla="*/ 1058 w 1137"/>
                  <a:gd name="T45" fmla="*/ 33 h 467"/>
                  <a:gd name="T46" fmla="*/ 1037 w 1137"/>
                  <a:gd name="T47" fmla="*/ 35 h 467"/>
                  <a:gd name="T48" fmla="*/ 1015 w 1137"/>
                  <a:gd name="T49" fmla="*/ 42 h 467"/>
                  <a:gd name="T50" fmla="*/ 978 w 1137"/>
                  <a:gd name="T51" fmla="*/ 59 h 467"/>
                  <a:gd name="T52" fmla="*/ 962 w 1137"/>
                  <a:gd name="T53" fmla="*/ 69 h 467"/>
                  <a:gd name="T54" fmla="*/ 895 w 1137"/>
                  <a:gd name="T55" fmla="*/ 108 h 467"/>
                  <a:gd name="T56" fmla="*/ 812 w 1137"/>
                  <a:gd name="T57" fmla="*/ 150 h 467"/>
                  <a:gd name="T58" fmla="*/ 766 w 1137"/>
                  <a:gd name="T59" fmla="*/ 170 h 467"/>
                  <a:gd name="T60" fmla="*/ 722 w 1137"/>
                  <a:gd name="T61" fmla="*/ 183 h 467"/>
                  <a:gd name="T62" fmla="*/ 682 w 1137"/>
                  <a:gd name="T63" fmla="*/ 191 h 467"/>
                  <a:gd name="T64" fmla="*/ 664 w 1137"/>
                  <a:gd name="T65" fmla="*/ 157 h 467"/>
                  <a:gd name="T66" fmla="*/ 681 w 1137"/>
                  <a:gd name="T67" fmla="*/ 157 h 467"/>
                  <a:gd name="T68" fmla="*/ 717 w 1137"/>
                  <a:gd name="T69" fmla="*/ 150 h 467"/>
                  <a:gd name="T70" fmla="*/ 758 w 1137"/>
                  <a:gd name="T71" fmla="*/ 137 h 467"/>
                  <a:gd name="T72" fmla="*/ 802 w 1137"/>
                  <a:gd name="T73" fmla="*/ 118 h 467"/>
                  <a:gd name="T74" fmla="*/ 882 w 1137"/>
                  <a:gd name="T75" fmla="*/ 77 h 467"/>
                  <a:gd name="T76" fmla="*/ 943 w 1137"/>
                  <a:gd name="T77" fmla="*/ 42 h 467"/>
                  <a:gd name="T78" fmla="*/ 950 w 1137"/>
                  <a:gd name="T79" fmla="*/ 38 h 467"/>
                  <a:gd name="T80" fmla="*/ 987 w 1137"/>
                  <a:gd name="T81" fmla="*/ 17 h 467"/>
                  <a:gd name="T82" fmla="*/ 1012 w 1137"/>
                  <a:gd name="T83" fmla="*/ 7 h 467"/>
                  <a:gd name="T84" fmla="*/ 1041 w 1137"/>
                  <a:gd name="T85" fmla="*/ 1 h 467"/>
                  <a:gd name="T86" fmla="*/ 1069 w 1137"/>
                  <a:gd name="T87" fmla="*/ 0 h 467"/>
                  <a:gd name="T88" fmla="*/ 1098 w 1137"/>
                  <a:gd name="T89" fmla="*/ 10 h 467"/>
                  <a:gd name="T90" fmla="*/ 1110 w 1137"/>
                  <a:gd name="T91" fmla="*/ 18 h 467"/>
                  <a:gd name="T92" fmla="*/ 1121 w 1137"/>
                  <a:gd name="T93" fmla="*/ 29 h 467"/>
                  <a:gd name="T94" fmla="*/ 1126 w 1137"/>
                  <a:gd name="T95" fmla="*/ 37 h 467"/>
                  <a:gd name="T96" fmla="*/ 1133 w 1137"/>
                  <a:gd name="T97" fmla="*/ 51 h 467"/>
                  <a:gd name="T98" fmla="*/ 1137 w 1137"/>
                  <a:gd name="T99" fmla="*/ 66 h 467"/>
                  <a:gd name="T100" fmla="*/ 1137 w 1137"/>
                  <a:gd name="T101" fmla="*/ 81 h 467"/>
                  <a:gd name="T102" fmla="*/ 1136 w 1137"/>
                  <a:gd name="T103" fmla="*/ 88 h 467"/>
                  <a:gd name="T104" fmla="*/ 1130 w 1137"/>
                  <a:gd name="T105" fmla="*/ 106 h 467"/>
                  <a:gd name="T106" fmla="*/ 1121 w 1137"/>
                  <a:gd name="T107" fmla="*/ 121 h 467"/>
                  <a:gd name="T108" fmla="*/ 1099 w 1137"/>
                  <a:gd name="T109" fmla="*/ 145 h 467"/>
                  <a:gd name="T110" fmla="*/ 1078 w 1137"/>
                  <a:gd name="T111" fmla="*/ 161 h 467"/>
                  <a:gd name="T112" fmla="*/ 652 w 1137"/>
                  <a:gd name="T113" fmla="*/ 441 h 467"/>
                  <a:gd name="T114" fmla="*/ 646 w 1137"/>
                  <a:gd name="T115" fmla="*/ 445 h 467"/>
                  <a:gd name="T116" fmla="*/ 628 w 1137"/>
                  <a:gd name="T117" fmla="*/ 455 h 467"/>
                  <a:gd name="T118" fmla="*/ 599 w 1137"/>
                  <a:gd name="T119" fmla="*/ 463 h 467"/>
                  <a:gd name="T120" fmla="*/ 562 w 1137"/>
                  <a:gd name="T121" fmla="*/ 46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" h="467">
                    <a:moveTo>
                      <a:pt x="562" y="467"/>
                    </a:moveTo>
                    <a:lnTo>
                      <a:pt x="562" y="467"/>
                    </a:lnTo>
                    <a:lnTo>
                      <a:pt x="543" y="466"/>
                    </a:lnTo>
                    <a:lnTo>
                      <a:pt x="524" y="463"/>
                    </a:lnTo>
                    <a:lnTo>
                      <a:pt x="506" y="458"/>
                    </a:lnTo>
                    <a:lnTo>
                      <a:pt x="490" y="453"/>
                    </a:lnTo>
                    <a:lnTo>
                      <a:pt x="466" y="445"/>
                    </a:lnTo>
                    <a:lnTo>
                      <a:pt x="456" y="440"/>
                    </a:lnTo>
                    <a:lnTo>
                      <a:pt x="143" y="328"/>
                    </a:lnTo>
                    <a:lnTo>
                      <a:pt x="0" y="328"/>
                    </a:lnTo>
                    <a:lnTo>
                      <a:pt x="0" y="294"/>
                    </a:lnTo>
                    <a:lnTo>
                      <a:pt x="152" y="296"/>
                    </a:lnTo>
                    <a:lnTo>
                      <a:pt x="469" y="409"/>
                    </a:lnTo>
                    <a:lnTo>
                      <a:pt x="469" y="409"/>
                    </a:lnTo>
                    <a:lnTo>
                      <a:pt x="479" y="414"/>
                    </a:lnTo>
                    <a:lnTo>
                      <a:pt x="500" y="421"/>
                    </a:lnTo>
                    <a:lnTo>
                      <a:pt x="514" y="426"/>
                    </a:lnTo>
                    <a:lnTo>
                      <a:pt x="529" y="430"/>
                    </a:lnTo>
                    <a:lnTo>
                      <a:pt x="545" y="432"/>
                    </a:lnTo>
                    <a:lnTo>
                      <a:pt x="562" y="434"/>
                    </a:lnTo>
                    <a:lnTo>
                      <a:pt x="562" y="434"/>
                    </a:lnTo>
                    <a:lnTo>
                      <a:pt x="577" y="432"/>
                    </a:lnTo>
                    <a:lnTo>
                      <a:pt x="592" y="431"/>
                    </a:lnTo>
                    <a:lnTo>
                      <a:pt x="604" y="428"/>
                    </a:lnTo>
                    <a:lnTo>
                      <a:pt x="614" y="424"/>
                    </a:lnTo>
                    <a:lnTo>
                      <a:pt x="629" y="416"/>
                    </a:lnTo>
                    <a:lnTo>
                      <a:pt x="634" y="414"/>
                    </a:lnTo>
                    <a:lnTo>
                      <a:pt x="1049" y="139"/>
                    </a:lnTo>
                    <a:lnTo>
                      <a:pt x="1049" y="139"/>
                    </a:lnTo>
                    <a:lnTo>
                      <a:pt x="1063" y="130"/>
                    </a:lnTo>
                    <a:lnTo>
                      <a:pt x="1072" y="124"/>
                    </a:lnTo>
                    <a:lnTo>
                      <a:pt x="1080" y="118"/>
                    </a:lnTo>
                    <a:lnTo>
                      <a:pt x="1088" y="109"/>
                    </a:lnTo>
                    <a:lnTo>
                      <a:pt x="1095" y="101"/>
                    </a:lnTo>
                    <a:lnTo>
                      <a:pt x="1100" y="91"/>
                    </a:lnTo>
                    <a:lnTo>
                      <a:pt x="1104" y="82"/>
                    </a:lnTo>
                    <a:lnTo>
                      <a:pt x="1104" y="82"/>
                    </a:lnTo>
                    <a:lnTo>
                      <a:pt x="1104" y="74"/>
                    </a:lnTo>
                    <a:lnTo>
                      <a:pt x="1102" y="66"/>
                    </a:lnTo>
                    <a:lnTo>
                      <a:pt x="1100" y="58"/>
                    </a:lnTo>
                    <a:lnTo>
                      <a:pt x="1094" y="50"/>
                    </a:lnTo>
                    <a:lnTo>
                      <a:pt x="1094" y="50"/>
                    </a:lnTo>
                    <a:lnTo>
                      <a:pt x="1086" y="43"/>
                    </a:lnTo>
                    <a:lnTo>
                      <a:pt x="1078" y="37"/>
                    </a:lnTo>
                    <a:lnTo>
                      <a:pt x="1069" y="34"/>
                    </a:lnTo>
                    <a:lnTo>
                      <a:pt x="1058" y="33"/>
                    </a:lnTo>
                    <a:lnTo>
                      <a:pt x="1047" y="33"/>
                    </a:lnTo>
                    <a:lnTo>
                      <a:pt x="1037" y="35"/>
                    </a:lnTo>
                    <a:lnTo>
                      <a:pt x="1026" y="38"/>
                    </a:lnTo>
                    <a:lnTo>
                      <a:pt x="1015" y="42"/>
                    </a:lnTo>
                    <a:lnTo>
                      <a:pt x="994" y="50"/>
                    </a:lnTo>
                    <a:lnTo>
                      <a:pt x="978" y="59"/>
                    </a:lnTo>
                    <a:lnTo>
                      <a:pt x="962" y="69"/>
                    </a:lnTo>
                    <a:lnTo>
                      <a:pt x="962" y="69"/>
                    </a:lnTo>
                    <a:lnTo>
                      <a:pt x="929" y="90"/>
                    </a:lnTo>
                    <a:lnTo>
                      <a:pt x="895" y="108"/>
                    </a:lnTo>
                    <a:lnTo>
                      <a:pt x="855" y="129"/>
                    </a:lnTo>
                    <a:lnTo>
                      <a:pt x="812" y="150"/>
                    </a:lnTo>
                    <a:lnTo>
                      <a:pt x="788" y="160"/>
                    </a:lnTo>
                    <a:lnTo>
                      <a:pt x="766" y="170"/>
                    </a:lnTo>
                    <a:lnTo>
                      <a:pt x="744" y="177"/>
                    </a:lnTo>
                    <a:lnTo>
                      <a:pt x="722" y="183"/>
                    </a:lnTo>
                    <a:lnTo>
                      <a:pt x="702" y="188"/>
                    </a:lnTo>
                    <a:lnTo>
                      <a:pt x="682" y="191"/>
                    </a:lnTo>
                    <a:lnTo>
                      <a:pt x="666" y="191"/>
                    </a:lnTo>
                    <a:lnTo>
                      <a:pt x="664" y="157"/>
                    </a:lnTo>
                    <a:lnTo>
                      <a:pt x="681" y="157"/>
                    </a:lnTo>
                    <a:lnTo>
                      <a:pt x="681" y="157"/>
                    </a:lnTo>
                    <a:lnTo>
                      <a:pt x="698" y="155"/>
                    </a:lnTo>
                    <a:lnTo>
                      <a:pt x="717" y="150"/>
                    </a:lnTo>
                    <a:lnTo>
                      <a:pt x="738" y="144"/>
                    </a:lnTo>
                    <a:lnTo>
                      <a:pt x="758" y="137"/>
                    </a:lnTo>
                    <a:lnTo>
                      <a:pt x="779" y="128"/>
                    </a:lnTo>
                    <a:lnTo>
                      <a:pt x="802" y="118"/>
                    </a:lnTo>
                    <a:lnTo>
                      <a:pt x="844" y="97"/>
                    </a:lnTo>
                    <a:lnTo>
                      <a:pt x="882" y="77"/>
                    </a:lnTo>
                    <a:lnTo>
                      <a:pt x="914" y="59"/>
                    </a:lnTo>
                    <a:lnTo>
                      <a:pt x="943" y="42"/>
                    </a:lnTo>
                    <a:lnTo>
                      <a:pt x="943" y="42"/>
                    </a:lnTo>
                    <a:lnTo>
                      <a:pt x="950" y="38"/>
                    </a:lnTo>
                    <a:lnTo>
                      <a:pt x="964" y="28"/>
                    </a:lnTo>
                    <a:lnTo>
                      <a:pt x="987" y="17"/>
                    </a:lnTo>
                    <a:lnTo>
                      <a:pt x="999" y="12"/>
                    </a:lnTo>
                    <a:lnTo>
                      <a:pt x="1012" y="7"/>
                    </a:lnTo>
                    <a:lnTo>
                      <a:pt x="1026" y="3"/>
                    </a:lnTo>
                    <a:lnTo>
                      <a:pt x="1041" y="1"/>
                    </a:lnTo>
                    <a:lnTo>
                      <a:pt x="1056" y="0"/>
                    </a:lnTo>
                    <a:lnTo>
                      <a:pt x="1069" y="0"/>
                    </a:lnTo>
                    <a:lnTo>
                      <a:pt x="1084" y="3"/>
                    </a:lnTo>
                    <a:lnTo>
                      <a:pt x="1098" y="10"/>
                    </a:lnTo>
                    <a:lnTo>
                      <a:pt x="1104" y="13"/>
                    </a:lnTo>
                    <a:lnTo>
                      <a:pt x="1110" y="18"/>
                    </a:lnTo>
                    <a:lnTo>
                      <a:pt x="1115" y="23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6" y="37"/>
                    </a:lnTo>
                    <a:lnTo>
                      <a:pt x="1130" y="44"/>
                    </a:lnTo>
                    <a:lnTo>
                      <a:pt x="1133" y="51"/>
                    </a:lnTo>
                    <a:lnTo>
                      <a:pt x="1135" y="59"/>
                    </a:lnTo>
                    <a:lnTo>
                      <a:pt x="1137" y="66"/>
                    </a:lnTo>
                    <a:lnTo>
                      <a:pt x="1137" y="74"/>
                    </a:lnTo>
                    <a:lnTo>
                      <a:pt x="1137" y="81"/>
                    </a:lnTo>
                    <a:lnTo>
                      <a:pt x="1136" y="88"/>
                    </a:lnTo>
                    <a:lnTo>
                      <a:pt x="1136" y="88"/>
                    </a:lnTo>
                    <a:lnTo>
                      <a:pt x="1133" y="97"/>
                    </a:lnTo>
                    <a:lnTo>
                      <a:pt x="1130" y="106"/>
                    </a:lnTo>
                    <a:lnTo>
                      <a:pt x="1126" y="113"/>
                    </a:lnTo>
                    <a:lnTo>
                      <a:pt x="1121" y="121"/>
                    </a:lnTo>
                    <a:lnTo>
                      <a:pt x="1110" y="134"/>
                    </a:lnTo>
                    <a:lnTo>
                      <a:pt x="1099" y="145"/>
                    </a:lnTo>
                    <a:lnTo>
                      <a:pt x="1088" y="155"/>
                    </a:lnTo>
                    <a:lnTo>
                      <a:pt x="1078" y="161"/>
                    </a:lnTo>
                    <a:lnTo>
                      <a:pt x="1067" y="167"/>
                    </a:lnTo>
                    <a:lnTo>
                      <a:pt x="652" y="441"/>
                    </a:lnTo>
                    <a:lnTo>
                      <a:pt x="652" y="441"/>
                    </a:lnTo>
                    <a:lnTo>
                      <a:pt x="646" y="445"/>
                    </a:lnTo>
                    <a:lnTo>
                      <a:pt x="638" y="450"/>
                    </a:lnTo>
                    <a:lnTo>
                      <a:pt x="628" y="455"/>
                    </a:lnTo>
                    <a:lnTo>
                      <a:pt x="614" y="458"/>
                    </a:lnTo>
                    <a:lnTo>
                      <a:pt x="599" y="463"/>
                    </a:lnTo>
                    <a:lnTo>
                      <a:pt x="582" y="466"/>
                    </a:lnTo>
                    <a:lnTo>
                      <a:pt x="562" y="467"/>
                    </a:lnTo>
                    <a:lnTo>
                      <a:pt x="562" y="467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0" name="Freeform: Shape 45">
              <a:extLst>
                <a:ext uri="{FF2B5EF4-FFF2-40B4-BE49-F238E27FC236}">
                  <a16:creationId xmlns:a16="http://schemas.microsoft.com/office/drawing/2014/main" id="{9B958C95-E8C8-419B-89F9-5543232DFDCF}"/>
                </a:ext>
              </a:extLst>
            </p:cNvPr>
            <p:cNvSpPr/>
            <p:nvPr/>
          </p:nvSpPr>
          <p:spPr>
            <a:xfrm>
              <a:off x="5424641" y="1948027"/>
              <a:ext cx="629329" cy="166965"/>
            </a:xfrm>
            <a:custGeom>
              <a:avLst/>
              <a:gdLst>
                <a:gd name="connsiteX0" fmla="*/ 885825 w 933450"/>
                <a:gd name="connsiteY0" fmla="*/ 247650 h 247650"/>
                <a:gd name="connsiteX1" fmla="*/ 47625 w 933450"/>
                <a:gd name="connsiteY1" fmla="*/ 247650 h 247650"/>
                <a:gd name="connsiteX2" fmla="*/ 0 w 933450"/>
                <a:gd name="connsiteY2" fmla="*/ 200025 h 247650"/>
                <a:gd name="connsiteX3" fmla="*/ 0 w 933450"/>
                <a:gd name="connsiteY3" fmla="*/ 47625 h 247650"/>
                <a:gd name="connsiteX4" fmla="*/ 47625 w 933450"/>
                <a:gd name="connsiteY4" fmla="*/ 0 h 247650"/>
                <a:gd name="connsiteX5" fmla="*/ 885825 w 933450"/>
                <a:gd name="connsiteY5" fmla="*/ 0 h 247650"/>
                <a:gd name="connsiteX6" fmla="*/ 933450 w 933450"/>
                <a:gd name="connsiteY6" fmla="*/ 47625 h 247650"/>
                <a:gd name="connsiteX7" fmla="*/ 933450 w 933450"/>
                <a:gd name="connsiteY7" fmla="*/ 200025 h 247650"/>
                <a:gd name="connsiteX8" fmla="*/ 885825 w 933450"/>
                <a:gd name="connsiteY8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247650">
                  <a:moveTo>
                    <a:pt x="885825" y="247650"/>
                  </a:moveTo>
                  <a:lnTo>
                    <a:pt x="47625" y="247650"/>
                  </a:lnTo>
                  <a:cubicBezTo>
                    <a:pt x="21335" y="247620"/>
                    <a:pt x="30" y="226315"/>
                    <a:pt x="0" y="200025"/>
                  </a:cubicBezTo>
                  <a:lnTo>
                    <a:pt x="0" y="47625"/>
                  </a:lnTo>
                  <a:cubicBezTo>
                    <a:pt x="30" y="21335"/>
                    <a:pt x="21335" y="30"/>
                    <a:pt x="47625" y="0"/>
                  </a:cubicBezTo>
                  <a:lnTo>
                    <a:pt x="885825" y="0"/>
                  </a:lnTo>
                  <a:cubicBezTo>
                    <a:pt x="912115" y="30"/>
                    <a:pt x="933420" y="21335"/>
                    <a:pt x="933450" y="47625"/>
                  </a:cubicBezTo>
                  <a:lnTo>
                    <a:pt x="933450" y="200025"/>
                  </a:lnTo>
                  <a:cubicBezTo>
                    <a:pt x="933420" y="226315"/>
                    <a:pt x="912115" y="247620"/>
                    <a:pt x="885825" y="2476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9" name="Gruppe 248"/>
            <p:cNvGrpSpPr/>
            <p:nvPr/>
          </p:nvGrpSpPr>
          <p:grpSpPr>
            <a:xfrm>
              <a:off x="5439517" y="2275992"/>
              <a:ext cx="599577" cy="557594"/>
              <a:chOff x="6943725" y="3860800"/>
              <a:chExt cx="725488" cy="674688"/>
            </a:xfrm>
          </p:grpSpPr>
          <p:sp>
            <p:nvSpPr>
              <p:cNvPr id="251" name="Freeform 7"/>
              <p:cNvSpPr>
                <a:spLocks noEditPoints="1"/>
              </p:cNvSpPr>
              <p:nvPr/>
            </p:nvSpPr>
            <p:spPr bwMode="auto">
              <a:xfrm>
                <a:off x="6943725" y="4222750"/>
                <a:ext cx="141288" cy="280988"/>
              </a:xfrm>
              <a:custGeom>
                <a:avLst/>
                <a:gdLst>
                  <a:gd name="T0" fmla="*/ 268 w 268"/>
                  <a:gd name="T1" fmla="*/ 532 h 532"/>
                  <a:gd name="T2" fmla="*/ 0 w 268"/>
                  <a:gd name="T3" fmla="*/ 532 h 532"/>
                  <a:gd name="T4" fmla="*/ 0 w 268"/>
                  <a:gd name="T5" fmla="*/ 0 h 532"/>
                  <a:gd name="T6" fmla="*/ 268 w 268"/>
                  <a:gd name="T7" fmla="*/ 0 h 532"/>
                  <a:gd name="T8" fmla="*/ 268 w 268"/>
                  <a:gd name="T9" fmla="*/ 532 h 532"/>
                  <a:gd name="T10" fmla="*/ 33 w 268"/>
                  <a:gd name="T11" fmla="*/ 499 h 532"/>
                  <a:gd name="T12" fmla="*/ 234 w 268"/>
                  <a:gd name="T13" fmla="*/ 499 h 532"/>
                  <a:gd name="T14" fmla="*/ 234 w 268"/>
                  <a:gd name="T15" fmla="*/ 34 h 532"/>
                  <a:gd name="T16" fmla="*/ 33 w 268"/>
                  <a:gd name="T17" fmla="*/ 34 h 532"/>
                  <a:gd name="T18" fmla="*/ 33 w 268"/>
                  <a:gd name="T19" fmla="*/ 499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32">
                    <a:moveTo>
                      <a:pt x="268" y="532"/>
                    </a:moveTo>
                    <a:lnTo>
                      <a:pt x="0" y="532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532"/>
                    </a:lnTo>
                    <a:close/>
                    <a:moveTo>
                      <a:pt x="33" y="499"/>
                    </a:moveTo>
                    <a:lnTo>
                      <a:pt x="234" y="499"/>
                    </a:lnTo>
                    <a:lnTo>
                      <a:pt x="234" y="34"/>
                    </a:lnTo>
                    <a:lnTo>
                      <a:pt x="33" y="34"/>
                    </a:lnTo>
                    <a:lnTo>
                      <a:pt x="33" y="499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" name="Rectangle 8"/>
              <p:cNvSpPr>
                <a:spLocks noChangeArrowheads="1"/>
              </p:cNvSpPr>
              <p:nvPr/>
            </p:nvSpPr>
            <p:spPr bwMode="auto">
              <a:xfrm>
                <a:off x="7005638" y="4314825"/>
                <a:ext cx="17463" cy="173038"/>
              </a:xfrm>
              <a:prstGeom prst="rect">
                <a:avLst/>
              </a:pr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3" name="Freeform 9"/>
              <p:cNvSpPr>
                <a:spLocks/>
              </p:cNvSpPr>
              <p:nvPr/>
            </p:nvSpPr>
            <p:spPr bwMode="auto">
              <a:xfrm>
                <a:off x="7207250" y="4194175"/>
                <a:ext cx="369888" cy="131763"/>
              </a:xfrm>
              <a:custGeom>
                <a:avLst/>
                <a:gdLst>
                  <a:gd name="T0" fmla="*/ 667 w 700"/>
                  <a:gd name="T1" fmla="*/ 247 h 247"/>
                  <a:gd name="T2" fmla="*/ 667 w 700"/>
                  <a:gd name="T3" fmla="*/ 231 h 247"/>
                  <a:gd name="T4" fmla="*/ 666 w 700"/>
                  <a:gd name="T5" fmla="*/ 210 h 247"/>
                  <a:gd name="T6" fmla="*/ 661 w 700"/>
                  <a:gd name="T7" fmla="*/ 191 h 247"/>
                  <a:gd name="T8" fmla="*/ 652 w 700"/>
                  <a:gd name="T9" fmla="*/ 172 h 247"/>
                  <a:gd name="T10" fmla="*/ 629 w 700"/>
                  <a:gd name="T11" fmla="*/ 137 h 247"/>
                  <a:gd name="T12" fmla="*/ 594 w 700"/>
                  <a:gd name="T13" fmla="*/ 105 h 247"/>
                  <a:gd name="T14" fmla="*/ 550 w 700"/>
                  <a:gd name="T15" fmla="*/ 78 h 247"/>
                  <a:gd name="T16" fmla="*/ 499 w 700"/>
                  <a:gd name="T17" fmla="*/ 57 h 247"/>
                  <a:gd name="T18" fmla="*/ 441 w 700"/>
                  <a:gd name="T19" fmla="*/ 42 h 247"/>
                  <a:gd name="T20" fmla="*/ 378 w 700"/>
                  <a:gd name="T21" fmla="*/ 35 h 247"/>
                  <a:gd name="T22" fmla="*/ 346 w 700"/>
                  <a:gd name="T23" fmla="*/ 34 h 247"/>
                  <a:gd name="T24" fmla="*/ 293 w 700"/>
                  <a:gd name="T25" fmla="*/ 36 h 247"/>
                  <a:gd name="T26" fmla="*/ 243 w 700"/>
                  <a:gd name="T27" fmla="*/ 43 h 247"/>
                  <a:gd name="T28" fmla="*/ 196 w 700"/>
                  <a:gd name="T29" fmla="*/ 56 h 247"/>
                  <a:gd name="T30" fmla="*/ 153 w 700"/>
                  <a:gd name="T31" fmla="*/ 73 h 247"/>
                  <a:gd name="T32" fmla="*/ 115 w 700"/>
                  <a:gd name="T33" fmla="*/ 94 h 247"/>
                  <a:gd name="T34" fmla="*/ 82 w 700"/>
                  <a:gd name="T35" fmla="*/ 119 h 247"/>
                  <a:gd name="T36" fmla="*/ 55 w 700"/>
                  <a:gd name="T37" fmla="*/ 146 h 247"/>
                  <a:gd name="T38" fmla="*/ 37 w 700"/>
                  <a:gd name="T39" fmla="*/ 177 h 247"/>
                  <a:gd name="T40" fmla="*/ 0 w 700"/>
                  <a:gd name="T41" fmla="*/ 177 h 247"/>
                  <a:gd name="T42" fmla="*/ 7 w 700"/>
                  <a:gd name="T43" fmla="*/ 162 h 247"/>
                  <a:gd name="T44" fmla="*/ 28 w 700"/>
                  <a:gd name="T45" fmla="*/ 127 h 247"/>
                  <a:gd name="T46" fmla="*/ 57 w 700"/>
                  <a:gd name="T47" fmla="*/ 97 h 247"/>
                  <a:gd name="T48" fmla="*/ 92 w 700"/>
                  <a:gd name="T49" fmla="*/ 68 h 247"/>
                  <a:gd name="T50" fmla="*/ 134 w 700"/>
                  <a:gd name="T51" fmla="*/ 45 h 247"/>
                  <a:gd name="T52" fmla="*/ 181 w 700"/>
                  <a:gd name="T53" fmla="*/ 26 h 247"/>
                  <a:gd name="T54" fmla="*/ 233 w 700"/>
                  <a:gd name="T55" fmla="*/ 11 h 247"/>
                  <a:gd name="T56" fmla="*/ 288 w 700"/>
                  <a:gd name="T57" fmla="*/ 3 h 247"/>
                  <a:gd name="T58" fmla="*/ 346 w 700"/>
                  <a:gd name="T59" fmla="*/ 0 h 247"/>
                  <a:gd name="T60" fmla="*/ 382 w 700"/>
                  <a:gd name="T61" fmla="*/ 2 h 247"/>
                  <a:gd name="T62" fmla="*/ 451 w 700"/>
                  <a:gd name="T63" fmla="*/ 10 h 247"/>
                  <a:gd name="T64" fmla="*/ 515 w 700"/>
                  <a:gd name="T65" fmla="*/ 27 h 247"/>
                  <a:gd name="T66" fmla="*/ 571 w 700"/>
                  <a:gd name="T67" fmla="*/ 53 h 247"/>
                  <a:gd name="T68" fmla="*/ 619 w 700"/>
                  <a:gd name="T69" fmla="*/ 84 h 247"/>
                  <a:gd name="T70" fmla="*/ 657 w 700"/>
                  <a:gd name="T71" fmla="*/ 121 h 247"/>
                  <a:gd name="T72" fmla="*/ 673 w 700"/>
                  <a:gd name="T73" fmla="*/ 141 h 247"/>
                  <a:gd name="T74" fmla="*/ 684 w 700"/>
                  <a:gd name="T75" fmla="*/ 162 h 247"/>
                  <a:gd name="T76" fmla="*/ 693 w 700"/>
                  <a:gd name="T77" fmla="*/ 184 h 247"/>
                  <a:gd name="T78" fmla="*/ 699 w 700"/>
                  <a:gd name="T79" fmla="*/ 207 h 247"/>
                  <a:gd name="T80" fmla="*/ 700 w 700"/>
                  <a:gd name="T81" fmla="*/ 23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0" h="247">
                    <a:moveTo>
                      <a:pt x="700" y="247"/>
                    </a:moveTo>
                    <a:lnTo>
                      <a:pt x="667" y="247"/>
                    </a:lnTo>
                    <a:lnTo>
                      <a:pt x="667" y="231"/>
                    </a:lnTo>
                    <a:lnTo>
                      <a:pt x="667" y="231"/>
                    </a:lnTo>
                    <a:lnTo>
                      <a:pt x="667" y="220"/>
                    </a:lnTo>
                    <a:lnTo>
                      <a:pt x="666" y="210"/>
                    </a:lnTo>
                    <a:lnTo>
                      <a:pt x="663" y="200"/>
                    </a:lnTo>
                    <a:lnTo>
                      <a:pt x="661" y="191"/>
                    </a:lnTo>
                    <a:lnTo>
                      <a:pt x="657" y="182"/>
                    </a:lnTo>
                    <a:lnTo>
                      <a:pt x="652" y="172"/>
                    </a:lnTo>
                    <a:lnTo>
                      <a:pt x="642" y="154"/>
                    </a:lnTo>
                    <a:lnTo>
                      <a:pt x="629" y="137"/>
                    </a:lnTo>
                    <a:lnTo>
                      <a:pt x="613" y="120"/>
                    </a:lnTo>
                    <a:lnTo>
                      <a:pt x="594" y="105"/>
                    </a:lnTo>
                    <a:lnTo>
                      <a:pt x="573" y="92"/>
                    </a:lnTo>
                    <a:lnTo>
                      <a:pt x="550" y="78"/>
                    </a:lnTo>
                    <a:lnTo>
                      <a:pt x="525" y="67"/>
                    </a:lnTo>
                    <a:lnTo>
                      <a:pt x="499" y="57"/>
                    </a:lnTo>
                    <a:lnTo>
                      <a:pt x="471" y="48"/>
                    </a:lnTo>
                    <a:lnTo>
                      <a:pt x="441" y="42"/>
                    </a:lnTo>
                    <a:lnTo>
                      <a:pt x="410" y="37"/>
                    </a:lnTo>
                    <a:lnTo>
                      <a:pt x="378" y="35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19" y="34"/>
                    </a:lnTo>
                    <a:lnTo>
                      <a:pt x="293" y="36"/>
                    </a:lnTo>
                    <a:lnTo>
                      <a:pt x="267" y="40"/>
                    </a:lnTo>
                    <a:lnTo>
                      <a:pt x="243" y="43"/>
                    </a:lnTo>
                    <a:lnTo>
                      <a:pt x="219" y="50"/>
                    </a:lnTo>
                    <a:lnTo>
                      <a:pt x="196" y="56"/>
                    </a:lnTo>
                    <a:lnTo>
                      <a:pt x="174" y="64"/>
                    </a:lnTo>
                    <a:lnTo>
                      <a:pt x="153" y="73"/>
                    </a:lnTo>
                    <a:lnTo>
                      <a:pt x="133" y="83"/>
                    </a:lnTo>
                    <a:lnTo>
                      <a:pt x="115" y="94"/>
                    </a:lnTo>
                    <a:lnTo>
                      <a:pt x="97" y="106"/>
                    </a:lnTo>
                    <a:lnTo>
                      <a:pt x="82" y="119"/>
                    </a:lnTo>
                    <a:lnTo>
                      <a:pt x="68" y="132"/>
                    </a:lnTo>
                    <a:lnTo>
                      <a:pt x="55" y="146"/>
                    </a:lnTo>
                    <a:lnTo>
                      <a:pt x="45" y="161"/>
                    </a:lnTo>
                    <a:lnTo>
                      <a:pt x="37" y="177"/>
                    </a:lnTo>
                    <a:lnTo>
                      <a:pt x="29" y="191"/>
                    </a:lnTo>
                    <a:lnTo>
                      <a:pt x="0" y="177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16" y="145"/>
                    </a:lnTo>
                    <a:lnTo>
                      <a:pt x="28" y="127"/>
                    </a:lnTo>
                    <a:lnTo>
                      <a:pt x="42" y="111"/>
                    </a:lnTo>
                    <a:lnTo>
                      <a:pt x="57" y="97"/>
                    </a:lnTo>
                    <a:lnTo>
                      <a:pt x="74" y="82"/>
                    </a:lnTo>
                    <a:lnTo>
                      <a:pt x="92" y="68"/>
                    </a:lnTo>
                    <a:lnTo>
                      <a:pt x="113" y="56"/>
                    </a:lnTo>
                    <a:lnTo>
                      <a:pt x="134" y="45"/>
                    </a:lnTo>
                    <a:lnTo>
                      <a:pt x="158" y="35"/>
                    </a:lnTo>
                    <a:lnTo>
                      <a:pt x="181" y="26"/>
                    </a:lnTo>
                    <a:lnTo>
                      <a:pt x="207" y="18"/>
                    </a:lnTo>
                    <a:lnTo>
                      <a:pt x="233" y="11"/>
                    </a:lnTo>
                    <a:lnTo>
                      <a:pt x="260" y="7"/>
                    </a:lnTo>
                    <a:lnTo>
                      <a:pt x="288" y="3"/>
                    </a:lnTo>
                    <a:lnTo>
                      <a:pt x="317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82" y="2"/>
                    </a:lnTo>
                    <a:lnTo>
                      <a:pt x="417" y="5"/>
                    </a:lnTo>
                    <a:lnTo>
                      <a:pt x="451" y="10"/>
                    </a:lnTo>
                    <a:lnTo>
                      <a:pt x="483" y="19"/>
                    </a:lnTo>
                    <a:lnTo>
                      <a:pt x="515" y="27"/>
                    </a:lnTo>
                    <a:lnTo>
                      <a:pt x="544" y="40"/>
                    </a:lnTo>
                    <a:lnTo>
                      <a:pt x="571" y="53"/>
                    </a:lnTo>
                    <a:lnTo>
                      <a:pt x="597" y="68"/>
                    </a:lnTo>
                    <a:lnTo>
                      <a:pt x="619" y="84"/>
                    </a:lnTo>
                    <a:lnTo>
                      <a:pt x="640" y="101"/>
                    </a:lnTo>
                    <a:lnTo>
                      <a:pt x="657" y="121"/>
                    </a:lnTo>
                    <a:lnTo>
                      <a:pt x="666" y="131"/>
                    </a:lnTo>
                    <a:lnTo>
                      <a:pt x="673" y="141"/>
                    </a:lnTo>
                    <a:lnTo>
                      <a:pt x="679" y="151"/>
                    </a:lnTo>
                    <a:lnTo>
                      <a:pt x="684" y="162"/>
                    </a:lnTo>
                    <a:lnTo>
                      <a:pt x="689" y="173"/>
                    </a:lnTo>
                    <a:lnTo>
                      <a:pt x="693" y="184"/>
                    </a:lnTo>
                    <a:lnTo>
                      <a:pt x="696" y="195"/>
                    </a:lnTo>
                    <a:lnTo>
                      <a:pt x="699" y="207"/>
                    </a:lnTo>
                    <a:lnTo>
                      <a:pt x="700" y="219"/>
                    </a:lnTo>
                    <a:lnTo>
                      <a:pt x="700" y="231"/>
                    </a:lnTo>
                    <a:lnTo>
                      <a:pt x="700" y="2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4" name="Freeform 10"/>
              <p:cNvSpPr>
                <a:spLocks noEditPoints="1"/>
              </p:cNvSpPr>
              <p:nvPr/>
            </p:nvSpPr>
            <p:spPr bwMode="auto">
              <a:xfrm>
                <a:off x="7410450" y="3860800"/>
                <a:ext cx="220663" cy="212725"/>
              </a:xfrm>
              <a:custGeom>
                <a:avLst/>
                <a:gdLst>
                  <a:gd name="T0" fmla="*/ 146 w 416"/>
                  <a:gd name="T1" fmla="*/ 402 h 402"/>
                  <a:gd name="T2" fmla="*/ 117 w 416"/>
                  <a:gd name="T3" fmla="*/ 398 h 402"/>
                  <a:gd name="T4" fmla="*/ 76 w 416"/>
                  <a:gd name="T5" fmla="*/ 382 h 402"/>
                  <a:gd name="T6" fmla="*/ 41 w 416"/>
                  <a:gd name="T7" fmla="*/ 354 h 402"/>
                  <a:gd name="T8" fmla="*/ 23 w 416"/>
                  <a:gd name="T9" fmla="*/ 330 h 402"/>
                  <a:gd name="T10" fmla="*/ 4 w 416"/>
                  <a:gd name="T11" fmla="*/ 290 h 402"/>
                  <a:gd name="T12" fmla="*/ 0 w 416"/>
                  <a:gd name="T13" fmla="*/ 247 h 402"/>
                  <a:gd name="T14" fmla="*/ 3 w 416"/>
                  <a:gd name="T15" fmla="*/ 217 h 402"/>
                  <a:gd name="T16" fmla="*/ 19 w 416"/>
                  <a:gd name="T17" fmla="*/ 175 h 402"/>
                  <a:gd name="T18" fmla="*/ 48 w 416"/>
                  <a:gd name="T19" fmla="*/ 141 h 402"/>
                  <a:gd name="T20" fmla="*/ 98 w 416"/>
                  <a:gd name="T21" fmla="*/ 91 h 402"/>
                  <a:gd name="T22" fmla="*/ 131 w 416"/>
                  <a:gd name="T23" fmla="*/ 67 h 402"/>
                  <a:gd name="T24" fmla="*/ 189 w 416"/>
                  <a:gd name="T25" fmla="*/ 39 h 402"/>
                  <a:gd name="T26" fmla="*/ 241 w 416"/>
                  <a:gd name="T27" fmla="*/ 27 h 402"/>
                  <a:gd name="T28" fmla="*/ 394 w 416"/>
                  <a:gd name="T29" fmla="*/ 4 h 402"/>
                  <a:gd name="T30" fmla="*/ 413 w 416"/>
                  <a:gd name="T31" fmla="*/ 23 h 402"/>
                  <a:gd name="T32" fmla="*/ 379 w 416"/>
                  <a:gd name="T33" fmla="*/ 174 h 402"/>
                  <a:gd name="T34" fmla="*/ 364 w 416"/>
                  <a:gd name="T35" fmla="*/ 226 h 402"/>
                  <a:gd name="T36" fmla="*/ 334 w 416"/>
                  <a:gd name="T37" fmla="*/ 281 h 402"/>
                  <a:gd name="T38" fmla="*/ 307 w 416"/>
                  <a:gd name="T39" fmla="*/ 313 h 402"/>
                  <a:gd name="T40" fmla="*/ 254 w 416"/>
                  <a:gd name="T41" fmla="*/ 361 h 402"/>
                  <a:gd name="T42" fmla="*/ 219 w 416"/>
                  <a:gd name="T43" fmla="*/ 386 h 402"/>
                  <a:gd name="T44" fmla="*/ 180 w 416"/>
                  <a:gd name="T45" fmla="*/ 400 h 402"/>
                  <a:gd name="T46" fmla="*/ 151 w 416"/>
                  <a:gd name="T47" fmla="*/ 402 h 402"/>
                  <a:gd name="T48" fmla="*/ 334 w 416"/>
                  <a:gd name="T49" fmla="*/ 46 h 402"/>
                  <a:gd name="T50" fmla="*/ 215 w 416"/>
                  <a:gd name="T51" fmla="*/ 67 h 402"/>
                  <a:gd name="T52" fmla="*/ 184 w 416"/>
                  <a:gd name="T53" fmla="*/ 76 h 402"/>
                  <a:gd name="T54" fmla="*/ 135 w 416"/>
                  <a:gd name="T55" fmla="*/ 104 h 402"/>
                  <a:gd name="T56" fmla="*/ 102 w 416"/>
                  <a:gd name="T57" fmla="*/ 132 h 402"/>
                  <a:gd name="T58" fmla="*/ 62 w 416"/>
                  <a:gd name="T59" fmla="*/ 173 h 402"/>
                  <a:gd name="T60" fmla="*/ 44 w 416"/>
                  <a:gd name="T61" fmla="*/ 202 h 402"/>
                  <a:gd name="T62" fmla="*/ 34 w 416"/>
                  <a:gd name="T63" fmla="*/ 236 h 402"/>
                  <a:gd name="T64" fmla="*/ 33 w 416"/>
                  <a:gd name="T65" fmla="*/ 259 h 402"/>
                  <a:gd name="T66" fmla="*/ 40 w 416"/>
                  <a:gd name="T67" fmla="*/ 292 h 402"/>
                  <a:gd name="T68" fmla="*/ 57 w 416"/>
                  <a:gd name="T69" fmla="*/ 323 h 402"/>
                  <a:gd name="T70" fmla="*/ 74 w 416"/>
                  <a:gd name="T71" fmla="*/ 339 h 402"/>
                  <a:gd name="T72" fmla="*/ 103 w 416"/>
                  <a:gd name="T73" fmla="*/ 359 h 402"/>
                  <a:gd name="T74" fmla="*/ 135 w 416"/>
                  <a:gd name="T75" fmla="*/ 367 h 402"/>
                  <a:gd name="T76" fmla="*/ 159 w 416"/>
                  <a:gd name="T77" fmla="*/ 369 h 402"/>
                  <a:gd name="T78" fmla="*/ 193 w 416"/>
                  <a:gd name="T79" fmla="*/ 361 h 402"/>
                  <a:gd name="T80" fmla="*/ 223 w 416"/>
                  <a:gd name="T81" fmla="*/ 344 h 402"/>
                  <a:gd name="T82" fmla="*/ 266 w 416"/>
                  <a:gd name="T83" fmla="*/ 306 h 402"/>
                  <a:gd name="T84" fmla="*/ 297 w 416"/>
                  <a:gd name="T85" fmla="*/ 275 h 402"/>
                  <a:gd name="T86" fmla="*/ 326 w 416"/>
                  <a:gd name="T87" fmla="*/ 227 h 402"/>
                  <a:gd name="T88" fmla="*/ 339 w 416"/>
                  <a:gd name="T89" fmla="*/ 197 h 402"/>
                  <a:gd name="T90" fmla="*/ 367 w 416"/>
                  <a:gd name="T91" fmla="*/ 8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6" h="402">
                    <a:moveTo>
                      <a:pt x="151" y="402"/>
                    </a:moveTo>
                    <a:lnTo>
                      <a:pt x="151" y="402"/>
                    </a:lnTo>
                    <a:lnTo>
                      <a:pt x="146" y="402"/>
                    </a:lnTo>
                    <a:lnTo>
                      <a:pt x="146" y="402"/>
                    </a:lnTo>
                    <a:lnTo>
                      <a:pt x="131" y="401"/>
                    </a:lnTo>
                    <a:lnTo>
                      <a:pt x="117" y="398"/>
                    </a:lnTo>
                    <a:lnTo>
                      <a:pt x="103" y="395"/>
                    </a:lnTo>
                    <a:lnTo>
                      <a:pt x="90" y="388"/>
                    </a:lnTo>
                    <a:lnTo>
                      <a:pt x="76" y="382"/>
                    </a:lnTo>
                    <a:lnTo>
                      <a:pt x="64" y="374"/>
                    </a:lnTo>
                    <a:lnTo>
                      <a:pt x="51" y="365"/>
                    </a:lnTo>
                    <a:lnTo>
                      <a:pt x="41" y="354"/>
                    </a:lnTo>
                    <a:lnTo>
                      <a:pt x="41" y="354"/>
                    </a:lnTo>
                    <a:lnTo>
                      <a:pt x="32" y="343"/>
                    </a:lnTo>
                    <a:lnTo>
                      <a:pt x="23" y="330"/>
                    </a:lnTo>
                    <a:lnTo>
                      <a:pt x="16" y="318"/>
                    </a:lnTo>
                    <a:lnTo>
                      <a:pt x="9" y="305"/>
                    </a:lnTo>
                    <a:lnTo>
                      <a:pt x="4" y="290"/>
                    </a:lnTo>
                    <a:lnTo>
                      <a:pt x="2" y="276"/>
                    </a:lnTo>
                    <a:lnTo>
                      <a:pt x="1" y="261"/>
                    </a:lnTo>
                    <a:lnTo>
                      <a:pt x="0" y="247"/>
                    </a:lnTo>
                    <a:lnTo>
                      <a:pt x="0" y="247"/>
                    </a:lnTo>
                    <a:lnTo>
                      <a:pt x="1" y="231"/>
                    </a:lnTo>
                    <a:lnTo>
                      <a:pt x="3" y="217"/>
                    </a:lnTo>
                    <a:lnTo>
                      <a:pt x="8" y="202"/>
                    </a:lnTo>
                    <a:lnTo>
                      <a:pt x="13" y="189"/>
                    </a:lnTo>
                    <a:lnTo>
                      <a:pt x="19" y="175"/>
                    </a:lnTo>
                    <a:lnTo>
                      <a:pt x="28" y="163"/>
                    </a:lnTo>
                    <a:lnTo>
                      <a:pt x="37" y="152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76" y="112"/>
                    </a:lnTo>
                    <a:lnTo>
                      <a:pt x="98" y="9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31" y="67"/>
                    </a:lnTo>
                    <a:lnTo>
                      <a:pt x="151" y="55"/>
                    </a:lnTo>
                    <a:lnTo>
                      <a:pt x="172" y="46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212" y="33"/>
                    </a:lnTo>
                    <a:lnTo>
                      <a:pt x="241" y="27"/>
                    </a:lnTo>
                    <a:lnTo>
                      <a:pt x="308" y="16"/>
                    </a:lnTo>
                    <a:lnTo>
                      <a:pt x="366" y="7"/>
                    </a:lnTo>
                    <a:lnTo>
                      <a:pt x="394" y="4"/>
                    </a:lnTo>
                    <a:lnTo>
                      <a:pt x="416" y="0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08" y="51"/>
                    </a:lnTo>
                    <a:lnTo>
                      <a:pt x="395" y="109"/>
                    </a:lnTo>
                    <a:lnTo>
                      <a:pt x="379" y="174"/>
                    </a:lnTo>
                    <a:lnTo>
                      <a:pt x="372" y="202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56" y="242"/>
                    </a:lnTo>
                    <a:lnTo>
                      <a:pt x="346" y="261"/>
                    </a:lnTo>
                    <a:lnTo>
                      <a:pt x="334" y="281"/>
                    </a:lnTo>
                    <a:lnTo>
                      <a:pt x="323" y="296"/>
                    </a:lnTo>
                    <a:lnTo>
                      <a:pt x="323" y="296"/>
                    </a:lnTo>
                    <a:lnTo>
                      <a:pt x="307" y="313"/>
                    </a:lnTo>
                    <a:lnTo>
                      <a:pt x="286" y="334"/>
                    </a:lnTo>
                    <a:lnTo>
                      <a:pt x="254" y="361"/>
                    </a:lnTo>
                    <a:lnTo>
                      <a:pt x="254" y="361"/>
                    </a:lnTo>
                    <a:lnTo>
                      <a:pt x="244" y="370"/>
                    </a:lnTo>
                    <a:lnTo>
                      <a:pt x="231" y="379"/>
                    </a:lnTo>
                    <a:lnTo>
                      <a:pt x="219" y="386"/>
                    </a:lnTo>
                    <a:lnTo>
                      <a:pt x="207" y="391"/>
                    </a:lnTo>
                    <a:lnTo>
                      <a:pt x="193" y="396"/>
                    </a:lnTo>
                    <a:lnTo>
                      <a:pt x="180" y="400"/>
                    </a:lnTo>
                    <a:lnTo>
                      <a:pt x="166" y="401"/>
                    </a:lnTo>
                    <a:lnTo>
                      <a:pt x="151" y="402"/>
                    </a:lnTo>
                    <a:lnTo>
                      <a:pt x="151" y="402"/>
                    </a:lnTo>
                    <a:close/>
                    <a:moveTo>
                      <a:pt x="376" y="39"/>
                    </a:moveTo>
                    <a:lnTo>
                      <a:pt x="376" y="39"/>
                    </a:lnTo>
                    <a:lnTo>
                      <a:pt x="334" y="46"/>
                    </a:lnTo>
                    <a:lnTo>
                      <a:pt x="284" y="53"/>
                    </a:lnTo>
                    <a:lnTo>
                      <a:pt x="236" y="62"/>
                    </a:lnTo>
                    <a:lnTo>
                      <a:pt x="215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184" y="76"/>
                    </a:lnTo>
                    <a:lnTo>
                      <a:pt x="167" y="85"/>
                    </a:lnTo>
                    <a:lnTo>
                      <a:pt x="149" y="95"/>
                    </a:lnTo>
                    <a:lnTo>
                      <a:pt x="135" y="104"/>
                    </a:lnTo>
                    <a:lnTo>
                      <a:pt x="135" y="104"/>
                    </a:lnTo>
                    <a:lnTo>
                      <a:pt x="120" y="115"/>
                    </a:lnTo>
                    <a:lnTo>
                      <a:pt x="102" y="132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62" y="173"/>
                    </a:lnTo>
                    <a:lnTo>
                      <a:pt x="55" y="182"/>
                    </a:lnTo>
                    <a:lnTo>
                      <a:pt x="49" y="192"/>
                    </a:lnTo>
                    <a:lnTo>
                      <a:pt x="44" y="202"/>
                    </a:lnTo>
                    <a:lnTo>
                      <a:pt x="39" y="213"/>
                    </a:lnTo>
                    <a:lnTo>
                      <a:pt x="37" y="224"/>
                    </a:lnTo>
                    <a:lnTo>
                      <a:pt x="34" y="236"/>
                    </a:lnTo>
                    <a:lnTo>
                      <a:pt x="33" y="247"/>
                    </a:lnTo>
                    <a:lnTo>
                      <a:pt x="33" y="247"/>
                    </a:lnTo>
                    <a:lnTo>
                      <a:pt x="33" y="259"/>
                    </a:lnTo>
                    <a:lnTo>
                      <a:pt x="35" y="270"/>
                    </a:lnTo>
                    <a:lnTo>
                      <a:pt x="38" y="281"/>
                    </a:lnTo>
                    <a:lnTo>
                      <a:pt x="40" y="292"/>
                    </a:lnTo>
                    <a:lnTo>
                      <a:pt x="45" y="303"/>
                    </a:lnTo>
                    <a:lnTo>
                      <a:pt x="51" y="313"/>
                    </a:lnTo>
                    <a:lnTo>
                      <a:pt x="57" y="323"/>
                    </a:lnTo>
                    <a:lnTo>
                      <a:pt x="65" y="332"/>
                    </a:lnTo>
                    <a:lnTo>
                      <a:pt x="65" y="332"/>
                    </a:lnTo>
                    <a:lnTo>
                      <a:pt x="74" y="339"/>
                    </a:lnTo>
                    <a:lnTo>
                      <a:pt x="82" y="346"/>
                    </a:lnTo>
                    <a:lnTo>
                      <a:pt x="92" y="353"/>
                    </a:lnTo>
                    <a:lnTo>
                      <a:pt x="103" y="359"/>
                    </a:lnTo>
                    <a:lnTo>
                      <a:pt x="113" y="363"/>
                    </a:lnTo>
                    <a:lnTo>
                      <a:pt x="124" y="365"/>
                    </a:lnTo>
                    <a:lnTo>
                      <a:pt x="135" y="367"/>
                    </a:lnTo>
                    <a:lnTo>
                      <a:pt x="147" y="369"/>
                    </a:lnTo>
                    <a:lnTo>
                      <a:pt x="147" y="369"/>
                    </a:lnTo>
                    <a:lnTo>
                      <a:pt x="159" y="369"/>
                    </a:lnTo>
                    <a:lnTo>
                      <a:pt x="171" y="366"/>
                    </a:lnTo>
                    <a:lnTo>
                      <a:pt x="182" y="364"/>
                    </a:lnTo>
                    <a:lnTo>
                      <a:pt x="193" y="361"/>
                    </a:lnTo>
                    <a:lnTo>
                      <a:pt x="203" y="356"/>
                    </a:lnTo>
                    <a:lnTo>
                      <a:pt x="213" y="350"/>
                    </a:lnTo>
                    <a:lnTo>
                      <a:pt x="223" y="344"/>
                    </a:lnTo>
                    <a:lnTo>
                      <a:pt x="231" y="337"/>
                    </a:lnTo>
                    <a:lnTo>
                      <a:pt x="231" y="337"/>
                    </a:lnTo>
                    <a:lnTo>
                      <a:pt x="266" y="306"/>
                    </a:lnTo>
                    <a:lnTo>
                      <a:pt x="284" y="289"/>
                    </a:lnTo>
                    <a:lnTo>
                      <a:pt x="297" y="275"/>
                    </a:lnTo>
                    <a:lnTo>
                      <a:pt x="297" y="275"/>
                    </a:lnTo>
                    <a:lnTo>
                      <a:pt x="307" y="261"/>
                    </a:lnTo>
                    <a:lnTo>
                      <a:pt x="316" y="245"/>
                    </a:lnTo>
                    <a:lnTo>
                      <a:pt x="326" y="227"/>
                    </a:lnTo>
                    <a:lnTo>
                      <a:pt x="334" y="213"/>
                    </a:lnTo>
                    <a:lnTo>
                      <a:pt x="334" y="213"/>
                    </a:lnTo>
                    <a:lnTo>
                      <a:pt x="339" y="197"/>
                    </a:lnTo>
                    <a:lnTo>
                      <a:pt x="345" y="178"/>
                    </a:lnTo>
                    <a:lnTo>
                      <a:pt x="356" y="129"/>
                    </a:lnTo>
                    <a:lnTo>
                      <a:pt x="367" y="80"/>
                    </a:lnTo>
                    <a:lnTo>
                      <a:pt x="376" y="39"/>
                    </a:lnTo>
                    <a:lnTo>
                      <a:pt x="376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5" name="Freeform 11"/>
              <p:cNvSpPr>
                <a:spLocks noEditPoints="1"/>
              </p:cNvSpPr>
              <p:nvPr/>
            </p:nvSpPr>
            <p:spPr bwMode="auto">
              <a:xfrm>
                <a:off x="7150100" y="3860800"/>
                <a:ext cx="220663" cy="212725"/>
              </a:xfrm>
              <a:custGeom>
                <a:avLst/>
                <a:gdLst>
                  <a:gd name="T0" fmla="*/ 250 w 417"/>
                  <a:gd name="T1" fmla="*/ 401 h 402"/>
                  <a:gd name="T2" fmla="*/ 209 w 417"/>
                  <a:gd name="T3" fmla="*/ 391 h 402"/>
                  <a:gd name="T4" fmla="*/ 172 w 417"/>
                  <a:gd name="T5" fmla="*/ 370 h 402"/>
                  <a:gd name="T6" fmla="*/ 131 w 417"/>
                  <a:gd name="T7" fmla="*/ 334 h 402"/>
                  <a:gd name="T8" fmla="*/ 94 w 417"/>
                  <a:gd name="T9" fmla="*/ 296 h 402"/>
                  <a:gd name="T10" fmla="*/ 60 w 417"/>
                  <a:gd name="T11" fmla="*/ 242 h 402"/>
                  <a:gd name="T12" fmla="*/ 44 w 417"/>
                  <a:gd name="T13" fmla="*/ 202 h 402"/>
                  <a:gd name="T14" fmla="*/ 10 w 417"/>
                  <a:gd name="T15" fmla="*/ 51 h 402"/>
                  <a:gd name="T16" fmla="*/ 22 w 417"/>
                  <a:gd name="T17" fmla="*/ 4 h 402"/>
                  <a:gd name="T18" fmla="*/ 108 w 417"/>
                  <a:gd name="T19" fmla="*/ 16 h 402"/>
                  <a:gd name="T20" fmla="*/ 227 w 417"/>
                  <a:gd name="T21" fmla="*/ 39 h 402"/>
                  <a:gd name="T22" fmla="*/ 265 w 417"/>
                  <a:gd name="T23" fmla="*/ 55 h 402"/>
                  <a:gd name="T24" fmla="*/ 301 w 417"/>
                  <a:gd name="T25" fmla="*/ 76 h 402"/>
                  <a:gd name="T26" fmla="*/ 370 w 417"/>
                  <a:gd name="T27" fmla="*/ 141 h 402"/>
                  <a:gd name="T28" fmla="*/ 388 w 417"/>
                  <a:gd name="T29" fmla="*/ 163 h 402"/>
                  <a:gd name="T30" fmla="*/ 408 w 417"/>
                  <a:gd name="T31" fmla="*/ 202 h 402"/>
                  <a:gd name="T32" fmla="*/ 417 w 417"/>
                  <a:gd name="T33" fmla="*/ 247 h 402"/>
                  <a:gd name="T34" fmla="*/ 414 w 417"/>
                  <a:gd name="T35" fmla="*/ 276 h 402"/>
                  <a:gd name="T36" fmla="*/ 401 w 417"/>
                  <a:gd name="T37" fmla="*/ 318 h 402"/>
                  <a:gd name="T38" fmla="*/ 376 w 417"/>
                  <a:gd name="T39" fmla="*/ 354 h 402"/>
                  <a:gd name="T40" fmla="*/ 352 w 417"/>
                  <a:gd name="T41" fmla="*/ 374 h 402"/>
                  <a:gd name="T42" fmla="*/ 313 w 417"/>
                  <a:gd name="T43" fmla="*/ 395 h 402"/>
                  <a:gd name="T44" fmla="*/ 270 w 417"/>
                  <a:gd name="T45" fmla="*/ 402 h 402"/>
                  <a:gd name="T46" fmla="*/ 265 w 417"/>
                  <a:gd name="T47" fmla="*/ 402 h 402"/>
                  <a:gd name="T48" fmla="*/ 49 w 417"/>
                  <a:gd name="T49" fmla="*/ 80 h 402"/>
                  <a:gd name="T50" fmla="*/ 78 w 417"/>
                  <a:gd name="T51" fmla="*/ 197 h 402"/>
                  <a:gd name="T52" fmla="*/ 90 w 417"/>
                  <a:gd name="T53" fmla="*/ 228 h 402"/>
                  <a:gd name="T54" fmla="*/ 119 w 417"/>
                  <a:gd name="T55" fmla="*/ 275 h 402"/>
                  <a:gd name="T56" fmla="*/ 150 w 417"/>
                  <a:gd name="T57" fmla="*/ 306 h 402"/>
                  <a:gd name="T58" fmla="*/ 193 w 417"/>
                  <a:gd name="T59" fmla="*/ 344 h 402"/>
                  <a:gd name="T60" fmla="*/ 224 w 417"/>
                  <a:gd name="T61" fmla="*/ 361 h 402"/>
                  <a:gd name="T62" fmla="*/ 258 w 417"/>
                  <a:gd name="T63" fmla="*/ 369 h 402"/>
                  <a:gd name="T64" fmla="*/ 291 w 417"/>
                  <a:gd name="T65" fmla="*/ 365 h 402"/>
                  <a:gd name="T66" fmla="*/ 323 w 417"/>
                  <a:gd name="T67" fmla="*/ 354 h 402"/>
                  <a:gd name="T68" fmla="*/ 351 w 417"/>
                  <a:gd name="T69" fmla="*/ 332 h 402"/>
                  <a:gd name="T70" fmla="*/ 366 w 417"/>
                  <a:gd name="T71" fmla="*/ 312 h 402"/>
                  <a:gd name="T72" fmla="*/ 380 w 417"/>
                  <a:gd name="T73" fmla="*/ 281 h 402"/>
                  <a:gd name="T74" fmla="*/ 383 w 417"/>
                  <a:gd name="T75" fmla="*/ 247 h 402"/>
                  <a:gd name="T76" fmla="*/ 377 w 417"/>
                  <a:gd name="T77" fmla="*/ 213 h 402"/>
                  <a:gd name="T78" fmla="*/ 361 w 417"/>
                  <a:gd name="T79" fmla="*/ 182 h 402"/>
                  <a:gd name="T80" fmla="*/ 346 w 417"/>
                  <a:gd name="T81" fmla="*/ 165 h 402"/>
                  <a:gd name="T82" fmla="*/ 281 w 417"/>
                  <a:gd name="T83" fmla="*/ 104 h 402"/>
                  <a:gd name="T84" fmla="*/ 250 w 417"/>
                  <a:gd name="T85" fmla="*/ 85 h 402"/>
                  <a:gd name="T86" fmla="*/ 217 w 417"/>
                  <a:gd name="T87" fmla="*/ 72 h 402"/>
                  <a:gd name="T88" fmla="*/ 132 w 417"/>
                  <a:gd name="T89" fmla="*/ 53 h 402"/>
                  <a:gd name="T90" fmla="*/ 41 w 417"/>
                  <a:gd name="T91" fmla="*/ 3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7" h="402">
                    <a:moveTo>
                      <a:pt x="265" y="402"/>
                    </a:moveTo>
                    <a:lnTo>
                      <a:pt x="265" y="402"/>
                    </a:lnTo>
                    <a:lnTo>
                      <a:pt x="250" y="401"/>
                    </a:lnTo>
                    <a:lnTo>
                      <a:pt x="237" y="400"/>
                    </a:lnTo>
                    <a:lnTo>
                      <a:pt x="223" y="396"/>
                    </a:lnTo>
                    <a:lnTo>
                      <a:pt x="209" y="391"/>
                    </a:lnTo>
                    <a:lnTo>
                      <a:pt x="197" y="386"/>
                    </a:lnTo>
                    <a:lnTo>
                      <a:pt x="185" y="379"/>
                    </a:lnTo>
                    <a:lnTo>
                      <a:pt x="172" y="37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31" y="334"/>
                    </a:lnTo>
                    <a:lnTo>
                      <a:pt x="110" y="313"/>
                    </a:lnTo>
                    <a:lnTo>
                      <a:pt x="94" y="296"/>
                    </a:lnTo>
                    <a:lnTo>
                      <a:pt x="94" y="296"/>
                    </a:lnTo>
                    <a:lnTo>
                      <a:pt x="82" y="281"/>
                    </a:lnTo>
                    <a:lnTo>
                      <a:pt x="70" y="261"/>
                    </a:lnTo>
                    <a:lnTo>
                      <a:pt x="60" y="242"/>
                    </a:lnTo>
                    <a:lnTo>
                      <a:pt x="52" y="226"/>
                    </a:lnTo>
                    <a:lnTo>
                      <a:pt x="52" y="226"/>
                    </a:lnTo>
                    <a:lnTo>
                      <a:pt x="44" y="202"/>
                    </a:lnTo>
                    <a:lnTo>
                      <a:pt x="37" y="174"/>
                    </a:lnTo>
                    <a:lnTo>
                      <a:pt x="21" y="109"/>
                    </a:lnTo>
                    <a:lnTo>
                      <a:pt x="10" y="5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50" y="7"/>
                    </a:lnTo>
                    <a:lnTo>
                      <a:pt x="108" y="16"/>
                    </a:lnTo>
                    <a:lnTo>
                      <a:pt x="175" y="27"/>
                    </a:lnTo>
                    <a:lnTo>
                      <a:pt x="204" y="33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44" y="47"/>
                    </a:lnTo>
                    <a:lnTo>
                      <a:pt x="265" y="55"/>
                    </a:lnTo>
                    <a:lnTo>
                      <a:pt x="285" y="67"/>
                    </a:lnTo>
                    <a:lnTo>
                      <a:pt x="301" y="76"/>
                    </a:lnTo>
                    <a:lnTo>
                      <a:pt x="301" y="76"/>
                    </a:lnTo>
                    <a:lnTo>
                      <a:pt x="319" y="91"/>
                    </a:lnTo>
                    <a:lnTo>
                      <a:pt x="340" y="112"/>
                    </a:lnTo>
                    <a:lnTo>
                      <a:pt x="370" y="141"/>
                    </a:lnTo>
                    <a:lnTo>
                      <a:pt x="370" y="141"/>
                    </a:lnTo>
                    <a:lnTo>
                      <a:pt x="380" y="152"/>
                    </a:lnTo>
                    <a:lnTo>
                      <a:pt x="388" y="163"/>
                    </a:lnTo>
                    <a:lnTo>
                      <a:pt x="397" y="175"/>
                    </a:lnTo>
                    <a:lnTo>
                      <a:pt x="403" y="189"/>
                    </a:lnTo>
                    <a:lnTo>
                      <a:pt x="408" y="202"/>
                    </a:lnTo>
                    <a:lnTo>
                      <a:pt x="413" y="217"/>
                    </a:lnTo>
                    <a:lnTo>
                      <a:pt x="415" y="231"/>
                    </a:lnTo>
                    <a:lnTo>
                      <a:pt x="417" y="247"/>
                    </a:lnTo>
                    <a:lnTo>
                      <a:pt x="417" y="247"/>
                    </a:lnTo>
                    <a:lnTo>
                      <a:pt x="417" y="261"/>
                    </a:lnTo>
                    <a:lnTo>
                      <a:pt x="414" y="276"/>
                    </a:lnTo>
                    <a:lnTo>
                      <a:pt x="412" y="290"/>
                    </a:lnTo>
                    <a:lnTo>
                      <a:pt x="407" y="305"/>
                    </a:lnTo>
                    <a:lnTo>
                      <a:pt x="401" y="318"/>
                    </a:lnTo>
                    <a:lnTo>
                      <a:pt x="393" y="330"/>
                    </a:lnTo>
                    <a:lnTo>
                      <a:pt x="385" y="343"/>
                    </a:lnTo>
                    <a:lnTo>
                      <a:pt x="376" y="354"/>
                    </a:lnTo>
                    <a:lnTo>
                      <a:pt x="376" y="354"/>
                    </a:lnTo>
                    <a:lnTo>
                      <a:pt x="365" y="365"/>
                    </a:lnTo>
                    <a:lnTo>
                      <a:pt x="352" y="374"/>
                    </a:lnTo>
                    <a:lnTo>
                      <a:pt x="340" y="382"/>
                    </a:lnTo>
                    <a:lnTo>
                      <a:pt x="328" y="388"/>
                    </a:lnTo>
                    <a:lnTo>
                      <a:pt x="313" y="395"/>
                    </a:lnTo>
                    <a:lnTo>
                      <a:pt x="299" y="398"/>
                    </a:lnTo>
                    <a:lnTo>
                      <a:pt x="285" y="401"/>
                    </a:lnTo>
                    <a:lnTo>
                      <a:pt x="270" y="402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402"/>
                    </a:lnTo>
                    <a:close/>
                    <a:moveTo>
                      <a:pt x="41" y="39"/>
                    </a:moveTo>
                    <a:lnTo>
                      <a:pt x="41" y="39"/>
                    </a:lnTo>
                    <a:lnTo>
                      <a:pt x="49" y="80"/>
                    </a:lnTo>
                    <a:lnTo>
                      <a:pt x="60" y="129"/>
                    </a:lnTo>
                    <a:lnTo>
                      <a:pt x="71" y="178"/>
                    </a:lnTo>
                    <a:lnTo>
                      <a:pt x="78" y="197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28"/>
                    </a:lnTo>
                    <a:lnTo>
                      <a:pt x="100" y="245"/>
                    </a:lnTo>
                    <a:lnTo>
                      <a:pt x="110" y="263"/>
                    </a:lnTo>
                    <a:lnTo>
                      <a:pt x="119" y="275"/>
                    </a:lnTo>
                    <a:lnTo>
                      <a:pt x="119" y="275"/>
                    </a:lnTo>
                    <a:lnTo>
                      <a:pt x="132" y="289"/>
                    </a:lnTo>
                    <a:lnTo>
                      <a:pt x="150" y="306"/>
                    </a:lnTo>
                    <a:lnTo>
                      <a:pt x="184" y="335"/>
                    </a:lnTo>
                    <a:lnTo>
                      <a:pt x="184" y="335"/>
                    </a:lnTo>
                    <a:lnTo>
                      <a:pt x="193" y="344"/>
                    </a:lnTo>
                    <a:lnTo>
                      <a:pt x="203" y="350"/>
                    </a:lnTo>
                    <a:lnTo>
                      <a:pt x="213" y="356"/>
                    </a:lnTo>
                    <a:lnTo>
                      <a:pt x="224" y="361"/>
                    </a:lnTo>
                    <a:lnTo>
                      <a:pt x="235" y="365"/>
                    </a:lnTo>
                    <a:lnTo>
                      <a:pt x="246" y="367"/>
                    </a:lnTo>
                    <a:lnTo>
                      <a:pt x="258" y="369"/>
                    </a:lnTo>
                    <a:lnTo>
                      <a:pt x="269" y="369"/>
                    </a:lnTo>
                    <a:lnTo>
                      <a:pt x="280" y="367"/>
                    </a:lnTo>
                    <a:lnTo>
                      <a:pt x="291" y="365"/>
                    </a:lnTo>
                    <a:lnTo>
                      <a:pt x="302" y="363"/>
                    </a:lnTo>
                    <a:lnTo>
                      <a:pt x="313" y="359"/>
                    </a:lnTo>
                    <a:lnTo>
                      <a:pt x="323" y="354"/>
                    </a:lnTo>
                    <a:lnTo>
                      <a:pt x="333" y="348"/>
                    </a:lnTo>
                    <a:lnTo>
                      <a:pt x="343" y="340"/>
                    </a:lnTo>
                    <a:lnTo>
                      <a:pt x="351" y="332"/>
                    </a:lnTo>
                    <a:lnTo>
                      <a:pt x="351" y="332"/>
                    </a:lnTo>
                    <a:lnTo>
                      <a:pt x="359" y="322"/>
                    </a:lnTo>
                    <a:lnTo>
                      <a:pt x="366" y="312"/>
                    </a:lnTo>
                    <a:lnTo>
                      <a:pt x="371" y="302"/>
                    </a:lnTo>
                    <a:lnTo>
                      <a:pt x="376" y="292"/>
                    </a:lnTo>
                    <a:lnTo>
                      <a:pt x="380" y="281"/>
                    </a:lnTo>
                    <a:lnTo>
                      <a:pt x="382" y="270"/>
                    </a:lnTo>
                    <a:lnTo>
                      <a:pt x="383" y="259"/>
                    </a:lnTo>
                    <a:lnTo>
                      <a:pt x="383" y="247"/>
                    </a:lnTo>
                    <a:lnTo>
                      <a:pt x="382" y="236"/>
                    </a:lnTo>
                    <a:lnTo>
                      <a:pt x="380" y="224"/>
                    </a:lnTo>
                    <a:lnTo>
                      <a:pt x="377" y="213"/>
                    </a:lnTo>
                    <a:lnTo>
                      <a:pt x="373" y="203"/>
                    </a:lnTo>
                    <a:lnTo>
                      <a:pt x="368" y="192"/>
                    </a:lnTo>
                    <a:lnTo>
                      <a:pt x="361" y="182"/>
                    </a:lnTo>
                    <a:lnTo>
                      <a:pt x="355" y="17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314" y="133"/>
                    </a:lnTo>
                    <a:lnTo>
                      <a:pt x="296" y="115"/>
                    </a:lnTo>
                    <a:lnTo>
                      <a:pt x="281" y="104"/>
                    </a:lnTo>
                    <a:lnTo>
                      <a:pt x="281" y="104"/>
                    </a:lnTo>
                    <a:lnTo>
                      <a:pt x="267" y="95"/>
                    </a:lnTo>
                    <a:lnTo>
                      <a:pt x="250" y="85"/>
                    </a:lnTo>
                    <a:lnTo>
                      <a:pt x="232" y="76"/>
                    </a:lnTo>
                    <a:lnTo>
                      <a:pt x="217" y="72"/>
                    </a:lnTo>
                    <a:lnTo>
                      <a:pt x="217" y="72"/>
                    </a:lnTo>
                    <a:lnTo>
                      <a:pt x="201" y="67"/>
                    </a:lnTo>
                    <a:lnTo>
                      <a:pt x="180" y="62"/>
                    </a:lnTo>
                    <a:lnTo>
                      <a:pt x="132" y="53"/>
                    </a:lnTo>
                    <a:lnTo>
                      <a:pt x="82" y="46"/>
                    </a:lnTo>
                    <a:lnTo>
                      <a:pt x="41" y="39"/>
                    </a:lnTo>
                    <a:lnTo>
                      <a:pt x="41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" name="Freeform 12"/>
              <p:cNvSpPr>
                <a:spLocks/>
              </p:cNvSpPr>
              <p:nvPr/>
            </p:nvSpPr>
            <p:spPr bwMode="auto">
              <a:xfrm>
                <a:off x="7288213" y="3989388"/>
                <a:ext cx="209550" cy="128588"/>
              </a:xfrm>
              <a:custGeom>
                <a:avLst/>
                <a:gdLst>
                  <a:gd name="T0" fmla="*/ 200 w 397"/>
                  <a:gd name="T1" fmla="*/ 244 h 244"/>
                  <a:gd name="T2" fmla="*/ 0 w 397"/>
                  <a:gd name="T3" fmla="*/ 22 h 244"/>
                  <a:gd name="T4" fmla="*/ 25 w 397"/>
                  <a:gd name="T5" fmla="*/ 0 h 244"/>
                  <a:gd name="T6" fmla="*/ 200 w 397"/>
                  <a:gd name="T7" fmla="*/ 193 h 244"/>
                  <a:gd name="T8" fmla="*/ 372 w 397"/>
                  <a:gd name="T9" fmla="*/ 0 h 244"/>
                  <a:gd name="T10" fmla="*/ 397 w 397"/>
                  <a:gd name="T11" fmla="*/ 22 h 244"/>
                  <a:gd name="T12" fmla="*/ 200 w 39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244">
                    <a:moveTo>
                      <a:pt x="200" y="244"/>
                    </a:moveTo>
                    <a:lnTo>
                      <a:pt x="0" y="22"/>
                    </a:lnTo>
                    <a:lnTo>
                      <a:pt x="25" y="0"/>
                    </a:lnTo>
                    <a:lnTo>
                      <a:pt x="200" y="193"/>
                    </a:lnTo>
                    <a:lnTo>
                      <a:pt x="372" y="0"/>
                    </a:lnTo>
                    <a:lnTo>
                      <a:pt x="397" y="22"/>
                    </a:lnTo>
                    <a:lnTo>
                      <a:pt x="200" y="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" name="Rectangle 13"/>
              <p:cNvSpPr>
                <a:spLocks noChangeArrowheads="1"/>
              </p:cNvSpPr>
              <p:nvPr/>
            </p:nvSpPr>
            <p:spPr bwMode="auto">
              <a:xfrm>
                <a:off x="7385050" y="4095750"/>
                <a:ext cx="17463" cy="11747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8" name="Freeform 5"/>
              <p:cNvSpPr>
                <a:spLocks/>
              </p:cNvSpPr>
              <p:nvPr/>
            </p:nvSpPr>
            <p:spPr bwMode="auto">
              <a:xfrm>
                <a:off x="7067550" y="4257675"/>
                <a:ext cx="388938" cy="165100"/>
              </a:xfrm>
              <a:custGeom>
                <a:avLst/>
                <a:gdLst>
                  <a:gd name="T0" fmla="*/ 321 w 734"/>
                  <a:gd name="T1" fmla="*/ 313 h 313"/>
                  <a:gd name="T2" fmla="*/ 321 w 734"/>
                  <a:gd name="T3" fmla="*/ 296 h 313"/>
                  <a:gd name="T4" fmla="*/ 323 w 734"/>
                  <a:gd name="T5" fmla="*/ 276 h 313"/>
                  <a:gd name="T6" fmla="*/ 333 w 734"/>
                  <a:gd name="T7" fmla="*/ 259 h 313"/>
                  <a:gd name="T8" fmla="*/ 345 w 734"/>
                  <a:gd name="T9" fmla="*/ 245 h 313"/>
                  <a:gd name="T10" fmla="*/ 360 w 734"/>
                  <a:gd name="T11" fmla="*/ 234 h 313"/>
                  <a:gd name="T12" fmla="*/ 387 w 734"/>
                  <a:gd name="T13" fmla="*/ 222 h 313"/>
                  <a:gd name="T14" fmla="*/ 406 w 734"/>
                  <a:gd name="T15" fmla="*/ 217 h 313"/>
                  <a:gd name="T16" fmla="*/ 641 w 734"/>
                  <a:gd name="T17" fmla="*/ 217 h 313"/>
                  <a:gd name="T18" fmla="*/ 665 w 734"/>
                  <a:gd name="T19" fmla="*/ 215 h 313"/>
                  <a:gd name="T20" fmla="*/ 680 w 734"/>
                  <a:gd name="T21" fmla="*/ 211 h 313"/>
                  <a:gd name="T22" fmla="*/ 692 w 734"/>
                  <a:gd name="T23" fmla="*/ 203 h 313"/>
                  <a:gd name="T24" fmla="*/ 696 w 734"/>
                  <a:gd name="T25" fmla="*/ 198 h 313"/>
                  <a:gd name="T26" fmla="*/ 699 w 734"/>
                  <a:gd name="T27" fmla="*/ 187 h 313"/>
                  <a:gd name="T28" fmla="*/ 701 w 734"/>
                  <a:gd name="T29" fmla="*/ 180 h 313"/>
                  <a:gd name="T30" fmla="*/ 697 w 734"/>
                  <a:gd name="T31" fmla="*/ 160 h 313"/>
                  <a:gd name="T32" fmla="*/ 688 w 734"/>
                  <a:gd name="T33" fmla="*/ 144 h 313"/>
                  <a:gd name="T34" fmla="*/ 677 w 734"/>
                  <a:gd name="T35" fmla="*/ 133 h 313"/>
                  <a:gd name="T36" fmla="*/ 665 w 734"/>
                  <a:gd name="T37" fmla="*/ 124 h 313"/>
                  <a:gd name="T38" fmla="*/ 659 w 734"/>
                  <a:gd name="T39" fmla="*/ 122 h 313"/>
                  <a:gd name="T40" fmla="*/ 428 w 734"/>
                  <a:gd name="T41" fmla="*/ 122 h 313"/>
                  <a:gd name="T42" fmla="*/ 415 w 734"/>
                  <a:gd name="T43" fmla="*/ 121 h 313"/>
                  <a:gd name="T44" fmla="*/ 387 w 734"/>
                  <a:gd name="T45" fmla="*/ 114 h 313"/>
                  <a:gd name="T46" fmla="*/ 216 w 734"/>
                  <a:gd name="T47" fmla="*/ 37 h 313"/>
                  <a:gd name="T48" fmla="*/ 209 w 734"/>
                  <a:gd name="T49" fmla="*/ 34 h 313"/>
                  <a:gd name="T50" fmla="*/ 0 w 734"/>
                  <a:gd name="T51" fmla="*/ 33 h 313"/>
                  <a:gd name="T52" fmla="*/ 201 w 734"/>
                  <a:gd name="T53" fmla="*/ 0 h 313"/>
                  <a:gd name="T54" fmla="*/ 209 w 734"/>
                  <a:gd name="T55" fmla="*/ 1 h 313"/>
                  <a:gd name="T56" fmla="*/ 223 w 734"/>
                  <a:gd name="T57" fmla="*/ 3 h 313"/>
                  <a:gd name="T58" fmla="*/ 389 w 734"/>
                  <a:gd name="T59" fmla="*/ 80 h 313"/>
                  <a:gd name="T60" fmla="*/ 397 w 734"/>
                  <a:gd name="T61" fmla="*/ 84 h 313"/>
                  <a:gd name="T62" fmla="*/ 418 w 734"/>
                  <a:gd name="T63" fmla="*/ 87 h 313"/>
                  <a:gd name="T64" fmla="*/ 652 w 734"/>
                  <a:gd name="T65" fmla="*/ 88 h 313"/>
                  <a:gd name="T66" fmla="*/ 660 w 734"/>
                  <a:gd name="T67" fmla="*/ 88 h 313"/>
                  <a:gd name="T68" fmla="*/ 673 w 734"/>
                  <a:gd name="T69" fmla="*/ 92 h 313"/>
                  <a:gd name="T70" fmla="*/ 680 w 734"/>
                  <a:gd name="T71" fmla="*/ 95 h 313"/>
                  <a:gd name="T72" fmla="*/ 703 w 734"/>
                  <a:gd name="T73" fmla="*/ 111 h 313"/>
                  <a:gd name="T74" fmla="*/ 719 w 734"/>
                  <a:gd name="T75" fmla="*/ 130 h 313"/>
                  <a:gd name="T76" fmla="*/ 730 w 734"/>
                  <a:gd name="T77" fmla="*/ 154 h 313"/>
                  <a:gd name="T78" fmla="*/ 734 w 734"/>
                  <a:gd name="T79" fmla="*/ 180 h 313"/>
                  <a:gd name="T80" fmla="*/ 733 w 734"/>
                  <a:gd name="T81" fmla="*/ 193 h 313"/>
                  <a:gd name="T82" fmla="*/ 723 w 734"/>
                  <a:gd name="T83" fmla="*/ 218 h 313"/>
                  <a:gd name="T84" fmla="*/ 714 w 734"/>
                  <a:gd name="T85" fmla="*/ 228 h 313"/>
                  <a:gd name="T86" fmla="*/ 692 w 734"/>
                  <a:gd name="T87" fmla="*/ 241 h 313"/>
                  <a:gd name="T88" fmla="*/ 670 w 734"/>
                  <a:gd name="T89" fmla="*/ 249 h 313"/>
                  <a:gd name="T90" fmla="*/ 650 w 734"/>
                  <a:gd name="T91" fmla="*/ 250 h 313"/>
                  <a:gd name="T92" fmla="*/ 407 w 734"/>
                  <a:gd name="T93" fmla="*/ 250 h 313"/>
                  <a:gd name="T94" fmla="*/ 396 w 734"/>
                  <a:gd name="T95" fmla="*/ 255 h 313"/>
                  <a:gd name="T96" fmla="*/ 378 w 734"/>
                  <a:gd name="T97" fmla="*/ 264 h 313"/>
                  <a:gd name="T98" fmla="*/ 360 w 734"/>
                  <a:gd name="T99" fmla="*/ 277 h 313"/>
                  <a:gd name="T100" fmla="*/ 355 w 734"/>
                  <a:gd name="T101" fmla="*/ 286 h 313"/>
                  <a:gd name="T102" fmla="*/ 354 w 734"/>
                  <a:gd name="T103" fmla="*/ 29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4" h="313">
                    <a:moveTo>
                      <a:pt x="354" y="313"/>
                    </a:moveTo>
                    <a:lnTo>
                      <a:pt x="321" y="313"/>
                    </a:lnTo>
                    <a:lnTo>
                      <a:pt x="321" y="296"/>
                    </a:lnTo>
                    <a:lnTo>
                      <a:pt x="321" y="296"/>
                    </a:lnTo>
                    <a:lnTo>
                      <a:pt x="321" y="286"/>
                    </a:lnTo>
                    <a:lnTo>
                      <a:pt x="323" y="276"/>
                    </a:lnTo>
                    <a:lnTo>
                      <a:pt x="327" y="266"/>
                    </a:lnTo>
                    <a:lnTo>
                      <a:pt x="333" y="259"/>
                    </a:lnTo>
                    <a:lnTo>
                      <a:pt x="338" y="251"/>
                    </a:lnTo>
                    <a:lnTo>
                      <a:pt x="345" y="245"/>
                    </a:lnTo>
                    <a:lnTo>
                      <a:pt x="353" y="239"/>
                    </a:lnTo>
                    <a:lnTo>
                      <a:pt x="360" y="234"/>
                    </a:lnTo>
                    <a:lnTo>
                      <a:pt x="375" y="227"/>
                    </a:lnTo>
                    <a:lnTo>
                      <a:pt x="387" y="222"/>
                    </a:lnTo>
                    <a:lnTo>
                      <a:pt x="402" y="218"/>
                    </a:lnTo>
                    <a:lnTo>
                      <a:pt x="406" y="217"/>
                    </a:lnTo>
                    <a:lnTo>
                      <a:pt x="641" y="217"/>
                    </a:lnTo>
                    <a:lnTo>
                      <a:pt x="641" y="217"/>
                    </a:lnTo>
                    <a:lnTo>
                      <a:pt x="651" y="217"/>
                    </a:lnTo>
                    <a:lnTo>
                      <a:pt x="665" y="215"/>
                    </a:lnTo>
                    <a:lnTo>
                      <a:pt x="672" y="213"/>
                    </a:lnTo>
                    <a:lnTo>
                      <a:pt x="680" y="211"/>
                    </a:lnTo>
                    <a:lnTo>
                      <a:pt x="686" y="207"/>
                    </a:lnTo>
                    <a:lnTo>
                      <a:pt x="692" y="203"/>
                    </a:lnTo>
                    <a:lnTo>
                      <a:pt x="692" y="203"/>
                    </a:lnTo>
                    <a:lnTo>
                      <a:pt x="696" y="198"/>
                    </a:lnTo>
                    <a:lnTo>
                      <a:pt x="698" y="193"/>
                    </a:lnTo>
                    <a:lnTo>
                      <a:pt x="699" y="187"/>
                    </a:lnTo>
                    <a:lnTo>
                      <a:pt x="701" y="180"/>
                    </a:lnTo>
                    <a:lnTo>
                      <a:pt x="701" y="180"/>
                    </a:lnTo>
                    <a:lnTo>
                      <a:pt x="699" y="169"/>
                    </a:lnTo>
                    <a:lnTo>
                      <a:pt x="697" y="160"/>
                    </a:lnTo>
                    <a:lnTo>
                      <a:pt x="693" y="151"/>
                    </a:lnTo>
                    <a:lnTo>
                      <a:pt x="688" y="144"/>
                    </a:lnTo>
                    <a:lnTo>
                      <a:pt x="683" y="138"/>
                    </a:lnTo>
                    <a:lnTo>
                      <a:pt x="677" y="133"/>
                    </a:lnTo>
                    <a:lnTo>
                      <a:pt x="671" y="128"/>
                    </a:lnTo>
                    <a:lnTo>
                      <a:pt x="665" y="124"/>
                    </a:lnTo>
                    <a:lnTo>
                      <a:pt x="665" y="124"/>
                    </a:lnTo>
                    <a:lnTo>
                      <a:pt x="659" y="122"/>
                    </a:lnTo>
                    <a:lnTo>
                      <a:pt x="652" y="122"/>
                    </a:lnTo>
                    <a:lnTo>
                      <a:pt x="428" y="122"/>
                    </a:lnTo>
                    <a:lnTo>
                      <a:pt x="428" y="122"/>
                    </a:lnTo>
                    <a:lnTo>
                      <a:pt x="415" y="121"/>
                    </a:lnTo>
                    <a:lnTo>
                      <a:pt x="401" y="118"/>
                    </a:lnTo>
                    <a:lnTo>
                      <a:pt x="387" y="114"/>
                    </a:lnTo>
                    <a:lnTo>
                      <a:pt x="374" y="109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09" y="34"/>
                    </a:lnTo>
                    <a:lnTo>
                      <a:pt x="201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16" y="2"/>
                    </a:lnTo>
                    <a:lnTo>
                      <a:pt x="223" y="3"/>
                    </a:lnTo>
                    <a:lnTo>
                      <a:pt x="230" y="7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97" y="84"/>
                    </a:lnTo>
                    <a:lnTo>
                      <a:pt x="407" y="86"/>
                    </a:lnTo>
                    <a:lnTo>
                      <a:pt x="418" y="87"/>
                    </a:lnTo>
                    <a:lnTo>
                      <a:pt x="428" y="88"/>
                    </a:lnTo>
                    <a:lnTo>
                      <a:pt x="652" y="88"/>
                    </a:lnTo>
                    <a:lnTo>
                      <a:pt x="652" y="88"/>
                    </a:lnTo>
                    <a:lnTo>
                      <a:pt x="660" y="88"/>
                    </a:lnTo>
                    <a:lnTo>
                      <a:pt x="666" y="90"/>
                    </a:lnTo>
                    <a:lnTo>
                      <a:pt x="673" y="92"/>
                    </a:lnTo>
                    <a:lnTo>
                      <a:pt x="680" y="95"/>
                    </a:lnTo>
                    <a:lnTo>
                      <a:pt x="680" y="95"/>
                    </a:lnTo>
                    <a:lnTo>
                      <a:pt x="692" y="102"/>
                    </a:lnTo>
                    <a:lnTo>
                      <a:pt x="703" y="111"/>
                    </a:lnTo>
                    <a:lnTo>
                      <a:pt x="712" y="121"/>
                    </a:lnTo>
                    <a:lnTo>
                      <a:pt x="719" y="130"/>
                    </a:lnTo>
                    <a:lnTo>
                      <a:pt x="725" y="142"/>
                    </a:lnTo>
                    <a:lnTo>
                      <a:pt x="730" y="154"/>
                    </a:lnTo>
                    <a:lnTo>
                      <a:pt x="733" y="166"/>
                    </a:lnTo>
                    <a:lnTo>
                      <a:pt x="734" y="180"/>
                    </a:lnTo>
                    <a:lnTo>
                      <a:pt x="734" y="180"/>
                    </a:lnTo>
                    <a:lnTo>
                      <a:pt x="733" y="193"/>
                    </a:lnTo>
                    <a:lnTo>
                      <a:pt x="729" y="207"/>
                    </a:lnTo>
                    <a:lnTo>
                      <a:pt x="723" y="218"/>
                    </a:lnTo>
                    <a:lnTo>
                      <a:pt x="714" y="228"/>
                    </a:lnTo>
                    <a:lnTo>
                      <a:pt x="714" y="228"/>
                    </a:lnTo>
                    <a:lnTo>
                      <a:pt x="703" y="235"/>
                    </a:lnTo>
                    <a:lnTo>
                      <a:pt x="692" y="241"/>
                    </a:lnTo>
                    <a:lnTo>
                      <a:pt x="681" y="245"/>
                    </a:lnTo>
                    <a:lnTo>
                      <a:pt x="670" y="249"/>
                    </a:lnTo>
                    <a:lnTo>
                      <a:pt x="659" y="250"/>
                    </a:lnTo>
                    <a:lnTo>
                      <a:pt x="650" y="250"/>
                    </a:lnTo>
                    <a:lnTo>
                      <a:pt x="641" y="250"/>
                    </a:lnTo>
                    <a:lnTo>
                      <a:pt x="407" y="250"/>
                    </a:lnTo>
                    <a:lnTo>
                      <a:pt x="407" y="250"/>
                    </a:lnTo>
                    <a:lnTo>
                      <a:pt x="396" y="255"/>
                    </a:lnTo>
                    <a:lnTo>
                      <a:pt x="386" y="259"/>
                    </a:lnTo>
                    <a:lnTo>
                      <a:pt x="378" y="264"/>
                    </a:lnTo>
                    <a:lnTo>
                      <a:pt x="369" y="270"/>
                    </a:lnTo>
                    <a:lnTo>
                      <a:pt x="360" y="277"/>
                    </a:lnTo>
                    <a:lnTo>
                      <a:pt x="358" y="281"/>
                    </a:lnTo>
                    <a:lnTo>
                      <a:pt x="355" y="286"/>
                    </a:lnTo>
                    <a:lnTo>
                      <a:pt x="354" y="291"/>
                    </a:lnTo>
                    <a:lnTo>
                      <a:pt x="354" y="296"/>
                    </a:lnTo>
                    <a:lnTo>
                      <a:pt x="354" y="313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9" name="Freeform 6"/>
              <p:cNvSpPr>
                <a:spLocks/>
              </p:cNvSpPr>
              <p:nvPr/>
            </p:nvSpPr>
            <p:spPr bwMode="auto">
              <a:xfrm>
                <a:off x="7067550" y="4287838"/>
                <a:ext cx="601663" cy="247650"/>
              </a:xfrm>
              <a:custGeom>
                <a:avLst/>
                <a:gdLst>
                  <a:gd name="T0" fmla="*/ 562 w 1137"/>
                  <a:gd name="T1" fmla="*/ 467 h 467"/>
                  <a:gd name="T2" fmla="*/ 524 w 1137"/>
                  <a:gd name="T3" fmla="*/ 463 h 467"/>
                  <a:gd name="T4" fmla="*/ 490 w 1137"/>
                  <a:gd name="T5" fmla="*/ 453 h 467"/>
                  <a:gd name="T6" fmla="*/ 456 w 1137"/>
                  <a:gd name="T7" fmla="*/ 440 h 467"/>
                  <a:gd name="T8" fmla="*/ 0 w 1137"/>
                  <a:gd name="T9" fmla="*/ 328 h 467"/>
                  <a:gd name="T10" fmla="*/ 152 w 1137"/>
                  <a:gd name="T11" fmla="*/ 296 h 467"/>
                  <a:gd name="T12" fmla="*/ 469 w 1137"/>
                  <a:gd name="T13" fmla="*/ 409 h 467"/>
                  <a:gd name="T14" fmla="*/ 500 w 1137"/>
                  <a:gd name="T15" fmla="*/ 421 h 467"/>
                  <a:gd name="T16" fmla="*/ 529 w 1137"/>
                  <a:gd name="T17" fmla="*/ 430 h 467"/>
                  <a:gd name="T18" fmla="*/ 562 w 1137"/>
                  <a:gd name="T19" fmla="*/ 434 h 467"/>
                  <a:gd name="T20" fmla="*/ 577 w 1137"/>
                  <a:gd name="T21" fmla="*/ 432 h 467"/>
                  <a:gd name="T22" fmla="*/ 604 w 1137"/>
                  <a:gd name="T23" fmla="*/ 428 h 467"/>
                  <a:gd name="T24" fmla="*/ 629 w 1137"/>
                  <a:gd name="T25" fmla="*/ 416 h 467"/>
                  <a:gd name="T26" fmla="*/ 1049 w 1137"/>
                  <a:gd name="T27" fmla="*/ 139 h 467"/>
                  <a:gd name="T28" fmla="*/ 1063 w 1137"/>
                  <a:gd name="T29" fmla="*/ 130 h 467"/>
                  <a:gd name="T30" fmla="*/ 1080 w 1137"/>
                  <a:gd name="T31" fmla="*/ 118 h 467"/>
                  <a:gd name="T32" fmla="*/ 1095 w 1137"/>
                  <a:gd name="T33" fmla="*/ 101 h 467"/>
                  <a:gd name="T34" fmla="*/ 1104 w 1137"/>
                  <a:gd name="T35" fmla="*/ 82 h 467"/>
                  <a:gd name="T36" fmla="*/ 1104 w 1137"/>
                  <a:gd name="T37" fmla="*/ 74 h 467"/>
                  <a:gd name="T38" fmla="*/ 1100 w 1137"/>
                  <a:gd name="T39" fmla="*/ 58 h 467"/>
                  <a:gd name="T40" fmla="*/ 1094 w 1137"/>
                  <a:gd name="T41" fmla="*/ 50 h 467"/>
                  <a:gd name="T42" fmla="*/ 1078 w 1137"/>
                  <a:gd name="T43" fmla="*/ 37 h 467"/>
                  <a:gd name="T44" fmla="*/ 1058 w 1137"/>
                  <a:gd name="T45" fmla="*/ 33 h 467"/>
                  <a:gd name="T46" fmla="*/ 1037 w 1137"/>
                  <a:gd name="T47" fmla="*/ 35 h 467"/>
                  <a:gd name="T48" fmla="*/ 1015 w 1137"/>
                  <a:gd name="T49" fmla="*/ 42 h 467"/>
                  <a:gd name="T50" fmla="*/ 978 w 1137"/>
                  <a:gd name="T51" fmla="*/ 59 h 467"/>
                  <a:gd name="T52" fmla="*/ 962 w 1137"/>
                  <a:gd name="T53" fmla="*/ 69 h 467"/>
                  <a:gd name="T54" fmla="*/ 895 w 1137"/>
                  <a:gd name="T55" fmla="*/ 108 h 467"/>
                  <a:gd name="T56" fmla="*/ 812 w 1137"/>
                  <a:gd name="T57" fmla="*/ 150 h 467"/>
                  <a:gd name="T58" fmla="*/ 766 w 1137"/>
                  <a:gd name="T59" fmla="*/ 170 h 467"/>
                  <a:gd name="T60" fmla="*/ 722 w 1137"/>
                  <a:gd name="T61" fmla="*/ 183 h 467"/>
                  <a:gd name="T62" fmla="*/ 682 w 1137"/>
                  <a:gd name="T63" fmla="*/ 191 h 467"/>
                  <a:gd name="T64" fmla="*/ 664 w 1137"/>
                  <a:gd name="T65" fmla="*/ 157 h 467"/>
                  <a:gd name="T66" fmla="*/ 681 w 1137"/>
                  <a:gd name="T67" fmla="*/ 157 h 467"/>
                  <a:gd name="T68" fmla="*/ 717 w 1137"/>
                  <a:gd name="T69" fmla="*/ 150 h 467"/>
                  <a:gd name="T70" fmla="*/ 758 w 1137"/>
                  <a:gd name="T71" fmla="*/ 137 h 467"/>
                  <a:gd name="T72" fmla="*/ 802 w 1137"/>
                  <a:gd name="T73" fmla="*/ 118 h 467"/>
                  <a:gd name="T74" fmla="*/ 882 w 1137"/>
                  <a:gd name="T75" fmla="*/ 77 h 467"/>
                  <a:gd name="T76" fmla="*/ 943 w 1137"/>
                  <a:gd name="T77" fmla="*/ 42 h 467"/>
                  <a:gd name="T78" fmla="*/ 950 w 1137"/>
                  <a:gd name="T79" fmla="*/ 38 h 467"/>
                  <a:gd name="T80" fmla="*/ 987 w 1137"/>
                  <a:gd name="T81" fmla="*/ 17 h 467"/>
                  <a:gd name="T82" fmla="*/ 1012 w 1137"/>
                  <a:gd name="T83" fmla="*/ 7 h 467"/>
                  <a:gd name="T84" fmla="*/ 1041 w 1137"/>
                  <a:gd name="T85" fmla="*/ 1 h 467"/>
                  <a:gd name="T86" fmla="*/ 1069 w 1137"/>
                  <a:gd name="T87" fmla="*/ 0 h 467"/>
                  <a:gd name="T88" fmla="*/ 1098 w 1137"/>
                  <a:gd name="T89" fmla="*/ 10 h 467"/>
                  <a:gd name="T90" fmla="*/ 1110 w 1137"/>
                  <a:gd name="T91" fmla="*/ 18 h 467"/>
                  <a:gd name="T92" fmla="*/ 1121 w 1137"/>
                  <a:gd name="T93" fmla="*/ 29 h 467"/>
                  <a:gd name="T94" fmla="*/ 1126 w 1137"/>
                  <a:gd name="T95" fmla="*/ 37 h 467"/>
                  <a:gd name="T96" fmla="*/ 1133 w 1137"/>
                  <a:gd name="T97" fmla="*/ 51 h 467"/>
                  <a:gd name="T98" fmla="*/ 1137 w 1137"/>
                  <a:gd name="T99" fmla="*/ 66 h 467"/>
                  <a:gd name="T100" fmla="*/ 1137 w 1137"/>
                  <a:gd name="T101" fmla="*/ 81 h 467"/>
                  <a:gd name="T102" fmla="*/ 1136 w 1137"/>
                  <a:gd name="T103" fmla="*/ 88 h 467"/>
                  <a:gd name="T104" fmla="*/ 1130 w 1137"/>
                  <a:gd name="T105" fmla="*/ 106 h 467"/>
                  <a:gd name="T106" fmla="*/ 1121 w 1137"/>
                  <a:gd name="T107" fmla="*/ 121 h 467"/>
                  <a:gd name="T108" fmla="*/ 1099 w 1137"/>
                  <a:gd name="T109" fmla="*/ 145 h 467"/>
                  <a:gd name="T110" fmla="*/ 1078 w 1137"/>
                  <a:gd name="T111" fmla="*/ 161 h 467"/>
                  <a:gd name="T112" fmla="*/ 652 w 1137"/>
                  <a:gd name="T113" fmla="*/ 441 h 467"/>
                  <a:gd name="T114" fmla="*/ 646 w 1137"/>
                  <a:gd name="T115" fmla="*/ 445 h 467"/>
                  <a:gd name="T116" fmla="*/ 628 w 1137"/>
                  <a:gd name="T117" fmla="*/ 455 h 467"/>
                  <a:gd name="T118" fmla="*/ 599 w 1137"/>
                  <a:gd name="T119" fmla="*/ 463 h 467"/>
                  <a:gd name="T120" fmla="*/ 562 w 1137"/>
                  <a:gd name="T121" fmla="*/ 46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" h="467">
                    <a:moveTo>
                      <a:pt x="562" y="467"/>
                    </a:moveTo>
                    <a:lnTo>
                      <a:pt x="562" y="467"/>
                    </a:lnTo>
                    <a:lnTo>
                      <a:pt x="543" y="466"/>
                    </a:lnTo>
                    <a:lnTo>
                      <a:pt x="524" y="463"/>
                    </a:lnTo>
                    <a:lnTo>
                      <a:pt x="506" y="458"/>
                    </a:lnTo>
                    <a:lnTo>
                      <a:pt x="490" y="453"/>
                    </a:lnTo>
                    <a:lnTo>
                      <a:pt x="466" y="445"/>
                    </a:lnTo>
                    <a:lnTo>
                      <a:pt x="456" y="440"/>
                    </a:lnTo>
                    <a:lnTo>
                      <a:pt x="143" y="328"/>
                    </a:lnTo>
                    <a:lnTo>
                      <a:pt x="0" y="328"/>
                    </a:lnTo>
                    <a:lnTo>
                      <a:pt x="0" y="294"/>
                    </a:lnTo>
                    <a:lnTo>
                      <a:pt x="152" y="296"/>
                    </a:lnTo>
                    <a:lnTo>
                      <a:pt x="469" y="409"/>
                    </a:lnTo>
                    <a:lnTo>
                      <a:pt x="469" y="409"/>
                    </a:lnTo>
                    <a:lnTo>
                      <a:pt x="479" y="414"/>
                    </a:lnTo>
                    <a:lnTo>
                      <a:pt x="500" y="421"/>
                    </a:lnTo>
                    <a:lnTo>
                      <a:pt x="514" y="426"/>
                    </a:lnTo>
                    <a:lnTo>
                      <a:pt x="529" y="430"/>
                    </a:lnTo>
                    <a:lnTo>
                      <a:pt x="545" y="432"/>
                    </a:lnTo>
                    <a:lnTo>
                      <a:pt x="562" y="434"/>
                    </a:lnTo>
                    <a:lnTo>
                      <a:pt x="562" y="434"/>
                    </a:lnTo>
                    <a:lnTo>
                      <a:pt x="577" y="432"/>
                    </a:lnTo>
                    <a:lnTo>
                      <a:pt x="592" y="431"/>
                    </a:lnTo>
                    <a:lnTo>
                      <a:pt x="604" y="428"/>
                    </a:lnTo>
                    <a:lnTo>
                      <a:pt x="614" y="424"/>
                    </a:lnTo>
                    <a:lnTo>
                      <a:pt x="629" y="416"/>
                    </a:lnTo>
                    <a:lnTo>
                      <a:pt x="634" y="414"/>
                    </a:lnTo>
                    <a:lnTo>
                      <a:pt x="1049" y="139"/>
                    </a:lnTo>
                    <a:lnTo>
                      <a:pt x="1049" y="139"/>
                    </a:lnTo>
                    <a:lnTo>
                      <a:pt x="1063" y="130"/>
                    </a:lnTo>
                    <a:lnTo>
                      <a:pt x="1072" y="124"/>
                    </a:lnTo>
                    <a:lnTo>
                      <a:pt x="1080" y="118"/>
                    </a:lnTo>
                    <a:lnTo>
                      <a:pt x="1088" y="109"/>
                    </a:lnTo>
                    <a:lnTo>
                      <a:pt x="1095" y="101"/>
                    </a:lnTo>
                    <a:lnTo>
                      <a:pt x="1100" y="91"/>
                    </a:lnTo>
                    <a:lnTo>
                      <a:pt x="1104" y="82"/>
                    </a:lnTo>
                    <a:lnTo>
                      <a:pt x="1104" y="82"/>
                    </a:lnTo>
                    <a:lnTo>
                      <a:pt x="1104" y="74"/>
                    </a:lnTo>
                    <a:lnTo>
                      <a:pt x="1102" y="66"/>
                    </a:lnTo>
                    <a:lnTo>
                      <a:pt x="1100" y="58"/>
                    </a:lnTo>
                    <a:lnTo>
                      <a:pt x="1094" y="50"/>
                    </a:lnTo>
                    <a:lnTo>
                      <a:pt x="1094" y="50"/>
                    </a:lnTo>
                    <a:lnTo>
                      <a:pt x="1086" y="43"/>
                    </a:lnTo>
                    <a:lnTo>
                      <a:pt x="1078" y="37"/>
                    </a:lnTo>
                    <a:lnTo>
                      <a:pt x="1069" y="34"/>
                    </a:lnTo>
                    <a:lnTo>
                      <a:pt x="1058" y="33"/>
                    </a:lnTo>
                    <a:lnTo>
                      <a:pt x="1047" y="33"/>
                    </a:lnTo>
                    <a:lnTo>
                      <a:pt x="1037" y="35"/>
                    </a:lnTo>
                    <a:lnTo>
                      <a:pt x="1026" y="38"/>
                    </a:lnTo>
                    <a:lnTo>
                      <a:pt x="1015" y="42"/>
                    </a:lnTo>
                    <a:lnTo>
                      <a:pt x="994" y="50"/>
                    </a:lnTo>
                    <a:lnTo>
                      <a:pt x="978" y="59"/>
                    </a:lnTo>
                    <a:lnTo>
                      <a:pt x="962" y="69"/>
                    </a:lnTo>
                    <a:lnTo>
                      <a:pt x="962" y="69"/>
                    </a:lnTo>
                    <a:lnTo>
                      <a:pt x="929" y="90"/>
                    </a:lnTo>
                    <a:lnTo>
                      <a:pt x="895" y="108"/>
                    </a:lnTo>
                    <a:lnTo>
                      <a:pt x="855" y="129"/>
                    </a:lnTo>
                    <a:lnTo>
                      <a:pt x="812" y="150"/>
                    </a:lnTo>
                    <a:lnTo>
                      <a:pt x="788" y="160"/>
                    </a:lnTo>
                    <a:lnTo>
                      <a:pt x="766" y="170"/>
                    </a:lnTo>
                    <a:lnTo>
                      <a:pt x="744" y="177"/>
                    </a:lnTo>
                    <a:lnTo>
                      <a:pt x="722" y="183"/>
                    </a:lnTo>
                    <a:lnTo>
                      <a:pt x="702" y="188"/>
                    </a:lnTo>
                    <a:lnTo>
                      <a:pt x="682" y="191"/>
                    </a:lnTo>
                    <a:lnTo>
                      <a:pt x="666" y="191"/>
                    </a:lnTo>
                    <a:lnTo>
                      <a:pt x="664" y="157"/>
                    </a:lnTo>
                    <a:lnTo>
                      <a:pt x="681" y="157"/>
                    </a:lnTo>
                    <a:lnTo>
                      <a:pt x="681" y="157"/>
                    </a:lnTo>
                    <a:lnTo>
                      <a:pt x="698" y="155"/>
                    </a:lnTo>
                    <a:lnTo>
                      <a:pt x="717" y="150"/>
                    </a:lnTo>
                    <a:lnTo>
                      <a:pt x="738" y="144"/>
                    </a:lnTo>
                    <a:lnTo>
                      <a:pt x="758" y="137"/>
                    </a:lnTo>
                    <a:lnTo>
                      <a:pt x="779" y="128"/>
                    </a:lnTo>
                    <a:lnTo>
                      <a:pt x="802" y="118"/>
                    </a:lnTo>
                    <a:lnTo>
                      <a:pt x="844" y="97"/>
                    </a:lnTo>
                    <a:lnTo>
                      <a:pt x="882" y="77"/>
                    </a:lnTo>
                    <a:lnTo>
                      <a:pt x="914" y="59"/>
                    </a:lnTo>
                    <a:lnTo>
                      <a:pt x="943" y="42"/>
                    </a:lnTo>
                    <a:lnTo>
                      <a:pt x="943" y="42"/>
                    </a:lnTo>
                    <a:lnTo>
                      <a:pt x="950" y="38"/>
                    </a:lnTo>
                    <a:lnTo>
                      <a:pt x="964" y="28"/>
                    </a:lnTo>
                    <a:lnTo>
                      <a:pt x="987" y="17"/>
                    </a:lnTo>
                    <a:lnTo>
                      <a:pt x="999" y="12"/>
                    </a:lnTo>
                    <a:lnTo>
                      <a:pt x="1012" y="7"/>
                    </a:lnTo>
                    <a:lnTo>
                      <a:pt x="1026" y="3"/>
                    </a:lnTo>
                    <a:lnTo>
                      <a:pt x="1041" y="1"/>
                    </a:lnTo>
                    <a:lnTo>
                      <a:pt x="1056" y="0"/>
                    </a:lnTo>
                    <a:lnTo>
                      <a:pt x="1069" y="0"/>
                    </a:lnTo>
                    <a:lnTo>
                      <a:pt x="1084" y="3"/>
                    </a:lnTo>
                    <a:lnTo>
                      <a:pt x="1098" y="10"/>
                    </a:lnTo>
                    <a:lnTo>
                      <a:pt x="1104" y="13"/>
                    </a:lnTo>
                    <a:lnTo>
                      <a:pt x="1110" y="18"/>
                    </a:lnTo>
                    <a:lnTo>
                      <a:pt x="1115" y="23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6" y="37"/>
                    </a:lnTo>
                    <a:lnTo>
                      <a:pt x="1130" y="44"/>
                    </a:lnTo>
                    <a:lnTo>
                      <a:pt x="1133" y="51"/>
                    </a:lnTo>
                    <a:lnTo>
                      <a:pt x="1135" y="59"/>
                    </a:lnTo>
                    <a:lnTo>
                      <a:pt x="1137" y="66"/>
                    </a:lnTo>
                    <a:lnTo>
                      <a:pt x="1137" y="74"/>
                    </a:lnTo>
                    <a:lnTo>
                      <a:pt x="1137" y="81"/>
                    </a:lnTo>
                    <a:lnTo>
                      <a:pt x="1136" y="88"/>
                    </a:lnTo>
                    <a:lnTo>
                      <a:pt x="1136" y="88"/>
                    </a:lnTo>
                    <a:lnTo>
                      <a:pt x="1133" y="97"/>
                    </a:lnTo>
                    <a:lnTo>
                      <a:pt x="1130" y="106"/>
                    </a:lnTo>
                    <a:lnTo>
                      <a:pt x="1126" y="113"/>
                    </a:lnTo>
                    <a:lnTo>
                      <a:pt x="1121" y="121"/>
                    </a:lnTo>
                    <a:lnTo>
                      <a:pt x="1110" y="134"/>
                    </a:lnTo>
                    <a:lnTo>
                      <a:pt x="1099" y="145"/>
                    </a:lnTo>
                    <a:lnTo>
                      <a:pt x="1088" y="155"/>
                    </a:lnTo>
                    <a:lnTo>
                      <a:pt x="1078" y="161"/>
                    </a:lnTo>
                    <a:lnTo>
                      <a:pt x="1067" y="167"/>
                    </a:lnTo>
                    <a:lnTo>
                      <a:pt x="652" y="441"/>
                    </a:lnTo>
                    <a:lnTo>
                      <a:pt x="652" y="441"/>
                    </a:lnTo>
                    <a:lnTo>
                      <a:pt x="646" y="445"/>
                    </a:lnTo>
                    <a:lnTo>
                      <a:pt x="638" y="450"/>
                    </a:lnTo>
                    <a:lnTo>
                      <a:pt x="628" y="455"/>
                    </a:lnTo>
                    <a:lnTo>
                      <a:pt x="614" y="458"/>
                    </a:lnTo>
                    <a:lnTo>
                      <a:pt x="599" y="463"/>
                    </a:lnTo>
                    <a:lnTo>
                      <a:pt x="582" y="466"/>
                    </a:lnTo>
                    <a:lnTo>
                      <a:pt x="562" y="467"/>
                    </a:lnTo>
                    <a:lnTo>
                      <a:pt x="562" y="467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2" name="Freeform: Shape 45">
              <a:extLst>
                <a:ext uri="{FF2B5EF4-FFF2-40B4-BE49-F238E27FC236}">
                  <a16:creationId xmlns:a16="http://schemas.microsoft.com/office/drawing/2014/main" id="{9B958C95-E8C8-419B-89F9-5543232DFDCF}"/>
                </a:ext>
              </a:extLst>
            </p:cNvPr>
            <p:cNvSpPr/>
            <p:nvPr/>
          </p:nvSpPr>
          <p:spPr>
            <a:xfrm>
              <a:off x="6713441" y="1948027"/>
              <a:ext cx="629329" cy="166965"/>
            </a:xfrm>
            <a:custGeom>
              <a:avLst/>
              <a:gdLst>
                <a:gd name="connsiteX0" fmla="*/ 885825 w 933450"/>
                <a:gd name="connsiteY0" fmla="*/ 247650 h 247650"/>
                <a:gd name="connsiteX1" fmla="*/ 47625 w 933450"/>
                <a:gd name="connsiteY1" fmla="*/ 247650 h 247650"/>
                <a:gd name="connsiteX2" fmla="*/ 0 w 933450"/>
                <a:gd name="connsiteY2" fmla="*/ 200025 h 247650"/>
                <a:gd name="connsiteX3" fmla="*/ 0 w 933450"/>
                <a:gd name="connsiteY3" fmla="*/ 47625 h 247650"/>
                <a:gd name="connsiteX4" fmla="*/ 47625 w 933450"/>
                <a:gd name="connsiteY4" fmla="*/ 0 h 247650"/>
                <a:gd name="connsiteX5" fmla="*/ 885825 w 933450"/>
                <a:gd name="connsiteY5" fmla="*/ 0 h 247650"/>
                <a:gd name="connsiteX6" fmla="*/ 933450 w 933450"/>
                <a:gd name="connsiteY6" fmla="*/ 47625 h 247650"/>
                <a:gd name="connsiteX7" fmla="*/ 933450 w 933450"/>
                <a:gd name="connsiteY7" fmla="*/ 200025 h 247650"/>
                <a:gd name="connsiteX8" fmla="*/ 885825 w 933450"/>
                <a:gd name="connsiteY8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247650">
                  <a:moveTo>
                    <a:pt x="885825" y="247650"/>
                  </a:moveTo>
                  <a:lnTo>
                    <a:pt x="47625" y="247650"/>
                  </a:lnTo>
                  <a:cubicBezTo>
                    <a:pt x="21335" y="247620"/>
                    <a:pt x="30" y="226315"/>
                    <a:pt x="0" y="200025"/>
                  </a:cubicBezTo>
                  <a:lnTo>
                    <a:pt x="0" y="47625"/>
                  </a:lnTo>
                  <a:cubicBezTo>
                    <a:pt x="30" y="21335"/>
                    <a:pt x="21335" y="30"/>
                    <a:pt x="47625" y="0"/>
                  </a:cubicBezTo>
                  <a:lnTo>
                    <a:pt x="885825" y="0"/>
                  </a:lnTo>
                  <a:cubicBezTo>
                    <a:pt x="912115" y="30"/>
                    <a:pt x="933420" y="21335"/>
                    <a:pt x="933450" y="47625"/>
                  </a:cubicBezTo>
                  <a:lnTo>
                    <a:pt x="933450" y="200025"/>
                  </a:lnTo>
                  <a:cubicBezTo>
                    <a:pt x="933420" y="226315"/>
                    <a:pt x="912115" y="247620"/>
                    <a:pt x="885825" y="2476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62" name="Gruppe 261"/>
            <p:cNvGrpSpPr/>
            <p:nvPr/>
          </p:nvGrpSpPr>
          <p:grpSpPr>
            <a:xfrm>
              <a:off x="6728317" y="2297304"/>
              <a:ext cx="599577" cy="557594"/>
              <a:chOff x="6943725" y="3860800"/>
              <a:chExt cx="725488" cy="674688"/>
            </a:xfrm>
          </p:grpSpPr>
          <p:sp>
            <p:nvSpPr>
              <p:cNvPr id="26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943725" y="3860800"/>
                <a:ext cx="725488" cy="67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4" name="Freeform 7"/>
              <p:cNvSpPr>
                <a:spLocks noEditPoints="1"/>
              </p:cNvSpPr>
              <p:nvPr/>
            </p:nvSpPr>
            <p:spPr bwMode="auto">
              <a:xfrm>
                <a:off x="6943725" y="4222750"/>
                <a:ext cx="141288" cy="280988"/>
              </a:xfrm>
              <a:custGeom>
                <a:avLst/>
                <a:gdLst>
                  <a:gd name="T0" fmla="*/ 268 w 268"/>
                  <a:gd name="T1" fmla="*/ 532 h 532"/>
                  <a:gd name="T2" fmla="*/ 0 w 268"/>
                  <a:gd name="T3" fmla="*/ 532 h 532"/>
                  <a:gd name="T4" fmla="*/ 0 w 268"/>
                  <a:gd name="T5" fmla="*/ 0 h 532"/>
                  <a:gd name="T6" fmla="*/ 268 w 268"/>
                  <a:gd name="T7" fmla="*/ 0 h 532"/>
                  <a:gd name="T8" fmla="*/ 268 w 268"/>
                  <a:gd name="T9" fmla="*/ 532 h 532"/>
                  <a:gd name="T10" fmla="*/ 33 w 268"/>
                  <a:gd name="T11" fmla="*/ 499 h 532"/>
                  <a:gd name="T12" fmla="*/ 234 w 268"/>
                  <a:gd name="T13" fmla="*/ 499 h 532"/>
                  <a:gd name="T14" fmla="*/ 234 w 268"/>
                  <a:gd name="T15" fmla="*/ 34 h 532"/>
                  <a:gd name="T16" fmla="*/ 33 w 268"/>
                  <a:gd name="T17" fmla="*/ 34 h 532"/>
                  <a:gd name="T18" fmla="*/ 33 w 268"/>
                  <a:gd name="T19" fmla="*/ 499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32">
                    <a:moveTo>
                      <a:pt x="268" y="532"/>
                    </a:moveTo>
                    <a:lnTo>
                      <a:pt x="0" y="532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532"/>
                    </a:lnTo>
                    <a:close/>
                    <a:moveTo>
                      <a:pt x="33" y="499"/>
                    </a:moveTo>
                    <a:lnTo>
                      <a:pt x="234" y="499"/>
                    </a:lnTo>
                    <a:lnTo>
                      <a:pt x="234" y="34"/>
                    </a:lnTo>
                    <a:lnTo>
                      <a:pt x="33" y="34"/>
                    </a:lnTo>
                    <a:lnTo>
                      <a:pt x="33" y="499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Rectangle 8"/>
              <p:cNvSpPr>
                <a:spLocks noChangeArrowheads="1"/>
              </p:cNvSpPr>
              <p:nvPr/>
            </p:nvSpPr>
            <p:spPr bwMode="auto">
              <a:xfrm>
                <a:off x="7005638" y="4314825"/>
                <a:ext cx="17463" cy="173038"/>
              </a:xfrm>
              <a:prstGeom prst="rect">
                <a:avLst/>
              </a:pr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Freeform 9"/>
              <p:cNvSpPr>
                <a:spLocks/>
              </p:cNvSpPr>
              <p:nvPr/>
            </p:nvSpPr>
            <p:spPr bwMode="auto">
              <a:xfrm>
                <a:off x="7207250" y="4194175"/>
                <a:ext cx="369888" cy="131763"/>
              </a:xfrm>
              <a:custGeom>
                <a:avLst/>
                <a:gdLst>
                  <a:gd name="T0" fmla="*/ 667 w 700"/>
                  <a:gd name="T1" fmla="*/ 247 h 247"/>
                  <a:gd name="T2" fmla="*/ 667 w 700"/>
                  <a:gd name="T3" fmla="*/ 231 h 247"/>
                  <a:gd name="T4" fmla="*/ 666 w 700"/>
                  <a:gd name="T5" fmla="*/ 210 h 247"/>
                  <a:gd name="T6" fmla="*/ 661 w 700"/>
                  <a:gd name="T7" fmla="*/ 191 h 247"/>
                  <a:gd name="T8" fmla="*/ 652 w 700"/>
                  <a:gd name="T9" fmla="*/ 172 h 247"/>
                  <a:gd name="T10" fmla="*/ 629 w 700"/>
                  <a:gd name="T11" fmla="*/ 137 h 247"/>
                  <a:gd name="T12" fmla="*/ 594 w 700"/>
                  <a:gd name="T13" fmla="*/ 105 h 247"/>
                  <a:gd name="T14" fmla="*/ 550 w 700"/>
                  <a:gd name="T15" fmla="*/ 78 h 247"/>
                  <a:gd name="T16" fmla="*/ 499 w 700"/>
                  <a:gd name="T17" fmla="*/ 57 h 247"/>
                  <a:gd name="T18" fmla="*/ 441 w 700"/>
                  <a:gd name="T19" fmla="*/ 42 h 247"/>
                  <a:gd name="T20" fmla="*/ 378 w 700"/>
                  <a:gd name="T21" fmla="*/ 35 h 247"/>
                  <a:gd name="T22" fmla="*/ 346 w 700"/>
                  <a:gd name="T23" fmla="*/ 34 h 247"/>
                  <a:gd name="T24" fmla="*/ 293 w 700"/>
                  <a:gd name="T25" fmla="*/ 36 h 247"/>
                  <a:gd name="T26" fmla="*/ 243 w 700"/>
                  <a:gd name="T27" fmla="*/ 43 h 247"/>
                  <a:gd name="T28" fmla="*/ 196 w 700"/>
                  <a:gd name="T29" fmla="*/ 56 h 247"/>
                  <a:gd name="T30" fmla="*/ 153 w 700"/>
                  <a:gd name="T31" fmla="*/ 73 h 247"/>
                  <a:gd name="T32" fmla="*/ 115 w 700"/>
                  <a:gd name="T33" fmla="*/ 94 h 247"/>
                  <a:gd name="T34" fmla="*/ 82 w 700"/>
                  <a:gd name="T35" fmla="*/ 119 h 247"/>
                  <a:gd name="T36" fmla="*/ 55 w 700"/>
                  <a:gd name="T37" fmla="*/ 146 h 247"/>
                  <a:gd name="T38" fmla="*/ 37 w 700"/>
                  <a:gd name="T39" fmla="*/ 177 h 247"/>
                  <a:gd name="T40" fmla="*/ 0 w 700"/>
                  <a:gd name="T41" fmla="*/ 177 h 247"/>
                  <a:gd name="T42" fmla="*/ 7 w 700"/>
                  <a:gd name="T43" fmla="*/ 162 h 247"/>
                  <a:gd name="T44" fmla="*/ 28 w 700"/>
                  <a:gd name="T45" fmla="*/ 127 h 247"/>
                  <a:gd name="T46" fmla="*/ 57 w 700"/>
                  <a:gd name="T47" fmla="*/ 97 h 247"/>
                  <a:gd name="T48" fmla="*/ 92 w 700"/>
                  <a:gd name="T49" fmla="*/ 68 h 247"/>
                  <a:gd name="T50" fmla="*/ 134 w 700"/>
                  <a:gd name="T51" fmla="*/ 45 h 247"/>
                  <a:gd name="T52" fmla="*/ 181 w 700"/>
                  <a:gd name="T53" fmla="*/ 26 h 247"/>
                  <a:gd name="T54" fmla="*/ 233 w 700"/>
                  <a:gd name="T55" fmla="*/ 11 h 247"/>
                  <a:gd name="T56" fmla="*/ 288 w 700"/>
                  <a:gd name="T57" fmla="*/ 3 h 247"/>
                  <a:gd name="T58" fmla="*/ 346 w 700"/>
                  <a:gd name="T59" fmla="*/ 0 h 247"/>
                  <a:gd name="T60" fmla="*/ 382 w 700"/>
                  <a:gd name="T61" fmla="*/ 2 h 247"/>
                  <a:gd name="T62" fmla="*/ 451 w 700"/>
                  <a:gd name="T63" fmla="*/ 10 h 247"/>
                  <a:gd name="T64" fmla="*/ 515 w 700"/>
                  <a:gd name="T65" fmla="*/ 27 h 247"/>
                  <a:gd name="T66" fmla="*/ 571 w 700"/>
                  <a:gd name="T67" fmla="*/ 53 h 247"/>
                  <a:gd name="T68" fmla="*/ 619 w 700"/>
                  <a:gd name="T69" fmla="*/ 84 h 247"/>
                  <a:gd name="T70" fmla="*/ 657 w 700"/>
                  <a:gd name="T71" fmla="*/ 121 h 247"/>
                  <a:gd name="T72" fmla="*/ 673 w 700"/>
                  <a:gd name="T73" fmla="*/ 141 h 247"/>
                  <a:gd name="T74" fmla="*/ 684 w 700"/>
                  <a:gd name="T75" fmla="*/ 162 h 247"/>
                  <a:gd name="T76" fmla="*/ 693 w 700"/>
                  <a:gd name="T77" fmla="*/ 184 h 247"/>
                  <a:gd name="T78" fmla="*/ 699 w 700"/>
                  <a:gd name="T79" fmla="*/ 207 h 247"/>
                  <a:gd name="T80" fmla="*/ 700 w 700"/>
                  <a:gd name="T81" fmla="*/ 23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0" h="247">
                    <a:moveTo>
                      <a:pt x="700" y="247"/>
                    </a:moveTo>
                    <a:lnTo>
                      <a:pt x="667" y="247"/>
                    </a:lnTo>
                    <a:lnTo>
                      <a:pt x="667" y="231"/>
                    </a:lnTo>
                    <a:lnTo>
                      <a:pt x="667" y="231"/>
                    </a:lnTo>
                    <a:lnTo>
                      <a:pt x="667" y="220"/>
                    </a:lnTo>
                    <a:lnTo>
                      <a:pt x="666" y="210"/>
                    </a:lnTo>
                    <a:lnTo>
                      <a:pt x="663" y="200"/>
                    </a:lnTo>
                    <a:lnTo>
                      <a:pt x="661" y="191"/>
                    </a:lnTo>
                    <a:lnTo>
                      <a:pt x="657" y="182"/>
                    </a:lnTo>
                    <a:lnTo>
                      <a:pt x="652" y="172"/>
                    </a:lnTo>
                    <a:lnTo>
                      <a:pt x="642" y="154"/>
                    </a:lnTo>
                    <a:lnTo>
                      <a:pt x="629" y="137"/>
                    </a:lnTo>
                    <a:lnTo>
                      <a:pt x="613" y="120"/>
                    </a:lnTo>
                    <a:lnTo>
                      <a:pt x="594" y="105"/>
                    </a:lnTo>
                    <a:lnTo>
                      <a:pt x="573" y="92"/>
                    </a:lnTo>
                    <a:lnTo>
                      <a:pt x="550" y="78"/>
                    </a:lnTo>
                    <a:lnTo>
                      <a:pt x="525" y="67"/>
                    </a:lnTo>
                    <a:lnTo>
                      <a:pt x="499" y="57"/>
                    </a:lnTo>
                    <a:lnTo>
                      <a:pt x="471" y="48"/>
                    </a:lnTo>
                    <a:lnTo>
                      <a:pt x="441" y="42"/>
                    </a:lnTo>
                    <a:lnTo>
                      <a:pt x="410" y="37"/>
                    </a:lnTo>
                    <a:lnTo>
                      <a:pt x="378" y="35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19" y="34"/>
                    </a:lnTo>
                    <a:lnTo>
                      <a:pt x="293" y="36"/>
                    </a:lnTo>
                    <a:lnTo>
                      <a:pt x="267" y="40"/>
                    </a:lnTo>
                    <a:lnTo>
                      <a:pt x="243" y="43"/>
                    </a:lnTo>
                    <a:lnTo>
                      <a:pt x="219" y="50"/>
                    </a:lnTo>
                    <a:lnTo>
                      <a:pt x="196" y="56"/>
                    </a:lnTo>
                    <a:lnTo>
                      <a:pt x="174" y="64"/>
                    </a:lnTo>
                    <a:lnTo>
                      <a:pt x="153" y="73"/>
                    </a:lnTo>
                    <a:lnTo>
                      <a:pt x="133" y="83"/>
                    </a:lnTo>
                    <a:lnTo>
                      <a:pt x="115" y="94"/>
                    </a:lnTo>
                    <a:lnTo>
                      <a:pt x="97" y="106"/>
                    </a:lnTo>
                    <a:lnTo>
                      <a:pt x="82" y="119"/>
                    </a:lnTo>
                    <a:lnTo>
                      <a:pt x="68" y="132"/>
                    </a:lnTo>
                    <a:lnTo>
                      <a:pt x="55" y="146"/>
                    </a:lnTo>
                    <a:lnTo>
                      <a:pt x="45" y="161"/>
                    </a:lnTo>
                    <a:lnTo>
                      <a:pt x="37" y="177"/>
                    </a:lnTo>
                    <a:lnTo>
                      <a:pt x="29" y="191"/>
                    </a:lnTo>
                    <a:lnTo>
                      <a:pt x="0" y="177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16" y="145"/>
                    </a:lnTo>
                    <a:lnTo>
                      <a:pt x="28" y="127"/>
                    </a:lnTo>
                    <a:lnTo>
                      <a:pt x="42" y="111"/>
                    </a:lnTo>
                    <a:lnTo>
                      <a:pt x="57" y="97"/>
                    </a:lnTo>
                    <a:lnTo>
                      <a:pt x="74" y="82"/>
                    </a:lnTo>
                    <a:lnTo>
                      <a:pt x="92" y="68"/>
                    </a:lnTo>
                    <a:lnTo>
                      <a:pt x="113" y="56"/>
                    </a:lnTo>
                    <a:lnTo>
                      <a:pt x="134" y="45"/>
                    </a:lnTo>
                    <a:lnTo>
                      <a:pt x="158" y="35"/>
                    </a:lnTo>
                    <a:lnTo>
                      <a:pt x="181" y="26"/>
                    </a:lnTo>
                    <a:lnTo>
                      <a:pt x="207" y="18"/>
                    </a:lnTo>
                    <a:lnTo>
                      <a:pt x="233" y="11"/>
                    </a:lnTo>
                    <a:lnTo>
                      <a:pt x="260" y="7"/>
                    </a:lnTo>
                    <a:lnTo>
                      <a:pt x="288" y="3"/>
                    </a:lnTo>
                    <a:lnTo>
                      <a:pt x="317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82" y="2"/>
                    </a:lnTo>
                    <a:lnTo>
                      <a:pt x="417" y="5"/>
                    </a:lnTo>
                    <a:lnTo>
                      <a:pt x="451" y="10"/>
                    </a:lnTo>
                    <a:lnTo>
                      <a:pt x="483" y="19"/>
                    </a:lnTo>
                    <a:lnTo>
                      <a:pt x="515" y="27"/>
                    </a:lnTo>
                    <a:lnTo>
                      <a:pt x="544" y="40"/>
                    </a:lnTo>
                    <a:lnTo>
                      <a:pt x="571" y="53"/>
                    </a:lnTo>
                    <a:lnTo>
                      <a:pt x="597" y="68"/>
                    </a:lnTo>
                    <a:lnTo>
                      <a:pt x="619" y="84"/>
                    </a:lnTo>
                    <a:lnTo>
                      <a:pt x="640" y="101"/>
                    </a:lnTo>
                    <a:lnTo>
                      <a:pt x="657" y="121"/>
                    </a:lnTo>
                    <a:lnTo>
                      <a:pt x="666" y="131"/>
                    </a:lnTo>
                    <a:lnTo>
                      <a:pt x="673" y="141"/>
                    </a:lnTo>
                    <a:lnTo>
                      <a:pt x="679" y="151"/>
                    </a:lnTo>
                    <a:lnTo>
                      <a:pt x="684" y="162"/>
                    </a:lnTo>
                    <a:lnTo>
                      <a:pt x="689" y="173"/>
                    </a:lnTo>
                    <a:lnTo>
                      <a:pt x="693" y="184"/>
                    </a:lnTo>
                    <a:lnTo>
                      <a:pt x="696" y="195"/>
                    </a:lnTo>
                    <a:lnTo>
                      <a:pt x="699" y="207"/>
                    </a:lnTo>
                    <a:lnTo>
                      <a:pt x="700" y="219"/>
                    </a:lnTo>
                    <a:lnTo>
                      <a:pt x="700" y="231"/>
                    </a:lnTo>
                    <a:lnTo>
                      <a:pt x="700" y="2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Freeform 10"/>
              <p:cNvSpPr>
                <a:spLocks noEditPoints="1"/>
              </p:cNvSpPr>
              <p:nvPr/>
            </p:nvSpPr>
            <p:spPr bwMode="auto">
              <a:xfrm>
                <a:off x="7410450" y="3860800"/>
                <a:ext cx="220663" cy="212725"/>
              </a:xfrm>
              <a:custGeom>
                <a:avLst/>
                <a:gdLst>
                  <a:gd name="T0" fmla="*/ 146 w 416"/>
                  <a:gd name="T1" fmla="*/ 402 h 402"/>
                  <a:gd name="T2" fmla="*/ 117 w 416"/>
                  <a:gd name="T3" fmla="*/ 398 h 402"/>
                  <a:gd name="T4" fmla="*/ 76 w 416"/>
                  <a:gd name="T5" fmla="*/ 382 h 402"/>
                  <a:gd name="T6" fmla="*/ 41 w 416"/>
                  <a:gd name="T7" fmla="*/ 354 h 402"/>
                  <a:gd name="T8" fmla="*/ 23 w 416"/>
                  <a:gd name="T9" fmla="*/ 330 h 402"/>
                  <a:gd name="T10" fmla="*/ 4 w 416"/>
                  <a:gd name="T11" fmla="*/ 290 h 402"/>
                  <a:gd name="T12" fmla="*/ 0 w 416"/>
                  <a:gd name="T13" fmla="*/ 247 h 402"/>
                  <a:gd name="T14" fmla="*/ 3 w 416"/>
                  <a:gd name="T15" fmla="*/ 217 h 402"/>
                  <a:gd name="T16" fmla="*/ 19 w 416"/>
                  <a:gd name="T17" fmla="*/ 175 h 402"/>
                  <a:gd name="T18" fmla="*/ 48 w 416"/>
                  <a:gd name="T19" fmla="*/ 141 h 402"/>
                  <a:gd name="T20" fmla="*/ 98 w 416"/>
                  <a:gd name="T21" fmla="*/ 91 h 402"/>
                  <a:gd name="T22" fmla="*/ 131 w 416"/>
                  <a:gd name="T23" fmla="*/ 67 h 402"/>
                  <a:gd name="T24" fmla="*/ 189 w 416"/>
                  <a:gd name="T25" fmla="*/ 39 h 402"/>
                  <a:gd name="T26" fmla="*/ 241 w 416"/>
                  <a:gd name="T27" fmla="*/ 27 h 402"/>
                  <a:gd name="T28" fmla="*/ 394 w 416"/>
                  <a:gd name="T29" fmla="*/ 4 h 402"/>
                  <a:gd name="T30" fmla="*/ 413 w 416"/>
                  <a:gd name="T31" fmla="*/ 23 h 402"/>
                  <a:gd name="T32" fmla="*/ 379 w 416"/>
                  <a:gd name="T33" fmla="*/ 174 h 402"/>
                  <a:gd name="T34" fmla="*/ 364 w 416"/>
                  <a:gd name="T35" fmla="*/ 226 h 402"/>
                  <a:gd name="T36" fmla="*/ 334 w 416"/>
                  <a:gd name="T37" fmla="*/ 281 h 402"/>
                  <a:gd name="T38" fmla="*/ 307 w 416"/>
                  <a:gd name="T39" fmla="*/ 313 h 402"/>
                  <a:gd name="T40" fmla="*/ 254 w 416"/>
                  <a:gd name="T41" fmla="*/ 361 h 402"/>
                  <a:gd name="T42" fmla="*/ 219 w 416"/>
                  <a:gd name="T43" fmla="*/ 386 h 402"/>
                  <a:gd name="T44" fmla="*/ 180 w 416"/>
                  <a:gd name="T45" fmla="*/ 400 h 402"/>
                  <a:gd name="T46" fmla="*/ 151 w 416"/>
                  <a:gd name="T47" fmla="*/ 402 h 402"/>
                  <a:gd name="T48" fmla="*/ 334 w 416"/>
                  <a:gd name="T49" fmla="*/ 46 h 402"/>
                  <a:gd name="T50" fmla="*/ 215 w 416"/>
                  <a:gd name="T51" fmla="*/ 67 h 402"/>
                  <a:gd name="T52" fmla="*/ 184 w 416"/>
                  <a:gd name="T53" fmla="*/ 76 h 402"/>
                  <a:gd name="T54" fmla="*/ 135 w 416"/>
                  <a:gd name="T55" fmla="*/ 104 h 402"/>
                  <a:gd name="T56" fmla="*/ 102 w 416"/>
                  <a:gd name="T57" fmla="*/ 132 h 402"/>
                  <a:gd name="T58" fmla="*/ 62 w 416"/>
                  <a:gd name="T59" fmla="*/ 173 h 402"/>
                  <a:gd name="T60" fmla="*/ 44 w 416"/>
                  <a:gd name="T61" fmla="*/ 202 h 402"/>
                  <a:gd name="T62" fmla="*/ 34 w 416"/>
                  <a:gd name="T63" fmla="*/ 236 h 402"/>
                  <a:gd name="T64" fmla="*/ 33 w 416"/>
                  <a:gd name="T65" fmla="*/ 259 h 402"/>
                  <a:gd name="T66" fmla="*/ 40 w 416"/>
                  <a:gd name="T67" fmla="*/ 292 h 402"/>
                  <a:gd name="T68" fmla="*/ 57 w 416"/>
                  <a:gd name="T69" fmla="*/ 323 h 402"/>
                  <a:gd name="T70" fmla="*/ 74 w 416"/>
                  <a:gd name="T71" fmla="*/ 339 h 402"/>
                  <a:gd name="T72" fmla="*/ 103 w 416"/>
                  <a:gd name="T73" fmla="*/ 359 h 402"/>
                  <a:gd name="T74" fmla="*/ 135 w 416"/>
                  <a:gd name="T75" fmla="*/ 367 h 402"/>
                  <a:gd name="T76" fmla="*/ 159 w 416"/>
                  <a:gd name="T77" fmla="*/ 369 h 402"/>
                  <a:gd name="T78" fmla="*/ 193 w 416"/>
                  <a:gd name="T79" fmla="*/ 361 h 402"/>
                  <a:gd name="T80" fmla="*/ 223 w 416"/>
                  <a:gd name="T81" fmla="*/ 344 h 402"/>
                  <a:gd name="T82" fmla="*/ 266 w 416"/>
                  <a:gd name="T83" fmla="*/ 306 h 402"/>
                  <a:gd name="T84" fmla="*/ 297 w 416"/>
                  <a:gd name="T85" fmla="*/ 275 h 402"/>
                  <a:gd name="T86" fmla="*/ 326 w 416"/>
                  <a:gd name="T87" fmla="*/ 227 h 402"/>
                  <a:gd name="T88" fmla="*/ 339 w 416"/>
                  <a:gd name="T89" fmla="*/ 197 h 402"/>
                  <a:gd name="T90" fmla="*/ 367 w 416"/>
                  <a:gd name="T91" fmla="*/ 8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6" h="402">
                    <a:moveTo>
                      <a:pt x="151" y="402"/>
                    </a:moveTo>
                    <a:lnTo>
                      <a:pt x="151" y="402"/>
                    </a:lnTo>
                    <a:lnTo>
                      <a:pt x="146" y="402"/>
                    </a:lnTo>
                    <a:lnTo>
                      <a:pt x="146" y="402"/>
                    </a:lnTo>
                    <a:lnTo>
                      <a:pt x="131" y="401"/>
                    </a:lnTo>
                    <a:lnTo>
                      <a:pt x="117" y="398"/>
                    </a:lnTo>
                    <a:lnTo>
                      <a:pt x="103" y="395"/>
                    </a:lnTo>
                    <a:lnTo>
                      <a:pt x="90" y="388"/>
                    </a:lnTo>
                    <a:lnTo>
                      <a:pt x="76" y="382"/>
                    </a:lnTo>
                    <a:lnTo>
                      <a:pt x="64" y="374"/>
                    </a:lnTo>
                    <a:lnTo>
                      <a:pt x="51" y="365"/>
                    </a:lnTo>
                    <a:lnTo>
                      <a:pt x="41" y="354"/>
                    </a:lnTo>
                    <a:lnTo>
                      <a:pt x="41" y="354"/>
                    </a:lnTo>
                    <a:lnTo>
                      <a:pt x="32" y="343"/>
                    </a:lnTo>
                    <a:lnTo>
                      <a:pt x="23" y="330"/>
                    </a:lnTo>
                    <a:lnTo>
                      <a:pt x="16" y="318"/>
                    </a:lnTo>
                    <a:lnTo>
                      <a:pt x="9" y="305"/>
                    </a:lnTo>
                    <a:lnTo>
                      <a:pt x="4" y="290"/>
                    </a:lnTo>
                    <a:lnTo>
                      <a:pt x="2" y="276"/>
                    </a:lnTo>
                    <a:lnTo>
                      <a:pt x="1" y="261"/>
                    </a:lnTo>
                    <a:lnTo>
                      <a:pt x="0" y="247"/>
                    </a:lnTo>
                    <a:lnTo>
                      <a:pt x="0" y="247"/>
                    </a:lnTo>
                    <a:lnTo>
                      <a:pt x="1" y="231"/>
                    </a:lnTo>
                    <a:lnTo>
                      <a:pt x="3" y="217"/>
                    </a:lnTo>
                    <a:lnTo>
                      <a:pt x="8" y="202"/>
                    </a:lnTo>
                    <a:lnTo>
                      <a:pt x="13" y="189"/>
                    </a:lnTo>
                    <a:lnTo>
                      <a:pt x="19" y="175"/>
                    </a:lnTo>
                    <a:lnTo>
                      <a:pt x="28" y="163"/>
                    </a:lnTo>
                    <a:lnTo>
                      <a:pt x="37" y="152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76" y="112"/>
                    </a:lnTo>
                    <a:lnTo>
                      <a:pt x="98" y="9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31" y="67"/>
                    </a:lnTo>
                    <a:lnTo>
                      <a:pt x="151" y="55"/>
                    </a:lnTo>
                    <a:lnTo>
                      <a:pt x="172" y="46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212" y="33"/>
                    </a:lnTo>
                    <a:lnTo>
                      <a:pt x="241" y="27"/>
                    </a:lnTo>
                    <a:lnTo>
                      <a:pt x="308" y="16"/>
                    </a:lnTo>
                    <a:lnTo>
                      <a:pt x="366" y="7"/>
                    </a:lnTo>
                    <a:lnTo>
                      <a:pt x="394" y="4"/>
                    </a:lnTo>
                    <a:lnTo>
                      <a:pt x="416" y="0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08" y="51"/>
                    </a:lnTo>
                    <a:lnTo>
                      <a:pt x="395" y="109"/>
                    </a:lnTo>
                    <a:lnTo>
                      <a:pt x="379" y="174"/>
                    </a:lnTo>
                    <a:lnTo>
                      <a:pt x="372" y="202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56" y="242"/>
                    </a:lnTo>
                    <a:lnTo>
                      <a:pt x="346" y="261"/>
                    </a:lnTo>
                    <a:lnTo>
                      <a:pt x="334" y="281"/>
                    </a:lnTo>
                    <a:lnTo>
                      <a:pt x="323" y="296"/>
                    </a:lnTo>
                    <a:lnTo>
                      <a:pt x="323" y="296"/>
                    </a:lnTo>
                    <a:lnTo>
                      <a:pt x="307" y="313"/>
                    </a:lnTo>
                    <a:lnTo>
                      <a:pt x="286" y="334"/>
                    </a:lnTo>
                    <a:lnTo>
                      <a:pt x="254" y="361"/>
                    </a:lnTo>
                    <a:lnTo>
                      <a:pt x="254" y="361"/>
                    </a:lnTo>
                    <a:lnTo>
                      <a:pt x="244" y="370"/>
                    </a:lnTo>
                    <a:lnTo>
                      <a:pt x="231" y="379"/>
                    </a:lnTo>
                    <a:lnTo>
                      <a:pt x="219" y="386"/>
                    </a:lnTo>
                    <a:lnTo>
                      <a:pt x="207" y="391"/>
                    </a:lnTo>
                    <a:lnTo>
                      <a:pt x="193" y="396"/>
                    </a:lnTo>
                    <a:lnTo>
                      <a:pt x="180" y="400"/>
                    </a:lnTo>
                    <a:lnTo>
                      <a:pt x="166" y="401"/>
                    </a:lnTo>
                    <a:lnTo>
                      <a:pt x="151" y="402"/>
                    </a:lnTo>
                    <a:lnTo>
                      <a:pt x="151" y="402"/>
                    </a:lnTo>
                    <a:close/>
                    <a:moveTo>
                      <a:pt x="376" y="39"/>
                    </a:moveTo>
                    <a:lnTo>
                      <a:pt x="376" y="39"/>
                    </a:lnTo>
                    <a:lnTo>
                      <a:pt x="334" y="46"/>
                    </a:lnTo>
                    <a:lnTo>
                      <a:pt x="284" y="53"/>
                    </a:lnTo>
                    <a:lnTo>
                      <a:pt x="236" y="62"/>
                    </a:lnTo>
                    <a:lnTo>
                      <a:pt x="215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184" y="76"/>
                    </a:lnTo>
                    <a:lnTo>
                      <a:pt x="167" y="85"/>
                    </a:lnTo>
                    <a:lnTo>
                      <a:pt x="149" y="95"/>
                    </a:lnTo>
                    <a:lnTo>
                      <a:pt x="135" y="104"/>
                    </a:lnTo>
                    <a:lnTo>
                      <a:pt x="135" y="104"/>
                    </a:lnTo>
                    <a:lnTo>
                      <a:pt x="120" y="115"/>
                    </a:lnTo>
                    <a:lnTo>
                      <a:pt x="102" y="132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62" y="173"/>
                    </a:lnTo>
                    <a:lnTo>
                      <a:pt x="55" y="182"/>
                    </a:lnTo>
                    <a:lnTo>
                      <a:pt x="49" y="192"/>
                    </a:lnTo>
                    <a:lnTo>
                      <a:pt x="44" y="202"/>
                    </a:lnTo>
                    <a:lnTo>
                      <a:pt x="39" y="213"/>
                    </a:lnTo>
                    <a:lnTo>
                      <a:pt x="37" y="224"/>
                    </a:lnTo>
                    <a:lnTo>
                      <a:pt x="34" y="236"/>
                    </a:lnTo>
                    <a:lnTo>
                      <a:pt x="33" y="247"/>
                    </a:lnTo>
                    <a:lnTo>
                      <a:pt x="33" y="247"/>
                    </a:lnTo>
                    <a:lnTo>
                      <a:pt x="33" y="259"/>
                    </a:lnTo>
                    <a:lnTo>
                      <a:pt x="35" y="270"/>
                    </a:lnTo>
                    <a:lnTo>
                      <a:pt x="38" y="281"/>
                    </a:lnTo>
                    <a:lnTo>
                      <a:pt x="40" y="292"/>
                    </a:lnTo>
                    <a:lnTo>
                      <a:pt x="45" y="303"/>
                    </a:lnTo>
                    <a:lnTo>
                      <a:pt x="51" y="313"/>
                    </a:lnTo>
                    <a:lnTo>
                      <a:pt x="57" y="323"/>
                    </a:lnTo>
                    <a:lnTo>
                      <a:pt x="65" y="332"/>
                    </a:lnTo>
                    <a:lnTo>
                      <a:pt x="65" y="332"/>
                    </a:lnTo>
                    <a:lnTo>
                      <a:pt x="74" y="339"/>
                    </a:lnTo>
                    <a:lnTo>
                      <a:pt x="82" y="346"/>
                    </a:lnTo>
                    <a:lnTo>
                      <a:pt x="92" y="353"/>
                    </a:lnTo>
                    <a:lnTo>
                      <a:pt x="103" y="359"/>
                    </a:lnTo>
                    <a:lnTo>
                      <a:pt x="113" y="363"/>
                    </a:lnTo>
                    <a:lnTo>
                      <a:pt x="124" y="365"/>
                    </a:lnTo>
                    <a:lnTo>
                      <a:pt x="135" y="367"/>
                    </a:lnTo>
                    <a:lnTo>
                      <a:pt x="147" y="369"/>
                    </a:lnTo>
                    <a:lnTo>
                      <a:pt x="147" y="369"/>
                    </a:lnTo>
                    <a:lnTo>
                      <a:pt x="159" y="369"/>
                    </a:lnTo>
                    <a:lnTo>
                      <a:pt x="171" y="366"/>
                    </a:lnTo>
                    <a:lnTo>
                      <a:pt x="182" y="364"/>
                    </a:lnTo>
                    <a:lnTo>
                      <a:pt x="193" y="361"/>
                    </a:lnTo>
                    <a:lnTo>
                      <a:pt x="203" y="356"/>
                    </a:lnTo>
                    <a:lnTo>
                      <a:pt x="213" y="350"/>
                    </a:lnTo>
                    <a:lnTo>
                      <a:pt x="223" y="344"/>
                    </a:lnTo>
                    <a:lnTo>
                      <a:pt x="231" y="337"/>
                    </a:lnTo>
                    <a:lnTo>
                      <a:pt x="231" y="337"/>
                    </a:lnTo>
                    <a:lnTo>
                      <a:pt x="266" y="306"/>
                    </a:lnTo>
                    <a:lnTo>
                      <a:pt x="284" y="289"/>
                    </a:lnTo>
                    <a:lnTo>
                      <a:pt x="297" y="275"/>
                    </a:lnTo>
                    <a:lnTo>
                      <a:pt x="297" y="275"/>
                    </a:lnTo>
                    <a:lnTo>
                      <a:pt x="307" y="261"/>
                    </a:lnTo>
                    <a:lnTo>
                      <a:pt x="316" y="245"/>
                    </a:lnTo>
                    <a:lnTo>
                      <a:pt x="326" y="227"/>
                    </a:lnTo>
                    <a:lnTo>
                      <a:pt x="334" y="213"/>
                    </a:lnTo>
                    <a:lnTo>
                      <a:pt x="334" y="213"/>
                    </a:lnTo>
                    <a:lnTo>
                      <a:pt x="339" y="197"/>
                    </a:lnTo>
                    <a:lnTo>
                      <a:pt x="345" y="178"/>
                    </a:lnTo>
                    <a:lnTo>
                      <a:pt x="356" y="129"/>
                    </a:lnTo>
                    <a:lnTo>
                      <a:pt x="367" y="80"/>
                    </a:lnTo>
                    <a:lnTo>
                      <a:pt x="376" y="39"/>
                    </a:lnTo>
                    <a:lnTo>
                      <a:pt x="376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Freeform 11"/>
              <p:cNvSpPr>
                <a:spLocks noEditPoints="1"/>
              </p:cNvSpPr>
              <p:nvPr/>
            </p:nvSpPr>
            <p:spPr bwMode="auto">
              <a:xfrm>
                <a:off x="7150100" y="3860800"/>
                <a:ext cx="220663" cy="212725"/>
              </a:xfrm>
              <a:custGeom>
                <a:avLst/>
                <a:gdLst>
                  <a:gd name="T0" fmla="*/ 250 w 417"/>
                  <a:gd name="T1" fmla="*/ 401 h 402"/>
                  <a:gd name="T2" fmla="*/ 209 w 417"/>
                  <a:gd name="T3" fmla="*/ 391 h 402"/>
                  <a:gd name="T4" fmla="*/ 172 w 417"/>
                  <a:gd name="T5" fmla="*/ 370 h 402"/>
                  <a:gd name="T6" fmla="*/ 131 w 417"/>
                  <a:gd name="T7" fmla="*/ 334 h 402"/>
                  <a:gd name="T8" fmla="*/ 94 w 417"/>
                  <a:gd name="T9" fmla="*/ 296 h 402"/>
                  <a:gd name="T10" fmla="*/ 60 w 417"/>
                  <a:gd name="T11" fmla="*/ 242 h 402"/>
                  <a:gd name="T12" fmla="*/ 44 w 417"/>
                  <a:gd name="T13" fmla="*/ 202 h 402"/>
                  <a:gd name="T14" fmla="*/ 10 w 417"/>
                  <a:gd name="T15" fmla="*/ 51 h 402"/>
                  <a:gd name="T16" fmla="*/ 22 w 417"/>
                  <a:gd name="T17" fmla="*/ 4 h 402"/>
                  <a:gd name="T18" fmla="*/ 108 w 417"/>
                  <a:gd name="T19" fmla="*/ 16 h 402"/>
                  <a:gd name="T20" fmla="*/ 227 w 417"/>
                  <a:gd name="T21" fmla="*/ 39 h 402"/>
                  <a:gd name="T22" fmla="*/ 265 w 417"/>
                  <a:gd name="T23" fmla="*/ 55 h 402"/>
                  <a:gd name="T24" fmla="*/ 301 w 417"/>
                  <a:gd name="T25" fmla="*/ 76 h 402"/>
                  <a:gd name="T26" fmla="*/ 370 w 417"/>
                  <a:gd name="T27" fmla="*/ 141 h 402"/>
                  <a:gd name="T28" fmla="*/ 388 w 417"/>
                  <a:gd name="T29" fmla="*/ 163 h 402"/>
                  <a:gd name="T30" fmla="*/ 408 w 417"/>
                  <a:gd name="T31" fmla="*/ 202 h 402"/>
                  <a:gd name="T32" fmla="*/ 417 w 417"/>
                  <a:gd name="T33" fmla="*/ 247 h 402"/>
                  <a:gd name="T34" fmla="*/ 414 w 417"/>
                  <a:gd name="T35" fmla="*/ 276 h 402"/>
                  <a:gd name="T36" fmla="*/ 401 w 417"/>
                  <a:gd name="T37" fmla="*/ 318 h 402"/>
                  <a:gd name="T38" fmla="*/ 376 w 417"/>
                  <a:gd name="T39" fmla="*/ 354 h 402"/>
                  <a:gd name="T40" fmla="*/ 352 w 417"/>
                  <a:gd name="T41" fmla="*/ 374 h 402"/>
                  <a:gd name="T42" fmla="*/ 313 w 417"/>
                  <a:gd name="T43" fmla="*/ 395 h 402"/>
                  <a:gd name="T44" fmla="*/ 270 w 417"/>
                  <a:gd name="T45" fmla="*/ 402 h 402"/>
                  <a:gd name="T46" fmla="*/ 265 w 417"/>
                  <a:gd name="T47" fmla="*/ 402 h 402"/>
                  <a:gd name="T48" fmla="*/ 49 w 417"/>
                  <a:gd name="T49" fmla="*/ 80 h 402"/>
                  <a:gd name="T50" fmla="*/ 78 w 417"/>
                  <a:gd name="T51" fmla="*/ 197 h 402"/>
                  <a:gd name="T52" fmla="*/ 90 w 417"/>
                  <a:gd name="T53" fmla="*/ 228 h 402"/>
                  <a:gd name="T54" fmla="*/ 119 w 417"/>
                  <a:gd name="T55" fmla="*/ 275 h 402"/>
                  <a:gd name="T56" fmla="*/ 150 w 417"/>
                  <a:gd name="T57" fmla="*/ 306 h 402"/>
                  <a:gd name="T58" fmla="*/ 193 w 417"/>
                  <a:gd name="T59" fmla="*/ 344 h 402"/>
                  <a:gd name="T60" fmla="*/ 224 w 417"/>
                  <a:gd name="T61" fmla="*/ 361 h 402"/>
                  <a:gd name="T62" fmla="*/ 258 w 417"/>
                  <a:gd name="T63" fmla="*/ 369 h 402"/>
                  <a:gd name="T64" fmla="*/ 291 w 417"/>
                  <a:gd name="T65" fmla="*/ 365 h 402"/>
                  <a:gd name="T66" fmla="*/ 323 w 417"/>
                  <a:gd name="T67" fmla="*/ 354 h 402"/>
                  <a:gd name="T68" fmla="*/ 351 w 417"/>
                  <a:gd name="T69" fmla="*/ 332 h 402"/>
                  <a:gd name="T70" fmla="*/ 366 w 417"/>
                  <a:gd name="T71" fmla="*/ 312 h 402"/>
                  <a:gd name="T72" fmla="*/ 380 w 417"/>
                  <a:gd name="T73" fmla="*/ 281 h 402"/>
                  <a:gd name="T74" fmla="*/ 383 w 417"/>
                  <a:gd name="T75" fmla="*/ 247 h 402"/>
                  <a:gd name="T76" fmla="*/ 377 w 417"/>
                  <a:gd name="T77" fmla="*/ 213 h 402"/>
                  <a:gd name="T78" fmla="*/ 361 w 417"/>
                  <a:gd name="T79" fmla="*/ 182 h 402"/>
                  <a:gd name="T80" fmla="*/ 346 w 417"/>
                  <a:gd name="T81" fmla="*/ 165 h 402"/>
                  <a:gd name="T82" fmla="*/ 281 w 417"/>
                  <a:gd name="T83" fmla="*/ 104 h 402"/>
                  <a:gd name="T84" fmla="*/ 250 w 417"/>
                  <a:gd name="T85" fmla="*/ 85 h 402"/>
                  <a:gd name="T86" fmla="*/ 217 w 417"/>
                  <a:gd name="T87" fmla="*/ 72 h 402"/>
                  <a:gd name="T88" fmla="*/ 132 w 417"/>
                  <a:gd name="T89" fmla="*/ 53 h 402"/>
                  <a:gd name="T90" fmla="*/ 41 w 417"/>
                  <a:gd name="T91" fmla="*/ 3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7" h="402">
                    <a:moveTo>
                      <a:pt x="265" y="402"/>
                    </a:moveTo>
                    <a:lnTo>
                      <a:pt x="265" y="402"/>
                    </a:lnTo>
                    <a:lnTo>
                      <a:pt x="250" y="401"/>
                    </a:lnTo>
                    <a:lnTo>
                      <a:pt x="237" y="400"/>
                    </a:lnTo>
                    <a:lnTo>
                      <a:pt x="223" y="396"/>
                    </a:lnTo>
                    <a:lnTo>
                      <a:pt x="209" y="391"/>
                    </a:lnTo>
                    <a:lnTo>
                      <a:pt x="197" y="386"/>
                    </a:lnTo>
                    <a:lnTo>
                      <a:pt x="185" y="379"/>
                    </a:lnTo>
                    <a:lnTo>
                      <a:pt x="172" y="37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31" y="334"/>
                    </a:lnTo>
                    <a:lnTo>
                      <a:pt x="110" y="313"/>
                    </a:lnTo>
                    <a:lnTo>
                      <a:pt x="94" y="296"/>
                    </a:lnTo>
                    <a:lnTo>
                      <a:pt x="94" y="296"/>
                    </a:lnTo>
                    <a:lnTo>
                      <a:pt x="82" y="281"/>
                    </a:lnTo>
                    <a:lnTo>
                      <a:pt x="70" y="261"/>
                    </a:lnTo>
                    <a:lnTo>
                      <a:pt x="60" y="242"/>
                    </a:lnTo>
                    <a:lnTo>
                      <a:pt x="52" y="226"/>
                    </a:lnTo>
                    <a:lnTo>
                      <a:pt x="52" y="226"/>
                    </a:lnTo>
                    <a:lnTo>
                      <a:pt x="44" y="202"/>
                    </a:lnTo>
                    <a:lnTo>
                      <a:pt x="37" y="174"/>
                    </a:lnTo>
                    <a:lnTo>
                      <a:pt x="21" y="109"/>
                    </a:lnTo>
                    <a:lnTo>
                      <a:pt x="10" y="5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50" y="7"/>
                    </a:lnTo>
                    <a:lnTo>
                      <a:pt x="108" y="16"/>
                    </a:lnTo>
                    <a:lnTo>
                      <a:pt x="175" y="27"/>
                    </a:lnTo>
                    <a:lnTo>
                      <a:pt x="204" y="33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44" y="47"/>
                    </a:lnTo>
                    <a:lnTo>
                      <a:pt x="265" y="55"/>
                    </a:lnTo>
                    <a:lnTo>
                      <a:pt x="285" y="67"/>
                    </a:lnTo>
                    <a:lnTo>
                      <a:pt x="301" y="76"/>
                    </a:lnTo>
                    <a:lnTo>
                      <a:pt x="301" y="76"/>
                    </a:lnTo>
                    <a:lnTo>
                      <a:pt x="319" y="91"/>
                    </a:lnTo>
                    <a:lnTo>
                      <a:pt x="340" y="112"/>
                    </a:lnTo>
                    <a:lnTo>
                      <a:pt x="370" y="141"/>
                    </a:lnTo>
                    <a:lnTo>
                      <a:pt x="370" y="141"/>
                    </a:lnTo>
                    <a:lnTo>
                      <a:pt x="380" y="152"/>
                    </a:lnTo>
                    <a:lnTo>
                      <a:pt x="388" y="163"/>
                    </a:lnTo>
                    <a:lnTo>
                      <a:pt x="397" y="175"/>
                    </a:lnTo>
                    <a:lnTo>
                      <a:pt x="403" y="189"/>
                    </a:lnTo>
                    <a:lnTo>
                      <a:pt x="408" y="202"/>
                    </a:lnTo>
                    <a:lnTo>
                      <a:pt x="413" y="217"/>
                    </a:lnTo>
                    <a:lnTo>
                      <a:pt x="415" y="231"/>
                    </a:lnTo>
                    <a:lnTo>
                      <a:pt x="417" y="247"/>
                    </a:lnTo>
                    <a:lnTo>
                      <a:pt x="417" y="247"/>
                    </a:lnTo>
                    <a:lnTo>
                      <a:pt x="417" y="261"/>
                    </a:lnTo>
                    <a:lnTo>
                      <a:pt x="414" y="276"/>
                    </a:lnTo>
                    <a:lnTo>
                      <a:pt x="412" y="290"/>
                    </a:lnTo>
                    <a:lnTo>
                      <a:pt x="407" y="305"/>
                    </a:lnTo>
                    <a:lnTo>
                      <a:pt x="401" y="318"/>
                    </a:lnTo>
                    <a:lnTo>
                      <a:pt x="393" y="330"/>
                    </a:lnTo>
                    <a:lnTo>
                      <a:pt x="385" y="343"/>
                    </a:lnTo>
                    <a:lnTo>
                      <a:pt x="376" y="354"/>
                    </a:lnTo>
                    <a:lnTo>
                      <a:pt x="376" y="354"/>
                    </a:lnTo>
                    <a:lnTo>
                      <a:pt x="365" y="365"/>
                    </a:lnTo>
                    <a:lnTo>
                      <a:pt x="352" y="374"/>
                    </a:lnTo>
                    <a:lnTo>
                      <a:pt x="340" y="382"/>
                    </a:lnTo>
                    <a:lnTo>
                      <a:pt x="328" y="388"/>
                    </a:lnTo>
                    <a:lnTo>
                      <a:pt x="313" y="395"/>
                    </a:lnTo>
                    <a:lnTo>
                      <a:pt x="299" y="398"/>
                    </a:lnTo>
                    <a:lnTo>
                      <a:pt x="285" y="401"/>
                    </a:lnTo>
                    <a:lnTo>
                      <a:pt x="270" y="402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402"/>
                    </a:lnTo>
                    <a:close/>
                    <a:moveTo>
                      <a:pt x="41" y="39"/>
                    </a:moveTo>
                    <a:lnTo>
                      <a:pt x="41" y="39"/>
                    </a:lnTo>
                    <a:lnTo>
                      <a:pt x="49" y="80"/>
                    </a:lnTo>
                    <a:lnTo>
                      <a:pt x="60" y="129"/>
                    </a:lnTo>
                    <a:lnTo>
                      <a:pt x="71" y="178"/>
                    </a:lnTo>
                    <a:lnTo>
                      <a:pt x="78" y="197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28"/>
                    </a:lnTo>
                    <a:lnTo>
                      <a:pt x="100" y="245"/>
                    </a:lnTo>
                    <a:lnTo>
                      <a:pt x="110" y="263"/>
                    </a:lnTo>
                    <a:lnTo>
                      <a:pt x="119" y="275"/>
                    </a:lnTo>
                    <a:lnTo>
                      <a:pt x="119" y="275"/>
                    </a:lnTo>
                    <a:lnTo>
                      <a:pt x="132" y="289"/>
                    </a:lnTo>
                    <a:lnTo>
                      <a:pt x="150" y="306"/>
                    </a:lnTo>
                    <a:lnTo>
                      <a:pt x="184" y="335"/>
                    </a:lnTo>
                    <a:lnTo>
                      <a:pt x="184" y="335"/>
                    </a:lnTo>
                    <a:lnTo>
                      <a:pt x="193" y="344"/>
                    </a:lnTo>
                    <a:lnTo>
                      <a:pt x="203" y="350"/>
                    </a:lnTo>
                    <a:lnTo>
                      <a:pt x="213" y="356"/>
                    </a:lnTo>
                    <a:lnTo>
                      <a:pt x="224" y="361"/>
                    </a:lnTo>
                    <a:lnTo>
                      <a:pt x="235" y="365"/>
                    </a:lnTo>
                    <a:lnTo>
                      <a:pt x="246" y="367"/>
                    </a:lnTo>
                    <a:lnTo>
                      <a:pt x="258" y="369"/>
                    </a:lnTo>
                    <a:lnTo>
                      <a:pt x="269" y="369"/>
                    </a:lnTo>
                    <a:lnTo>
                      <a:pt x="280" y="367"/>
                    </a:lnTo>
                    <a:lnTo>
                      <a:pt x="291" y="365"/>
                    </a:lnTo>
                    <a:lnTo>
                      <a:pt x="302" y="363"/>
                    </a:lnTo>
                    <a:lnTo>
                      <a:pt x="313" y="359"/>
                    </a:lnTo>
                    <a:lnTo>
                      <a:pt x="323" y="354"/>
                    </a:lnTo>
                    <a:lnTo>
                      <a:pt x="333" y="348"/>
                    </a:lnTo>
                    <a:lnTo>
                      <a:pt x="343" y="340"/>
                    </a:lnTo>
                    <a:lnTo>
                      <a:pt x="351" y="332"/>
                    </a:lnTo>
                    <a:lnTo>
                      <a:pt x="351" y="332"/>
                    </a:lnTo>
                    <a:lnTo>
                      <a:pt x="359" y="322"/>
                    </a:lnTo>
                    <a:lnTo>
                      <a:pt x="366" y="312"/>
                    </a:lnTo>
                    <a:lnTo>
                      <a:pt x="371" y="302"/>
                    </a:lnTo>
                    <a:lnTo>
                      <a:pt x="376" y="292"/>
                    </a:lnTo>
                    <a:lnTo>
                      <a:pt x="380" y="281"/>
                    </a:lnTo>
                    <a:lnTo>
                      <a:pt x="382" y="270"/>
                    </a:lnTo>
                    <a:lnTo>
                      <a:pt x="383" y="259"/>
                    </a:lnTo>
                    <a:lnTo>
                      <a:pt x="383" y="247"/>
                    </a:lnTo>
                    <a:lnTo>
                      <a:pt x="382" y="236"/>
                    </a:lnTo>
                    <a:lnTo>
                      <a:pt x="380" y="224"/>
                    </a:lnTo>
                    <a:lnTo>
                      <a:pt x="377" y="213"/>
                    </a:lnTo>
                    <a:lnTo>
                      <a:pt x="373" y="203"/>
                    </a:lnTo>
                    <a:lnTo>
                      <a:pt x="368" y="192"/>
                    </a:lnTo>
                    <a:lnTo>
                      <a:pt x="361" y="182"/>
                    </a:lnTo>
                    <a:lnTo>
                      <a:pt x="355" y="17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314" y="133"/>
                    </a:lnTo>
                    <a:lnTo>
                      <a:pt x="296" y="115"/>
                    </a:lnTo>
                    <a:lnTo>
                      <a:pt x="281" y="104"/>
                    </a:lnTo>
                    <a:lnTo>
                      <a:pt x="281" y="104"/>
                    </a:lnTo>
                    <a:lnTo>
                      <a:pt x="267" y="95"/>
                    </a:lnTo>
                    <a:lnTo>
                      <a:pt x="250" y="85"/>
                    </a:lnTo>
                    <a:lnTo>
                      <a:pt x="232" y="76"/>
                    </a:lnTo>
                    <a:lnTo>
                      <a:pt x="217" y="72"/>
                    </a:lnTo>
                    <a:lnTo>
                      <a:pt x="217" y="72"/>
                    </a:lnTo>
                    <a:lnTo>
                      <a:pt x="201" y="67"/>
                    </a:lnTo>
                    <a:lnTo>
                      <a:pt x="180" y="62"/>
                    </a:lnTo>
                    <a:lnTo>
                      <a:pt x="132" y="53"/>
                    </a:lnTo>
                    <a:lnTo>
                      <a:pt x="82" y="46"/>
                    </a:lnTo>
                    <a:lnTo>
                      <a:pt x="41" y="39"/>
                    </a:lnTo>
                    <a:lnTo>
                      <a:pt x="41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9" name="Freeform 12"/>
              <p:cNvSpPr>
                <a:spLocks/>
              </p:cNvSpPr>
              <p:nvPr/>
            </p:nvSpPr>
            <p:spPr bwMode="auto">
              <a:xfrm>
                <a:off x="7288213" y="3989388"/>
                <a:ext cx="209550" cy="128588"/>
              </a:xfrm>
              <a:custGeom>
                <a:avLst/>
                <a:gdLst>
                  <a:gd name="T0" fmla="*/ 200 w 397"/>
                  <a:gd name="T1" fmla="*/ 244 h 244"/>
                  <a:gd name="T2" fmla="*/ 0 w 397"/>
                  <a:gd name="T3" fmla="*/ 22 h 244"/>
                  <a:gd name="T4" fmla="*/ 25 w 397"/>
                  <a:gd name="T5" fmla="*/ 0 h 244"/>
                  <a:gd name="T6" fmla="*/ 200 w 397"/>
                  <a:gd name="T7" fmla="*/ 193 h 244"/>
                  <a:gd name="T8" fmla="*/ 372 w 397"/>
                  <a:gd name="T9" fmla="*/ 0 h 244"/>
                  <a:gd name="T10" fmla="*/ 397 w 397"/>
                  <a:gd name="T11" fmla="*/ 22 h 244"/>
                  <a:gd name="T12" fmla="*/ 200 w 39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244">
                    <a:moveTo>
                      <a:pt x="200" y="244"/>
                    </a:moveTo>
                    <a:lnTo>
                      <a:pt x="0" y="22"/>
                    </a:lnTo>
                    <a:lnTo>
                      <a:pt x="25" y="0"/>
                    </a:lnTo>
                    <a:lnTo>
                      <a:pt x="200" y="193"/>
                    </a:lnTo>
                    <a:lnTo>
                      <a:pt x="372" y="0"/>
                    </a:lnTo>
                    <a:lnTo>
                      <a:pt x="397" y="22"/>
                    </a:lnTo>
                    <a:lnTo>
                      <a:pt x="200" y="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0" name="Rectangle 13"/>
              <p:cNvSpPr>
                <a:spLocks noChangeArrowheads="1"/>
              </p:cNvSpPr>
              <p:nvPr/>
            </p:nvSpPr>
            <p:spPr bwMode="auto">
              <a:xfrm>
                <a:off x="7385050" y="4095750"/>
                <a:ext cx="17463" cy="11747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1" name="Freeform 5"/>
              <p:cNvSpPr>
                <a:spLocks/>
              </p:cNvSpPr>
              <p:nvPr/>
            </p:nvSpPr>
            <p:spPr bwMode="auto">
              <a:xfrm>
                <a:off x="7067550" y="4257675"/>
                <a:ext cx="388938" cy="165100"/>
              </a:xfrm>
              <a:custGeom>
                <a:avLst/>
                <a:gdLst>
                  <a:gd name="T0" fmla="*/ 321 w 734"/>
                  <a:gd name="T1" fmla="*/ 313 h 313"/>
                  <a:gd name="T2" fmla="*/ 321 w 734"/>
                  <a:gd name="T3" fmla="*/ 296 h 313"/>
                  <a:gd name="T4" fmla="*/ 323 w 734"/>
                  <a:gd name="T5" fmla="*/ 276 h 313"/>
                  <a:gd name="T6" fmla="*/ 333 w 734"/>
                  <a:gd name="T7" fmla="*/ 259 h 313"/>
                  <a:gd name="T8" fmla="*/ 345 w 734"/>
                  <a:gd name="T9" fmla="*/ 245 h 313"/>
                  <a:gd name="T10" fmla="*/ 360 w 734"/>
                  <a:gd name="T11" fmla="*/ 234 h 313"/>
                  <a:gd name="T12" fmla="*/ 387 w 734"/>
                  <a:gd name="T13" fmla="*/ 222 h 313"/>
                  <a:gd name="T14" fmla="*/ 406 w 734"/>
                  <a:gd name="T15" fmla="*/ 217 h 313"/>
                  <a:gd name="T16" fmla="*/ 641 w 734"/>
                  <a:gd name="T17" fmla="*/ 217 h 313"/>
                  <a:gd name="T18" fmla="*/ 665 w 734"/>
                  <a:gd name="T19" fmla="*/ 215 h 313"/>
                  <a:gd name="T20" fmla="*/ 680 w 734"/>
                  <a:gd name="T21" fmla="*/ 211 h 313"/>
                  <a:gd name="T22" fmla="*/ 692 w 734"/>
                  <a:gd name="T23" fmla="*/ 203 h 313"/>
                  <a:gd name="T24" fmla="*/ 696 w 734"/>
                  <a:gd name="T25" fmla="*/ 198 h 313"/>
                  <a:gd name="T26" fmla="*/ 699 w 734"/>
                  <a:gd name="T27" fmla="*/ 187 h 313"/>
                  <a:gd name="T28" fmla="*/ 701 w 734"/>
                  <a:gd name="T29" fmla="*/ 180 h 313"/>
                  <a:gd name="T30" fmla="*/ 697 w 734"/>
                  <a:gd name="T31" fmla="*/ 160 h 313"/>
                  <a:gd name="T32" fmla="*/ 688 w 734"/>
                  <a:gd name="T33" fmla="*/ 144 h 313"/>
                  <a:gd name="T34" fmla="*/ 677 w 734"/>
                  <a:gd name="T35" fmla="*/ 133 h 313"/>
                  <a:gd name="T36" fmla="*/ 665 w 734"/>
                  <a:gd name="T37" fmla="*/ 124 h 313"/>
                  <a:gd name="T38" fmla="*/ 659 w 734"/>
                  <a:gd name="T39" fmla="*/ 122 h 313"/>
                  <a:gd name="T40" fmla="*/ 428 w 734"/>
                  <a:gd name="T41" fmla="*/ 122 h 313"/>
                  <a:gd name="T42" fmla="*/ 415 w 734"/>
                  <a:gd name="T43" fmla="*/ 121 h 313"/>
                  <a:gd name="T44" fmla="*/ 387 w 734"/>
                  <a:gd name="T45" fmla="*/ 114 h 313"/>
                  <a:gd name="T46" fmla="*/ 216 w 734"/>
                  <a:gd name="T47" fmla="*/ 37 h 313"/>
                  <a:gd name="T48" fmla="*/ 209 w 734"/>
                  <a:gd name="T49" fmla="*/ 34 h 313"/>
                  <a:gd name="T50" fmla="*/ 0 w 734"/>
                  <a:gd name="T51" fmla="*/ 33 h 313"/>
                  <a:gd name="T52" fmla="*/ 201 w 734"/>
                  <a:gd name="T53" fmla="*/ 0 h 313"/>
                  <a:gd name="T54" fmla="*/ 209 w 734"/>
                  <a:gd name="T55" fmla="*/ 1 h 313"/>
                  <a:gd name="T56" fmla="*/ 223 w 734"/>
                  <a:gd name="T57" fmla="*/ 3 h 313"/>
                  <a:gd name="T58" fmla="*/ 389 w 734"/>
                  <a:gd name="T59" fmla="*/ 80 h 313"/>
                  <a:gd name="T60" fmla="*/ 397 w 734"/>
                  <a:gd name="T61" fmla="*/ 84 h 313"/>
                  <a:gd name="T62" fmla="*/ 418 w 734"/>
                  <a:gd name="T63" fmla="*/ 87 h 313"/>
                  <a:gd name="T64" fmla="*/ 652 w 734"/>
                  <a:gd name="T65" fmla="*/ 88 h 313"/>
                  <a:gd name="T66" fmla="*/ 660 w 734"/>
                  <a:gd name="T67" fmla="*/ 88 h 313"/>
                  <a:gd name="T68" fmla="*/ 673 w 734"/>
                  <a:gd name="T69" fmla="*/ 92 h 313"/>
                  <a:gd name="T70" fmla="*/ 680 w 734"/>
                  <a:gd name="T71" fmla="*/ 95 h 313"/>
                  <a:gd name="T72" fmla="*/ 703 w 734"/>
                  <a:gd name="T73" fmla="*/ 111 h 313"/>
                  <a:gd name="T74" fmla="*/ 719 w 734"/>
                  <a:gd name="T75" fmla="*/ 130 h 313"/>
                  <a:gd name="T76" fmla="*/ 730 w 734"/>
                  <a:gd name="T77" fmla="*/ 154 h 313"/>
                  <a:gd name="T78" fmla="*/ 734 w 734"/>
                  <a:gd name="T79" fmla="*/ 180 h 313"/>
                  <a:gd name="T80" fmla="*/ 733 w 734"/>
                  <a:gd name="T81" fmla="*/ 193 h 313"/>
                  <a:gd name="T82" fmla="*/ 723 w 734"/>
                  <a:gd name="T83" fmla="*/ 218 h 313"/>
                  <a:gd name="T84" fmla="*/ 714 w 734"/>
                  <a:gd name="T85" fmla="*/ 228 h 313"/>
                  <a:gd name="T86" fmla="*/ 692 w 734"/>
                  <a:gd name="T87" fmla="*/ 241 h 313"/>
                  <a:gd name="T88" fmla="*/ 670 w 734"/>
                  <a:gd name="T89" fmla="*/ 249 h 313"/>
                  <a:gd name="T90" fmla="*/ 650 w 734"/>
                  <a:gd name="T91" fmla="*/ 250 h 313"/>
                  <a:gd name="T92" fmla="*/ 407 w 734"/>
                  <a:gd name="T93" fmla="*/ 250 h 313"/>
                  <a:gd name="T94" fmla="*/ 396 w 734"/>
                  <a:gd name="T95" fmla="*/ 255 h 313"/>
                  <a:gd name="T96" fmla="*/ 378 w 734"/>
                  <a:gd name="T97" fmla="*/ 264 h 313"/>
                  <a:gd name="T98" fmla="*/ 360 w 734"/>
                  <a:gd name="T99" fmla="*/ 277 h 313"/>
                  <a:gd name="T100" fmla="*/ 355 w 734"/>
                  <a:gd name="T101" fmla="*/ 286 h 313"/>
                  <a:gd name="T102" fmla="*/ 354 w 734"/>
                  <a:gd name="T103" fmla="*/ 29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4" h="313">
                    <a:moveTo>
                      <a:pt x="354" y="313"/>
                    </a:moveTo>
                    <a:lnTo>
                      <a:pt x="321" y="313"/>
                    </a:lnTo>
                    <a:lnTo>
                      <a:pt x="321" y="296"/>
                    </a:lnTo>
                    <a:lnTo>
                      <a:pt x="321" y="296"/>
                    </a:lnTo>
                    <a:lnTo>
                      <a:pt x="321" y="286"/>
                    </a:lnTo>
                    <a:lnTo>
                      <a:pt x="323" y="276"/>
                    </a:lnTo>
                    <a:lnTo>
                      <a:pt x="327" y="266"/>
                    </a:lnTo>
                    <a:lnTo>
                      <a:pt x="333" y="259"/>
                    </a:lnTo>
                    <a:lnTo>
                      <a:pt x="338" y="251"/>
                    </a:lnTo>
                    <a:lnTo>
                      <a:pt x="345" y="245"/>
                    </a:lnTo>
                    <a:lnTo>
                      <a:pt x="353" y="239"/>
                    </a:lnTo>
                    <a:lnTo>
                      <a:pt x="360" y="234"/>
                    </a:lnTo>
                    <a:lnTo>
                      <a:pt x="375" y="227"/>
                    </a:lnTo>
                    <a:lnTo>
                      <a:pt x="387" y="222"/>
                    </a:lnTo>
                    <a:lnTo>
                      <a:pt x="402" y="218"/>
                    </a:lnTo>
                    <a:lnTo>
                      <a:pt x="406" y="217"/>
                    </a:lnTo>
                    <a:lnTo>
                      <a:pt x="641" y="217"/>
                    </a:lnTo>
                    <a:lnTo>
                      <a:pt x="641" y="217"/>
                    </a:lnTo>
                    <a:lnTo>
                      <a:pt x="651" y="217"/>
                    </a:lnTo>
                    <a:lnTo>
                      <a:pt x="665" y="215"/>
                    </a:lnTo>
                    <a:lnTo>
                      <a:pt x="672" y="213"/>
                    </a:lnTo>
                    <a:lnTo>
                      <a:pt x="680" y="211"/>
                    </a:lnTo>
                    <a:lnTo>
                      <a:pt x="686" y="207"/>
                    </a:lnTo>
                    <a:lnTo>
                      <a:pt x="692" y="203"/>
                    </a:lnTo>
                    <a:lnTo>
                      <a:pt x="692" y="203"/>
                    </a:lnTo>
                    <a:lnTo>
                      <a:pt x="696" y="198"/>
                    </a:lnTo>
                    <a:lnTo>
                      <a:pt x="698" y="193"/>
                    </a:lnTo>
                    <a:lnTo>
                      <a:pt x="699" y="187"/>
                    </a:lnTo>
                    <a:lnTo>
                      <a:pt x="701" y="180"/>
                    </a:lnTo>
                    <a:lnTo>
                      <a:pt x="701" y="180"/>
                    </a:lnTo>
                    <a:lnTo>
                      <a:pt x="699" y="169"/>
                    </a:lnTo>
                    <a:lnTo>
                      <a:pt x="697" y="160"/>
                    </a:lnTo>
                    <a:lnTo>
                      <a:pt x="693" y="151"/>
                    </a:lnTo>
                    <a:lnTo>
                      <a:pt x="688" y="144"/>
                    </a:lnTo>
                    <a:lnTo>
                      <a:pt x="683" y="138"/>
                    </a:lnTo>
                    <a:lnTo>
                      <a:pt x="677" y="133"/>
                    </a:lnTo>
                    <a:lnTo>
                      <a:pt x="671" y="128"/>
                    </a:lnTo>
                    <a:lnTo>
                      <a:pt x="665" y="124"/>
                    </a:lnTo>
                    <a:lnTo>
                      <a:pt x="665" y="124"/>
                    </a:lnTo>
                    <a:lnTo>
                      <a:pt x="659" y="122"/>
                    </a:lnTo>
                    <a:lnTo>
                      <a:pt x="652" y="122"/>
                    </a:lnTo>
                    <a:lnTo>
                      <a:pt x="428" y="122"/>
                    </a:lnTo>
                    <a:lnTo>
                      <a:pt x="428" y="122"/>
                    </a:lnTo>
                    <a:lnTo>
                      <a:pt x="415" y="121"/>
                    </a:lnTo>
                    <a:lnTo>
                      <a:pt x="401" y="118"/>
                    </a:lnTo>
                    <a:lnTo>
                      <a:pt x="387" y="114"/>
                    </a:lnTo>
                    <a:lnTo>
                      <a:pt x="374" y="109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09" y="34"/>
                    </a:lnTo>
                    <a:lnTo>
                      <a:pt x="201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16" y="2"/>
                    </a:lnTo>
                    <a:lnTo>
                      <a:pt x="223" y="3"/>
                    </a:lnTo>
                    <a:lnTo>
                      <a:pt x="230" y="7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97" y="84"/>
                    </a:lnTo>
                    <a:lnTo>
                      <a:pt x="407" y="86"/>
                    </a:lnTo>
                    <a:lnTo>
                      <a:pt x="418" y="87"/>
                    </a:lnTo>
                    <a:lnTo>
                      <a:pt x="428" y="88"/>
                    </a:lnTo>
                    <a:lnTo>
                      <a:pt x="652" y="88"/>
                    </a:lnTo>
                    <a:lnTo>
                      <a:pt x="652" y="88"/>
                    </a:lnTo>
                    <a:lnTo>
                      <a:pt x="660" y="88"/>
                    </a:lnTo>
                    <a:lnTo>
                      <a:pt x="666" y="90"/>
                    </a:lnTo>
                    <a:lnTo>
                      <a:pt x="673" y="92"/>
                    </a:lnTo>
                    <a:lnTo>
                      <a:pt x="680" y="95"/>
                    </a:lnTo>
                    <a:lnTo>
                      <a:pt x="680" y="95"/>
                    </a:lnTo>
                    <a:lnTo>
                      <a:pt x="692" y="102"/>
                    </a:lnTo>
                    <a:lnTo>
                      <a:pt x="703" y="111"/>
                    </a:lnTo>
                    <a:lnTo>
                      <a:pt x="712" y="121"/>
                    </a:lnTo>
                    <a:lnTo>
                      <a:pt x="719" y="130"/>
                    </a:lnTo>
                    <a:lnTo>
                      <a:pt x="725" y="142"/>
                    </a:lnTo>
                    <a:lnTo>
                      <a:pt x="730" y="154"/>
                    </a:lnTo>
                    <a:lnTo>
                      <a:pt x="733" y="166"/>
                    </a:lnTo>
                    <a:lnTo>
                      <a:pt x="734" y="180"/>
                    </a:lnTo>
                    <a:lnTo>
                      <a:pt x="734" y="180"/>
                    </a:lnTo>
                    <a:lnTo>
                      <a:pt x="733" y="193"/>
                    </a:lnTo>
                    <a:lnTo>
                      <a:pt x="729" y="207"/>
                    </a:lnTo>
                    <a:lnTo>
                      <a:pt x="723" y="218"/>
                    </a:lnTo>
                    <a:lnTo>
                      <a:pt x="714" y="228"/>
                    </a:lnTo>
                    <a:lnTo>
                      <a:pt x="714" y="228"/>
                    </a:lnTo>
                    <a:lnTo>
                      <a:pt x="703" y="235"/>
                    </a:lnTo>
                    <a:lnTo>
                      <a:pt x="692" y="241"/>
                    </a:lnTo>
                    <a:lnTo>
                      <a:pt x="681" y="245"/>
                    </a:lnTo>
                    <a:lnTo>
                      <a:pt x="670" y="249"/>
                    </a:lnTo>
                    <a:lnTo>
                      <a:pt x="659" y="250"/>
                    </a:lnTo>
                    <a:lnTo>
                      <a:pt x="650" y="250"/>
                    </a:lnTo>
                    <a:lnTo>
                      <a:pt x="641" y="250"/>
                    </a:lnTo>
                    <a:lnTo>
                      <a:pt x="407" y="250"/>
                    </a:lnTo>
                    <a:lnTo>
                      <a:pt x="407" y="250"/>
                    </a:lnTo>
                    <a:lnTo>
                      <a:pt x="396" y="255"/>
                    </a:lnTo>
                    <a:lnTo>
                      <a:pt x="386" y="259"/>
                    </a:lnTo>
                    <a:lnTo>
                      <a:pt x="378" y="264"/>
                    </a:lnTo>
                    <a:lnTo>
                      <a:pt x="369" y="270"/>
                    </a:lnTo>
                    <a:lnTo>
                      <a:pt x="360" y="277"/>
                    </a:lnTo>
                    <a:lnTo>
                      <a:pt x="358" y="281"/>
                    </a:lnTo>
                    <a:lnTo>
                      <a:pt x="355" y="286"/>
                    </a:lnTo>
                    <a:lnTo>
                      <a:pt x="354" y="291"/>
                    </a:lnTo>
                    <a:lnTo>
                      <a:pt x="354" y="296"/>
                    </a:lnTo>
                    <a:lnTo>
                      <a:pt x="354" y="313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2" name="Freeform 6"/>
              <p:cNvSpPr>
                <a:spLocks/>
              </p:cNvSpPr>
              <p:nvPr/>
            </p:nvSpPr>
            <p:spPr bwMode="auto">
              <a:xfrm>
                <a:off x="7067550" y="4287838"/>
                <a:ext cx="601663" cy="247650"/>
              </a:xfrm>
              <a:custGeom>
                <a:avLst/>
                <a:gdLst>
                  <a:gd name="T0" fmla="*/ 562 w 1137"/>
                  <a:gd name="T1" fmla="*/ 467 h 467"/>
                  <a:gd name="T2" fmla="*/ 524 w 1137"/>
                  <a:gd name="T3" fmla="*/ 463 h 467"/>
                  <a:gd name="T4" fmla="*/ 490 w 1137"/>
                  <a:gd name="T5" fmla="*/ 453 h 467"/>
                  <a:gd name="T6" fmla="*/ 456 w 1137"/>
                  <a:gd name="T7" fmla="*/ 440 h 467"/>
                  <a:gd name="T8" fmla="*/ 0 w 1137"/>
                  <a:gd name="T9" fmla="*/ 328 h 467"/>
                  <a:gd name="T10" fmla="*/ 152 w 1137"/>
                  <a:gd name="T11" fmla="*/ 296 h 467"/>
                  <a:gd name="T12" fmla="*/ 469 w 1137"/>
                  <a:gd name="T13" fmla="*/ 409 h 467"/>
                  <a:gd name="T14" fmla="*/ 500 w 1137"/>
                  <a:gd name="T15" fmla="*/ 421 h 467"/>
                  <a:gd name="T16" fmla="*/ 529 w 1137"/>
                  <a:gd name="T17" fmla="*/ 430 h 467"/>
                  <a:gd name="T18" fmla="*/ 562 w 1137"/>
                  <a:gd name="T19" fmla="*/ 434 h 467"/>
                  <a:gd name="T20" fmla="*/ 577 w 1137"/>
                  <a:gd name="T21" fmla="*/ 432 h 467"/>
                  <a:gd name="T22" fmla="*/ 604 w 1137"/>
                  <a:gd name="T23" fmla="*/ 428 h 467"/>
                  <a:gd name="T24" fmla="*/ 629 w 1137"/>
                  <a:gd name="T25" fmla="*/ 416 h 467"/>
                  <a:gd name="T26" fmla="*/ 1049 w 1137"/>
                  <a:gd name="T27" fmla="*/ 139 h 467"/>
                  <a:gd name="T28" fmla="*/ 1063 w 1137"/>
                  <a:gd name="T29" fmla="*/ 130 h 467"/>
                  <a:gd name="T30" fmla="*/ 1080 w 1137"/>
                  <a:gd name="T31" fmla="*/ 118 h 467"/>
                  <a:gd name="T32" fmla="*/ 1095 w 1137"/>
                  <a:gd name="T33" fmla="*/ 101 h 467"/>
                  <a:gd name="T34" fmla="*/ 1104 w 1137"/>
                  <a:gd name="T35" fmla="*/ 82 h 467"/>
                  <a:gd name="T36" fmla="*/ 1104 w 1137"/>
                  <a:gd name="T37" fmla="*/ 74 h 467"/>
                  <a:gd name="T38" fmla="*/ 1100 w 1137"/>
                  <a:gd name="T39" fmla="*/ 58 h 467"/>
                  <a:gd name="T40" fmla="*/ 1094 w 1137"/>
                  <a:gd name="T41" fmla="*/ 50 h 467"/>
                  <a:gd name="T42" fmla="*/ 1078 w 1137"/>
                  <a:gd name="T43" fmla="*/ 37 h 467"/>
                  <a:gd name="T44" fmla="*/ 1058 w 1137"/>
                  <a:gd name="T45" fmla="*/ 33 h 467"/>
                  <a:gd name="T46" fmla="*/ 1037 w 1137"/>
                  <a:gd name="T47" fmla="*/ 35 h 467"/>
                  <a:gd name="T48" fmla="*/ 1015 w 1137"/>
                  <a:gd name="T49" fmla="*/ 42 h 467"/>
                  <a:gd name="T50" fmla="*/ 978 w 1137"/>
                  <a:gd name="T51" fmla="*/ 59 h 467"/>
                  <a:gd name="T52" fmla="*/ 962 w 1137"/>
                  <a:gd name="T53" fmla="*/ 69 h 467"/>
                  <a:gd name="T54" fmla="*/ 895 w 1137"/>
                  <a:gd name="T55" fmla="*/ 108 h 467"/>
                  <a:gd name="T56" fmla="*/ 812 w 1137"/>
                  <a:gd name="T57" fmla="*/ 150 h 467"/>
                  <a:gd name="T58" fmla="*/ 766 w 1137"/>
                  <a:gd name="T59" fmla="*/ 170 h 467"/>
                  <a:gd name="T60" fmla="*/ 722 w 1137"/>
                  <a:gd name="T61" fmla="*/ 183 h 467"/>
                  <a:gd name="T62" fmla="*/ 682 w 1137"/>
                  <a:gd name="T63" fmla="*/ 191 h 467"/>
                  <a:gd name="T64" fmla="*/ 664 w 1137"/>
                  <a:gd name="T65" fmla="*/ 157 h 467"/>
                  <a:gd name="T66" fmla="*/ 681 w 1137"/>
                  <a:gd name="T67" fmla="*/ 157 h 467"/>
                  <a:gd name="T68" fmla="*/ 717 w 1137"/>
                  <a:gd name="T69" fmla="*/ 150 h 467"/>
                  <a:gd name="T70" fmla="*/ 758 w 1137"/>
                  <a:gd name="T71" fmla="*/ 137 h 467"/>
                  <a:gd name="T72" fmla="*/ 802 w 1137"/>
                  <a:gd name="T73" fmla="*/ 118 h 467"/>
                  <a:gd name="T74" fmla="*/ 882 w 1137"/>
                  <a:gd name="T75" fmla="*/ 77 h 467"/>
                  <a:gd name="T76" fmla="*/ 943 w 1137"/>
                  <a:gd name="T77" fmla="*/ 42 h 467"/>
                  <a:gd name="T78" fmla="*/ 950 w 1137"/>
                  <a:gd name="T79" fmla="*/ 38 h 467"/>
                  <a:gd name="T80" fmla="*/ 987 w 1137"/>
                  <a:gd name="T81" fmla="*/ 17 h 467"/>
                  <a:gd name="T82" fmla="*/ 1012 w 1137"/>
                  <a:gd name="T83" fmla="*/ 7 h 467"/>
                  <a:gd name="T84" fmla="*/ 1041 w 1137"/>
                  <a:gd name="T85" fmla="*/ 1 h 467"/>
                  <a:gd name="T86" fmla="*/ 1069 w 1137"/>
                  <a:gd name="T87" fmla="*/ 0 h 467"/>
                  <a:gd name="T88" fmla="*/ 1098 w 1137"/>
                  <a:gd name="T89" fmla="*/ 10 h 467"/>
                  <a:gd name="T90" fmla="*/ 1110 w 1137"/>
                  <a:gd name="T91" fmla="*/ 18 h 467"/>
                  <a:gd name="T92" fmla="*/ 1121 w 1137"/>
                  <a:gd name="T93" fmla="*/ 29 h 467"/>
                  <a:gd name="T94" fmla="*/ 1126 w 1137"/>
                  <a:gd name="T95" fmla="*/ 37 h 467"/>
                  <a:gd name="T96" fmla="*/ 1133 w 1137"/>
                  <a:gd name="T97" fmla="*/ 51 h 467"/>
                  <a:gd name="T98" fmla="*/ 1137 w 1137"/>
                  <a:gd name="T99" fmla="*/ 66 h 467"/>
                  <a:gd name="T100" fmla="*/ 1137 w 1137"/>
                  <a:gd name="T101" fmla="*/ 81 h 467"/>
                  <a:gd name="T102" fmla="*/ 1136 w 1137"/>
                  <a:gd name="T103" fmla="*/ 88 h 467"/>
                  <a:gd name="T104" fmla="*/ 1130 w 1137"/>
                  <a:gd name="T105" fmla="*/ 106 h 467"/>
                  <a:gd name="T106" fmla="*/ 1121 w 1137"/>
                  <a:gd name="T107" fmla="*/ 121 h 467"/>
                  <a:gd name="T108" fmla="*/ 1099 w 1137"/>
                  <a:gd name="T109" fmla="*/ 145 h 467"/>
                  <a:gd name="T110" fmla="*/ 1078 w 1137"/>
                  <a:gd name="T111" fmla="*/ 161 h 467"/>
                  <a:gd name="T112" fmla="*/ 652 w 1137"/>
                  <a:gd name="T113" fmla="*/ 441 h 467"/>
                  <a:gd name="T114" fmla="*/ 646 w 1137"/>
                  <a:gd name="T115" fmla="*/ 445 h 467"/>
                  <a:gd name="T116" fmla="*/ 628 w 1137"/>
                  <a:gd name="T117" fmla="*/ 455 h 467"/>
                  <a:gd name="T118" fmla="*/ 599 w 1137"/>
                  <a:gd name="T119" fmla="*/ 463 h 467"/>
                  <a:gd name="T120" fmla="*/ 562 w 1137"/>
                  <a:gd name="T121" fmla="*/ 46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" h="467">
                    <a:moveTo>
                      <a:pt x="562" y="467"/>
                    </a:moveTo>
                    <a:lnTo>
                      <a:pt x="562" y="467"/>
                    </a:lnTo>
                    <a:lnTo>
                      <a:pt x="543" y="466"/>
                    </a:lnTo>
                    <a:lnTo>
                      <a:pt x="524" y="463"/>
                    </a:lnTo>
                    <a:lnTo>
                      <a:pt x="506" y="458"/>
                    </a:lnTo>
                    <a:lnTo>
                      <a:pt x="490" y="453"/>
                    </a:lnTo>
                    <a:lnTo>
                      <a:pt x="466" y="445"/>
                    </a:lnTo>
                    <a:lnTo>
                      <a:pt x="456" y="440"/>
                    </a:lnTo>
                    <a:lnTo>
                      <a:pt x="143" y="328"/>
                    </a:lnTo>
                    <a:lnTo>
                      <a:pt x="0" y="328"/>
                    </a:lnTo>
                    <a:lnTo>
                      <a:pt x="0" y="294"/>
                    </a:lnTo>
                    <a:lnTo>
                      <a:pt x="152" y="296"/>
                    </a:lnTo>
                    <a:lnTo>
                      <a:pt x="469" y="409"/>
                    </a:lnTo>
                    <a:lnTo>
                      <a:pt x="469" y="409"/>
                    </a:lnTo>
                    <a:lnTo>
                      <a:pt x="479" y="414"/>
                    </a:lnTo>
                    <a:lnTo>
                      <a:pt x="500" y="421"/>
                    </a:lnTo>
                    <a:lnTo>
                      <a:pt x="514" y="426"/>
                    </a:lnTo>
                    <a:lnTo>
                      <a:pt x="529" y="430"/>
                    </a:lnTo>
                    <a:lnTo>
                      <a:pt x="545" y="432"/>
                    </a:lnTo>
                    <a:lnTo>
                      <a:pt x="562" y="434"/>
                    </a:lnTo>
                    <a:lnTo>
                      <a:pt x="562" y="434"/>
                    </a:lnTo>
                    <a:lnTo>
                      <a:pt x="577" y="432"/>
                    </a:lnTo>
                    <a:lnTo>
                      <a:pt x="592" y="431"/>
                    </a:lnTo>
                    <a:lnTo>
                      <a:pt x="604" y="428"/>
                    </a:lnTo>
                    <a:lnTo>
                      <a:pt x="614" y="424"/>
                    </a:lnTo>
                    <a:lnTo>
                      <a:pt x="629" y="416"/>
                    </a:lnTo>
                    <a:lnTo>
                      <a:pt x="634" y="414"/>
                    </a:lnTo>
                    <a:lnTo>
                      <a:pt x="1049" y="139"/>
                    </a:lnTo>
                    <a:lnTo>
                      <a:pt x="1049" y="139"/>
                    </a:lnTo>
                    <a:lnTo>
                      <a:pt x="1063" y="130"/>
                    </a:lnTo>
                    <a:lnTo>
                      <a:pt x="1072" y="124"/>
                    </a:lnTo>
                    <a:lnTo>
                      <a:pt x="1080" y="118"/>
                    </a:lnTo>
                    <a:lnTo>
                      <a:pt x="1088" y="109"/>
                    </a:lnTo>
                    <a:lnTo>
                      <a:pt x="1095" y="101"/>
                    </a:lnTo>
                    <a:lnTo>
                      <a:pt x="1100" y="91"/>
                    </a:lnTo>
                    <a:lnTo>
                      <a:pt x="1104" y="82"/>
                    </a:lnTo>
                    <a:lnTo>
                      <a:pt x="1104" y="82"/>
                    </a:lnTo>
                    <a:lnTo>
                      <a:pt x="1104" y="74"/>
                    </a:lnTo>
                    <a:lnTo>
                      <a:pt x="1102" y="66"/>
                    </a:lnTo>
                    <a:lnTo>
                      <a:pt x="1100" y="58"/>
                    </a:lnTo>
                    <a:lnTo>
                      <a:pt x="1094" y="50"/>
                    </a:lnTo>
                    <a:lnTo>
                      <a:pt x="1094" y="50"/>
                    </a:lnTo>
                    <a:lnTo>
                      <a:pt x="1086" y="43"/>
                    </a:lnTo>
                    <a:lnTo>
                      <a:pt x="1078" y="37"/>
                    </a:lnTo>
                    <a:lnTo>
                      <a:pt x="1069" y="34"/>
                    </a:lnTo>
                    <a:lnTo>
                      <a:pt x="1058" y="33"/>
                    </a:lnTo>
                    <a:lnTo>
                      <a:pt x="1047" y="33"/>
                    </a:lnTo>
                    <a:lnTo>
                      <a:pt x="1037" y="35"/>
                    </a:lnTo>
                    <a:lnTo>
                      <a:pt x="1026" y="38"/>
                    </a:lnTo>
                    <a:lnTo>
                      <a:pt x="1015" y="42"/>
                    </a:lnTo>
                    <a:lnTo>
                      <a:pt x="994" y="50"/>
                    </a:lnTo>
                    <a:lnTo>
                      <a:pt x="978" y="59"/>
                    </a:lnTo>
                    <a:lnTo>
                      <a:pt x="962" y="69"/>
                    </a:lnTo>
                    <a:lnTo>
                      <a:pt x="962" y="69"/>
                    </a:lnTo>
                    <a:lnTo>
                      <a:pt x="929" y="90"/>
                    </a:lnTo>
                    <a:lnTo>
                      <a:pt x="895" y="108"/>
                    </a:lnTo>
                    <a:lnTo>
                      <a:pt x="855" y="129"/>
                    </a:lnTo>
                    <a:lnTo>
                      <a:pt x="812" y="150"/>
                    </a:lnTo>
                    <a:lnTo>
                      <a:pt x="788" y="160"/>
                    </a:lnTo>
                    <a:lnTo>
                      <a:pt x="766" y="170"/>
                    </a:lnTo>
                    <a:lnTo>
                      <a:pt x="744" y="177"/>
                    </a:lnTo>
                    <a:lnTo>
                      <a:pt x="722" y="183"/>
                    </a:lnTo>
                    <a:lnTo>
                      <a:pt x="702" y="188"/>
                    </a:lnTo>
                    <a:lnTo>
                      <a:pt x="682" y="191"/>
                    </a:lnTo>
                    <a:lnTo>
                      <a:pt x="666" y="191"/>
                    </a:lnTo>
                    <a:lnTo>
                      <a:pt x="664" y="157"/>
                    </a:lnTo>
                    <a:lnTo>
                      <a:pt x="681" y="157"/>
                    </a:lnTo>
                    <a:lnTo>
                      <a:pt x="681" y="157"/>
                    </a:lnTo>
                    <a:lnTo>
                      <a:pt x="698" y="155"/>
                    </a:lnTo>
                    <a:lnTo>
                      <a:pt x="717" y="150"/>
                    </a:lnTo>
                    <a:lnTo>
                      <a:pt x="738" y="144"/>
                    </a:lnTo>
                    <a:lnTo>
                      <a:pt x="758" y="137"/>
                    </a:lnTo>
                    <a:lnTo>
                      <a:pt x="779" y="128"/>
                    </a:lnTo>
                    <a:lnTo>
                      <a:pt x="802" y="118"/>
                    </a:lnTo>
                    <a:lnTo>
                      <a:pt x="844" y="97"/>
                    </a:lnTo>
                    <a:lnTo>
                      <a:pt x="882" y="77"/>
                    </a:lnTo>
                    <a:lnTo>
                      <a:pt x="914" y="59"/>
                    </a:lnTo>
                    <a:lnTo>
                      <a:pt x="943" y="42"/>
                    </a:lnTo>
                    <a:lnTo>
                      <a:pt x="943" y="42"/>
                    </a:lnTo>
                    <a:lnTo>
                      <a:pt x="950" y="38"/>
                    </a:lnTo>
                    <a:lnTo>
                      <a:pt x="964" y="28"/>
                    </a:lnTo>
                    <a:lnTo>
                      <a:pt x="987" y="17"/>
                    </a:lnTo>
                    <a:lnTo>
                      <a:pt x="999" y="12"/>
                    </a:lnTo>
                    <a:lnTo>
                      <a:pt x="1012" y="7"/>
                    </a:lnTo>
                    <a:lnTo>
                      <a:pt x="1026" y="3"/>
                    </a:lnTo>
                    <a:lnTo>
                      <a:pt x="1041" y="1"/>
                    </a:lnTo>
                    <a:lnTo>
                      <a:pt x="1056" y="0"/>
                    </a:lnTo>
                    <a:lnTo>
                      <a:pt x="1069" y="0"/>
                    </a:lnTo>
                    <a:lnTo>
                      <a:pt x="1084" y="3"/>
                    </a:lnTo>
                    <a:lnTo>
                      <a:pt x="1098" y="10"/>
                    </a:lnTo>
                    <a:lnTo>
                      <a:pt x="1104" y="13"/>
                    </a:lnTo>
                    <a:lnTo>
                      <a:pt x="1110" y="18"/>
                    </a:lnTo>
                    <a:lnTo>
                      <a:pt x="1115" y="23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6" y="37"/>
                    </a:lnTo>
                    <a:lnTo>
                      <a:pt x="1130" y="44"/>
                    </a:lnTo>
                    <a:lnTo>
                      <a:pt x="1133" y="51"/>
                    </a:lnTo>
                    <a:lnTo>
                      <a:pt x="1135" y="59"/>
                    </a:lnTo>
                    <a:lnTo>
                      <a:pt x="1137" y="66"/>
                    </a:lnTo>
                    <a:lnTo>
                      <a:pt x="1137" y="74"/>
                    </a:lnTo>
                    <a:lnTo>
                      <a:pt x="1137" y="81"/>
                    </a:lnTo>
                    <a:lnTo>
                      <a:pt x="1136" y="88"/>
                    </a:lnTo>
                    <a:lnTo>
                      <a:pt x="1136" y="88"/>
                    </a:lnTo>
                    <a:lnTo>
                      <a:pt x="1133" y="97"/>
                    </a:lnTo>
                    <a:lnTo>
                      <a:pt x="1130" y="106"/>
                    </a:lnTo>
                    <a:lnTo>
                      <a:pt x="1126" y="113"/>
                    </a:lnTo>
                    <a:lnTo>
                      <a:pt x="1121" y="121"/>
                    </a:lnTo>
                    <a:lnTo>
                      <a:pt x="1110" y="134"/>
                    </a:lnTo>
                    <a:lnTo>
                      <a:pt x="1099" y="145"/>
                    </a:lnTo>
                    <a:lnTo>
                      <a:pt x="1088" y="155"/>
                    </a:lnTo>
                    <a:lnTo>
                      <a:pt x="1078" y="161"/>
                    </a:lnTo>
                    <a:lnTo>
                      <a:pt x="1067" y="167"/>
                    </a:lnTo>
                    <a:lnTo>
                      <a:pt x="652" y="441"/>
                    </a:lnTo>
                    <a:lnTo>
                      <a:pt x="652" y="441"/>
                    </a:lnTo>
                    <a:lnTo>
                      <a:pt x="646" y="445"/>
                    </a:lnTo>
                    <a:lnTo>
                      <a:pt x="638" y="450"/>
                    </a:lnTo>
                    <a:lnTo>
                      <a:pt x="628" y="455"/>
                    </a:lnTo>
                    <a:lnTo>
                      <a:pt x="614" y="458"/>
                    </a:lnTo>
                    <a:lnTo>
                      <a:pt x="599" y="463"/>
                    </a:lnTo>
                    <a:lnTo>
                      <a:pt x="582" y="466"/>
                    </a:lnTo>
                    <a:lnTo>
                      <a:pt x="562" y="467"/>
                    </a:lnTo>
                    <a:lnTo>
                      <a:pt x="562" y="467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4" name="Freeform: Shape 45">
              <a:extLst>
                <a:ext uri="{FF2B5EF4-FFF2-40B4-BE49-F238E27FC236}">
                  <a16:creationId xmlns:a16="http://schemas.microsoft.com/office/drawing/2014/main" id="{9B958C95-E8C8-419B-89F9-5543232DFDCF}"/>
                </a:ext>
              </a:extLst>
            </p:cNvPr>
            <p:cNvSpPr/>
            <p:nvPr/>
          </p:nvSpPr>
          <p:spPr>
            <a:xfrm>
              <a:off x="4156547" y="4381089"/>
              <a:ext cx="629329" cy="166965"/>
            </a:xfrm>
            <a:custGeom>
              <a:avLst/>
              <a:gdLst>
                <a:gd name="connsiteX0" fmla="*/ 885825 w 933450"/>
                <a:gd name="connsiteY0" fmla="*/ 247650 h 247650"/>
                <a:gd name="connsiteX1" fmla="*/ 47625 w 933450"/>
                <a:gd name="connsiteY1" fmla="*/ 247650 h 247650"/>
                <a:gd name="connsiteX2" fmla="*/ 0 w 933450"/>
                <a:gd name="connsiteY2" fmla="*/ 200025 h 247650"/>
                <a:gd name="connsiteX3" fmla="*/ 0 w 933450"/>
                <a:gd name="connsiteY3" fmla="*/ 47625 h 247650"/>
                <a:gd name="connsiteX4" fmla="*/ 47625 w 933450"/>
                <a:gd name="connsiteY4" fmla="*/ 0 h 247650"/>
                <a:gd name="connsiteX5" fmla="*/ 885825 w 933450"/>
                <a:gd name="connsiteY5" fmla="*/ 0 h 247650"/>
                <a:gd name="connsiteX6" fmla="*/ 933450 w 933450"/>
                <a:gd name="connsiteY6" fmla="*/ 47625 h 247650"/>
                <a:gd name="connsiteX7" fmla="*/ 933450 w 933450"/>
                <a:gd name="connsiteY7" fmla="*/ 200025 h 247650"/>
                <a:gd name="connsiteX8" fmla="*/ 885825 w 933450"/>
                <a:gd name="connsiteY8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247650">
                  <a:moveTo>
                    <a:pt x="885825" y="247650"/>
                  </a:moveTo>
                  <a:lnTo>
                    <a:pt x="47625" y="247650"/>
                  </a:lnTo>
                  <a:cubicBezTo>
                    <a:pt x="21335" y="247620"/>
                    <a:pt x="30" y="226315"/>
                    <a:pt x="0" y="200025"/>
                  </a:cubicBezTo>
                  <a:lnTo>
                    <a:pt x="0" y="47625"/>
                  </a:lnTo>
                  <a:cubicBezTo>
                    <a:pt x="30" y="21335"/>
                    <a:pt x="21335" y="30"/>
                    <a:pt x="47625" y="0"/>
                  </a:cubicBezTo>
                  <a:lnTo>
                    <a:pt x="885825" y="0"/>
                  </a:lnTo>
                  <a:cubicBezTo>
                    <a:pt x="912115" y="30"/>
                    <a:pt x="933420" y="21335"/>
                    <a:pt x="933450" y="47625"/>
                  </a:cubicBezTo>
                  <a:lnTo>
                    <a:pt x="933450" y="200025"/>
                  </a:lnTo>
                  <a:cubicBezTo>
                    <a:pt x="933420" y="226315"/>
                    <a:pt x="912115" y="247620"/>
                    <a:pt x="885825" y="2476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79" name="Gruppe 278"/>
            <p:cNvGrpSpPr/>
            <p:nvPr/>
          </p:nvGrpSpPr>
          <p:grpSpPr>
            <a:xfrm>
              <a:off x="4171423" y="4729600"/>
              <a:ext cx="599577" cy="557594"/>
              <a:chOff x="6943725" y="3860800"/>
              <a:chExt cx="725488" cy="674688"/>
            </a:xfrm>
          </p:grpSpPr>
          <p:sp>
            <p:nvSpPr>
              <p:cNvPr id="28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943725" y="3860800"/>
                <a:ext cx="725488" cy="67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1" name="Freeform 7"/>
              <p:cNvSpPr>
                <a:spLocks noEditPoints="1"/>
              </p:cNvSpPr>
              <p:nvPr/>
            </p:nvSpPr>
            <p:spPr bwMode="auto">
              <a:xfrm>
                <a:off x="6943725" y="4222750"/>
                <a:ext cx="141288" cy="280988"/>
              </a:xfrm>
              <a:custGeom>
                <a:avLst/>
                <a:gdLst>
                  <a:gd name="T0" fmla="*/ 268 w 268"/>
                  <a:gd name="T1" fmla="*/ 532 h 532"/>
                  <a:gd name="T2" fmla="*/ 0 w 268"/>
                  <a:gd name="T3" fmla="*/ 532 h 532"/>
                  <a:gd name="T4" fmla="*/ 0 w 268"/>
                  <a:gd name="T5" fmla="*/ 0 h 532"/>
                  <a:gd name="T6" fmla="*/ 268 w 268"/>
                  <a:gd name="T7" fmla="*/ 0 h 532"/>
                  <a:gd name="T8" fmla="*/ 268 w 268"/>
                  <a:gd name="T9" fmla="*/ 532 h 532"/>
                  <a:gd name="T10" fmla="*/ 33 w 268"/>
                  <a:gd name="T11" fmla="*/ 499 h 532"/>
                  <a:gd name="T12" fmla="*/ 234 w 268"/>
                  <a:gd name="T13" fmla="*/ 499 h 532"/>
                  <a:gd name="T14" fmla="*/ 234 w 268"/>
                  <a:gd name="T15" fmla="*/ 34 h 532"/>
                  <a:gd name="T16" fmla="*/ 33 w 268"/>
                  <a:gd name="T17" fmla="*/ 34 h 532"/>
                  <a:gd name="T18" fmla="*/ 33 w 268"/>
                  <a:gd name="T19" fmla="*/ 499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32">
                    <a:moveTo>
                      <a:pt x="268" y="532"/>
                    </a:moveTo>
                    <a:lnTo>
                      <a:pt x="0" y="532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532"/>
                    </a:lnTo>
                    <a:close/>
                    <a:moveTo>
                      <a:pt x="33" y="499"/>
                    </a:moveTo>
                    <a:lnTo>
                      <a:pt x="234" y="499"/>
                    </a:lnTo>
                    <a:lnTo>
                      <a:pt x="234" y="34"/>
                    </a:lnTo>
                    <a:lnTo>
                      <a:pt x="33" y="34"/>
                    </a:lnTo>
                    <a:lnTo>
                      <a:pt x="33" y="499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2" name="Rectangle 8"/>
              <p:cNvSpPr>
                <a:spLocks noChangeArrowheads="1"/>
              </p:cNvSpPr>
              <p:nvPr/>
            </p:nvSpPr>
            <p:spPr bwMode="auto">
              <a:xfrm>
                <a:off x="7005638" y="4314825"/>
                <a:ext cx="17463" cy="173038"/>
              </a:xfrm>
              <a:prstGeom prst="rect">
                <a:avLst/>
              </a:pr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3" name="Freeform 9"/>
              <p:cNvSpPr>
                <a:spLocks/>
              </p:cNvSpPr>
              <p:nvPr/>
            </p:nvSpPr>
            <p:spPr bwMode="auto">
              <a:xfrm>
                <a:off x="7207250" y="4194175"/>
                <a:ext cx="369888" cy="131763"/>
              </a:xfrm>
              <a:custGeom>
                <a:avLst/>
                <a:gdLst>
                  <a:gd name="T0" fmla="*/ 667 w 700"/>
                  <a:gd name="T1" fmla="*/ 247 h 247"/>
                  <a:gd name="T2" fmla="*/ 667 w 700"/>
                  <a:gd name="T3" fmla="*/ 231 h 247"/>
                  <a:gd name="T4" fmla="*/ 666 w 700"/>
                  <a:gd name="T5" fmla="*/ 210 h 247"/>
                  <a:gd name="T6" fmla="*/ 661 w 700"/>
                  <a:gd name="T7" fmla="*/ 191 h 247"/>
                  <a:gd name="T8" fmla="*/ 652 w 700"/>
                  <a:gd name="T9" fmla="*/ 172 h 247"/>
                  <a:gd name="T10" fmla="*/ 629 w 700"/>
                  <a:gd name="T11" fmla="*/ 137 h 247"/>
                  <a:gd name="T12" fmla="*/ 594 w 700"/>
                  <a:gd name="T13" fmla="*/ 105 h 247"/>
                  <a:gd name="T14" fmla="*/ 550 w 700"/>
                  <a:gd name="T15" fmla="*/ 78 h 247"/>
                  <a:gd name="T16" fmla="*/ 499 w 700"/>
                  <a:gd name="T17" fmla="*/ 57 h 247"/>
                  <a:gd name="T18" fmla="*/ 441 w 700"/>
                  <a:gd name="T19" fmla="*/ 42 h 247"/>
                  <a:gd name="T20" fmla="*/ 378 w 700"/>
                  <a:gd name="T21" fmla="*/ 35 h 247"/>
                  <a:gd name="T22" fmla="*/ 346 w 700"/>
                  <a:gd name="T23" fmla="*/ 34 h 247"/>
                  <a:gd name="T24" fmla="*/ 293 w 700"/>
                  <a:gd name="T25" fmla="*/ 36 h 247"/>
                  <a:gd name="T26" fmla="*/ 243 w 700"/>
                  <a:gd name="T27" fmla="*/ 43 h 247"/>
                  <a:gd name="T28" fmla="*/ 196 w 700"/>
                  <a:gd name="T29" fmla="*/ 56 h 247"/>
                  <a:gd name="T30" fmla="*/ 153 w 700"/>
                  <a:gd name="T31" fmla="*/ 73 h 247"/>
                  <a:gd name="T32" fmla="*/ 115 w 700"/>
                  <a:gd name="T33" fmla="*/ 94 h 247"/>
                  <a:gd name="T34" fmla="*/ 82 w 700"/>
                  <a:gd name="T35" fmla="*/ 119 h 247"/>
                  <a:gd name="T36" fmla="*/ 55 w 700"/>
                  <a:gd name="T37" fmla="*/ 146 h 247"/>
                  <a:gd name="T38" fmla="*/ 37 w 700"/>
                  <a:gd name="T39" fmla="*/ 177 h 247"/>
                  <a:gd name="T40" fmla="*/ 0 w 700"/>
                  <a:gd name="T41" fmla="*/ 177 h 247"/>
                  <a:gd name="T42" fmla="*/ 7 w 700"/>
                  <a:gd name="T43" fmla="*/ 162 h 247"/>
                  <a:gd name="T44" fmla="*/ 28 w 700"/>
                  <a:gd name="T45" fmla="*/ 127 h 247"/>
                  <a:gd name="T46" fmla="*/ 57 w 700"/>
                  <a:gd name="T47" fmla="*/ 97 h 247"/>
                  <a:gd name="T48" fmla="*/ 92 w 700"/>
                  <a:gd name="T49" fmla="*/ 68 h 247"/>
                  <a:gd name="T50" fmla="*/ 134 w 700"/>
                  <a:gd name="T51" fmla="*/ 45 h 247"/>
                  <a:gd name="T52" fmla="*/ 181 w 700"/>
                  <a:gd name="T53" fmla="*/ 26 h 247"/>
                  <a:gd name="T54" fmla="*/ 233 w 700"/>
                  <a:gd name="T55" fmla="*/ 11 h 247"/>
                  <a:gd name="T56" fmla="*/ 288 w 700"/>
                  <a:gd name="T57" fmla="*/ 3 h 247"/>
                  <a:gd name="T58" fmla="*/ 346 w 700"/>
                  <a:gd name="T59" fmla="*/ 0 h 247"/>
                  <a:gd name="T60" fmla="*/ 382 w 700"/>
                  <a:gd name="T61" fmla="*/ 2 h 247"/>
                  <a:gd name="T62" fmla="*/ 451 w 700"/>
                  <a:gd name="T63" fmla="*/ 10 h 247"/>
                  <a:gd name="T64" fmla="*/ 515 w 700"/>
                  <a:gd name="T65" fmla="*/ 27 h 247"/>
                  <a:gd name="T66" fmla="*/ 571 w 700"/>
                  <a:gd name="T67" fmla="*/ 53 h 247"/>
                  <a:gd name="T68" fmla="*/ 619 w 700"/>
                  <a:gd name="T69" fmla="*/ 84 h 247"/>
                  <a:gd name="T70" fmla="*/ 657 w 700"/>
                  <a:gd name="T71" fmla="*/ 121 h 247"/>
                  <a:gd name="T72" fmla="*/ 673 w 700"/>
                  <a:gd name="T73" fmla="*/ 141 h 247"/>
                  <a:gd name="T74" fmla="*/ 684 w 700"/>
                  <a:gd name="T75" fmla="*/ 162 h 247"/>
                  <a:gd name="T76" fmla="*/ 693 w 700"/>
                  <a:gd name="T77" fmla="*/ 184 h 247"/>
                  <a:gd name="T78" fmla="*/ 699 w 700"/>
                  <a:gd name="T79" fmla="*/ 207 h 247"/>
                  <a:gd name="T80" fmla="*/ 700 w 700"/>
                  <a:gd name="T81" fmla="*/ 23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0" h="247">
                    <a:moveTo>
                      <a:pt x="700" y="247"/>
                    </a:moveTo>
                    <a:lnTo>
                      <a:pt x="667" y="247"/>
                    </a:lnTo>
                    <a:lnTo>
                      <a:pt x="667" y="231"/>
                    </a:lnTo>
                    <a:lnTo>
                      <a:pt x="667" y="231"/>
                    </a:lnTo>
                    <a:lnTo>
                      <a:pt x="667" y="220"/>
                    </a:lnTo>
                    <a:lnTo>
                      <a:pt x="666" y="210"/>
                    </a:lnTo>
                    <a:lnTo>
                      <a:pt x="663" y="200"/>
                    </a:lnTo>
                    <a:lnTo>
                      <a:pt x="661" y="191"/>
                    </a:lnTo>
                    <a:lnTo>
                      <a:pt x="657" y="182"/>
                    </a:lnTo>
                    <a:lnTo>
                      <a:pt x="652" y="172"/>
                    </a:lnTo>
                    <a:lnTo>
                      <a:pt x="642" y="154"/>
                    </a:lnTo>
                    <a:lnTo>
                      <a:pt x="629" y="137"/>
                    </a:lnTo>
                    <a:lnTo>
                      <a:pt x="613" y="120"/>
                    </a:lnTo>
                    <a:lnTo>
                      <a:pt x="594" y="105"/>
                    </a:lnTo>
                    <a:lnTo>
                      <a:pt x="573" y="92"/>
                    </a:lnTo>
                    <a:lnTo>
                      <a:pt x="550" y="78"/>
                    </a:lnTo>
                    <a:lnTo>
                      <a:pt x="525" y="67"/>
                    </a:lnTo>
                    <a:lnTo>
                      <a:pt x="499" y="57"/>
                    </a:lnTo>
                    <a:lnTo>
                      <a:pt x="471" y="48"/>
                    </a:lnTo>
                    <a:lnTo>
                      <a:pt x="441" y="42"/>
                    </a:lnTo>
                    <a:lnTo>
                      <a:pt x="410" y="37"/>
                    </a:lnTo>
                    <a:lnTo>
                      <a:pt x="378" y="35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19" y="34"/>
                    </a:lnTo>
                    <a:lnTo>
                      <a:pt x="293" y="36"/>
                    </a:lnTo>
                    <a:lnTo>
                      <a:pt x="267" y="40"/>
                    </a:lnTo>
                    <a:lnTo>
                      <a:pt x="243" y="43"/>
                    </a:lnTo>
                    <a:lnTo>
                      <a:pt x="219" y="50"/>
                    </a:lnTo>
                    <a:lnTo>
                      <a:pt x="196" y="56"/>
                    </a:lnTo>
                    <a:lnTo>
                      <a:pt x="174" y="64"/>
                    </a:lnTo>
                    <a:lnTo>
                      <a:pt x="153" y="73"/>
                    </a:lnTo>
                    <a:lnTo>
                      <a:pt x="133" y="83"/>
                    </a:lnTo>
                    <a:lnTo>
                      <a:pt x="115" y="94"/>
                    </a:lnTo>
                    <a:lnTo>
                      <a:pt x="97" y="106"/>
                    </a:lnTo>
                    <a:lnTo>
                      <a:pt x="82" y="119"/>
                    </a:lnTo>
                    <a:lnTo>
                      <a:pt x="68" y="132"/>
                    </a:lnTo>
                    <a:lnTo>
                      <a:pt x="55" y="146"/>
                    </a:lnTo>
                    <a:lnTo>
                      <a:pt x="45" y="161"/>
                    </a:lnTo>
                    <a:lnTo>
                      <a:pt x="37" y="177"/>
                    </a:lnTo>
                    <a:lnTo>
                      <a:pt x="29" y="191"/>
                    </a:lnTo>
                    <a:lnTo>
                      <a:pt x="0" y="177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16" y="145"/>
                    </a:lnTo>
                    <a:lnTo>
                      <a:pt x="28" y="127"/>
                    </a:lnTo>
                    <a:lnTo>
                      <a:pt x="42" y="111"/>
                    </a:lnTo>
                    <a:lnTo>
                      <a:pt x="57" y="97"/>
                    </a:lnTo>
                    <a:lnTo>
                      <a:pt x="74" y="82"/>
                    </a:lnTo>
                    <a:lnTo>
                      <a:pt x="92" y="68"/>
                    </a:lnTo>
                    <a:lnTo>
                      <a:pt x="113" y="56"/>
                    </a:lnTo>
                    <a:lnTo>
                      <a:pt x="134" y="45"/>
                    </a:lnTo>
                    <a:lnTo>
                      <a:pt x="158" y="35"/>
                    </a:lnTo>
                    <a:lnTo>
                      <a:pt x="181" y="26"/>
                    </a:lnTo>
                    <a:lnTo>
                      <a:pt x="207" y="18"/>
                    </a:lnTo>
                    <a:lnTo>
                      <a:pt x="233" y="11"/>
                    </a:lnTo>
                    <a:lnTo>
                      <a:pt x="260" y="7"/>
                    </a:lnTo>
                    <a:lnTo>
                      <a:pt x="288" y="3"/>
                    </a:lnTo>
                    <a:lnTo>
                      <a:pt x="317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82" y="2"/>
                    </a:lnTo>
                    <a:lnTo>
                      <a:pt x="417" y="5"/>
                    </a:lnTo>
                    <a:lnTo>
                      <a:pt x="451" y="10"/>
                    </a:lnTo>
                    <a:lnTo>
                      <a:pt x="483" y="19"/>
                    </a:lnTo>
                    <a:lnTo>
                      <a:pt x="515" y="27"/>
                    </a:lnTo>
                    <a:lnTo>
                      <a:pt x="544" y="40"/>
                    </a:lnTo>
                    <a:lnTo>
                      <a:pt x="571" y="53"/>
                    </a:lnTo>
                    <a:lnTo>
                      <a:pt x="597" y="68"/>
                    </a:lnTo>
                    <a:lnTo>
                      <a:pt x="619" y="84"/>
                    </a:lnTo>
                    <a:lnTo>
                      <a:pt x="640" y="101"/>
                    </a:lnTo>
                    <a:lnTo>
                      <a:pt x="657" y="121"/>
                    </a:lnTo>
                    <a:lnTo>
                      <a:pt x="666" y="131"/>
                    </a:lnTo>
                    <a:lnTo>
                      <a:pt x="673" y="141"/>
                    </a:lnTo>
                    <a:lnTo>
                      <a:pt x="679" y="151"/>
                    </a:lnTo>
                    <a:lnTo>
                      <a:pt x="684" y="162"/>
                    </a:lnTo>
                    <a:lnTo>
                      <a:pt x="689" y="173"/>
                    </a:lnTo>
                    <a:lnTo>
                      <a:pt x="693" y="184"/>
                    </a:lnTo>
                    <a:lnTo>
                      <a:pt x="696" y="195"/>
                    </a:lnTo>
                    <a:lnTo>
                      <a:pt x="699" y="207"/>
                    </a:lnTo>
                    <a:lnTo>
                      <a:pt x="700" y="219"/>
                    </a:lnTo>
                    <a:lnTo>
                      <a:pt x="700" y="231"/>
                    </a:lnTo>
                    <a:lnTo>
                      <a:pt x="700" y="2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4" name="Freeform 10"/>
              <p:cNvSpPr>
                <a:spLocks noEditPoints="1"/>
              </p:cNvSpPr>
              <p:nvPr/>
            </p:nvSpPr>
            <p:spPr bwMode="auto">
              <a:xfrm>
                <a:off x="7410450" y="3860800"/>
                <a:ext cx="220663" cy="212725"/>
              </a:xfrm>
              <a:custGeom>
                <a:avLst/>
                <a:gdLst>
                  <a:gd name="T0" fmla="*/ 146 w 416"/>
                  <a:gd name="T1" fmla="*/ 402 h 402"/>
                  <a:gd name="T2" fmla="*/ 117 w 416"/>
                  <a:gd name="T3" fmla="*/ 398 h 402"/>
                  <a:gd name="T4" fmla="*/ 76 w 416"/>
                  <a:gd name="T5" fmla="*/ 382 h 402"/>
                  <a:gd name="T6" fmla="*/ 41 w 416"/>
                  <a:gd name="T7" fmla="*/ 354 h 402"/>
                  <a:gd name="T8" fmla="*/ 23 w 416"/>
                  <a:gd name="T9" fmla="*/ 330 h 402"/>
                  <a:gd name="T10" fmla="*/ 4 w 416"/>
                  <a:gd name="T11" fmla="*/ 290 h 402"/>
                  <a:gd name="T12" fmla="*/ 0 w 416"/>
                  <a:gd name="T13" fmla="*/ 247 h 402"/>
                  <a:gd name="T14" fmla="*/ 3 w 416"/>
                  <a:gd name="T15" fmla="*/ 217 h 402"/>
                  <a:gd name="T16" fmla="*/ 19 w 416"/>
                  <a:gd name="T17" fmla="*/ 175 h 402"/>
                  <a:gd name="T18" fmla="*/ 48 w 416"/>
                  <a:gd name="T19" fmla="*/ 141 h 402"/>
                  <a:gd name="T20" fmla="*/ 98 w 416"/>
                  <a:gd name="T21" fmla="*/ 91 h 402"/>
                  <a:gd name="T22" fmla="*/ 131 w 416"/>
                  <a:gd name="T23" fmla="*/ 67 h 402"/>
                  <a:gd name="T24" fmla="*/ 189 w 416"/>
                  <a:gd name="T25" fmla="*/ 39 h 402"/>
                  <a:gd name="T26" fmla="*/ 241 w 416"/>
                  <a:gd name="T27" fmla="*/ 27 h 402"/>
                  <a:gd name="T28" fmla="*/ 394 w 416"/>
                  <a:gd name="T29" fmla="*/ 4 h 402"/>
                  <a:gd name="T30" fmla="*/ 413 w 416"/>
                  <a:gd name="T31" fmla="*/ 23 h 402"/>
                  <a:gd name="T32" fmla="*/ 379 w 416"/>
                  <a:gd name="T33" fmla="*/ 174 h 402"/>
                  <a:gd name="T34" fmla="*/ 364 w 416"/>
                  <a:gd name="T35" fmla="*/ 226 h 402"/>
                  <a:gd name="T36" fmla="*/ 334 w 416"/>
                  <a:gd name="T37" fmla="*/ 281 h 402"/>
                  <a:gd name="T38" fmla="*/ 307 w 416"/>
                  <a:gd name="T39" fmla="*/ 313 h 402"/>
                  <a:gd name="T40" fmla="*/ 254 w 416"/>
                  <a:gd name="T41" fmla="*/ 361 h 402"/>
                  <a:gd name="T42" fmla="*/ 219 w 416"/>
                  <a:gd name="T43" fmla="*/ 386 h 402"/>
                  <a:gd name="T44" fmla="*/ 180 w 416"/>
                  <a:gd name="T45" fmla="*/ 400 h 402"/>
                  <a:gd name="T46" fmla="*/ 151 w 416"/>
                  <a:gd name="T47" fmla="*/ 402 h 402"/>
                  <a:gd name="T48" fmla="*/ 334 w 416"/>
                  <a:gd name="T49" fmla="*/ 46 h 402"/>
                  <a:gd name="T50" fmla="*/ 215 w 416"/>
                  <a:gd name="T51" fmla="*/ 67 h 402"/>
                  <a:gd name="T52" fmla="*/ 184 w 416"/>
                  <a:gd name="T53" fmla="*/ 76 h 402"/>
                  <a:gd name="T54" fmla="*/ 135 w 416"/>
                  <a:gd name="T55" fmla="*/ 104 h 402"/>
                  <a:gd name="T56" fmla="*/ 102 w 416"/>
                  <a:gd name="T57" fmla="*/ 132 h 402"/>
                  <a:gd name="T58" fmla="*/ 62 w 416"/>
                  <a:gd name="T59" fmla="*/ 173 h 402"/>
                  <a:gd name="T60" fmla="*/ 44 w 416"/>
                  <a:gd name="T61" fmla="*/ 202 h 402"/>
                  <a:gd name="T62" fmla="*/ 34 w 416"/>
                  <a:gd name="T63" fmla="*/ 236 h 402"/>
                  <a:gd name="T64" fmla="*/ 33 w 416"/>
                  <a:gd name="T65" fmla="*/ 259 h 402"/>
                  <a:gd name="T66" fmla="*/ 40 w 416"/>
                  <a:gd name="T67" fmla="*/ 292 h 402"/>
                  <a:gd name="T68" fmla="*/ 57 w 416"/>
                  <a:gd name="T69" fmla="*/ 323 h 402"/>
                  <a:gd name="T70" fmla="*/ 74 w 416"/>
                  <a:gd name="T71" fmla="*/ 339 h 402"/>
                  <a:gd name="T72" fmla="*/ 103 w 416"/>
                  <a:gd name="T73" fmla="*/ 359 h 402"/>
                  <a:gd name="T74" fmla="*/ 135 w 416"/>
                  <a:gd name="T75" fmla="*/ 367 h 402"/>
                  <a:gd name="T76" fmla="*/ 159 w 416"/>
                  <a:gd name="T77" fmla="*/ 369 h 402"/>
                  <a:gd name="T78" fmla="*/ 193 w 416"/>
                  <a:gd name="T79" fmla="*/ 361 h 402"/>
                  <a:gd name="T80" fmla="*/ 223 w 416"/>
                  <a:gd name="T81" fmla="*/ 344 h 402"/>
                  <a:gd name="T82" fmla="*/ 266 w 416"/>
                  <a:gd name="T83" fmla="*/ 306 h 402"/>
                  <a:gd name="T84" fmla="*/ 297 w 416"/>
                  <a:gd name="T85" fmla="*/ 275 h 402"/>
                  <a:gd name="T86" fmla="*/ 326 w 416"/>
                  <a:gd name="T87" fmla="*/ 227 h 402"/>
                  <a:gd name="T88" fmla="*/ 339 w 416"/>
                  <a:gd name="T89" fmla="*/ 197 h 402"/>
                  <a:gd name="T90" fmla="*/ 367 w 416"/>
                  <a:gd name="T91" fmla="*/ 8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6" h="402">
                    <a:moveTo>
                      <a:pt x="151" y="402"/>
                    </a:moveTo>
                    <a:lnTo>
                      <a:pt x="151" y="402"/>
                    </a:lnTo>
                    <a:lnTo>
                      <a:pt x="146" y="402"/>
                    </a:lnTo>
                    <a:lnTo>
                      <a:pt x="146" y="402"/>
                    </a:lnTo>
                    <a:lnTo>
                      <a:pt x="131" y="401"/>
                    </a:lnTo>
                    <a:lnTo>
                      <a:pt x="117" y="398"/>
                    </a:lnTo>
                    <a:lnTo>
                      <a:pt x="103" y="395"/>
                    </a:lnTo>
                    <a:lnTo>
                      <a:pt x="90" y="388"/>
                    </a:lnTo>
                    <a:lnTo>
                      <a:pt x="76" y="382"/>
                    </a:lnTo>
                    <a:lnTo>
                      <a:pt x="64" y="374"/>
                    </a:lnTo>
                    <a:lnTo>
                      <a:pt x="51" y="365"/>
                    </a:lnTo>
                    <a:lnTo>
                      <a:pt x="41" y="354"/>
                    </a:lnTo>
                    <a:lnTo>
                      <a:pt x="41" y="354"/>
                    </a:lnTo>
                    <a:lnTo>
                      <a:pt x="32" y="343"/>
                    </a:lnTo>
                    <a:lnTo>
                      <a:pt x="23" y="330"/>
                    </a:lnTo>
                    <a:lnTo>
                      <a:pt x="16" y="318"/>
                    </a:lnTo>
                    <a:lnTo>
                      <a:pt x="9" y="305"/>
                    </a:lnTo>
                    <a:lnTo>
                      <a:pt x="4" y="290"/>
                    </a:lnTo>
                    <a:lnTo>
                      <a:pt x="2" y="276"/>
                    </a:lnTo>
                    <a:lnTo>
                      <a:pt x="1" y="261"/>
                    </a:lnTo>
                    <a:lnTo>
                      <a:pt x="0" y="247"/>
                    </a:lnTo>
                    <a:lnTo>
                      <a:pt x="0" y="247"/>
                    </a:lnTo>
                    <a:lnTo>
                      <a:pt x="1" y="231"/>
                    </a:lnTo>
                    <a:lnTo>
                      <a:pt x="3" y="217"/>
                    </a:lnTo>
                    <a:lnTo>
                      <a:pt x="8" y="202"/>
                    </a:lnTo>
                    <a:lnTo>
                      <a:pt x="13" y="189"/>
                    </a:lnTo>
                    <a:lnTo>
                      <a:pt x="19" y="175"/>
                    </a:lnTo>
                    <a:lnTo>
                      <a:pt x="28" y="163"/>
                    </a:lnTo>
                    <a:lnTo>
                      <a:pt x="37" y="152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76" y="112"/>
                    </a:lnTo>
                    <a:lnTo>
                      <a:pt x="98" y="9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31" y="67"/>
                    </a:lnTo>
                    <a:lnTo>
                      <a:pt x="151" y="55"/>
                    </a:lnTo>
                    <a:lnTo>
                      <a:pt x="172" y="46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212" y="33"/>
                    </a:lnTo>
                    <a:lnTo>
                      <a:pt x="241" y="27"/>
                    </a:lnTo>
                    <a:lnTo>
                      <a:pt x="308" y="16"/>
                    </a:lnTo>
                    <a:lnTo>
                      <a:pt x="366" y="7"/>
                    </a:lnTo>
                    <a:lnTo>
                      <a:pt x="394" y="4"/>
                    </a:lnTo>
                    <a:lnTo>
                      <a:pt x="416" y="0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08" y="51"/>
                    </a:lnTo>
                    <a:lnTo>
                      <a:pt x="395" y="109"/>
                    </a:lnTo>
                    <a:lnTo>
                      <a:pt x="379" y="174"/>
                    </a:lnTo>
                    <a:lnTo>
                      <a:pt x="372" y="202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56" y="242"/>
                    </a:lnTo>
                    <a:lnTo>
                      <a:pt x="346" y="261"/>
                    </a:lnTo>
                    <a:lnTo>
                      <a:pt x="334" y="281"/>
                    </a:lnTo>
                    <a:lnTo>
                      <a:pt x="323" y="296"/>
                    </a:lnTo>
                    <a:lnTo>
                      <a:pt x="323" y="296"/>
                    </a:lnTo>
                    <a:lnTo>
                      <a:pt x="307" y="313"/>
                    </a:lnTo>
                    <a:lnTo>
                      <a:pt x="286" y="334"/>
                    </a:lnTo>
                    <a:lnTo>
                      <a:pt x="254" y="361"/>
                    </a:lnTo>
                    <a:lnTo>
                      <a:pt x="254" y="361"/>
                    </a:lnTo>
                    <a:lnTo>
                      <a:pt x="244" y="370"/>
                    </a:lnTo>
                    <a:lnTo>
                      <a:pt x="231" y="379"/>
                    </a:lnTo>
                    <a:lnTo>
                      <a:pt x="219" y="386"/>
                    </a:lnTo>
                    <a:lnTo>
                      <a:pt x="207" y="391"/>
                    </a:lnTo>
                    <a:lnTo>
                      <a:pt x="193" y="396"/>
                    </a:lnTo>
                    <a:lnTo>
                      <a:pt x="180" y="400"/>
                    </a:lnTo>
                    <a:lnTo>
                      <a:pt x="166" y="401"/>
                    </a:lnTo>
                    <a:lnTo>
                      <a:pt x="151" y="402"/>
                    </a:lnTo>
                    <a:lnTo>
                      <a:pt x="151" y="402"/>
                    </a:lnTo>
                    <a:close/>
                    <a:moveTo>
                      <a:pt x="376" y="39"/>
                    </a:moveTo>
                    <a:lnTo>
                      <a:pt x="376" y="39"/>
                    </a:lnTo>
                    <a:lnTo>
                      <a:pt x="334" y="46"/>
                    </a:lnTo>
                    <a:lnTo>
                      <a:pt x="284" y="53"/>
                    </a:lnTo>
                    <a:lnTo>
                      <a:pt x="236" y="62"/>
                    </a:lnTo>
                    <a:lnTo>
                      <a:pt x="215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184" y="76"/>
                    </a:lnTo>
                    <a:lnTo>
                      <a:pt x="167" y="85"/>
                    </a:lnTo>
                    <a:lnTo>
                      <a:pt x="149" y="95"/>
                    </a:lnTo>
                    <a:lnTo>
                      <a:pt x="135" y="104"/>
                    </a:lnTo>
                    <a:lnTo>
                      <a:pt x="135" y="104"/>
                    </a:lnTo>
                    <a:lnTo>
                      <a:pt x="120" y="115"/>
                    </a:lnTo>
                    <a:lnTo>
                      <a:pt x="102" y="132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62" y="173"/>
                    </a:lnTo>
                    <a:lnTo>
                      <a:pt x="55" y="182"/>
                    </a:lnTo>
                    <a:lnTo>
                      <a:pt x="49" y="192"/>
                    </a:lnTo>
                    <a:lnTo>
                      <a:pt x="44" y="202"/>
                    </a:lnTo>
                    <a:lnTo>
                      <a:pt x="39" y="213"/>
                    </a:lnTo>
                    <a:lnTo>
                      <a:pt x="37" y="224"/>
                    </a:lnTo>
                    <a:lnTo>
                      <a:pt x="34" y="236"/>
                    </a:lnTo>
                    <a:lnTo>
                      <a:pt x="33" y="247"/>
                    </a:lnTo>
                    <a:lnTo>
                      <a:pt x="33" y="247"/>
                    </a:lnTo>
                    <a:lnTo>
                      <a:pt x="33" y="259"/>
                    </a:lnTo>
                    <a:lnTo>
                      <a:pt x="35" y="270"/>
                    </a:lnTo>
                    <a:lnTo>
                      <a:pt x="38" y="281"/>
                    </a:lnTo>
                    <a:lnTo>
                      <a:pt x="40" y="292"/>
                    </a:lnTo>
                    <a:lnTo>
                      <a:pt x="45" y="303"/>
                    </a:lnTo>
                    <a:lnTo>
                      <a:pt x="51" y="313"/>
                    </a:lnTo>
                    <a:lnTo>
                      <a:pt x="57" y="323"/>
                    </a:lnTo>
                    <a:lnTo>
                      <a:pt x="65" y="332"/>
                    </a:lnTo>
                    <a:lnTo>
                      <a:pt x="65" y="332"/>
                    </a:lnTo>
                    <a:lnTo>
                      <a:pt x="74" y="339"/>
                    </a:lnTo>
                    <a:lnTo>
                      <a:pt x="82" y="346"/>
                    </a:lnTo>
                    <a:lnTo>
                      <a:pt x="92" y="353"/>
                    </a:lnTo>
                    <a:lnTo>
                      <a:pt x="103" y="359"/>
                    </a:lnTo>
                    <a:lnTo>
                      <a:pt x="113" y="363"/>
                    </a:lnTo>
                    <a:lnTo>
                      <a:pt x="124" y="365"/>
                    </a:lnTo>
                    <a:lnTo>
                      <a:pt x="135" y="367"/>
                    </a:lnTo>
                    <a:lnTo>
                      <a:pt x="147" y="369"/>
                    </a:lnTo>
                    <a:lnTo>
                      <a:pt x="147" y="369"/>
                    </a:lnTo>
                    <a:lnTo>
                      <a:pt x="159" y="369"/>
                    </a:lnTo>
                    <a:lnTo>
                      <a:pt x="171" y="366"/>
                    </a:lnTo>
                    <a:lnTo>
                      <a:pt x="182" y="364"/>
                    </a:lnTo>
                    <a:lnTo>
                      <a:pt x="193" y="361"/>
                    </a:lnTo>
                    <a:lnTo>
                      <a:pt x="203" y="356"/>
                    </a:lnTo>
                    <a:lnTo>
                      <a:pt x="213" y="350"/>
                    </a:lnTo>
                    <a:lnTo>
                      <a:pt x="223" y="344"/>
                    </a:lnTo>
                    <a:lnTo>
                      <a:pt x="231" y="337"/>
                    </a:lnTo>
                    <a:lnTo>
                      <a:pt x="231" y="337"/>
                    </a:lnTo>
                    <a:lnTo>
                      <a:pt x="266" y="306"/>
                    </a:lnTo>
                    <a:lnTo>
                      <a:pt x="284" y="289"/>
                    </a:lnTo>
                    <a:lnTo>
                      <a:pt x="297" y="275"/>
                    </a:lnTo>
                    <a:lnTo>
                      <a:pt x="297" y="275"/>
                    </a:lnTo>
                    <a:lnTo>
                      <a:pt x="307" y="261"/>
                    </a:lnTo>
                    <a:lnTo>
                      <a:pt x="316" y="245"/>
                    </a:lnTo>
                    <a:lnTo>
                      <a:pt x="326" y="227"/>
                    </a:lnTo>
                    <a:lnTo>
                      <a:pt x="334" y="213"/>
                    </a:lnTo>
                    <a:lnTo>
                      <a:pt x="334" y="213"/>
                    </a:lnTo>
                    <a:lnTo>
                      <a:pt x="339" y="197"/>
                    </a:lnTo>
                    <a:lnTo>
                      <a:pt x="345" y="178"/>
                    </a:lnTo>
                    <a:lnTo>
                      <a:pt x="356" y="129"/>
                    </a:lnTo>
                    <a:lnTo>
                      <a:pt x="367" y="80"/>
                    </a:lnTo>
                    <a:lnTo>
                      <a:pt x="376" y="39"/>
                    </a:lnTo>
                    <a:lnTo>
                      <a:pt x="376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5" name="Freeform 11"/>
              <p:cNvSpPr>
                <a:spLocks noEditPoints="1"/>
              </p:cNvSpPr>
              <p:nvPr/>
            </p:nvSpPr>
            <p:spPr bwMode="auto">
              <a:xfrm>
                <a:off x="7150100" y="3860800"/>
                <a:ext cx="220663" cy="212725"/>
              </a:xfrm>
              <a:custGeom>
                <a:avLst/>
                <a:gdLst>
                  <a:gd name="T0" fmla="*/ 250 w 417"/>
                  <a:gd name="T1" fmla="*/ 401 h 402"/>
                  <a:gd name="T2" fmla="*/ 209 w 417"/>
                  <a:gd name="T3" fmla="*/ 391 h 402"/>
                  <a:gd name="T4" fmla="*/ 172 w 417"/>
                  <a:gd name="T5" fmla="*/ 370 h 402"/>
                  <a:gd name="T6" fmla="*/ 131 w 417"/>
                  <a:gd name="T7" fmla="*/ 334 h 402"/>
                  <a:gd name="T8" fmla="*/ 94 w 417"/>
                  <a:gd name="T9" fmla="*/ 296 h 402"/>
                  <a:gd name="T10" fmla="*/ 60 w 417"/>
                  <a:gd name="T11" fmla="*/ 242 h 402"/>
                  <a:gd name="T12" fmla="*/ 44 w 417"/>
                  <a:gd name="T13" fmla="*/ 202 h 402"/>
                  <a:gd name="T14" fmla="*/ 10 w 417"/>
                  <a:gd name="T15" fmla="*/ 51 h 402"/>
                  <a:gd name="T16" fmla="*/ 22 w 417"/>
                  <a:gd name="T17" fmla="*/ 4 h 402"/>
                  <a:gd name="T18" fmla="*/ 108 w 417"/>
                  <a:gd name="T19" fmla="*/ 16 h 402"/>
                  <a:gd name="T20" fmla="*/ 227 w 417"/>
                  <a:gd name="T21" fmla="*/ 39 h 402"/>
                  <a:gd name="T22" fmla="*/ 265 w 417"/>
                  <a:gd name="T23" fmla="*/ 55 h 402"/>
                  <a:gd name="T24" fmla="*/ 301 w 417"/>
                  <a:gd name="T25" fmla="*/ 76 h 402"/>
                  <a:gd name="T26" fmla="*/ 370 w 417"/>
                  <a:gd name="T27" fmla="*/ 141 h 402"/>
                  <a:gd name="T28" fmla="*/ 388 w 417"/>
                  <a:gd name="T29" fmla="*/ 163 h 402"/>
                  <a:gd name="T30" fmla="*/ 408 w 417"/>
                  <a:gd name="T31" fmla="*/ 202 h 402"/>
                  <a:gd name="T32" fmla="*/ 417 w 417"/>
                  <a:gd name="T33" fmla="*/ 247 h 402"/>
                  <a:gd name="T34" fmla="*/ 414 w 417"/>
                  <a:gd name="T35" fmla="*/ 276 h 402"/>
                  <a:gd name="T36" fmla="*/ 401 w 417"/>
                  <a:gd name="T37" fmla="*/ 318 h 402"/>
                  <a:gd name="T38" fmla="*/ 376 w 417"/>
                  <a:gd name="T39" fmla="*/ 354 h 402"/>
                  <a:gd name="T40" fmla="*/ 352 w 417"/>
                  <a:gd name="T41" fmla="*/ 374 h 402"/>
                  <a:gd name="T42" fmla="*/ 313 w 417"/>
                  <a:gd name="T43" fmla="*/ 395 h 402"/>
                  <a:gd name="T44" fmla="*/ 270 w 417"/>
                  <a:gd name="T45" fmla="*/ 402 h 402"/>
                  <a:gd name="T46" fmla="*/ 265 w 417"/>
                  <a:gd name="T47" fmla="*/ 402 h 402"/>
                  <a:gd name="T48" fmla="*/ 49 w 417"/>
                  <a:gd name="T49" fmla="*/ 80 h 402"/>
                  <a:gd name="T50" fmla="*/ 78 w 417"/>
                  <a:gd name="T51" fmla="*/ 197 h 402"/>
                  <a:gd name="T52" fmla="*/ 90 w 417"/>
                  <a:gd name="T53" fmla="*/ 228 h 402"/>
                  <a:gd name="T54" fmla="*/ 119 w 417"/>
                  <a:gd name="T55" fmla="*/ 275 h 402"/>
                  <a:gd name="T56" fmla="*/ 150 w 417"/>
                  <a:gd name="T57" fmla="*/ 306 h 402"/>
                  <a:gd name="T58" fmla="*/ 193 w 417"/>
                  <a:gd name="T59" fmla="*/ 344 h 402"/>
                  <a:gd name="T60" fmla="*/ 224 w 417"/>
                  <a:gd name="T61" fmla="*/ 361 h 402"/>
                  <a:gd name="T62" fmla="*/ 258 w 417"/>
                  <a:gd name="T63" fmla="*/ 369 h 402"/>
                  <a:gd name="T64" fmla="*/ 291 w 417"/>
                  <a:gd name="T65" fmla="*/ 365 h 402"/>
                  <a:gd name="T66" fmla="*/ 323 w 417"/>
                  <a:gd name="T67" fmla="*/ 354 h 402"/>
                  <a:gd name="T68" fmla="*/ 351 w 417"/>
                  <a:gd name="T69" fmla="*/ 332 h 402"/>
                  <a:gd name="T70" fmla="*/ 366 w 417"/>
                  <a:gd name="T71" fmla="*/ 312 h 402"/>
                  <a:gd name="T72" fmla="*/ 380 w 417"/>
                  <a:gd name="T73" fmla="*/ 281 h 402"/>
                  <a:gd name="T74" fmla="*/ 383 w 417"/>
                  <a:gd name="T75" fmla="*/ 247 h 402"/>
                  <a:gd name="T76" fmla="*/ 377 w 417"/>
                  <a:gd name="T77" fmla="*/ 213 h 402"/>
                  <a:gd name="T78" fmla="*/ 361 w 417"/>
                  <a:gd name="T79" fmla="*/ 182 h 402"/>
                  <a:gd name="T80" fmla="*/ 346 w 417"/>
                  <a:gd name="T81" fmla="*/ 165 h 402"/>
                  <a:gd name="T82" fmla="*/ 281 w 417"/>
                  <a:gd name="T83" fmla="*/ 104 h 402"/>
                  <a:gd name="T84" fmla="*/ 250 w 417"/>
                  <a:gd name="T85" fmla="*/ 85 h 402"/>
                  <a:gd name="T86" fmla="*/ 217 w 417"/>
                  <a:gd name="T87" fmla="*/ 72 h 402"/>
                  <a:gd name="T88" fmla="*/ 132 w 417"/>
                  <a:gd name="T89" fmla="*/ 53 h 402"/>
                  <a:gd name="T90" fmla="*/ 41 w 417"/>
                  <a:gd name="T91" fmla="*/ 3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7" h="402">
                    <a:moveTo>
                      <a:pt x="265" y="402"/>
                    </a:moveTo>
                    <a:lnTo>
                      <a:pt x="265" y="402"/>
                    </a:lnTo>
                    <a:lnTo>
                      <a:pt x="250" y="401"/>
                    </a:lnTo>
                    <a:lnTo>
                      <a:pt x="237" y="400"/>
                    </a:lnTo>
                    <a:lnTo>
                      <a:pt x="223" y="396"/>
                    </a:lnTo>
                    <a:lnTo>
                      <a:pt x="209" y="391"/>
                    </a:lnTo>
                    <a:lnTo>
                      <a:pt x="197" y="386"/>
                    </a:lnTo>
                    <a:lnTo>
                      <a:pt x="185" y="379"/>
                    </a:lnTo>
                    <a:lnTo>
                      <a:pt x="172" y="37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31" y="334"/>
                    </a:lnTo>
                    <a:lnTo>
                      <a:pt x="110" y="313"/>
                    </a:lnTo>
                    <a:lnTo>
                      <a:pt x="94" y="296"/>
                    </a:lnTo>
                    <a:lnTo>
                      <a:pt x="94" y="296"/>
                    </a:lnTo>
                    <a:lnTo>
                      <a:pt x="82" y="281"/>
                    </a:lnTo>
                    <a:lnTo>
                      <a:pt x="70" y="261"/>
                    </a:lnTo>
                    <a:lnTo>
                      <a:pt x="60" y="242"/>
                    </a:lnTo>
                    <a:lnTo>
                      <a:pt x="52" y="226"/>
                    </a:lnTo>
                    <a:lnTo>
                      <a:pt x="52" y="226"/>
                    </a:lnTo>
                    <a:lnTo>
                      <a:pt x="44" y="202"/>
                    </a:lnTo>
                    <a:lnTo>
                      <a:pt x="37" y="174"/>
                    </a:lnTo>
                    <a:lnTo>
                      <a:pt x="21" y="109"/>
                    </a:lnTo>
                    <a:lnTo>
                      <a:pt x="10" y="5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50" y="7"/>
                    </a:lnTo>
                    <a:lnTo>
                      <a:pt x="108" y="16"/>
                    </a:lnTo>
                    <a:lnTo>
                      <a:pt x="175" y="27"/>
                    </a:lnTo>
                    <a:lnTo>
                      <a:pt x="204" y="33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44" y="47"/>
                    </a:lnTo>
                    <a:lnTo>
                      <a:pt x="265" y="55"/>
                    </a:lnTo>
                    <a:lnTo>
                      <a:pt x="285" y="67"/>
                    </a:lnTo>
                    <a:lnTo>
                      <a:pt x="301" y="76"/>
                    </a:lnTo>
                    <a:lnTo>
                      <a:pt x="301" y="76"/>
                    </a:lnTo>
                    <a:lnTo>
                      <a:pt x="319" y="91"/>
                    </a:lnTo>
                    <a:lnTo>
                      <a:pt x="340" y="112"/>
                    </a:lnTo>
                    <a:lnTo>
                      <a:pt x="370" y="141"/>
                    </a:lnTo>
                    <a:lnTo>
                      <a:pt x="370" y="141"/>
                    </a:lnTo>
                    <a:lnTo>
                      <a:pt x="380" y="152"/>
                    </a:lnTo>
                    <a:lnTo>
                      <a:pt x="388" y="163"/>
                    </a:lnTo>
                    <a:lnTo>
                      <a:pt x="397" y="175"/>
                    </a:lnTo>
                    <a:lnTo>
                      <a:pt x="403" y="189"/>
                    </a:lnTo>
                    <a:lnTo>
                      <a:pt x="408" y="202"/>
                    </a:lnTo>
                    <a:lnTo>
                      <a:pt x="413" y="217"/>
                    </a:lnTo>
                    <a:lnTo>
                      <a:pt x="415" y="231"/>
                    </a:lnTo>
                    <a:lnTo>
                      <a:pt x="417" y="247"/>
                    </a:lnTo>
                    <a:lnTo>
                      <a:pt x="417" y="247"/>
                    </a:lnTo>
                    <a:lnTo>
                      <a:pt x="417" y="261"/>
                    </a:lnTo>
                    <a:lnTo>
                      <a:pt x="414" y="276"/>
                    </a:lnTo>
                    <a:lnTo>
                      <a:pt x="412" y="290"/>
                    </a:lnTo>
                    <a:lnTo>
                      <a:pt x="407" y="305"/>
                    </a:lnTo>
                    <a:lnTo>
                      <a:pt x="401" y="318"/>
                    </a:lnTo>
                    <a:lnTo>
                      <a:pt x="393" y="330"/>
                    </a:lnTo>
                    <a:lnTo>
                      <a:pt x="385" y="343"/>
                    </a:lnTo>
                    <a:lnTo>
                      <a:pt x="376" y="354"/>
                    </a:lnTo>
                    <a:lnTo>
                      <a:pt x="376" y="354"/>
                    </a:lnTo>
                    <a:lnTo>
                      <a:pt x="365" y="365"/>
                    </a:lnTo>
                    <a:lnTo>
                      <a:pt x="352" y="374"/>
                    </a:lnTo>
                    <a:lnTo>
                      <a:pt x="340" y="382"/>
                    </a:lnTo>
                    <a:lnTo>
                      <a:pt x="328" y="388"/>
                    </a:lnTo>
                    <a:lnTo>
                      <a:pt x="313" y="395"/>
                    </a:lnTo>
                    <a:lnTo>
                      <a:pt x="299" y="398"/>
                    </a:lnTo>
                    <a:lnTo>
                      <a:pt x="285" y="401"/>
                    </a:lnTo>
                    <a:lnTo>
                      <a:pt x="270" y="402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402"/>
                    </a:lnTo>
                    <a:close/>
                    <a:moveTo>
                      <a:pt x="41" y="39"/>
                    </a:moveTo>
                    <a:lnTo>
                      <a:pt x="41" y="39"/>
                    </a:lnTo>
                    <a:lnTo>
                      <a:pt x="49" y="80"/>
                    </a:lnTo>
                    <a:lnTo>
                      <a:pt x="60" y="129"/>
                    </a:lnTo>
                    <a:lnTo>
                      <a:pt x="71" y="178"/>
                    </a:lnTo>
                    <a:lnTo>
                      <a:pt x="78" y="197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28"/>
                    </a:lnTo>
                    <a:lnTo>
                      <a:pt x="100" y="245"/>
                    </a:lnTo>
                    <a:lnTo>
                      <a:pt x="110" y="263"/>
                    </a:lnTo>
                    <a:lnTo>
                      <a:pt x="119" y="275"/>
                    </a:lnTo>
                    <a:lnTo>
                      <a:pt x="119" y="275"/>
                    </a:lnTo>
                    <a:lnTo>
                      <a:pt x="132" y="289"/>
                    </a:lnTo>
                    <a:lnTo>
                      <a:pt x="150" y="306"/>
                    </a:lnTo>
                    <a:lnTo>
                      <a:pt x="184" y="335"/>
                    </a:lnTo>
                    <a:lnTo>
                      <a:pt x="184" y="335"/>
                    </a:lnTo>
                    <a:lnTo>
                      <a:pt x="193" y="344"/>
                    </a:lnTo>
                    <a:lnTo>
                      <a:pt x="203" y="350"/>
                    </a:lnTo>
                    <a:lnTo>
                      <a:pt x="213" y="356"/>
                    </a:lnTo>
                    <a:lnTo>
                      <a:pt x="224" y="361"/>
                    </a:lnTo>
                    <a:lnTo>
                      <a:pt x="235" y="365"/>
                    </a:lnTo>
                    <a:lnTo>
                      <a:pt x="246" y="367"/>
                    </a:lnTo>
                    <a:lnTo>
                      <a:pt x="258" y="369"/>
                    </a:lnTo>
                    <a:lnTo>
                      <a:pt x="269" y="369"/>
                    </a:lnTo>
                    <a:lnTo>
                      <a:pt x="280" y="367"/>
                    </a:lnTo>
                    <a:lnTo>
                      <a:pt x="291" y="365"/>
                    </a:lnTo>
                    <a:lnTo>
                      <a:pt x="302" y="363"/>
                    </a:lnTo>
                    <a:lnTo>
                      <a:pt x="313" y="359"/>
                    </a:lnTo>
                    <a:lnTo>
                      <a:pt x="323" y="354"/>
                    </a:lnTo>
                    <a:lnTo>
                      <a:pt x="333" y="348"/>
                    </a:lnTo>
                    <a:lnTo>
                      <a:pt x="343" y="340"/>
                    </a:lnTo>
                    <a:lnTo>
                      <a:pt x="351" y="332"/>
                    </a:lnTo>
                    <a:lnTo>
                      <a:pt x="351" y="332"/>
                    </a:lnTo>
                    <a:lnTo>
                      <a:pt x="359" y="322"/>
                    </a:lnTo>
                    <a:lnTo>
                      <a:pt x="366" y="312"/>
                    </a:lnTo>
                    <a:lnTo>
                      <a:pt x="371" y="302"/>
                    </a:lnTo>
                    <a:lnTo>
                      <a:pt x="376" y="292"/>
                    </a:lnTo>
                    <a:lnTo>
                      <a:pt x="380" y="281"/>
                    </a:lnTo>
                    <a:lnTo>
                      <a:pt x="382" y="270"/>
                    </a:lnTo>
                    <a:lnTo>
                      <a:pt x="383" y="259"/>
                    </a:lnTo>
                    <a:lnTo>
                      <a:pt x="383" y="247"/>
                    </a:lnTo>
                    <a:lnTo>
                      <a:pt x="382" y="236"/>
                    </a:lnTo>
                    <a:lnTo>
                      <a:pt x="380" y="224"/>
                    </a:lnTo>
                    <a:lnTo>
                      <a:pt x="377" y="213"/>
                    </a:lnTo>
                    <a:lnTo>
                      <a:pt x="373" y="203"/>
                    </a:lnTo>
                    <a:lnTo>
                      <a:pt x="368" y="192"/>
                    </a:lnTo>
                    <a:lnTo>
                      <a:pt x="361" y="182"/>
                    </a:lnTo>
                    <a:lnTo>
                      <a:pt x="355" y="17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314" y="133"/>
                    </a:lnTo>
                    <a:lnTo>
                      <a:pt x="296" y="115"/>
                    </a:lnTo>
                    <a:lnTo>
                      <a:pt x="281" y="104"/>
                    </a:lnTo>
                    <a:lnTo>
                      <a:pt x="281" y="104"/>
                    </a:lnTo>
                    <a:lnTo>
                      <a:pt x="267" y="95"/>
                    </a:lnTo>
                    <a:lnTo>
                      <a:pt x="250" y="85"/>
                    </a:lnTo>
                    <a:lnTo>
                      <a:pt x="232" y="76"/>
                    </a:lnTo>
                    <a:lnTo>
                      <a:pt x="217" y="72"/>
                    </a:lnTo>
                    <a:lnTo>
                      <a:pt x="217" y="72"/>
                    </a:lnTo>
                    <a:lnTo>
                      <a:pt x="201" y="67"/>
                    </a:lnTo>
                    <a:lnTo>
                      <a:pt x="180" y="62"/>
                    </a:lnTo>
                    <a:lnTo>
                      <a:pt x="132" y="53"/>
                    </a:lnTo>
                    <a:lnTo>
                      <a:pt x="82" y="46"/>
                    </a:lnTo>
                    <a:lnTo>
                      <a:pt x="41" y="39"/>
                    </a:lnTo>
                    <a:lnTo>
                      <a:pt x="41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6" name="Freeform 12"/>
              <p:cNvSpPr>
                <a:spLocks/>
              </p:cNvSpPr>
              <p:nvPr/>
            </p:nvSpPr>
            <p:spPr bwMode="auto">
              <a:xfrm>
                <a:off x="7288213" y="3989388"/>
                <a:ext cx="209550" cy="128588"/>
              </a:xfrm>
              <a:custGeom>
                <a:avLst/>
                <a:gdLst>
                  <a:gd name="T0" fmla="*/ 200 w 397"/>
                  <a:gd name="T1" fmla="*/ 244 h 244"/>
                  <a:gd name="T2" fmla="*/ 0 w 397"/>
                  <a:gd name="T3" fmla="*/ 22 h 244"/>
                  <a:gd name="T4" fmla="*/ 25 w 397"/>
                  <a:gd name="T5" fmla="*/ 0 h 244"/>
                  <a:gd name="T6" fmla="*/ 200 w 397"/>
                  <a:gd name="T7" fmla="*/ 193 h 244"/>
                  <a:gd name="T8" fmla="*/ 372 w 397"/>
                  <a:gd name="T9" fmla="*/ 0 h 244"/>
                  <a:gd name="T10" fmla="*/ 397 w 397"/>
                  <a:gd name="T11" fmla="*/ 22 h 244"/>
                  <a:gd name="T12" fmla="*/ 200 w 39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244">
                    <a:moveTo>
                      <a:pt x="200" y="244"/>
                    </a:moveTo>
                    <a:lnTo>
                      <a:pt x="0" y="22"/>
                    </a:lnTo>
                    <a:lnTo>
                      <a:pt x="25" y="0"/>
                    </a:lnTo>
                    <a:lnTo>
                      <a:pt x="200" y="193"/>
                    </a:lnTo>
                    <a:lnTo>
                      <a:pt x="372" y="0"/>
                    </a:lnTo>
                    <a:lnTo>
                      <a:pt x="397" y="22"/>
                    </a:lnTo>
                    <a:lnTo>
                      <a:pt x="200" y="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7" name="Rectangle 13"/>
              <p:cNvSpPr>
                <a:spLocks noChangeArrowheads="1"/>
              </p:cNvSpPr>
              <p:nvPr/>
            </p:nvSpPr>
            <p:spPr bwMode="auto">
              <a:xfrm>
                <a:off x="7385050" y="4095750"/>
                <a:ext cx="17463" cy="11747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8" name="Freeform 5"/>
              <p:cNvSpPr>
                <a:spLocks/>
              </p:cNvSpPr>
              <p:nvPr/>
            </p:nvSpPr>
            <p:spPr bwMode="auto">
              <a:xfrm>
                <a:off x="7067550" y="4257675"/>
                <a:ext cx="388938" cy="165100"/>
              </a:xfrm>
              <a:custGeom>
                <a:avLst/>
                <a:gdLst>
                  <a:gd name="T0" fmla="*/ 321 w 734"/>
                  <a:gd name="T1" fmla="*/ 313 h 313"/>
                  <a:gd name="T2" fmla="*/ 321 w 734"/>
                  <a:gd name="T3" fmla="*/ 296 h 313"/>
                  <a:gd name="T4" fmla="*/ 323 w 734"/>
                  <a:gd name="T5" fmla="*/ 276 h 313"/>
                  <a:gd name="T6" fmla="*/ 333 w 734"/>
                  <a:gd name="T7" fmla="*/ 259 h 313"/>
                  <a:gd name="T8" fmla="*/ 345 w 734"/>
                  <a:gd name="T9" fmla="*/ 245 h 313"/>
                  <a:gd name="T10" fmla="*/ 360 w 734"/>
                  <a:gd name="T11" fmla="*/ 234 h 313"/>
                  <a:gd name="T12" fmla="*/ 387 w 734"/>
                  <a:gd name="T13" fmla="*/ 222 h 313"/>
                  <a:gd name="T14" fmla="*/ 406 w 734"/>
                  <a:gd name="T15" fmla="*/ 217 h 313"/>
                  <a:gd name="T16" fmla="*/ 641 w 734"/>
                  <a:gd name="T17" fmla="*/ 217 h 313"/>
                  <a:gd name="T18" fmla="*/ 665 w 734"/>
                  <a:gd name="T19" fmla="*/ 215 h 313"/>
                  <a:gd name="T20" fmla="*/ 680 w 734"/>
                  <a:gd name="T21" fmla="*/ 211 h 313"/>
                  <a:gd name="T22" fmla="*/ 692 w 734"/>
                  <a:gd name="T23" fmla="*/ 203 h 313"/>
                  <a:gd name="T24" fmla="*/ 696 w 734"/>
                  <a:gd name="T25" fmla="*/ 198 h 313"/>
                  <a:gd name="T26" fmla="*/ 699 w 734"/>
                  <a:gd name="T27" fmla="*/ 187 h 313"/>
                  <a:gd name="T28" fmla="*/ 701 w 734"/>
                  <a:gd name="T29" fmla="*/ 180 h 313"/>
                  <a:gd name="T30" fmla="*/ 697 w 734"/>
                  <a:gd name="T31" fmla="*/ 160 h 313"/>
                  <a:gd name="T32" fmla="*/ 688 w 734"/>
                  <a:gd name="T33" fmla="*/ 144 h 313"/>
                  <a:gd name="T34" fmla="*/ 677 w 734"/>
                  <a:gd name="T35" fmla="*/ 133 h 313"/>
                  <a:gd name="T36" fmla="*/ 665 w 734"/>
                  <a:gd name="T37" fmla="*/ 124 h 313"/>
                  <a:gd name="T38" fmla="*/ 659 w 734"/>
                  <a:gd name="T39" fmla="*/ 122 h 313"/>
                  <a:gd name="T40" fmla="*/ 428 w 734"/>
                  <a:gd name="T41" fmla="*/ 122 h 313"/>
                  <a:gd name="T42" fmla="*/ 415 w 734"/>
                  <a:gd name="T43" fmla="*/ 121 h 313"/>
                  <a:gd name="T44" fmla="*/ 387 w 734"/>
                  <a:gd name="T45" fmla="*/ 114 h 313"/>
                  <a:gd name="T46" fmla="*/ 216 w 734"/>
                  <a:gd name="T47" fmla="*/ 37 h 313"/>
                  <a:gd name="T48" fmla="*/ 209 w 734"/>
                  <a:gd name="T49" fmla="*/ 34 h 313"/>
                  <a:gd name="T50" fmla="*/ 0 w 734"/>
                  <a:gd name="T51" fmla="*/ 33 h 313"/>
                  <a:gd name="T52" fmla="*/ 201 w 734"/>
                  <a:gd name="T53" fmla="*/ 0 h 313"/>
                  <a:gd name="T54" fmla="*/ 209 w 734"/>
                  <a:gd name="T55" fmla="*/ 1 h 313"/>
                  <a:gd name="T56" fmla="*/ 223 w 734"/>
                  <a:gd name="T57" fmla="*/ 3 h 313"/>
                  <a:gd name="T58" fmla="*/ 389 w 734"/>
                  <a:gd name="T59" fmla="*/ 80 h 313"/>
                  <a:gd name="T60" fmla="*/ 397 w 734"/>
                  <a:gd name="T61" fmla="*/ 84 h 313"/>
                  <a:gd name="T62" fmla="*/ 418 w 734"/>
                  <a:gd name="T63" fmla="*/ 87 h 313"/>
                  <a:gd name="T64" fmla="*/ 652 w 734"/>
                  <a:gd name="T65" fmla="*/ 88 h 313"/>
                  <a:gd name="T66" fmla="*/ 660 w 734"/>
                  <a:gd name="T67" fmla="*/ 88 h 313"/>
                  <a:gd name="T68" fmla="*/ 673 w 734"/>
                  <a:gd name="T69" fmla="*/ 92 h 313"/>
                  <a:gd name="T70" fmla="*/ 680 w 734"/>
                  <a:gd name="T71" fmla="*/ 95 h 313"/>
                  <a:gd name="T72" fmla="*/ 703 w 734"/>
                  <a:gd name="T73" fmla="*/ 111 h 313"/>
                  <a:gd name="T74" fmla="*/ 719 w 734"/>
                  <a:gd name="T75" fmla="*/ 130 h 313"/>
                  <a:gd name="T76" fmla="*/ 730 w 734"/>
                  <a:gd name="T77" fmla="*/ 154 h 313"/>
                  <a:gd name="T78" fmla="*/ 734 w 734"/>
                  <a:gd name="T79" fmla="*/ 180 h 313"/>
                  <a:gd name="T80" fmla="*/ 733 w 734"/>
                  <a:gd name="T81" fmla="*/ 193 h 313"/>
                  <a:gd name="T82" fmla="*/ 723 w 734"/>
                  <a:gd name="T83" fmla="*/ 218 h 313"/>
                  <a:gd name="T84" fmla="*/ 714 w 734"/>
                  <a:gd name="T85" fmla="*/ 228 h 313"/>
                  <a:gd name="T86" fmla="*/ 692 w 734"/>
                  <a:gd name="T87" fmla="*/ 241 h 313"/>
                  <a:gd name="T88" fmla="*/ 670 w 734"/>
                  <a:gd name="T89" fmla="*/ 249 h 313"/>
                  <a:gd name="T90" fmla="*/ 650 w 734"/>
                  <a:gd name="T91" fmla="*/ 250 h 313"/>
                  <a:gd name="T92" fmla="*/ 407 w 734"/>
                  <a:gd name="T93" fmla="*/ 250 h 313"/>
                  <a:gd name="T94" fmla="*/ 396 w 734"/>
                  <a:gd name="T95" fmla="*/ 255 h 313"/>
                  <a:gd name="T96" fmla="*/ 378 w 734"/>
                  <a:gd name="T97" fmla="*/ 264 h 313"/>
                  <a:gd name="T98" fmla="*/ 360 w 734"/>
                  <a:gd name="T99" fmla="*/ 277 h 313"/>
                  <a:gd name="T100" fmla="*/ 355 w 734"/>
                  <a:gd name="T101" fmla="*/ 286 h 313"/>
                  <a:gd name="T102" fmla="*/ 354 w 734"/>
                  <a:gd name="T103" fmla="*/ 29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4" h="313">
                    <a:moveTo>
                      <a:pt x="354" y="313"/>
                    </a:moveTo>
                    <a:lnTo>
                      <a:pt x="321" y="313"/>
                    </a:lnTo>
                    <a:lnTo>
                      <a:pt x="321" y="296"/>
                    </a:lnTo>
                    <a:lnTo>
                      <a:pt x="321" y="296"/>
                    </a:lnTo>
                    <a:lnTo>
                      <a:pt x="321" y="286"/>
                    </a:lnTo>
                    <a:lnTo>
                      <a:pt x="323" y="276"/>
                    </a:lnTo>
                    <a:lnTo>
                      <a:pt x="327" y="266"/>
                    </a:lnTo>
                    <a:lnTo>
                      <a:pt x="333" y="259"/>
                    </a:lnTo>
                    <a:lnTo>
                      <a:pt x="338" y="251"/>
                    </a:lnTo>
                    <a:lnTo>
                      <a:pt x="345" y="245"/>
                    </a:lnTo>
                    <a:lnTo>
                      <a:pt x="353" y="239"/>
                    </a:lnTo>
                    <a:lnTo>
                      <a:pt x="360" y="234"/>
                    </a:lnTo>
                    <a:lnTo>
                      <a:pt x="375" y="227"/>
                    </a:lnTo>
                    <a:lnTo>
                      <a:pt x="387" y="222"/>
                    </a:lnTo>
                    <a:lnTo>
                      <a:pt x="402" y="218"/>
                    </a:lnTo>
                    <a:lnTo>
                      <a:pt x="406" y="217"/>
                    </a:lnTo>
                    <a:lnTo>
                      <a:pt x="641" y="217"/>
                    </a:lnTo>
                    <a:lnTo>
                      <a:pt x="641" y="217"/>
                    </a:lnTo>
                    <a:lnTo>
                      <a:pt x="651" y="217"/>
                    </a:lnTo>
                    <a:lnTo>
                      <a:pt x="665" y="215"/>
                    </a:lnTo>
                    <a:lnTo>
                      <a:pt x="672" y="213"/>
                    </a:lnTo>
                    <a:lnTo>
                      <a:pt x="680" y="211"/>
                    </a:lnTo>
                    <a:lnTo>
                      <a:pt x="686" y="207"/>
                    </a:lnTo>
                    <a:lnTo>
                      <a:pt x="692" y="203"/>
                    </a:lnTo>
                    <a:lnTo>
                      <a:pt x="692" y="203"/>
                    </a:lnTo>
                    <a:lnTo>
                      <a:pt x="696" y="198"/>
                    </a:lnTo>
                    <a:lnTo>
                      <a:pt x="698" y="193"/>
                    </a:lnTo>
                    <a:lnTo>
                      <a:pt x="699" y="187"/>
                    </a:lnTo>
                    <a:lnTo>
                      <a:pt x="701" y="180"/>
                    </a:lnTo>
                    <a:lnTo>
                      <a:pt x="701" y="180"/>
                    </a:lnTo>
                    <a:lnTo>
                      <a:pt x="699" y="169"/>
                    </a:lnTo>
                    <a:lnTo>
                      <a:pt x="697" y="160"/>
                    </a:lnTo>
                    <a:lnTo>
                      <a:pt x="693" y="151"/>
                    </a:lnTo>
                    <a:lnTo>
                      <a:pt x="688" y="144"/>
                    </a:lnTo>
                    <a:lnTo>
                      <a:pt x="683" y="138"/>
                    </a:lnTo>
                    <a:lnTo>
                      <a:pt x="677" y="133"/>
                    </a:lnTo>
                    <a:lnTo>
                      <a:pt x="671" y="128"/>
                    </a:lnTo>
                    <a:lnTo>
                      <a:pt x="665" y="124"/>
                    </a:lnTo>
                    <a:lnTo>
                      <a:pt x="665" y="124"/>
                    </a:lnTo>
                    <a:lnTo>
                      <a:pt x="659" y="122"/>
                    </a:lnTo>
                    <a:lnTo>
                      <a:pt x="652" y="122"/>
                    </a:lnTo>
                    <a:lnTo>
                      <a:pt x="428" y="122"/>
                    </a:lnTo>
                    <a:lnTo>
                      <a:pt x="428" y="122"/>
                    </a:lnTo>
                    <a:lnTo>
                      <a:pt x="415" y="121"/>
                    </a:lnTo>
                    <a:lnTo>
                      <a:pt x="401" y="118"/>
                    </a:lnTo>
                    <a:lnTo>
                      <a:pt x="387" y="114"/>
                    </a:lnTo>
                    <a:lnTo>
                      <a:pt x="374" y="109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09" y="34"/>
                    </a:lnTo>
                    <a:lnTo>
                      <a:pt x="201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16" y="2"/>
                    </a:lnTo>
                    <a:lnTo>
                      <a:pt x="223" y="3"/>
                    </a:lnTo>
                    <a:lnTo>
                      <a:pt x="230" y="7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97" y="84"/>
                    </a:lnTo>
                    <a:lnTo>
                      <a:pt x="407" y="86"/>
                    </a:lnTo>
                    <a:lnTo>
                      <a:pt x="418" y="87"/>
                    </a:lnTo>
                    <a:lnTo>
                      <a:pt x="428" y="88"/>
                    </a:lnTo>
                    <a:lnTo>
                      <a:pt x="652" y="88"/>
                    </a:lnTo>
                    <a:lnTo>
                      <a:pt x="652" y="88"/>
                    </a:lnTo>
                    <a:lnTo>
                      <a:pt x="660" y="88"/>
                    </a:lnTo>
                    <a:lnTo>
                      <a:pt x="666" y="90"/>
                    </a:lnTo>
                    <a:lnTo>
                      <a:pt x="673" y="92"/>
                    </a:lnTo>
                    <a:lnTo>
                      <a:pt x="680" y="95"/>
                    </a:lnTo>
                    <a:lnTo>
                      <a:pt x="680" y="95"/>
                    </a:lnTo>
                    <a:lnTo>
                      <a:pt x="692" y="102"/>
                    </a:lnTo>
                    <a:lnTo>
                      <a:pt x="703" y="111"/>
                    </a:lnTo>
                    <a:lnTo>
                      <a:pt x="712" y="121"/>
                    </a:lnTo>
                    <a:lnTo>
                      <a:pt x="719" y="130"/>
                    </a:lnTo>
                    <a:lnTo>
                      <a:pt x="725" y="142"/>
                    </a:lnTo>
                    <a:lnTo>
                      <a:pt x="730" y="154"/>
                    </a:lnTo>
                    <a:lnTo>
                      <a:pt x="733" y="166"/>
                    </a:lnTo>
                    <a:lnTo>
                      <a:pt x="734" y="180"/>
                    </a:lnTo>
                    <a:lnTo>
                      <a:pt x="734" y="180"/>
                    </a:lnTo>
                    <a:lnTo>
                      <a:pt x="733" y="193"/>
                    </a:lnTo>
                    <a:lnTo>
                      <a:pt x="729" y="207"/>
                    </a:lnTo>
                    <a:lnTo>
                      <a:pt x="723" y="218"/>
                    </a:lnTo>
                    <a:lnTo>
                      <a:pt x="714" y="228"/>
                    </a:lnTo>
                    <a:lnTo>
                      <a:pt x="714" y="228"/>
                    </a:lnTo>
                    <a:lnTo>
                      <a:pt x="703" y="235"/>
                    </a:lnTo>
                    <a:lnTo>
                      <a:pt x="692" y="241"/>
                    </a:lnTo>
                    <a:lnTo>
                      <a:pt x="681" y="245"/>
                    </a:lnTo>
                    <a:lnTo>
                      <a:pt x="670" y="249"/>
                    </a:lnTo>
                    <a:lnTo>
                      <a:pt x="659" y="250"/>
                    </a:lnTo>
                    <a:lnTo>
                      <a:pt x="650" y="250"/>
                    </a:lnTo>
                    <a:lnTo>
                      <a:pt x="641" y="250"/>
                    </a:lnTo>
                    <a:lnTo>
                      <a:pt x="407" y="250"/>
                    </a:lnTo>
                    <a:lnTo>
                      <a:pt x="407" y="250"/>
                    </a:lnTo>
                    <a:lnTo>
                      <a:pt x="396" y="255"/>
                    </a:lnTo>
                    <a:lnTo>
                      <a:pt x="386" y="259"/>
                    </a:lnTo>
                    <a:lnTo>
                      <a:pt x="378" y="264"/>
                    </a:lnTo>
                    <a:lnTo>
                      <a:pt x="369" y="270"/>
                    </a:lnTo>
                    <a:lnTo>
                      <a:pt x="360" y="277"/>
                    </a:lnTo>
                    <a:lnTo>
                      <a:pt x="358" y="281"/>
                    </a:lnTo>
                    <a:lnTo>
                      <a:pt x="355" y="286"/>
                    </a:lnTo>
                    <a:lnTo>
                      <a:pt x="354" y="291"/>
                    </a:lnTo>
                    <a:lnTo>
                      <a:pt x="354" y="296"/>
                    </a:lnTo>
                    <a:lnTo>
                      <a:pt x="354" y="313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9" name="Freeform 6"/>
              <p:cNvSpPr>
                <a:spLocks/>
              </p:cNvSpPr>
              <p:nvPr/>
            </p:nvSpPr>
            <p:spPr bwMode="auto">
              <a:xfrm>
                <a:off x="7067550" y="4287838"/>
                <a:ext cx="601663" cy="247650"/>
              </a:xfrm>
              <a:custGeom>
                <a:avLst/>
                <a:gdLst>
                  <a:gd name="T0" fmla="*/ 562 w 1137"/>
                  <a:gd name="T1" fmla="*/ 467 h 467"/>
                  <a:gd name="T2" fmla="*/ 524 w 1137"/>
                  <a:gd name="T3" fmla="*/ 463 h 467"/>
                  <a:gd name="T4" fmla="*/ 490 w 1137"/>
                  <a:gd name="T5" fmla="*/ 453 h 467"/>
                  <a:gd name="T6" fmla="*/ 456 w 1137"/>
                  <a:gd name="T7" fmla="*/ 440 h 467"/>
                  <a:gd name="T8" fmla="*/ 0 w 1137"/>
                  <a:gd name="T9" fmla="*/ 328 h 467"/>
                  <a:gd name="T10" fmla="*/ 152 w 1137"/>
                  <a:gd name="T11" fmla="*/ 296 h 467"/>
                  <a:gd name="T12" fmla="*/ 469 w 1137"/>
                  <a:gd name="T13" fmla="*/ 409 h 467"/>
                  <a:gd name="T14" fmla="*/ 500 w 1137"/>
                  <a:gd name="T15" fmla="*/ 421 h 467"/>
                  <a:gd name="T16" fmla="*/ 529 w 1137"/>
                  <a:gd name="T17" fmla="*/ 430 h 467"/>
                  <a:gd name="T18" fmla="*/ 562 w 1137"/>
                  <a:gd name="T19" fmla="*/ 434 h 467"/>
                  <a:gd name="T20" fmla="*/ 577 w 1137"/>
                  <a:gd name="T21" fmla="*/ 432 h 467"/>
                  <a:gd name="T22" fmla="*/ 604 w 1137"/>
                  <a:gd name="T23" fmla="*/ 428 h 467"/>
                  <a:gd name="T24" fmla="*/ 629 w 1137"/>
                  <a:gd name="T25" fmla="*/ 416 h 467"/>
                  <a:gd name="T26" fmla="*/ 1049 w 1137"/>
                  <a:gd name="T27" fmla="*/ 139 h 467"/>
                  <a:gd name="T28" fmla="*/ 1063 w 1137"/>
                  <a:gd name="T29" fmla="*/ 130 h 467"/>
                  <a:gd name="T30" fmla="*/ 1080 w 1137"/>
                  <a:gd name="T31" fmla="*/ 118 h 467"/>
                  <a:gd name="T32" fmla="*/ 1095 w 1137"/>
                  <a:gd name="T33" fmla="*/ 101 h 467"/>
                  <a:gd name="T34" fmla="*/ 1104 w 1137"/>
                  <a:gd name="T35" fmla="*/ 82 h 467"/>
                  <a:gd name="T36" fmla="*/ 1104 w 1137"/>
                  <a:gd name="T37" fmla="*/ 74 h 467"/>
                  <a:gd name="T38" fmla="*/ 1100 w 1137"/>
                  <a:gd name="T39" fmla="*/ 58 h 467"/>
                  <a:gd name="T40" fmla="*/ 1094 w 1137"/>
                  <a:gd name="T41" fmla="*/ 50 h 467"/>
                  <a:gd name="T42" fmla="*/ 1078 w 1137"/>
                  <a:gd name="T43" fmla="*/ 37 h 467"/>
                  <a:gd name="T44" fmla="*/ 1058 w 1137"/>
                  <a:gd name="T45" fmla="*/ 33 h 467"/>
                  <a:gd name="T46" fmla="*/ 1037 w 1137"/>
                  <a:gd name="T47" fmla="*/ 35 h 467"/>
                  <a:gd name="T48" fmla="*/ 1015 w 1137"/>
                  <a:gd name="T49" fmla="*/ 42 h 467"/>
                  <a:gd name="T50" fmla="*/ 978 w 1137"/>
                  <a:gd name="T51" fmla="*/ 59 h 467"/>
                  <a:gd name="T52" fmla="*/ 962 w 1137"/>
                  <a:gd name="T53" fmla="*/ 69 h 467"/>
                  <a:gd name="T54" fmla="*/ 895 w 1137"/>
                  <a:gd name="T55" fmla="*/ 108 h 467"/>
                  <a:gd name="T56" fmla="*/ 812 w 1137"/>
                  <a:gd name="T57" fmla="*/ 150 h 467"/>
                  <a:gd name="T58" fmla="*/ 766 w 1137"/>
                  <a:gd name="T59" fmla="*/ 170 h 467"/>
                  <a:gd name="T60" fmla="*/ 722 w 1137"/>
                  <a:gd name="T61" fmla="*/ 183 h 467"/>
                  <a:gd name="T62" fmla="*/ 682 w 1137"/>
                  <a:gd name="T63" fmla="*/ 191 h 467"/>
                  <a:gd name="T64" fmla="*/ 664 w 1137"/>
                  <a:gd name="T65" fmla="*/ 157 h 467"/>
                  <a:gd name="T66" fmla="*/ 681 w 1137"/>
                  <a:gd name="T67" fmla="*/ 157 h 467"/>
                  <a:gd name="T68" fmla="*/ 717 w 1137"/>
                  <a:gd name="T69" fmla="*/ 150 h 467"/>
                  <a:gd name="T70" fmla="*/ 758 w 1137"/>
                  <a:gd name="T71" fmla="*/ 137 h 467"/>
                  <a:gd name="T72" fmla="*/ 802 w 1137"/>
                  <a:gd name="T73" fmla="*/ 118 h 467"/>
                  <a:gd name="T74" fmla="*/ 882 w 1137"/>
                  <a:gd name="T75" fmla="*/ 77 h 467"/>
                  <a:gd name="T76" fmla="*/ 943 w 1137"/>
                  <a:gd name="T77" fmla="*/ 42 h 467"/>
                  <a:gd name="T78" fmla="*/ 950 w 1137"/>
                  <a:gd name="T79" fmla="*/ 38 h 467"/>
                  <a:gd name="T80" fmla="*/ 987 w 1137"/>
                  <a:gd name="T81" fmla="*/ 17 h 467"/>
                  <a:gd name="T82" fmla="*/ 1012 w 1137"/>
                  <a:gd name="T83" fmla="*/ 7 h 467"/>
                  <a:gd name="T84" fmla="*/ 1041 w 1137"/>
                  <a:gd name="T85" fmla="*/ 1 h 467"/>
                  <a:gd name="T86" fmla="*/ 1069 w 1137"/>
                  <a:gd name="T87" fmla="*/ 0 h 467"/>
                  <a:gd name="T88" fmla="*/ 1098 w 1137"/>
                  <a:gd name="T89" fmla="*/ 10 h 467"/>
                  <a:gd name="T90" fmla="*/ 1110 w 1137"/>
                  <a:gd name="T91" fmla="*/ 18 h 467"/>
                  <a:gd name="T92" fmla="*/ 1121 w 1137"/>
                  <a:gd name="T93" fmla="*/ 29 h 467"/>
                  <a:gd name="T94" fmla="*/ 1126 w 1137"/>
                  <a:gd name="T95" fmla="*/ 37 h 467"/>
                  <a:gd name="T96" fmla="*/ 1133 w 1137"/>
                  <a:gd name="T97" fmla="*/ 51 h 467"/>
                  <a:gd name="T98" fmla="*/ 1137 w 1137"/>
                  <a:gd name="T99" fmla="*/ 66 h 467"/>
                  <a:gd name="T100" fmla="*/ 1137 w 1137"/>
                  <a:gd name="T101" fmla="*/ 81 h 467"/>
                  <a:gd name="T102" fmla="*/ 1136 w 1137"/>
                  <a:gd name="T103" fmla="*/ 88 h 467"/>
                  <a:gd name="T104" fmla="*/ 1130 w 1137"/>
                  <a:gd name="T105" fmla="*/ 106 h 467"/>
                  <a:gd name="T106" fmla="*/ 1121 w 1137"/>
                  <a:gd name="T107" fmla="*/ 121 h 467"/>
                  <a:gd name="T108" fmla="*/ 1099 w 1137"/>
                  <a:gd name="T109" fmla="*/ 145 h 467"/>
                  <a:gd name="T110" fmla="*/ 1078 w 1137"/>
                  <a:gd name="T111" fmla="*/ 161 h 467"/>
                  <a:gd name="T112" fmla="*/ 652 w 1137"/>
                  <a:gd name="T113" fmla="*/ 441 h 467"/>
                  <a:gd name="T114" fmla="*/ 646 w 1137"/>
                  <a:gd name="T115" fmla="*/ 445 h 467"/>
                  <a:gd name="T116" fmla="*/ 628 w 1137"/>
                  <a:gd name="T117" fmla="*/ 455 h 467"/>
                  <a:gd name="T118" fmla="*/ 599 w 1137"/>
                  <a:gd name="T119" fmla="*/ 463 h 467"/>
                  <a:gd name="T120" fmla="*/ 562 w 1137"/>
                  <a:gd name="T121" fmla="*/ 46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" h="467">
                    <a:moveTo>
                      <a:pt x="562" y="467"/>
                    </a:moveTo>
                    <a:lnTo>
                      <a:pt x="562" y="467"/>
                    </a:lnTo>
                    <a:lnTo>
                      <a:pt x="543" y="466"/>
                    </a:lnTo>
                    <a:lnTo>
                      <a:pt x="524" y="463"/>
                    </a:lnTo>
                    <a:lnTo>
                      <a:pt x="506" y="458"/>
                    </a:lnTo>
                    <a:lnTo>
                      <a:pt x="490" y="453"/>
                    </a:lnTo>
                    <a:lnTo>
                      <a:pt x="466" y="445"/>
                    </a:lnTo>
                    <a:lnTo>
                      <a:pt x="456" y="440"/>
                    </a:lnTo>
                    <a:lnTo>
                      <a:pt x="143" y="328"/>
                    </a:lnTo>
                    <a:lnTo>
                      <a:pt x="0" y="328"/>
                    </a:lnTo>
                    <a:lnTo>
                      <a:pt x="0" y="294"/>
                    </a:lnTo>
                    <a:lnTo>
                      <a:pt x="152" y="296"/>
                    </a:lnTo>
                    <a:lnTo>
                      <a:pt x="469" y="409"/>
                    </a:lnTo>
                    <a:lnTo>
                      <a:pt x="469" y="409"/>
                    </a:lnTo>
                    <a:lnTo>
                      <a:pt x="479" y="414"/>
                    </a:lnTo>
                    <a:lnTo>
                      <a:pt x="500" y="421"/>
                    </a:lnTo>
                    <a:lnTo>
                      <a:pt x="514" y="426"/>
                    </a:lnTo>
                    <a:lnTo>
                      <a:pt x="529" y="430"/>
                    </a:lnTo>
                    <a:lnTo>
                      <a:pt x="545" y="432"/>
                    </a:lnTo>
                    <a:lnTo>
                      <a:pt x="562" y="434"/>
                    </a:lnTo>
                    <a:lnTo>
                      <a:pt x="562" y="434"/>
                    </a:lnTo>
                    <a:lnTo>
                      <a:pt x="577" y="432"/>
                    </a:lnTo>
                    <a:lnTo>
                      <a:pt x="592" y="431"/>
                    </a:lnTo>
                    <a:lnTo>
                      <a:pt x="604" y="428"/>
                    </a:lnTo>
                    <a:lnTo>
                      <a:pt x="614" y="424"/>
                    </a:lnTo>
                    <a:lnTo>
                      <a:pt x="629" y="416"/>
                    </a:lnTo>
                    <a:lnTo>
                      <a:pt x="634" y="414"/>
                    </a:lnTo>
                    <a:lnTo>
                      <a:pt x="1049" y="139"/>
                    </a:lnTo>
                    <a:lnTo>
                      <a:pt x="1049" y="139"/>
                    </a:lnTo>
                    <a:lnTo>
                      <a:pt x="1063" y="130"/>
                    </a:lnTo>
                    <a:lnTo>
                      <a:pt x="1072" y="124"/>
                    </a:lnTo>
                    <a:lnTo>
                      <a:pt x="1080" y="118"/>
                    </a:lnTo>
                    <a:lnTo>
                      <a:pt x="1088" y="109"/>
                    </a:lnTo>
                    <a:lnTo>
                      <a:pt x="1095" y="101"/>
                    </a:lnTo>
                    <a:lnTo>
                      <a:pt x="1100" y="91"/>
                    </a:lnTo>
                    <a:lnTo>
                      <a:pt x="1104" y="82"/>
                    </a:lnTo>
                    <a:lnTo>
                      <a:pt x="1104" y="82"/>
                    </a:lnTo>
                    <a:lnTo>
                      <a:pt x="1104" y="74"/>
                    </a:lnTo>
                    <a:lnTo>
                      <a:pt x="1102" y="66"/>
                    </a:lnTo>
                    <a:lnTo>
                      <a:pt x="1100" y="58"/>
                    </a:lnTo>
                    <a:lnTo>
                      <a:pt x="1094" y="50"/>
                    </a:lnTo>
                    <a:lnTo>
                      <a:pt x="1094" y="50"/>
                    </a:lnTo>
                    <a:lnTo>
                      <a:pt x="1086" y="43"/>
                    </a:lnTo>
                    <a:lnTo>
                      <a:pt x="1078" y="37"/>
                    </a:lnTo>
                    <a:lnTo>
                      <a:pt x="1069" y="34"/>
                    </a:lnTo>
                    <a:lnTo>
                      <a:pt x="1058" y="33"/>
                    </a:lnTo>
                    <a:lnTo>
                      <a:pt x="1047" y="33"/>
                    </a:lnTo>
                    <a:lnTo>
                      <a:pt x="1037" y="35"/>
                    </a:lnTo>
                    <a:lnTo>
                      <a:pt x="1026" y="38"/>
                    </a:lnTo>
                    <a:lnTo>
                      <a:pt x="1015" y="42"/>
                    </a:lnTo>
                    <a:lnTo>
                      <a:pt x="994" y="50"/>
                    </a:lnTo>
                    <a:lnTo>
                      <a:pt x="978" y="59"/>
                    </a:lnTo>
                    <a:lnTo>
                      <a:pt x="962" y="69"/>
                    </a:lnTo>
                    <a:lnTo>
                      <a:pt x="962" y="69"/>
                    </a:lnTo>
                    <a:lnTo>
                      <a:pt x="929" y="90"/>
                    </a:lnTo>
                    <a:lnTo>
                      <a:pt x="895" y="108"/>
                    </a:lnTo>
                    <a:lnTo>
                      <a:pt x="855" y="129"/>
                    </a:lnTo>
                    <a:lnTo>
                      <a:pt x="812" y="150"/>
                    </a:lnTo>
                    <a:lnTo>
                      <a:pt x="788" y="160"/>
                    </a:lnTo>
                    <a:lnTo>
                      <a:pt x="766" y="170"/>
                    </a:lnTo>
                    <a:lnTo>
                      <a:pt x="744" y="177"/>
                    </a:lnTo>
                    <a:lnTo>
                      <a:pt x="722" y="183"/>
                    </a:lnTo>
                    <a:lnTo>
                      <a:pt x="702" y="188"/>
                    </a:lnTo>
                    <a:lnTo>
                      <a:pt x="682" y="191"/>
                    </a:lnTo>
                    <a:lnTo>
                      <a:pt x="666" y="191"/>
                    </a:lnTo>
                    <a:lnTo>
                      <a:pt x="664" y="157"/>
                    </a:lnTo>
                    <a:lnTo>
                      <a:pt x="681" y="157"/>
                    </a:lnTo>
                    <a:lnTo>
                      <a:pt x="681" y="157"/>
                    </a:lnTo>
                    <a:lnTo>
                      <a:pt x="698" y="155"/>
                    </a:lnTo>
                    <a:lnTo>
                      <a:pt x="717" y="150"/>
                    </a:lnTo>
                    <a:lnTo>
                      <a:pt x="738" y="144"/>
                    </a:lnTo>
                    <a:lnTo>
                      <a:pt x="758" y="137"/>
                    </a:lnTo>
                    <a:lnTo>
                      <a:pt x="779" y="128"/>
                    </a:lnTo>
                    <a:lnTo>
                      <a:pt x="802" y="118"/>
                    </a:lnTo>
                    <a:lnTo>
                      <a:pt x="844" y="97"/>
                    </a:lnTo>
                    <a:lnTo>
                      <a:pt x="882" y="77"/>
                    </a:lnTo>
                    <a:lnTo>
                      <a:pt x="914" y="59"/>
                    </a:lnTo>
                    <a:lnTo>
                      <a:pt x="943" y="42"/>
                    </a:lnTo>
                    <a:lnTo>
                      <a:pt x="943" y="42"/>
                    </a:lnTo>
                    <a:lnTo>
                      <a:pt x="950" y="38"/>
                    </a:lnTo>
                    <a:lnTo>
                      <a:pt x="964" y="28"/>
                    </a:lnTo>
                    <a:lnTo>
                      <a:pt x="987" y="17"/>
                    </a:lnTo>
                    <a:lnTo>
                      <a:pt x="999" y="12"/>
                    </a:lnTo>
                    <a:lnTo>
                      <a:pt x="1012" y="7"/>
                    </a:lnTo>
                    <a:lnTo>
                      <a:pt x="1026" y="3"/>
                    </a:lnTo>
                    <a:lnTo>
                      <a:pt x="1041" y="1"/>
                    </a:lnTo>
                    <a:lnTo>
                      <a:pt x="1056" y="0"/>
                    </a:lnTo>
                    <a:lnTo>
                      <a:pt x="1069" y="0"/>
                    </a:lnTo>
                    <a:lnTo>
                      <a:pt x="1084" y="3"/>
                    </a:lnTo>
                    <a:lnTo>
                      <a:pt x="1098" y="10"/>
                    </a:lnTo>
                    <a:lnTo>
                      <a:pt x="1104" y="13"/>
                    </a:lnTo>
                    <a:lnTo>
                      <a:pt x="1110" y="18"/>
                    </a:lnTo>
                    <a:lnTo>
                      <a:pt x="1115" y="23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6" y="37"/>
                    </a:lnTo>
                    <a:lnTo>
                      <a:pt x="1130" y="44"/>
                    </a:lnTo>
                    <a:lnTo>
                      <a:pt x="1133" y="51"/>
                    </a:lnTo>
                    <a:lnTo>
                      <a:pt x="1135" y="59"/>
                    </a:lnTo>
                    <a:lnTo>
                      <a:pt x="1137" y="66"/>
                    </a:lnTo>
                    <a:lnTo>
                      <a:pt x="1137" y="74"/>
                    </a:lnTo>
                    <a:lnTo>
                      <a:pt x="1137" y="81"/>
                    </a:lnTo>
                    <a:lnTo>
                      <a:pt x="1136" y="88"/>
                    </a:lnTo>
                    <a:lnTo>
                      <a:pt x="1136" y="88"/>
                    </a:lnTo>
                    <a:lnTo>
                      <a:pt x="1133" y="97"/>
                    </a:lnTo>
                    <a:lnTo>
                      <a:pt x="1130" y="106"/>
                    </a:lnTo>
                    <a:lnTo>
                      <a:pt x="1126" y="113"/>
                    </a:lnTo>
                    <a:lnTo>
                      <a:pt x="1121" y="121"/>
                    </a:lnTo>
                    <a:lnTo>
                      <a:pt x="1110" y="134"/>
                    </a:lnTo>
                    <a:lnTo>
                      <a:pt x="1099" y="145"/>
                    </a:lnTo>
                    <a:lnTo>
                      <a:pt x="1088" y="155"/>
                    </a:lnTo>
                    <a:lnTo>
                      <a:pt x="1078" y="161"/>
                    </a:lnTo>
                    <a:lnTo>
                      <a:pt x="1067" y="167"/>
                    </a:lnTo>
                    <a:lnTo>
                      <a:pt x="652" y="441"/>
                    </a:lnTo>
                    <a:lnTo>
                      <a:pt x="652" y="441"/>
                    </a:lnTo>
                    <a:lnTo>
                      <a:pt x="646" y="445"/>
                    </a:lnTo>
                    <a:lnTo>
                      <a:pt x="638" y="450"/>
                    </a:lnTo>
                    <a:lnTo>
                      <a:pt x="628" y="455"/>
                    </a:lnTo>
                    <a:lnTo>
                      <a:pt x="614" y="458"/>
                    </a:lnTo>
                    <a:lnTo>
                      <a:pt x="599" y="463"/>
                    </a:lnTo>
                    <a:lnTo>
                      <a:pt x="582" y="466"/>
                    </a:lnTo>
                    <a:lnTo>
                      <a:pt x="562" y="467"/>
                    </a:lnTo>
                    <a:lnTo>
                      <a:pt x="562" y="467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6" name="Freeform: Shape 45">
              <a:extLst>
                <a:ext uri="{FF2B5EF4-FFF2-40B4-BE49-F238E27FC236}">
                  <a16:creationId xmlns:a16="http://schemas.microsoft.com/office/drawing/2014/main" id="{9B958C95-E8C8-419B-89F9-5543232DFDCF}"/>
                </a:ext>
              </a:extLst>
            </p:cNvPr>
            <p:cNvSpPr/>
            <p:nvPr/>
          </p:nvSpPr>
          <p:spPr>
            <a:xfrm>
              <a:off x="5424641" y="4381089"/>
              <a:ext cx="629329" cy="166965"/>
            </a:xfrm>
            <a:custGeom>
              <a:avLst/>
              <a:gdLst>
                <a:gd name="connsiteX0" fmla="*/ 885825 w 933450"/>
                <a:gd name="connsiteY0" fmla="*/ 247650 h 247650"/>
                <a:gd name="connsiteX1" fmla="*/ 47625 w 933450"/>
                <a:gd name="connsiteY1" fmla="*/ 247650 h 247650"/>
                <a:gd name="connsiteX2" fmla="*/ 0 w 933450"/>
                <a:gd name="connsiteY2" fmla="*/ 200025 h 247650"/>
                <a:gd name="connsiteX3" fmla="*/ 0 w 933450"/>
                <a:gd name="connsiteY3" fmla="*/ 47625 h 247650"/>
                <a:gd name="connsiteX4" fmla="*/ 47625 w 933450"/>
                <a:gd name="connsiteY4" fmla="*/ 0 h 247650"/>
                <a:gd name="connsiteX5" fmla="*/ 885825 w 933450"/>
                <a:gd name="connsiteY5" fmla="*/ 0 h 247650"/>
                <a:gd name="connsiteX6" fmla="*/ 933450 w 933450"/>
                <a:gd name="connsiteY6" fmla="*/ 47625 h 247650"/>
                <a:gd name="connsiteX7" fmla="*/ 933450 w 933450"/>
                <a:gd name="connsiteY7" fmla="*/ 200025 h 247650"/>
                <a:gd name="connsiteX8" fmla="*/ 885825 w 933450"/>
                <a:gd name="connsiteY8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247650">
                  <a:moveTo>
                    <a:pt x="885825" y="247650"/>
                  </a:moveTo>
                  <a:lnTo>
                    <a:pt x="47625" y="247650"/>
                  </a:lnTo>
                  <a:cubicBezTo>
                    <a:pt x="21335" y="247620"/>
                    <a:pt x="30" y="226315"/>
                    <a:pt x="0" y="200025"/>
                  </a:cubicBezTo>
                  <a:lnTo>
                    <a:pt x="0" y="47625"/>
                  </a:lnTo>
                  <a:cubicBezTo>
                    <a:pt x="30" y="21335"/>
                    <a:pt x="21335" y="30"/>
                    <a:pt x="47625" y="0"/>
                  </a:cubicBezTo>
                  <a:lnTo>
                    <a:pt x="885825" y="0"/>
                  </a:lnTo>
                  <a:cubicBezTo>
                    <a:pt x="912115" y="30"/>
                    <a:pt x="933420" y="21335"/>
                    <a:pt x="933450" y="47625"/>
                  </a:cubicBezTo>
                  <a:lnTo>
                    <a:pt x="933450" y="200025"/>
                  </a:lnTo>
                  <a:cubicBezTo>
                    <a:pt x="933420" y="226315"/>
                    <a:pt x="912115" y="247620"/>
                    <a:pt x="885825" y="2476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92" name="Gruppe 291"/>
            <p:cNvGrpSpPr/>
            <p:nvPr/>
          </p:nvGrpSpPr>
          <p:grpSpPr>
            <a:xfrm>
              <a:off x="5439517" y="4732357"/>
              <a:ext cx="599577" cy="557594"/>
              <a:chOff x="6943725" y="3860800"/>
              <a:chExt cx="725488" cy="674688"/>
            </a:xfrm>
          </p:grpSpPr>
          <p:sp>
            <p:nvSpPr>
              <p:cNvPr id="29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943725" y="3860800"/>
                <a:ext cx="725488" cy="67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Freeform 7"/>
              <p:cNvSpPr>
                <a:spLocks noEditPoints="1"/>
              </p:cNvSpPr>
              <p:nvPr/>
            </p:nvSpPr>
            <p:spPr bwMode="auto">
              <a:xfrm>
                <a:off x="6943725" y="4222750"/>
                <a:ext cx="141288" cy="280988"/>
              </a:xfrm>
              <a:custGeom>
                <a:avLst/>
                <a:gdLst>
                  <a:gd name="T0" fmla="*/ 268 w 268"/>
                  <a:gd name="T1" fmla="*/ 532 h 532"/>
                  <a:gd name="T2" fmla="*/ 0 w 268"/>
                  <a:gd name="T3" fmla="*/ 532 h 532"/>
                  <a:gd name="T4" fmla="*/ 0 w 268"/>
                  <a:gd name="T5" fmla="*/ 0 h 532"/>
                  <a:gd name="T6" fmla="*/ 268 w 268"/>
                  <a:gd name="T7" fmla="*/ 0 h 532"/>
                  <a:gd name="T8" fmla="*/ 268 w 268"/>
                  <a:gd name="T9" fmla="*/ 532 h 532"/>
                  <a:gd name="T10" fmla="*/ 33 w 268"/>
                  <a:gd name="T11" fmla="*/ 499 h 532"/>
                  <a:gd name="T12" fmla="*/ 234 w 268"/>
                  <a:gd name="T13" fmla="*/ 499 h 532"/>
                  <a:gd name="T14" fmla="*/ 234 w 268"/>
                  <a:gd name="T15" fmla="*/ 34 h 532"/>
                  <a:gd name="T16" fmla="*/ 33 w 268"/>
                  <a:gd name="T17" fmla="*/ 34 h 532"/>
                  <a:gd name="T18" fmla="*/ 33 w 268"/>
                  <a:gd name="T19" fmla="*/ 499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32">
                    <a:moveTo>
                      <a:pt x="268" y="532"/>
                    </a:moveTo>
                    <a:lnTo>
                      <a:pt x="0" y="532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532"/>
                    </a:lnTo>
                    <a:close/>
                    <a:moveTo>
                      <a:pt x="33" y="499"/>
                    </a:moveTo>
                    <a:lnTo>
                      <a:pt x="234" y="499"/>
                    </a:lnTo>
                    <a:lnTo>
                      <a:pt x="234" y="34"/>
                    </a:lnTo>
                    <a:lnTo>
                      <a:pt x="33" y="34"/>
                    </a:lnTo>
                    <a:lnTo>
                      <a:pt x="33" y="499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5" name="Rectangle 8"/>
              <p:cNvSpPr>
                <a:spLocks noChangeArrowheads="1"/>
              </p:cNvSpPr>
              <p:nvPr/>
            </p:nvSpPr>
            <p:spPr bwMode="auto">
              <a:xfrm>
                <a:off x="7005638" y="4314825"/>
                <a:ext cx="17463" cy="173038"/>
              </a:xfrm>
              <a:prstGeom prst="rect">
                <a:avLst/>
              </a:pr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6" name="Freeform 9"/>
              <p:cNvSpPr>
                <a:spLocks/>
              </p:cNvSpPr>
              <p:nvPr/>
            </p:nvSpPr>
            <p:spPr bwMode="auto">
              <a:xfrm>
                <a:off x="7207250" y="4194175"/>
                <a:ext cx="369888" cy="131763"/>
              </a:xfrm>
              <a:custGeom>
                <a:avLst/>
                <a:gdLst>
                  <a:gd name="T0" fmla="*/ 667 w 700"/>
                  <a:gd name="T1" fmla="*/ 247 h 247"/>
                  <a:gd name="T2" fmla="*/ 667 w 700"/>
                  <a:gd name="T3" fmla="*/ 231 h 247"/>
                  <a:gd name="T4" fmla="*/ 666 w 700"/>
                  <a:gd name="T5" fmla="*/ 210 h 247"/>
                  <a:gd name="T6" fmla="*/ 661 w 700"/>
                  <a:gd name="T7" fmla="*/ 191 h 247"/>
                  <a:gd name="T8" fmla="*/ 652 w 700"/>
                  <a:gd name="T9" fmla="*/ 172 h 247"/>
                  <a:gd name="T10" fmla="*/ 629 w 700"/>
                  <a:gd name="T11" fmla="*/ 137 h 247"/>
                  <a:gd name="T12" fmla="*/ 594 w 700"/>
                  <a:gd name="T13" fmla="*/ 105 h 247"/>
                  <a:gd name="T14" fmla="*/ 550 w 700"/>
                  <a:gd name="T15" fmla="*/ 78 h 247"/>
                  <a:gd name="T16" fmla="*/ 499 w 700"/>
                  <a:gd name="T17" fmla="*/ 57 h 247"/>
                  <a:gd name="T18" fmla="*/ 441 w 700"/>
                  <a:gd name="T19" fmla="*/ 42 h 247"/>
                  <a:gd name="T20" fmla="*/ 378 w 700"/>
                  <a:gd name="T21" fmla="*/ 35 h 247"/>
                  <a:gd name="T22" fmla="*/ 346 w 700"/>
                  <a:gd name="T23" fmla="*/ 34 h 247"/>
                  <a:gd name="T24" fmla="*/ 293 w 700"/>
                  <a:gd name="T25" fmla="*/ 36 h 247"/>
                  <a:gd name="T26" fmla="*/ 243 w 700"/>
                  <a:gd name="T27" fmla="*/ 43 h 247"/>
                  <a:gd name="T28" fmla="*/ 196 w 700"/>
                  <a:gd name="T29" fmla="*/ 56 h 247"/>
                  <a:gd name="T30" fmla="*/ 153 w 700"/>
                  <a:gd name="T31" fmla="*/ 73 h 247"/>
                  <a:gd name="T32" fmla="*/ 115 w 700"/>
                  <a:gd name="T33" fmla="*/ 94 h 247"/>
                  <a:gd name="T34" fmla="*/ 82 w 700"/>
                  <a:gd name="T35" fmla="*/ 119 h 247"/>
                  <a:gd name="T36" fmla="*/ 55 w 700"/>
                  <a:gd name="T37" fmla="*/ 146 h 247"/>
                  <a:gd name="T38" fmla="*/ 37 w 700"/>
                  <a:gd name="T39" fmla="*/ 177 h 247"/>
                  <a:gd name="T40" fmla="*/ 0 w 700"/>
                  <a:gd name="T41" fmla="*/ 177 h 247"/>
                  <a:gd name="T42" fmla="*/ 7 w 700"/>
                  <a:gd name="T43" fmla="*/ 162 h 247"/>
                  <a:gd name="T44" fmla="*/ 28 w 700"/>
                  <a:gd name="T45" fmla="*/ 127 h 247"/>
                  <a:gd name="T46" fmla="*/ 57 w 700"/>
                  <a:gd name="T47" fmla="*/ 97 h 247"/>
                  <a:gd name="T48" fmla="*/ 92 w 700"/>
                  <a:gd name="T49" fmla="*/ 68 h 247"/>
                  <a:gd name="T50" fmla="*/ 134 w 700"/>
                  <a:gd name="T51" fmla="*/ 45 h 247"/>
                  <a:gd name="T52" fmla="*/ 181 w 700"/>
                  <a:gd name="T53" fmla="*/ 26 h 247"/>
                  <a:gd name="T54" fmla="*/ 233 w 700"/>
                  <a:gd name="T55" fmla="*/ 11 h 247"/>
                  <a:gd name="T56" fmla="*/ 288 w 700"/>
                  <a:gd name="T57" fmla="*/ 3 h 247"/>
                  <a:gd name="T58" fmla="*/ 346 w 700"/>
                  <a:gd name="T59" fmla="*/ 0 h 247"/>
                  <a:gd name="T60" fmla="*/ 382 w 700"/>
                  <a:gd name="T61" fmla="*/ 2 h 247"/>
                  <a:gd name="T62" fmla="*/ 451 w 700"/>
                  <a:gd name="T63" fmla="*/ 10 h 247"/>
                  <a:gd name="T64" fmla="*/ 515 w 700"/>
                  <a:gd name="T65" fmla="*/ 27 h 247"/>
                  <a:gd name="T66" fmla="*/ 571 w 700"/>
                  <a:gd name="T67" fmla="*/ 53 h 247"/>
                  <a:gd name="T68" fmla="*/ 619 w 700"/>
                  <a:gd name="T69" fmla="*/ 84 h 247"/>
                  <a:gd name="T70" fmla="*/ 657 w 700"/>
                  <a:gd name="T71" fmla="*/ 121 h 247"/>
                  <a:gd name="T72" fmla="*/ 673 w 700"/>
                  <a:gd name="T73" fmla="*/ 141 h 247"/>
                  <a:gd name="T74" fmla="*/ 684 w 700"/>
                  <a:gd name="T75" fmla="*/ 162 h 247"/>
                  <a:gd name="T76" fmla="*/ 693 w 700"/>
                  <a:gd name="T77" fmla="*/ 184 h 247"/>
                  <a:gd name="T78" fmla="*/ 699 w 700"/>
                  <a:gd name="T79" fmla="*/ 207 h 247"/>
                  <a:gd name="T80" fmla="*/ 700 w 700"/>
                  <a:gd name="T81" fmla="*/ 23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00" h="247">
                    <a:moveTo>
                      <a:pt x="700" y="247"/>
                    </a:moveTo>
                    <a:lnTo>
                      <a:pt x="667" y="247"/>
                    </a:lnTo>
                    <a:lnTo>
                      <a:pt x="667" y="231"/>
                    </a:lnTo>
                    <a:lnTo>
                      <a:pt x="667" y="231"/>
                    </a:lnTo>
                    <a:lnTo>
                      <a:pt x="667" y="220"/>
                    </a:lnTo>
                    <a:lnTo>
                      <a:pt x="666" y="210"/>
                    </a:lnTo>
                    <a:lnTo>
                      <a:pt x="663" y="200"/>
                    </a:lnTo>
                    <a:lnTo>
                      <a:pt x="661" y="191"/>
                    </a:lnTo>
                    <a:lnTo>
                      <a:pt x="657" y="182"/>
                    </a:lnTo>
                    <a:lnTo>
                      <a:pt x="652" y="172"/>
                    </a:lnTo>
                    <a:lnTo>
                      <a:pt x="642" y="154"/>
                    </a:lnTo>
                    <a:lnTo>
                      <a:pt x="629" y="137"/>
                    </a:lnTo>
                    <a:lnTo>
                      <a:pt x="613" y="120"/>
                    </a:lnTo>
                    <a:lnTo>
                      <a:pt x="594" y="105"/>
                    </a:lnTo>
                    <a:lnTo>
                      <a:pt x="573" y="92"/>
                    </a:lnTo>
                    <a:lnTo>
                      <a:pt x="550" y="78"/>
                    </a:lnTo>
                    <a:lnTo>
                      <a:pt x="525" y="67"/>
                    </a:lnTo>
                    <a:lnTo>
                      <a:pt x="499" y="57"/>
                    </a:lnTo>
                    <a:lnTo>
                      <a:pt x="471" y="48"/>
                    </a:lnTo>
                    <a:lnTo>
                      <a:pt x="441" y="42"/>
                    </a:lnTo>
                    <a:lnTo>
                      <a:pt x="410" y="37"/>
                    </a:lnTo>
                    <a:lnTo>
                      <a:pt x="378" y="35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19" y="34"/>
                    </a:lnTo>
                    <a:lnTo>
                      <a:pt x="293" y="36"/>
                    </a:lnTo>
                    <a:lnTo>
                      <a:pt x="267" y="40"/>
                    </a:lnTo>
                    <a:lnTo>
                      <a:pt x="243" y="43"/>
                    </a:lnTo>
                    <a:lnTo>
                      <a:pt x="219" y="50"/>
                    </a:lnTo>
                    <a:lnTo>
                      <a:pt x="196" y="56"/>
                    </a:lnTo>
                    <a:lnTo>
                      <a:pt x="174" y="64"/>
                    </a:lnTo>
                    <a:lnTo>
                      <a:pt x="153" y="73"/>
                    </a:lnTo>
                    <a:lnTo>
                      <a:pt x="133" y="83"/>
                    </a:lnTo>
                    <a:lnTo>
                      <a:pt x="115" y="94"/>
                    </a:lnTo>
                    <a:lnTo>
                      <a:pt x="97" y="106"/>
                    </a:lnTo>
                    <a:lnTo>
                      <a:pt x="82" y="119"/>
                    </a:lnTo>
                    <a:lnTo>
                      <a:pt x="68" y="132"/>
                    </a:lnTo>
                    <a:lnTo>
                      <a:pt x="55" y="146"/>
                    </a:lnTo>
                    <a:lnTo>
                      <a:pt x="45" y="161"/>
                    </a:lnTo>
                    <a:lnTo>
                      <a:pt x="37" y="177"/>
                    </a:lnTo>
                    <a:lnTo>
                      <a:pt x="29" y="191"/>
                    </a:lnTo>
                    <a:lnTo>
                      <a:pt x="0" y="177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16" y="145"/>
                    </a:lnTo>
                    <a:lnTo>
                      <a:pt x="28" y="127"/>
                    </a:lnTo>
                    <a:lnTo>
                      <a:pt x="42" y="111"/>
                    </a:lnTo>
                    <a:lnTo>
                      <a:pt x="57" y="97"/>
                    </a:lnTo>
                    <a:lnTo>
                      <a:pt x="74" y="82"/>
                    </a:lnTo>
                    <a:lnTo>
                      <a:pt x="92" y="68"/>
                    </a:lnTo>
                    <a:lnTo>
                      <a:pt x="113" y="56"/>
                    </a:lnTo>
                    <a:lnTo>
                      <a:pt x="134" y="45"/>
                    </a:lnTo>
                    <a:lnTo>
                      <a:pt x="158" y="35"/>
                    </a:lnTo>
                    <a:lnTo>
                      <a:pt x="181" y="26"/>
                    </a:lnTo>
                    <a:lnTo>
                      <a:pt x="207" y="18"/>
                    </a:lnTo>
                    <a:lnTo>
                      <a:pt x="233" y="11"/>
                    </a:lnTo>
                    <a:lnTo>
                      <a:pt x="260" y="7"/>
                    </a:lnTo>
                    <a:lnTo>
                      <a:pt x="288" y="3"/>
                    </a:lnTo>
                    <a:lnTo>
                      <a:pt x="317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82" y="2"/>
                    </a:lnTo>
                    <a:lnTo>
                      <a:pt x="417" y="5"/>
                    </a:lnTo>
                    <a:lnTo>
                      <a:pt x="451" y="10"/>
                    </a:lnTo>
                    <a:lnTo>
                      <a:pt x="483" y="19"/>
                    </a:lnTo>
                    <a:lnTo>
                      <a:pt x="515" y="27"/>
                    </a:lnTo>
                    <a:lnTo>
                      <a:pt x="544" y="40"/>
                    </a:lnTo>
                    <a:lnTo>
                      <a:pt x="571" y="53"/>
                    </a:lnTo>
                    <a:lnTo>
                      <a:pt x="597" y="68"/>
                    </a:lnTo>
                    <a:lnTo>
                      <a:pt x="619" y="84"/>
                    </a:lnTo>
                    <a:lnTo>
                      <a:pt x="640" y="101"/>
                    </a:lnTo>
                    <a:lnTo>
                      <a:pt x="657" y="121"/>
                    </a:lnTo>
                    <a:lnTo>
                      <a:pt x="666" y="131"/>
                    </a:lnTo>
                    <a:lnTo>
                      <a:pt x="673" y="141"/>
                    </a:lnTo>
                    <a:lnTo>
                      <a:pt x="679" y="151"/>
                    </a:lnTo>
                    <a:lnTo>
                      <a:pt x="684" y="162"/>
                    </a:lnTo>
                    <a:lnTo>
                      <a:pt x="689" y="173"/>
                    </a:lnTo>
                    <a:lnTo>
                      <a:pt x="693" y="184"/>
                    </a:lnTo>
                    <a:lnTo>
                      <a:pt x="696" y="195"/>
                    </a:lnTo>
                    <a:lnTo>
                      <a:pt x="699" y="207"/>
                    </a:lnTo>
                    <a:lnTo>
                      <a:pt x="700" y="219"/>
                    </a:lnTo>
                    <a:lnTo>
                      <a:pt x="700" y="231"/>
                    </a:lnTo>
                    <a:lnTo>
                      <a:pt x="700" y="2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Freeform 10"/>
              <p:cNvSpPr>
                <a:spLocks noEditPoints="1"/>
              </p:cNvSpPr>
              <p:nvPr/>
            </p:nvSpPr>
            <p:spPr bwMode="auto">
              <a:xfrm>
                <a:off x="7410450" y="3860800"/>
                <a:ext cx="220663" cy="212725"/>
              </a:xfrm>
              <a:custGeom>
                <a:avLst/>
                <a:gdLst>
                  <a:gd name="T0" fmla="*/ 146 w 416"/>
                  <a:gd name="T1" fmla="*/ 402 h 402"/>
                  <a:gd name="T2" fmla="*/ 117 w 416"/>
                  <a:gd name="T3" fmla="*/ 398 h 402"/>
                  <a:gd name="T4" fmla="*/ 76 w 416"/>
                  <a:gd name="T5" fmla="*/ 382 h 402"/>
                  <a:gd name="T6" fmla="*/ 41 w 416"/>
                  <a:gd name="T7" fmla="*/ 354 h 402"/>
                  <a:gd name="T8" fmla="*/ 23 w 416"/>
                  <a:gd name="T9" fmla="*/ 330 h 402"/>
                  <a:gd name="T10" fmla="*/ 4 w 416"/>
                  <a:gd name="T11" fmla="*/ 290 h 402"/>
                  <a:gd name="T12" fmla="*/ 0 w 416"/>
                  <a:gd name="T13" fmla="*/ 247 h 402"/>
                  <a:gd name="T14" fmla="*/ 3 w 416"/>
                  <a:gd name="T15" fmla="*/ 217 h 402"/>
                  <a:gd name="T16" fmla="*/ 19 w 416"/>
                  <a:gd name="T17" fmla="*/ 175 h 402"/>
                  <a:gd name="T18" fmla="*/ 48 w 416"/>
                  <a:gd name="T19" fmla="*/ 141 h 402"/>
                  <a:gd name="T20" fmla="*/ 98 w 416"/>
                  <a:gd name="T21" fmla="*/ 91 h 402"/>
                  <a:gd name="T22" fmla="*/ 131 w 416"/>
                  <a:gd name="T23" fmla="*/ 67 h 402"/>
                  <a:gd name="T24" fmla="*/ 189 w 416"/>
                  <a:gd name="T25" fmla="*/ 39 h 402"/>
                  <a:gd name="T26" fmla="*/ 241 w 416"/>
                  <a:gd name="T27" fmla="*/ 27 h 402"/>
                  <a:gd name="T28" fmla="*/ 394 w 416"/>
                  <a:gd name="T29" fmla="*/ 4 h 402"/>
                  <a:gd name="T30" fmla="*/ 413 w 416"/>
                  <a:gd name="T31" fmla="*/ 23 h 402"/>
                  <a:gd name="T32" fmla="*/ 379 w 416"/>
                  <a:gd name="T33" fmla="*/ 174 h 402"/>
                  <a:gd name="T34" fmla="*/ 364 w 416"/>
                  <a:gd name="T35" fmla="*/ 226 h 402"/>
                  <a:gd name="T36" fmla="*/ 334 w 416"/>
                  <a:gd name="T37" fmla="*/ 281 h 402"/>
                  <a:gd name="T38" fmla="*/ 307 w 416"/>
                  <a:gd name="T39" fmla="*/ 313 h 402"/>
                  <a:gd name="T40" fmla="*/ 254 w 416"/>
                  <a:gd name="T41" fmla="*/ 361 h 402"/>
                  <a:gd name="T42" fmla="*/ 219 w 416"/>
                  <a:gd name="T43" fmla="*/ 386 h 402"/>
                  <a:gd name="T44" fmla="*/ 180 w 416"/>
                  <a:gd name="T45" fmla="*/ 400 h 402"/>
                  <a:gd name="T46" fmla="*/ 151 w 416"/>
                  <a:gd name="T47" fmla="*/ 402 h 402"/>
                  <a:gd name="T48" fmla="*/ 334 w 416"/>
                  <a:gd name="T49" fmla="*/ 46 h 402"/>
                  <a:gd name="T50" fmla="*/ 215 w 416"/>
                  <a:gd name="T51" fmla="*/ 67 h 402"/>
                  <a:gd name="T52" fmla="*/ 184 w 416"/>
                  <a:gd name="T53" fmla="*/ 76 h 402"/>
                  <a:gd name="T54" fmla="*/ 135 w 416"/>
                  <a:gd name="T55" fmla="*/ 104 h 402"/>
                  <a:gd name="T56" fmla="*/ 102 w 416"/>
                  <a:gd name="T57" fmla="*/ 132 h 402"/>
                  <a:gd name="T58" fmla="*/ 62 w 416"/>
                  <a:gd name="T59" fmla="*/ 173 h 402"/>
                  <a:gd name="T60" fmla="*/ 44 w 416"/>
                  <a:gd name="T61" fmla="*/ 202 h 402"/>
                  <a:gd name="T62" fmla="*/ 34 w 416"/>
                  <a:gd name="T63" fmla="*/ 236 h 402"/>
                  <a:gd name="T64" fmla="*/ 33 w 416"/>
                  <a:gd name="T65" fmla="*/ 259 h 402"/>
                  <a:gd name="T66" fmla="*/ 40 w 416"/>
                  <a:gd name="T67" fmla="*/ 292 h 402"/>
                  <a:gd name="T68" fmla="*/ 57 w 416"/>
                  <a:gd name="T69" fmla="*/ 323 h 402"/>
                  <a:gd name="T70" fmla="*/ 74 w 416"/>
                  <a:gd name="T71" fmla="*/ 339 h 402"/>
                  <a:gd name="T72" fmla="*/ 103 w 416"/>
                  <a:gd name="T73" fmla="*/ 359 h 402"/>
                  <a:gd name="T74" fmla="*/ 135 w 416"/>
                  <a:gd name="T75" fmla="*/ 367 h 402"/>
                  <a:gd name="T76" fmla="*/ 159 w 416"/>
                  <a:gd name="T77" fmla="*/ 369 h 402"/>
                  <a:gd name="T78" fmla="*/ 193 w 416"/>
                  <a:gd name="T79" fmla="*/ 361 h 402"/>
                  <a:gd name="T80" fmla="*/ 223 w 416"/>
                  <a:gd name="T81" fmla="*/ 344 h 402"/>
                  <a:gd name="T82" fmla="*/ 266 w 416"/>
                  <a:gd name="T83" fmla="*/ 306 h 402"/>
                  <a:gd name="T84" fmla="*/ 297 w 416"/>
                  <a:gd name="T85" fmla="*/ 275 h 402"/>
                  <a:gd name="T86" fmla="*/ 326 w 416"/>
                  <a:gd name="T87" fmla="*/ 227 h 402"/>
                  <a:gd name="T88" fmla="*/ 339 w 416"/>
                  <a:gd name="T89" fmla="*/ 197 h 402"/>
                  <a:gd name="T90" fmla="*/ 367 w 416"/>
                  <a:gd name="T91" fmla="*/ 8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6" h="402">
                    <a:moveTo>
                      <a:pt x="151" y="402"/>
                    </a:moveTo>
                    <a:lnTo>
                      <a:pt x="151" y="402"/>
                    </a:lnTo>
                    <a:lnTo>
                      <a:pt x="146" y="402"/>
                    </a:lnTo>
                    <a:lnTo>
                      <a:pt x="146" y="402"/>
                    </a:lnTo>
                    <a:lnTo>
                      <a:pt x="131" y="401"/>
                    </a:lnTo>
                    <a:lnTo>
                      <a:pt x="117" y="398"/>
                    </a:lnTo>
                    <a:lnTo>
                      <a:pt x="103" y="395"/>
                    </a:lnTo>
                    <a:lnTo>
                      <a:pt x="90" y="388"/>
                    </a:lnTo>
                    <a:lnTo>
                      <a:pt x="76" y="382"/>
                    </a:lnTo>
                    <a:lnTo>
                      <a:pt x="64" y="374"/>
                    </a:lnTo>
                    <a:lnTo>
                      <a:pt x="51" y="365"/>
                    </a:lnTo>
                    <a:lnTo>
                      <a:pt x="41" y="354"/>
                    </a:lnTo>
                    <a:lnTo>
                      <a:pt x="41" y="354"/>
                    </a:lnTo>
                    <a:lnTo>
                      <a:pt x="32" y="343"/>
                    </a:lnTo>
                    <a:lnTo>
                      <a:pt x="23" y="330"/>
                    </a:lnTo>
                    <a:lnTo>
                      <a:pt x="16" y="318"/>
                    </a:lnTo>
                    <a:lnTo>
                      <a:pt x="9" y="305"/>
                    </a:lnTo>
                    <a:lnTo>
                      <a:pt x="4" y="290"/>
                    </a:lnTo>
                    <a:lnTo>
                      <a:pt x="2" y="276"/>
                    </a:lnTo>
                    <a:lnTo>
                      <a:pt x="1" y="261"/>
                    </a:lnTo>
                    <a:lnTo>
                      <a:pt x="0" y="247"/>
                    </a:lnTo>
                    <a:lnTo>
                      <a:pt x="0" y="247"/>
                    </a:lnTo>
                    <a:lnTo>
                      <a:pt x="1" y="231"/>
                    </a:lnTo>
                    <a:lnTo>
                      <a:pt x="3" y="217"/>
                    </a:lnTo>
                    <a:lnTo>
                      <a:pt x="8" y="202"/>
                    </a:lnTo>
                    <a:lnTo>
                      <a:pt x="13" y="189"/>
                    </a:lnTo>
                    <a:lnTo>
                      <a:pt x="19" y="175"/>
                    </a:lnTo>
                    <a:lnTo>
                      <a:pt x="28" y="163"/>
                    </a:lnTo>
                    <a:lnTo>
                      <a:pt x="37" y="152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76" y="112"/>
                    </a:lnTo>
                    <a:lnTo>
                      <a:pt x="98" y="9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31" y="67"/>
                    </a:lnTo>
                    <a:lnTo>
                      <a:pt x="151" y="55"/>
                    </a:lnTo>
                    <a:lnTo>
                      <a:pt x="172" y="46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212" y="33"/>
                    </a:lnTo>
                    <a:lnTo>
                      <a:pt x="241" y="27"/>
                    </a:lnTo>
                    <a:lnTo>
                      <a:pt x="308" y="16"/>
                    </a:lnTo>
                    <a:lnTo>
                      <a:pt x="366" y="7"/>
                    </a:lnTo>
                    <a:lnTo>
                      <a:pt x="394" y="4"/>
                    </a:lnTo>
                    <a:lnTo>
                      <a:pt x="416" y="0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08" y="51"/>
                    </a:lnTo>
                    <a:lnTo>
                      <a:pt x="395" y="109"/>
                    </a:lnTo>
                    <a:lnTo>
                      <a:pt x="379" y="174"/>
                    </a:lnTo>
                    <a:lnTo>
                      <a:pt x="372" y="202"/>
                    </a:lnTo>
                    <a:lnTo>
                      <a:pt x="364" y="226"/>
                    </a:lnTo>
                    <a:lnTo>
                      <a:pt x="364" y="226"/>
                    </a:lnTo>
                    <a:lnTo>
                      <a:pt x="356" y="242"/>
                    </a:lnTo>
                    <a:lnTo>
                      <a:pt x="346" y="261"/>
                    </a:lnTo>
                    <a:lnTo>
                      <a:pt x="334" y="281"/>
                    </a:lnTo>
                    <a:lnTo>
                      <a:pt x="323" y="296"/>
                    </a:lnTo>
                    <a:lnTo>
                      <a:pt x="323" y="296"/>
                    </a:lnTo>
                    <a:lnTo>
                      <a:pt x="307" y="313"/>
                    </a:lnTo>
                    <a:lnTo>
                      <a:pt x="286" y="334"/>
                    </a:lnTo>
                    <a:lnTo>
                      <a:pt x="254" y="361"/>
                    </a:lnTo>
                    <a:lnTo>
                      <a:pt x="254" y="361"/>
                    </a:lnTo>
                    <a:lnTo>
                      <a:pt x="244" y="370"/>
                    </a:lnTo>
                    <a:lnTo>
                      <a:pt x="231" y="379"/>
                    </a:lnTo>
                    <a:lnTo>
                      <a:pt x="219" y="386"/>
                    </a:lnTo>
                    <a:lnTo>
                      <a:pt x="207" y="391"/>
                    </a:lnTo>
                    <a:lnTo>
                      <a:pt x="193" y="396"/>
                    </a:lnTo>
                    <a:lnTo>
                      <a:pt x="180" y="400"/>
                    </a:lnTo>
                    <a:lnTo>
                      <a:pt x="166" y="401"/>
                    </a:lnTo>
                    <a:lnTo>
                      <a:pt x="151" y="402"/>
                    </a:lnTo>
                    <a:lnTo>
                      <a:pt x="151" y="402"/>
                    </a:lnTo>
                    <a:close/>
                    <a:moveTo>
                      <a:pt x="376" y="39"/>
                    </a:moveTo>
                    <a:lnTo>
                      <a:pt x="376" y="39"/>
                    </a:lnTo>
                    <a:lnTo>
                      <a:pt x="334" y="46"/>
                    </a:lnTo>
                    <a:lnTo>
                      <a:pt x="284" y="53"/>
                    </a:lnTo>
                    <a:lnTo>
                      <a:pt x="236" y="62"/>
                    </a:lnTo>
                    <a:lnTo>
                      <a:pt x="215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184" y="76"/>
                    </a:lnTo>
                    <a:lnTo>
                      <a:pt x="167" y="85"/>
                    </a:lnTo>
                    <a:lnTo>
                      <a:pt x="149" y="95"/>
                    </a:lnTo>
                    <a:lnTo>
                      <a:pt x="135" y="104"/>
                    </a:lnTo>
                    <a:lnTo>
                      <a:pt x="135" y="104"/>
                    </a:lnTo>
                    <a:lnTo>
                      <a:pt x="120" y="115"/>
                    </a:lnTo>
                    <a:lnTo>
                      <a:pt x="102" y="132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62" y="173"/>
                    </a:lnTo>
                    <a:lnTo>
                      <a:pt x="55" y="182"/>
                    </a:lnTo>
                    <a:lnTo>
                      <a:pt x="49" y="192"/>
                    </a:lnTo>
                    <a:lnTo>
                      <a:pt x="44" y="202"/>
                    </a:lnTo>
                    <a:lnTo>
                      <a:pt x="39" y="213"/>
                    </a:lnTo>
                    <a:lnTo>
                      <a:pt x="37" y="224"/>
                    </a:lnTo>
                    <a:lnTo>
                      <a:pt x="34" y="236"/>
                    </a:lnTo>
                    <a:lnTo>
                      <a:pt x="33" y="247"/>
                    </a:lnTo>
                    <a:lnTo>
                      <a:pt x="33" y="247"/>
                    </a:lnTo>
                    <a:lnTo>
                      <a:pt x="33" y="259"/>
                    </a:lnTo>
                    <a:lnTo>
                      <a:pt x="35" y="270"/>
                    </a:lnTo>
                    <a:lnTo>
                      <a:pt x="38" y="281"/>
                    </a:lnTo>
                    <a:lnTo>
                      <a:pt x="40" y="292"/>
                    </a:lnTo>
                    <a:lnTo>
                      <a:pt x="45" y="303"/>
                    </a:lnTo>
                    <a:lnTo>
                      <a:pt x="51" y="313"/>
                    </a:lnTo>
                    <a:lnTo>
                      <a:pt x="57" y="323"/>
                    </a:lnTo>
                    <a:lnTo>
                      <a:pt x="65" y="332"/>
                    </a:lnTo>
                    <a:lnTo>
                      <a:pt x="65" y="332"/>
                    </a:lnTo>
                    <a:lnTo>
                      <a:pt x="74" y="339"/>
                    </a:lnTo>
                    <a:lnTo>
                      <a:pt x="82" y="346"/>
                    </a:lnTo>
                    <a:lnTo>
                      <a:pt x="92" y="353"/>
                    </a:lnTo>
                    <a:lnTo>
                      <a:pt x="103" y="359"/>
                    </a:lnTo>
                    <a:lnTo>
                      <a:pt x="113" y="363"/>
                    </a:lnTo>
                    <a:lnTo>
                      <a:pt x="124" y="365"/>
                    </a:lnTo>
                    <a:lnTo>
                      <a:pt x="135" y="367"/>
                    </a:lnTo>
                    <a:lnTo>
                      <a:pt x="147" y="369"/>
                    </a:lnTo>
                    <a:lnTo>
                      <a:pt x="147" y="369"/>
                    </a:lnTo>
                    <a:lnTo>
                      <a:pt x="159" y="369"/>
                    </a:lnTo>
                    <a:lnTo>
                      <a:pt x="171" y="366"/>
                    </a:lnTo>
                    <a:lnTo>
                      <a:pt x="182" y="364"/>
                    </a:lnTo>
                    <a:lnTo>
                      <a:pt x="193" y="361"/>
                    </a:lnTo>
                    <a:lnTo>
                      <a:pt x="203" y="356"/>
                    </a:lnTo>
                    <a:lnTo>
                      <a:pt x="213" y="350"/>
                    </a:lnTo>
                    <a:lnTo>
                      <a:pt x="223" y="344"/>
                    </a:lnTo>
                    <a:lnTo>
                      <a:pt x="231" y="337"/>
                    </a:lnTo>
                    <a:lnTo>
                      <a:pt x="231" y="337"/>
                    </a:lnTo>
                    <a:lnTo>
                      <a:pt x="266" y="306"/>
                    </a:lnTo>
                    <a:lnTo>
                      <a:pt x="284" y="289"/>
                    </a:lnTo>
                    <a:lnTo>
                      <a:pt x="297" y="275"/>
                    </a:lnTo>
                    <a:lnTo>
                      <a:pt x="297" y="275"/>
                    </a:lnTo>
                    <a:lnTo>
                      <a:pt x="307" y="261"/>
                    </a:lnTo>
                    <a:lnTo>
                      <a:pt x="316" y="245"/>
                    </a:lnTo>
                    <a:lnTo>
                      <a:pt x="326" y="227"/>
                    </a:lnTo>
                    <a:lnTo>
                      <a:pt x="334" y="213"/>
                    </a:lnTo>
                    <a:lnTo>
                      <a:pt x="334" y="213"/>
                    </a:lnTo>
                    <a:lnTo>
                      <a:pt x="339" y="197"/>
                    </a:lnTo>
                    <a:lnTo>
                      <a:pt x="345" y="178"/>
                    </a:lnTo>
                    <a:lnTo>
                      <a:pt x="356" y="129"/>
                    </a:lnTo>
                    <a:lnTo>
                      <a:pt x="367" y="80"/>
                    </a:lnTo>
                    <a:lnTo>
                      <a:pt x="376" y="39"/>
                    </a:lnTo>
                    <a:lnTo>
                      <a:pt x="376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8" name="Freeform 11"/>
              <p:cNvSpPr>
                <a:spLocks noEditPoints="1"/>
              </p:cNvSpPr>
              <p:nvPr/>
            </p:nvSpPr>
            <p:spPr bwMode="auto">
              <a:xfrm>
                <a:off x="7150100" y="3860800"/>
                <a:ext cx="220663" cy="212725"/>
              </a:xfrm>
              <a:custGeom>
                <a:avLst/>
                <a:gdLst>
                  <a:gd name="T0" fmla="*/ 250 w 417"/>
                  <a:gd name="T1" fmla="*/ 401 h 402"/>
                  <a:gd name="T2" fmla="*/ 209 w 417"/>
                  <a:gd name="T3" fmla="*/ 391 h 402"/>
                  <a:gd name="T4" fmla="*/ 172 w 417"/>
                  <a:gd name="T5" fmla="*/ 370 h 402"/>
                  <a:gd name="T6" fmla="*/ 131 w 417"/>
                  <a:gd name="T7" fmla="*/ 334 h 402"/>
                  <a:gd name="T8" fmla="*/ 94 w 417"/>
                  <a:gd name="T9" fmla="*/ 296 h 402"/>
                  <a:gd name="T10" fmla="*/ 60 w 417"/>
                  <a:gd name="T11" fmla="*/ 242 h 402"/>
                  <a:gd name="T12" fmla="*/ 44 w 417"/>
                  <a:gd name="T13" fmla="*/ 202 h 402"/>
                  <a:gd name="T14" fmla="*/ 10 w 417"/>
                  <a:gd name="T15" fmla="*/ 51 h 402"/>
                  <a:gd name="T16" fmla="*/ 22 w 417"/>
                  <a:gd name="T17" fmla="*/ 4 h 402"/>
                  <a:gd name="T18" fmla="*/ 108 w 417"/>
                  <a:gd name="T19" fmla="*/ 16 h 402"/>
                  <a:gd name="T20" fmla="*/ 227 w 417"/>
                  <a:gd name="T21" fmla="*/ 39 h 402"/>
                  <a:gd name="T22" fmla="*/ 265 w 417"/>
                  <a:gd name="T23" fmla="*/ 55 h 402"/>
                  <a:gd name="T24" fmla="*/ 301 w 417"/>
                  <a:gd name="T25" fmla="*/ 76 h 402"/>
                  <a:gd name="T26" fmla="*/ 370 w 417"/>
                  <a:gd name="T27" fmla="*/ 141 h 402"/>
                  <a:gd name="T28" fmla="*/ 388 w 417"/>
                  <a:gd name="T29" fmla="*/ 163 h 402"/>
                  <a:gd name="T30" fmla="*/ 408 w 417"/>
                  <a:gd name="T31" fmla="*/ 202 h 402"/>
                  <a:gd name="T32" fmla="*/ 417 w 417"/>
                  <a:gd name="T33" fmla="*/ 247 h 402"/>
                  <a:gd name="T34" fmla="*/ 414 w 417"/>
                  <a:gd name="T35" fmla="*/ 276 h 402"/>
                  <a:gd name="T36" fmla="*/ 401 w 417"/>
                  <a:gd name="T37" fmla="*/ 318 h 402"/>
                  <a:gd name="T38" fmla="*/ 376 w 417"/>
                  <a:gd name="T39" fmla="*/ 354 h 402"/>
                  <a:gd name="T40" fmla="*/ 352 w 417"/>
                  <a:gd name="T41" fmla="*/ 374 h 402"/>
                  <a:gd name="T42" fmla="*/ 313 w 417"/>
                  <a:gd name="T43" fmla="*/ 395 h 402"/>
                  <a:gd name="T44" fmla="*/ 270 w 417"/>
                  <a:gd name="T45" fmla="*/ 402 h 402"/>
                  <a:gd name="T46" fmla="*/ 265 w 417"/>
                  <a:gd name="T47" fmla="*/ 402 h 402"/>
                  <a:gd name="T48" fmla="*/ 49 w 417"/>
                  <a:gd name="T49" fmla="*/ 80 h 402"/>
                  <a:gd name="T50" fmla="*/ 78 w 417"/>
                  <a:gd name="T51" fmla="*/ 197 h 402"/>
                  <a:gd name="T52" fmla="*/ 90 w 417"/>
                  <a:gd name="T53" fmla="*/ 228 h 402"/>
                  <a:gd name="T54" fmla="*/ 119 w 417"/>
                  <a:gd name="T55" fmla="*/ 275 h 402"/>
                  <a:gd name="T56" fmla="*/ 150 w 417"/>
                  <a:gd name="T57" fmla="*/ 306 h 402"/>
                  <a:gd name="T58" fmla="*/ 193 w 417"/>
                  <a:gd name="T59" fmla="*/ 344 h 402"/>
                  <a:gd name="T60" fmla="*/ 224 w 417"/>
                  <a:gd name="T61" fmla="*/ 361 h 402"/>
                  <a:gd name="T62" fmla="*/ 258 w 417"/>
                  <a:gd name="T63" fmla="*/ 369 h 402"/>
                  <a:gd name="T64" fmla="*/ 291 w 417"/>
                  <a:gd name="T65" fmla="*/ 365 h 402"/>
                  <a:gd name="T66" fmla="*/ 323 w 417"/>
                  <a:gd name="T67" fmla="*/ 354 h 402"/>
                  <a:gd name="T68" fmla="*/ 351 w 417"/>
                  <a:gd name="T69" fmla="*/ 332 h 402"/>
                  <a:gd name="T70" fmla="*/ 366 w 417"/>
                  <a:gd name="T71" fmla="*/ 312 h 402"/>
                  <a:gd name="T72" fmla="*/ 380 w 417"/>
                  <a:gd name="T73" fmla="*/ 281 h 402"/>
                  <a:gd name="T74" fmla="*/ 383 w 417"/>
                  <a:gd name="T75" fmla="*/ 247 h 402"/>
                  <a:gd name="T76" fmla="*/ 377 w 417"/>
                  <a:gd name="T77" fmla="*/ 213 h 402"/>
                  <a:gd name="T78" fmla="*/ 361 w 417"/>
                  <a:gd name="T79" fmla="*/ 182 h 402"/>
                  <a:gd name="T80" fmla="*/ 346 w 417"/>
                  <a:gd name="T81" fmla="*/ 165 h 402"/>
                  <a:gd name="T82" fmla="*/ 281 w 417"/>
                  <a:gd name="T83" fmla="*/ 104 h 402"/>
                  <a:gd name="T84" fmla="*/ 250 w 417"/>
                  <a:gd name="T85" fmla="*/ 85 h 402"/>
                  <a:gd name="T86" fmla="*/ 217 w 417"/>
                  <a:gd name="T87" fmla="*/ 72 h 402"/>
                  <a:gd name="T88" fmla="*/ 132 w 417"/>
                  <a:gd name="T89" fmla="*/ 53 h 402"/>
                  <a:gd name="T90" fmla="*/ 41 w 417"/>
                  <a:gd name="T91" fmla="*/ 3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7" h="402">
                    <a:moveTo>
                      <a:pt x="265" y="402"/>
                    </a:moveTo>
                    <a:lnTo>
                      <a:pt x="265" y="402"/>
                    </a:lnTo>
                    <a:lnTo>
                      <a:pt x="250" y="401"/>
                    </a:lnTo>
                    <a:lnTo>
                      <a:pt x="237" y="400"/>
                    </a:lnTo>
                    <a:lnTo>
                      <a:pt x="223" y="396"/>
                    </a:lnTo>
                    <a:lnTo>
                      <a:pt x="209" y="391"/>
                    </a:lnTo>
                    <a:lnTo>
                      <a:pt x="197" y="386"/>
                    </a:lnTo>
                    <a:lnTo>
                      <a:pt x="185" y="379"/>
                    </a:lnTo>
                    <a:lnTo>
                      <a:pt x="172" y="37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31" y="334"/>
                    </a:lnTo>
                    <a:lnTo>
                      <a:pt x="110" y="313"/>
                    </a:lnTo>
                    <a:lnTo>
                      <a:pt x="94" y="296"/>
                    </a:lnTo>
                    <a:lnTo>
                      <a:pt x="94" y="296"/>
                    </a:lnTo>
                    <a:lnTo>
                      <a:pt x="82" y="281"/>
                    </a:lnTo>
                    <a:lnTo>
                      <a:pt x="70" y="261"/>
                    </a:lnTo>
                    <a:lnTo>
                      <a:pt x="60" y="242"/>
                    </a:lnTo>
                    <a:lnTo>
                      <a:pt x="52" y="226"/>
                    </a:lnTo>
                    <a:lnTo>
                      <a:pt x="52" y="226"/>
                    </a:lnTo>
                    <a:lnTo>
                      <a:pt x="44" y="202"/>
                    </a:lnTo>
                    <a:lnTo>
                      <a:pt x="37" y="174"/>
                    </a:lnTo>
                    <a:lnTo>
                      <a:pt x="21" y="109"/>
                    </a:lnTo>
                    <a:lnTo>
                      <a:pt x="10" y="5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50" y="7"/>
                    </a:lnTo>
                    <a:lnTo>
                      <a:pt x="108" y="16"/>
                    </a:lnTo>
                    <a:lnTo>
                      <a:pt x="175" y="27"/>
                    </a:lnTo>
                    <a:lnTo>
                      <a:pt x="204" y="33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44" y="47"/>
                    </a:lnTo>
                    <a:lnTo>
                      <a:pt x="265" y="55"/>
                    </a:lnTo>
                    <a:lnTo>
                      <a:pt x="285" y="67"/>
                    </a:lnTo>
                    <a:lnTo>
                      <a:pt x="301" y="76"/>
                    </a:lnTo>
                    <a:lnTo>
                      <a:pt x="301" y="76"/>
                    </a:lnTo>
                    <a:lnTo>
                      <a:pt x="319" y="91"/>
                    </a:lnTo>
                    <a:lnTo>
                      <a:pt x="340" y="112"/>
                    </a:lnTo>
                    <a:lnTo>
                      <a:pt x="370" y="141"/>
                    </a:lnTo>
                    <a:lnTo>
                      <a:pt x="370" y="141"/>
                    </a:lnTo>
                    <a:lnTo>
                      <a:pt x="380" y="152"/>
                    </a:lnTo>
                    <a:lnTo>
                      <a:pt x="388" y="163"/>
                    </a:lnTo>
                    <a:lnTo>
                      <a:pt x="397" y="175"/>
                    </a:lnTo>
                    <a:lnTo>
                      <a:pt x="403" y="189"/>
                    </a:lnTo>
                    <a:lnTo>
                      <a:pt x="408" y="202"/>
                    </a:lnTo>
                    <a:lnTo>
                      <a:pt x="413" y="217"/>
                    </a:lnTo>
                    <a:lnTo>
                      <a:pt x="415" y="231"/>
                    </a:lnTo>
                    <a:lnTo>
                      <a:pt x="417" y="247"/>
                    </a:lnTo>
                    <a:lnTo>
                      <a:pt x="417" y="247"/>
                    </a:lnTo>
                    <a:lnTo>
                      <a:pt x="417" y="261"/>
                    </a:lnTo>
                    <a:lnTo>
                      <a:pt x="414" y="276"/>
                    </a:lnTo>
                    <a:lnTo>
                      <a:pt x="412" y="290"/>
                    </a:lnTo>
                    <a:lnTo>
                      <a:pt x="407" y="305"/>
                    </a:lnTo>
                    <a:lnTo>
                      <a:pt x="401" y="318"/>
                    </a:lnTo>
                    <a:lnTo>
                      <a:pt x="393" y="330"/>
                    </a:lnTo>
                    <a:lnTo>
                      <a:pt x="385" y="343"/>
                    </a:lnTo>
                    <a:lnTo>
                      <a:pt x="376" y="354"/>
                    </a:lnTo>
                    <a:lnTo>
                      <a:pt x="376" y="354"/>
                    </a:lnTo>
                    <a:lnTo>
                      <a:pt x="365" y="365"/>
                    </a:lnTo>
                    <a:lnTo>
                      <a:pt x="352" y="374"/>
                    </a:lnTo>
                    <a:lnTo>
                      <a:pt x="340" y="382"/>
                    </a:lnTo>
                    <a:lnTo>
                      <a:pt x="328" y="388"/>
                    </a:lnTo>
                    <a:lnTo>
                      <a:pt x="313" y="395"/>
                    </a:lnTo>
                    <a:lnTo>
                      <a:pt x="299" y="398"/>
                    </a:lnTo>
                    <a:lnTo>
                      <a:pt x="285" y="401"/>
                    </a:lnTo>
                    <a:lnTo>
                      <a:pt x="270" y="402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402"/>
                    </a:lnTo>
                    <a:close/>
                    <a:moveTo>
                      <a:pt x="41" y="39"/>
                    </a:moveTo>
                    <a:lnTo>
                      <a:pt x="41" y="39"/>
                    </a:lnTo>
                    <a:lnTo>
                      <a:pt x="49" y="80"/>
                    </a:lnTo>
                    <a:lnTo>
                      <a:pt x="60" y="129"/>
                    </a:lnTo>
                    <a:lnTo>
                      <a:pt x="71" y="178"/>
                    </a:lnTo>
                    <a:lnTo>
                      <a:pt x="78" y="197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28"/>
                    </a:lnTo>
                    <a:lnTo>
                      <a:pt x="100" y="245"/>
                    </a:lnTo>
                    <a:lnTo>
                      <a:pt x="110" y="263"/>
                    </a:lnTo>
                    <a:lnTo>
                      <a:pt x="119" y="275"/>
                    </a:lnTo>
                    <a:lnTo>
                      <a:pt x="119" y="275"/>
                    </a:lnTo>
                    <a:lnTo>
                      <a:pt x="132" y="289"/>
                    </a:lnTo>
                    <a:lnTo>
                      <a:pt x="150" y="306"/>
                    </a:lnTo>
                    <a:lnTo>
                      <a:pt x="184" y="335"/>
                    </a:lnTo>
                    <a:lnTo>
                      <a:pt x="184" y="335"/>
                    </a:lnTo>
                    <a:lnTo>
                      <a:pt x="193" y="344"/>
                    </a:lnTo>
                    <a:lnTo>
                      <a:pt x="203" y="350"/>
                    </a:lnTo>
                    <a:lnTo>
                      <a:pt x="213" y="356"/>
                    </a:lnTo>
                    <a:lnTo>
                      <a:pt x="224" y="361"/>
                    </a:lnTo>
                    <a:lnTo>
                      <a:pt x="235" y="365"/>
                    </a:lnTo>
                    <a:lnTo>
                      <a:pt x="246" y="367"/>
                    </a:lnTo>
                    <a:lnTo>
                      <a:pt x="258" y="369"/>
                    </a:lnTo>
                    <a:lnTo>
                      <a:pt x="269" y="369"/>
                    </a:lnTo>
                    <a:lnTo>
                      <a:pt x="280" y="367"/>
                    </a:lnTo>
                    <a:lnTo>
                      <a:pt x="291" y="365"/>
                    </a:lnTo>
                    <a:lnTo>
                      <a:pt x="302" y="363"/>
                    </a:lnTo>
                    <a:lnTo>
                      <a:pt x="313" y="359"/>
                    </a:lnTo>
                    <a:lnTo>
                      <a:pt x="323" y="354"/>
                    </a:lnTo>
                    <a:lnTo>
                      <a:pt x="333" y="348"/>
                    </a:lnTo>
                    <a:lnTo>
                      <a:pt x="343" y="340"/>
                    </a:lnTo>
                    <a:lnTo>
                      <a:pt x="351" y="332"/>
                    </a:lnTo>
                    <a:lnTo>
                      <a:pt x="351" y="332"/>
                    </a:lnTo>
                    <a:lnTo>
                      <a:pt x="359" y="322"/>
                    </a:lnTo>
                    <a:lnTo>
                      <a:pt x="366" y="312"/>
                    </a:lnTo>
                    <a:lnTo>
                      <a:pt x="371" y="302"/>
                    </a:lnTo>
                    <a:lnTo>
                      <a:pt x="376" y="292"/>
                    </a:lnTo>
                    <a:lnTo>
                      <a:pt x="380" y="281"/>
                    </a:lnTo>
                    <a:lnTo>
                      <a:pt x="382" y="270"/>
                    </a:lnTo>
                    <a:lnTo>
                      <a:pt x="383" y="259"/>
                    </a:lnTo>
                    <a:lnTo>
                      <a:pt x="383" y="247"/>
                    </a:lnTo>
                    <a:lnTo>
                      <a:pt x="382" y="236"/>
                    </a:lnTo>
                    <a:lnTo>
                      <a:pt x="380" y="224"/>
                    </a:lnTo>
                    <a:lnTo>
                      <a:pt x="377" y="213"/>
                    </a:lnTo>
                    <a:lnTo>
                      <a:pt x="373" y="203"/>
                    </a:lnTo>
                    <a:lnTo>
                      <a:pt x="368" y="192"/>
                    </a:lnTo>
                    <a:lnTo>
                      <a:pt x="361" y="182"/>
                    </a:lnTo>
                    <a:lnTo>
                      <a:pt x="355" y="174"/>
                    </a:lnTo>
                    <a:lnTo>
                      <a:pt x="346" y="165"/>
                    </a:lnTo>
                    <a:lnTo>
                      <a:pt x="346" y="165"/>
                    </a:lnTo>
                    <a:lnTo>
                      <a:pt x="314" y="133"/>
                    </a:lnTo>
                    <a:lnTo>
                      <a:pt x="296" y="115"/>
                    </a:lnTo>
                    <a:lnTo>
                      <a:pt x="281" y="104"/>
                    </a:lnTo>
                    <a:lnTo>
                      <a:pt x="281" y="104"/>
                    </a:lnTo>
                    <a:lnTo>
                      <a:pt x="267" y="95"/>
                    </a:lnTo>
                    <a:lnTo>
                      <a:pt x="250" y="85"/>
                    </a:lnTo>
                    <a:lnTo>
                      <a:pt x="232" y="76"/>
                    </a:lnTo>
                    <a:lnTo>
                      <a:pt x="217" y="72"/>
                    </a:lnTo>
                    <a:lnTo>
                      <a:pt x="217" y="72"/>
                    </a:lnTo>
                    <a:lnTo>
                      <a:pt x="201" y="67"/>
                    </a:lnTo>
                    <a:lnTo>
                      <a:pt x="180" y="62"/>
                    </a:lnTo>
                    <a:lnTo>
                      <a:pt x="132" y="53"/>
                    </a:lnTo>
                    <a:lnTo>
                      <a:pt x="82" y="46"/>
                    </a:lnTo>
                    <a:lnTo>
                      <a:pt x="41" y="39"/>
                    </a:lnTo>
                    <a:lnTo>
                      <a:pt x="41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" name="Freeform 12"/>
              <p:cNvSpPr>
                <a:spLocks/>
              </p:cNvSpPr>
              <p:nvPr/>
            </p:nvSpPr>
            <p:spPr bwMode="auto">
              <a:xfrm>
                <a:off x="7288213" y="3989388"/>
                <a:ext cx="209550" cy="128588"/>
              </a:xfrm>
              <a:custGeom>
                <a:avLst/>
                <a:gdLst>
                  <a:gd name="T0" fmla="*/ 200 w 397"/>
                  <a:gd name="T1" fmla="*/ 244 h 244"/>
                  <a:gd name="T2" fmla="*/ 0 w 397"/>
                  <a:gd name="T3" fmla="*/ 22 h 244"/>
                  <a:gd name="T4" fmla="*/ 25 w 397"/>
                  <a:gd name="T5" fmla="*/ 0 h 244"/>
                  <a:gd name="T6" fmla="*/ 200 w 397"/>
                  <a:gd name="T7" fmla="*/ 193 h 244"/>
                  <a:gd name="T8" fmla="*/ 372 w 397"/>
                  <a:gd name="T9" fmla="*/ 0 h 244"/>
                  <a:gd name="T10" fmla="*/ 397 w 397"/>
                  <a:gd name="T11" fmla="*/ 22 h 244"/>
                  <a:gd name="T12" fmla="*/ 200 w 39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244">
                    <a:moveTo>
                      <a:pt x="200" y="244"/>
                    </a:moveTo>
                    <a:lnTo>
                      <a:pt x="0" y="22"/>
                    </a:lnTo>
                    <a:lnTo>
                      <a:pt x="25" y="0"/>
                    </a:lnTo>
                    <a:lnTo>
                      <a:pt x="200" y="193"/>
                    </a:lnTo>
                    <a:lnTo>
                      <a:pt x="372" y="0"/>
                    </a:lnTo>
                    <a:lnTo>
                      <a:pt x="397" y="22"/>
                    </a:lnTo>
                    <a:lnTo>
                      <a:pt x="200" y="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0" name="Rectangle 13"/>
              <p:cNvSpPr>
                <a:spLocks noChangeArrowheads="1"/>
              </p:cNvSpPr>
              <p:nvPr/>
            </p:nvSpPr>
            <p:spPr bwMode="auto">
              <a:xfrm>
                <a:off x="7385050" y="4095750"/>
                <a:ext cx="17463" cy="11747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" name="Freeform 5"/>
              <p:cNvSpPr>
                <a:spLocks/>
              </p:cNvSpPr>
              <p:nvPr/>
            </p:nvSpPr>
            <p:spPr bwMode="auto">
              <a:xfrm>
                <a:off x="7067550" y="4257675"/>
                <a:ext cx="388938" cy="165100"/>
              </a:xfrm>
              <a:custGeom>
                <a:avLst/>
                <a:gdLst>
                  <a:gd name="T0" fmla="*/ 321 w 734"/>
                  <a:gd name="T1" fmla="*/ 313 h 313"/>
                  <a:gd name="T2" fmla="*/ 321 w 734"/>
                  <a:gd name="T3" fmla="*/ 296 h 313"/>
                  <a:gd name="T4" fmla="*/ 323 w 734"/>
                  <a:gd name="T5" fmla="*/ 276 h 313"/>
                  <a:gd name="T6" fmla="*/ 333 w 734"/>
                  <a:gd name="T7" fmla="*/ 259 h 313"/>
                  <a:gd name="T8" fmla="*/ 345 w 734"/>
                  <a:gd name="T9" fmla="*/ 245 h 313"/>
                  <a:gd name="T10" fmla="*/ 360 w 734"/>
                  <a:gd name="T11" fmla="*/ 234 h 313"/>
                  <a:gd name="T12" fmla="*/ 387 w 734"/>
                  <a:gd name="T13" fmla="*/ 222 h 313"/>
                  <a:gd name="T14" fmla="*/ 406 w 734"/>
                  <a:gd name="T15" fmla="*/ 217 h 313"/>
                  <a:gd name="T16" fmla="*/ 641 w 734"/>
                  <a:gd name="T17" fmla="*/ 217 h 313"/>
                  <a:gd name="T18" fmla="*/ 665 w 734"/>
                  <a:gd name="T19" fmla="*/ 215 h 313"/>
                  <a:gd name="T20" fmla="*/ 680 w 734"/>
                  <a:gd name="T21" fmla="*/ 211 h 313"/>
                  <a:gd name="T22" fmla="*/ 692 w 734"/>
                  <a:gd name="T23" fmla="*/ 203 h 313"/>
                  <a:gd name="T24" fmla="*/ 696 w 734"/>
                  <a:gd name="T25" fmla="*/ 198 h 313"/>
                  <a:gd name="T26" fmla="*/ 699 w 734"/>
                  <a:gd name="T27" fmla="*/ 187 h 313"/>
                  <a:gd name="T28" fmla="*/ 701 w 734"/>
                  <a:gd name="T29" fmla="*/ 180 h 313"/>
                  <a:gd name="T30" fmla="*/ 697 w 734"/>
                  <a:gd name="T31" fmla="*/ 160 h 313"/>
                  <a:gd name="T32" fmla="*/ 688 w 734"/>
                  <a:gd name="T33" fmla="*/ 144 h 313"/>
                  <a:gd name="T34" fmla="*/ 677 w 734"/>
                  <a:gd name="T35" fmla="*/ 133 h 313"/>
                  <a:gd name="T36" fmla="*/ 665 w 734"/>
                  <a:gd name="T37" fmla="*/ 124 h 313"/>
                  <a:gd name="T38" fmla="*/ 659 w 734"/>
                  <a:gd name="T39" fmla="*/ 122 h 313"/>
                  <a:gd name="T40" fmla="*/ 428 w 734"/>
                  <a:gd name="T41" fmla="*/ 122 h 313"/>
                  <a:gd name="T42" fmla="*/ 415 w 734"/>
                  <a:gd name="T43" fmla="*/ 121 h 313"/>
                  <a:gd name="T44" fmla="*/ 387 w 734"/>
                  <a:gd name="T45" fmla="*/ 114 h 313"/>
                  <a:gd name="T46" fmla="*/ 216 w 734"/>
                  <a:gd name="T47" fmla="*/ 37 h 313"/>
                  <a:gd name="T48" fmla="*/ 209 w 734"/>
                  <a:gd name="T49" fmla="*/ 34 h 313"/>
                  <a:gd name="T50" fmla="*/ 0 w 734"/>
                  <a:gd name="T51" fmla="*/ 33 h 313"/>
                  <a:gd name="T52" fmla="*/ 201 w 734"/>
                  <a:gd name="T53" fmla="*/ 0 h 313"/>
                  <a:gd name="T54" fmla="*/ 209 w 734"/>
                  <a:gd name="T55" fmla="*/ 1 h 313"/>
                  <a:gd name="T56" fmla="*/ 223 w 734"/>
                  <a:gd name="T57" fmla="*/ 3 h 313"/>
                  <a:gd name="T58" fmla="*/ 389 w 734"/>
                  <a:gd name="T59" fmla="*/ 80 h 313"/>
                  <a:gd name="T60" fmla="*/ 397 w 734"/>
                  <a:gd name="T61" fmla="*/ 84 h 313"/>
                  <a:gd name="T62" fmla="*/ 418 w 734"/>
                  <a:gd name="T63" fmla="*/ 87 h 313"/>
                  <a:gd name="T64" fmla="*/ 652 w 734"/>
                  <a:gd name="T65" fmla="*/ 88 h 313"/>
                  <a:gd name="T66" fmla="*/ 660 w 734"/>
                  <a:gd name="T67" fmla="*/ 88 h 313"/>
                  <a:gd name="T68" fmla="*/ 673 w 734"/>
                  <a:gd name="T69" fmla="*/ 92 h 313"/>
                  <a:gd name="T70" fmla="*/ 680 w 734"/>
                  <a:gd name="T71" fmla="*/ 95 h 313"/>
                  <a:gd name="T72" fmla="*/ 703 w 734"/>
                  <a:gd name="T73" fmla="*/ 111 h 313"/>
                  <a:gd name="T74" fmla="*/ 719 w 734"/>
                  <a:gd name="T75" fmla="*/ 130 h 313"/>
                  <a:gd name="T76" fmla="*/ 730 w 734"/>
                  <a:gd name="T77" fmla="*/ 154 h 313"/>
                  <a:gd name="T78" fmla="*/ 734 w 734"/>
                  <a:gd name="T79" fmla="*/ 180 h 313"/>
                  <a:gd name="T80" fmla="*/ 733 w 734"/>
                  <a:gd name="T81" fmla="*/ 193 h 313"/>
                  <a:gd name="T82" fmla="*/ 723 w 734"/>
                  <a:gd name="T83" fmla="*/ 218 h 313"/>
                  <a:gd name="T84" fmla="*/ 714 w 734"/>
                  <a:gd name="T85" fmla="*/ 228 h 313"/>
                  <a:gd name="T86" fmla="*/ 692 w 734"/>
                  <a:gd name="T87" fmla="*/ 241 h 313"/>
                  <a:gd name="T88" fmla="*/ 670 w 734"/>
                  <a:gd name="T89" fmla="*/ 249 h 313"/>
                  <a:gd name="T90" fmla="*/ 650 w 734"/>
                  <a:gd name="T91" fmla="*/ 250 h 313"/>
                  <a:gd name="T92" fmla="*/ 407 w 734"/>
                  <a:gd name="T93" fmla="*/ 250 h 313"/>
                  <a:gd name="T94" fmla="*/ 396 w 734"/>
                  <a:gd name="T95" fmla="*/ 255 h 313"/>
                  <a:gd name="T96" fmla="*/ 378 w 734"/>
                  <a:gd name="T97" fmla="*/ 264 h 313"/>
                  <a:gd name="T98" fmla="*/ 360 w 734"/>
                  <a:gd name="T99" fmla="*/ 277 h 313"/>
                  <a:gd name="T100" fmla="*/ 355 w 734"/>
                  <a:gd name="T101" fmla="*/ 286 h 313"/>
                  <a:gd name="T102" fmla="*/ 354 w 734"/>
                  <a:gd name="T103" fmla="*/ 29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34" h="313">
                    <a:moveTo>
                      <a:pt x="354" y="313"/>
                    </a:moveTo>
                    <a:lnTo>
                      <a:pt x="321" y="313"/>
                    </a:lnTo>
                    <a:lnTo>
                      <a:pt x="321" y="296"/>
                    </a:lnTo>
                    <a:lnTo>
                      <a:pt x="321" y="296"/>
                    </a:lnTo>
                    <a:lnTo>
                      <a:pt x="321" y="286"/>
                    </a:lnTo>
                    <a:lnTo>
                      <a:pt x="323" y="276"/>
                    </a:lnTo>
                    <a:lnTo>
                      <a:pt x="327" y="266"/>
                    </a:lnTo>
                    <a:lnTo>
                      <a:pt x="333" y="259"/>
                    </a:lnTo>
                    <a:lnTo>
                      <a:pt x="338" y="251"/>
                    </a:lnTo>
                    <a:lnTo>
                      <a:pt x="345" y="245"/>
                    </a:lnTo>
                    <a:lnTo>
                      <a:pt x="353" y="239"/>
                    </a:lnTo>
                    <a:lnTo>
                      <a:pt x="360" y="234"/>
                    </a:lnTo>
                    <a:lnTo>
                      <a:pt x="375" y="227"/>
                    </a:lnTo>
                    <a:lnTo>
                      <a:pt x="387" y="222"/>
                    </a:lnTo>
                    <a:lnTo>
                      <a:pt x="402" y="218"/>
                    </a:lnTo>
                    <a:lnTo>
                      <a:pt x="406" y="217"/>
                    </a:lnTo>
                    <a:lnTo>
                      <a:pt x="641" y="217"/>
                    </a:lnTo>
                    <a:lnTo>
                      <a:pt x="641" y="217"/>
                    </a:lnTo>
                    <a:lnTo>
                      <a:pt x="651" y="217"/>
                    </a:lnTo>
                    <a:lnTo>
                      <a:pt x="665" y="215"/>
                    </a:lnTo>
                    <a:lnTo>
                      <a:pt x="672" y="213"/>
                    </a:lnTo>
                    <a:lnTo>
                      <a:pt x="680" y="211"/>
                    </a:lnTo>
                    <a:lnTo>
                      <a:pt x="686" y="207"/>
                    </a:lnTo>
                    <a:lnTo>
                      <a:pt x="692" y="203"/>
                    </a:lnTo>
                    <a:lnTo>
                      <a:pt x="692" y="203"/>
                    </a:lnTo>
                    <a:lnTo>
                      <a:pt x="696" y="198"/>
                    </a:lnTo>
                    <a:lnTo>
                      <a:pt x="698" y="193"/>
                    </a:lnTo>
                    <a:lnTo>
                      <a:pt x="699" y="187"/>
                    </a:lnTo>
                    <a:lnTo>
                      <a:pt x="701" y="180"/>
                    </a:lnTo>
                    <a:lnTo>
                      <a:pt x="701" y="180"/>
                    </a:lnTo>
                    <a:lnTo>
                      <a:pt x="699" y="169"/>
                    </a:lnTo>
                    <a:lnTo>
                      <a:pt x="697" y="160"/>
                    </a:lnTo>
                    <a:lnTo>
                      <a:pt x="693" y="151"/>
                    </a:lnTo>
                    <a:lnTo>
                      <a:pt x="688" y="144"/>
                    </a:lnTo>
                    <a:lnTo>
                      <a:pt x="683" y="138"/>
                    </a:lnTo>
                    <a:lnTo>
                      <a:pt x="677" y="133"/>
                    </a:lnTo>
                    <a:lnTo>
                      <a:pt x="671" y="128"/>
                    </a:lnTo>
                    <a:lnTo>
                      <a:pt x="665" y="124"/>
                    </a:lnTo>
                    <a:lnTo>
                      <a:pt x="665" y="124"/>
                    </a:lnTo>
                    <a:lnTo>
                      <a:pt x="659" y="122"/>
                    </a:lnTo>
                    <a:lnTo>
                      <a:pt x="652" y="122"/>
                    </a:lnTo>
                    <a:lnTo>
                      <a:pt x="428" y="122"/>
                    </a:lnTo>
                    <a:lnTo>
                      <a:pt x="428" y="122"/>
                    </a:lnTo>
                    <a:lnTo>
                      <a:pt x="415" y="121"/>
                    </a:lnTo>
                    <a:lnTo>
                      <a:pt x="401" y="118"/>
                    </a:lnTo>
                    <a:lnTo>
                      <a:pt x="387" y="114"/>
                    </a:lnTo>
                    <a:lnTo>
                      <a:pt x="374" y="109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09" y="34"/>
                    </a:lnTo>
                    <a:lnTo>
                      <a:pt x="201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16" y="2"/>
                    </a:lnTo>
                    <a:lnTo>
                      <a:pt x="223" y="3"/>
                    </a:lnTo>
                    <a:lnTo>
                      <a:pt x="230" y="7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97" y="84"/>
                    </a:lnTo>
                    <a:lnTo>
                      <a:pt x="407" y="86"/>
                    </a:lnTo>
                    <a:lnTo>
                      <a:pt x="418" y="87"/>
                    </a:lnTo>
                    <a:lnTo>
                      <a:pt x="428" y="88"/>
                    </a:lnTo>
                    <a:lnTo>
                      <a:pt x="652" y="88"/>
                    </a:lnTo>
                    <a:lnTo>
                      <a:pt x="652" y="88"/>
                    </a:lnTo>
                    <a:lnTo>
                      <a:pt x="660" y="88"/>
                    </a:lnTo>
                    <a:lnTo>
                      <a:pt x="666" y="90"/>
                    </a:lnTo>
                    <a:lnTo>
                      <a:pt x="673" y="92"/>
                    </a:lnTo>
                    <a:lnTo>
                      <a:pt x="680" y="95"/>
                    </a:lnTo>
                    <a:lnTo>
                      <a:pt x="680" y="95"/>
                    </a:lnTo>
                    <a:lnTo>
                      <a:pt x="692" y="102"/>
                    </a:lnTo>
                    <a:lnTo>
                      <a:pt x="703" y="111"/>
                    </a:lnTo>
                    <a:lnTo>
                      <a:pt x="712" y="121"/>
                    </a:lnTo>
                    <a:lnTo>
                      <a:pt x="719" y="130"/>
                    </a:lnTo>
                    <a:lnTo>
                      <a:pt x="725" y="142"/>
                    </a:lnTo>
                    <a:lnTo>
                      <a:pt x="730" y="154"/>
                    </a:lnTo>
                    <a:lnTo>
                      <a:pt x="733" y="166"/>
                    </a:lnTo>
                    <a:lnTo>
                      <a:pt x="734" y="180"/>
                    </a:lnTo>
                    <a:lnTo>
                      <a:pt x="734" y="180"/>
                    </a:lnTo>
                    <a:lnTo>
                      <a:pt x="733" y="193"/>
                    </a:lnTo>
                    <a:lnTo>
                      <a:pt x="729" y="207"/>
                    </a:lnTo>
                    <a:lnTo>
                      <a:pt x="723" y="218"/>
                    </a:lnTo>
                    <a:lnTo>
                      <a:pt x="714" y="228"/>
                    </a:lnTo>
                    <a:lnTo>
                      <a:pt x="714" y="228"/>
                    </a:lnTo>
                    <a:lnTo>
                      <a:pt x="703" y="235"/>
                    </a:lnTo>
                    <a:lnTo>
                      <a:pt x="692" y="241"/>
                    </a:lnTo>
                    <a:lnTo>
                      <a:pt x="681" y="245"/>
                    </a:lnTo>
                    <a:lnTo>
                      <a:pt x="670" y="249"/>
                    </a:lnTo>
                    <a:lnTo>
                      <a:pt x="659" y="250"/>
                    </a:lnTo>
                    <a:lnTo>
                      <a:pt x="650" y="250"/>
                    </a:lnTo>
                    <a:lnTo>
                      <a:pt x="641" y="250"/>
                    </a:lnTo>
                    <a:lnTo>
                      <a:pt x="407" y="250"/>
                    </a:lnTo>
                    <a:lnTo>
                      <a:pt x="407" y="250"/>
                    </a:lnTo>
                    <a:lnTo>
                      <a:pt x="396" y="255"/>
                    </a:lnTo>
                    <a:lnTo>
                      <a:pt x="386" y="259"/>
                    </a:lnTo>
                    <a:lnTo>
                      <a:pt x="378" y="264"/>
                    </a:lnTo>
                    <a:lnTo>
                      <a:pt x="369" y="270"/>
                    </a:lnTo>
                    <a:lnTo>
                      <a:pt x="360" y="277"/>
                    </a:lnTo>
                    <a:lnTo>
                      <a:pt x="358" y="281"/>
                    </a:lnTo>
                    <a:lnTo>
                      <a:pt x="355" y="286"/>
                    </a:lnTo>
                    <a:lnTo>
                      <a:pt x="354" y="291"/>
                    </a:lnTo>
                    <a:lnTo>
                      <a:pt x="354" y="296"/>
                    </a:lnTo>
                    <a:lnTo>
                      <a:pt x="354" y="313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2" name="Freeform 6"/>
              <p:cNvSpPr>
                <a:spLocks/>
              </p:cNvSpPr>
              <p:nvPr/>
            </p:nvSpPr>
            <p:spPr bwMode="auto">
              <a:xfrm>
                <a:off x="7067550" y="4287838"/>
                <a:ext cx="601663" cy="247650"/>
              </a:xfrm>
              <a:custGeom>
                <a:avLst/>
                <a:gdLst>
                  <a:gd name="T0" fmla="*/ 562 w 1137"/>
                  <a:gd name="T1" fmla="*/ 467 h 467"/>
                  <a:gd name="T2" fmla="*/ 524 w 1137"/>
                  <a:gd name="T3" fmla="*/ 463 h 467"/>
                  <a:gd name="T4" fmla="*/ 490 w 1137"/>
                  <a:gd name="T5" fmla="*/ 453 h 467"/>
                  <a:gd name="T6" fmla="*/ 456 w 1137"/>
                  <a:gd name="T7" fmla="*/ 440 h 467"/>
                  <a:gd name="T8" fmla="*/ 0 w 1137"/>
                  <a:gd name="T9" fmla="*/ 328 h 467"/>
                  <a:gd name="T10" fmla="*/ 152 w 1137"/>
                  <a:gd name="T11" fmla="*/ 296 h 467"/>
                  <a:gd name="T12" fmla="*/ 469 w 1137"/>
                  <a:gd name="T13" fmla="*/ 409 h 467"/>
                  <a:gd name="T14" fmla="*/ 500 w 1137"/>
                  <a:gd name="T15" fmla="*/ 421 h 467"/>
                  <a:gd name="T16" fmla="*/ 529 w 1137"/>
                  <a:gd name="T17" fmla="*/ 430 h 467"/>
                  <a:gd name="T18" fmla="*/ 562 w 1137"/>
                  <a:gd name="T19" fmla="*/ 434 h 467"/>
                  <a:gd name="T20" fmla="*/ 577 w 1137"/>
                  <a:gd name="T21" fmla="*/ 432 h 467"/>
                  <a:gd name="T22" fmla="*/ 604 w 1137"/>
                  <a:gd name="T23" fmla="*/ 428 h 467"/>
                  <a:gd name="T24" fmla="*/ 629 w 1137"/>
                  <a:gd name="T25" fmla="*/ 416 h 467"/>
                  <a:gd name="T26" fmla="*/ 1049 w 1137"/>
                  <a:gd name="T27" fmla="*/ 139 h 467"/>
                  <a:gd name="T28" fmla="*/ 1063 w 1137"/>
                  <a:gd name="T29" fmla="*/ 130 h 467"/>
                  <a:gd name="T30" fmla="*/ 1080 w 1137"/>
                  <a:gd name="T31" fmla="*/ 118 h 467"/>
                  <a:gd name="T32" fmla="*/ 1095 w 1137"/>
                  <a:gd name="T33" fmla="*/ 101 h 467"/>
                  <a:gd name="T34" fmla="*/ 1104 w 1137"/>
                  <a:gd name="T35" fmla="*/ 82 h 467"/>
                  <a:gd name="T36" fmla="*/ 1104 w 1137"/>
                  <a:gd name="T37" fmla="*/ 74 h 467"/>
                  <a:gd name="T38" fmla="*/ 1100 w 1137"/>
                  <a:gd name="T39" fmla="*/ 58 h 467"/>
                  <a:gd name="T40" fmla="*/ 1094 w 1137"/>
                  <a:gd name="T41" fmla="*/ 50 h 467"/>
                  <a:gd name="T42" fmla="*/ 1078 w 1137"/>
                  <a:gd name="T43" fmla="*/ 37 h 467"/>
                  <a:gd name="T44" fmla="*/ 1058 w 1137"/>
                  <a:gd name="T45" fmla="*/ 33 h 467"/>
                  <a:gd name="T46" fmla="*/ 1037 w 1137"/>
                  <a:gd name="T47" fmla="*/ 35 h 467"/>
                  <a:gd name="T48" fmla="*/ 1015 w 1137"/>
                  <a:gd name="T49" fmla="*/ 42 h 467"/>
                  <a:gd name="T50" fmla="*/ 978 w 1137"/>
                  <a:gd name="T51" fmla="*/ 59 h 467"/>
                  <a:gd name="T52" fmla="*/ 962 w 1137"/>
                  <a:gd name="T53" fmla="*/ 69 h 467"/>
                  <a:gd name="T54" fmla="*/ 895 w 1137"/>
                  <a:gd name="T55" fmla="*/ 108 h 467"/>
                  <a:gd name="T56" fmla="*/ 812 w 1137"/>
                  <a:gd name="T57" fmla="*/ 150 h 467"/>
                  <a:gd name="T58" fmla="*/ 766 w 1137"/>
                  <a:gd name="T59" fmla="*/ 170 h 467"/>
                  <a:gd name="T60" fmla="*/ 722 w 1137"/>
                  <a:gd name="T61" fmla="*/ 183 h 467"/>
                  <a:gd name="T62" fmla="*/ 682 w 1137"/>
                  <a:gd name="T63" fmla="*/ 191 h 467"/>
                  <a:gd name="T64" fmla="*/ 664 w 1137"/>
                  <a:gd name="T65" fmla="*/ 157 h 467"/>
                  <a:gd name="T66" fmla="*/ 681 w 1137"/>
                  <a:gd name="T67" fmla="*/ 157 h 467"/>
                  <a:gd name="T68" fmla="*/ 717 w 1137"/>
                  <a:gd name="T69" fmla="*/ 150 h 467"/>
                  <a:gd name="T70" fmla="*/ 758 w 1137"/>
                  <a:gd name="T71" fmla="*/ 137 h 467"/>
                  <a:gd name="T72" fmla="*/ 802 w 1137"/>
                  <a:gd name="T73" fmla="*/ 118 h 467"/>
                  <a:gd name="T74" fmla="*/ 882 w 1137"/>
                  <a:gd name="T75" fmla="*/ 77 h 467"/>
                  <a:gd name="T76" fmla="*/ 943 w 1137"/>
                  <a:gd name="T77" fmla="*/ 42 h 467"/>
                  <a:gd name="T78" fmla="*/ 950 w 1137"/>
                  <a:gd name="T79" fmla="*/ 38 h 467"/>
                  <a:gd name="T80" fmla="*/ 987 w 1137"/>
                  <a:gd name="T81" fmla="*/ 17 h 467"/>
                  <a:gd name="T82" fmla="*/ 1012 w 1137"/>
                  <a:gd name="T83" fmla="*/ 7 h 467"/>
                  <a:gd name="T84" fmla="*/ 1041 w 1137"/>
                  <a:gd name="T85" fmla="*/ 1 h 467"/>
                  <a:gd name="T86" fmla="*/ 1069 w 1137"/>
                  <a:gd name="T87" fmla="*/ 0 h 467"/>
                  <a:gd name="T88" fmla="*/ 1098 w 1137"/>
                  <a:gd name="T89" fmla="*/ 10 h 467"/>
                  <a:gd name="T90" fmla="*/ 1110 w 1137"/>
                  <a:gd name="T91" fmla="*/ 18 h 467"/>
                  <a:gd name="T92" fmla="*/ 1121 w 1137"/>
                  <a:gd name="T93" fmla="*/ 29 h 467"/>
                  <a:gd name="T94" fmla="*/ 1126 w 1137"/>
                  <a:gd name="T95" fmla="*/ 37 h 467"/>
                  <a:gd name="T96" fmla="*/ 1133 w 1137"/>
                  <a:gd name="T97" fmla="*/ 51 h 467"/>
                  <a:gd name="T98" fmla="*/ 1137 w 1137"/>
                  <a:gd name="T99" fmla="*/ 66 h 467"/>
                  <a:gd name="T100" fmla="*/ 1137 w 1137"/>
                  <a:gd name="T101" fmla="*/ 81 h 467"/>
                  <a:gd name="T102" fmla="*/ 1136 w 1137"/>
                  <a:gd name="T103" fmla="*/ 88 h 467"/>
                  <a:gd name="T104" fmla="*/ 1130 w 1137"/>
                  <a:gd name="T105" fmla="*/ 106 h 467"/>
                  <a:gd name="T106" fmla="*/ 1121 w 1137"/>
                  <a:gd name="T107" fmla="*/ 121 h 467"/>
                  <a:gd name="T108" fmla="*/ 1099 w 1137"/>
                  <a:gd name="T109" fmla="*/ 145 h 467"/>
                  <a:gd name="T110" fmla="*/ 1078 w 1137"/>
                  <a:gd name="T111" fmla="*/ 161 h 467"/>
                  <a:gd name="T112" fmla="*/ 652 w 1137"/>
                  <a:gd name="T113" fmla="*/ 441 h 467"/>
                  <a:gd name="T114" fmla="*/ 646 w 1137"/>
                  <a:gd name="T115" fmla="*/ 445 h 467"/>
                  <a:gd name="T116" fmla="*/ 628 w 1137"/>
                  <a:gd name="T117" fmla="*/ 455 h 467"/>
                  <a:gd name="T118" fmla="*/ 599 w 1137"/>
                  <a:gd name="T119" fmla="*/ 463 h 467"/>
                  <a:gd name="T120" fmla="*/ 562 w 1137"/>
                  <a:gd name="T121" fmla="*/ 46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" h="467">
                    <a:moveTo>
                      <a:pt x="562" y="467"/>
                    </a:moveTo>
                    <a:lnTo>
                      <a:pt x="562" y="467"/>
                    </a:lnTo>
                    <a:lnTo>
                      <a:pt x="543" y="466"/>
                    </a:lnTo>
                    <a:lnTo>
                      <a:pt x="524" y="463"/>
                    </a:lnTo>
                    <a:lnTo>
                      <a:pt x="506" y="458"/>
                    </a:lnTo>
                    <a:lnTo>
                      <a:pt x="490" y="453"/>
                    </a:lnTo>
                    <a:lnTo>
                      <a:pt x="466" y="445"/>
                    </a:lnTo>
                    <a:lnTo>
                      <a:pt x="456" y="440"/>
                    </a:lnTo>
                    <a:lnTo>
                      <a:pt x="143" y="328"/>
                    </a:lnTo>
                    <a:lnTo>
                      <a:pt x="0" y="328"/>
                    </a:lnTo>
                    <a:lnTo>
                      <a:pt x="0" y="294"/>
                    </a:lnTo>
                    <a:lnTo>
                      <a:pt x="152" y="296"/>
                    </a:lnTo>
                    <a:lnTo>
                      <a:pt x="469" y="409"/>
                    </a:lnTo>
                    <a:lnTo>
                      <a:pt x="469" y="409"/>
                    </a:lnTo>
                    <a:lnTo>
                      <a:pt x="479" y="414"/>
                    </a:lnTo>
                    <a:lnTo>
                      <a:pt x="500" y="421"/>
                    </a:lnTo>
                    <a:lnTo>
                      <a:pt x="514" y="426"/>
                    </a:lnTo>
                    <a:lnTo>
                      <a:pt x="529" y="430"/>
                    </a:lnTo>
                    <a:lnTo>
                      <a:pt x="545" y="432"/>
                    </a:lnTo>
                    <a:lnTo>
                      <a:pt x="562" y="434"/>
                    </a:lnTo>
                    <a:lnTo>
                      <a:pt x="562" y="434"/>
                    </a:lnTo>
                    <a:lnTo>
                      <a:pt x="577" y="432"/>
                    </a:lnTo>
                    <a:lnTo>
                      <a:pt x="592" y="431"/>
                    </a:lnTo>
                    <a:lnTo>
                      <a:pt x="604" y="428"/>
                    </a:lnTo>
                    <a:lnTo>
                      <a:pt x="614" y="424"/>
                    </a:lnTo>
                    <a:lnTo>
                      <a:pt x="629" y="416"/>
                    </a:lnTo>
                    <a:lnTo>
                      <a:pt x="634" y="414"/>
                    </a:lnTo>
                    <a:lnTo>
                      <a:pt x="1049" y="139"/>
                    </a:lnTo>
                    <a:lnTo>
                      <a:pt x="1049" y="139"/>
                    </a:lnTo>
                    <a:lnTo>
                      <a:pt x="1063" y="130"/>
                    </a:lnTo>
                    <a:lnTo>
                      <a:pt x="1072" y="124"/>
                    </a:lnTo>
                    <a:lnTo>
                      <a:pt x="1080" y="118"/>
                    </a:lnTo>
                    <a:lnTo>
                      <a:pt x="1088" y="109"/>
                    </a:lnTo>
                    <a:lnTo>
                      <a:pt x="1095" y="101"/>
                    </a:lnTo>
                    <a:lnTo>
                      <a:pt x="1100" y="91"/>
                    </a:lnTo>
                    <a:lnTo>
                      <a:pt x="1104" y="82"/>
                    </a:lnTo>
                    <a:lnTo>
                      <a:pt x="1104" y="82"/>
                    </a:lnTo>
                    <a:lnTo>
                      <a:pt x="1104" y="74"/>
                    </a:lnTo>
                    <a:lnTo>
                      <a:pt x="1102" y="66"/>
                    </a:lnTo>
                    <a:lnTo>
                      <a:pt x="1100" y="58"/>
                    </a:lnTo>
                    <a:lnTo>
                      <a:pt x="1094" y="50"/>
                    </a:lnTo>
                    <a:lnTo>
                      <a:pt x="1094" y="50"/>
                    </a:lnTo>
                    <a:lnTo>
                      <a:pt x="1086" y="43"/>
                    </a:lnTo>
                    <a:lnTo>
                      <a:pt x="1078" y="37"/>
                    </a:lnTo>
                    <a:lnTo>
                      <a:pt x="1069" y="34"/>
                    </a:lnTo>
                    <a:lnTo>
                      <a:pt x="1058" y="33"/>
                    </a:lnTo>
                    <a:lnTo>
                      <a:pt x="1047" y="33"/>
                    </a:lnTo>
                    <a:lnTo>
                      <a:pt x="1037" y="35"/>
                    </a:lnTo>
                    <a:lnTo>
                      <a:pt x="1026" y="38"/>
                    </a:lnTo>
                    <a:lnTo>
                      <a:pt x="1015" y="42"/>
                    </a:lnTo>
                    <a:lnTo>
                      <a:pt x="994" y="50"/>
                    </a:lnTo>
                    <a:lnTo>
                      <a:pt x="978" y="59"/>
                    </a:lnTo>
                    <a:lnTo>
                      <a:pt x="962" y="69"/>
                    </a:lnTo>
                    <a:lnTo>
                      <a:pt x="962" y="69"/>
                    </a:lnTo>
                    <a:lnTo>
                      <a:pt x="929" y="90"/>
                    </a:lnTo>
                    <a:lnTo>
                      <a:pt x="895" y="108"/>
                    </a:lnTo>
                    <a:lnTo>
                      <a:pt x="855" y="129"/>
                    </a:lnTo>
                    <a:lnTo>
                      <a:pt x="812" y="150"/>
                    </a:lnTo>
                    <a:lnTo>
                      <a:pt x="788" y="160"/>
                    </a:lnTo>
                    <a:lnTo>
                      <a:pt x="766" y="170"/>
                    </a:lnTo>
                    <a:lnTo>
                      <a:pt x="744" y="177"/>
                    </a:lnTo>
                    <a:lnTo>
                      <a:pt x="722" y="183"/>
                    </a:lnTo>
                    <a:lnTo>
                      <a:pt x="702" y="188"/>
                    </a:lnTo>
                    <a:lnTo>
                      <a:pt x="682" y="191"/>
                    </a:lnTo>
                    <a:lnTo>
                      <a:pt x="666" y="191"/>
                    </a:lnTo>
                    <a:lnTo>
                      <a:pt x="664" y="157"/>
                    </a:lnTo>
                    <a:lnTo>
                      <a:pt x="681" y="157"/>
                    </a:lnTo>
                    <a:lnTo>
                      <a:pt x="681" y="157"/>
                    </a:lnTo>
                    <a:lnTo>
                      <a:pt x="698" y="155"/>
                    </a:lnTo>
                    <a:lnTo>
                      <a:pt x="717" y="150"/>
                    </a:lnTo>
                    <a:lnTo>
                      <a:pt x="738" y="144"/>
                    </a:lnTo>
                    <a:lnTo>
                      <a:pt x="758" y="137"/>
                    </a:lnTo>
                    <a:lnTo>
                      <a:pt x="779" y="128"/>
                    </a:lnTo>
                    <a:lnTo>
                      <a:pt x="802" y="118"/>
                    </a:lnTo>
                    <a:lnTo>
                      <a:pt x="844" y="97"/>
                    </a:lnTo>
                    <a:lnTo>
                      <a:pt x="882" y="77"/>
                    </a:lnTo>
                    <a:lnTo>
                      <a:pt x="914" y="59"/>
                    </a:lnTo>
                    <a:lnTo>
                      <a:pt x="943" y="42"/>
                    </a:lnTo>
                    <a:lnTo>
                      <a:pt x="943" y="42"/>
                    </a:lnTo>
                    <a:lnTo>
                      <a:pt x="950" y="38"/>
                    </a:lnTo>
                    <a:lnTo>
                      <a:pt x="964" y="28"/>
                    </a:lnTo>
                    <a:lnTo>
                      <a:pt x="987" y="17"/>
                    </a:lnTo>
                    <a:lnTo>
                      <a:pt x="999" y="12"/>
                    </a:lnTo>
                    <a:lnTo>
                      <a:pt x="1012" y="7"/>
                    </a:lnTo>
                    <a:lnTo>
                      <a:pt x="1026" y="3"/>
                    </a:lnTo>
                    <a:lnTo>
                      <a:pt x="1041" y="1"/>
                    </a:lnTo>
                    <a:lnTo>
                      <a:pt x="1056" y="0"/>
                    </a:lnTo>
                    <a:lnTo>
                      <a:pt x="1069" y="0"/>
                    </a:lnTo>
                    <a:lnTo>
                      <a:pt x="1084" y="3"/>
                    </a:lnTo>
                    <a:lnTo>
                      <a:pt x="1098" y="10"/>
                    </a:lnTo>
                    <a:lnTo>
                      <a:pt x="1104" y="13"/>
                    </a:lnTo>
                    <a:lnTo>
                      <a:pt x="1110" y="18"/>
                    </a:lnTo>
                    <a:lnTo>
                      <a:pt x="1115" y="23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6" y="37"/>
                    </a:lnTo>
                    <a:lnTo>
                      <a:pt x="1130" y="44"/>
                    </a:lnTo>
                    <a:lnTo>
                      <a:pt x="1133" y="51"/>
                    </a:lnTo>
                    <a:lnTo>
                      <a:pt x="1135" y="59"/>
                    </a:lnTo>
                    <a:lnTo>
                      <a:pt x="1137" y="66"/>
                    </a:lnTo>
                    <a:lnTo>
                      <a:pt x="1137" y="74"/>
                    </a:lnTo>
                    <a:lnTo>
                      <a:pt x="1137" y="81"/>
                    </a:lnTo>
                    <a:lnTo>
                      <a:pt x="1136" y="88"/>
                    </a:lnTo>
                    <a:lnTo>
                      <a:pt x="1136" y="88"/>
                    </a:lnTo>
                    <a:lnTo>
                      <a:pt x="1133" y="97"/>
                    </a:lnTo>
                    <a:lnTo>
                      <a:pt x="1130" y="106"/>
                    </a:lnTo>
                    <a:lnTo>
                      <a:pt x="1126" y="113"/>
                    </a:lnTo>
                    <a:lnTo>
                      <a:pt x="1121" y="121"/>
                    </a:lnTo>
                    <a:lnTo>
                      <a:pt x="1110" y="134"/>
                    </a:lnTo>
                    <a:lnTo>
                      <a:pt x="1099" y="145"/>
                    </a:lnTo>
                    <a:lnTo>
                      <a:pt x="1088" y="155"/>
                    </a:lnTo>
                    <a:lnTo>
                      <a:pt x="1078" y="161"/>
                    </a:lnTo>
                    <a:lnTo>
                      <a:pt x="1067" y="167"/>
                    </a:lnTo>
                    <a:lnTo>
                      <a:pt x="652" y="441"/>
                    </a:lnTo>
                    <a:lnTo>
                      <a:pt x="652" y="441"/>
                    </a:lnTo>
                    <a:lnTo>
                      <a:pt x="646" y="445"/>
                    </a:lnTo>
                    <a:lnTo>
                      <a:pt x="638" y="450"/>
                    </a:lnTo>
                    <a:lnTo>
                      <a:pt x="628" y="455"/>
                    </a:lnTo>
                    <a:lnTo>
                      <a:pt x="614" y="458"/>
                    </a:lnTo>
                    <a:lnTo>
                      <a:pt x="599" y="463"/>
                    </a:lnTo>
                    <a:lnTo>
                      <a:pt x="582" y="466"/>
                    </a:lnTo>
                    <a:lnTo>
                      <a:pt x="562" y="467"/>
                    </a:lnTo>
                    <a:lnTo>
                      <a:pt x="562" y="467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10" rIns="91419" bIns="4571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uppe 9"/>
            <p:cNvGrpSpPr/>
            <p:nvPr/>
          </p:nvGrpSpPr>
          <p:grpSpPr>
            <a:xfrm>
              <a:off x="6865384" y="3098707"/>
              <a:ext cx="1468515" cy="2789318"/>
              <a:chOff x="6865384" y="3098707"/>
              <a:chExt cx="1468515" cy="27893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75" name="Freeform: Shape 48">
                <a:extLst>
                  <a:ext uri="{FF2B5EF4-FFF2-40B4-BE49-F238E27FC236}">
                    <a16:creationId xmlns:a16="http://schemas.microsoft.com/office/drawing/2014/main" id="{B77B058B-4505-4B56-A8B4-771CE41B195A}"/>
                  </a:ext>
                </a:extLst>
              </p:cNvPr>
              <p:cNvSpPr/>
              <p:nvPr/>
            </p:nvSpPr>
            <p:spPr>
              <a:xfrm>
                <a:off x="7645200" y="3812096"/>
                <a:ext cx="515252" cy="579658"/>
              </a:xfrm>
              <a:custGeom>
                <a:avLst/>
                <a:gdLst>
                  <a:gd name="connsiteX0" fmla="*/ 688235 w 685800"/>
                  <a:gd name="connsiteY0" fmla="*/ 703063 h 771525"/>
                  <a:gd name="connsiteX1" fmla="*/ 620628 w 685800"/>
                  <a:gd name="connsiteY1" fmla="*/ 575119 h 771525"/>
                  <a:gd name="connsiteX2" fmla="*/ 602987 w 685800"/>
                  <a:gd name="connsiteY2" fmla="*/ 571340 h 771525"/>
                  <a:gd name="connsiteX3" fmla="*/ 114040 w 685800"/>
                  <a:gd name="connsiteY3" fmla="*/ 0 h 771525"/>
                  <a:gd name="connsiteX4" fmla="*/ 0 w 685800"/>
                  <a:gd name="connsiteY4" fmla="*/ 119738 h 771525"/>
                  <a:gd name="connsiteX5" fmla="*/ 487021 w 685800"/>
                  <a:gd name="connsiteY5" fmla="*/ 667554 h 771525"/>
                  <a:gd name="connsiteX6" fmla="*/ 583921 w 685800"/>
                  <a:gd name="connsiteY6" fmla="*/ 776083 h 771525"/>
                  <a:gd name="connsiteX7" fmla="*/ 688236 w 685800"/>
                  <a:gd name="connsiteY7" fmla="*/ 70306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" h="771525">
                    <a:moveTo>
                      <a:pt x="688235" y="703063"/>
                    </a:moveTo>
                    <a:cubicBezTo>
                      <a:pt x="704897" y="649063"/>
                      <a:pt x="674627" y="591780"/>
                      <a:pt x="620628" y="575119"/>
                    </a:cubicBezTo>
                    <a:cubicBezTo>
                      <a:pt x="614870" y="573343"/>
                      <a:pt x="608967" y="572078"/>
                      <a:pt x="602987" y="571340"/>
                    </a:cubicBezTo>
                    <a:lnTo>
                      <a:pt x="114040" y="0"/>
                    </a:lnTo>
                    <a:lnTo>
                      <a:pt x="0" y="119738"/>
                    </a:lnTo>
                    <a:lnTo>
                      <a:pt x="487021" y="667554"/>
                    </a:lnTo>
                    <a:cubicBezTo>
                      <a:pt x="483810" y="724282"/>
                      <a:pt x="527193" y="772871"/>
                      <a:pt x="583921" y="776083"/>
                    </a:cubicBezTo>
                    <a:cubicBezTo>
                      <a:pt x="631388" y="778770"/>
                      <a:pt x="674514" y="748582"/>
                      <a:pt x="688236" y="703064"/>
                    </a:cubicBezTo>
                    <a:close/>
                  </a:path>
                </a:pathLst>
              </a:custGeom>
              <a:solidFill>
                <a:srgbClr val="FFB8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49">
                <a:extLst>
                  <a:ext uri="{FF2B5EF4-FFF2-40B4-BE49-F238E27FC236}">
                    <a16:creationId xmlns:a16="http://schemas.microsoft.com/office/drawing/2014/main" id="{98DE6041-481A-4169-84AF-BD2872C96812}"/>
                  </a:ext>
                </a:extLst>
              </p:cNvPr>
              <p:cNvSpPr/>
              <p:nvPr/>
            </p:nvSpPr>
            <p:spPr>
              <a:xfrm>
                <a:off x="7566078" y="3702158"/>
                <a:ext cx="279094" cy="300564"/>
              </a:xfrm>
              <a:custGeom>
                <a:avLst/>
                <a:gdLst>
                  <a:gd name="connsiteX0" fmla="*/ 360987 w 371475"/>
                  <a:gd name="connsiteY0" fmla="*/ 266691 h 400050"/>
                  <a:gd name="connsiteX1" fmla="*/ 186209 w 371475"/>
                  <a:gd name="connsiteY1" fmla="*/ 394426 h 400050"/>
                  <a:gd name="connsiteX2" fmla="*/ 126312 w 371475"/>
                  <a:gd name="connsiteY2" fmla="*/ 385111 h 400050"/>
                  <a:gd name="connsiteX3" fmla="*/ 122981 w 371475"/>
                  <a:gd name="connsiteY3" fmla="*/ 379769 h 400050"/>
                  <a:gd name="connsiteX4" fmla="*/ 22544 w 371475"/>
                  <a:gd name="connsiteY4" fmla="*/ 188740 h 400050"/>
                  <a:gd name="connsiteX5" fmla="*/ 49353 w 371475"/>
                  <a:gd name="connsiteY5" fmla="*/ 22543 h 400050"/>
                  <a:gd name="connsiteX6" fmla="*/ 215167 w 371475"/>
                  <a:gd name="connsiteY6" fmla="*/ 48826 h 400050"/>
                  <a:gd name="connsiteX7" fmla="*/ 366223 w 371475"/>
                  <a:gd name="connsiteY7" fmla="*/ 201998 h 400050"/>
                  <a:gd name="connsiteX8" fmla="*/ 365783 w 371475"/>
                  <a:gd name="connsiteY8" fmla="*/ 262613 h 400050"/>
                  <a:gd name="connsiteX9" fmla="*/ 360986 w 371475"/>
                  <a:gd name="connsiteY9" fmla="*/ 26669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475" h="400050">
                    <a:moveTo>
                      <a:pt x="360987" y="266691"/>
                    </a:moveTo>
                    <a:lnTo>
                      <a:pt x="186209" y="394426"/>
                    </a:lnTo>
                    <a:cubicBezTo>
                      <a:pt x="167097" y="408394"/>
                      <a:pt x="140280" y="404223"/>
                      <a:pt x="126312" y="385111"/>
                    </a:cubicBezTo>
                    <a:cubicBezTo>
                      <a:pt x="125072" y="383415"/>
                      <a:pt x="123959" y="381629"/>
                      <a:pt x="122981" y="379769"/>
                    </a:cubicBezTo>
                    <a:lnTo>
                      <a:pt x="22544" y="188740"/>
                    </a:lnTo>
                    <a:cubicBezTo>
                      <a:pt x="-15947" y="135443"/>
                      <a:pt x="-3944" y="61034"/>
                      <a:pt x="49353" y="22543"/>
                    </a:cubicBezTo>
                    <a:cubicBezTo>
                      <a:pt x="102444" y="-15799"/>
                      <a:pt x="176535" y="-4055"/>
                      <a:pt x="215167" y="48826"/>
                    </a:cubicBezTo>
                    <a:lnTo>
                      <a:pt x="366223" y="201998"/>
                    </a:lnTo>
                    <a:cubicBezTo>
                      <a:pt x="382840" y="218858"/>
                      <a:pt x="382643" y="245996"/>
                      <a:pt x="365783" y="262613"/>
                    </a:cubicBezTo>
                    <a:cubicBezTo>
                      <a:pt x="364286" y="264088"/>
                      <a:pt x="362683" y="265451"/>
                      <a:pt x="360986" y="26669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50">
                <a:extLst>
                  <a:ext uri="{FF2B5EF4-FFF2-40B4-BE49-F238E27FC236}">
                    <a16:creationId xmlns:a16="http://schemas.microsoft.com/office/drawing/2014/main" id="{2D5202B4-728C-4F48-97FB-2F8CB3D6442C}"/>
                  </a:ext>
                </a:extLst>
              </p:cNvPr>
              <p:cNvSpPr/>
              <p:nvPr/>
            </p:nvSpPr>
            <p:spPr>
              <a:xfrm>
                <a:off x="7408140" y="3264210"/>
                <a:ext cx="350657" cy="350657"/>
              </a:xfrm>
              <a:custGeom>
                <a:avLst/>
                <a:gdLst>
                  <a:gd name="connsiteX0" fmla="*/ 467888 w 466725"/>
                  <a:gd name="connsiteY0" fmla="*/ 233944 h 466725"/>
                  <a:gd name="connsiteX1" fmla="*/ 233944 w 466725"/>
                  <a:gd name="connsiteY1" fmla="*/ 467888 h 466725"/>
                  <a:gd name="connsiteX2" fmla="*/ 0 w 466725"/>
                  <a:gd name="connsiteY2" fmla="*/ 233944 h 466725"/>
                  <a:gd name="connsiteX3" fmla="*/ 233944 w 466725"/>
                  <a:gd name="connsiteY3" fmla="*/ 0 h 466725"/>
                  <a:gd name="connsiteX4" fmla="*/ 467888 w 466725"/>
                  <a:gd name="connsiteY4" fmla="*/ 233944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725" h="466725">
                    <a:moveTo>
                      <a:pt x="467888" y="233944"/>
                    </a:moveTo>
                    <a:cubicBezTo>
                      <a:pt x="467888" y="363147"/>
                      <a:pt x="363148" y="467888"/>
                      <a:pt x="233944" y="467888"/>
                    </a:cubicBezTo>
                    <a:cubicBezTo>
                      <a:pt x="104740" y="467888"/>
                      <a:pt x="0" y="363147"/>
                      <a:pt x="0" y="233944"/>
                    </a:cubicBezTo>
                    <a:cubicBezTo>
                      <a:pt x="0" y="104740"/>
                      <a:pt x="104740" y="0"/>
                      <a:pt x="233944" y="0"/>
                    </a:cubicBezTo>
                    <a:cubicBezTo>
                      <a:pt x="363148" y="0"/>
                      <a:pt x="467888" y="104740"/>
                      <a:pt x="467888" y="233944"/>
                    </a:cubicBezTo>
                    <a:close/>
                  </a:path>
                </a:pathLst>
              </a:custGeom>
              <a:solidFill>
                <a:srgbClr val="FFB8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51">
                <a:extLst>
                  <a:ext uri="{FF2B5EF4-FFF2-40B4-BE49-F238E27FC236}">
                    <a16:creationId xmlns:a16="http://schemas.microsoft.com/office/drawing/2014/main" id="{3F867A21-AD27-4599-9FBC-5FFDFF2998B2}"/>
                  </a:ext>
                </a:extLst>
              </p:cNvPr>
              <p:cNvSpPr/>
              <p:nvPr/>
            </p:nvSpPr>
            <p:spPr>
              <a:xfrm>
                <a:off x="7319467" y="3670507"/>
                <a:ext cx="429376" cy="558189"/>
              </a:xfrm>
              <a:custGeom>
                <a:avLst/>
                <a:gdLst>
                  <a:gd name="connsiteX0" fmla="*/ 453587 w 571500"/>
                  <a:gd name="connsiteY0" fmla="*/ 748610 h 742950"/>
                  <a:gd name="connsiteX1" fmla="*/ 446345 w 571500"/>
                  <a:gd name="connsiteY1" fmla="*/ 748005 h 742950"/>
                  <a:gd name="connsiteX2" fmla="*/ 35866 w 571500"/>
                  <a:gd name="connsiteY2" fmla="*/ 678912 h 742950"/>
                  <a:gd name="connsiteX3" fmla="*/ 119 w 571500"/>
                  <a:gd name="connsiteY3" fmla="*/ 637315 h 742950"/>
                  <a:gd name="connsiteX4" fmla="*/ 97901 w 571500"/>
                  <a:gd name="connsiteY4" fmla="*/ 133671 h 742950"/>
                  <a:gd name="connsiteX5" fmla="*/ 439266 w 571500"/>
                  <a:gd name="connsiteY5" fmla="*/ 29716 h 742950"/>
                  <a:gd name="connsiteX6" fmla="*/ 566499 w 571500"/>
                  <a:gd name="connsiteY6" fmla="*/ 308795 h 742950"/>
                  <a:gd name="connsiteX7" fmla="*/ 495992 w 571500"/>
                  <a:gd name="connsiteY7" fmla="*/ 710845 h 742950"/>
                  <a:gd name="connsiteX8" fmla="*/ 453587 w 571500"/>
                  <a:gd name="connsiteY8" fmla="*/ 74861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0" h="742950">
                    <a:moveTo>
                      <a:pt x="453587" y="748610"/>
                    </a:moveTo>
                    <a:cubicBezTo>
                      <a:pt x="451160" y="748611"/>
                      <a:pt x="448738" y="748409"/>
                      <a:pt x="446345" y="748005"/>
                    </a:cubicBezTo>
                    <a:lnTo>
                      <a:pt x="35866" y="678912"/>
                    </a:lnTo>
                    <a:cubicBezTo>
                      <a:pt x="15460" y="675512"/>
                      <a:pt x="410" y="657999"/>
                      <a:pt x="119" y="637315"/>
                    </a:cubicBezTo>
                    <a:cubicBezTo>
                      <a:pt x="-1130" y="543404"/>
                      <a:pt x="5898" y="306340"/>
                      <a:pt x="97901" y="133671"/>
                    </a:cubicBezTo>
                    <a:cubicBezTo>
                      <a:pt x="163461" y="10699"/>
                      <a:pt x="316295" y="-35843"/>
                      <a:pt x="439266" y="29716"/>
                    </a:cubicBezTo>
                    <a:cubicBezTo>
                      <a:pt x="539838" y="83333"/>
                      <a:pt x="591982" y="197710"/>
                      <a:pt x="566499" y="308795"/>
                    </a:cubicBezTo>
                    <a:cubicBezTo>
                      <a:pt x="535701" y="441430"/>
                      <a:pt x="512164" y="575646"/>
                      <a:pt x="495992" y="710845"/>
                    </a:cubicBezTo>
                    <a:cubicBezTo>
                      <a:pt x="493430" y="732340"/>
                      <a:pt x="475234" y="748545"/>
                      <a:pt x="453587" y="74861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52">
                <a:extLst>
                  <a:ext uri="{FF2B5EF4-FFF2-40B4-BE49-F238E27FC236}">
                    <a16:creationId xmlns:a16="http://schemas.microsoft.com/office/drawing/2014/main" id="{11D255BE-9B32-43FA-9F2A-E322BE380545}"/>
                  </a:ext>
                </a:extLst>
              </p:cNvPr>
              <p:cNvSpPr/>
              <p:nvPr/>
            </p:nvSpPr>
            <p:spPr>
              <a:xfrm>
                <a:off x="6865384" y="3596225"/>
                <a:ext cx="608283" cy="407907"/>
              </a:xfrm>
              <a:custGeom>
                <a:avLst/>
                <a:gdLst>
                  <a:gd name="connsiteX0" fmla="*/ 197355 w 809625"/>
                  <a:gd name="connsiteY0" fmla="*/ 77181 h 542925"/>
                  <a:gd name="connsiteX1" fmla="*/ 199634 w 809625"/>
                  <a:gd name="connsiteY1" fmla="*/ 92803 h 542925"/>
                  <a:gd name="connsiteX2" fmla="*/ 608804 w 809625"/>
                  <a:gd name="connsiteY2" fmla="*/ 328851 h 542925"/>
                  <a:gd name="connsiteX3" fmla="*/ 708259 w 809625"/>
                  <a:gd name="connsiteY3" fmla="*/ 271597 h 542925"/>
                  <a:gd name="connsiteX4" fmla="*/ 814283 w 809625"/>
                  <a:gd name="connsiteY4" fmla="*/ 410398 h 542925"/>
                  <a:gd name="connsiteX5" fmla="*/ 648068 w 809625"/>
                  <a:gd name="connsiteY5" fmla="*/ 528866 h 542925"/>
                  <a:gd name="connsiteX6" fmla="*/ 556645 w 809625"/>
                  <a:gd name="connsiteY6" fmla="*/ 526638 h 542925"/>
                  <a:gd name="connsiteX7" fmla="*/ 134721 w 809625"/>
                  <a:gd name="connsiteY7" fmla="*/ 193779 h 542925"/>
                  <a:gd name="connsiteX8" fmla="*/ 6245 w 809625"/>
                  <a:gd name="connsiteY8" fmla="*/ 134721 h 542925"/>
                  <a:gd name="connsiteX9" fmla="*/ 65302 w 809625"/>
                  <a:gd name="connsiteY9" fmla="*/ 6245 h 542925"/>
                  <a:gd name="connsiteX10" fmla="*/ 193778 w 809625"/>
                  <a:gd name="connsiteY10" fmla="*/ 65303 h 542925"/>
                  <a:gd name="connsiteX11" fmla="*/ 197354 w 809625"/>
                  <a:gd name="connsiteY11" fmla="*/ 7718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9625" h="542925">
                    <a:moveTo>
                      <a:pt x="197355" y="77181"/>
                    </a:moveTo>
                    <a:cubicBezTo>
                      <a:pt x="198524" y="82320"/>
                      <a:pt x="199286" y="87544"/>
                      <a:pt x="199634" y="92803"/>
                    </a:cubicBezTo>
                    <a:lnTo>
                      <a:pt x="608804" y="328851"/>
                    </a:lnTo>
                    <a:lnTo>
                      <a:pt x="708259" y="271597"/>
                    </a:lnTo>
                    <a:lnTo>
                      <a:pt x="814283" y="410398"/>
                    </a:lnTo>
                    <a:lnTo>
                      <a:pt x="648068" y="528866"/>
                    </a:lnTo>
                    <a:cubicBezTo>
                      <a:pt x="620485" y="548525"/>
                      <a:pt x="583238" y="547617"/>
                      <a:pt x="556645" y="526638"/>
                    </a:cubicBezTo>
                    <a:lnTo>
                      <a:pt x="134721" y="193779"/>
                    </a:lnTo>
                    <a:cubicBezTo>
                      <a:pt x="82935" y="212948"/>
                      <a:pt x="25414" y="186507"/>
                      <a:pt x="6245" y="134721"/>
                    </a:cubicBezTo>
                    <a:cubicBezTo>
                      <a:pt x="-12924" y="82935"/>
                      <a:pt x="13517" y="25415"/>
                      <a:pt x="65302" y="6245"/>
                    </a:cubicBezTo>
                    <a:cubicBezTo>
                      <a:pt x="117088" y="-12924"/>
                      <a:pt x="174609" y="13517"/>
                      <a:pt x="193778" y="65303"/>
                    </a:cubicBezTo>
                    <a:cubicBezTo>
                      <a:pt x="195215" y="69184"/>
                      <a:pt x="196410" y="73151"/>
                      <a:pt x="197354" y="77180"/>
                    </a:cubicBezTo>
                    <a:close/>
                  </a:path>
                </a:pathLst>
              </a:custGeom>
              <a:solidFill>
                <a:srgbClr val="FFB8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53">
                <a:extLst>
                  <a:ext uri="{FF2B5EF4-FFF2-40B4-BE49-F238E27FC236}">
                    <a16:creationId xmlns:a16="http://schemas.microsoft.com/office/drawing/2014/main" id="{A769D7B5-390D-4338-901E-8EB5D4FDF716}"/>
                  </a:ext>
                </a:extLst>
              </p:cNvPr>
              <p:cNvSpPr/>
              <p:nvPr/>
            </p:nvSpPr>
            <p:spPr>
              <a:xfrm>
                <a:off x="7326355" y="3706403"/>
                <a:ext cx="300564" cy="286251"/>
              </a:xfrm>
              <a:custGeom>
                <a:avLst/>
                <a:gdLst>
                  <a:gd name="connsiteX0" fmla="*/ 873 w 400050"/>
                  <a:gd name="connsiteY0" fmla="*/ 158610 h 381000"/>
                  <a:gd name="connsiteX1" fmla="*/ 21935 w 400050"/>
                  <a:gd name="connsiteY1" fmla="*/ 129796 h 381000"/>
                  <a:gd name="connsiteX2" fmla="*/ 209702 w 400050"/>
                  <a:gd name="connsiteY2" fmla="*/ 24804 h 381000"/>
                  <a:gd name="connsiteX3" fmla="*/ 376666 w 400050"/>
                  <a:gd name="connsiteY3" fmla="*/ 46318 h 381000"/>
                  <a:gd name="connsiteX4" fmla="*/ 355688 w 400050"/>
                  <a:gd name="connsiteY4" fmla="*/ 212867 h 381000"/>
                  <a:gd name="connsiteX5" fmla="*/ 205980 w 400050"/>
                  <a:gd name="connsiteY5" fmla="*/ 368327 h 381000"/>
                  <a:gd name="connsiteX6" fmla="*/ 145374 w 400050"/>
                  <a:gd name="connsiteY6" fmla="*/ 369466 h 381000"/>
                  <a:gd name="connsiteX7" fmla="*/ 141173 w 400050"/>
                  <a:gd name="connsiteY7" fmla="*/ 364778 h 381000"/>
                  <a:gd name="connsiteX8" fmla="*/ 8931 w 400050"/>
                  <a:gd name="connsiteY8" fmla="*/ 193384 h 381000"/>
                  <a:gd name="connsiteX9" fmla="*/ 874 w 400050"/>
                  <a:gd name="connsiteY9" fmla="*/ 15861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0050" h="381000">
                    <a:moveTo>
                      <a:pt x="873" y="158610"/>
                    </a:moveTo>
                    <a:cubicBezTo>
                      <a:pt x="3365" y="146397"/>
                      <a:pt x="11056" y="135878"/>
                      <a:pt x="21935" y="129796"/>
                    </a:cubicBezTo>
                    <a:lnTo>
                      <a:pt x="209702" y="24804"/>
                    </a:lnTo>
                    <a:cubicBezTo>
                      <a:pt x="261748" y="-15361"/>
                      <a:pt x="336501" y="-5729"/>
                      <a:pt x="376666" y="46318"/>
                    </a:cubicBezTo>
                    <a:cubicBezTo>
                      <a:pt x="416670" y="98156"/>
                      <a:pt x="407297" y="172569"/>
                      <a:pt x="355688" y="212867"/>
                    </a:cubicBezTo>
                    <a:lnTo>
                      <a:pt x="205980" y="368327"/>
                    </a:lnTo>
                    <a:cubicBezTo>
                      <a:pt x="189559" y="385377"/>
                      <a:pt x="162425" y="385887"/>
                      <a:pt x="145374" y="369466"/>
                    </a:cubicBezTo>
                    <a:cubicBezTo>
                      <a:pt x="143861" y="368008"/>
                      <a:pt x="142456" y="366441"/>
                      <a:pt x="141173" y="364778"/>
                    </a:cubicBezTo>
                    <a:lnTo>
                      <a:pt x="8931" y="193384"/>
                    </a:lnTo>
                    <a:cubicBezTo>
                      <a:pt x="1310" y="183519"/>
                      <a:pt x="-1631" y="170822"/>
                      <a:pt x="874" y="1586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54">
                <a:extLst>
                  <a:ext uri="{FF2B5EF4-FFF2-40B4-BE49-F238E27FC236}">
                    <a16:creationId xmlns:a16="http://schemas.microsoft.com/office/drawing/2014/main" id="{8B324284-4587-472E-B8A8-189AA6FE813D}"/>
                  </a:ext>
                </a:extLst>
              </p:cNvPr>
              <p:cNvSpPr/>
              <p:nvPr/>
            </p:nvSpPr>
            <p:spPr>
              <a:xfrm>
                <a:off x="7069784" y="5470926"/>
                <a:ext cx="107345" cy="336345"/>
              </a:xfrm>
              <a:custGeom>
                <a:avLst/>
                <a:gdLst>
                  <a:gd name="connsiteX0" fmla="*/ 144266 w 142875"/>
                  <a:gd name="connsiteY0" fmla="*/ 450418 h 447675"/>
                  <a:gd name="connsiteX1" fmla="*/ 27489 w 142875"/>
                  <a:gd name="connsiteY1" fmla="*/ 450418 h 447675"/>
                  <a:gd name="connsiteX2" fmla="*/ 0 w 142875"/>
                  <a:gd name="connsiteY2" fmla="*/ 1457 h 447675"/>
                  <a:gd name="connsiteX3" fmla="*/ 144285 w 142875"/>
                  <a:gd name="connsiteY3" fmla="*/ 0 h 447675"/>
                  <a:gd name="connsiteX4" fmla="*/ 144266 w 142875"/>
                  <a:gd name="connsiteY4" fmla="*/ 450418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447675">
                    <a:moveTo>
                      <a:pt x="144266" y="450418"/>
                    </a:moveTo>
                    <a:lnTo>
                      <a:pt x="27489" y="450418"/>
                    </a:lnTo>
                    <a:lnTo>
                      <a:pt x="0" y="1457"/>
                    </a:lnTo>
                    <a:lnTo>
                      <a:pt x="144285" y="0"/>
                    </a:lnTo>
                    <a:lnTo>
                      <a:pt x="144266" y="450418"/>
                    </a:lnTo>
                    <a:close/>
                  </a:path>
                </a:pathLst>
              </a:custGeom>
              <a:solidFill>
                <a:srgbClr val="FFB8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55">
                <a:extLst>
                  <a:ext uri="{FF2B5EF4-FFF2-40B4-BE49-F238E27FC236}">
                    <a16:creationId xmlns:a16="http://schemas.microsoft.com/office/drawing/2014/main" id="{7664B08C-0443-4D59-8879-94B60637C2DF}"/>
                  </a:ext>
                </a:extLst>
              </p:cNvPr>
              <p:cNvSpPr/>
              <p:nvPr/>
            </p:nvSpPr>
            <p:spPr>
              <a:xfrm>
                <a:off x="6917655" y="5780680"/>
                <a:ext cx="279094" cy="107345"/>
              </a:xfrm>
              <a:custGeom>
                <a:avLst/>
                <a:gdLst>
                  <a:gd name="connsiteX0" fmla="*/ 376528 w 371475"/>
                  <a:gd name="connsiteY0" fmla="*/ 151330 h 142875"/>
                  <a:gd name="connsiteX1" fmla="*/ 0 w 371475"/>
                  <a:gd name="connsiteY1" fmla="*/ 151317 h 142875"/>
                  <a:gd name="connsiteX2" fmla="*/ 0 w 371475"/>
                  <a:gd name="connsiteY2" fmla="*/ 146554 h 142875"/>
                  <a:gd name="connsiteX3" fmla="*/ 146550 w 371475"/>
                  <a:gd name="connsiteY3" fmla="*/ 1 h 142875"/>
                  <a:gd name="connsiteX4" fmla="*/ 146556 w 371475"/>
                  <a:gd name="connsiteY4" fmla="*/ 1 h 142875"/>
                  <a:gd name="connsiteX5" fmla="*/ 146565 w 371475"/>
                  <a:gd name="connsiteY5" fmla="*/ 0 h 142875"/>
                  <a:gd name="connsiteX6" fmla="*/ 376535 w 371475"/>
                  <a:gd name="connsiteY6" fmla="*/ 1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475" h="142875">
                    <a:moveTo>
                      <a:pt x="376528" y="151330"/>
                    </a:moveTo>
                    <a:lnTo>
                      <a:pt x="0" y="151317"/>
                    </a:lnTo>
                    <a:lnTo>
                      <a:pt x="0" y="146554"/>
                    </a:lnTo>
                    <a:cubicBezTo>
                      <a:pt x="-1" y="65616"/>
                      <a:pt x="65612" y="1"/>
                      <a:pt x="146550" y="1"/>
                    </a:cubicBezTo>
                    <a:cubicBezTo>
                      <a:pt x="146552" y="1"/>
                      <a:pt x="146554" y="1"/>
                      <a:pt x="146556" y="1"/>
                    </a:cubicBezTo>
                    <a:lnTo>
                      <a:pt x="146565" y="0"/>
                    </a:lnTo>
                    <a:lnTo>
                      <a:pt x="376535" y="1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56">
                <a:extLst>
                  <a:ext uri="{FF2B5EF4-FFF2-40B4-BE49-F238E27FC236}">
                    <a16:creationId xmlns:a16="http://schemas.microsoft.com/office/drawing/2014/main" id="{167962C2-49C6-46C0-8A97-E104DDB89130}"/>
                  </a:ext>
                </a:extLst>
              </p:cNvPr>
              <p:cNvSpPr/>
              <p:nvPr/>
            </p:nvSpPr>
            <p:spPr>
              <a:xfrm>
                <a:off x="7885986" y="5470926"/>
                <a:ext cx="128813" cy="336345"/>
              </a:xfrm>
              <a:custGeom>
                <a:avLst/>
                <a:gdLst>
                  <a:gd name="connsiteX0" fmla="*/ 172326 w 171450"/>
                  <a:gd name="connsiteY0" fmla="*/ 450418 h 447675"/>
                  <a:gd name="connsiteX1" fmla="*/ 55550 w 171450"/>
                  <a:gd name="connsiteY1" fmla="*/ 450418 h 447675"/>
                  <a:gd name="connsiteX2" fmla="*/ 0 w 171450"/>
                  <a:gd name="connsiteY2" fmla="*/ 0 h 447675"/>
                  <a:gd name="connsiteX3" fmla="*/ 172345 w 171450"/>
                  <a:gd name="connsiteY3" fmla="*/ 0 h 447675"/>
                  <a:gd name="connsiteX4" fmla="*/ 172326 w 171450"/>
                  <a:gd name="connsiteY4" fmla="*/ 450418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447675">
                    <a:moveTo>
                      <a:pt x="172326" y="450418"/>
                    </a:moveTo>
                    <a:lnTo>
                      <a:pt x="55550" y="450418"/>
                    </a:lnTo>
                    <a:lnTo>
                      <a:pt x="0" y="0"/>
                    </a:lnTo>
                    <a:lnTo>
                      <a:pt x="172345" y="0"/>
                    </a:lnTo>
                    <a:lnTo>
                      <a:pt x="172326" y="450418"/>
                    </a:lnTo>
                    <a:close/>
                  </a:path>
                </a:pathLst>
              </a:custGeom>
              <a:solidFill>
                <a:srgbClr val="FFB8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57">
                <a:extLst>
                  <a:ext uri="{FF2B5EF4-FFF2-40B4-BE49-F238E27FC236}">
                    <a16:creationId xmlns:a16="http://schemas.microsoft.com/office/drawing/2014/main" id="{4F3A38B0-8104-43B1-AAE4-FF3F41A2A94A}"/>
                  </a:ext>
                </a:extLst>
              </p:cNvPr>
              <p:cNvSpPr/>
              <p:nvPr/>
            </p:nvSpPr>
            <p:spPr>
              <a:xfrm>
                <a:off x="7754938" y="5780680"/>
                <a:ext cx="279094" cy="107345"/>
              </a:xfrm>
              <a:custGeom>
                <a:avLst/>
                <a:gdLst>
                  <a:gd name="connsiteX0" fmla="*/ 376528 w 371475"/>
                  <a:gd name="connsiteY0" fmla="*/ 151330 h 142875"/>
                  <a:gd name="connsiteX1" fmla="*/ 0 w 371475"/>
                  <a:gd name="connsiteY1" fmla="*/ 151317 h 142875"/>
                  <a:gd name="connsiteX2" fmla="*/ 0 w 371475"/>
                  <a:gd name="connsiteY2" fmla="*/ 146554 h 142875"/>
                  <a:gd name="connsiteX3" fmla="*/ 146550 w 371475"/>
                  <a:gd name="connsiteY3" fmla="*/ 1 h 142875"/>
                  <a:gd name="connsiteX4" fmla="*/ 146556 w 371475"/>
                  <a:gd name="connsiteY4" fmla="*/ 1 h 142875"/>
                  <a:gd name="connsiteX5" fmla="*/ 146565 w 371475"/>
                  <a:gd name="connsiteY5" fmla="*/ 0 h 142875"/>
                  <a:gd name="connsiteX6" fmla="*/ 376535 w 371475"/>
                  <a:gd name="connsiteY6" fmla="*/ 1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475" h="142875">
                    <a:moveTo>
                      <a:pt x="376528" y="151330"/>
                    </a:moveTo>
                    <a:lnTo>
                      <a:pt x="0" y="151317"/>
                    </a:lnTo>
                    <a:lnTo>
                      <a:pt x="0" y="146554"/>
                    </a:lnTo>
                    <a:cubicBezTo>
                      <a:pt x="-1" y="65616"/>
                      <a:pt x="65612" y="1"/>
                      <a:pt x="146550" y="1"/>
                    </a:cubicBezTo>
                    <a:cubicBezTo>
                      <a:pt x="146552" y="1"/>
                      <a:pt x="146554" y="1"/>
                      <a:pt x="146556" y="1"/>
                    </a:cubicBezTo>
                    <a:lnTo>
                      <a:pt x="146565" y="0"/>
                    </a:lnTo>
                    <a:lnTo>
                      <a:pt x="376535" y="1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58">
                <a:extLst>
                  <a:ext uri="{FF2B5EF4-FFF2-40B4-BE49-F238E27FC236}">
                    <a16:creationId xmlns:a16="http://schemas.microsoft.com/office/drawing/2014/main" id="{DE593E82-CED9-442B-B12C-ECFD74A6DE87}"/>
                  </a:ext>
                </a:extLst>
              </p:cNvPr>
              <p:cNvSpPr/>
              <p:nvPr/>
            </p:nvSpPr>
            <p:spPr>
              <a:xfrm>
                <a:off x="7042734" y="4147528"/>
                <a:ext cx="1009034" cy="1481349"/>
              </a:xfrm>
              <a:custGeom>
                <a:avLst/>
                <a:gdLst>
                  <a:gd name="connsiteX0" fmla="*/ 1161933 w 1343025"/>
                  <a:gd name="connsiteY0" fmla="*/ 1978289 h 1971675"/>
                  <a:gd name="connsiteX1" fmla="*/ 1121424 w 1343025"/>
                  <a:gd name="connsiteY1" fmla="*/ 1949583 h 1971675"/>
                  <a:gd name="connsiteX2" fmla="*/ 749286 w 1343025"/>
                  <a:gd name="connsiteY2" fmla="*/ 886337 h 1971675"/>
                  <a:gd name="connsiteX3" fmla="*/ 718939 w 1343025"/>
                  <a:gd name="connsiteY3" fmla="*/ 871731 h 1971675"/>
                  <a:gd name="connsiteX4" fmla="*/ 707758 w 1343025"/>
                  <a:gd name="connsiteY4" fmla="*/ 879918 h 1971675"/>
                  <a:gd name="connsiteX5" fmla="*/ 344755 w 1343025"/>
                  <a:gd name="connsiteY5" fmla="*/ 1363917 h 1971675"/>
                  <a:gd name="connsiteX6" fmla="*/ 338895 w 1343025"/>
                  <a:gd name="connsiteY6" fmla="*/ 1376633 h 1971675"/>
                  <a:gd name="connsiteX7" fmla="*/ 223225 w 1343025"/>
                  <a:gd name="connsiteY7" fmla="*/ 1892694 h 1971675"/>
                  <a:gd name="connsiteX8" fmla="*/ 183348 w 1343025"/>
                  <a:gd name="connsiteY8" fmla="*/ 1926134 h 1971675"/>
                  <a:gd name="connsiteX9" fmla="*/ 44808 w 1343025"/>
                  <a:gd name="connsiteY9" fmla="*/ 1932432 h 1971675"/>
                  <a:gd name="connsiteX10" fmla="*/ 12466 w 1343025"/>
                  <a:gd name="connsiteY10" fmla="*/ 1919837 h 1971675"/>
                  <a:gd name="connsiteX11" fmla="*/ 55 w 1343025"/>
                  <a:gd name="connsiteY11" fmla="*/ 1887430 h 1971675"/>
                  <a:gd name="connsiteX12" fmla="*/ 24211 w 1343025"/>
                  <a:gd name="connsiteY12" fmla="*/ 1416398 h 1971675"/>
                  <a:gd name="connsiteX13" fmla="*/ 139497 w 1343025"/>
                  <a:gd name="connsiteY13" fmla="*/ 978518 h 1971675"/>
                  <a:gd name="connsiteX14" fmla="*/ 397956 w 1343025"/>
                  <a:gd name="connsiteY14" fmla="*/ 5274 h 1971675"/>
                  <a:gd name="connsiteX15" fmla="*/ 398249 w 1343025"/>
                  <a:gd name="connsiteY15" fmla="*/ 0 h 1971675"/>
                  <a:gd name="connsiteX16" fmla="*/ 824514 w 1343025"/>
                  <a:gd name="connsiteY16" fmla="*/ 67819 h 1971675"/>
                  <a:gd name="connsiteX17" fmla="*/ 888503 w 1343025"/>
                  <a:gd name="connsiteY17" fmla="*/ 156419 h 1971675"/>
                  <a:gd name="connsiteX18" fmla="*/ 981130 w 1343025"/>
                  <a:gd name="connsiteY18" fmla="*/ 270867 h 1971675"/>
                  <a:gd name="connsiteX19" fmla="*/ 1093260 w 1343025"/>
                  <a:gd name="connsiteY19" fmla="*/ 560961 h 1971675"/>
                  <a:gd name="connsiteX20" fmla="*/ 1136792 w 1343025"/>
                  <a:gd name="connsiteY20" fmla="*/ 866608 h 1971675"/>
                  <a:gd name="connsiteX21" fmla="*/ 1348189 w 1343025"/>
                  <a:gd name="connsiteY21" fmla="*/ 1905419 h 1971675"/>
                  <a:gd name="connsiteX22" fmla="*/ 1317914 w 1343025"/>
                  <a:gd name="connsiteY22" fmla="*/ 1957928 h 1971675"/>
                  <a:gd name="connsiteX23" fmla="*/ 1312344 w 1343025"/>
                  <a:gd name="connsiteY23" fmla="*/ 1959034 h 1971675"/>
                  <a:gd name="connsiteX24" fmla="*/ 1167423 w 1343025"/>
                  <a:gd name="connsiteY24" fmla="*/ 1977935 h 1971675"/>
                  <a:gd name="connsiteX25" fmla="*/ 1161933 w 1343025"/>
                  <a:gd name="connsiteY25" fmla="*/ 1978289 h 197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43025" h="1971675">
                    <a:moveTo>
                      <a:pt x="1161933" y="1978289"/>
                    </a:moveTo>
                    <a:cubicBezTo>
                      <a:pt x="1143719" y="1978246"/>
                      <a:pt x="1127501" y="1966753"/>
                      <a:pt x="1121424" y="1949583"/>
                    </a:cubicBezTo>
                    <a:lnTo>
                      <a:pt x="749286" y="886337"/>
                    </a:lnTo>
                    <a:cubicBezTo>
                      <a:pt x="744939" y="873923"/>
                      <a:pt x="731353" y="867384"/>
                      <a:pt x="718939" y="871731"/>
                    </a:cubicBezTo>
                    <a:cubicBezTo>
                      <a:pt x="714483" y="873291"/>
                      <a:pt x="710591" y="876141"/>
                      <a:pt x="707758" y="879918"/>
                    </a:cubicBezTo>
                    <a:lnTo>
                      <a:pt x="344755" y="1363917"/>
                    </a:lnTo>
                    <a:cubicBezTo>
                      <a:pt x="341932" y="1367698"/>
                      <a:pt x="339935" y="1372030"/>
                      <a:pt x="338895" y="1376633"/>
                    </a:cubicBezTo>
                    <a:lnTo>
                      <a:pt x="223225" y="1892694"/>
                    </a:lnTo>
                    <a:cubicBezTo>
                      <a:pt x="218971" y="1911544"/>
                      <a:pt x="202651" y="1925230"/>
                      <a:pt x="183348" y="1926134"/>
                    </a:cubicBezTo>
                    <a:lnTo>
                      <a:pt x="44808" y="1932432"/>
                    </a:lnTo>
                    <a:cubicBezTo>
                      <a:pt x="32723" y="1933044"/>
                      <a:pt x="20953" y="1928461"/>
                      <a:pt x="12466" y="1919837"/>
                    </a:cubicBezTo>
                    <a:cubicBezTo>
                      <a:pt x="3951" y="1911263"/>
                      <a:pt x="-555" y="1899497"/>
                      <a:pt x="55" y="1887430"/>
                    </a:cubicBezTo>
                    <a:lnTo>
                      <a:pt x="24211" y="1416398"/>
                    </a:lnTo>
                    <a:cubicBezTo>
                      <a:pt x="31834" y="1264019"/>
                      <a:pt x="71095" y="1114895"/>
                      <a:pt x="139497" y="978518"/>
                    </a:cubicBezTo>
                    <a:cubicBezTo>
                      <a:pt x="291561" y="675291"/>
                      <a:pt x="379542" y="343994"/>
                      <a:pt x="397956" y="5274"/>
                    </a:cubicBezTo>
                    <a:lnTo>
                      <a:pt x="398249" y="0"/>
                    </a:lnTo>
                    <a:lnTo>
                      <a:pt x="824514" y="67819"/>
                    </a:lnTo>
                    <a:lnTo>
                      <a:pt x="888503" y="156419"/>
                    </a:lnTo>
                    <a:cubicBezTo>
                      <a:pt x="917056" y="196391"/>
                      <a:pt x="947988" y="234609"/>
                      <a:pt x="981130" y="270867"/>
                    </a:cubicBezTo>
                    <a:cubicBezTo>
                      <a:pt x="1062624" y="359225"/>
                      <a:pt x="1087088" y="477394"/>
                      <a:pt x="1093260" y="560961"/>
                    </a:cubicBezTo>
                    <a:cubicBezTo>
                      <a:pt x="1101236" y="663668"/>
                      <a:pt x="1115777" y="765759"/>
                      <a:pt x="1136792" y="866608"/>
                    </a:cubicBezTo>
                    <a:lnTo>
                      <a:pt x="1348189" y="1905419"/>
                    </a:lnTo>
                    <a:cubicBezTo>
                      <a:pt x="1354329" y="1928279"/>
                      <a:pt x="1340774" y="1951788"/>
                      <a:pt x="1317914" y="1957928"/>
                    </a:cubicBezTo>
                    <a:cubicBezTo>
                      <a:pt x="1316084" y="1958419"/>
                      <a:pt x="1314223" y="1958789"/>
                      <a:pt x="1312344" y="1959034"/>
                    </a:cubicBezTo>
                    <a:lnTo>
                      <a:pt x="1167423" y="1977935"/>
                    </a:lnTo>
                    <a:cubicBezTo>
                      <a:pt x="1165603" y="1978172"/>
                      <a:pt x="1163769" y="1978291"/>
                      <a:pt x="1161933" y="1978289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59">
                <a:extLst>
                  <a:ext uri="{FF2B5EF4-FFF2-40B4-BE49-F238E27FC236}">
                    <a16:creationId xmlns:a16="http://schemas.microsoft.com/office/drawing/2014/main" id="{D2F15DE4-C7C4-47A7-832F-FD0C0D7A9E6A}"/>
                  </a:ext>
                </a:extLst>
              </p:cNvPr>
              <p:cNvSpPr/>
              <p:nvPr/>
            </p:nvSpPr>
            <p:spPr>
              <a:xfrm>
                <a:off x="7747085" y="3098707"/>
                <a:ext cx="586814" cy="865909"/>
              </a:xfrm>
              <a:custGeom>
                <a:avLst/>
                <a:gdLst>
                  <a:gd name="connsiteX0" fmla="*/ 41483 w 781050"/>
                  <a:gd name="connsiteY0" fmla="*/ 291853 h 1152525"/>
                  <a:gd name="connsiteX1" fmla="*/ 481 w 781050"/>
                  <a:gd name="connsiteY1" fmla="*/ 119018 h 1152525"/>
                  <a:gd name="connsiteX2" fmla="*/ 31375 w 781050"/>
                  <a:gd name="connsiteY2" fmla="*/ 24528 h 1152525"/>
                  <a:gd name="connsiteX3" fmla="*/ 205728 w 781050"/>
                  <a:gd name="connsiteY3" fmla="*/ 43174 h 1152525"/>
                  <a:gd name="connsiteX4" fmla="*/ 324455 w 781050"/>
                  <a:gd name="connsiteY4" fmla="*/ 287967 h 1152525"/>
                  <a:gd name="connsiteX5" fmla="*/ 335075 w 781050"/>
                  <a:gd name="connsiteY5" fmla="*/ 565631 h 1152525"/>
                  <a:gd name="connsiteX6" fmla="*/ 398745 w 781050"/>
                  <a:gd name="connsiteY6" fmla="*/ 833278 h 1152525"/>
                  <a:gd name="connsiteX7" fmla="*/ 626057 w 781050"/>
                  <a:gd name="connsiteY7" fmla="*/ 967470 h 1152525"/>
                  <a:gd name="connsiteX8" fmla="*/ 726200 w 781050"/>
                  <a:gd name="connsiteY8" fmla="*/ 925030 h 1152525"/>
                  <a:gd name="connsiteX9" fmla="*/ 761074 w 781050"/>
                  <a:gd name="connsiteY9" fmla="*/ 824199 h 1152525"/>
                  <a:gd name="connsiteX10" fmla="*/ 713897 w 781050"/>
                  <a:gd name="connsiteY10" fmla="*/ 1089981 h 1152525"/>
                  <a:gd name="connsiteX11" fmla="*/ 442366 w 781050"/>
                  <a:gd name="connsiteY11" fmla="*/ 1146896 h 1152525"/>
                  <a:gd name="connsiteX12" fmla="*/ 227914 w 781050"/>
                  <a:gd name="connsiteY12" fmla="*/ 961763 h 1152525"/>
                  <a:gd name="connsiteX13" fmla="*/ 168094 w 781050"/>
                  <a:gd name="connsiteY13" fmla="*/ 680550 h 1152525"/>
                  <a:gd name="connsiteX14" fmla="*/ 170026 w 781050"/>
                  <a:gd name="connsiteY14" fmla="*/ 457812 h 1152525"/>
                  <a:gd name="connsiteX15" fmla="*/ 39169 w 781050"/>
                  <a:gd name="connsiteY15" fmla="*/ 292723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1050" h="1152525">
                    <a:moveTo>
                      <a:pt x="41483" y="291853"/>
                    </a:moveTo>
                    <a:cubicBezTo>
                      <a:pt x="22900" y="235519"/>
                      <a:pt x="9183" y="177696"/>
                      <a:pt x="481" y="119018"/>
                    </a:cubicBezTo>
                    <a:cubicBezTo>
                      <a:pt x="-2254" y="84856"/>
                      <a:pt x="6497" y="48099"/>
                      <a:pt x="31375" y="24528"/>
                    </a:cubicBezTo>
                    <a:cubicBezTo>
                      <a:pt x="77934" y="-19583"/>
                      <a:pt x="157038" y="1427"/>
                      <a:pt x="205728" y="43174"/>
                    </a:cubicBezTo>
                    <a:cubicBezTo>
                      <a:pt x="276097" y="103508"/>
                      <a:pt x="311191" y="196228"/>
                      <a:pt x="324455" y="287967"/>
                    </a:cubicBezTo>
                    <a:cubicBezTo>
                      <a:pt x="337718" y="379705"/>
                      <a:pt x="331883" y="472993"/>
                      <a:pt x="335075" y="565631"/>
                    </a:cubicBezTo>
                    <a:cubicBezTo>
                      <a:pt x="338268" y="658268"/>
                      <a:pt x="351517" y="753520"/>
                      <a:pt x="398745" y="833278"/>
                    </a:cubicBezTo>
                    <a:cubicBezTo>
                      <a:pt x="445973" y="913036"/>
                      <a:pt x="533614" y="974258"/>
                      <a:pt x="626057" y="967470"/>
                    </a:cubicBezTo>
                    <a:cubicBezTo>
                      <a:pt x="663371" y="965453"/>
                      <a:pt x="698800" y="950439"/>
                      <a:pt x="726200" y="925030"/>
                    </a:cubicBezTo>
                    <a:cubicBezTo>
                      <a:pt x="753492" y="899066"/>
                      <a:pt x="766493" y="861476"/>
                      <a:pt x="761074" y="824199"/>
                    </a:cubicBezTo>
                    <a:cubicBezTo>
                      <a:pt x="808323" y="908804"/>
                      <a:pt x="784372" y="1023471"/>
                      <a:pt x="713897" y="1089981"/>
                    </a:cubicBezTo>
                    <a:cubicBezTo>
                      <a:pt x="643421" y="1156491"/>
                      <a:pt x="535016" y="1175293"/>
                      <a:pt x="442366" y="1146896"/>
                    </a:cubicBezTo>
                    <a:cubicBezTo>
                      <a:pt x="349716" y="1118499"/>
                      <a:pt x="273462" y="1047296"/>
                      <a:pt x="227914" y="961763"/>
                    </a:cubicBezTo>
                    <a:cubicBezTo>
                      <a:pt x="182367" y="876230"/>
                      <a:pt x="165676" y="777424"/>
                      <a:pt x="168094" y="680550"/>
                    </a:cubicBezTo>
                    <a:cubicBezTo>
                      <a:pt x="169952" y="606158"/>
                      <a:pt x="182598" y="531158"/>
                      <a:pt x="170026" y="457812"/>
                    </a:cubicBezTo>
                    <a:cubicBezTo>
                      <a:pt x="157456" y="384467"/>
                      <a:pt x="111552" y="309995"/>
                      <a:pt x="39169" y="292723"/>
                    </a:cubicBezTo>
                    <a:close/>
                  </a:path>
                </a:pathLst>
              </a:custGeom>
              <a:solidFill>
                <a:srgbClr val="2F2E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60">
                <a:extLst>
                  <a:ext uri="{FF2B5EF4-FFF2-40B4-BE49-F238E27FC236}">
                    <a16:creationId xmlns:a16="http://schemas.microsoft.com/office/drawing/2014/main" id="{580D0E09-56EE-4B41-877A-390323852539}"/>
                  </a:ext>
                </a:extLst>
              </p:cNvPr>
              <p:cNvSpPr/>
              <p:nvPr/>
            </p:nvSpPr>
            <p:spPr>
              <a:xfrm>
                <a:off x="7384863" y="3189536"/>
                <a:ext cx="422220" cy="429376"/>
              </a:xfrm>
              <a:custGeom>
                <a:avLst/>
                <a:gdLst>
                  <a:gd name="connsiteX0" fmla="*/ 198547 w 561975"/>
                  <a:gd name="connsiteY0" fmla="*/ 267388 h 571500"/>
                  <a:gd name="connsiteX1" fmla="*/ 96538 w 561975"/>
                  <a:gd name="connsiteY1" fmla="*/ 327062 h 571500"/>
                  <a:gd name="connsiteX2" fmla="*/ 6251 w 561975"/>
                  <a:gd name="connsiteY2" fmla="*/ 244066 h 571500"/>
                  <a:gd name="connsiteX3" fmla="*/ 19604 w 561975"/>
                  <a:gd name="connsiteY3" fmla="*/ 118808 h 571500"/>
                  <a:gd name="connsiteX4" fmla="*/ 131212 w 561975"/>
                  <a:gd name="connsiteY4" fmla="*/ 19396 h 571500"/>
                  <a:gd name="connsiteX5" fmla="*/ 276838 w 561975"/>
                  <a:gd name="connsiteY5" fmla="*/ 42666 h 571500"/>
                  <a:gd name="connsiteX6" fmla="*/ 314264 w 561975"/>
                  <a:gd name="connsiteY6" fmla="*/ 3526 h 571500"/>
                  <a:gd name="connsiteX7" fmla="*/ 370430 w 561975"/>
                  <a:gd name="connsiteY7" fmla="*/ 4354 h 571500"/>
                  <a:gd name="connsiteX8" fmla="*/ 499230 w 561975"/>
                  <a:gd name="connsiteY8" fmla="*/ 98055 h 571500"/>
                  <a:gd name="connsiteX9" fmla="*/ 557605 w 561975"/>
                  <a:gd name="connsiteY9" fmla="*/ 248531 h 571500"/>
                  <a:gd name="connsiteX10" fmla="*/ 521372 w 561975"/>
                  <a:gd name="connsiteY10" fmla="*/ 485606 h 571500"/>
                  <a:gd name="connsiteX11" fmla="*/ 308194 w 561975"/>
                  <a:gd name="connsiteY11" fmla="*/ 561639 h 571500"/>
                  <a:gd name="connsiteX12" fmla="*/ 327462 w 561975"/>
                  <a:gd name="connsiteY12" fmla="*/ 492765 h 571500"/>
                  <a:gd name="connsiteX13" fmla="*/ 360478 w 561975"/>
                  <a:gd name="connsiteY13" fmla="*/ 427844 h 571500"/>
                  <a:gd name="connsiteX14" fmla="*/ 332814 w 561975"/>
                  <a:gd name="connsiteY14" fmla="*/ 366845 h 571500"/>
                  <a:gd name="connsiteX15" fmla="*/ 271236 w 561975"/>
                  <a:gd name="connsiteY15" fmla="*/ 372289 h 571500"/>
                  <a:gd name="connsiteX16" fmla="*/ 199665 w 561975"/>
                  <a:gd name="connsiteY16" fmla="*/ 309174 h 571500"/>
                  <a:gd name="connsiteX17" fmla="*/ 206510 w 561975"/>
                  <a:gd name="connsiteY17" fmla="*/ 275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1975" h="571500">
                    <a:moveTo>
                      <a:pt x="198547" y="267388"/>
                    </a:moveTo>
                    <a:cubicBezTo>
                      <a:pt x="186206" y="308614"/>
                      <a:pt x="139002" y="334035"/>
                      <a:pt x="96538" y="327062"/>
                    </a:cubicBezTo>
                    <a:cubicBezTo>
                      <a:pt x="54073" y="320090"/>
                      <a:pt x="19154" y="285119"/>
                      <a:pt x="6251" y="244066"/>
                    </a:cubicBezTo>
                    <a:cubicBezTo>
                      <a:pt x="-5413" y="202137"/>
                      <a:pt x="-637" y="157336"/>
                      <a:pt x="19604" y="118808"/>
                    </a:cubicBezTo>
                    <a:cubicBezTo>
                      <a:pt x="42132" y="72166"/>
                      <a:pt x="82285" y="36401"/>
                      <a:pt x="131212" y="19396"/>
                    </a:cubicBezTo>
                    <a:cubicBezTo>
                      <a:pt x="180650" y="3013"/>
                      <a:pt x="234967" y="11692"/>
                      <a:pt x="276838" y="42666"/>
                    </a:cubicBezTo>
                    <a:cubicBezTo>
                      <a:pt x="281312" y="23808"/>
                      <a:pt x="295626" y="8839"/>
                      <a:pt x="314264" y="3526"/>
                    </a:cubicBezTo>
                    <a:cubicBezTo>
                      <a:pt x="332697" y="-1442"/>
                      <a:pt x="352152" y="-1155"/>
                      <a:pt x="370430" y="4354"/>
                    </a:cubicBezTo>
                    <a:cubicBezTo>
                      <a:pt x="423098" y="19364"/>
                      <a:pt x="468736" y="52565"/>
                      <a:pt x="499230" y="98055"/>
                    </a:cubicBezTo>
                    <a:cubicBezTo>
                      <a:pt x="529335" y="143405"/>
                      <a:pt x="549251" y="194743"/>
                      <a:pt x="557605" y="248531"/>
                    </a:cubicBezTo>
                    <a:cubicBezTo>
                      <a:pt x="571976" y="329194"/>
                      <a:pt x="566675" y="417337"/>
                      <a:pt x="521372" y="485606"/>
                    </a:cubicBezTo>
                    <a:cubicBezTo>
                      <a:pt x="476069" y="553875"/>
                      <a:pt x="383385" y="594186"/>
                      <a:pt x="308194" y="561639"/>
                    </a:cubicBezTo>
                    <a:cubicBezTo>
                      <a:pt x="303505" y="537670"/>
                      <a:pt x="314612" y="513535"/>
                      <a:pt x="327462" y="492765"/>
                    </a:cubicBezTo>
                    <a:cubicBezTo>
                      <a:pt x="340312" y="471996"/>
                      <a:pt x="355542" y="451763"/>
                      <a:pt x="360478" y="427844"/>
                    </a:cubicBezTo>
                    <a:cubicBezTo>
                      <a:pt x="365414" y="403925"/>
                      <a:pt x="355951" y="374667"/>
                      <a:pt x="332814" y="366845"/>
                    </a:cubicBezTo>
                    <a:cubicBezTo>
                      <a:pt x="313076" y="360172"/>
                      <a:pt x="292031" y="370983"/>
                      <a:pt x="271236" y="372289"/>
                    </a:cubicBezTo>
                    <a:cubicBezTo>
                      <a:pt x="234044" y="374624"/>
                      <a:pt x="202000" y="346367"/>
                      <a:pt x="199665" y="309174"/>
                    </a:cubicBezTo>
                    <a:cubicBezTo>
                      <a:pt x="198926" y="297401"/>
                      <a:pt x="201286" y="285640"/>
                      <a:pt x="206510" y="275063"/>
                    </a:cubicBezTo>
                    <a:close/>
                  </a:path>
                </a:pathLst>
              </a:custGeom>
              <a:solidFill>
                <a:srgbClr val="2F2E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uppe 2"/>
          <p:cNvGrpSpPr/>
          <p:nvPr/>
        </p:nvGrpSpPr>
        <p:grpSpPr>
          <a:xfrm>
            <a:off x="8636387" y="2040307"/>
            <a:ext cx="2975178" cy="2557133"/>
            <a:chOff x="3347967" y="2363325"/>
            <a:chExt cx="3709257" cy="2557725"/>
          </a:xfrm>
        </p:grpSpPr>
        <p:sp>
          <p:nvSpPr>
            <p:cNvPr id="303" name="Plassholder for tekst 5"/>
            <p:cNvSpPr txBox="1">
              <a:spLocks/>
            </p:cNvSpPr>
            <p:nvPr/>
          </p:nvSpPr>
          <p:spPr>
            <a:xfrm>
              <a:off x="3355098" y="2363325"/>
              <a:ext cx="3702126" cy="1189461"/>
            </a:xfrm>
            <a:prstGeom prst="rect">
              <a:avLst/>
            </a:prstGeom>
          </p:spPr>
          <p:txBody>
            <a:bodyPr/>
            <a:lstStyle>
              <a:lvl1pPr marL="179388" indent="-179388" algn="l" defTabSz="912813" rtl="0" eaLnBrk="0" fontAlgn="base" hangingPunct="0"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9013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8888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2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b-NO" alt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</a:rPr>
                <a:t>Brønnøysundregistrene bidrar til </a:t>
              </a:r>
              <a:r>
                <a:rPr kumimoji="0" lang="nb-NO" altLang="nb-NO" sz="1400" b="1" i="0" u="none" strike="noStrike" kern="1200" cap="none" spc="0" normalizeH="0" baseline="0" noProof="0">
                  <a:ln>
                    <a:noFill/>
                  </a:ln>
                  <a:solidFill>
                    <a:srgbClr val="FBAE16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</a:rPr>
                <a:t>økt verdiskaping </a:t>
              </a:r>
              <a:r>
                <a:rPr kumimoji="0" lang="nb-NO" alt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</a:rPr>
                <a:t>ved å være en nasjonal registerfører og datakilde</a:t>
              </a:r>
            </a:p>
          </p:txBody>
        </p:sp>
        <p:sp>
          <p:nvSpPr>
            <p:cNvPr id="304" name="Plassholder for tekst 5"/>
            <p:cNvSpPr txBox="1">
              <a:spLocks/>
            </p:cNvSpPr>
            <p:nvPr/>
          </p:nvSpPr>
          <p:spPr>
            <a:xfrm>
              <a:off x="3347967" y="3362302"/>
              <a:ext cx="3673601" cy="1558748"/>
            </a:xfrm>
            <a:prstGeom prst="rect">
              <a:avLst/>
            </a:prstGeom>
          </p:spPr>
          <p:txBody>
            <a:bodyPr/>
            <a:lstStyle>
              <a:lvl1pPr marL="179388" indent="-179388" algn="l" defTabSz="912813" rtl="0" eaLnBrk="0" fontAlgn="base" hangingPunct="0"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9013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8888" indent="-179388" algn="l" defTabSz="912813" rtl="0" eaLnBrk="0" fontAlgn="base" hangingPunct="0">
                <a:spcBef>
                  <a:spcPct val="0"/>
                </a:spcBef>
                <a:spcAft>
                  <a:spcPts val="250"/>
                </a:spcAft>
                <a:buFont typeface="Arial" panose="020B060402020202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2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b-NO" alt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</a:rPr>
                <a:t>Etaten forvalter registerdata på en måte som gir </a:t>
              </a:r>
              <a:r>
                <a:rPr kumimoji="0" lang="nb-NO" altLang="nb-NO" sz="1400" b="1" i="0" u="none" strike="noStrike" kern="1200" cap="none" spc="0" normalizeH="0" baseline="0" noProof="0">
                  <a:ln>
                    <a:noFill/>
                  </a:ln>
                  <a:solidFill>
                    <a:srgbClr val="00B8E6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</a:rPr>
                <a:t>trygghet, orden og oversikt </a:t>
              </a:r>
              <a:r>
                <a:rPr kumimoji="0" lang="nb-NO" alt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</a:rPr>
                <a:t>for næringslivet, frivillig sektor, innbyggere og offentlig sektor</a:t>
              </a:r>
            </a:p>
          </p:txBody>
        </p:sp>
      </p:grpSp>
      <p:cxnSp>
        <p:nvCxnSpPr>
          <p:cNvPr id="20" name="Rett linje 19"/>
          <p:cNvCxnSpPr/>
          <p:nvPr/>
        </p:nvCxnSpPr>
        <p:spPr>
          <a:xfrm>
            <a:off x="3138219" y="2077999"/>
            <a:ext cx="0" cy="3415417"/>
          </a:xfrm>
          <a:prstGeom prst="line">
            <a:avLst/>
          </a:prstGeom>
          <a:ln w="571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Bilde 1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5" y="6088895"/>
            <a:ext cx="2420789" cy="7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22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ktangel 104"/>
          <p:cNvSpPr/>
          <p:nvPr/>
        </p:nvSpPr>
        <p:spPr>
          <a:xfrm>
            <a:off x="1321949" y="4070961"/>
            <a:ext cx="4695600" cy="151587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ktangel 28"/>
          <p:cNvSpPr/>
          <p:nvPr/>
        </p:nvSpPr>
        <p:spPr>
          <a:xfrm>
            <a:off x="1321949" y="2341479"/>
            <a:ext cx="4695600" cy="151587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2" name="Tittel 1"/>
          <p:cNvSpPr txBox="1">
            <a:spLocks/>
          </p:cNvSpPr>
          <p:nvPr/>
        </p:nvSpPr>
        <p:spPr bwMode="auto">
          <a:xfrm>
            <a:off x="727525" y="371389"/>
            <a:ext cx="10924233" cy="11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9263" indent="-179388"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19138" indent="-179388"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89013" indent="-179388"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58888" indent="-179388"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16088" indent="-179388" defTabSz="912813" eaLnBrk="0" fontAlgn="base" hangingPunct="0">
              <a:spcBef>
                <a:spcPct val="0"/>
              </a:spcBef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73288" indent="-179388" defTabSz="912813" eaLnBrk="0" fontAlgn="base" hangingPunct="0">
              <a:spcBef>
                <a:spcPct val="0"/>
              </a:spcBef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30488" indent="-179388" defTabSz="912813" eaLnBrk="0" fontAlgn="base" hangingPunct="0">
              <a:spcBef>
                <a:spcPct val="0"/>
              </a:spcBef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087688" indent="-179388" defTabSz="912813" eaLnBrk="0" fontAlgn="base" hangingPunct="0">
              <a:spcBef>
                <a:spcPct val="0"/>
              </a:spcBef>
              <a:spcAft>
                <a:spcPts val="25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585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39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altLang="nb-NO" sz="2000">
                <a:solidFill>
                  <a:srgbClr val="00B0F0"/>
                </a:solidFill>
                <a:latin typeface="Georgia" panose="02040502050405020303" pitchFamily="18" charset="0"/>
              </a:rPr>
              <a:t>Hovedstrategi: </a:t>
            </a:r>
            <a:br>
              <a:rPr lang="nb-NO" altLang="nb-NO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nb-NO" altLang="nb-NO">
                <a:solidFill>
                  <a:srgbClr val="000000"/>
                </a:solidFill>
                <a:latin typeface="Georgia" panose="02040502050405020303" pitchFamily="18" charset="0"/>
              </a:rPr>
              <a:t>Foretrukken registerforvalter og økt datadrevet utvikling – vi…</a:t>
            </a:r>
            <a:endParaRPr lang="nb-NO"/>
          </a:p>
        </p:txBody>
      </p:sp>
      <p:sp>
        <p:nvSpPr>
          <p:cNvPr id="3" name="Ellipse 2"/>
          <p:cNvSpPr/>
          <p:nvPr/>
        </p:nvSpPr>
        <p:spPr>
          <a:xfrm>
            <a:off x="736184" y="2483801"/>
            <a:ext cx="1231230" cy="123123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uppe 5"/>
          <p:cNvGrpSpPr/>
          <p:nvPr/>
        </p:nvGrpSpPr>
        <p:grpSpPr>
          <a:xfrm>
            <a:off x="1004908" y="2765336"/>
            <a:ext cx="693781" cy="668159"/>
            <a:chOff x="2970002" y="2571961"/>
            <a:chExt cx="1117600" cy="1076325"/>
          </a:xfrm>
        </p:grpSpPr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3322427" y="3048211"/>
              <a:ext cx="765175" cy="600075"/>
            </a:xfrm>
            <a:custGeom>
              <a:avLst/>
              <a:gdLst>
                <a:gd name="T0" fmla="*/ 390 w 482"/>
                <a:gd name="T1" fmla="*/ 378 h 378"/>
                <a:gd name="T2" fmla="*/ 384 w 482"/>
                <a:gd name="T3" fmla="*/ 376 h 378"/>
                <a:gd name="T4" fmla="*/ 318 w 482"/>
                <a:gd name="T5" fmla="*/ 308 h 378"/>
                <a:gd name="T6" fmla="*/ 270 w 482"/>
                <a:gd name="T7" fmla="*/ 320 h 378"/>
                <a:gd name="T8" fmla="*/ 222 w 482"/>
                <a:gd name="T9" fmla="*/ 322 h 378"/>
                <a:gd name="T10" fmla="*/ 188 w 482"/>
                <a:gd name="T11" fmla="*/ 322 h 378"/>
                <a:gd name="T12" fmla="*/ 124 w 482"/>
                <a:gd name="T13" fmla="*/ 308 h 378"/>
                <a:gd name="T14" fmla="*/ 68 w 482"/>
                <a:gd name="T15" fmla="*/ 284 h 378"/>
                <a:gd name="T16" fmla="*/ 20 w 482"/>
                <a:gd name="T17" fmla="*/ 248 h 378"/>
                <a:gd name="T18" fmla="*/ 2 w 482"/>
                <a:gd name="T19" fmla="*/ 226 h 378"/>
                <a:gd name="T20" fmla="*/ 0 w 482"/>
                <a:gd name="T21" fmla="*/ 220 h 378"/>
                <a:gd name="T22" fmla="*/ 2 w 482"/>
                <a:gd name="T23" fmla="*/ 214 h 378"/>
                <a:gd name="T24" fmla="*/ 6 w 482"/>
                <a:gd name="T25" fmla="*/ 212 h 378"/>
                <a:gd name="T26" fmla="*/ 12 w 482"/>
                <a:gd name="T27" fmla="*/ 212 h 378"/>
                <a:gd name="T28" fmla="*/ 16 w 482"/>
                <a:gd name="T29" fmla="*/ 214 h 378"/>
                <a:gd name="T30" fmla="*/ 54 w 482"/>
                <a:gd name="T31" fmla="*/ 252 h 378"/>
                <a:gd name="T32" fmla="*/ 104 w 482"/>
                <a:gd name="T33" fmla="*/ 280 h 378"/>
                <a:gd name="T34" fmla="*/ 160 w 482"/>
                <a:gd name="T35" fmla="*/ 298 h 378"/>
                <a:gd name="T36" fmla="*/ 222 w 482"/>
                <a:gd name="T37" fmla="*/ 304 h 378"/>
                <a:gd name="T38" fmla="*/ 246 w 482"/>
                <a:gd name="T39" fmla="*/ 304 h 378"/>
                <a:gd name="T40" fmla="*/ 294 w 482"/>
                <a:gd name="T41" fmla="*/ 296 h 378"/>
                <a:gd name="T42" fmla="*/ 318 w 482"/>
                <a:gd name="T43" fmla="*/ 290 h 378"/>
                <a:gd name="T44" fmla="*/ 328 w 482"/>
                <a:gd name="T45" fmla="*/ 292 h 378"/>
                <a:gd name="T46" fmla="*/ 378 w 482"/>
                <a:gd name="T47" fmla="*/ 264 h 378"/>
                <a:gd name="T48" fmla="*/ 380 w 482"/>
                <a:gd name="T49" fmla="*/ 260 h 378"/>
                <a:gd name="T50" fmla="*/ 382 w 482"/>
                <a:gd name="T51" fmla="*/ 258 h 378"/>
                <a:gd name="T52" fmla="*/ 416 w 482"/>
                <a:gd name="T53" fmla="*/ 228 h 378"/>
                <a:gd name="T54" fmla="*/ 442 w 482"/>
                <a:gd name="T55" fmla="*/ 194 h 378"/>
                <a:gd name="T56" fmla="*/ 458 w 482"/>
                <a:gd name="T57" fmla="*/ 156 h 378"/>
                <a:gd name="T58" fmla="*/ 464 w 482"/>
                <a:gd name="T59" fmla="*/ 116 h 378"/>
                <a:gd name="T60" fmla="*/ 464 w 482"/>
                <a:gd name="T61" fmla="*/ 102 h 378"/>
                <a:gd name="T62" fmla="*/ 458 w 482"/>
                <a:gd name="T63" fmla="*/ 76 h 378"/>
                <a:gd name="T64" fmla="*/ 442 w 482"/>
                <a:gd name="T65" fmla="*/ 38 h 378"/>
                <a:gd name="T66" fmla="*/ 426 w 482"/>
                <a:gd name="T67" fmla="*/ 14 h 378"/>
                <a:gd name="T68" fmla="*/ 424 w 482"/>
                <a:gd name="T69" fmla="*/ 8 h 378"/>
                <a:gd name="T70" fmla="*/ 426 w 482"/>
                <a:gd name="T71" fmla="*/ 2 h 378"/>
                <a:gd name="T72" fmla="*/ 430 w 482"/>
                <a:gd name="T73" fmla="*/ 0 h 378"/>
                <a:gd name="T74" fmla="*/ 436 w 482"/>
                <a:gd name="T75" fmla="*/ 0 h 378"/>
                <a:gd name="T76" fmla="*/ 440 w 482"/>
                <a:gd name="T77" fmla="*/ 2 h 378"/>
                <a:gd name="T78" fmla="*/ 458 w 482"/>
                <a:gd name="T79" fmla="*/ 30 h 378"/>
                <a:gd name="T80" fmla="*/ 470 w 482"/>
                <a:gd name="T81" fmla="*/ 58 h 378"/>
                <a:gd name="T82" fmla="*/ 478 w 482"/>
                <a:gd name="T83" fmla="*/ 86 h 378"/>
                <a:gd name="T84" fmla="*/ 482 w 482"/>
                <a:gd name="T85" fmla="*/ 116 h 378"/>
                <a:gd name="T86" fmla="*/ 480 w 482"/>
                <a:gd name="T87" fmla="*/ 138 h 378"/>
                <a:gd name="T88" fmla="*/ 470 w 482"/>
                <a:gd name="T89" fmla="*/ 180 h 378"/>
                <a:gd name="T90" fmla="*/ 448 w 482"/>
                <a:gd name="T91" fmla="*/ 218 h 378"/>
                <a:gd name="T92" fmla="*/ 416 w 482"/>
                <a:gd name="T93" fmla="*/ 254 h 378"/>
                <a:gd name="T94" fmla="*/ 400 w 482"/>
                <a:gd name="T95" fmla="*/ 370 h 378"/>
                <a:gd name="T96" fmla="*/ 398 w 482"/>
                <a:gd name="T97" fmla="*/ 374 h 378"/>
                <a:gd name="T98" fmla="*/ 394 w 482"/>
                <a:gd name="T99" fmla="*/ 378 h 378"/>
                <a:gd name="T100" fmla="*/ 390 w 482"/>
                <a:gd name="T101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2" h="378">
                  <a:moveTo>
                    <a:pt x="390" y="378"/>
                  </a:moveTo>
                  <a:lnTo>
                    <a:pt x="390" y="378"/>
                  </a:lnTo>
                  <a:lnTo>
                    <a:pt x="388" y="378"/>
                  </a:lnTo>
                  <a:lnTo>
                    <a:pt x="384" y="376"/>
                  </a:lnTo>
                  <a:lnTo>
                    <a:pt x="318" y="308"/>
                  </a:lnTo>
                  <a:lnTo>
                    <a:pt x="318" y="308"/>
                  </a:lnTo>
                  <a:lnTo>
                    <a:pt x="294" y="314"/>
                  </a:lnTo>
                  <a:lnTo>
                    <a:pt x="270" y="320"/>
                  </a:lnTo>
                  <a:lnTo>
                    <a:pt x="246" y="322"/>
                  </a:lnTo>
                  <a:lnTo>
                    <a:pt x="222" y="322"/>
                  </a:lnTo>
                  <a:lnTo>
                    <a:pt x="222" y="322"/>
                  </a:lnTo>
                  <a:lnTo>
                    <a:pt x="188" y="322"/>
                  </a:lnTo>
                  <a:lnTo>
                    <a:pt x="156" y="316"/>
                  </a:lnTo>
                  <a:lnTo>
                    <a:pt x="124" y="308"/>
                  </a:lnTo>
                  <a:lnTo>
                    <a:pt x="96" y="298"/>
                  </a:lnTo>
                  <a:lnTo>
                    <a:pt x="68" y="284"/>
                  </a:lnTo>
                  <a:lnTo>
                    <a:pt x="44" y="266"/>
                  </a:lnTo>
                  <a:lnTo>
                    <a:pt x="20" y="248"/>
                  </a:lnTo>
                  <a:lnTo>
                    <a:pt x="2" y="226"/>
                  </a:lnTo>
                  <a:lnTo>
                    <a:pt x="2" y="226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2" y="214"/>
                  </a:lnTo>
                  <a:lnTo>
                    <a:pt x="2" y="214"/>
                  </a:lnTo>
                  <a:lnTo>
                    <a:pt x="6" y="212"/>
                  </a:lnTo>
                  <a:lnTo>
                    <a:pt x="10" y="212"/>
                  </a:lnTo>
                  <a:lnTo>
                    <a:pt x="12" y="212"/>
                  </a:lnTo>
                  <a:lnTo>
                    <a:pt x="16" y="214"/>
                  </a:lnTo>
                  <a:lnTo>
                    <a:pt x="16" y="214"/>
                  </a:lnTo>
                  <a:lnTo>
                    <a:pt x="34" y="234"/>
                  </a:lnTo>
                  <a:lnTo>
                    <a:pt x="54" y="252"/>
                  </a:lnTo>
                  <a:lnTo>
                    <a:pt x="78" y="268"/>
                  </a:lnTo>
                  <a:lnTo>
                    <a:pt x="104" y="280"/>
                  </a:lnTo>
                  <a:lnTo>
                    <a:pt x="130" y="292"/>
                  </a:lnTo>
                  <a:lnTo>
                    <a:pt x="160" y="298"/>
                  </a:lnTo>
                  <a:lnTo>
                    <a:pt x="190" y="304"/>
                  </a:lnTo>
                  <a:lnTo>
                    <a:pt x="222" y="304"/>
                  </a:lnTo>
                  <a:lnTo>
                    <a:pt x="222" y="304"/>
                  </a:lnTo>
                  <a:lnTo>
                    <a:pt x="246" y="304"/>
                  </a:lnTo>
                  <a:lnTo>
                    <a:pt x="270" y="302"/>
                  </a:lnTo>
                  <a:lnTo>
                    <a:pt x="294" y="296"/>
                  </a:lnTo>
                  <a:lnTo>
                    <a:pt x="318" y="290"/>
                  </a:lnTo>
                  <a:lnTo>
                    <a:pt x="318" y="290"/>
                  </a:lnTo>
                  <a:lnTo>
                    <a:pt x="322" y="290"/>
                  </a:lnTo>
                  <a:lnTo>
                    <a:pt x="328" y="292"/>
                  </a:lnTo>
                  <a:lnTo>
                    <a:pt x="382" y="346"/>
                  </a:lnTo>
                  <a:lnTo>
                    <a:pt x="378" y="264"/>
                  </a:lnTo>
                  <a:lnTo>
                    <a:pt x="378" y="264"/>
                  </a:lnTo>
                  <a:lnTo>
                    <a:pt x="380" y="260"/>
                  </a:lnTo>
                  <a:lnTo>
                    <a:pt x="382" y="258"/>
                  </a:lnTo>
                  <a:lnTo>
                    <a:pt x="382" y="258"/>
                  </a:lnTo>
                  <a:lnTo>
                    <a:pt x="400" y="242"/>
                  </a:lnTo>
                  <a:lnTo>
                    <a:pt x="416" y="228"/>
                  </a:lnTo>
                  <a:lnTo>
                    <a:pt x="430" y="210"/>
                  </a:lnTo>
                  <a:lnTo>
                    <a:pt x="442" y="194"/>
                  </a:lnTo>
                  <a:lnTo>
                    <a:pt x="452" y="174"/>
                  </a:lnTo>
                  <a:lnTo>
                    <a:pt x="458" y="156"/>
                  </a:lnTo>
                  <a:lnTo>
                    <a:pt x="462" y="136"/>
                  </a:lnTo>
                  <a:lnTo>
                    <a:pt x="464" y="116"/>
                  </a:lnTo>
                  <a:lnTo>
                    <a:pt x="464" y="116"/>
                  </a:lnTo>
                  <a:lnTo>
                    <a:pt x="464" y="102"/>
                  </a:lnTo>
                  <a:lnTo>
                    <a:pt x="462" y="90"/>
                  </a:lnTo>
                  <a:lnTo>
                    <a:pt x="458" y="76"/>
                  </a:lnTo>
                  <a:lnTo>
                    <a:pt x="454" y="64"/>
                  </a:lnTo>
                  <a:lnTo>
                    <a:pt x="442" y="38"/>
                  </a:lnTo>
                  <a:lnTo>
                    <a:pt x="426" y="14"/>
                  </a:lnTo>
                  <a:lnTo>
                    <a:pt x="426" y="14"/>
                  </a:lnTo>
                  <a:lnTo>
                    <a:pt x="424" y="12"/>
                  </a:lnTo>
                  <a:lnTo>
                    <a:pt x="424" y="8"/>
                  </a:lnTo>
                  <a:lnTo>
                    <a:pt x="424" y="4"/>
                  </a:lnTo>
                  <a:lnTo>
                    <a:pt x="426" y="2"/>
                  </a:lnTo>
                  <a:lnTo>
                    <a:pt x="426" y="2"/>
                  </a:lnTo>
                  <a:lnTo>
                    <a:pt x="430" y="0"/>
                  </a:lnTo>
                  <a:lnTo>
                    <a:pt x="432" y="0"/>
                  </a:lnTo>
                  <a:lnTo>
                    <a:pt x="436" y="0"/>
                  </a:lnTo>
                  <a:lnTo>
                    <a:pt x="440" y="2"/>
                  </a:lnTo>
                  <a:lnTo>
                    <a:pt x="440" y="2"/>
                  </a:lnTo>
                  <a:lnTo>
                    <a:pt x="448" y="16"/>
                  </a:lnTo>
                  <a:lnTo>
                    <a:pt x="458" y="30"/>
                  </a:lnTo>
                  <a:lnTo>
                    <a:pt x="464" y="42"/>
                  </a:lnTo>
                  <a:lnTo>
                    <a:pt x="470" y="58"/>
                  </a:lnTo>
                  <a:lnTo>
                    <a:pt x="476" y="72"/>
                  </a:lnTo>
                  <a:lnTo>
                    <a:pt x="478" y="86"/>
                  </a:lnTo>
                  <a:lnTo>
                    <a:pt x="480" y="102"/>
                  </a:lnTo>
                  <a:lnTo>
                    <a:pt x="482" y="116"/>
                  </a:lnTo>
                  <a:lnTo>
                    <a:pt x="482" y="116"/>
                  </a:lnTo>
                  <a:lnTo>
                    <a:pt x="480" y="138"/>
                  </a:lnTo>
                  <a:lnTo>
                    <a:pt x="476" y="160"/>
                  </a:lnTo>
                  <a:lnTo>
                    <a:pt x="470" y="180"/>
                  </a:lnTo>
                  <a:lnTo>
                    <a:pt x="460" y="200"/>
                  </a:lnTo>
                  <a:lnTo>
                    <a:pt x="448" y="218"/>
                  </a:lnTo>
                  <a:lnTo>
                    <a:pt x="432" y="236"/>
                  </a:lnTo>
                  <a:lnTo>
                    <a:pt x="416" y="254"/>
                  </a:lnTo>
                  <a:lnTo>
                    <a:pt x="396" y="270"/>
                  </a:lnTo>
                  <a:lnTo>
                    <a:pt x="400" y="370"/>
                  </a:lnTo>
                  <a:lnTo>
                    <a:pt x="400" y="370"/>
                  </a:lnTo>
                  <a:lnTo>
                    <a:pt x="398" y="374"/>
                  </a:lnTo>
                  <a:lnTo>
                    <a:pt x="394" y="378"/>
                  </a:lnTo>
                  <a:lnTo>
                    <a:pt x="394" y="378"/>
                  </a:lnTo>
                  <a:lnTo>
                    <a:pt x="390" y="378"/>
                  </a:lnTo>
                  <a:lnTo>
                    <a:pt x="390" y="3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2970002" y="2571961"/>
              <a:ext cx="1000125" cy="911225"/>
            </a:xfrm>
            <a:custGeom>
              <a:avLst/>
              <a:gdLst>
                <a:gd name="T0" fmla="*/ 104 w 630"/>
                <a:gd name="T1" fmla="*/ 572 h 574"/>
                <a:gd name="T2" fmla="*/ 98 w 630"/>
                <a:gd name="T3" fmla="*/ 564 h 574"/>
                <a:gd name="T4" fmla="*/ 80 w 630"/>
                <a:gd name="T5" fmla="*/ 416 h 574"/>
                <a:gd name="T6" fmla="*/ 26 w 630"/>
                <a:gd name="T7" fmla="*/ 350 h 574"/>
                <a:gd name="T8" fmla="*/ 0 w 630"/>
                <a:gd name="T9" fmla="*/ 276 h 574"/>
                <a:gd name="T10" fmla="*/ 0 w 630"/>
                <a:gd name="T11" fmla="*/ 224 h 574"/>
                <a:gd name="T12" fmla="*/ 24 w 630"/>
                <a:gd name="T13" fmla="*/ 152 h 574"/>
                <a:gd name="T14" fmla="*/ 72 w 630"/>
                <a:gd name="T15" fmla="*/ 92 h 574"/>
                <a:gd name="T16" fmla="*/ 138 w 630"/>
                <a:gd name="T17" fmla="*/ 44 h 574"/>
                <a:gd name="T18" fmla="*/ 220 w 630"/>
                <a:gd name="T19" fmla="*/ 12 h 574"/>
                <a:gd name="T20" fmla="*/ 314 w 630"/>
                <a:gd name="T21" fmla="*/ 0 h 574"/>
                <a:gd name="T22" fmla="*/ 378 w 630"/>
                <a:gd name="T23" fmla="*/ 6 h 574"/>
                <a:gd name="T24" fmla="*/ 464 w 630"/>
                <a:gd name="T25" fmla="*/ 30 h 574"/>
                <a:gd name="T26" fmla="*/ 538 w 630"/>
                <a:gd name="T27" fmla="*/ 74 h 574"/>
                <a:gd name="T28" fmla="*/ 592 w 630"/>
                <a:gd name="T29" fmla="*/ 132 h 574"/>
                <a:gd name="T30" fmla="*/ 624 w 630"/>
                <a:gd name="T31" fmla="*/ 200 h 574"/>
                <a:gd name="T32" fmla="*/ 630 w 630"/>
                <a:gd name="T33" fmla="*/ 250 h 574"/>
                <a:gd name="T34" fmla="*/ 616 w 630"/>
                <a:gd name="T35" fmla="*/ 324 h 574"/>
                <a:gd name="T36" fmla="*/ 576 w 630"/>
                <a:gd name="T37" fmla="*/ 390 h 574"/>
                <a:gd name="T38" fmla="*/ 516 w 630"/>
                <a:gd name="T39" fmla="*/ 442 h 574"/>
                <a:gd name="T40" fmla="*/ 438 w 630"/>
                <a:gd name="T41" fmla="*/ 480 h 574"/>
                <a:gd name="T42" fmla="*/ 346 w 630"/>
                <a:gd name="T43" fmla="*/ 498 h 574"/>
                <a:gd name="T44" fmla="*/ 286 w 630"/>
                <a:gd name="T45" fmla="*/ 498 h 574"/>
                <a:gd name="T46" fmla="*/ 200 w 630"/>
                <a:gd name="T47" fmla="*/ 482 h 574"/>
                <a:gd name="T48" fmla="*/ 110 w 630"/>
                <a:gd name="T49" fmla="*/ 572 h 574"/>
                <a:gd name="T50" fmla="*/ 314 w 630"/>
                <a:gd name="T51" fmla="*/ 18 h 574"/>
                <a:gd name="T52" fmla="*/ 254 w 630"/>
                <a:gd name="T53" fmla="*/ 24 h 574"/>
                <a:gd name="T54" fmla="*/ 172 w 630"/>
                <a:gd name="T55" fmla="*/ 46 h 574"/>
                <a:gd name="T56" fmla="*/ 104 w 630"/>
                <a:gd name="T57" fmla="*/ 86 h 574"/>
                <a:gd name="T58" fmla="*/ 52 w 630"/>
                <a:gd name="T59" fmla="*/ 140 h 574"/>
                <a:gd name="T60" fmla="*/ 24 w 630"/>
                <a:gd name="T61" fmla="*/ 204 h 574"/>
                <a:gd name="T62" fmla="*/ 18 w 630"/>
                <a:gd name="T63" fmla="*/ 250 h 574"/>
                <a:gd name="T64" fmla="*/ 32 w 630"/>
                <a:gd name="T65" fmla="*/ 322 h 574"/>
                <a:gd name="T66" fmla="*/ 74 w 630"/>
                <a:gd name="T67" fmla="*/ 386 h 574"/>
                <a:gd name="T68" fmla="*/ 116 w 630"/>
                <a:gd name="T69" fmla="*/ 422 h 574"/>
                <a:gd name="T70" fmla="*/ 118 w 630"/>
                <a:gd name="T71" fmla="*/ 542 h 574"/>
                <a:gd name="T72" fmla="*/ 196 w 630"/>
                <a:gd name="T73" fmla="*/ 464 h 574"/>
                <a:gd name="T74" fmla="*/ 228 w 630"/>
                <a:gd name="T75" fmla="*/ 472 h 574"/>
                <a:gd name="T76" fmla="*/ 314 w 630"/>
                <a:gd name="T77" fmla="*/ 482 h 574"/>
                <a:gd name="T78" fmla="*/ 374 w 630"/>
                <a:gd name="T79" fmla="*/ 476 h 574"/>
                <a:gd name="T80" fmla="*/ 456 w 630"/>
                <a:gd name="T81" fmla="*/ 454 h 574"/>
                <a:gd name="T82" fmla="*/ 524 w 630"/>
                <a:gd name="T83" fmla="*/ 414 h 574"/>
                <a:gd name="T84" fmla="*/ 576 w 630"/>
                <a:gd name="T85" fmla="*/ 360 h 574"/>
                <a:gd name="T86" fmla="*/ 606 w 630"/>
                <a:gd name="T87" fmla="*/ 296 h 574"/>
                <a:gd name="T88" fmla="*/ 612 w 630"/>
                <a:gd name="T89" fmla="*/ 250 h 574"/>
                <a:gd name="T90" fmla="*/ 598 w 630"/>
                <a:gd name="T91" fmla="*/ 182 h 574"/>
                <a:gd name="T92" fmla="*/ 562 w 630"/>
                <a:gd name="T93" fmla="*/ 120 h 574"/>
                <a:gd name="T94" fmla="*/ 504 w 630"/>
                <a:gd name="T95" fmla="*/ 72 h 574"/>
                <a:gd name="T96" fmla="*/ 430 w 630"/>
                <a:gd name="T97" fmla="*/ 36 h 574"/>
                <a:gd name="T98" fmla="*/ 344 w 630"/>
                <a:gd name="T99" fmla="*/ 2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574">
                  <a:moveTo>
                    <a:pt x="108" y="574"/>
                  </a:moveTo>
                  <a:lnTo>
                    <a:pt x="108" y="574"/>
                  </a:lnTo>
                  <a:lnTo>
                    <a:pt x="104" y="572"/>
                  </a:lnTo>
                  <a:lnTo>
                    <a:pt x="104" y="572"/>
                  </a:lnTo>
                  <a:lnTo>
                    <a:pt x="100" y="570"/>
                  </a:lnTo>
                  <a:lnTo>
                    <a:pt x="98" y="564"/>
                  </a:lnTo>
                  <a:lnTo>
                    <a:pt x="102" y="434"/>
                  </a:lnTo>
                  <a:lnTo>
                    <a:pt x="102" y="434"/>
                  </a:lnTo>
                  <a:lnTo>
                    <a:pt x="80" y="416"/>
                  </a:lnTo>
                  <a:lnTo>
                    <a:pt x="58" y="396"/>
                  </a:lnTo>
                  <a:lnTo>
                    <a:pt x="40" y="374"/>
                  </a:lnTo>
                  <a:lnTo>
                    <a:pt x="26" y="350"/>
                  </a:lnTo>
                  <a:lnTo>
                    <a:pt x="14" y="326"/>
                  </a:lnTo>
                  <a:lnTo>
                    <a:pt x="6" y="302"/>
                  </a:lnTo>
                  <a:lnTo>
                    <a:pt x="0" y="276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224"/>
                  </a:lnTo>
                  <a:lnTo>
                    <a:pt x="6" y="200"/>
                  </a:lnTo>
                  <a:lnTo>
                    <a:pt x="14" y="176"/>
                  </a:lnTo>
                  <a:lnTo>
                    <a:pt x="24" y="152"/>
                  </a:lnTo>
                  <a:lnTo>
                    <a:pt x="38" y="132"/>
                  </a:lnTo>
                  <a:lnTo>
                    <a:pt x="52" y="110"/>
                  </a:lnTo>
                  <a:lnTo>
                    <a:pt x="72" y="92"/>
                  </a:lnTo>
                  <a:lnTo>
                    <a:pt x="92" y="74"/>
                  </a:lnTo>
                  <a:lnTo>
                    <a:pt x="114" y="58"/>
                  </a:lnTo>
                  <a:lnTo>
                    <a:pt x="138" y="44"/>
                  </a:lnTo>
                  <a:lnTo>
                    <a:pt x="164" y="30"/>
                  </a:lnTo>
                  <a:lnTo>
                    <a:pt x="192" y="20"/>
                  </a:lnTo>
                  <a:lnTo>
                    <a:pt x="220" y="12"/>
                  </a:lnTo>
                  <a:lnTo>
                    <a:pt x="250" y="6"/>
                  </a:lnTo>
                  <a:lnTo>
                    <a:pt x="282" y="2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46" y="2"/>
                  </a:lnTo>
                  <a:lnTo>
                    <a:pt x="378" y="6"/>
                  </a:lnTo>
                  <a:lnTo>
                    <a:pt x="408" y="12"/>
                  </a:lnTo>
                  <a:lnTo>
                    <a:pt x="438" y="20"/>
                  </a:lnTo>
                  <a:lnTo>
                    <a:pt x="464" y="30"/>
                  </a:lnTo>
                  <a:lnTo>
                    <a:pt x="490" y="44"/>
                  </a:lnTo>
                  <a:lnTo>
                    <a:pt x="516" y="58"/>
                  </a:lnTo>
                  <a:lnTo>
                    <a:pt x="538" y="74"/>
                  </a:lnTo>
                  <a:lnTo>
                    <a:pt x="558" y="92"/>
                  </a:lnTo>
                  <a:lnTo>
                    <a:pt x="576" y="110"/>
                  </a:lnTo>
                  <a:lnTo>
                    <a:pt x="592" y="132"/>
                  </a:lnTo>
                  <a:lnTo>
                    <a:pt x="606" y="152"/>
                  </a:lnTo>
                  <a:lnTo>
                    <a:pt x="616" y="176"/>
                  </a:lnTo>
                  <a:lnTo>
                    <a:pt x="624" y="200"/>
                  </a:lnTo>
                  <a:lnTo>
                    <a:pt x="628" y="224"/>
                  </a:lnTo>
                  <a:lnTo>
                    <a:pt x="630" y="250"/>
                  </a:lnTo>
                  <a:lnTo>
                    <a:pt x="630" y="250"/>
                  </a:lnTo>
                  <a:lnTo>
                    <a:pt x="628" y="276"/>
                  </a:lnTo>
                  <a:lnTo>
                    <a:pt x="624" y="300"/>
                  </a:lnTo>
                  <a:lnTo>
                    <a:pt x="616" y="324"/>
                  </a:lnTo>
                  <a:lnTo>
                    <a:pt x="606" y="348"/>
                  </a:lnTo>
                  <a:lnTo>
                    <a:pt x="592" y="368"/>
                  </a:lnTo>
                  <a:lnTo>
                    <a:pt x="576" y="390"/>
                  </a:lnTo>
                  <a:lnTo>
                    <a:pt x="558" y="408"/>
                  </a:lnTo>
                  <a:lnTo>
                    <a:pt x="538" y="426"/>
                  </a:lnTo>
                  <a:lnTo>
                    <a:pt x="516" y="442"/>
                  </a:lnTo>
                  <a:lnTo>
                    <a:pt x="490" y="456"/>
                  </a:lnTo>
                  <a:lnTo>
                    <a:pt x="464" y="470"/>
                  </a:lnTo>
                  <a:lnTo>
                    <a:pt x="438" y="480"/>
                  </a:lnTo>
                  <a:lnTo>
                    <a:pt x="408" y="488"/>
                  </a:lnTo>
                  <a:lnTo>
                    <a:pt x="378" y="494"/>
                  </a:lnTo>
                  <a:lnTo>
                    <a:pt x="346" y="498"/>
                  </a:lnTo>
                  <a:lnTo>
                    <a:pt x="314" y="500"/>
                  </a:lnTo>
                  <a:lnTo>
                    <a:pt x="314" y="500"/>
                  </a:lnTo>
                  <a:lnTo>
                    <a:pt x="286" y="498"/>
                  </a:lnTo>
                  <a:lnTo>
                    <a:pt x="256" y="496"/>
                  </a:lnTo>
                  <a:lnTo>
                    <a:pt x="228" y="490"/>
                  </a:lnTo>
                  <a:lnTo>
                    <a:pt x="200" y="482"/>
                  </a:lnTo>
                  <a:lnTo>
                    <a:pt x="114" y="570"/>
                  </a:lnTo>
                  <a:lnTo>
                    <a:pt x="114" y="570"/>
                  </a:lnTo>
                  <a:lnTo>
                    <a:pt x="110" y="572"/>
                  </a:lnTo>
                  <a:lnTo>
                    <a:pt x="108" y="574"/>
                  </a:lnTo>
                  <a:lnTo>
                    <a:pt x="108" y="574"/>
                  </a:lnTo>
                  <a:close/>
                  <a:moveTo>
                    <a:pt x="314" y="18"/>
                  </a:moveTo>
                  <a:lnTo>
                    <a:pt x="314" y="18"/>
                  </a:lnTo>
                  <a:lnTo>
                    <a:pt x="284" y="20"/>
                  </a:lnTo>
                  <a:lnTo>
                    <a:pt x="254" y="24"/>
                  </a:lnTo>
                  <a:lnTo>
                    <a:pt x="226" y="28"/>
                  </a:lnTo>
                  <a:lnTo>
                    <a:pt x="198" y="36"/>
                  </a:lnTo>
                  <a:lnTo>
                    <a:pt x="172" y="46"/>
                  </a:lnTo>
                  <a:lnTo>
                    <a:pt x="148" y="58"/>
                  </a:lnTo>
                  <a:lnTo>
                    <a:pt x="126" y="72"/>
                  </a:lnTo>
                  <a:lnTo>
                    <a:pt x="104" y="86"/>
                  </a:lnTo>
                  <a:lnTo>
                    <a:pt x="86" y="102"/>
                  </a:lnTo>
                  <a:lnTo>
                    <a:pt x="68" y="120"/>
                  </a:lnTo>
                  <a:lnTo>
                    <a:pt x="52" y="140"/>
                  </a:lnTo>
                  <a:lnTo>
                    <a:pt x="40" y="160"/>
                  </a:lnTo>
                  <a:lnTo>
                    <a:pt x="30" y="182"/>
                  </a:lnTo>
                  <a:lnTo>
                    <a:pt x="24" y="204"/>
                  </a:lnTo>
                  <a:lnTo>
                    <a:pt x="18" y="226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18" y="274"/>
                  </a:lnTo>
                  <a:lnTo>
                    <a:pt x="24" y="298"/>
                  </a:lnTo>
                  <a:lnTo>
                    <a:pt x="32" y="322"/>
                  </a:lnTo>
                  <a:lnTo>
                    <a:pt x="44" y="344"/>
                  </a:lnTo>
                  <a:lnTo>
                    <a:pt x="58" y="366"/>
                  </a:lnTo>
                  <a:lnTo>
                    <a:pt x="74" y="386"/>
                  </a:lnTo>
                  <a:lnTo>
                    <a:pt x="94" y="406"/>
                  </a:lnTo>
                  <a:lnTo>
                    <a:pt x="116" y="422"/>
                  </a:lnTo>
                  <a:lnTo>
                    <a:pt x="116" y="422"/>
                  </a:lnTo>
                  <a:lnTo>
                    <a:pt x="120" y="426"/>
                  </a:lnTo>
                  <a:lnTo>
                    <a:pt x="120" y="430"/>
                  </a:lnTo>
                  <a:lnTo>
                    <a:pt x="118" y="542"/>
                  </a:lnTo>
                  <a:lnTo>
                    <a:pt x="190" y="466"/>
                  </a:lnTo>
                  <a:lnTo>
                    <a:pt x="190" y="466"/>
                  </a:lnTo>
                  <a:lnTo>
                    <a:pt x="196" y="464"/>
                  </a:lnTo>
                  <a:lnTo>
                    <a:pt x="200" y="464"/>
                  </a:lnTo>
                  <a:lnTo>
                    <a:pt x="200" y="464"/>
                  </a:lnTo>
                  <a:lnTo>
                    <a:pt x="228" y="472"/>
                  </a:lnTo>
                  <a:lnTo>
                    <a:pt x="256" y="478"/>
                  </a:lnTo>
                  <a:lnTo>
                    <a:pt x="286" y="480"/>
                  </a:lnTo>
                  <a:lnTo>
                    <a:pt x="314" y="482"/>
                  </a:lnTo>
                  <a:lnTo>
                    <a:pt x="314" y="482"/>
                  </a:lnTo>
                  <a:lnTo>
                    <a:pt x="344" y="480"/>
                  </a:lnTo>
                  <a:lnTo>
                    <a:pt x="374" y="476"/>
                  </a:lnTo>
                  <a:lnTo>
                    <a:pt x="402" y="472"/>
                  </a:lnTo>
                  <a:lnTo>
                    <a:pt x="430" y="464"/>
                  </a:lnTo>
                  <a:lnTo>
                    <a:pt x="456" y="454"/>
                  </a:lnTo>
                  <a:lnTo>
                    <a:pt x="480" y="442"/>
                  </a:lnTo>
                  <a:lnTo>
                    <a:pt x="504" y="428"/>
                  </a:lnTo>
                  <a:lnTo>
                    <a:pt x="524" y="414"/>
                  </a:lnTo>
                  <a:lnTo>
                    <a:pt x="544" y="398"/>
                  </a:lnTo>
                  <a:lnTo>
                    <a:pt x="562" y="380"/>
                  </a:lnTo>
                  <a:lnTo>
                    <a:pt x="576" y="360"/>
                  </a:lnTo>
                  <a:lnTo>
                    <a:pt x="588" y="340"/>
                  </a:lnTo>
                  <a:lnTo>
                    <a:pt x="598" y="318"/>
                  </a:lnTo>
                  <a:lnTo>
                    <a:pt x="606" y="296"/>
                  </a:lnTo>
                  <a:lnTo>
                    <a:pt x="610" y="274"/>
                  </a:lnTo>
                  <a:lnTo>
                    <a:pt x="612" y="250"/>
                  </a:lnTo>
                  <a:lnTo>
                    <a:pt x="612" y="250"/>
                  </a:lnTo>
                  <a:lnTo>
                    <a:pt x="610" y="226"/>
                  </a:lnTo>
                  <a:lnTo>
                    <a:pt x="606" y="204"/>
                  </a:lnTo>
                  <a:lnTo>
                    <a:pt x="598" y="182"/>
                  </a:lnTo>
                  <a:lnTo>
                    <a:pt x="588" y="160"/>
                  </a:lnTo>
                  <a:lnTo>
                    <a:pt x="576" y="140"/>
                  </a:lnTo>
                  <a:lnTo>
                    <a:pt x="562" y="120"/>
                  </a:lnTo>
                  <a:lnTo>
                    <a:pt x="544" y="102"/>
                  </a:lnTo>
                  <a:lnTo>
                    <a:pt x="524" y="86"/>
                  </a:lnTo>
                  <a:lnTo>
                    <a:pt x="504" y="72"/>
                  </a:lnTo>
                  <a:lnTo>
                    <a:pt x="480" y="58"/>
                  </a:lnTo>
                  <a:lnTo>
                    <a:pt x="456" y="46"/>
                  </a:lnTo>
                  <a:lnTo>
                    <a:pt x="430" y="36"/>
                  </a:lnTo>
                  <a:lnTo>
                    <a:pt x="402" y="28"/>
                  </a:lnTo>
                  <a:lnTo>
                    <a:pt x="374" y="24"/>
                  </a:lnTo>
                  <a:lnTo>
                    <a:pt x="344" y="20"/>
                  </a:lnTo>
                  <a:lnTo>
                    <a:pt x="314" y="18"/>
                  </a:lnTo>
                  <a:lnTo>
                    <a:pt x="314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7"/>
            <p:cNvSpPr>
              <a:spLocks noEditPoints="1"/>
            </p:cNvSpPr>
            <p:nvPr/>
          </p:nvSpPr>
          <p:spPr bwMode="auto">
            <a:xfrm>
              <a:off x="3271627" y="2918036"/>
              <a:ext cx="114300" cy="111125"/>
            </a:xfrm>
            <a:custGeom>
              <a:avLst/>
              <a:gdLst>
                <a:gd name="T0" fmla="*/ 36 w 72"/>
                <a:gd name="T1" fmla="*/ 70 h 70"/>
                <a:gd name="T2" fmla="*/ 36 w 72"/>
                <a:gd name="T3" fmla="*/ 70 h 70"/>
                <a:gd name="T4" fmla="*/ 28 w 72"/>
                <a:gd name="T5" fmla="*/ 70 h 70"/>
                <a:gd name="T6" fmla="*/ 22 w 72"/>
                <a:gd name="T7" fmla="*/ 68 h 70"/>
                <a:gd name="T8" fmla="*/ 16 w 72"/>
                <a:gd name="T9" fmla="*/ 64 h 70"/>
                <a:gd name="T10" fmla="*/ 10 w 72"/>
                <a:gd name="T11" fmla="*/ 60 h 70"/>
                <a:gd name="T12" fmla="*/ 6 w 72"/>
                <a:gd name="T13" fmla="*/ 54 h 70"/>
                <a:gd name="T14" fmla="*/ 4 w 72"/>
                <a:gd name="T15" fmla="*/ 48 h 70"/>
                <a:gd name="T16" fmla="*/ 0 w 72"/>
                <a:gd name="T17" fmla="*/ 42 h 70"/>
                <a:gd name="T18" fmla="*/ 0 w 72"/>
                <a:gd name="T19" fmla="*/ 34 h 70"/>
                <a:gd name="T20" fmla="*/ 0 w 72"/>
                <a:gd name="T21" fmla="*/ 34 h 70"/>
                <a:gd name="T22" fmla="*/ 0 w 72"/>
                <a:gd name="T23" fmla="*/ 28 h 70"/>
                <a:gd name="T24" fmla="*/ 4 w 72"/>
                <a:gd name="T25" fmla="*/ 22 h 70"/>
                <a:gd name="T26" fmla="*/ 6 w 72"/>
                <a:gd name="T27" fmla="*/ 14 h 70"/>
                <a:gd name="T28" fmla="*/ 10 w 72"/>
                <a:gd name="T29" fmla="*/ 10 h 70"/>
                <a:gd name="T30" fmla="*/ 16 w 72"/>
                <a:gd name="T31" fmla="*/ 6 h 70"/>
                <a:gd name="T32" fmla="*/ 22 w 72"/>
                <a:gd name="T33" fmla="*/ 2 h 70"/>
                <a:gd name="T34" fmla="*/ 28 w 72"/>
                <a:gd name="T35" fmla="*/ 0 h 70"/>
                <a:gd name="T36" fmla="*/ 36 w 72"/>
                <a:gd name="T37" fmla="*/ 0 h 70"/>
                <a:gd name="T38" fmla="*/ 36 w 72"/>
                <a:gd name="T39" fmla="*/ 0 h 70"/>
                <a:gd name="T40" fmla="*/ 44 w 72"/>
                <a:gd name="T41" fmla="*/ 0 h 70"/>
                <a:gd name="T42" fmla="*/ 50 w 72"/>
                <a:gd name="T43" fmla="*/ 2 h 70"/>
                <a:gd name="T44" fmla="*/ 56 w 72"/>
                <a:gd name="T45" fmla="*/ 6 h 70"/>
                <a:gd name="T46" fmla="*/ 62 w 72"/>
                <a:gd name="T47" fmla="*/ 10 h 70"/>
                <a:gd name="T48" fmla="*/ 66 w 72"/>
                <a:gd name="T49" fmla="*/ 14 h 70"/>
                <a:gd name="T50" fmla="*/ 68 w 72"/>
                <a:gd name="T51" fmla="*/ 22 h 70"/>
                <a:gd name="T52" fmla="*/ 70 w 72"/>
                <a:gd name="T53" fmla="*/ 28 h 70"/>
                <a:gd name="T54" fmla="*/ 72 w 72"/>
                <a:gd name="T55" fmla="*/ 34 h 70"/>
                <a:gd name="T56" fmla="*/ 72 w 72"/>
                <a:gd name="T57" fmla="*/ 34 h 70"/>
                <a:gd name="T58" fmla="*/ 70 w 72"/>
                <a:gd name="T59" fmla="*/ 42 h 70"/>
                <a:gd name="T60" fmla="*/ 68 w 72"/>
                <a:gd name="T61" fmla="*/ 48 h 70"/>
                <a:gd name="T62" fmla="*/ 66 w 72"/>
                <a:gd name="T63" fmla="*/ 54 h 70"/>
                <a:gd name="T64" fmla="*/ 62 w 72"/>
                <a:gd name="T65" fmla="*/ 60 h 70"/>
                <a:gd name="T66" fmla="*/ 56 w 72"/>
                <a:gd name="T67" fmla="*/ 64 h 70"/>
                <a:gd name="T68" fmla="*/ 50 w 72"/>
                <a:gd name="T69" fmla="*/ 68 h 70"/>
                <a:gd name="T70" fmla="*/ 44 w 72"/>
                <a:gd name="T71" fmla="*/ 70 h 70"/>
                <a:gd name="T72" fmla="*/ 36 w 72"/>
                <a:gd name="T73" fmla="*/ 70 h 70"/>
                <a:gd name="T74" fmla="*/ 36 w 72"/>
                <a:gd name="T75" fmla="*/ 70 h 70"/>
                <a:gd name="T76" fmla="*/ 36 w 72"/>
                <a:gd name="T77" fmla="*/ 18 h 70"/>
                <a:gd name="T78" fmla="*/ 36 w 72"/>
                <a:gd name="T79" fmla="*/ 18 h 70"/>
                <a:gd name="T80" fmla="*/ 30 w 72"/>
                <a:gd name="T81" fmla="*/ 18 h 70"/>
                <a:gd name="T82" fmla="*/ 24 w 72"/>
                <a:gd name="T83" fmla="*/ 22 h 70"/>
                <a:gd name="T84" fmla="*/ 20 w 72"/>
                <a:gd name="T85" fmla="*/ 28 h 70"/>
                <a:gd name="T86" fmla="*/ 18 w 72"/>
                <a:gd name="T87" fmla="*/ 34 h 70"/>
                <a:gd name="T88" fmla="*/ 18 w 72"/>
                <a:gd name="T89" fmla="*/ 34 h 70"/>
                <a:gd name="T90" fmla="*/ 20 w 72"/>
                <a:gd name="T91" fmla="*/ 42 h 70"/>
                <a:gd name="T92" fmla="*/ 24 w 72"/>
                <a:gd name="T93" fmla="*/ 48 h 70"/>
                <a:gd name="T94" fmla="*/ 30 w 72"/>
                <a:gd name="T95" fmla="*/ 52 h 70"/>
                <a:gd name="T96" fmla="*/ 36 w 72"/>
                <a:gd name="T97" fmla="*/ 52 h 70"/>
                <a:gd name="T98" fmla="*/ 36 w 72"/>
                <a:gd name="T99" fmla="*/ 52 h 70"/>
                <a:gd name="T100" fmla="*/ 42 w 72"/>
                <a:gd name="T101" fmla="*/ 52 h 70"/>
                <a:gd name="T102" fmla="*/ 48 w 72"/>
                <a:gd name="T103" fmla="*/ 48 h 70"/>
                <a:gd name="T104" fmla="*/ 52 w 72"/>
                <a:gd name="T105" fmla="*/ 42 h 70"/>
                <a:gd name="T106" fmla="*/ 54 w 72"/>
                <a:gd name="T107" fmla="*/ 34 h 70"/>
                <a:gd name="T108" fmla="*/ 54 w 72"/>
                <a:gd name="T109" fmla="*/ 34 h 70"/>
                <a:gd name="T110" fmla="*/ 52 w 72"/>
                <a:gd name="T111" fmla="*/ 28 h 70"/>
                <a:gd name="T112" fmla="*/ 48 w 72"/>
                <a:gd name="T113" fmla="*/ 22 h 70"/>
                <a:gd name="T114" fmla="*/ 42 w 72"/>
                <a:gd name="T115" fmla="*/ 18 h 70"/>
                <a:gd name="T116" fmla="*/ 36 w 72"/>
                <a:gd name="T117" fmla="*/ 18 h 70"/>
                <a:gd name="T118" fmla="*/ 36 w 72"/>
                <a:gd name="T119" fmla="*/ 1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" h="70">
                  <a:moveTo>
                    <a:pt x="36" y="70"/>
                  </a:moveTo>
                  <a:lnTo>
                    <a:pt x="36" y="70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4" y="22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4"/>
                  </a:lnTo>
                  <a:lnTo>
                    <a:pt x="68" y="22"/>
                  </a:lnTo>
                  <a:lnTo>
                    <a:pt x="70" y="28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0" y="42"/>
                  </a:lnTo>
                  <a:lnTo>
                    <a:pt x="68" y="48"/>
                  </a:lnTo>
                  <a:lnTo>
                    <a:pt x="66" y="54"/>
                  </a:lnTo>
                  <a:lnTo>
                    <a:pt x="62" y="60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0"/>
                  </a:lnTo>
                  <a:lnTo>
                    <a:pt x="36" y="70"/>
                  </a:lnTo>
                  <a:close/>
                  <a:moveTo>
                    <a:pt x="36" y="18"/>
                  </a:moveTo>
                  <a:lnTo>
                    <a:pt x="36" y="18"/>
                  </a:lnTo>
                  <a:lnTo>
                    <a:pt x="30" y="18"/>
                  </a:lnTo>
                  <a:lnTo>
                    <a:pt x="24" y="22"/>
                  </a:lnTo>
                  <a:lnTo>
                    <a:pt x="20" y="28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0" y="42"/>
                  </a:lnTo>
                  <a:lnTo>
                    <a:pt x="24" y="48"/>
                  </a:lnTo>
                  <a:lnTo>
                    <a:pt x="3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42" y="52"/>
                  </a:lnTo>
                  <a:lnTo>
                    <a:pt x="48" y="48"/>
                  </a:lnTo>
                  <a:lnTo>
                    <a:pt x="52" y="42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2" y="28"/>
                  </a:lnTo>
                  <a:lnTo>
                    <a:pt x="48" y="2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8"/>
            <p:cNvSpPr>
              <a:spLocks noEditPoints="1"/>
            </p:cNvSpPr>
            <p:nvPr/>
          </p:nvSpPr>
          <p:spPr bwMode="auto">
            <a:xfrm>
              <a:off x="3411327" y="2918036"/>
              <a:ext cx="114300" cy="111125"/>
            </a:xfrm>
            <a:custGeom>
              <a:avLst/>
              <a:gdLst>
                <a:gd name="T0" fmla="*/ 36 w 72"/>
                <a:gd name="T1" fmla="*/ 70 h 70"/>
                <a:gd name="T2" fmla="*/ 36 w 72"/>
                <a:gd name="T3" fmla="*/ 70 h 70"/>
                <a:gd name="T4" fmla="*/ 30 w 72"/>
                <a:gd name="T5" fmla="*/ 70 h 70"/>
                <a:gd name="T6" fmla="*/ 22 w 72"/>
                <a:gd name="T7" fmla="*/ 68 h 70"/>
                <a:gd name="T8" fmla="*/ 16 w 72"/>
                <a:gd name="T9" fmla="*/ 64 h 70"/>
                <a:gd name="T10" fmla="*/ 12 w 72"/>
                <a:gd name="T11" fmla="*/ 60 h 70"/>
                <a:gd name="T12" fmla="*/ 6 w 72"/>
                <a:gd name="T13" fmla="*/ 54 h 70"/>
                <a:gd name="T14" fmla="*/ 4 w 72"/>
                <a:gd name="T15" fmla="*/ 48 h 70"/>
                <a:gd name="T16" fmla="*/ 2 w 72"/>
                <a:gd name="T17" fmla="*/ 42 h 70"/>
                <a:gd name="T18" fmla="*/ 0 w 72"/>
                <a:gd name="T19" fmla="*/ 34 h 70"/>
                <a:gd name="T20" fmla="*/ 0 w 72"/>
                <a:gd name="T21" fmla="*/ 34 h 70"/>
                <a:gd name="T22" fmla="*/ 2 w 72"/>
                <a:gd name="T23" fmla="*/ 28 h 70"/>
                <a:gd name="T24" fmla="*/ 4 w 72"/>
                <a:gd name="T25" fmla="*/ 22 h 70"/>
                <a:gd name="T26" fmla="*/ 6 w 72"/>
                <a:gd name="T27" fmla="*/ 14 h 70"/>
                <a:gd name="T28" fmla="*/ 12 w 72"/>
                <a:gd name="T29" fmla="*/ 10 h 70"/>
                <a:gd name="T30" fmla="*/ 16 w 72"/>
                <a:gd name="T31" fmla="*/ 6 h 70"/>
                <a:gd name="T32" fmla="*/ 22 w 72"/>
                <a:gd name="T33" fmla="*/ 2 h 70"/>
                <a:gd name="T34" fmla="*/ 30 w 72"/>
                <a:gd name="T35" fmla="*/ 0 h 70"/>
                <a:gd name="T36" fmla="*/ 36 w 72"/>
                <a:gd name="T37" fmla="*/ 0 h 70"/>
                <a:gd name="T38" fmla="*/ 36 w 72"/>
                <a:gd name="T39" fmla="*/ 0 h 70"/>
                <a:gd name="T40" fmla="*/ 44 w 72"/>
                <a:gd name="T41" fmla="*/ 0 h 70"/>
                <a:gd name="T42" fmla="*/ 50 w 72"/>
                <a:gd name="T43" fmla="*/ 2 h 70"/>
                <a:gd name="T44" fmla="*/ 56 w 72"/>
                <a:gd name="T45" fmla="*/ 6 h 70"/>
                <a:gd name="T46" fmla="*/ 62 w 72"/>
                <a:gd name="T47" fmla="*/ 10 h 70"/>
                <a:gd name="T48" fmla="*/ 66 w 72"/>
                <a:gd name="T49" fmla="*/ 14 h 70"/>
                <a:gd name="T50" fmla="*/ 70 w 72"/>
                <a:gd name="T51" fmla="*/ 22 h 70"/>
                <a:gd name="T52" fmla="*/ 72 w 72"/>
                <a:gd name="T53" fmla="*/ 28 h 70"/>
                <a:gd name="T54" fmla="*/ 72 w 72"/>
                <a:gd name="T55" fmla="*/ 34 h 70"/>
                <a:gd name="T56" fmla="*/ 72 w 72"/>
                <a:gd name="T57" fmla="*/ 34 h 70"/>
                <a:gd name="T58" fmla="*/ 72 w 72"/>
                <a:gd name="T59" fmla="*/ 42 h 70"/>
                <a:gd name="T60" fmla="*/ 70 w 72"/>
                <a:gd name="T61" fmla="*/ 48 h 70"/>
                <a:gd name="T62" fmla="*/ 66 w 72"/>
                <a:gd name="T63" fmla="*/ 54 h 70"/>
                <a:gd name="T64" fmla="*/ 62 w 72"/>
                <a:gd name="T65" fmla="*/ 60 h 70"/>
                <a:gd name="T66" fmla="*/ 56 w 72"/>
                <a:gd name="T67" fmla="*/ 64 h 70"/>
                <a:gd name="T68" fmla="*/ 50 w 72"/>
                <a:gd name="T69" fmla="*/ 68 h 70"/>
                <a:gd name="T70" fmla="*/ 44 w 72"/>
                <a:gd name="T71" fmla="*/ 70 h 70"/>
                <a:gd name="T72" fmla="*/ 36 w 72"/>
                <a:gd name="T73" fmla="*/ 70 h 70"/>
                <a:gd name="T74" fmla="*/ 36 w 72"/>
                <a:gd name="T75" fmla="*/ 70 h 70"/>
                <a:gd name="T76" fmla="*/ 36 w 72"/>
                <a:gd name="T77" fmla="*/ 18 h 70"/>
                <a:gd name="T78" fmla="*/ 36 w 72"/>
                <a:gd name="T79" fmla="*/ 18 h 70"/>
                <a:gd name="T80" fmla="*/ 30 w 72"/>
                <a:gd name="T81" fmla="*/ 18 h 70"/>
                <a:gd name="T82" fmla="*/ 24 w 72"/>
                <a:gd name="T83" fmla="*/ 22 h 70"/>
                <a:gd name="T84" fmla="*/ 20 w 72"/>
                <a:gd name="T85" fmla="*/ 28 h 70"/>
                <a:gd name="T86" fmla="*/ 18 w 72"/>
                <a:gd name="T87" fmla="*/ 34 h 70"/>
                <a:gd name="T88" fmla="*/ 18 w 72"/>
                <a:gd name="T89" fmla="*/ 34 h 70"/>
                <a:gd name="T90" fmla="*/ 20 w 72"/>
                <a:gd name="T91" fmla="*/ 42 h 70"/>
                <a:gd name="T92" fmla="*/ 24 w 72"/>
                <a:gd name="T93" fmla="*/ 48 h 70"/>
                <a:gd name="T94" fmla="*/ 30 w 72"/>
                <a:gd name="T95" fmla="*/ 52 h 70"/>
                <a:gd name="T96" fmla="*/ 36 w 72"/>
                <a:gd name="T97" fmla="*/ 52 h 70"/>
                <a:gd name="T98" fmla="*/ 36 w 72"/>
                <a:gd name="T99" fmla="*/ 52 h 70"/>
                <a:gd name="T100" fmla="*/ 44 w 72"/>
                <a:gd name="T101" fmla="*/ 52 h 70"/>
                <a:gd name="T102" fmla="*/ 50 w 72"/>
                <a:gd name="T103" fmla="*/ 48 h 70"/>
                <a:gd name="T104" fmla="*/ 52 w 72"/>
                <a:gd name="T105" fmla="*/ 42 h 70"/>
                <a:gd name="T106" fmla="*/ 54 w 72"/>
                <a:gd name="T107" fmla="*/ 34 h 70"/>
                <a:gd name="T108" fmla="*/ 54 w 72"/>
                <a:gd name="T109" fmla="*/ 34 h 70"/>
                <a:gd name="T110" fmla="*/ 52 w 72"/>
                <a:gd name="T111" fmla="*/ 28 h 70"/>
                <a:gd name="T112" fmla="*/ 50 w 72"/>
                <a:gd name="T113" fmla="*/ 22 h 70"/>
                <a:gd name="T114" fmla="*/ 44 w 72"/>
                <a:gd name="T115" fmla="*/ 18 h 70"/>
                <a:gd name="T116" fmla="*/ 36 w 72"/>
                <a:gd name="T117" fmla="*/ 18 h 70"/>
                <a:gd name="T118" fmla="*/ 36 w 72"/>
                <a:gd name="T119" fmla="*/ 1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" h="70">
                  <a:moveTo>
                    <a:pt x="36" y="70"/>
                  </a:moveTo>
                  <a:lnTo>
                    <a:pt x="36" y="70"/>
                  </a:lnTo>
                  <a:lnTo>
                    <a:pt x="30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4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2" y="42"/>
                  </a:lnTo>
                  <a:lnTo>
                    <a:pt x="70" y="48"/>
                  </a:lnTo>
                  <a:lnTo>
                    <a:pt x="66" y="54"/>
                  </a:lnTo>
                  <a:lnTo>
                    <a:pt x="62" y="60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0"/>
                  </a:lnTo>
                  <a:lnTo>
                    <a:pt x="36" y="70"/>
                  </a:lnTo>
                  <a:close/>
                  <a:moveTo>
                    <a:pt x="36" y="18"/>
                  </a:moveTo>
                  <a:lnTo>
                    <a:pt x="36" y="18"/>
                  </a:lnTo>
                  <a:lnTo>
                    <a:pt x="30" y="18"/>
                  </a:lnTo>
                  <a:lnTo>
                    <a:pt x="24" y="22"/>
                  </a:lnTo>
                  <a:lnTo>
                    <a:pt x="20" y="28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0" y="42"/>
                  </a:lnTo>
                  <a:lnTo>
                    <a:pt x="24" y="48"/>
                  </a:lnTo>
                  <a:lnTo>
                    <a:pt x="3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44" y="52"/>
                  </a:lnTo>
                  <a:lnTo>
                    <a:pt x="50" y="48"/>
                  </a:lnTo>
                  <a:lnTo>
                    <a:pt x="52" y="42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2" y="28"/>
                  </a:lnTo>
                  <a:lnTo>
                    <a:pt x="50" y="22"/>
                  </a:lnTo>
                  <a:lnTo>
                    <a:pt x="44" y="18"/>
                  </a:lnTo>
                  <a:lnTo>
                    <a:pt x="36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3554202" y="2918036"/>
              <a:ext cx="111125" cy="111125"/>
            </a:xfrm>
            <a:custGeom>
              <a:avLst/>
              <a:gdLst>
                <a:gd name="T0" fmla="*/ 34 w 70"/>
                <a:gd name="T1" fmla="*/ 70 h 70"/>
                <a:gd name="T2" fmla="*/ 34 w 70"/>
                <a:gd name="T3" fmla="*/ 70 h 70"/>
                <a:gd name="T4" fmla="*/ 28 w 70"/>
                <a:gd name="T5" fmla="*/ 70 h 70"/>
                <a:gd name="T6" fmla="*/ 22 w 70"/>
                <a:gd name="T7" fmla="*/ 68 h 70"/>
                <a:gd name="T8" fmla="*/ 16 w 70"/>
                <a:gd name="T9" fmla="*/ 64 h 70"/>
                <a:gd name="T10" fmla="*/ 10 w 70"/>
                <a:gd name="T11" fmla="*/ 60 h 70"/>
                <a:gd name="T12" fmla="*/ 6 w 70"/>
                <a:gd name="T13" fmla="*/ 54 h 70"/>
                <a:gd name="T14" fmla="*/ 2 w 70"/>
                <a:gd name="T15" fmla="*/ 48 h 70"/>
                <a:gd name="T16" fmla="*/ 0 w 70"/>
                <a:gd name="T17" fmla="*/ 42 h 70"/>
                <a:gd name="T18" fmla="*/ 0 w 70"/>
                <a:gd name="T19" fmla="*/ 34 h 70"/>
                <a:gd name="T20" fmla="*/ 0 w 70"/>
                <a:gd name="T21" fmla="*/ 34 h 70"/>
                <a:gd name="T22" fmla="*/ 0 w 70"/>
                <a:gd name="T23" fmla="*/ 28 h 70"/>
                <a:gd name="T24" fmla="*/ 2 w 70"/>
                <a:gd name="T25" fmla="*/ 22 h 70"/>
                <a:gd name="T26" fmla="*/ 6 w 70"/>
                <a:gd name="T27" fmla="*/ 14 h 70"/>
                <a:gd name="T28" fmla="*/ 10 w 70"/>
                <a:gd name="T29" fmla="*/ 10 h 70"/>
                <a:gd name="T30" fmla="*/ 16 w 70"/>
                <a:gd name="T31" fmla="*/ 6 h 70"/>
                <a:gd name="T32" fmla="*/ 22 w 70"/>
                <a:gd name="T33" fmla="*/ 2 h 70"/>
                <a:gd name="T34" fmla="*/ 28 w 70"/>
                <a:gd name="T35" fmla="*/ 0 h 70"/>
                <a:gd name="T36" fmla="*/ 34 w 70"/>
                <a:gd name="T37" fmla="*/ 0 h 70"/>
                <a:gd name="T38" fmla="*/ 34 w 70"/>
                <a:gd name="T39" fmla="*/ 0 h 70"/>
                <a:gd name="T40" fmla="*/ 42 w 70"/>
                <a:gd name="T41" fmla="*/ 0 h 70"/>
                <a:gd name="T42" fmla="*/ 48 w 70"/>
                <a:gd name="T43" fmla="*/ 2 h 70"/>
                <a:gd name="T44" fmla="*/ 54 w 70"/>
                <a:gd name="T45" fmla="*/ 6 h 70"/>
                <a:gd name="T46" fmla="*/ 60 w 70"/>
                <a:gd name="T47" fmla="*/ 10 h 70"/>
                <a:gd name="T48" fmla="*/ 64 w 70"/>
                <a:gd name="T49" fmla="*/ 14 h 70"/>
                <a:gd name="T50" fmla="*/ 68 w 70"/>
                <a:gd name="T51" fmla="*/ 22 h 70"/>
                <a:gd name="T52" fmla="*/ 70 w 70"/>
                <a:gd name="T53" fmla="*/ 28 h 70"/>
                <a:gd name="T54" fmla="*/ 70 w 70"/>
                <a:gd name="T55" fmla="*/ 34 h 70"/>
                <a:gd name="T56" fmla="*/ 70 w 70"/>
                <a:gd name="T57" fmla="*/ 34 h 70"/>
                <a:gd name="T58" fmla="*/ 70 w 70"/>
                <a:gd name="T59" fmla="*/ 42 h 70"/>
                <a:gd name="T60" fmla="*/ 68 w 70"/>
                <a:gd name="T61" fmla="*/ 48 h 70"/>
                <a:gd name="T62" fmla="*/ 64 w 70"/>
                <a:gd name="T63" fmla="*/ 54 h 70"/>
                <a:gd name="T64" fmla="*/ 60 w 70"/>
                <a:gd name="T65" fmla="*/ 60 h 70"/>
                <a:gd name="T66" fmla="*/ 54 w 70"/>
                <a:gd name="T67" fmla="*/ 64 h 70"/>
                <a:gd name="T68" fmla="*/ 48 w 70"/>
                <a:gd name="T69" fmla="*/ 68 h 70"/>
                <a:gd name="T70" fmla="*/ 42 w 70"/>
                <a:gd name="T71" fmla="*/ 70 h 70"/>
                <a:gd name="T72" fmla="*/ 34 w 70"/>
                <a:gd name="T73" fmla="*/ 70 h 70"/>
                <a:gd name="T74" fmla="*/ 34 w 70"/>
                <a:gd name="T75" fmla="*/ 70 h 70"/>
                <a:gd name="T76" fmla="*/ 34 w 70"/>
                <a:gd name="T77" fmla="*/ 18 h 70"/>
                <a:gd name="T78" fmla="*/ 34 w 70"/>
                <a:gd name="T79" fmla="*/ 18 h 70"/>
                <a:gd name="T80" fmla="*/ 28 w 70"/>
                <a:gd name="T81" fmla="*/ 18 h 70"/>
                <a:gd name="T82" fmla="*/ 22 w 70"/>
                <a:gd name="T83" fmla="*/ 22 h 70"/>
                <a:gd name="T84" fmla="*/ 18 w 70"/>
                <a:gd name="T85" fmla="*/ 28 h 70"/>
                <a:gd name="T86" fmla="*/ 18 w 70"/>
                <a:gd name="T87" fmla="*/ 34 h 70"/>
                <a:gd name="T88" fmla="*/ 18 w 70"/>
                <a:gd name="T89" fmla="*/ 34 h 70"/>
                <a:gd name="T90" fmla="*/ 18 w 70"/>
                <a:gd name="T91" fmla="*/ 42 h 70"/>
                <a:gd name="T92" fmla="*/ 22 w 70"/>
                <a:gd name="T93" fmla="*/ 48 h 70"/>
                <a:gd name="T94" fmla="*/ 28 w 70"/>
                <a:gd name="T95" fmla="*/ 52 h 70"/>
                <a:gd name="T96" fmla="*/ 34 w 70"/>
                <a:gd name="T97" fmla="*/ 52 h 70"/>
                <a:gd name="T98" fmla="*/ 34 w 70"/>
                <a:gd name="T99" fmla="*/ 52 h 70"/>
                <a:gd name="T100" fmla="*/ 42 w 70"/>
                <a:gd name="T101" fmla="*/ 52 h 70"/>
                <a:gd name="T102" fmla="*/ 48 w 70"/>
                <a:gd name="T103" fmla="*/ 48 h 70"/>
                <a:gd name="T104" fmla="*/ 52 w 70"/>
                <a:gd name="T105" fmla="*/ 42 h 70"/>
                <a:gd name="T106" fmla="*/ 52 w 70"/>
                <a:gd name="T107" fmla="*/ 34 h 70"/>
                <a:gd name="T108" fmla="*/ 52 w 70"/>
                <a:gd name="T109" fmla="*/ 34 h 70"/>
                <a:gd name="T110" fmla="*/ 52 w 70"/>
                <a:gd name="T111" fmla="*/ 28 h 70"/>
                <a:gd name="T112" fmla="*/ 48 w 70"/>
                <a:gd name="T113" fmla="*/ 22 h 70"/>
                <a:gd name="T114" fmla="*/ 42 w 70"/>
                <a:gd name="T115" fmla="*/ 18 h 70"/>
                <a:gd name="T116" fmla="*/ 34 w 70"/>
                <a:gd name="T117" fmla="*/ 18 h 70"/>
                <a:gd name="T118" fmla="*/ 34 w 70"/>
                <a:gd name="T119" fmla="*/ 1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" h="70">
                  <a:moveTo>
                    <a:pt x="34" y="70"/>
                  </a:moveTo>
                  <a:lnTo>
                    <a:pt x="34" y="70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8" y="2"/>
                  </a:lnTo>
                  <a:lnTo>
                    <a:pt x="54" y="6"/>
                  </a:lnTo>
                  <a:lnTo>
                    <a:pt x="60" y="10"/>
                  </a:lnTo>
                  <a:lnTo>
                    <a:pt x="64" y="14"/>
                  </a:lnTo>
                  <a:lnTo>
                    <a:pt x="68" y="22"/>
                  </a:lnTo>
                  <a:lnTo>
                    <a:pt x="70" y="28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42"/>
                  </a:lnTo>
                  <a:lnTo>
                    <a:pt x="68" y="48"/>
                  </a:lnTo>
                  <a:lnTo>
                    <a:pt x="64" y="54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8" y="68"/>
                  </a:lnTo>
                  <a:lnTo>
                    <a:pt x="42" y="70"/>
                  </a:lnTo>
                  <a:lnTo>
                    <a:pt x="34" y="70"/>
                  </a:lnTo>
                  <a:lnTo>
                    <a:pt x="34" y="70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8" y="28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22" y="48"/>
                  </a:lnTo>
                  <a:lnTo>
                    <a:pt x="28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42" y="52"/>
                  </a:lnTo>
                  <a:lnTo>
                    <a:pt x="48" y="48"/>
                  </a:lnTo>
                  <a:lnTo>
                    <a:pt x="52" y="42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48" y="22"/>
                  </a:lnTo>
                  <a:lnTo>
                    <a:pt x="42" y="18"/>
                  </a:lnTo>
                  <a:lnTo>
                    <a:pt x="34" y="18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Ellipse 47"/>
          <p:cNvSpPr/>
          <p:nvPr/>
        </p:nvSpPr>
        <p:spPr>
          <a:xfrm>
            <a:off x="736184" y="4213283"/>
            <a:ext cx="1231230" cy="123123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uppe 7"/>
          <p:cNvGrpSpPr/>
          <p:nvPr/>
        </p:nvGrpSpPr>
        <p:grpSpPr>
          <a:xfrm>
            <a:off x="1018535" y="4435020"/>
            <a:ext cx="689969" cy="787327"/>
            <a:chOff x="8655791" y="2455976"/>
            <a:chExt cx="1035050" cy="1181100"/>
          </a:xfrm>
          <a:solidFill>
            <a:schemeClr val="bg1"/>
          </a:solidFill>
        </p:grpSpPr>
        <p:sp>
          <p:nvSpPr>
            <p:cNvPr id="74" name="Freeform 110"/>
            <p:cNvSpPr>
              <a:spLocks noEditPoints="1"/>
            </p:cNvSpPr>
            <p:nvPr/>
          </p:nvSpPr>
          <p:spPr bwMode="auto">
            <a:xfrm>
              <a:off x="8795491" y="2668701"/>
              <a:ext cx="755650" cy="758825"/>
            </a:xfrm>
            <a:custGeom>
              <a:avLst/>
              <a:gdLst>
                <a:gd name="T0" fmla="*/ 214 w 476"/>
                <a:gd name="T1" fmla="*/ 476 h 478"/>
                <a:gd name="T2" fmla="*/ 144 w 476"/>
                <a:gd name="T3" fmla="*/ 458 h 478"/>
                <a:gd name="T4" fmla="*/ 86 w 476"/>
                <a:gd name="T5" fmla="*/ 422 h 478"/>
                <a:gd name="T6" fmla="*/ 40 w 476"/>
                <a:gd name="T7" fmla="*/ 372 h 478"/>
                <a:gd name="T8" fmla="*/ 10 w 476"/>
                <a:gd name="T9" fmla="*/ 310 h 478"/>
                <a:gd name="T10" fmla="*/ 0 w 476"/>
                <a:gd name="T11" fmla="*/ 238 h 478"/>
                <a:gd name="T12" fmla="*/ 4 w 476"/>
                <a:gd name="T13" fmla="*/ 190 h 478"/>
                <a:gd name="T14" fmla="*/ 28 w 476"/>
                <a:gd name="T15" fmla="*/ 124 h 478"/>
                <a:gd name="T16" fmla="*/ 70 w 476"/>
                <a:gd name="T17" fmla="*/ 70 h 478"/>
                <a:gd name="T18" fmla="*/ 124 w 476"/>
                <a:gd name="T19" fmla="*/ 28 h 478"/>
                <a:gd name="T20" fmla="*/ 190 w 476"/>
                <a:gd name="T21" fmla="*/ 4 h 478"/>
                <a:gd name="T22" fmla="*/ 238 w 476"/>
                <a:gd name="T23" fmla="*/ 0 h 478"/>
                <a:gd name="T24" fmla="*/ 308 w 476"/>
                <a:gd name="T25" fmla="*/ 10 h 478"/>
                <a:gd name="T26" fmla="*/ 372 w 476"/>
                <a:gd name="T27" fmla="*/ 40 h 478"/>
                <a:gd name="T28" fmla="*/ 422 w 476"/>
                <a:gd name="T29" fmla="*/ 86 h 478"/>
                <a:gd name="T30" fmla="*/ 458 w 476"/>
                <a:gd name="T31" fmla="*/ 146 h 478"/>
                <a:gd name="T32" fmla="*/ 476 w 476"/>
                <a:gd name="T33" fmla="*/ 214 h 478"/>
                <a:gd name="T34" fmla="*/ 476 w 476"/>
                <a:gd name="T35" fmla="*/ 262 h 478"/>
                <a:gd name="T36" fmla="*/ 458 w 476"/>
                <a:gd name="T37" fmla="*/ 332 h 478"/>
                <a:gd name="T38" fmla="*/ 422 w 476"/>
                <a:gd name="T39" fmla="*/ 390 h 478"/>
                <a:gd name="T40" fmla="*/ 372 w 476"/>
                <a:gd name="T41" fmla="*/ 436 h 478"/>
                <a:gd name="T42" fmla="*/ 308 w 476"/>
                <a:gd name="T43" fmla="*/ 466 h 478"/>
                <a:gd name="T44" fmla="*/ 238 w 476"/>
                <a:gd name="T45" fmla="*/ 478 h 478"/>
                <a:gd name="T46" fmla="*/ 238 w 476"/>
                <a:gd name="T47" fmla="*/ 18 h 478"/>
                <a:gd name="T48" fmla="*/ 172 w 476"/>
                <a:gd name="T49" fmla="*/ 28 h 478"/>
                <a:gd name="T50" fmla="*/ 114 w 476"/>
                <a:gd name="T51" fmla="*/ 56 h 478"/>
                <a:gd name="T52" fmla="*/ 68 w 476"/>
                <a:gd name="T53" fmla="*/ 98 h 478"/>
                <a:gd name="T54" fmla="*/ 34 w 476"/>
                <a:gd name="T55" fmla="*/ 152 h 478"/>
                <a:gd name="T56" fmla="*/ 18 w 476"/>
                <a:gd name="T57" fmla="*/ 216 h 478"/>
                <a:gd name="T58" fmla="*/ 18 w 476"/>
                <a:gd name="T59" fmla="*/ 262 h 478"/>
                <a:gd name="T60" fmla="*/ 34 w 476"/>
                <a:gd name="T61" fmla="*/ 324 h 478"/>
                <a:gd name="T62" fmla="*/ 68 w 476"/>
                <a:gd name="T63" fmla="*/ 378 h 478"/>
                <a:gd name="T64" fmla="*/ 114 w 476"/>
                <a:gd name="T65" fmla="*/ 422 h 478"/>
                <a:gd name="T66" fmla="*/ 172 w 476"/>
                <a:gd name="T67" fmla="*/ 450 h 478"/>
                <a:gd name="T68" fmla="*/ 238 w 476"/>
                <a:gd name="T69" fmla="*/ 460 h 478"/>
                <a:gd name="T70" fmla="*/ 282 w 476"/>
                <a:gd name="T71" fmla="*/ 454 h 478"/>
                <a:gd name="T72" fmla="*/ 344 w 476"/>
                <a:gd name="T73" fmla="*/ 432 h 478"/>
                <a:gd name="T74" fmla="*/ 394 w 476"/>
                <a:gd name="T75" fmla="*/ 394 h 478"/>
                <a:gd name="T76" fmla="*/ 432 w 476"/>
                <a:gd name="T77" fmla="*/ 344 h 478"/>
                <a:gd name="T78" fmla="*/ 454 w 476"/>
                <a:gd name="T79" fmla="*/ 282 h 478"/>
                <a:gd name="T80" fmla="*/ 458 w 476"/>
                <a:gd name="T81" fmla="*/ 238 h 478"/>
                <a:gd name="T82" fmla="*/ 448 w 476"/>
                <a:gd name="T83" fmla="*/ 172 h 478"/>
                <a:gd name="T84" fmla="*/ 420 w 476"/>
                <a:gd name="T85" fmla="*/ 116 h 478"/>
                <a:gd name="T86" fmla="*/ 378 w 476"/>
                <a:gd name="T87" fmla="*/ 68 h 478"/>
                <a:gd name="T88" fmla="*/ 324 w 476"/>
                <a:gd name="T89" fmla="*/ 36 h 478"/>
                <a:gd name="T90" fmla="*/ 260 w 476"/>
                <a:gd name="T91" fmla="*/ 1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6" h="478">
                  <a:moveTo>
                    <a:pt x="238" y="478"/>
                  </a:moveTo>
                  <a:lnTo>
                    <a:pt x="238" y="478"/>
                  </a:lnTo>
                  <a:lnTo>
                    <a:pt x="214" y="476"/>
                  </a:lnTo>
                  <a:lnTo>
                    <a:pt x="190" y="472"/>
                  </a:lnTo>
                  <a:lnTo>
                    <a:pt x="166" y="466"/>
                  </a:lnTo>
                  <a:lnTo>
                    <a:pt x="144" y="458"/>
                  </a:lnTo>
                  <a:lnTo>
                    <a:pt x="124" y="448"/>
                  </a:lnTo>
                  <a:lnTo>
                    <a:pt x="104" y="436"/>
                  </a:lnTo>
                  <a:lnTo>
                    <a:pt x="86" y="422"/>
                  </a:lnTo>
                  <a:lnTo>
                    <a:pt x="70" y="408"/>
                  </a:lnTo>
                  <a:lnTo>
                    <a:pt x="54" y="390"/>
                  </a:lnTo>
                  <a:lnTo>
                    <a:pt x="40" y="372"/>
                  </a:lnTo>
                  <a:lnTo>
                    <a:pt x="28" y="352"/>
                  </a:lnTo>
                  <a:lnTo>
                    <a:pt x="18" y="332"/>
                  </a:lnTo>
                  <a:lnTo>
                    <a:pt x="10" y="310"/>
                  </a:lnTo>
                  <a:lnTo>
                    <a:pt x="4" y="286"/>
                  </a:lnTo>
                  <a:lnTo>
                    <a:pt x="0" y="262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14"/>
                  </a:lnTo>
                  <a:lnTo>
                    <a:pt x="4" y="190"/>
                  </a:lnTo>
                  <a:lnTo>
                    <a:pt x="10" y="168"/>
                  </a:lnTo>
                  <a:lnTo>
                    <a:pt x="18" y="146"/>
                  </a:lnTo>
                  <a:lnTo>
                    <a:pt x="28" y="124"/>
                  </a:lnTo>
                  <a:lnTo>
                    <a:pt x="40" y="106"/>
                  </a:lnTo>
                  <a:lnTo>
                    <a:pt x="54" y="86"/>
                  </a:lnTo>
                  <a:lnTo>
                    <a:pt x="70" y="70"/>
                  </a:lnTo>
                  <a:lnTo>
                    <a:pt x="86" y="54"/>
                  </a:lnTo>
                  <a:lnTo>
                    <a:pt x="104" y="40"/>
                  </a:lnTo>
                  <a:lnTo>
                    <a:pt x="124" y="28"/>
                  </a:lnTo>
                  <a:lnTo>
                    <a:pt x="144" y="18"/>
                  </a:lnTo>
                  <a:lnTo>
                    <a:pt x="166" y="10"/>
                  </a:lnTo>
                  <a:lnTo>
                    <a:pt x="190" y="4"/>
                  </a:lnTo>
                  <a:lnTo>
                    <a:pt x="214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62" y="0"/>
                  </a:lnTo>
                  <a:lnTo>
                    <a:pt x="286" y="4"/>
                  </a:lnTo>
                  <a:lnTo>
                    <a:pt x="308" y="10"/>
                  </a:lnTo>
                  <a:lnTo>
                    <a:pt x="330" y="18"/>
                  </a:lnTo>
                  <a:lnTo>
                    <a:pt x="352" y="28"/>
                  </a:lnTo>
                  <a:lnTo>
                    <a:pt x="372" y="40"/>
                  </a:lnTo>
                  <a:lnTo>
                    <a:pt x="390" y="54"/>
                  </a:lnTo>
                  <a:lnTo>
                    <a:pt x="406" y="70"/>
                  </a:lnTo>
                  <a:lnTo>
                    <a:pt x="422" y="86"/>
                  </a:lnTo>
                  <a:lnTo>
                    <a:pt x="436" y="106"/>
                  </a:lnTo>
                  <a:lnTo>
                    <a:pt x="448" y="124"/>
                  </a:lnTo>
                  <a:lnTo>
                    <a:pt x="458" y="146"/>
                  </a:lnTo>
                  <a:lnTo>
                    <a:pt x="466" y="168"/>
                  </a:lnTo>
                  <a:lnTo>
                    <a:pt x="472" y="190"/>
                  </a:lnTo>
                  <a:lnTo>
                    <a:pt x="476" y="214"/>
                  </a:lnTo>
                  <a:lnTo>
                    <a:pt x="476" y="238"/>
                  </a:lnTo>
                  <a:lnTo>
                    <a:pt x="476" y="238"/>
                  </a:lnTo>
                  <a:lnTo>
                    <a:pt x="476" y="262"/>
                  </a:lnTo>
                  <a:lnTo>
                    <a:pt x="472" y="286"/>
                  </a:lnTo>
                  <a:lnTo>
                    <a:pt x="466" y="310"/>
                  </a:lnTo>
                  <a:lnTo>
                    <a:pt x="458" y="332"/>
                  </a:lnTo>
                  <a:lnTo>
                    <a:pt x="448" y="352"/>
                  </a:lnTo>
                  <a:lnTo>
                    <a:pt x="436" y="372"/>
                  </a:lnTo>
                  <a:lnTo>
                    <a:pt x="422" y="390"/>
                  </a:lnTo>
                  <a:lnTo>
                    <a:pt x="406" y="408"/>
                  </a:lnTo>
                  <a:lnTo>
                    <a:pt x="390" y="422"/>
                  </a:lnTo>
                  <a:lnTo>
                    <a:pt x="372" y="436"/>
                  </a:lnTo>
                  <a:lnTo>
                    <a:pt x="352" y="448"/>
                  </a:lnTo>
                  <a:lnTo>
                    <a:pt x="330" y="458"/>
                  </a:lnTo>
                  <a:lnTo>
                    <a:pt x="308" y="466"/>
                  </a:lnTo>
                  <a:lnTo>
                    <a:pt x="286" y="472"/>
                  </a:lnTo>
                  <a:lnTo>
                    <a:pt x="262" y="476"/>
                  </a:lnTo>
                  <a:lnTo>
                    <a:pt x="238" y="478"/>
                  </a:lnTo>
                  <a:lnTo>
                    <a:pt x="238" y="478"/>
                  </a:lnTo>
                  <a:close/>
                  <a:moveTo>
                    <a:pt x="238" y="18"/>
                  </a:moveTo>
                  <a:lnTo>
                    <a:pt x="238" y="18"/>
                  </a:lnTo>
                  <a:lnTo>
                    <a:pt x="216" y="18"/>
                  </a:lnTo>
                  <a:lnTo>
                    <a:pt x="194" y="22"/>
                  </a:lnTo>
                  <a:lnTo>
                    <a:pt x="172" y="28"/>
                  </a:lnTo>
                  <a:lnTo>
                    <a:pt x="152" y="36"/>
                  </a:lnTo>
                  <a:lnTo>
                    <a:pt x="132" y="44"/>
                  </a:lnTo>
                  <a:lnTo>
                    <a:pt x="114" y="56"/>
                  </a:lnTo>
                  <a:lnTo>
                    <a:pt x="98" y="68"/>
                  </a:lnTo>
                  <a:lnTo>
                    <a:pt x="82" y="82"/>
                  </a:lnTo>
                  <a:lnTo>
                    <a:pt x="68" y="98"/>
                  </a:lnTo>
                  <a:lnTo>
                    <a:pt x="54" y="116"/>
                  </a:lnTo>
                  <a:lnTo>
                    <a:pt x="44" y="134"/>
                  </a:lnTo>
                  <a:lnTo>
                    <a:pt x="34" y="152"/>
                  </a:lnTo>
                  <a:lnTo>
                    <a:pt x="26" y="172"/>
                  </a:lnTo>
                  <a:lnTo>
                    <a:pt x="22" y="194"/>
                  </a:lnTo>
                  <a:lnTo>
                    <a:pt x="18" y="216"/>
                  </a:lnTo>
                  <a:lnTo>
                    <a:pt x="18" y="238"/>
                  </a:lnTo>
                  <a:lnTo>
                    <a:pt x="18" y="238"/>
                  </a:lnTo>
                  <a:lnTo>
                    <a:pt x="18" y="262"/>
                  </a:lnTo>
                  <a:lnTo>
                    <a:pt x="22" y="282"/>
                  </a:lnTo>
                  <a:lnTo>
                    <a:pt x="26" y="304"/>
                  </a:lnTo>
                  <a:lnTo>
                    <a:pt x="34" y="324"/>
                  </a:lnTo>
                  <a:lnTo>
                    <a:pt x="44" y="344"/>
                  </a:lnTo>
                  <a:lnTo>
                    <a:pt x="54" y="362"/>
                  </a:lnTo>
                  <a:lnTo>
                    <a:pt x="68" y="378"/>
                  </a:lnTo>
                  <a:lnTo>
                    <a:pt x="82" y="394"/>
                  </a:lnTo>
                  <a:lnTo>
                    <a:pt x="98" y="408"/>
                  </a:lnTo>
                  <a:lnTo>
                    <a:pt x="114" y="422"/>
                  </a:lnTo>
                  <a:lnTo>
                    <a:pt x="132" y="432"/>
                  </a:lnTo>
                  <a:lnTo>
                    <a:pt x="152" y="442"/>
                  </a:lnTo>
                  <a:lnTo>
                    <a:pt x="172" y="450"/>
                  </a:lnTo>
                  <a:lnTo>
                    <a:pt x="194" y="454"/>
                  </a:lnTo>
                  <a:lnTo>
                    <a:pt x="216" y="458"/>
                  </a:lnTo>
                  <a:lnTo>
                    <a:pt x="238" y="460"/>
                  </a:lnTo>
                  <a:lnTo>
                    <a:pt x="238" y="460"/>
                  </a:lnTo>
                  <a:lnTo>
                    <a:pt x="260" y="458"/>
                  </a:lnTo>
                  <a:lnTo>
                    <a:pt x="282" y="454"/>
                  </a:lnTo>
                  <a:lnTo>
                    <a:pt x="304" y="450"/>
                  </a:lnTo>
                  <a:lnTo>
                    <a:pt x="324" y="442"/>
                  </a:lnTo>
                  <a:lnTo>
                    <a:pt x="344" y="432"/>
                  </a:lnTo>
                  <a:lnTo>
                    <a:pt x="362" y="422"/>
                  </a:lnTo>
                  <a:lnTo>
                    <a:pt x="378" y="408"/>
                  </a:lnTo>
                  <a:lnTo>
                    <a:pt x="394" y="394"/>
                  </a:lnTo>
                  <a:lnTo>
                    <a:pt x="408" y="378"/>
                  </a:lnTo>
                  <a:lnTo>
                    <a:pt x="420" y="362"/>
                  </a:lnTo>
                  <a:lnTo>
                    <a:pt x="432" y="344"/>
                  </a:lnTo>
                  <a:lnTo>
                    <a:pt x="442" y="324"/>
                  </a:lnTo>
                  <a:lnTo>
                    <a:pt x="448" y="304"/>
                  </a:lnTo>
                  <a:lnTo>
                    <a:pt x="454" y="282"/>
                  </a:lnTo>
                  <a:lnTo>
                    <a:pt x="458" y="262"/>
                  </a:lnTo>
                  <a:lnTo>
                    <a:pt x="458" y="238"/>
                  </a:lnTo>
                  <a:lnTo>
                    <a:pt x="458" y="238"/>
                  </a:lnTo>
                  <a:lnTo>
                    <a:pt x="458" y="216"/>
                  </a:lnTo>
                  <a:lnTo>
                    <a:pt x="454" y="194"/>
                  </a:lnTo>
                  <a:lnTo>
                    <a:pt x="448" y="172"/>
                  </a:lnTo>
                  <a:lnTo>
                    <a:pt x="442" y="152"/>
                  </a:lnTo>
                  <a:lnTo>
                    <a:pt x="432" y="134"/>
                  </a:lnTo>
                  <a:lnTo>
                    <a:pt x="420" y="116"/>
                  </a:lnTo>
                  <a:lnTo>
                    <a:pt x="408" y="98"/>
                  </a:lnTo>
                  <a:lnTo>
                    <a:pt x="394" y="82"/>
                  </a:lnTo>
                  <a:lnTo>
                    <a:pt x="378" y="68"/>
                  </a:lnTo>
                  <a:lnTo>
                    <a:pt x="362" y="56"/>
                  </a:lnTo>
                  <a:lnTo>
                    <a:pt x="344" y="44"/>
                  </a:lnTo>
                  <a:lnTo>
                    <a:pt x="324" y="36"/>
                  </a:lnTo>
                  <a:lnTo>
                    <a:pt x="304" y="28"/>
                  </a:lnTo>
                  <a:lnTo>
                    <a:pt x="282" y="22"/>
                  </a:lnTo>
                  <a:lnTo>
                    <a:pt x="260" y="18"/>
                  </a:lnTo>
                  <a:lnTo>
                    <a:pt x="238" y="18"/>
                  </a:lnTo>
                  <a:lnTo>
                    <a:pt x="23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111"/>
            <p:cNvSpPr>
              <a:spLocks noEditPoints="1"/>
            </p:cNvSpPr>
            <p:nvPr/>
          </p:nvSpPr>
          <p:spPr bwMode="auto">
            <a:xfrm>
              <a:off x="8976466" y="2668701"/>
              <a:ext cx="390525" cy="758825"/>
            </a:xfrm>
            <a:custGeom>
              <a:avLst/>
              <a:gdLst>
                <a:gd name="T0" fmla="*/ 124 w 246"/>
                <a:gd name="T1" fmla="*/ 478 h 478"/>
                <a:gd name="T2" fmla="*/ 98 w 246"/>
                <a:gd name="T3" fmla="*/ 472 h 478"/>
                <a:gd name="T4" fmla="*/ 76 w 246"/>
                <a:gd name="T5" fmla="*/ 458 h 478"/>
                <a:gd name="T6" fmla="*/ 54 w 246"/>
                <a:gd name="T7" fmla="*/ 438 h 478"/>
                <a:gd name="T8" fmla="*/ 36 w 246"/>
                <a:gd name="T9" fmla="*/ 408 h 478"/>
                <a:gd name="T10" fmla="*/ 22 w 246"/>
                <a:gd name="T11" fmla="*/ 372 h 478"/>
                <a:gd name="T12" fmla="*/ 10 w 246"/>
                <a:gd name="T13" fmla="*/ 332 h 478"/>
                <a:gd name="T14" fmla="*/ 4 w 246"/>
                <a:gd name="T15" fmla="*/ 288 h 478"/>
                <a:gd name="T16" fmla="*/ 0 w 246"/>
                <a:gd name="T17" fmla="*/ 238 h 478"/>
                <a:gd name="T18" fmla="*/ 2 w 246"/>
                <a:gd name="T19" fmla="*/ 214 h 478"/>
                <a:gd name="T20" fmla="*/ 6 w 246"/>
                <a:gd name="T21" fmla="*/ 166 h 478"/>
                <a:gd name="T22" fmla="*/ 16 w 246"/>
                <a:gd name="T23" fmla="*/ 124 h 478"/>
                <a:gd name="T24" fmla="*/ 28 w 246"/>
                <a:gd name="T25" fmla="*/ 86 h 478"/>
                <a:gd name="T26" fmla="*/ 46 w 246"/>
                <a:gd name="T27" fmla="*/ 54 h 478"/>
                <a:gd name="T28" fmla="*/ 64 w 246"/>
                <a:gd name="T29" fmla="*/ 28 h 478"/>
                <a:gd name="T30" fmla="*/ 86 w 246"/>
                <a:gd name="T31" fmla="*/ 10 h 478"/>
                <a:gd name="T32" fmla="*/ 112 w 246"/>
                <a:gd name="T33" fmla="*/ 0 h 478"/>
                <a:gd name="T34" fmla="*/ 124 w 246"/>
                <a:gd name="T35" fmla="*/ 0 h 478"/>
                <a:gd name="T36" fmla="*/ 148 w 246"/>
                <a:gd name="T37" fmla="*/ 4 h 478"/>
                <a:gd name="T38" fmla="*/ 172 w 246"/>
                <a:gd name="T39" fmla="*/ 18 h 478"/>
                <a:gd name="T40" fmla="*/ 194 w 246"/>
                <a:gd name="T41" fmla="*/ 40 h 478"/>
                <a:gd name="T42" fmla="*/ 212 w 246"/>
                <a:gd name="T43" fmla="*/ 68 h 478"/>
                <a:gd name="T44" fmla="*/ 226 w 246"/>
                <a:gd name="T45" fmla="*/ 104 h 478"/>
                <a:gd name="T46" fmla="*/ 238 w 246"/>
                <a:gd name="T47" fmla="*/ 144 h 478"/>
                <a:gd name="T48" fmla="*/ 244 w 246"/>
                <a:gd name="T49" fmla="*/ 190 h 478"/>
                <a:gd name="T50" fmla="*/ 246 w 246"/>
                <a:gd name="T51" fmla="*/ 238 h 478"/>
                <a:gd name="T52" fmla="*/ 246 w 246"/>
                <a:gd name="T53" fmla="*/ 264 h 478"/>
                <a:gd name="T54" fmla="*/ 242 w 246"/>
                <a:gd name="T55" fmla="*/ 310 h 478"/>
                <a:gd name="T56" fmla="*/ 232 w 246"/>
                <a:gd name="T57" fmla="*/ 354 h 478"/>
                <a:gd name="T58" fmla="*/ 220 w 246"/>
                <a:gd name="T59" fmla="*/ 392 h 478"/>
                <a:gd name="T60" fmla="*/ 202 w 246"/>
                <a:gd name="T61" fmla="*/ 424 h 478"/>
                <a:gd name="T62" fmla="*/ 182 w 246"/>
                <a:gd name="T63" fmla="*/ 448 h 478"/>
                <a:gd name="T64" fmla="*/ 160 w 246"/>
                <a:gd name="T65" fmla="*/ 466 h 478"/>
                <a:gd name="T66" fmla="*/ 136 w 246"/>
                <a:gd name="T67" fmla="*/ 476 h 478"/>
                <a:gd name="T68" fmla="*/ 124 w 246"/>
                <a:gd name="T69" fmla="*/ 478 h 478"/>
                <a:gd name="T70" fmla="*/ 124 w 246"/>
                <a:gd name="T71" fmla="*/ 18 h 478"/>
                <a:gd name="T72" fmla="*/ 104 w 246"/>
                <a:gd name="T73" fmla="*/ 22 h 478"/>
                <a:gd name="T74" fmla="*/ 84 w 246"/>
                <a:gd name="T75" fmla="*/ 36 h 478"/>
                <a:gd name="T76" fmla="*/ 66 w 246"/>
                <a:gd name="T77" fmla="*/ 56 h 478"/>
                <a:gd name="T78" fmla="*/ 50 w 246"/>
                <a:gd name="T79" fmla="*/ 84 h 478"/>
                <a:gd name="T80" fmla="*/ 28 w 246"/>
                <a:gd name="T81" fmla="*/ 154 h 478"/>
                <a:gd name="T82" fmla="*/ 18 w 246"/>
                <a:gd name="T83" fmla="*/ 238 h 478"/>
                <a:gd name="T84" fmla="*/ 22 w 246"/>
                <a:gd name="T85" fmla="*/ 282 h 478"/>
                <a:gd name="T86" fmla="*/ 38 w 246"/>
                <a:gd name="T87" fmla="*/ 362 h 478"/>
                <a:gd name="T88" fmla="*/ 58 w 246"/>
                <a:gd name="T89" fmla="*/ 408 h 478"/>
                <a:gd name="T90" fmla="*/ 74 w 246"/>
                <a:gd name="T91" fmla="*/ 432 h 478"/>
                <a:gd name="T92" fmla="*/ 94 w 246"/>
                <a:gd name="T93" fmla="*/ 450 h 478"/>
                <a:gd name="T94" fmla="*/ 114 w 246"/>
                <a:gd name="T95" fmla="*/ 458 h 478"/>
                <a:gd name="T96" fmla="*/ 124 w 246"/>
                <a:gd name="T97" fmla="*/ 460 h 478"/>
                <a:gd name="T98" fmla="*/ 144 w 246"/>
                <a:gd name="T99" fmla="*/ 454 h 478"/>
                <a:gd name="T100" fmla="*/ 164 w 246"/>
                <a:gd name="T101" fmla="*/ 442 h 478"/>
                <a:gd name="T102" fmla="*/ 182 w 246"/>
                <a:gd name="T103" fmla="*/ 422 h 478"/>
                <a:gd name="T104" fmla="*/ 198 w 246"/>
                <a:gd name="T105" fmla="*/ 394 h 478"/>
                <a:gd name="T106" fmla="*/ 220 w 246"/>
                <a:gd name="T107" fmla="*/ 324 h 478"/>
                <a:gd name="T108" fmla="*/ 228 w 246"/>
                <a:gd name="T109" fmla="*/ 238 h 478"/>
                <a:gd name="T110" fmla="*/ 226 w 246"/>
                <a:gd name="T111" fmla="*/ 194 h 478"/>
                <a:gd name="T112" fmla="*/ 210 w 246"/>
                <a:gd name="T113" fmla="*/ 116 h 478"/>
                <a:gd name="T114" fmla="*/ 190 w 246"/>
                <a:gd name="T115" fmla="*/ 68 h 478"/>
                <a:gd name="T116" fmla="*/ 174 w 246"/>
                <a:gd name="T117" fmla="*/ 44 h 478"/>
                <a:gd name="T118" fmla="*/ 154 w 246"/>
                <a:gd name="T119" fmla="*/ 28 h 478"/>
                <a:gd name="T120" fmla="*/ 134 w 246"/>
                <a:gd name="T121" fmla="*/ 18 h 478"/>
                <a:gd name="T122" fmla="*/ 124 w 246"/>
                <a:gd name="T123" fmla="*/ 1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6" h="478">
                  <a:moveTo>
                    <a:pt x="124" y="478"/>
                  </a:moveTo>
                  <a:lnTo>
                    <a:pt x="124" y="478"/>
                  </a:lnTo>
                  <a:lnTo>
                    <a:pt x="112" y="476"/>
                  </a:lnTo>
                  <a:lnTo>
                    <a:pt x="98" y="472"/>
                  </a:lnTo>
                  <a:lnTo>
                    <a:pt x="86" y="466"/>
                  </a:lnTo>
                  <a:lnTo>
                    <a:pt x="76" y="458"/>
                  </a:lnTo>
                  <a:lnTo>
                    <a:pt x="64" y="448"/>
                  </a:lnTo>
                  <a:lnTo>
                    <a:pt x="54" y="438"/>
                  </a:lnTo>
                  <a:lnTo>
                    <a:pt x="46" y="424"/>
                  </a:lnTo>
                  <a:lnTo>
                    <a:pt x="36" y="408"/>
                  </a:lnTo>
                  <a:lnTo>
                    <a:pt x="28" y="392"/>
                  </a:lnTo>
                  <a:lnTo>
                    <a:pt x="22" y="372"/>
                  </a:lnTo>
                  <a:lnTo>
                    <a:pt x="16" y="354"/>
                  </a:lnTo>
                  <a:lnTo>
                    <a:pt x="10" y="332"/>
                  </a:lnTo>
                  <a:lnTo>
                    <a:pt x="6" y="310"/>
                  </a:lnTo>
                  <a:lnTo>
                    <a:pt x="4" y="288"/>
                  </a:lnTo>
                  <a:lnTo>
                    <a:pt x="2" y="264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" y="214"/>
                  </a:lnTo>
                  <a:lnTo>
                    <a:pt x="4" y="190"/>
                  </a:lnTo>
                  <a:lnTo>
                    <a:pt x="6" y="166"/>
                  </a:lnTo>
                  <a:lnTo>
                    <a:pt x="10" y="144"/>
                  </a:lnTo>
                  <a:lnTo>
                    <a:pt x="16" y="124"/>
                  </a:lnTo>
                  <a:lnTo>
                    <a:pt x="22" y="104"/>
                  </a:lnTo>
                  <a:lnTo>
                    <a:pt x="28" y="86"/>
                  </a:lnTo>
                  <a:lnTo>
                    <a:pt x="36" y="68"/>
                  </a:lnTo>
                  <a:lnTo>
                    <a:pt x="46" y="54"/>
                  </a:lnTo>
                  <a:lnTo>
                    <a:pt x="54" y="40"/>
                  </a:lnTo>
                  <a:lnTo>
                    <a:pt x="64" y="28"/>
                  </a:lnTo>
                  <a:lnTo>
                    <a:pt x="76" y="18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6" y="0"/>
                  </a:lnTo>
                  <a:lnTo>
                    <a:pt x="148" y="4"/>
                  </a:lnTo>
                  <a:lnTo>
                    <a:pt x="160" y="10"/>
                  </a:lnTo>
                  <a:lnTo>
                    <a:pt x="172" y="18"/>
                  </a:lnTo>
                  <a:lnTo>
                    <a:pt x="182" y="28"/>
                  </a:lnTo>
                  <a:lnTo>
                    <a:pt x="194" y="40"/>
                  </a:lnTo>
                  <a:lnTo>
                    <a:pt x="202" y="54"/>
                  </a:lnTo>
                  <a:lnTo>
                    <a:pt x="212" y="68"/>
                  </a:lnTo>
                  <a:lnTo>
                    <a:pt x="220" y="86"/>
                  </a:lnTo>
                  <a:lnTo>
                    <a:pt x="226" y="104"/>
                  </a:lnTo>
                  <a:lnTo>
                    <a:pt x="232" y="124"/>
                  </a:lnTo>
                  <a:lnTo>
                    <a:pt x="238" y="144"/>
                  </a:lnTo>
                  <a:lnTo>
                    <a:pt x="242" y="166"/>
                  </a:lnTo>
                  <a:lnTo>
                    <a:pt x="244" y="190"/>
                  </a:lnTo>
                  <a:lnTo>
                    <a:pt x="246" y="214"/>
                  </a:lnTo>
                  <a:lnTo>
                    <a:pt x="246" y="238"/>
                  </a:lnTo>
                  <a:lnTo>
                    <a:pt x="246" y="238"/>
                  </a:lnTo>
                  <a:lnTo>
                    <a:pt x="246" y="264"/>
                  </a:lnTo>
                  <a:lnTo>
                    <a:pt x="244" y="288"/>
                  </a:lnTo>
                  <a:lnTo>
                    <a:pt x="242" y="310"/>
                  </a:lnTo>
                  <a:lnTo>
                    <a:pt x="238" y="332"/>
                  </a:lnTo>
                  <a:lnTo>
                    <a:pt x="232" y="354"/>
                  </a:lnTo>
                  <a:lnTo>
                    <a:pt x="226" y="372"/>
                  </a:lnTo>
                  <a:lnTo>
                    <a:pt x="220" y="392"/>
                  </a:lnTo>
                  <a:lnTo>
                    <a:pt x="212" y="408"/>
                  </a:lnTo>
                  <a:lnTo>
                    <a:pt x="202" y="424"/>
                  </a:lnTo>
                  <a:lnTo>
                    <a:pt x="194" y="438"/>
                  </a:lnTo>
                  <a:lnTo>
                    <a:pt x="182" y="448"/>
                  </a:lnTo>
                  <a:lnTo>
                    <a:pt x="172" y="458"/>
                  </a:lnTo>
                  <a:lnTo>
                    <a:pt x="160" y="466"/>
                  </a:lnTo>
                  <a:lnTo>
                    <a:pt x="148" y="472"/>
                  </a:lnTo>
                  <a:lnTo>
                    <a:pt x="136" y="476"/>
                  </a:lnTo>
                  <a:lnTo>
                    <a:pt x="124" y="478"/>
                  </a:lnTo>
                  <a:lnTo>
                    <a:pt x="124" y="478"/>
                  </a:lnTo>
                  <a:close/>
                  <a:moveTo>
                    <a:pt x="124" y="18"/>
                  </a:moveTo>
                  <a:lnTo>
                    <a:pt x="124" y="18"/>
                  </a:lnTo>
                  <a:lnTo>
                    <a:pt x="114" y="18"/>
                  </a:lnTo>
                  <a:lnTo>
                    <a:pt x="104" y="22"/>
                  </a:lnTo>
                  <a:lnTo>
                    <a:pt x="94" y="28"/>
                  </a:lnTo>
                  <a:lnTo>
                    <a:pt x="84" y="36"/>
                  </a:lnTo>
                  <a:lnTo>
                    <a:pt x="74" y="44"/>
                  </a:lnTo>
                  <a:lnTo>
                    <a:pt x="66" y="56"/>
                  </a:lnTo>
                  <a:lnTo>
                    <a:pt x="58" y="68"/>
                  </a:lnTo>
                  <a:lnTo>
                    <a:pt x="50" y="84"/>
                  </a:lnTo>
                  <a:lnTo>
                    <a:pt x="38" y="116"/>
                  </a:lnTo>
                  <a:lnTo>
                    <a:pt x="28" y="154"/>
                  </a:lnTo>
                  <a:lnTo>
                    <a:pt x="22" y="194"/>
                  </a:lnTo>
                  <a:lnTo>
                    <a:pt x="18" y="238"/>
                  </a:lnTo>
                  <a:lnTo>
                    <a:pt x="18" y="238"/>
                  </a:lnTo>
                  <a:lnTo>
                    <a:pt x="22" y="282"/>
                  </a:lnTo>
                  <a:lnTo>
                    <a:pt x="28" y="324"/>
                  </a:lnTo>
                  <a:lnTo>
                    <a:pt x="38" y="362"/>
                  </a:lnTo>
                  <a:lnTo>
                    <a:pt x="50" y="394"/>
                  </a:lnTo>
                  <a:lnTo>
                    <a:pt x="58" y="408"/>
                  </a:lnTo>
                  <a:lnTo>
                    <a:pt x="66" y="422"/>
                  </a:lnTo>
                  <a:lnTo>
                    <a:pt x="74" y="432"/>
                  </a:lnTo>
                  <a:lnTo>
                    <a:pt x="84" y="442"/>
                  </a:lnTo>
                  <a:lnTo>
                    <a:pt x="94" y="450"/>
                  </a:lnTo>
                  <a:lnTo>
                    <a:pt x="104" y="454"/>
                  </a:lnTo>
                  <a:lnTo>
                    <a:pt x="114" y="458"/>
                  </a:lnTo>
                  <a:lnTo>
                    <a:pt x="124" y="460"/>
                  </a:lnTo>
                  <a:lnTo>
                    <a:pt x="124" y="460"/>
                  </a:lnTo>
                  <a:lnTo>
                    <a:pt x="134" y="458"/>
                  </a:lnTo>
                  <a:lnTo>
                    <a:pt x="144" y="454"/>
                  </a:lnTo>
                  <a:lnTo>
                    <a:pt x="154" y="450"/>
                  </a:lnTo>
                  <a:lnTo>
                    <a:pt x="164" y="442"/>
                  </a:lnTo>
                  <a:lnTo>
                    <a:pt x="174" y="432"/>
                  </a:lnTo>
                  <a:lnTo>
                    <a:pt x="182" y="422"/>
                  </a:lnTo>
                  <a:lnTo>
                    <a:pt x="190" y="408"/>
                  </a:lnTo>
                  <a:lnTo>
                    <a:pt x="198" y="394"/>
                  </a:lnTo>
                  <a:lnTo>
                    <a:pt x="210" y="362"/>
                  </a:lnTo>
                  <a:lnTo>
                    <a:pt x="220" y="324"/>
                  </a:lnTo>
                  <a:lnTo>
                    <a:pt x="226" y="282"/>
                  </a:lnTo>
                  <a:lnTo>
                    <a:pt x="228" y="238"/>
                  </a:lnTo>
                  <a:lnTo>
                    <a:pt x="228" y="238"/>
                  </a:lnTo>
                  <a:lnTo>
                    <a:pt x="226" y="194"/>
                  </a:lnTo>
                  <a:lnTo>
                    <a:pt x="220" y="154"/>
                  </a:lnTo>
                  <a:lnTo>
                    <a:pt x="210" y="116"/>
                  </a:lnTo>
                  <a:lnTo>
                    <a:pt x="198" y="84"/>
                  </a:lnTo>
                  <a:lnTo>
                    <a:pt x="190" y="68"/>
                  </a:lnTo>
                  <a:lnTo>
                    <a:pt x="182" y="56"/>
                  </a:lnTo>
                  <a:lnTo>
                    <a:pt x="174" y="44"/>
                  </a:lnTo>
                  <a:lnTo>
                    <a:pt x="164" y="36"/>
                  </a:lnTo>
                  <a:lnTo>
                    <a:pt x="154" y="28"/>
                  </a:lnTo>
                  <a:lnTo>
                    <a:pt x="144" y="22"/>
                  </a:lnTo>
                  <a:lnTo>
                    <a:pt x="134" y="18"/>
                  </a:lnTo>
                  <a:lnTo>
                    <a:pt x="124" y="18"/>
                  </a:lnTo>
                  <a:lnTo>
                    <a:pt x="12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Rectangle 112"/>
            <p:cNvSpPr>
              <a:spLocks noChangeArrowheads="1"/>
            </p:cNvSpPr>
            <p:nvPr/>
          </p:nvSpPr>
          <p:spPr bwMode="auto">
            <a:xfrm>
              <a:off x="8836766" y="3173526"/>
              <a:ext cx="67310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Rectangle 113"/>
            <p:cNvSpPr>
              <a:spLocks noChangeArrowheads="1"/>
            </p:cNvSpPr>
            <p:nvPr/>
          </p:nvSpPr>
          <p:spPr bwMode="auto">
            <a:xfrm>
              <a:off x="8836766" y="2890951"/>
              <a:ext cx="67310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Rectangle 114"/>
            <p:cNvSpPr>
              <a:spLocks noChangeArrowheads="1"/>
            </p:cNvSpPr>
            <p:nvPr/>
          </p:nvSpPr>
          <p:spPr bwMode="auto">
            <a:xfrm>
              <a:off x="9157441" y="2681401"/>
              <a:ext cx="28575" cy="7302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115"/>
            <p:cNvSpPr>
              <a:spLocks noEditPoints="1"/>
            </p:cNvSpPr>
            <p:nvPr/>
          </p:nvSpPr>
          <p:spPr bwMode="auto">
            <a:xfrm>
              <a:off x="9103466" y="2455976"/>
              <a:ext cx="139700" cy="139700"/>
            </a:xfrm>
            <a:custGeom>
              <a:avLst/>
              <a:gdLst>
                <a:gd name="T0" fmla="*/ 44 w 88"/>
                <a:gd name="T1" fmla="*/ 88 h 88"/>
                <a:gd name="T2" fmla="*/ 44 w 88"/>
                <a:gd name="T3" fmla="*/ 88 h 88"/>
                <a:gd name="T4" fmla="*/ 34 w 88"/>
                <a:gd name="T5" fmla="*/ 88 h 88"/>
                <a:gd name="T6" fmla="*/ 26 w 88"/>
                <a:gd name="T7" fmla="*/ 86 h 88"/>
                <a:gd name="T8" fmla="*/ 20 w 88"/>
                <a:gd name="T9" fmla="*/ 82 h 88"/>
                <a:gd name="T10" fmla="*/ 12 w 88"/>
                <a:gd name="T11" fmla="*/ 76 h 88"/>
                <a:gd name="T12" fmla="*/ 8 w 88"/>
                <a:gd name="T13" fmla="*/ 70 h 88"/>
                <a:gd name="T14" fmla="*/ 4 w 88"/>
                <a:gd name="T15" fmla="*/ 62 h 88"/>
                <a:gd name="T16" fmla="*/ 0 w 88"/>
                <a:gd name="T17" fmla="*/ 54 h 88"/>
                <a:gd name="T18" fmla="*/ 0 w 88"/>
                <a:gd name="T19" fmla="*/ 44 h 88"/>
                <a:gd name="T20" fmla="*/ 0 w 88"/>
                <a:gd name="T21" fmla="*/ 44 h 88"/>
                <a:gd name="T22" fmla="*/ 0 w 88"/>
                <a:gd name="T23" fmla="*/ 36 h 88"/>
                <a:gd name="T24" fmla="*/ 4 w 88"/>
                <a:gd name="T25" fmla="*/ 28 h 88"/>
                <a:gd name="T26" fmla="*/ 8 w 88"/>
                <a:gd name="T27" fmla="*/ 20 h 88"/>
                <a:gd name="T28" fmla="*/ 12 w 88"/>
                <a:gd name="T29" fmla="*/ 14 h 88"/>
                <a:gd name="T30" fmla="*/ 20 w 88"/>
                <a:gd name="T31" fmla="*/ 8 h 88"/>
                <a:gd name="T32" fmla="*/ 26 w 88"/>
                <a:gd name="T33" fmla="*/ 4 h 88"/>
                <a:gd name="T34" fmla="*/ 34 w 88"/>
                <a:gd name="T35" fmla="*/ 0 h 88"/>
                <a:gd name="T36" fmla="*/ 44 w 88"/>
                <a:gd name="T37" fmla="*/ 0 h 88"/>
                <a:gd name="T38" fmla="*/ 44 w 88"/>
                <a:gd name="T39" fmla="*/ 0 h 88"/>
                <a:gd name="T40" fmla="*/ 52 w 88"/>
                <a:gd name="T41" fmla="*/ 0 h 88"/>
                <a:gd name="T42" fmla="*/ 62 w 88"/>
                <a:gd name="T43" fmla="*/ 4 h 88"/>
                <a:gd name="T44" fmla="*/ 68 w 88"/>
                <a:gd name="T45" fmla="*/ 8 h 88"/>
                <a:gd name="T46" fmla="*/ 76 w 88"/>
                <a:gd name="T47" fmla="*/ 14 h 88"/>
                <a:gd name="T48" fmla="*/ 80 w 88"/>
                <a:gd name="T49" fmla="*/ 20 h 88"/>
                <a:gd name="T50" fmla="*/ 84 w 88"/>
                <a:gd name="T51" fmla="*/ 28 h 88"/>
                <a:gd name="T52" fmla="*/ 88 w 88"/>
                <a:gd name="T53" fmla="*/ 36 h 88"/>
                <a:gd name="T54" fmla="*/ 88 w 88"/>
                <a:gd name="T55" fmla="*/ 44 h 88"/>
                <a:gd name="T56" fmla="*/ 88 w 88"/>
                <a:gd name="T57" fmla="*/ 44 h 88"/>
                <a:gd name="T58" fmla="*/ 88 w 88"/>
                <a:gd name="T59" fmla="*/ 54 h 88"/>
                <a:gd name="T60" fmla="*/ 84 w 88"/>
                <a:gd name="T61" fmla="*/ 62 h 88"/>
                <a:gd name="T62" fmla="*/ 80 w 88"/>
                <a:gd name="T63" fmla="*/ 70 h 88"/>
                <a:gd name="T64" fmla="*/ 76 w 88"/>
                <a:gd name="T65" fmla="*/ 76 h 88"/>
                <a:gd name="T66" fmla="*/ 68 w 88"/>
                <a:gd name="T67" fmla="*/ 82 h 88"/>
                <a:gd name="T68" fmla="*/ 62 w 88"/>
                <a:gd name="T69" fmla="*/ 86 h 88"/>
                <a:gd name="T70" fmla="*/ 52 w 88"/>
                <a:gd name="T71" fmla="*/ 88 h 88"/>
                <a:gd name="T72" fmla="*/ 44 w 88"/>
                <a:gd name="T73" fmla="*/ 88 h 88"/>
                <a:gd name="T74" fmla="*/ 44 w 88"/>
                <a:gd name="T75" fmla="*/ 88 h 88"/>
                <a:gd name="T76" fmla="*/ 44 w 88"/>
                <a:gd name="T77" fmla="*/ 18 h 88"/>
                <a:gd name="T78" fmla="*/ 44 w 88"/>
                <a:gd name="T79" fmla="*/ 18 h 88"/>
                <a:gd name="T80" fmla="*/ 34 w 88"/>
                <a:gd name="T81" fmla="*/ 20 h 88"/>
                <a:gd name="T82" fmla="*/ 26 w 88"/>
                <a:gd name="T83" fmla="*/ 26 h 88"/>
                <a:gd name="T84" fmla="*/ 20 w 88"/>
                <a:gd name="T85" fmla="*/ 34 h 88"/>
                <a:gd name="T86" fmla="*/ 18 w 88"/>
                <a:gd name="T87" fmla="*/ 44 h 88"/>
                <a:gd name="T88" fmla="*/ 18 w 88"/>
                <a:gd name="T89" fmla="*/ 44 h 88"/>
                <a:gd name="T90" fmla="*/ 20 w 88"/>
                <a:gd name="T91" fmla="*/ 54 h 88"/>
                <a:gd name="T92" fmla="*/ 26 w 88"/>
                <a:gd name="T93" fmla="*/ 62 h 88"/>
                <a:gd name="T94" fmla="*/ 34 w 88"/>
                <a:gd name="T95" fmla="*/ 68 h 88"/>
                <a:gd name="T96" fmla="*/ 44 w 88"/>
                <a:gd name="T97" fmla="*/ 70 h 88"/>
                <a:gd name="T98" fmla="*/ 44 w 88"/>
                <a:gd name="T99" fmla="*/ 70 h 88"/>
                <a:gd name="T100" fmla="*/ 54 w 88"/>
                <a:gd name="T101" fmla="*/ 68 h 88"/>
                <a:gd name="T102" fmla="*/ 62 w 88"/>
                <a:gd name="T103" fmla="*/ 62 h 88"/>
                <a:gd name="T104" fmla="*/ 68 w 88"/>
                <a:gd name="T105" fmla="*/ 54 h 88"/>
                <a:gd name="T106" fmla="*/ 70 w 88"/>
                <a:gd name="T107" fmla="*/ 44 h 88"/>
                <a:gd name="T108" fmla="*/ 70 w 88"/>
                <a:gd name="T109" fmla="*/ 44 h 88"/>
                <a:gd name="T110" fmla="*/ 68 w 88"/>
                <a:gd name="T111" fmla="*/ 34 h 88"/>
                <a:gd name="T112" fmla="*/ 62 w 88"/>
                <a:gd name="T113" fmla="*/ 26 h 88"/>
                <a:gd name="T114" fmla="*/ 54 w 88"/>
                <a:gd name="T115" fmla="*/ 20 h 88"/>
                <a:gd name="T116" fmla="*/ 44 w 88"/>
                <a:gd name="T117" fmla="*/ 18 h 88"/>
                <a:gd name="T118" fmla="*/ 44 w 88"/>
                <a:gd name="T1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88">
                  <a:moveTo>
                    <a:pt x="44" y="88"/>
                  </a:moveTo>
                  <a:lnTo>
                    <a:pt x="44" y="88"/>
                  </a:lnTo>
                  <a:lnTo>
                    <a:pt x="34" y="88"/>
                  </a:lnTo>
                  <a:lnTo>
                    <a:pt x="26" y="86"/>
                  </a:lnTo>
                  <a:lnTo>
                    <a:pt x="20" y="82"/>
                  </a:lnTo>
                  <a:lnTo>
                    <a:pt x="12" y="76"/>
                  </a:lnTo>
                  <a:lnTo>
                    <a:pt x="8" y="70"/>
                  </a:lnTo>
                  <a:lnTo>
                    <a:pt x="4" y="6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62" y="4"/>
                  </a:lnTo>
                  <a:lnTo>
                    <a:pt x="68" y="8"/>
                  </a:lnTo>
                  <a:lnTo>
                    <a:pt x="76" y="14"/>
                  </a:lnTo>
                  <a:lnTo>
                    <a:pt x="80" y="20"/>
                  </a:lnTo>
                  <a:lnTo>
                    <a:pt x="84" y="28"/>
                  </a:lnTo>
                  <a:lnTo>
                    <a:pt x="88" y="36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54"/>
                  </a:lnTo>
                  <a:lnTo>
                    <a:pt x="84" y="62"/>
                  </a:lnTo>
                  <a:lnTo>
                    <a:pt x="80" y="70"/>
                  </a:lnTo>
                  <a:lnTo>
                    <a:pt x="76" y="76"/>
                  </a:lnTo>
                  <a:lnTo>
                    <a:pt x="68" y="82"/>
                  </a:lnTo>
                  <a:lnTo>
                    <a:pt x="62" y="86"/>
                  </a:lnTo>
                  <a:lnTo>
                    <a:pt x="52" y="88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4" y="18"/>
                  </a:moveTo>
                  <a:lnTo>
                    <a:pt x="44" y="18"/>
                  </a:lnTo>
                  <a:lnTo>
                    <a:pt x="34" y="20"/>
                  </a:lnTo>
                  <a:lnTo>
                    <a:pt x="26" y="26"/>
                  </a:lnTo>
                  <a:lnTo>
                    <a:pt x="20" y="3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20" y="54"/>
                  </a:lnTo>
                  <a:lnTo>
                    <a:pt x="26" y="62"/>
                  </a:lnTo>
                  <a:lnTo>
                    <a:pt x="34" y="68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54" y="68"/>
                  </a:lnTo>
                  <a:lnTo>
                    <a:pt x="62" y="62"/>
                  </a:lnTo>
                  <a:lnTo>
                    <a:pt x="68" y="5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34"/>
                  </a:lnTo>
                  <a:lnTo>
                    <a:pt x="62" y="26"/>
                  </a:lnTo>
                  <a:lnTo>
                    <a:pt x="54" y="20"/>
                  </a:lnTo>
                  <a:lnTo>
                    <a:pt x="44" y="18"/>
                  </a:lnTo>
                  <a:lnTo>
                    <a:pt x="4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116"/>
            <p:cNvSpPr>
              <a:spLocks noEditPoints="1"/>
            </p:cNvSpPr>
            <p:nvPr/>
          </p:nvSpPr>
          <p:spPr bwMode="auto">
            <a:xfrm>
              <a:off x="9103466" y="3497376"/>
              <a:ext cx="139700" cy="139700"/>
            </a:xfrm>
            <a:custGeom>
              <a:avLst/>
              <a:gdLst>
                <a:gd name="T0" fmla="*/ 44 w 88"/>
                <a:gd name="T1" fmla="*/ 88 h 88"/>
                <a:gd name="T2" fmla="*/ 44 w 88"/>
                <a:gd name="T3" fmla="*/ 88 h 88"/>
                <a:gd name="T4" fmla="*/ 34 w 88"/>
                <a:gd name="T5" fmla="*/ 88 h 88"/>
                <a:gd name="T6" fmla="*/ 26 w 88"/>
                <a:gd name="T7" fmla="*/ 86 h 88"/>
                <a:gd name="T8" fmla="*/ 20 w 88"/>
                <a:gd name="T9" fmla="*/ 82 h 88"/>
                <a:gd name="T10" fmla="*/ 12 w 88"/>
                <a:gd name="T11" fmla="*/ 76 h 88"/>
                <a:gd name="T12" fmla="*/ 8 w 88"/>
                <a:gd name="T13" fmla="*/ 70 h 88"/>
                <a:gd name="T14" fmla="*/ 4 w 88"/>
                <a:gd name="T15" fmla="*/ 62 h 88"/>
                <a:gd name="T16" fmla="*/ 0 w 88"/>
                <a:gd name="T17" fmla="*/ 54 h 88"/>
                <a:gd name="T18" fmla="*/ 0 w 88"/>
                <a:gd name="T19" fmla="*/ 44 h 88"/>
                <a:gd name="T20" fmla="*/ 0 w 88"/>
                <a:gd name="T21" fmla="*/ 44 h 88"/>
                <a:gd name="T22" fmla="*/ 0 w 88"/>
                <a:gd name="T23" fmla="*/ 36 h 88"/>
                <a:gd name="T24" fmla="*/ 4 w 88"/>
                <a:gd name="T25" fmla="*/ 28 h 88"/>
                <a:gd name="T26" fmla="*/ 8 w 88"/>
                <a:gd name="T27" fmla="*/ 20 h 88"/>
                <a:gd name="T28" fmla="*/ 12 w 88"/>
                <a:gd name="T29" fmla="*/ 14 h 88"/>
                <a:gd name="T30" fmla="*/ 20 w 88"/>
                <a:gd name="T31" fmla="*/ 8 h 88"/>
                <a:gd name="T32" fmla="*/ 26 w 88"/>
                <a:gd name="T33" fmla="*/ 4 h 88"/>
                <a:gd name="T34" fmla="*/ 34 w 88"/>
                <a:gd name="T35" fmla="*/ 2 h 88"/>
                <a:gd name="T36" fmla="*/ 44 w 88"/>
                <a:gd name="T37" fmla="*/ 0 h 88"/>
                <a:gd name="T38" fmla="*/ 44 w 88"/>
                <a:gd name="T39" fmla="*/ 0 h 88"/>
                <a:gd name="T40" fmla="*/ 52 w 88"/>
                <a:gd name="T41" fmla="*/ 2 h 88"/>
                <a:gd name="T42" fmla="*/ 62 w 88"/>
                <a:gd name="T43" fmla="*/ 4 h 88"/>
                <a:gd name="T44" fmla="*/ 68 w 88"/>
                <a:gd name="T45" fmla="*/ 8 h 88"/>
                <a:gd name="T46" fmla="*/ 76 w 88"/>
                <a:gd name="T47" fmla="*/ 14 h 88"/>
                <a:gd name="T48" fmla="*/ 80 w 88"/>
                <a:gd name="T49" fmla="*/ 20 h 88"/>
                <a:gd name="T50" fmla="*/ 84 w 88"/>
                <a:gd name="T51" fmla="*/ 28 h 88"/>
                <a:gd name="T52" fmla="*/ 88 w 88"/>
                <a:gd name="T53" fmla="*/ 36 h 88"/>
                <a:gd name="T54" fmla="*/ 88 w 88"/>
                <a:gd name="T55" fmla="*/ 44 h 88"/>
                <a:gd name="T56" fmla="*/ 88 w 88"/>
                <a:gd name="T57" fmla="*/ 44 h 88"/>
                <a:gd name="T58" fmla="*/ 88 w 88"/>
                <a:gd name="T59" fmla="*/ 54 h 88"/>
                <a:gd name="T60" fmla="*/ 84 w 88"/>
                <a:gd name="T61" fmla="*/ 62 h 88"/>
                <a:gd name="T62" fmla="*/ 80 w 88"/>
                <a:gd name="T63" fmla="*/ 70 h 88"/>
                <a:gd name="T64" fmla="*/ 76 w 88"/>
                <a:gd name="T65" fmla="*/ 76 h 88"/>
                <a:gd name="T66" fmla="*/ 68 w 88"/>
                <a:gd name="T67" fmla="*/ 82 h 88"/>
                <a:gd name="T68" fmla="*/ 62 w 88"/>
                <a:gd name="T69" fmla="*/ 86 h 88"/>
                <a:gd name="T70" fmla="*/ 52 w 88"/>
                <a:gd name="T71" fmla="*/ 88 h 88"/>
                <a:gd name="T72" fmla="*/ 44 w 88"/>
                <a:gd name="T73" fmla="*/ 88 h 88"/>
                <a:gd name="T74" fmla="*/ 44 w 88"/>
                <a:gd name="T75" fmla="*/ 88 h 88"/>
                <a:gd name="T76" fmla="*/ 44 w 88"/>
                <a:gd name="T77" fmla="*/ 18 h 88"/>
                <a:gd name="T78" fmla="*/ 44 w 88"/>
                <a:gd name="T79" fmla="*/ 18 h 88"/>
                <a:gd name="T80" fmla="*/ 34 w 88"/>
                <a:gd name="T81" fmla="*/ 20 h 88"/>
                <a:gd name="T82" fmla="*/ 26 w 88"/>
                <a:gd name="T83" fmla="*/ 26 h 88"/>
                <a:gd name="T84" fmla="*/ 20 w 88"/>
                <a:gd name="T85" fmla="*/ 34 h 88"/>
                <a:gd name="T86" fmla="*/ 18 w 88"/>
                <a:gd name="T87" fmla="*/ 44 h 88"/>
                <a:gd name="T88" fmla="*/ 18 w 88"/>
                <a:gd name="T89" fmla="*/ 44 h 88"/>
                <a:gd name="T90" fmla="*/ 20 w 88"/>
                <a:gd name="T91" fmla="*/ 54 h 88"/>
                <a:gd name="T92" fmla="*/ 26 w 88"/>
                <a:gd name="T93" fmla="*/ 64 h 88"/>
                <a:gd name="T94" fmla="*/ 34 w 88"/>
                <a:gd name="T95" fmla="*/ 68 h 88"/>
                <a:gd name="T96" fmla="*/ 44 w 88"/>
                <a:gd name="T97" fmla="*/ 70 h 88"/>
                <a:gd name="T98" fmla="*/ 44 w 88"/>
                <a:gd name="T99" fmla="*/ 70 h 88"/>
                <a:gd name="T100" fmla="*/ 54 w 88"/>
                <a:gd name="T101" fmla="*/ 68 h 88"/>
                <a:gd name="T102" fmla="*/ 62 w 88"/>
                <a:gd name="T103" fmla="*/ 64 h 88"/>
                <a:gd name="T104" fmla="*/ 68 w 88"/>
                <a:gd name="T105" fmla="*/ 54 h 88"/>
                <a:gd name="T106" fmla="*/ 70 w 88"/>
                <a:gd name="T107" fmla="*/ 44 h 88"/>
                <a:gd name="T108" fmla="*/ 70 w 88"/>
                <a:gd name="T109" fmla="*/ 44 h 88"/>
                <a:gd name="T110" fmla="*/ 68 w 88"/>
                <a:gd name="T111" fmla="*/ 34 h 88"/>
                <a:gd name="T112" fmla="*/ 62 w 88"/>
                <a:gd name="T113" fmla="*/ 26 h 88"/>
                <a:gd name="T114" fmla="*/ 54 w 88"/>
                <a:gd name="T115" fmla="*/ 20 h 88"/>
                <a:gd name="T116" fmla="*/ 44 w 88"/>
                <a:gd name="T117" fmla="*/ 18 h 88"/>
                <a:gd name="T118" fmla="*/ 44 w 88"/>
                <a:gd name="T1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88">
                  <a:moveTo>
                    <a:pt x="44" y="88"/>
                  </a:moveTo>
                  <a:lnTo>
                    <a:pt x="44" y="88"/>
                  </a:lnTo>
                  <a:lnTo>
                    <a:pt x="34" y="88"/>
                  </a:lnTo>
                  <a:lnTo>
                    <a:pt x="26" y="86"/>
                  </a:lnTo>
                  <a:lnTo>
                    <a:pt x="20" y="82"/>
                  </a:lnTo>
                  <a:lnTo>
                    <a:pt x="12" y="76"/>
                  </a:lnTo>
                  <a:lnTo>
                    <a:pt x="8" y="70"/>
                  </a:lnTo>
                  <a:lnTo>
                    <a:pt x="4" y="6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62" y="4"/>
                  </a:lnTo>
                  <a:lnTo>
                    <a:pt x="68" y="8"/>
                  </a:lnTo>
                  <a:lnTo>
                    <a:pt x="76" y="14"/>
                  </a:lnTo>
                  <a:lnTo>
                    <a:pt x="80" y="20"/>
                  </a:lnTo>
                  <a:lnTo>
                    <a:pt x="84" y="28"/>
                  </a:lnTo>
                  <a:lnTo>
                    <a:pt x="88" y="36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54"/>
                  </a:lnTo>
                  <a:lnTo>
                    <a:pt x="84" y="62"/>
                  </a:lnTo>
                  <a:lnTo>
                    <a:pt x="80" y="70"/>
                  </a:lnTo>
                  <a:lnTo>
                    <a:pt x="76" y="76"/>
                  </a:lnTo>
                  <a:lnTo>
                    <a:pt x="68" y="82"/>
                  </a:lnTo>
                  <a:lnTo>
                    <a:pt x="62" y="86"/>
                  </a:lnTo>
                  <a:lnTo>
                    <a:pt x="52" y="88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4" y="18"/>
                  </a:moveTo>
                  <a:lnTo>
                    <a:pt x="44" y="18"/>
                  </a:lnTo>
                  <a:lnTo>
                    <a:pt x="34" y="20"/>
                  </a:lnTo>
                  <a:lnTo>
                    <a:pt x="26" y="26"/>
                  </a:lnTo>
                  <a:lnTo>
                    <a:pt x="20" y="3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20" y="54"/>
                  </a:lnTo>
                  <a:lnTo>
                    <a:pt x="26" y="64"/>
                  </a:lnTo>
                  <a:lnTo>
                    <a:pt x="34" y="68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54" y="68"/>
                  </a:lnTo>
                  <a:lnTo>
                    <a:pt x="62" y="64"/>
                  </a:lnTo>
                  <a:lnTo>
                    <a:pt x="68" y="5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34"/>
                  </a:lnTo>
                  <a:lnTo>
                    <a:pt x="62" y="26"/>
                  </a:lnTo>
                  <a:lnTo>
                    <a:pt x="54" y="20"/>
                  </a:lnTo>
                  <a:lnTo>
                    <a:pt x="44" y="18"/>
                  </a:lnTo>
                  <a:lnTo>
                    <a:pt x="4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117"/>
            <p:cNvSpPr>
              <a:spLocks noEditPoints="1"/>
            </p:cNvSpPr>
            <p:nvPr/>
          </p:nvSpPr>
          <p:spPr bwMode="auto">
            <a:xfrm>
              <a:off x="9551141" y="2700451"/>
              <a:ext cx="139700" cy="139700"/>
            </a:xfrm>
            <a:custGeom>
              <a:avLst/>
              <a:gdLst>
                <a:gd name="T0" fmla="*/ 44 w 88"/>
                <a:gd name="T1" fmla="*/ 88 h 88"/>
                <a:gd name="T2" fmla="*/ 44 w 88"/>
                <a:gd name="T3" fmla="*/ 88 h 88"/>
                <a:gd name="T4" fmla="*/ 36 w 88"/>
                <a:gd name="T5" fmla="*/ 88 h 88"/>
                <a:gd name="T6" fmla="*/ 26 w 88"/>
                <a:gd name="T7" fmla="*/ 84 h 88"/>
                <a:gd name="T8" fmla="*/ 20 w 88"/>
                <a:gd name="T9" fmla="*/ 80 h 88"/>
                <a:gd name="T10" fmla="*/ 12 w 88"/>
                <a:gd name="T11" fmla="*/ 76 h 88"/>
                <a:gd name="T12" fmla="*/ 8 w 88"/>
                <a:gd name="T13" fmla="*/ 68 h 88"/>
                <a:gd name="T14" fmla="*/ 4 w 88"/>
                <a:gd name="T15" fmla="*/ 62 h 88"/>
                <a:gd name="T16" fmla="*/ 0 w 88"/>
                <a:gd name="T17" fmla="*/ 52 h 88"/>
                <a:gd name="T18" fmla="*/ 0 w 88"/>
                <a:gd name="T19" fmla="*/ 44 h 88"/>
                <a:gd name="T20" fmla="*/ 0 w 88"/>
                <a:gd name="T21" fmla="*/ 44 h 88"/>
                <a:gd name="T22" fmla="*/ 0 w 88"/>
                <a:gd name="T23" fmla="*/ 34 h 88"/>
                <a:gd name="T24" fmla="*/ 4 w 88"/>
                <a:gd name="T25" fmla="*/ 26 h 88"/>
                <a:gd name="T26" fmla="*/ 8 w 88"/>
                <a:gd name="T27" fmla="*/ 20 h 88"/>
                <a:gd name="T28" fmla="*/ 12 w 88"/>
                <a:gd name="T29" fmla="*/ 12 h 88"/>
                <a:gd name="T30" fmla="*/ 20 w 88"/>
                <a:gd name="T31" fmla="*/ 8 h 88"/>
                <a:gd name="T32" fmla="*/ 26 w 88"/>
                <a:gd name="T33" fmla="*/ 4 h 88"/>
                <a:gd name="T34" fmla="*/ 36 w 88"/>
                <a:gd name="T35" fmla="*/ 0 h 88"/>
                <a:gd name="T36" fmla="*/ 44 w 88"/>
                <a:gd name="T37" fmla="*/ 0 h 88"/>
                <a:gd name="T38" fmla="*/ 44 w 88"/>
                <a:gd name="T39" fmla="*/ 0 h 88"/>
                <a:gd name="T40" fmla="*/ 54 w 88"/>
                <a:gd name="T41" fmla="*/ 0 h 88"/>
                <a:gd name="T42" fmla="*/ 62 w 88"/>
                <a:gd name="T43" fmla="*/ 4 h 88"/>
                <a:gd name="T44" fmla="*/ 68 w 88"/>
                <a:gd name="T45" fmla="*/ 8 h 88"/>
                <a:gd name="T46" fmla="*/ 76 w 88"/>
                <a:gd name="T47" fmla="*/ 12 h 88"/>
                <a:gd name="T48" fmla="*/ 80 w 88"/>
                <a:gd name="T49" fmla="*/ 20 h 88"/>
                <a:gd name="T50" fmla="*/ 84 w 88"/>
                <a:gd name="T51" fmla="*/ 26 h 88"/>
                <a:gd name="T52" fmla="*/ 88 w 88"/>
                <a:gd name="T53" fmla="*/ 34 h 88"/>
                <a:gd name="T54" fmla="*/ 88 w 88"/>
                <a:gd name="T55" fmla="*/ 44 h 88"/>
                <a:gd name="T56" fmla="*/ 88 w 88"/>
                <a:gd name="T57" fmla="*/ 44 h 88"/>
                <a:gd name="T58" fmla="*/ 88 w 88"/>
                <a:gd name="T59" fmla="*/ 52 h 88"/>
                <a:gd name="T60" fmla="*/ 84 w 88"/>
                <a:gd name="T61" fmla="*/ 62 h 88"/>
                <a:gd name="T62" fmla="*/ 80 w 88"/>
                <a:gd name="T63" fmla="*/ 68 h 88"/>
                <a:gd name="T64" fmla="*/ 76 w 88"/>
                <a:gd name="T65" fmla="*/ 76 h 88"/>
                <a:gd name="T66" fmla="*/ 68 w 88"/>
                <a:gd name="T67" fmla="*/ 80 h 88"/>
                <a:gd name="T68" fmla="*/ 62 w 88"/>
                <a:gd name="T69" fmla="*/ 84 h 88"/>
                <a:gd name="T70" fmla="*/ 54 w 88"/>
                <a:gd name="T71" fmla="*/ 88 h 88"/>
                <a:gd name="T72" fmla="*/ 44 w 88"/>
                <a:gd name="T73" fmla="*/ 88 h 88"/>
                <a:gd name="T74" fmla="*/ 44 w 88"/>
                <a:gd name="T75" fmla="*/ 88 h 88"/>
                <a:gd name="T76" fmla="*/ 44 w 88"/>
                <a:gd name="T77" fmla="*/ 18 h 88"/>
                <a:gd name="T78" fmla="*/ 44 w 88"/>
                <a:gd name="T79" fmla="*/ 18 h 88"/>
                <a:gd name="T80" fmla="*/ 34 w 88"/>
                <a:gd name="T81" fmla="*/ 20 h 88"/>
                <a:gd name="T82" fmla="*/ 26 w 88"/>
                <a:gd name="T83" fmla="*/ 26 h 88"/>
                <a:gd name="T84" fmla="*/ 20 w 88"/>
                <a:gd name="T85" fmla="*/ 34 h 88"/>
                <a:gd name="T86" fmla="*/ 18 w 88"/>
                <a:gd name="T87" fmla="*/ 44 h 88"/>
                <a:gd name="T88" fmla="*/ 18 w 88"/>
                <a:gd name="T89" fmla="*/ 44 h 88"/>
                <a:gd name="T90" fmla="*/ 20 w 88"/>
                <a:gd name="T91" fmla="*/ 54 h 88"/>
                <a:gd name="T92" fmla="*/ 26 w 88"/>
                <a:gd name="T93" fmla="*/ 62 h 88"/>
                <a:gd name="T94" fmla="*/ 34 w 88"/>
                <a:gd name="T95" fmla="*/ 68 h 88"/>
                <a:gd name="T96" fmla="*/ 44 w 88"/>
                <a:gd name="T97" fmla="*/ 70 h 88"/>
                <a:gd name="T98" fmla="*/ 44 w 88"/>
                <a:gd name="T99" fmla="*/ 70 h 88"/>
                <a:gd name="T100" fmla="*/ 54 w 88"/>
                <a:gd name="T101" fmla="*/ 68 h 88"/>
                <a:gd name="T102" fmla="*/ 62 w 88"/>
                <a:gd name="T103" fmla="*/ 62 h 88"/>
                <a:gd name="T104" fmla="*/ 68 w 88"/>
                <a:gd name="T105" fmla="*/ 54 h 88"/>
                <a:gd name="T106" fmla="*/ 70 w 88"/>
                <a:gd name="T107" fmla="*/ 44 h 88"/>
                <a:gd name="T108" fmla="*/ 70 w 88"/>
                <a:gd name="T109" fmla="*/ 44 h 88"/>
                <a:gd name="T110" fmla="*/ 68 w 88"/>
                <a:gd name="T111" fmla="*/ 34 h 88"/>
                <a:gd name="T112" fmla="*/ 62 w 88"/>
                <a:gd name="T113" fmla="*/ 26 h 88"/>
                <a:gd name="T114" fmla="*/ 54 w 88"/>
                <a:gd name="T115" fmla="*/ 20 h 88"/>
                <a:gd name="T116" fmla="*/ 44 w 88"/>
                <a:gd name="T117" fmla="*/ 18 h 88"/>
                <a:gd name="T118" fmla="*/ 44 w 88"/>
                <a:gd name="T1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88">
                  <a:moveTo>
                    <a:pt x="44" y="88"/>
                  </a:moveTo>
                  <a:lnTo>
                    <a:pt x="44" y="88"/>
                  </a:lnTo>
                  <a:lnTo>
                    <a:pt x="36" y="88"/>
                  </a:lnTo>
                  <a:lnTo>
                    <a:pt x="26" y="84"/>
                  </a:lnTo>
                  <a:lnTo>
                    <a:pt x="20" y="80"/>
                  </a:lnTo>
                  <a:lnTo>
                    <a:pt x="12" y="76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4" y="26"/>
                  </a:lnTo>
                  <a:lnTo>
                    <a:pt x="8" y="20"/>
                  </a:lnTo>
                  <a:lnTo>
                    <a:pt x="12" y="12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2" y="4"/>
                  </a:lnTo>
                  <a:lnTo>
                    <a:pt x="68" y="8"/>
                  </a:lnTo>
                  <a:lnTo>
                    <a:pt x="76" y="12"/>
                  </a:lnTo>
                  <a:lnTo>
                    <a:pt x="80" y="20"/>
                  </a:lnTo>
                  <a:lnTo>
                    <a:pt x="84" y="26"/>
                  </a:lnTo>
                  <a:lnTo>
                    <a:pt x="88" y="3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52"/>
                  </a:lnTo>
                  <a:lnTo>
                    <a:pt x="84" y="62"/>
                  </a:lnTo>
                  <a:lnTo>
                    <a:pt x="80" y="68"/>
                  </a:lnTo>
                  <a:lnTo>
                    <a:pt x="76" y="76"/>
                  </a:lnTo>
                  <a:lnTo>
                    <a:pt x="68" y="80"/>
                  </a:lnTo>
                  <a:lnTo>
                    <a:pt x="62" y="84"/>
                  </a:lnTo>
                  <a:lnTo>
                    <a:pt x="54" y="88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4" y="18"/>
                  </a:moveTo>
                  <a:lnTo>
                    <a:pt x="44" y="18"/>
                  </a:lnTo>
                  <a:lnTo>
                    <a:pt x="34" y="20"/>
                  </a:lnTo>
                  <a:lnTo>
                    <a:pt x="26" y="26"/>
                  </a:lnTo>
                  <a:lnTo>
                    <a:pt x="20" y="3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20" y="54"/>
                  </a:lnTo>
                  <a:lnTo>
                    <a:pt x="26" y="62"/>
                  </a:lnTo>
                  <a:lnTo>
                    <a:pt x="34" y="68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54" y="68"/>
                  </a:lnTo>
                  <a:lnTo>
                    <a:pt x="62" y="62"/>
                  </a:lnTo>
                  <a:lnTo>
                    <a:pt x="68" y="5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34"/>
                  </a:lnTo>
                  <a:lnTo>
                    <a:pt x="62" y="26"/>
                  </a:lnTo>
                  <a:lnTo>
                    <a:pt x="54" y="20"/>
                  </a:lnTo>
                  <a:lnTo>
                    <a:pt x="44" y="18"/>
                  </a:lnTo>
                  <a:lnTo>
                    <a:pt x="4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118"/>
            <p:cNvSpPr>
              <a:spLocks noEditPoints="1"/>
            </p:cNvSpPr>
            <p:nvPr/>
          </p:nvSpPr>
          <p:spPr bwMode="auto">
            <a:xfrm>
              <a:off x="9551141" y="3252901"/>
              <a:ext cx="139700" cy="142875"/>
            </a:xfrm>
            <a:custGeom>
              <a:avLst/>
              <a:gdLst>
                <a:gd name="T0" fmla="*/ 44 w 88"/>
                <a:gd name="T1" fmla="*/ 90 h 90"/>
                <a:gd name="T2" fmla="*/ 44 w 88"/>
                <a:gd name="T3" fmla="*/ 90 h 90"/>
                <a:gd name="T4" fmla="*/ 36 w 88"/>
                <a:gd name="T5" fmla="*/ 88 h 90"/>
                <a:gd name="T6" fmla="*/ 26 w 88"/>
                <a:gd name="T7" fmla="*/ 86 h 90"/>
                <a:gd name="T8" fmla="*/ 20 w 88"/>
                <a:gd name="T9" fmla="*/ 82 h 90"/>
                <a:gd name="T10" fmla="*/ 12 w 88"/>
                <a:gd name="T11" fmla="*/ 76 h 90"/>
                <a:gd name="T12" fmla="*/ 8 w 88"/>
                <a:gd name="T13" fmla="*/ 70 h 90"/>
                <a:gd name="T14" fmla="*/ 4 w 88"/>
                <a:gd name="T15" fmla="*/ 62 h 90"/>
                <a:gd name="T16" fmla="*/ 0 w 88"/>
                <a:gd name="T17" fmla="*/ 54 h 90"/>
                <a:gd name="T18" fmla="*/ 0 w 88"/>
                <a:gd name="T19" fmla="*/ 46 h 90"/>
                <a:gd name="T20" fmla="*/ 0 w 88"/>
                <a:gd name="T21" fmla="*/ 46 h 90"/>
                <a:gd name="T22" fmla="*/ 0 w 88"/>
                <a:gd name="T23" fmla="*/ 36 h 90"/>
                <a:gd name="T24" fmla="*/ 4 w 88"/>
                <a:gd name="T25" fmla="*/ 28 h 90"/>
                <a:gd name="T26" fmla="*/ 8 w 88"/>
                <a:gd name="T27" fmla="*/ 20 h 90"/>
                <a:gd name="T28" fmla="*/ 12 w 88"/>
                <a:gd name="T29" fmla="*/ 14 h 90"/>
                <a:gd name="T30" fmla="*/ 20 w 88"/>
                <a:gd name="T31" fmla="*/ 8 h 90"/>
                <a:gd name="T32" fmla="*/ 26 w 88"/>
                <a:gd name="T33" fmla="*/ 4 h 90"/>
                <a:gd name="T34" fmla="*/ 36 w 88"/>
                <a:gd name="T35" fmla="*/ 2 h 90"/>
                <a:gd name="T36" fmla="*/ 44 w 88"/>
                <a:gd name="T37" fmla="*/ 0 h 90"/>
                <a:gd name="T38" fmla="*/ 44 w 88"/>
                <a:gd name="T39" fmla="*/ 0 h 90"/>
                <a:gd name="T40" fmla="*/ 54 w 88"/>
                <a:gd name="T41" fmla="*/ 2 h 90"/>
                <a:gd name="T42" fmla="*/ 62 w 88"/>
                <a:gd name="T43" fmla="*/ 4 h 90"/>
                <a:gd name="T44" fmla="*/ 68 w 88"/>
                <a:gd name="T45" fmla="*/ 8 h 90"/>
                <a:gd name="T46" fmla="*/ 76 w 88"/>
                <a:gd name="T47" fmla="*/ 14 h 90"/>
                <a:gd name="T48" fmla="*/ 80 w 88"/>
                <a:gd name="T49" fmla="*/ 20 h 90"/>
                <a:gd name="T50" fmla="*/ 84 w 88"/>
                <a:gd name="T51" fmla="*/ 28 h 90"/>
                <a:gd name="T52" fmla="*/ 88 w 88"/>
                <a:gd name="T53" fmla="*/ 36 h 90"/>
                <a:gd name="T54" fmla="*/ 88 w 88"/>
                <a:gd name="T55" fmla="*/ 46 h 90"/>
                <a:gd name="T56" fmla="*/ 88 w 88"/>
                <a:gd name="T57" fmla="*/ 46 h 90"/>
                <a:gd name="T58" fmla="*/ 88 w 88"/>
                <a:gd name="T59" fmla="*/ 54 h 90"/>
                <a:gd name="T60" fmla="*/ 84 w 88"/>
                <a:gd name="T61" fmla="*/ 62 h 90"/>
                <a:gd name="T62" fmla="*/ 80 w 88"/>
                <a:gd name="T63" fmla="*/ 70 h 90"/>
                <a:gd name="T64" fmla="*/ 76 w 88"/>
                <a:gd name="T65" fmla="*/ 76 h 90"/>
                <a:gd name="T66" fmla="*/ 68 w 88"/>
                <a:gd name="T67" fmla="*/ 82 h 90"/>
                <a:gd name="T68" fmla="*/ 62 w 88"/>
                <a:gd name="T69" fmla="*/ 86 h 90"/>
                <a:gd name="T70" fmla="*/ 54 w 88"/>
                <a:gd name="T71" fmla="*/ 88 h 90"/>
                <a:gd name="T72" fmla="*/ 44 w 88"/>
                <a:gd name="T73" fmla="*/ 90 h 90"/>
                <a:gd name="T74" fmla="*/ 44 w 88"/>
                <a:gd name="T75" fmla="*/ 90 h 90"/>
                <a:gd name="T76" fmla="*/ 44 w 88"/>
                <a:gd name="T77" fmla="*/ 18 h 90"/>
                <a:gd name="T78" fmla="*/ 44 w 88"/>
                <a:gd name="T79" fmla="*/ 18 h 90"/>
                <a:gd name="T80" fmla="*/ 34 w 88"/>
                <a:gd name="T81" fmla="*/ 20 h 90"/>
                <a:gd name="T82" fmla="*/ 26 w 88"/>
                <a:gd name="T83" fmla="*/ 26 h 90"/>
                <a:gd name="T84" fmla="*/ 20 w 88"/>
                <a:gd name="T85" fmla="*/ 34 h 90"/>
                <a:gd name="T86" fmla="*/ 18 w 88"/>
                <a:gd name="T87" fmla="*/ 46 h 90"/>
                <a:gd name="T88" fmla="*/ 18 w 88"/>
                <a:gd name="T89" fmla="*/ 46 h 90"/>
                <a:gd name="T90" fmla="*/ 20 w 88"/>
                <a:gd name="T91" fmla="*/ 56 h 90"/>
                <a:gd name="T92" fmla="*/ 26 w 88"/>
                <a:gd name="T93" fmla="*/ 64 h 90"/>
                <a:gd name="T94" fmla="*/ 34 w 88"/>
                <a:gd name="T95" fmla="*/ 70 h 90"/>
                <a:gd name="T96" fmla="*/ 44 w 88"/>
                <a:gd name="T97" fmla="*/ 72 h 90"/>
                <a:gd name="T98" fmla="*/ 44 w 88"/>
                <a:gd name="T99" fmla="*/ 72 h 90"/>
                <a:gd name="T100" fmla="*/ 54 w 88"/>
                <a:gd name="T101" fmla="*/ 70 h 90"/>
                <a:gd name="T102" fmla="*/ 62 w 88"/>
                <a:gd name="T103" fmla="*/ 64 h 90"/>
                <a:gd name="T104" fmla="*/ 68 w 88"/>
                <a:gd name="T105" fmla="*/ 56 h 90"/>
                <a:gd name="T106" fmla="*/ 70 w 88"/>
                <a:gd name="T107" fmla="*/ 46 h 90"/>
                <a:gd name="T108" fmla="*/ 70 w 88"/>
                <a:gd name="T109" fmla="*/ 46 h 90"/>
                <a:gd name="T110" fmla="*/ 68 w 88"/>
                <a:gd name="T111" fmla="*/ 34 h 90"/>
                <a:gd name="T112" fmla="*/ 62 w 88"/>
                <a:gd name="T113" fmla="*/ 26 h 90"/>
                <a:gd name="T114" fmla="*/ 54 w 88"/>
                <a:gd name="T115" fmla="*/ 20 h 90"/>
                <a:gd name="T116" fmla="*/ 44 w 88"/>
                <a:gd name="T117" fmla="*/ 18 h 90"/>
                <a:gd name="T118" fmla="*/ 44 w 88"/>
                <a:gd name="T11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90">
                  <a:moveTo>
                    <a:pt x="44" y="90"/>
                  </a:moveTo>
                  <a:lnTo>
                    <a:pt x="44" y="90"/>
                  </a:lnTo>
                  <a:lnTo>
                    <a:pt x="36" y="88"/>
                  </a:lnTo>
                  <a:lnTo>
                    <a:pt x="26" y="86"/>
                  </a:lnTo>
                  <a:lnTo>
                    <a:pt x="20" y="82"/>
                  </a:lnTo>
                  <a:lnTo>
                    <a:pt x="12" y="76"/>
                  </a:lnTo>
                  <a:lnTo>
                    <a:pt x="8" y="70"/>
                  </a:lnTo>
                  <a:lnTo>
                    <a:pt x="4" y="62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4" y="2"/>
                  </a:lnTo>
                  <a:lnTo>
                    <a:pt x="62" y="4"/>
                  </a:lnTo>
                  <a:lnTo>
                    <a:pt x="68" y="8"/>
                  </a:lnTo>
                  <a:lnTo>
                    <a:pt x="76" y="14"/>
                  </a:lnTo>
                  <a:lnTo>
                    <a:pt x="80" y="20"/>
                  </a:lnTo>
                  <a:lnTo>
                    <a:pt x="84" y="28"/>
                  </a:lnTo>
                  <a:lnTo>
                    <a:pt x="88" y="36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8" y="54"/>
                  </a:lnTo>
                  <a:lnTo>
                    <a:pt x="84" y="62"/>
                  </a:lnTo>
                  <a:lnTo>
                    <a:pt x="80" y="70"/>
                  </a:lnTo>
                  <a:lnTo>
                    <a:pt x="76" y="76"/>
                  </a:lnTo>
                  <a:lnTo>
                    <a:pt x="68" y="82"/>
                  </a:lnTo>
                  <a:lnTo>
                    <a:pt x="62" y="86"/>
                  </a:lnTo>
                  <a:lnTo>
                    <a:pt x="54" y="88"/>
                  </a:lnTo>
                  <a:lnTo>
                    <a:pt x="44" y="90"/>
                  </a:lnTo>
                  <a:lnTo>
                    <a:pt x="44" y="90"/>
                  </a:lnTo>
                  <a:close/>
                  <a:moveTo>
                    <a:pt x="44" y="18"/>
                  </a:moveTo>
                  <a:lnTo>
                    <a:pt x="44" y="18"/>
                  </a:lnTo>
                  <a:lnTo>
                    <a:pt x="34" y="20"/>
                  </a:lnTo>
                  <a:lnTo>
                    <a:pt x="26" y="26"/>
                  </a:lnTo>
                  <a:lnTo>
                    <a:pt x="20" y="3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20" y="56"/>
                  </a:lnTo>
                  <a:lnTo>
                    <a:pt x="26" y="64"/>
                  </a:lnTo>
                  <a:lnTo>
                    <a:pt x="34" y="70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54" y="70"/>
                  </a:lnTo>
                  <a:lnTo>
                    <a:pt x="62" y="64"/>
                  </a:lnTo>
                  <a:lnTo>
                    <a:pt x="68" y="56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68" y="34"/>
                  </a:lnTo>
                  <a:lnTo>
                    <a:pt x="62" y="26"/>
                  </a:lnTo>
                  <a:lnTo>
                    <a:pt x="54" y="20"/>
                  </a:lnTo>
                  <a:lnTo>
                    <a:pt x="44" y="18"/>
                  </a:lnTo>
                  <a:lnTo>
                    <a:pt x="4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119"/>
            <p:cNvSpPr>
              <a:spLocks noEditPoints="1"/>
            </p:cNvSpPr>
            <p:nvPr/>
          </p:nvSpPr>
          <p:spPr bwMode="auto">
            <a:xfrm>
              <a:off x="8655791" y="2700451"/>
              <a:ext cx="139700" cy="139700"/>
            </a:xfrm>
            <a:custGeom>
              <a:avLst/>
              <a:gdLst>
                <a:gd name="T0" fmla="*/ 44 w 88"/>
                <a:gd name="T1" fmla="*/ 88 h 88"/>
                <a:gd name="T2" fmla="*/ 44 w 88"/>
                <a:gd name="T3" fmla="*/ 88 h 88"/>
                <a:gd name="T4" fmla="*/ 34 w 88"/>
                <a:gd name="T5" fmla="*/ 88 h 88"/>
                <a:gd name="T6" fmla="*/ 26 w 88"/>
                <a:gd name="T7" fmla="*/ 84 h 88"/>
                <a:gd name="T8" fmla="*/ 18 w 88"/>
                <a:gd name="T9" fmla="*/ 80 h 88"/>
                <a:gd name="T10" fmla="*/ 12 w 88"/>
                <a:gd name="T11" fmla="*/ 76 h 88"/>
                <a:gd name="T12" fmla="*/ 6 w 88"/>
                <a:gd name="T13" fmla="*/ 68 h 88"/>
                <a:gd name="T14" fmla="*/ 2 w 88"/>
                <a:gd name="T15" fmla="*/ 62 h 88"/>
                <a:gd name="T16" fmla="*/ 0 w 88"/>
                <a:gd name="T17" fmla="*/ 52 h 88"/>
                <a:gd name="T18" fmla="*/ 0 w 88"/>
                <a:gd name="T19" fmla="*/ 44 h 88"/>
                <a:gd name="T20" fmla="*/ 0 w 88"/>
                <a:gd name="T21" fmla="*/ 44 h 88"/>
                <a:gd name="T22" fmla="*/ 0 w 88"/>
                <a:gd name="T23" fmla="*/ 34 h 88"/>
                <a:gd name="T24" fmla="*/ 2 w 88"/>
                <a:gd name="T25" fmla="*/ 26 h 88"/>
                <a:gd name="T26" fmla="*/ 6 w 88"/>
                <a:gd name="T27" fmla="*/ 20 h 88"/>
                <a:gd name="T28" fmla="*/ 12 w 88"/>
                <a:gd name="T29" fmla="*/ 12 h 88"/>
                <a:gd name="T30" fmla="*/ 18 w 88"/>
                <a:gd name="T31" fmla="*/ 8 h 88"/>
                <a:gd name="T32" fmla="*/ 26 w 88"/>
                <a:gd name="T33" fmla="*/ 4 h 88"/>
                <a:gd name="T34" fmla="*/ 34 w 88"/>
                <a:gd name="T35" fmla="*/ 0 h 88"/>
                <a:gd name="T36" fmla="*/ 44 w 88"/>
                <a:gd name="T37" fmla="*/ 0 h 88"/>
                <a:gd name="T38" fmla="*/ 44 w 88"/>
                <a:gd name="T39" fmla="*/ 0 h 88"/>
                <a:gd name="T40" fmla="*/ 52 w 88"/>
                <a:gd name="T41" fmla="*/ 0 h 88"/>
                <a:gd name="T42" fmla="*/ 60 w 88"/>
                <a:gd name="T43" fmla="*/ 4 h 88"/>
                <a:gd name="T44" fmla="*/ 68 w 88"/>
                <a:gd name="T45" fmla="*/ 8 h 88"/>
                <a:gd name="T46" fmla="*/ 74 w 88"/>
                <a:gd name="T47" fmla="*/ 12 h 88"/>
                <a:gd name="T48" fmla="*/ 80 w 88"/>
                <a:gd name="T49" fmla="*/ 20 h 88"/>
                <a:gd name="T50" fmla="*/ 84 w 88"/>
                <a:gd name="T51" fmla="*/ 26 h 88"/>
                <a:gd name="T52" fmla="*/ 86 w 88"/>
                <a:gd name="T53" fmla="*/ 34 h 88"/>
                <a:gd name="T54" fmla="*/ 88 w 88"/>
                <a:gd name="T55" fmla="*/ 44 h 88"/>
                <a:gd name="T56" fmla="*/ 88 w 88"/>
                <a:gd name="T57" fmla="*/ 44 h 88"/>
                <a:gd name="T58" fmla="*/ 86 w 88"/>
                <a:gd name="T59" fmla="*/ 52 h 88"/>
                <a:gd name="T60" fmla="*/ 84 w 88"/>
                <a:gd name="T61" fmla="*/ 62 h 88"/>
                <a:gd name="T62" fmla="*/ 80 w 88"/>
                <a:gd name="T63" fmla="*/ 68 h 88"/>
                <a:gd name="T64" fmla="*/ 74 w 88"/>
                <a:gd name="T65" fmla="*/ 76 h 88"/>
                <a:gd name="T66" fmla="*/ 68 w 88"/>
                <a:gd name="T67" fmla="*/ 80 h 88"/>
                <a:gd name="T68" fmla="*/ 60 w 88"/>
                <a:gd name="T69" fmla="*/ 84 h 88"/>
                <a:gd name="T70" fmla="*/ 52 w 88"/>
                <a:gd name="T71" fmla="*/ 88 h 88"/>
                <a:gd name="T72" fmla="*/ 44 w 88"/>
                <a:gd name="T73" fmla="*/ 88 h 88"/>
                <a:gd name="T74" fmla="*/ 44 w 88"/>
                <a:gd name="T75" fmla="*/ 88 h 88"/>
                <a:gd name="T76" fmla="*/ 44 w 88"/>
                <a:gd name="T77" fmla="*/ 18 h 88"/>
                <a:gd name="T78" fmla="*/ 44 w 88"/>
                <a:gd name="T79" fmla="*/ 18 h 88"/>
                <a:gd name="T80" fmla="*/ 34 w 88"/>
                <a:gd name="T81" fmla="*/ 20 h 88"/>
                <a:gd name="T82" fmla="*/ 24 w 88"/>
                <a:gd name="T83" fmla="*/ 26 h 88"/>
                <a:gd name="T84" fmla="*/ 20 w 88"/>
                <a:gd name="T85" fmla="*/ 34 h 88"/>
                <a:gd name="T86" fmla="*/ 18 w 88"/>
                <a:gd name="T87" fmla="*/ 44 h 88"/>
                <a:gd name="T88" fmla="*/ 18 w 88"/>
                <a:gd name="T89" fmla="*/ 44 h 88"/>
                <a:gd name="T90" fmla="*/ 20 w 88"/>
                <a:gd name="T91" fmla="*/ 54 h 88"/>
                <a:gd name="T92" fmla="*/ 24 w 88"/>
                <a:gd name="T93" fmla="*/ 62 h 88"/>
                <a:gd name="T94" fmla="*/ 34 w 88"/>
                <a:gd name="T95" fmla="*/ 68 h 88"/>
                <a:gd name="T96" fmla="*/ 44 w 88"/>
                <a:gd name="T97" fmla="*/ 70 h 88"/>
                <a:gd name="T98" fmla="*/ 44 w 88"/>
                <a:gd name="T99" fmla="*/ 70 h 88"/>
                <a:gd name="T100" fmla="*/ 54 w 88"/>
                <a:gd name="T101" fmla="*/ 68 h 88"/>
                <a:gd name="T102" fmla="*/ 62 w 88"/>
                <a:gd name="T103" fmla="*/ 62 h 88"/>
                <a:gd name="T104" fmla="*/ 68 w 88"/>
                <a:gd name="T105" fmla="*/ 54 h 88"/>
                <a:gd name="T106" fmla="*/ 70 w 88"/>
                <a:gd name="T107" fmla="*/ 44 h 88"/>
                <a:gd name="T108" fmla="*/ 70 w 88"/>
                <a:gd name="T109" fmla="*/ 44 h 88"/>
                <a:gd name="T110" fmla="*/ 68 w 88"/>
                <a:gd name="T111" fmla="*/ 34 h 88"/>
                <a:gd name="T112" fmla="*/ 62 w 88"/>
                <a:gd name="T113" fmla="*/ 26 h 88"/>
                <a:gd name="T114" fmla="*/ 54 w 88"/>
                <a:gd name="T115" fmla="*/ 20 h 88"/>
                <a:gd name="T116" fmla="*/ 44 w 88"/>
                <a:gd name="T117" fmla="*/ 18 h 88"/>
                <a:gd name="T118" fmla="*/ 44 w 88"/>
                <a:gd name="T1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88">
                  <a:moveTo>
                    <a:pt x="44" y="88"/>
                  </a:moveTo>
                  <a:lnTo>
                    <a:pt x="44" y="88"/>
                  </a:lnTo>
                  <a:lnTo>
                    <a:pt x="34" y="88"/>
                  </a:lnTo>
                  <a:lnTo>
                    <a:pt x="26" y="84"/>
                  </a:lnTo>
                  <a:lnTo>
                    <a:pt x="18" y="80"/>
                  </a:lnTo>
                  <a:lnTo>
                    <a:pt x="12" y="76"/>
                  </a:lnTo>
                  <a:lnTo>
                    <a:pt x="6" y="68"/>
                  </a:lnTo>
                  <a:lnTo>
                    <a:pt x="2" y="62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20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60" y="4"/>
                  </a:lnTo>
                  <a:lnTo>
                    <a:pt x="68" y="8"/>
                  </a:lnTo>
                  <a:lnTo>
                    <a:pt x="74" y="12"/>
                  </a:lnTo>
                  <a:lnTo>
                    <a:pt x="80" y="20"/>
                  </a:lnTo>
                  <a:lnTo>
                    <a:pt x="84" y="26"/>
                  </a:lnTo>
                  <a:lnTo>
                    <a:pt x="86" y="3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6" y="52"/>
                  </a:lnTo>
                  <a:lnTo>
                    <a:pt x="84" y="62"/>
                  </a:lnTo>
                  <a:lnTo>
                    <a:pt x="80" y="68"/>
                  </a:lnTo>
                  <a:lnTo>
                    <a:pt x="74" y="76"/>
                  </a:lnTo>
                  <a:lnTo>
                    <a:pt x="68" y="80"/>
                  </a:lnTo>
                  <a:lnTo>
                    <a:pt x="60" y="84"/>
                  </a:lnTo>
                  <a:lnTo>
                    <a:pt x="52" y="88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4" y="18"/>
                  </a:moveTo>
                  <a:lnTo>
                    <a:pt x="44" y="18"/>
                  </a:lnTo>
                  <a:lnTo>
                    <a:pt x="34" y="20"/>
                  </a:lnTo>
                  <a:lnTo>
                    <a:pt x="24" y="26"/>
                  </a:lnTo>
                  <a:lnTo>
                    <a:pt x="20" y="3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20" y="54"/>
                  </a:lnTo>
                  <a:lnTo>
                    <a:pt x="24" y="62"/>
                  </a:lnTo>
                  <a:lnTo>
                    <a:pt x="34" y="68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54" y="68"/>
                  </a:lnTo>
                  <a:lnTo>
                    <a:pt x="62" y="62"/>
                  </a:lnTo>
                  <a:lnTo>
                    <a:pt x="68" y="5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34"/>
                  </a:lnTo>
                  <a:lnTo>
                    <a:pt x="62" y="26"/>
                  </a:lnTo>
                  <a:lnTo>
                    <a:pt x="54" y="20"/>
                  </a:lnTo>
                  <a:lnTo>
                    <a:pt x="44" y="18"/>
                  </a:lnTo>
                  <a:lnTo>
                    <a:pt x="4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120"/>
            <p:cNvSpPr>
              <a:spLocks noEditPoints="1"/>
            </p:cNvSpPr>
            <p:nvPr/>
          </p:nvSpPr>
          <p:spPr bwMode="auto">
            <a:xfrm>
              <a:off x="8655791" y="3252901"/>
              <a:ext cx="139700" cy="142875"/>
            </a:xfrm>
            <a:custGeom>
              <a:avLst/>
              <a:gdLst>
                <a:gd name="T0" fmla="*/ 44 w 88"/>
                <a:gd name="T1" fmla="*/ 90 h 90"/>
                <a:gd name="T2" fmla="*/ 44 w 88"/>
                <a:gd name="T3" fmla="*/ 90 h 90"/>
                <a:gd name="T4" fmla="*/ 34 w 88"/>
                <a:gd name="T5" fmla="*/ 88 h 90"/>
                <a:gd name="T6" fmla="*/ 26 w 88"/>
                <a:gd name="T7" fmla="*/ 86 h 90"/>
                <a:gd name="T8" fmla="*/ 18 w 88"/>
                <a:gd name="T9" fmla="*/ 82 h 90"/>
                <a:gd name="T10" fmla="*/ 12 w 88"/>
                <a:gd name="T11" fmla="*/ 76 h 90"/>
                <a:gd name="T12" fmla="*/ 6 w 88"/>
                <a:gd name="T13" fmla="*/ 70 h 90"/>
                <a:gd name="T14" fmla="*/ 2 w 88"/>
                <a:gd name="T15" fmla="*/ 62 h 90"/>
                <a:gd name="T16" fmla="*/ 0 w 88"/>
                <a:gd name="T17" fmla="*/ 54 h 90"/>
                <a:gd name="T18" fmla="*/ 0 w 88"/>
                <a:gd name="T19" fmla="*/ 46 h 90"/>
                <a:gd name="T20" fmla="*/ 0 w 88"/>
                <a:gd name="T21" fmla="*/ 46 h 90"/>
                <a:gd name="T22" fmla="*/ 0 w 88"/>
                <a:gd name="T23" fmla="*/ 36 h 90"/>
                <a:gd name="T24" fmla="*/ 2 w 88"/>
                <a:gd name="T25" fmla="*/ 28 h 90"/>
                <a:gd name="T26" fmla="*/ 6 w 88"/>
                <a:gd name="T27" fmla="*/ 20 h 90"/>
                <a:gd name="T28" fmla="*/ 12 w 88"/>
                <a:gd name="T29" fmla="*/ 14 h 90"/>
                <a:gd name="T30" fmla="*/ 18 w 88"/>
                <a:gd name="T31" fmla="*/ 8 h 90"/>
                <a:gd name="T32" fmla="*/ 26 w 88"/>
                <a:gd name="T33" fmla="*/ 4 h 90"/>
                <a:gd name="T34" fmla="*/ 34 w 88"/>
                <a:gd name="T35" fmla="*/ 2 h 90"/>
                <a:gd name="T36" fmla="*/ 44 w 88"/>
                <a:gd name="T37" fmla="*/ 0 h 90"/>
                <a:gd name="T38" fmla="*/ 44 w 88"/>
                <a:gd name="T39" fmla="*/ 0 h 90"/>
                <a:gd name="T40" fmla="*/ 52 w 88"/>
                <a:gd name="T41" fmla="*/ 2 h 90"/>
                <a:gd name="T42" fmla="*/ 60 w 88"/>
                <a:gd name="T43" fmla="*/ 4 h 90"/>
                <a:gd name="T44" fmla="*/ 68 w 88"/>
                <a:gd name="T45" fmla="*/ 8 h 90"/>
                <a:gd name="T46" fmla="*/ 74 w 88"/>
                <a:gd name="T47" fmla="*/ 14 h 90"/>
                <a:gd name="T48" fmla="*/ 80 w 88"/>
                <a:gd name="T49" fmla="*/ 20 h 90"/>
                <a:gd name="T50" fmla="*/ 84 w 88"/>
                <a:gd name="T51" fmla="*/ 28 h 90"/>
                <a:gd name="T52" fmla="*/ 86 w 88"/>
                <a:gd name="T53" fmla="*/ 36 h 90"/>
                <a:gd name="T54" fmla="*/ 88 w 88"/>
                <a:gd name="T55" fmla="*/ 46 h 90"/>
                <a:gd name="T56" fmla="*/ 88 w 88"/>
                <a:gd name="T57" fmla="*/ 46 h 90"/>
                <a:gd name="T58" fmla="*/ 86 w 88"/>
                <a:gd name="T59" fmla="*/ 54 h 90"/>
                <a:gd name="T60" fmla="*/ 84 w 88"/>
                <a:gd name="T61" fmla="*/ 62 h 90"/>
                <a:gd name="T62" fmla="*/ 80 w 88"/>
                <a:gd name="T63" fmla="*/ 70 h 90"/>
                <a:gd name="T64" fmla="*/ 74 w 88"/>
                <a:gd name="T65" fmla="*/ 76 h 90"/>
                <a:gd name="T66" fmla="*/ 68 w 88"/>
                <a:gd name="T67" fmla="*/ 82 h 90"/>
                <a:gd name="T68" fmla="*/ 60 w 88"/>
                <a:gd name="T69" fmla="*/ 86 h 90"/>
                <a:gd name="T70" fmla="*/ 52 w 88"/>
                <a:gd name="T71" fmla="*/ 88 h 90"/>
                <a:gd name="T72" fmla="*/ 44 w 88"/>
                <a:gd name="T73" fmla="*/ 90 h 90"/>
                <a:gd name="T74" fmla="*/ 44 w 88"/>
                <a:gd name="T75" fmla="*/ 90 h 90"/>
                <a:gd name="T76" fmla="*/ 44 w 88"/>
                <a:gd name="T77" fmla="*/ 18 h 90"/>
                <a:gd name="T78" fmla="*/ 44 w 88"/>
                <a:gd name="T79" fmla="*/ 18 h 90"/>
                <a:gd name="T80" fmla="*/ 34 w 88"/>
                <a:gd name="T81" fmla="*/ 20 h 90"/>
                <a:gd name="T82" fmla="*/ 24 w 88"/>
                <a:gd name="T83" fmla="*/ 26 h 90"/>
                <a:gd name="T84" fmla="*/ 20 w 88"/>
                <a:gd name="T85" fmla="*/ 34 h 90"/>
                <a:gd name="T86" fmla="*/ 18 w 88"/>
                <a:gd name="T87" fmla="*/ 46 h 90"/>
                <a:gd name="T88" fmla="*/ 18 w 88"/>
                <a:gd name="T89" fmla="*/ 46 h 90"/>
                <a:gd name="T90" fmla="*/ 20 w 88"/>
                <a:gd name="T91" fmla="*/ 56 h 90"/>
                <a:gd name="T92" fmla="*/ 24 w 88"/>
                <a:gd name="T93" fmla="*/ 64 h 90"/>
                <a:gd name="T94" fmla="*/ 34 w 88"/>
                <a:gd name="T95" fmla="*/ 70 h 90"/>
                <a:gd name="T96" fmla="*/ 44 w 88"/>
                <a:gd name="T97" fmla="*/ 72 h 90"/>
                <a:gd name="T98" fmla="*/ 44 w 88"/>
                <a:gd name="T99" fmla="*/ 72 h 90"/>
                <a:gd name="T100" fmla="*/ 54 w 88"/>
                <a:gd name="T101" fmla="*/ 70 h 90"/>
                <a:gd name="T102" fmla="*/ 62 w 88"/>
                <a:gd name="T103" fmla="*/ 64 h 90"/>
                <a:gd name="T104" fmla="*/ 68 w 88"/>
                <a:gd name="T105" fmla="*/ 56 h 90"/>
                <a:gd name="T106" fmla="*/ 70 w 88"/>
                <a:gd name="T107" fmla="*/ 46 h 90"/>
                <a:gd name="T108" fmla="*/ 70 w 88"/>
                <a:gd name="T109" fmla="*/ 46 h 90"/>
                <a:gd name="T110" fmla="*/ 68 w 88"/>
                <a:gd name="T111" fmla="*/ 34 h 90"/>
                <a:gd name="T112" fmla="*/ 62 w 88"/>
                <a:gd name="T113" fmla="*/ 26 h 90"/>
                <a:gd name="T114" fmla="*/ 54 w 88"/>
                <a:gd name="T115" fmla="*/ 20 h 90"/>
                <a:gd name="T116" fmla="*/ 44 w 88"/>
                <a:gd name="T117" fmla="*/ 18 h 90"/>
                <a:gd name="T118" fmla="*/ 44 w 88"/>
                <a:gd name="T11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90">
                  <a:moveTo>
                    <a:pt x="44" y="90"/>
                  </a:moveTo>
                  <a:lnTo>
                    <a:pt x="44" y="90"/>
                  </a:lnTo>
                  <a:lnTo>
                    <a:pt x="34" y="88"/>
                  </a:lnTo>
                  <a:lnTo>
                    <a:pt x="26" y="86"/>
                  </a:lnTo>
                  <a:lnTo>
                    <a:pt x="18" y="82"/>
                  </a:lnTo>
                  <a:lnTo>
                    <a:pt x="12" y="76"/>
                  </a:lnTo>
                  <a:lnTo>
                    <a:pt x="6" y="70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60" y="4"/>
                  </a:lnTo>
                  <a:lnTo>
                    <a:pt x="68" y="8"/>
                  </a:lnTo>
                  <a:lnTo>
                    <a:pt x="74" y="14"/>
                  </a:lnTo>
                  <a:lnTo>
                    <a:pt x="80" y="20"/>
                  </a:lnTo>
                  <a:lnTo>
                    <a:pt x="84" y="28"/>
                  </a:lnTo>
                  <a:lnTo>
                    <a:pt x="86" y="36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6" y="54"/>
                  </a:lnTo>
                  <a:lnTo>
                    <a:pt x="84" y="62"/>
                  </a:lnTo>
                  <a:lnTo>
                    <a:pt x="80" y="70"/>
                  </a:lnTo>
                  <a:lnTo>
                    <a:pt x="74" y="76"/>
                  </a:lnTo>
                  <a:lnTo>
                    <a:pt x="68" y="82"/>
                  </a:lnTo>
                  <a:lnTo>
                    <a:pt x="60" y="86"/>
                  </a:lnTo>
                  <a:lnTo>
                    <a:pt x="52" y="88"/>
                  </a:lnTo>
                  <a:lnTo>
                    <a:pt x="44" y="90"/>
                  </a:lnTo>
                  <a:lnTo>
                    <a:pt x="44" y="90"/>
                  </a:lnTo>
                  <a:close/>
                  <a:moveTo>
                    <a:pt x="44" y="18"/>
                  </a:moveTo>
                  <a:lnTo>
                    <a:pt x="44" y="18"/>
                  </a:lnTo>
                  <a:lnTo>
                    <a:pt x="34" y="20"/>
                  </a:lnTo>
                  <a:lnTo>
                    <a:pt x="24" y="26"/>
                  </a:lnTo>
                  <a:lnTo>
                    <a:pt x="20" y="3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20" y="56"/>
                  </a:lnTo>
                  <a:lnTo>
                    <a:pt x="24" y="64"/>
                  </a:lnTo>
                  <a:lnTo>
                    <a:pt x="34" y="70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54" y="70"/>
                  </a:lnTo>
                  <a:lnTo>
                    <a:pt x="62" y="64"/>
                  </a:lnTo>
                  <a:lnTo>
                    <a:pt x="68" y="56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68" y="34"/>
                  </a:lnTo>
                  <a:lnTo>
                    <a:pt x="62" y="26"/>
                  </a:lnTo>
                  <a:lnTo>
                    <a:pt x="54" y="20"/>
                  </a:lnTo>
                  <a:lnTo>
                    <a:pt x="44" y="18"/>
                  </a:lnTo>
                  <a:lnTo>
                    <a:pt x="4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121"/>
            <p:cNvSpPr>
              <a:spLocks/>
            </p:cNvSpPr>
            <p:nvPr/>
          </p:nvSpPr>
          <p:spPr bwMode="auto">
            <a:xfrm>
              <a:off x="8846291" y="2579801"/>
              <a:ext cx="184150" cy="120650"/>
            </a:xfrm>
            <a:custGeom>
              <a:avLst/>
              <a:gdLst>
                <a:gd name="T0" fmla="*/ 10 w 116"/>
                <a:gd name="T1" fmla="*/ 76 h 76"/>
                <a:gd name="T2" fmla="*/ 0 w 116"/>
                <a:gd name="T3" fmla="*/ 60 h 76"/>
                <a:gd name="T4" fmla="*/ 106 w 116"/>
                <a:gd name="T5" fmla="*/ 0 h 76"/>
                <a:gd name="T6" fmla="*/ 116 w 116"/>
                <a:gd name="T7" fmla="*/ 16 h 76"/>
                <a:gd name="T8" fmla="*/ 10 w 116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6">
                  <a:moveTo>
                    <a:pt x="10" y="76"/>
                  </a:moveTo>
                  <a:lnTo>
                    <a:pt x="0" y="60"/>
                  </a:lnTo>
                  <a:lnTo>
                    <a:pt x="106" y="0"/>
                  </a:lnTo>
                  <a:lnTo>
                    <a:pt x="116" y="16"/>
                  </a:lnTo>
                  <a:lnTo>
                    <a:pt x="10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122"/>
            <p:cNvSpPr>
              <a:spLocks/>
            </p:cNvSpPr>
            <p:nvPr/>
          </p:nvSpPr>
          <p:spPr bwMode="auto">
            <a:xfrm>
              <a:off x="9316191" y="2579801"/>
              <a:ext cx="184150" cy="120650"/>
            </a:xfrm>
            <a:custGeom>
              <a:avLst/>
              <a:gdLst>
                <a:gd name="T0" fmla="*/ 106 w 116"/>
                <a:gd name="T1" fmla="*/ 76 h 76"/>
                <a:gd name="T2" fmla="*/ 0 w 116"/>
                <a:gd name="T3" fmla="*/ 16 h 76"/>
                <a:gd name="T4" fmla="*/ 10 w 116"/>
                <a:gd name="T5" fmla="*/ 0 h 76"/>
                <a:gd name="T6" fmla="*/ 116 w 116"/>
                <a:gd name="T7" fmla="*/ 60 h 76"/>
                <a:gd name="T8" fmla="*/ 106 w 116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6">
                  <a:moveTo>
                    <a:pt x="106" y="76"/>
                  </a:moveTo>
                  <a:lnTo>
                    <a:pt x="0" y="16"/>
                  </a:lnTo>
                  <a:lnTo>
                    <a:pt x="10" y="0"/>
                  </a:lnTo>
                  <a:lnTo>
                    <a:pt x="116" y="60"/>
                  </a:lnTo>
                  <a:lnTo>
                    <a:pt x="10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Rectangle 123"/>
            <p:cNvSpPr>
              <a:spLocks noChangeArrowheads="1"/>
            </p:cNvSpPr>
            <p:nvPr/>
          </p:nvSpPr>
          <p:spPr bwMode="auto">
            <a:xfrm>
              <a:off x="9630516" y="2922701"/>
              <a:ext cx="28575" cy="250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124"/>
            <p:cNvSpPr>
              <a:spLocks/>
            </p:cNvSpPr>
            <p:nvPr/>
          </p:nvSpPr>
          <p:spPr bwMode="auto">
            <a:xfrm>
              <a:off x="9316191" y="3392601"/>
              <a:ext cx="184150" cy="123825"/>
            </a:xfrm>
            <a:custGeom>
              <a:avLst/>
              <a:gdLst>
                <a:gd name="T0" fmla="*/ 10 w 116"/>
                <a:gd name="T1" fmla="*/ 78 h 78"/>
                <a:gd name="T2" fmla="*/ 0 w 116"/>
                <a:gd name="T3" fmla="*/ 62 h 78"/>
                <a:gd name="T4" fmla="*/ 106 w 116"/>
                <a:gd name="T5" fmla="*/ 0 h 78"/>
                <a:gd name="T6" fmla="*/ 116 w 116"/>
                <a:gd name="T7" fmla="*/ 16 h 78"/>
                <a:gd name="T8" fmla="*/ 10 w 116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8">
                  <a:moveTo>
                    <a:pt x="10" y="78"/>
                  </a:moveTo>
                  <a:lnTo>
                    <a:pt x="0" y="62"/>
                  </a:lnTo>
                  <a:lnTo>
                    <a:pt x="106" y="0"/>
                  </a:lnTo>
                  <a:lnTo>
                    <a:pt x="116" y="16"/>
                  </a:lnTo>
                  <a:lnTo>
                    <a:pt x="1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125"/>
            <p:cNvSpPr>
              <a:spLocks/>
            </p:cNvSpPr>
            <p:nvPr/>
          </p:nvSpPr>
          <p:spPr bwMode="auto">
            <a:xfrm>
              <a:off x="8846291" y="3392601"/>
              <a:ext cx="184150" cy="123825"/>
            </a:xfrm>
            <a:custGeom>
              <a:avLst/>
              <a:gdLst>
                <a:gd name="T0" fmla="*/ 106 w 116"/>
                <a:gd name="T1" fmla="*/ 78 h 78"/>
                <a:gd name="T2" fmla="*/ 0 w 116"/>
                <a:gd name="T3" fmla="*/ 16 h 78"/>
                <a:gd name="T4" fmla="*/ 10 w 116"/>
                <a:gd name="T5" fmla="*/ 0 h 78"/>
                <a:gd name="T6" fmla="*/ 116 w 116"/>
                <a:gd name="T7" fmla="*/ 62 h 78"/>
                <a:gd name="T8" fmla="*/ 106 w 116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8">
                  <a:moveTo>
                    <a:pt x="106" y="78"/>
                  </a:moveTo>
                  <a:lnTo>
                    <a:pt x="0" y="16"/>
                  </a:lnTo>
                  <a:lnTo>
                    <a:pt x="10" y="0"/>
                  </a:lnTo>
                  <a:lnTo>
                    <a:pt x="116" y="62"/>
                  </a:lnTo>
                  <a:lnTo>
                    <a:pt x="10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Rectangle 126"/>
            <p:cNvSpPr>
              <a:spLocks noChangeArrowheads="1"/>
            </p:cNvSpPr>
            <p:nvPr/>
          </p:nvSpPr>
          <p:spPr bwMode="auto">
            <a:xfrm>
              <a:off x="8687541" y="2922701"/>
              <a:ext cx="28575" cy="250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Rectangle 127"/>
            <p:cNvSpPr>
              <a:spLocks noChangeArrowheads="1"/>
            </p:cNvSpPr>
            <p:nvPr/>
          </p:nvSpPr>
          <p:spPr bwMode="auto">
            <a:xfrm>
              <a:off x="9157441" y="3443401"/>
              <a:ext cx="28575" cy="69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128"/>
            <p:cNvSpPr>
              <a:spLocks noChangeArrowheads="1"/>
            </p:cNvSpPr>
            <p:nvPr/>
          </p:nvSpPr>
          <p:spPr bwMode="auto">
            <a:xfrm>
              <a:off x="9157441" y="2582976"/>
              <a:ext cx="28575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129"/>
            <p:cNvSpPr>
              <a:spLocks/>
            </p:cNvSpPr>
            <p:nvPr/>
          </p:nvSpPr>
          <p:spPr bwMode="auto">
            <a:xfrm>
              <a:off x="9519391" y="2802051"/>
              <a:ext cx="69850" cy="66675"/>
            </a:xfrm>
            <a:custGeom>
              <a:avLst/>
              <a:gdLst>
                <a:gd name="T0" fmla="*/ 14 w 44"/>
                <a:gd name="T1" fmla="*/ 42 h 42"/>
                <a:gd name="T2" fmla="*/ 0 w 44"/>
                <a:gd name="T3" fmla="*/ 30 h 42"/>
                <a:gd name="T4" fmla="*/ 32 w 44"/>
                <a:gd name="T5" fmla="*/ 0 h 42"/>
                <a:gd name="T6" fmla="*/ 44 w 44"/>
                <a:gd name="T7" fmla="*/ 12 h 42"/>
                <a:gd name="T8" fmla="*/ 14 w 4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14" y="42"/>
                  </a:moveTo>
                  <a:lnTo>
                    <a:pt x="0" y="30"/>
                  </a:lnTo>
                  <a:lnTo>
                    <a:pt x="32" y="0"/>
                  </a:lnTo>
                  <a:lnTo>
                    <a:pt x="44" y="12"/>
                  </a:lnTo>
                  <a:lnTo>
                    <a:pt x="1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130"/>
            <p:cNvSpPr>
              <a:spLocks/>
            </p:cNvSpPr>
            <p:nvPr/>
          </p:nvSpPr>
          <p:spPr bwMode="auto">
            <a:xfrm>
              <a:off x="8760566" y="3233851"/>
              <a:ext cx="66675" cy="69850"/>
            </a:xfrm>
            <a:custGeom>
              <a:avLst/>
              <a:gdLst>
                <a:gd name="T0" fmla="*/ 12 w 42"/>
                <a:gd name="T1" fmla="*/ 44 h 44"/>
                <a:gd name="T2" fmla="*/ 0 w 42"/>
                <a:gd name="T3" fmla="*/ 30 h 44"/>
                <a:gd name="T4" fmla="*/ 30 w 42"/>
                <a:gd name="T5" fmla="*/ 0 h 44"/>
                <a:gd name="T6" fmla="*/ 42 w 42"/>
                <a:gd name="T7" fmla="*/ 14 h 44"/>
                <a:gd name="T8" fmla="*/ 12 w 42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">
                  <a:moveTo>
                    <a:pt x="12" y="44"/>
                  </a:moveTo>
                  <a:lnTo>
                    <a:pt x="0" y="30"/>
                  </a:lnTo>
                  <a:lnTo>
                    <a:pt x="30" y="0"/>
                  </a:lnTo>
                  <a:lnTo>
                    <a:pt x="42" y="14"/>
                  </a:lnTo>
                  <a:lnTo>
                    <a:pt x="1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131"/>
            <p:cNvSpPr>
              <a:spLocks/>
            </p:cNvSpPr>
            <p:nvPr/>
          </p:nvSpPr>
          <p:spPr bwMode="auto">
            <a:xfrm>
              <a:off x="8760566" y="2802051"/>
              <a:ext cx="66675" cy="66675"/>
            </a:xfrm>
            <a:custGeom>
              <a:avLst/>
              <a:gdLst>
                <a:gd name="T0" fmla="*/ 30 w 42"/>
                <a:gd name="T1" fmla="*/ 42 h 42"/>
                <a:gd name="T2" fmla="*/ 0 w 42"/>
                <a:gd name="T3" fmla="*/ 12 h 42"/>
                <a:gd name="T4" fmla="*/ 12 w 42"/>
                <a:gd name="T5" fmla="*/ 0 h 42"/>
                <a:gd name="T6" fmla="*/ 42 w 42"/>
                <a:gd name="T7" fmla="*/ 30 h 42"/>
                <a:gd name="T8" fmla="*/ 30 w 42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30" y="4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42" y="30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132"/>
            <p:cNvSpPr>
              <a:spLocks/>
            </p:cNvSpPr>
            <p:nvPr/>
          </p:nvSpPr>
          <p:spPr bwMode="auto">
            <a:xfrm>
              <a:off x="9519391" y="3233851"/>
              <a:ext cx="69850" cy="69850"/>
            </a:xfrm>
            <a:custGeom>
              <a:avLst/>
              <a:gdLst>
                <a:gd name="T0" fmla="*/ 32 w 44"/>
                <a:gd name="T1" fmla="*/ 44 h 44"/>
                <a:gd name="T2" fmla="*/ 0 w 44"/>
                <a:gd name="T3" fmla="*/ 14 h 44"/>
                <a:gd name="T4" fmla="*/ 14 w 44"/>
                <a:gd name="T5" fmla="*/ 0 h 44"/>
                <a:gd name="T6" fmla="*/ 44 w 44"/>
                <a:gd name="T7" fmla="*/ 30 h 44"/>
                <a:gd name="T8" fmla="*/ 32 w 44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32" y="44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44" y="30"/>
                  </a:lnTo>
                  <a:lnTo>
                    <a:pt x="3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2" name="TekstSylinder 71"/>
          <p:cNvSpPr txBox="1"/>
          <p:nvPr/>
        </p:nvSpPr>
        <p:spPr>
          <a:xfrm>
            <a:off x="2074708" y="2422464"/>
            <a:ext cx="39691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Samarbeider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387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 våre brukere og finner gode løsninger</a:t>
            </a:r>
          </a:p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Tilbyr vår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kompetanse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og våre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løsninger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ved utvikling av nye registre</a:t>
            </a:r>
          </a:p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Utvikler og tilpasser verdiøkende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forretningsmuligheter</a:t>
            </a:r>
          </a:p>
        </p:txBody>
      </p:sp>
      <p:sp>
        <p:nvSpPr>
          <p:cNvPr id="73" name="TekstSylinder 72"/>
          <p:cNvSpPr txBox="1"/>
          <p:nvPr/>
        </p:nvSpPr>
        <p:spPr>
          <a:xfrm>
            <a:off x="2074708" y="4467344"/>
            <a:ext cx="394590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 en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datakilde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med høy kvalitet og god informasjonssikkerhet</a:t>
            </a:r>
          </a:p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Øker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gjenbruk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og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datadeling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mellom parter </a:t>
            </a:r>
          </a:p>
        </p:txBody>
      </p:sp>
      <p:sp>
        <p:nvSpPr>
          <p:cNvPr id="97" name="TekstSylinder 96"/>
          <p:cNvSpPr txBox="1"/>
          <p:nvPr/>
        </p:nvSpPr>
        <p:spPr>
          <a:xfrm>
            <a:off x="7515064" y="4690431"/>
            <a:ext cx="352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kompetansesøkende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medarbeidere</a:t>
            </a:r>
          </a:p>
        </p:txBody>
      </p:sp>
      <p:sp>
        <p:nvSpPr>
          <p:cNvPr id="102" name="TekstSylinder 101"/>
          <p:cNvSpPr txBox="1"/>
          <p:nvPr/>
        </p:nvSpPr>
        <p:spPr>
          <a:xfrm>
            <a:off x="7595133" y="2645550"/>
            <a:ext cx="37709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Videreutvikler og tilbyr en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fremtidsrettet løsning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registerforvaltning</a:t>
            </a:r>
          </a:p>
          <a:p>
            <a:pPr marL="0" marR="0" lvl="0" indent="0" algn="l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Utvikler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B8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effektive digitale tjenester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livshendelser og sektorer</a:t>
            </a:r>
          </a:p>
        </p:txBody>
      </p:sp>
      <p:sp>
        <p:nvSpPr>
          <p:cNvPr id="106" name="Rektangel 105"/>
          <p:cNvSpPr/>
          <p:nvPr/>
        </p:nvSpPr>
        <p:spPr>
          <a:xfrm>
            <a:off x="6756209" y="4070961"/>
            <a:ext cx="4695600" cy="151587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6756209" y="2341479"/>
            <a:ext cx="4695600" cy="151587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6152224" y="4213283"/>
            <a:ext cx="1231230" cy="123123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uppe 14"/>
          <p:cNvGrpSpPr/>
          <p:nvPr/>
        </p:nvGrpSpPr>
        <p:grpSpPr>
          <a:xfrm>
            <a:off x="6380067" y="4500323"/>
            <a:ext cx="775541" cy="657151"/>
            <a:chOff x="2239963" y="3471863"/>
            <a:chExt cx="1435100" cy="1216025"/>
          </a:xfrm>
          <a:solidFill>
            <a:schemeClr val="bg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2239963" y="3471863"/>
              <a:ext cx="927100" cy="1216025"/>
            </a:xfrm>
            <a:custGeom>
              <a:avLst/>
              <a:gdLst>
                <a:gd name="T0" fmla="*/ 230 w 584"/>
                <a:gd name="T1" fmla="*/ 766 h 766"/>
                <a:gd name="T2" fmla="*/ 152 w 584"/>
                <a:gd name="T3" fmla="*/ 650 h 766"/>
                <a:gd name="T4" fmla="*/ 140 w 584"/>
                <a:gd name="T5" fmla="*/ 648 h 766"/>
                <a:gd name="T6" fmla="*/ 120 w 584"/>
                <a:gd name="T7" fmla="*/ 640 h 766"/>
                <a:gd name="T8" fmla="*/ 104 w 584"/>
                <a:gd name="T9" fmla="*/ 624 h 766"/>
                <a:gd name="T10" fmla="*/ 96 w 584"/>
                <a:gd name="T11" fmla="*/ 604 h 766"/>
                <a:gd name="T12" fmla="*/ 94 w 584"/>
                <a:gd name="T13" fmla="*/ 510 h 766"/>
                <a:gd name="T14" fmla="*/ 32 w 584"/>
                <a:gd name="T15" fmla="*/ 510 h 766"/>
                <a:gd name="T16" fmla="*/ 18 w 584"/>
                <a:gd name="T17" fmla="*/ 506 h 766"/>
                <a:gd name="T18" fmla="*/ 6 w 584"/>
                <a:gd name="T19" fmla="*/ 496 h 766"/>
                <a:gd name="T20" fmla="*/ 2 w 584"/>
                <a:gd name="T21" fmla="*/ 488 h 766"/>
                <a:gd name="T22" fmla="*/ 0 w 584"/>
                <a:gd name="T23" fmla="*/ 474 h 766"/>
                <a:gd name="T24" fmla="*/ 70 w 584"/>
                <a:gd name="T25" fmla="*/ 298 h 766"/>
                <a:gd name="T26" fmla="*/ 78 w 584"/>
                <a:gd name="T27" fmla="*/ 266 h 766"/>
                <a:gd name="T28" fmla="*/ 84 w 584"/>
                <a:gd name="T29" fmla="*/ 212 h 766"/>
                <a:gd name="T30" fmla="*/ 100 w 584"/>
                <a:gd name="T31" fmla="*/ 160 h 766"/>
                <a:gd name="T32" fmla="*/ 124 w 584"/>
                <a:gd name="T33" fmla="*/ 116 h 766"/>
                <a:gd name="T34" fmla="*/ 158 w 584"/>
                <a:gd name="T35" fmla="*/ 76 h 766"/>
                <a:gd name="T36" fmla="*/ 200 w 584"/>
                <a:gd name="T37" fmla="*/ 44 h 766"/>
                <a:gd name="T38" fmla="*/ 248 w 584"/>
                <a:gd name="T39" fmla="*/ 20 h 766"/>
                <a:gd name="T40" fmla="*/ 300 w 584"/>
                <a:gd name="T41" fmla="*/ 4 h 766"/>
                <a:gd name="T42" fmla="*/ 356 w 584"/>
                <a:gd name="T43" fmla="*/ 0 h 766"/>
                <a:gd name="T44" fmla="*/ 390 w 584"/>
                <a:gd name="T45" fmla="*/ 2 h 766"/>
                <a:gd name="T46" fmla="*/ 452 w 584"/>
                <a:gd name="T47" fmla="*/ 16 h 766"/>
                <a:gd name="T48" fmla="*/ 508 w 584"/>
                <a:gd name="T49" fmla="*/ 46 h 766"/>
                <a:gd name="T50" fmla="*/ 558 w 584"/>
                <a:gd name="T51" fmla="*/ 88 h 766"/>
                <a:gd name="T52" fmla="*/ 584 w 584"/>
                <a:gd name="T53" fmla="*/ 120 h 766"/>
                <a:gd name="T54" fmla="*/ 564 w 584"/>
                <a:gd name="T55" fmla="*/ 124 h 766"/>
                <a:gd name="T56" fmla="*/ 544 w 584"/>
                <a:gd name="T57" fmla="*/ 100 h 766"/>
                <a:gd name="T58" fmla="*/ 500 w 584"/>
                <a:gd name="T59" fmla="*/ 60 h 766"/>
                <a:gd name="T60" fmla="*/ 446 w 584"/>
                <a:gd name="T61" fmla="*/ 34 h 766"/>
                <a:gd name="T62" fmla="*/ 388 w 584"/>
                <a:gd name="T63" fmla="*/ 20 h 766"/>
                <a:gd name="T64" fmla="*/ 356 w 584"/>
                <a:gd name="T65" fmla="*/ 18 h 766"/>
                <a:gd name="T66" fmla="*/ 304 w 584"/>
                <a:gd name="T67" fmla="*/ 22 h 766"/>
                <a:gd name="T68" fmla="*/ 254 w 584"/>
                <a:gd name="T69" fmla="*/ 36 h 766"/>
                <a:gd name="T70" fmla="*/ 210 w 584"/>
                <a:gd name="T71" fmla="*/ 60 h 766"/>
                <a:gd name="T72" fmla="*/ 172 w 584"/>
                <a:gd name="T73" fmla="*/ 90 h 766"/>
                <a:gd name="T74" fmla="*/ 140 w 584"/>
                <a:gd name="T75" fmla="*/ 126 h 766"/>
                <a:gd name="T76" fmla="*/ 116 w 584"/>
                <a:gd name="T77" fmla="*/ 168 h 766"/>
                <a:gd name="T78" fmla="*/ 100 w 584"/>
                <a:gd name="T79" fmla="*/ 216 h 766"/>
                <a:gd name="T80" fmla="*/ 96 w 584"/>
                <a:gd name="T81" fmla="*/ 266 h 766"/>
                <a:gd name="T82" fmla="*/ 88 w 584"/>
                <a:gd name="T83" fmla="*/ 304 h 766"/>
                <a:gd name="T84" fmla="*/ 20 w 584"/>
                <a:gd name="T85" fmla="*/ 474 h 766"/>
                <a:gd name="T86" fmla="*/ 20 w 584"/>
                <a:gd name="T87" fmla="*/ 486 h 766"/>
                <a:gd name="T88" fmla="*/ 26 w 584"/>
                <a:gd name="T89" fmla="*/ 490 h 766"/>
                <a:gd name="T90" fmla="*/ 112 w 584"/>
                <a:gd name="T91" fmla="*/ 492 h 766"/>
                <a:gd name="T92" fmla="*/ 112 w 584"/>
                <a:gd name="T93" fmla="*/ 592 h 766"/>
                <a:gd name="T94" fmla="*/ 116 w 584"/>
                <a:gd name="T95" fmla="*/ 608 h 766"/>
                <a:gd name="T96" fmla="*/ 124 w 584"/>
                <a:gd name="T97" fmla="*/ 620 h 766"/>
                <a:gd name="T98" fmla="*/ 136 w 584"/>
                <a:gd name="T99" fmla="*/ 628 h 766"/>
                <a:gd name="T100" fmla="*/ 152 w 584"/>
                <a:gd name="T101" fmla="*/ 632 h 766"/>
                <a:gd name="T102" fmla="*/ 248 w 584"/>
                <a:gd name="T103" fmla="*/ 766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4" h="766">
                  <a:moveTo>
                    <a:pt x="248" y="766"/>
                  </a:moveTo>
                  <a:lnTo>
                    <a:pt x="230" y="766"/>
                  </a:lnTo>
                  <a:lnTo>
                    <a:pt x="230" y="650"/>
                  </a:lnTo>
                  <a:lnTo>
                    <a:pt x="152" y="650"/>
                  </a:lnTo>
                  <a:lnTo>
                    <a:pt x="152" y="650"/>
                  </a:lnTo>
                  <a:lnTo>
                    <a:pt x="140" y="648"/>
                  </a:lnTo>
                  <a:lnTo>
                    <a:pt x="130" y="644"/>
                  </a:lnTo>
                  <a:lnTo>
                    <a:pt x="120" y="640"/>
                  </a:lnTo>
                  <a:lnTo>
                    <a:pt x="112" y="632"/>
                  </a:lnTo>
                  <a:lnTo>
                    <a:pt x="104" y="624"/>
                  </a:lnTo>
                  <a:lnTo>
                    <a:pt x="98" y="614"/>
                  </a:lnTo>
                  <a:lnTo>
                    <a:pt x="96" y="604"/>
                  </a:lnTo>
                  <a:lnTo>
                    <a:pt x="94" y="592"/>
                  </a:lnTo>
                  <a:lnTo>
                    <a:pt x="94" y="510"/>
                  </a:lnTo>
                  <a:lnTo>
                    <a:pt x="32" y="510"/>
                  </a:lnTo>
                  <a:lnTo>
                    <a:pt x="32" y="510"/>
                  </a:lnTo>
                  <a:lnTo>
                    <a:pt x="24" y="508"/>
                  </a:lnTo>
                  <a:lnTo>
                    <a:pt x="18" y="506"/>
                  </a:lnTo>
                  <a:lnTo>
                    <a:pt x="12" y="502"/>
                  </a:lnTo>
                  <a:lnTo>
                    <a:pt x="6" y="496"/>
                  </a:lnTo>
                  <a:lnTo>
                    <a:pt x="6" y="496"/>
                  </a:lnTo>
                  <a:lnTo>
                    <a:pt x="2" y="488"/>
                  </a:lnTo>
                  <a:lnTo>
                    <a:pt x="0" y="482"/>
                  </a:lnTo>
                  <a:lnTo>
                    <a:pt x="0" y="474"/>
                  </a:lnTo>
                  <a:lnTo>
                    <a:pt x="2" y="466"/>
                  </a:lnTo>
                  <a:lnTo>
                    <a:pt x="70" y="298"/>
                  </a:lnTo>
                  <a:lnTo>
                    <a:pt x="78" y="266"/>
                  </a:lnTo>
                  <a:lnTo>
                    <a:pt x="78" y="266"/>
                  </a:lnTo>
                  <a:lnTo>
                    <a:pt x="78" y="238"/>
                  </a:lnTo>
                  <a:lnTo>
                    <a:pt x="84" y="212"/>
                  </a:lnTo>
                  <a:lnTo>
                    <a:pt x="90" y="186"/>
                  </a:lnTo>
                  <a:lnTo>
                    <a:pt x="100" y="160"/>
                  </a:lnTo>
                  <a:lnTo>
                    <a:pt x="110" y="138"/>
                  </a:lnTo>
                  <a:lnTo>
                    <a:pt x="124" y="116"/>
                  </a:lnTo>
                  <a:lnTo>
                    <a:pt x="140" y="96"/>
                  </a:lnTo>
                  <a:lnTo>
                    <a:pt x="158" y="76"/>
                  </a:lnTo>
                  <a:lnTo>
                    <a:pt x="178" y="60"/>
                  </a:lnTo>
                  <a:lnTo>
                    <a:pt x="200" y="44"/>
                  </a:lnTo>
                  <a:lnTo>
                    <a:pt x="222" y="32"/>
                  </a:lnTo>
                  <a:lnTo>
                    <a:pt x="248" y="20"/>
                  </a:lnTo>
                  <a:lnTo>
                    <a:pt x="272" y="12"/>
                  </a:lnTo>
                  <a:lnTo>
                    <a:pt x="300" y="4"/>
                  </a:lnTo>
                  <a:lnTo>
                    <a:pt x="328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90" y="2"/>
                  </a:lnTo>
                  <a:lnTo>
                    <a:pt x="420" y="8"/>
                  </a:lnTo>
                  <a:lnTo>
                    <a:pt x="452" y="16"/>
                  </a:lnTo>
                  <a:lnTo>
                    <a:pt x="482" y="30"/>
                  </a:lnTo>
                  <a:lnTo>
                    <a:pt x="508" y="46"/>
                  </a:lnTo>
                  <a:lnTo>
                    <a:pt x="534" y="66"/>
                  </a:lnTo>
                  <a:lnTo>
                    <a:pt x="558" y="88"/>
                  </a:lnTo>
                  <a:lnTo>
                    <a:pt x="578" y="112"/>
                  </a:lnTo>
                  <a:lnTo>
                    <a:pt x="584" y="120"/>
                  </a:lnTo>
                  <a:lnTo>
                    <a:pt x="570" y="130"/>
                  </a:lnTo>
                  <a:lnTo>
                    <a:pt x="564" y="124"/>
                  </a:lnTo>
                  <a:lnTo>
                    <a:pt x="564" y="124"/>
                  </a:lnTo>
                  <a:lnTo>
                    <a:pt x="544" y="100"/>
                  </a:lnTo>
                  <a:lnTo>
                    <a:pt x="524" y="78"/>
                  </a:lnTo>
                  <a:lnTo>
                    <a:pt x="500" y="60"/>
                  </a:lnTo>
                  <a:lnTo>
                    <a:pt x="474" y="46"/>
                  </a:lnTo>
                  <a:lnTo>
                    <a:pt x="446" y="34"/>
                  </a:lnTo>
                  <a:lnTo>
                    <a:pt x="416" y="24"/>
                  </a:lnTo>
                  <a:lnTo>
                    <a:pt x="388" y="20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30" y="18"/>
                  </a:lnTo>
                  <a:lnTo>
                    <a:pt x="304" y="22"/>
                  </a:lnTo>
                  <a:lnTo>
                    <a:pt x="278" y="28"/>
                  </a:lnTo>
                  <a:lnTo>
                    <a:pt x="254" y="36"/>
                  </a:lnTo>
                  <a:lnTo>
                    <a:pt x="232" y="48"/>
                  </a:lnTo>
                  <a:lnTo>
                    <a:pt x="210" y="60"/>
                  </a:lnTo>
                  <a:lnTo>
                    <a:pt x="190" y="74"/>
                  </a:lnTo>
                  <a:lnTo>
                    <a:pt x="172" y="90"/>
                  </a:lnTo>
                  <a:lnTo>
                    <a:pt x="154" y="108"/>
                  </a:lnTo>
                  <a:lnTo>
                    <a:pt x="140" y="126"/>
                  </a:lnTo>
                  <a:lnTo>
                    <a:pt x="126" y="146"/>
                  </a:lnTo>
                  <a:lnTo>
                    <a:pt x="116" y="168"/>
                  </a:lnTo>
                  <a:lnTo>
                    <a:pt x="106" y="192"/>
                  </a:lnTo>
                  <a:lnTo>
                    <a:pt x="100" y="216"/>
                  </a:lnTo>
                  <a:lnTo>
                    <a:pt x="96" y="240"/>
                  </a:lnTo>
                  <a:lnTo>
                    <a:pt x="96" y="266"/>
                  </a:lnTo>
                  <a:lnTo>
                    <a:pt x="96" y="268"/>
                  </a:lnTo>
                  <a:lnTo>
                    <a:pt x="88" y="304"/>
                  </a:lnTo>
                  <a:lnTo>
                    <a:pt x="20" y="474"/>
                  </a:lnTo>
                  <a:lnTo>
                    <a:pt x="20" y="474"/>
                  </a:lnTo>
                  <a:lnTo>
                    <a:pt x="18" y="480"/>
                  </a:lnTo>
                  <a:lnTo>
                    <a:pt x="20" y="486"/>
                  </a:lnTo>
                  <a:lnTo>
                    <a:pt x="20" y="486"/>
                  </a:lnTo>
                  <a:lnTo>
                    <a:pt x="26" y="490"/>
                  </a:lnTo>
                  <a:lnTo>
                    <a:pt x="32" y="492"/>
                  </a:lnTo>
                  <a:lnTo>
                    <a:pt x="112" y="492"/>
                  </a:lnTo>
                  <a:lnTo>
                    <a:pt x="112" y="592"/>
                  </a:lnTo>
                  <a:lnTo>
                    <a:pt x="112" y="592"/>
                  </a:lnTo>
                  <a:lnTo>
                    <a:pt x="114" y="600"/>
                  </a:lnTo>
                  <a:lnTo>
                    <a:pt x="116" y="608"/>
                  </a:lnTo>
                  <a:lnTo>
                    <a:pt x="120" y="614"/>
                  </a:lnTo>
                  <a:lnTo>
                    <a:pt x="124" y="620"/>
                  </a:lnTo>
                  <a:lnTo>
                    <a:pt x="130" y="624"/>
                  </a:lnTo>
                  <a:lnTo>
                    <a:pt x="136" y="628"/>
                  </a:lnTo>
                  <a:lnTo>
                    <a:pt x="144" y="630"/>
                  </a:lnTo>
                  <a:lnTo>
                    <a:pt x="152" y="632"/>
                  </a:lnTo>
                  <a:lnTo>
                    <a:pt x="248" y="632"/>
                  </a:lnTo>
                  <a:lnTo>
                    <a:pt x="248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2757488" y="3471863"/>
              <a:ext cx="917575" cy="1216025"/>
            </a:xfrm>
            <a:custGeom>
              <a:avLst/>
              <a:gdLst>
                <a:gd name="T0" fmla="*/ 330 w 578"/>
                <a:gd name="T1" fmla="*/ 766 h 766"/>
                <a:gd name="T2" fmla="*/ 426 w 578"/>
                <a:gd name="T3" fmla="*/ 632 h 766"/>
                <a:gd name="T4" fmla="*/ 434 w 578"/>
                <a:gd name="T5" fmla="*/ 630 h 766"/>
                <a:gd name="T6" fmla="*/ 448 w 578"/>
                <a:gd name="T7" fmla="*/ 624 h 766"/>
                <a:gd name="T8" fmla="*/ 458 w 578"/>
                <a:gd name="T9" fmla="*/ 614 h 766"/>
                <a:gd name="T10" fmla="*/ 464 w 578"/>
                <a:gd name="T11" fmla="*/ 600 h 766"/>
                <a:gd name="T12" fmla="*/ 466 w 578"/>
                <a:gd name="T13" fmla="*/ 492 h 766"/>
                <a:gd name="T14" fmla="*/ 546 w 578"/>
                <a:gd name="T15" fmla="*/ 492 h 766"/>
                <a:gd name="T16" fmla="*/ 556 w 578"/>
                <a:gd name="T17" fmla="*/ 486 h 766"/>
                <a:gd name="T18" fmla="*/ 560 w 578"/>
                <a:gd name="T19" fmla="*/ 480 h 766"/>
                <a:gd name="T20" fmla="*/ 490 w 578"/>
                <a:gd name="T21" fmla="*/ 304 h 766"/>
                <a:gd name="T22" fmla="*/ 482 w 578"/>
                <a:gd name="T23" fmla="*/ 266 h 766"/>
                <a:gd name="T24" fmla="*/ 478 w 578"/>
                <a:gd name="T25" fmla="*/ 216 h 766"/>
                <a:gd name="T26" fmla="*/ 462 w 578"/>
                <a:gd name="T27" fmla="*/ 168 h 766"/>
                <a:gd name="T28" fmla="*/ 438 w 578"/>
                <a:gd name="T29" fmla="*/ 126 h 766"/>
                <a:gd name="T30" fmla="*/ 406 w 578"/>
                <a:gd name="T31" fmla="*/ 90 h 766"/>
                <a:gd name="T32" fmla="*/ 368 w 578"/>
                <a:gd name="T33" fmla="*/ 60 h 766"/>
                <a:gd name="T34" fmla="*/ 324 w 578"/>
                <a:gd name="T35" fmla="*/ 36 h 766"/>
                <a:gd name="T36" fmla="*/ 274 w 578"/>
                <a:gd name="T37" fmla="*/ 22 h 766"/>
                <a:gd name="T38" fmla="*/ 222 w 578"/>
                <a:gd name="T39" fmla="*/ 18 h 766"/>
                <a:gd name="T40" fmla="*/ 192 w 578"/>
                <a:gd name="T41" fmla="*/ 20 h 766"/>
                <a:gd name="T42" fmla="*/ 136 w 578"/>
                <a:gd name="T43" fmla="*/ 32 h 766"/>
                <a:gd name="T44" fmla="*/ 84 w 578"/>
                <a:gd name="T45" fmla="*/ 58 h 766"/>
                <a:gd name="T46" fmla="*/ 38 w 578"/>
                <a:gd name="T47" fmla="*/ 94 h 766"/>
                <a:gd name="T48" fmla="*/ 14 w 578"/>
                <a:gd name="T49" fmla="*/ 122 h 766"/>
                <a:gd name="T50" fmla="*/ 6 w 578"/>
                <a:gd name="T51" fmla="*/ 104 h 766"/>
                <a:gd name="T52" fmla="*/ 26 w 578"/>
                <a:gd name="T53" fmla="*/ 80 h 766"/>
                <a:gd name="T54" fmla="*/ 74 w 578"/>
                <a:gd name="T55" fmla="*/ 42 h 766"/>
                <a:gd name="T56" fmla="*/ 130 w 578"/>
                <a:gd name="T57" fmla="*/ 16 h 766"/>
                <a:gd name="T58" fmla="*/ 190 w 578"/>
                <a:gd name="T59" fmla="*/ 2 h 766"/>
                <a:gd name="T60" fmla="*/ 222 w 578"/>
                <a:gd name="T61" fmla="*/ 0 h 766"/>
                <a:gd name="T62" fmla="*/ 278 w 578"/>
                <a:gd name="T63" fmla="*/ 4 h 766"/>
                <a:gd name="T64" fmla="*/ 330 w 578"/>
                <a:gd name="T65" fmla="*/ 20 h 766"/>
                <a:gd name="T66" fmla="*/ 378 w 578"/>
                <a:gd name="T67" fmla="*/ 44 h 766"/>
                <a:gd name="T68" fmla="*/ 420 w 578"/>
                <a:gd name="T69" fmla="*/ 76 h 766"/>
                <a:gd name="T70" fmla="*/ 454 w 578"/>
                <a:gd name="T71" fmla="*/ 116 h 766"/>
                <a:gd name="T72" fmla="*/ 478 w 578"/>
                <a:gd name="T73" fmla="*/ 160 h 766"/>
                <a:gd name="T74" fmla="*/ 494 w 578"/>
                <a:gd name="T75" fmla="*/ 212 h 766"/>
                <a:gd name="T76" fmla="*/ 500 w 578"/>
                <a:gd name="T77" fmla="*/ 266 h 766"/>
                <a:gd name="T78" fmla="*/ 574 w 578"/>
                <a:gd name="T79" fmla="*/ 466 h 766"/>
                <a:gd name="T80" fmla="*/ 576 w 578"/>
                <a:gd name="T81" fmla="*/ 474 h 766"/>
                <a:gd name="T82" fmla="*/ 576 w 578"/>
                <a:gd name="T83" fmla="*/ 488 h 766"/>
                <a:gd name="T84" fmla="*/ 572 w 578"/>
                <a:gd name="T85" fmla="*/ 496 h 766"/>
                <a:gd name="T86" fmla="*/ 560 w 578"/>
                <a:gd name="T87" fmla="*/ 506 h 766"/>
                <a:gd name="T88" fmla="*/ 546 w 578"/>
                <a:gd name="T89" fmla="*/ 510 h 766"/>
                <a:gd name="T90" fmla="*/ 484 w 578"/>
                <a:gd name="T91" fmla="*/ 592 h 766"/>
                <a:gd name="T92" fmla="*/ 482 w 578"/>
                <a:gd name="T93" fmla="*/ 604 h 766"/>
                <a:gd name="T94" fmla="*/ 474 w 578"/>
                <a:gd name="T95" fmla="*/ 624 h 766"/>
                <a:gd name="T96" fmla="*/ 458 w 578"/>
                <a:gd name="T97" fmla="*/ 640 h 766"/>
                <a:gd name="T98" fmla="*/ 438 w 578"/>
                <a:gd name="T99" fmla="*/ 648 h 766"/>
                <a:gd name="T100" fmla="*/ 348 w 578"/>
                <a:gd name="T101" fmla="*/ 65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8" h="766">
                  <a:moveTo>
                    <a:pt x="348" y="766"/>
                  </a:moveTo>
                  <a:lnTo>
                    <a:pt x="330" y="766"/>
                  </a:lnTo>
                  <a:lnTo>
                    <a:pt x="330" y="632"/>
                  </a:lnTo>
                  <a:lnTo>
                    <a:pt x="426" y="632"/>
                  </a:lnTo>
                  <a:lnTo>
                    <a:pt x="426" y="632"/>
                  </a:lnTo>
                  <a:lnTo>
                    <a:pt x="434" y="630"/>
                  </a:lnTo>
                  <a:lnTo>
                    <a:pt x="442" y="628"/>
                  </a:lnTo>
                  <a:lnTo>
                    <a:pt x="448" y="624"/>
                  </a:lnTo>
                  <a:lnTo>
                    <a:pt x="454" y="620"/>
                  </a:lnTo>
                  <a:lnTo>
                    <a:pt x="458" y="614"/>
                  </a:lnTo>
                  <a:lnTo>
                    <a:pt x="462" y="608"/>
                  </a:lnTo>
                  <a:lnTo>
                    <a:pt x="464" y="600"/>
                  </a:lnTo>
                  <a:lnTo>
                    <a:pt x="466" y="592"/>
                  </a:lnTo>
                  <a:lnTo>
                    <a:pt x="466" y="492"/>
                  </a:lnTo>
                  <a:lnTo>
                    <a:pt x="546" y="492"/>
                  </a:lnTo>
                  <a:lnTo>
                    <a:pt x="546" y="492"/>
                  </a:lnTo>
                  <a:lnTo>
                    <a:pt x="552" y="490"/>
                  </a:lnTo>
                  <a:lnTo>
                    <a:pt x="556" y="486"/>
                  </a:lnTo>
                  <a:lnTo>
                    <a:pt x="556" y="486"/>
                  </a:lnTo>
                  <a:lnTo>
                    <a:pt x="560" y="480"/>
                  </a:lnTo>
                  <a:lnTo>
                    <a:pt x="558" y="474"/>
                  </a:lnTo>
                  <a:lnTo>
                    <a:pt x="490" y="304"/>
                  </a:lnTo>
                  <a:lnTo>
                    <a:pt x="482" y="266"/>
                  </a:lnTo>
                  <a:lnTo>
                    <a:pt x="482" y="266"/>
                  </a:lnTo>
                  <a:lnTo>
                    <a:pt x="482" y="240"/>
                  </a:lnTo>
                  <a:lnTo>
                    <a:pt x="478" y="216"/>
                  </a:lnTo>
                  <a:lnTo>
                    <a:pt x="470" y="192"/>
                  </a:lnTo>
                  <a:lnTo>
                    <a:pt x="462" y="168"/>
                  </a:lnTo>
                  <a:lnTo>
                    <a:pt x="452" y="146"/>
                  </a:lnTo>
                  <a:lnTo>
                    <a:pt x="438" y="126"/>
                  </a:lnTo>
                  <a:lnTo>
                    <a:pt x="424" y="108"/>
                  </a:lnTo>
                  <a:lnTo>
                    <a:pt x="406" y="90"/>
                  </a:lnTo>
                  <a:lnTo>
                    <a:pt x="388" y="74"/>
                  </a:lnTo>
                  <a:lnTo>
                    <a:pt x="368" y="60"/>
                  </a:lnTo>
                  <a:lnTo>
                    <a:pt x="346" y="48"/>
                  </a:lnTo>
                  <a:lnTo>
                    <a:pt x="324" y="36"/>
                  </a:lnTo>
                  <a:lnTo>
                    <a:pt x="300" y="28"/>
                  </a:lnTo>
                  <a:lnTo>
                    <a:pt x="274" y="22"/>
                  </a:lnTo>
                  <a:lnTo>
                    <a:pt x="248" y="18"/>
                  </a:lnTo>
                  <a:lnTo>
                    <a:pt x="222" y="18"/>
                  </a:lnTo>
                  <a:lnTo>
                    <a:pt x="222" y="18"/>
                  </a:lnTo>
                  <a:lnTo>
                    <a:pt x="192" y="20"/>
                  </a:lnTo>
                  <a:lnTo>
                    <a:pt x="164" y="24"/>
                  </a:lnTo>
                  <a:lnTo>
                    <a:pt x="136" y="32"/>
                  </a:lnTo>
                  <a:lnTo>
                    <a:pt x="110" y="44"/>
                  </a:lnTo>
                  <a:lnTo>
                    <a:pt x="84" y="58"/>
                  </a:lnTo>
                  <a:lnTo>
                    <a:pt x="60" y="74"/>
                  </a:lnTo>
                  <a:lnTo>
                    <a:pt x="38" y="94"/>
                  </a:lnTo>
                  <a:lnTo>
                    <a:pt x="20" y="116"/>
                  </a:lnTo>
                  <a:lnTo>
                    <a:pt x="14" y="122"/>
                  </a:lnTo>
                  <a:lnTo>
                    <a:pt x="0" y="112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26" y="80"/>
                  </a:lnTo>
                  <a:lnTo>
                    <a:pt x="50" y="60"/>
                  </a:lnTo>
                  <a:lnTo>
                    <a:pt x="74" y="42"/>
                  </a:lnTo>
                  <a:lnTo>
                    <a:pt x="102" y="26"/>
                  </a:lnTo>
                  <a:lnTo>
                    <a:pt x="130" y="16"/>
                  </a:lnTo>
                  <a:lnTo>
                    <a:pt x="160" y="6"/>
                  </a:lnTo>
                  <a:lnTo>
                    <a:pt x="190" y="2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50" y="0"/>
                  </a:lnTo>
                  <a:lnTo>
                    <a:pt x="278" y="4"/>
                  </a:lnTo>
                  <a:lnTo>
                    <a:pt x="306" y="12"/>
                  </a:lnTo>
                  <a:lnTo>
                    <a:pt x="330" y="20"/>
                  </a:lnTo>
                  <a:lnTo>
                    <a:pt x="356" y="32"/>
                  </a:lnTo>
                  <a:lnTo>
                    <a:pt x="378" y="44"/>
                  </a:lnTo>
                  <a:lnTo>
                    <a:pt x="400" y="60"/>
                  </a:lnTo>
                  <a:lnTo>
                    <a:pt x="420" y="76"/>
                  </a:lnTo>
                  <a:lnTo>
                    <a:pt x="438" y="96"/>
                  </a:lnTo>
                  <a:lnTo>
                    <a:pt x="454" y="116"/>
                  </a:lnTo>
                  <a:lnTo>
                    <a:pt x="466" y="138"/>
                  </a:lnTo>
                  <a:lnTo>
                    <a:pt x="478" y="160"/>
                  </a:lnTo>
                  <a:lnTo>
                    <a:pt x="488" y="186"/>
                  </a:lnTo>
                  <a:lnTo>
                    <a:pt x="494" y="212"/>
                  </a:lnTo>
                  <a:lnTo>
                    <a:pt x="498" y="238"/>
                  </a:lnTo>
                  <a:lnTo>
                    <a:pt x="500" y="266"/>
                  </a:lnTo>
                  <a:lnTo>
                    <a:pt x="508" y="300"/>
                  </a:lnTo>
                  <a:lnTo>
                    <a:pt x="574" y="466"/>
                  </a:lnTo>
                  <a:lnTo>
                    <a:pt x="574" y="466"/>
                  </a:lnTo>
                  <a:lnTo>
                    <a:pt x="576" y="474"/>
                  </a:lnTo>
                  <a:lnTo>
                    <a:pt x="578" y="482"/>
                  </a:lnTo>
                  <a:lnTo>
                    <a:pt x="576" y="488"/>
                  </a:lnTo>
                  <a:lnTo>
                    <a:pt x="572" y="496"/>
                  </a:lnTo>
                  <a:lnTo>
                    <a:pt x="572" y="496"/>
                  </a:lnTo>
                  <a:lnTo>
                    <a:pt x="566" y="502"/>
                  </a:lnTo>
                  <a:lnTo>
                    <a:pt x="560" y="506"/>
                  </a:lnTo>
                  <a:lnTo>
                    <a:pt x="554" y="508"/>
                  </a:lnTo>
                  <a:lnTo>
                    <a:pt x="546" y="510"/>
                  </a:lnTo>
                  <a:lnTo>
                    <a:pt x="484" y="510"/>
                  </a:lnTo>
                  <a:lnTo>
                    <a:pt x="484" y="592"/>
                  </a:lnTo>
                  <a:lnTo>
                    <a:pt x="484" y="592"/>
                  </a:lnTo>
                  <a:lnTo>
                    <a:pt x="482" y="604"/>
                  </a:lnTo>
                  <a:lnTo>
                    <a:pt x="478" y="614"/>
                  </a:lnTo>
                  <a:lnTo>
                    <a:pt x="474" y="624"/>
                  </a:lnTo>
                  <a:lnTo>
                    <a:pt x="466" y="632"/>
                  </a:lnTo>
                  <a:lnTo>
                    <a:pt x="458" y="640"/>
                  </a:lnTo>
                  <a:lnTo>
                    <a:pt x="448" y="644"/>
                  </a:lnTo>
                  <a:lnTo>
                    <a:pt x="438" y="648"/>
                  </a:lnTo>
                  <a:lnTo>
                    <a:pt x="426" y="650"/>
                  </a:lnTo>
                  <a:lnTo>
                    <a:pt x="348" y="650"/>
                  </a:lnTo>
                  <a:lnTo>
                    <a:pt x="348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2836863" y="3744913"/>
              <a:ext cx="241300" cy="542925"/>
            </a:xfrm>
            <a:custGeom>
              <a:avLst/>
              <a:gdLst>
                <a:gd name="T0" fmla="*/ 44 w 152"/>
                <a:gd name="T1" fmla="*/ 342 h 342"/>
                <a:gd name="T2" fmla="*/ 44 w 152"/>
                <a:gd name="T3" fmla="*/ 342 h 342"/>
                <a:gd name="T4" fmla="*/ 42 w 152"/>
                <a:gd name="T5" fmla="*/ 342 h 342"/>
                <a:gd name="T6" fmla="*/ 42 w 152"/>
                <a:gd name="T7" fmla="*/ 342 h 342"/>
                <a:gd name="T8" fmla="*/ 38 w 152"/>
                <a:gd name="T9" fmla="*/ 340 h 342"/>
                <a:gd name="T10" fmla="*/ 36 w 152"/>
                <a:gd name="T11" fmla="*/ 338 h 342"/>
                <a:gd name="T12" fmla="*/ 36 w 152"/>
                <a:gd name="T13" fmla="*/ 336 h 342"/>
                <a:gd name="T14" fmla="*/ 36 w 152"/>
                <a:gd name="T15" fmla="*/ 332 h 342"/>
                <a:gd name="T16" fmla="*/ 66 w 152"/>
                <a:gd name="T17" fmla="*/ 206 h 342"/>
                <a:gd name="T18" fmla="*/ 10 w 152"/>
                <a:gd name="T19" fmla="*/ 206 h 342"/>
                <a:gd name="T20" fmla="*/ 10 w 152"/>
                <a:gd name="T21" fmla="*/ 206 h 342"/>
                <a:gd name="T22" fmla="*/ 6 w 152"/>
                <a:gd name="T23" fmla="*/ 204 h 342"/>
                <a:gd name="T24" fmla="*/ 2 w 152"/>
                <a:gd name="T25" fmla="*/ 202 h 342"/>
                <a:gd name="T26" fmla="*/ 2 w 152"/>
                <a:gd name="T27" fmla="*/ 202 h 342"/>
                <a:gd name="T28" fmla="*/ 0 w 152"/>
                <a:gd name="T29" fmla="*/ 196 h 342"/>
                <a:gd name="T30" fmla="*/ 2 w 152"/>
                <a:gd name="T31" fmla="*/ 192 h 342"/>
                <a:gd name="T32" fmla="*/ 100 w 152"/>
                <a:gd name="T33" fmla="*/ 4 h 342"/>
                <a:gd name="T34" fmla="*/ 100 w 152"/>
                <a:gd name="T35" fmla="*/ 4 h 342"/>
                <a:gd name="T36" fmla="*/ 102 w 152"/>
                <a:gd name="T37" fmla="*/ 2 h 342"/>
                <a:gd name="T38" fmla="*/ 104 w 152"/>
                <a:gd name="T39" fmla="*/ 0 h 342"/>
                <a:gd name="T40" fmla="*/ 110 w 152"/>
                <a:gd name="T41" fmla="*/ 0 h 342"/>
                <a:gd name="T42" fmla="*/ 110 w 152"/>
                <a:gd name="T43" fmla="*/ 0 h 342"/>
                <a:gd name="T44" fmla="*/ 114 w 152"/>
                <a:gd name="T45" fmla="*/ 2 h 342"/>
                <a:gd name="T46" fmla="*/ 116 w 152"/>
                <a:gd name="T47" fmla="*/ 4 h 342"/>
                <a:gd name="T48" fmla="*/ 116 w 152"/>
                <a:gd name="T49" fmla="*/ 8 h 342"/>
                <a:gd name="T50" fmla="*/ 116 w 152"/>
                <a:gd name="T51" fmla="*/ 10 h 342"/>
                <a:gd name="T52" fmla="*/ 86 w 152"/>
                <a:gd name="T53" fmla="*/ 138 h 342"/>
                <a:gd name="T54" fmla="*/ 142 w 152"/>
                <a:gd name="T55" fmla="*/ 138 h 342"/>
                <a:gd name="T56" fmla="*/ 142 w 152"/>
                <a:gd name="T57" fmla="*/ 138 h 342"/>
                <a:gd name="T58" fmla="*/ 146 w 152"/>
                <a:gd name="T59" fmla="*/ 138 h 342"/>
                <a:gd name="T60" fmla="*/ 150 w 152"/>
                <a:gd name="T61" fmla="*/ 142 h 342"/>
                <a:gd name="T62" fmla="*/ 150 w 152"/>
                <a:gd name="T63" fmla="*/ 142 h 342"/>
                <a:gd name="T64" fmla="*/ 152 w 152"/>
                <a:gd name="T65" fmla="*/ 146 h 342"/>
                <a:gd name="T66" fmla="*/ 150 w 152"/>
                <a:gd name="T67" fmla="*/ 150 h 342"/>
                <a:gd name="T68" fmla="*/ 52 w 152"/>
                <a:gd name="T69" fmla="*/ 338 h 342"/>
                <a:gd name="T70" fmla="*/ 52 w 152"/>
                <a:gd name="T71" fmla="*/ 338 h 342"/>
                <a:gd name="T72" fmla="*/ 48 w 152"/>
                <a:gd name="T73" fmla="*/ 342 h 342"/>
                <a:gd name="T74" fmla="*/ 44 w 152"/>
                <a:gd name="T75" fmla="*/ 342 h 342"/>
                <a:gd name="T76" fmla="*/ 44 w 152"/>
                <a:gd name="T77" fmla="*/ 342 h 342"/>
                <a:gd name="T78" fmla="*/ 24 w 152"/>
                <a:gd name="T79" fmla="*/ 188 h 342"/>
                <a:gd name="T80" fmla="*/ 76 w 152"/>
                <a:gd name="T81" fmla="*/ 188 h 342"/>
                <a:gd name="T82" fmla="*/ 76 w 152"/>
                <a:gd name="T83" fmla="*/ 188 h 342"/>
                <a:gd name="T84" fmla="*/ 80 w 152"/>
                <a:gd name="T85" fmla="*/ 188 h 342"/>
                <a:gd name="T86" fmla="*/ 84 w 152"/>
                <a:gd name="T87" fmla="*/ 192 h 342"/>
                <a:gd name="T88" fmla="*/ 84 w 152"/>
                <a:gd name="T89" fmla="*/ 192 h 342"/>
                <a:gd name="T90" fmla="*/ 86 w 152"/>
                <a:gd name="T91" fmla="*/ 194 h 342"/>
                <a:gd name="T92" fmla="*/ 86 w 152"/>
                <a:gd name="T93" fmla="*/ 198 h 342"/>
                <a:gd name="T94" fmla="*/ 70 w 152"/>
                <a:gd name="T95" fmla="*/ 266 h 342"/>
                <a:gd name="T96" fmla="*/ 128 w 152"/>
                <a:gd name="T97" fmla="*/ 156 h 342"/>
                <a:gd name="T98" fmla="*/ 76 w 152"/>
                <a:gd name="T99" fmla="*/ 156 h 342"/>
                <a:gd name="T100" fmla="*/ 76 w 152"/>
                <a:gd name="T101" fmla="*/ 156 h 342"/>
                <a:gd name="T102" fmla="*/ 72 w 152"/>
                <a:gd name="T103" fmla="*/ 154 h 342"/>
                <a:gd name="T104" fmla="*/ 68 w 152"/>
                <a:gd name="T105" fmla="*/ 152 h 342"/>
                <a:gd name="T106" fmla="*/ 68 w 152"/>
                <a:gd name="T107" fmla="*/ 152 h 342"/>
                <a:gd name="T108" fmla="*/ 66 w 152"/>
                <a:gd name="T109" fmla="*/ 148 h 342"/>
                <a:gd name="T110" fmla="*/ 66 w 152"/>
                <a:gd name="T111" fmla="*/ 144 h 342"/>
                <a:gd name="T112" fmla="*/ 82 w 152"/>
                <a:gd name="T113" fmla="*/ 76 h 342"/>
                <a:gd name="T114" fmla="*/ 24 w 152"/>
                <a:gd name="T115" fmla="*/ 18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2">
                  <a:moveTo>
                    <a:pt x="44" y="342"/>
                  </a:moveTo>
                  <a:lnTo>
                    <a:pt x="44" y="342"/>
                  </a:lnTo>
                  <a:lnTo>
                    <a:pt x="42" y="342"/>
                  </a:lnTo>
                  <a:lnTo>
                    <a:pt x="42" y="342"/>
                  </a:lnTo>
                  <a:lnTo>
                    <a:pt x="38" y="340"/>
                  </a:lnTo>
                  <a:lnTo>
                    <a:pt x="36" y="338"/>
                  </a:lnTo>
                  <a:lnTo>
                    <a:pt x="36" y="336"/>
                  </a:lnTo>
                  <a:lnTo>
                    <a:pt x="36" y="332"/>
                  </a:lnTo>
                  <a:lnTo>
                    <a:pt x="66" y="206"/>
                  </a:lnTo>
                  <a:lnTo>
                    <a:pt x="10" y="206"/>
                  </a:lnTo>
                  <a:lnTo>
                    <a:pt x="10" y="206"/>
                  </a:lnTo>
                  <a:lnTo>
                    <a:pt x="6" y="204"/>
                  </a:lnTo>
                  <a:lnTo>
                    <a:pt x="2" y="202"/>
                  </a:lnTo>
                  <a:lnTo>
                    <a:pt x="2" y="202"/>
                  </a:lnTo>
                  <a:lnTo>
                    <a:pt x="0" y="196"/>
                  </a:lnTo>
                  <a:lnTo>
                    <a:pt x="2" y="192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2" y="2"/>
                  </a:lnTo>
                  <a:lnTo>
                    <a:pt x="104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4" y="2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6" y="10"/>
                  </a:lnTo>
                  <a:lnTo>
                    <a:pt x="86" y="138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6" y="138"/>
                  </a:lnTo>
                  <a:lnTo>
                    <a:pt x="150" y="142"/>
                  </a:lnTo>
                  <a:lnTo>
                    <a:pt x="150" y="142"/>
                  </a:lnTo>
                  <a:lnTo>
                    <a:pt x="152" y="146"/>
                  </a:lnTo>
                  <a:lnTo>
                    <a:pt x="150" y="150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48" y="342"/>
                  </a:lnTo>
                  <a:lnTo>
                    <a:pt x="44" y="342"/>
                  </a:lnTo>
                  <a:lnTo>
                    <a:pt x="44" y="342"/>
                  </a:lnTo>
                  <a:close/>
                  <a:moveTo>
                    <a:pt x="24" y="188"/>
                  </a:moveTo>
                  <a:lnTo>
                    <a:pt x="76" y="188"/>
                  </a:lnTo>
                  <a:lnTo>
                    <a:pt x="76" y="188"/>
                  </a:lnTo>
                  <a:lnTo>
                    <a:pt x="80" y="188"/>
                  </a:lnTo>
                  <a:lnTo>
                    <a:pt x="84" y="192"/>
                  </a:lnTo>
                  <a:lnTo>
                    <a:pt x="84" y="192"/>
                  </a:lnTo>
                  <a:lnTo>
                    <a:pt x="86" y="194"/>
                  </a:lnTo>
                  <a:lnTo>
                    <a:pt x="86" y="198"/>
                  </a:lnTo>
                  <a:lnTo>
                    <a:pt x="70" y="266"/>
                  </a:lnTo>
                  <a:lnTo>
                    <a:pt x="128" y="156"/>
                  </a:lnTo>
                  <a:lnTo>
                    <a:pt x="76" y="156"/>
                  </a:lnTo>
                  <a:lnTo>
                    <a:pt x="76" y="156"/>
                  </a:lnTo>
                  <a:lnTo>
                    <a:pt x="72" y="154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6" y="148"/>
                  </a:lnTo>
                  <a:lnTo>
                    <a:pt x="66" y="144"/>
                  </a:lnTo>
                  <a:lnTo>
                    <a:pt x="82" y="76"/>
                  </a:lnTo>
                  <a:lnTo>
                    <a:pt x="24" y="1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Ellipse 49"/>
          <p:cNvSpPr/>
          <p:nvPr/>
        </p:nvSpPr>
        <p:spPr>
          <a:xfrm>
            <a:off x="6203887" y="2483801"/>
            <a:ext cx="1231230" cy="123123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6390225" y="2693277"/>
            <a:ext cx="858554" cy="782671"/>
            <a:chOff x="7362825" y="1528763"/>
            <a:chExt cx="1257300" cy="1146175"/>
          </a:xfrm>
          <a:solidFill>
            <a:schemeClr val="bg1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7419975" y="2087563"/>
              <a:ext cx="1044575" cy="587375"/>
            </a:xfrm>
            <a:custGeom>
              <a:avLst/>
              <a:gdLst>
                <a:gd name="T0" fmla="*/ 360 w 658"/>
                <a:gd name="T1" fmla="*/ 370 h 370"/>
                <a:gd name="T2" fmla="*/ 288 w 658"/>
                <a:gd name="T3" fmla="*/ 364 h 370"/>
                <a:gd name="T4" fmla="*/ 220 w 658"/>
                <a:gd name="T5" fmla="*/ 342 h 370"/>
                <a:gd name="T6" fmla="*/ 158 w 658"/>
                <a:gd name="T7" fmla="*/ 308 h 370"/>
                <a:gd name="T8" fmla="*/ 106 w 658"/>
                <a:gd name="T9" fmla="*/ 264 h 370"/>
                <a:gd name="T10" fmla="*/ 60 w 658"/>
                <a:gd name="T11" fmla="*/ 212 h 370"/>
                <a:gd name="T12" fmla="*/ 28 w 658"/>
                <a:gd name="T13" fmla="*/ 150 h 370"/>
                <a:gd name="T14" fmla="*/ 6 w 658"/>
                <a:gd name="T15" fmla="*/ 82 h 370"/>
                <a:gd name="T16" fmla="*/ 0 w 658"/>
                <a:gd name="T17" fmla="*/ 10 h 370"/>
                <a:gd name="T18" fmla="*/ 18 w 658"/>
                <a:gd name="T19" fmla="*/ 0 h 370"/>
                <a:gd name="T20" fmla="*/ 18 w 658"/>
                <a:gd name="T21" fmla="*/ 10 h 370"/>
                <a:gd name="T22" fmla="*/ 24 w 658"/>
                <a:gd name="T23" fmla="*/ 78 h 370"/>
                <a:gd name="T24" fmla="*/ 44 w 658"/>
                <a:gd name="T25" fmla="*/ 142 h 370"/>
                <a:gd name="T26" fmla="*/ 76 w 658"/>
                <a:gd name="T27" fmla="*/ 202 h 370"/>
                <a:gd name="T28" fmla="*/ 118 w 658"/>
                <a:gd name="T29" fmla="*/ 252 h 370"/>
                <a:gd name="T30" fmla="*/ 168 w 658"/>
                <a:gd name="T31" fmla="*/ 294 h 370"/>
                <a:gd name="T32" fmla="*/ 226 w 658"/>
                <a:gd name="T33" fmla="*/ 326 h 370"/>
                <a:gd name="T34" fmla="*/ 292 w 658"/>
                <a:gd name="T35" fmla="*/ 346 h 370"/>
                <a:gd name="T36" fmla="*/ 360 w 658"/>
                <a:gd name="T37" fmla="*/ 352 h 370"/>
                <a:gd name="T38" fmla="*/ 380 w 658"/>
                <a:gd name="T39" fmla="*/ 352 h 370"/>
                <a:gd name="T40" fmla="*/ 422 w 658"/>
                <a:gd name="T41" fmla="*/ 346 h 370"/>
                <a:gd name="T42" fmla="*/ 480 w 658"/>
                <a:gd name="T43" fmla="*/ 330 h 370"/>
                <a:gd name="T44" fmla="*/ 552 w 658"/>
                <a:gd name="T45" fmla="*/ 294 h 370"/>
                <a:gd name="T46" fmla="*/ 598 w 658"/>
                <a:gd name="T47" fmla="*/ 256 h 370"/>
                <a:gd name="T48" fmla="*/ 626 w 658"/>
                <a:gd name="T49" fmla="*/ 226 h 370"/>
                <a:gd name="T50" fmla="*/ 644 w 658"/>
                <a:gd name="T51" fmla="*/ 202 h 370"/>
                <a:gd name="T52" fmla="*/ 654 w 658"/>
                <a:gd name="T53" fmla="*/ 220 h 370"/>
                <a:gd name="T54" fmla="*/ 640 w 658"/>
                <a:gd name="T55" fmla="*/ 238 h 370"/>
                <a:gd name="T56" fmla="*/ 612 w 658"/>
                <a:gd name="T57" fmla="*/ 268 h 370"/>
                <a:gd name="T58" fmla="*/ 578 w 658"/>
                <a:gd name="T59" fmla="*/ 296 h 370"/>
                <a:gd name="T60" fmla="*/ 544 w 658"/>
                <a:gd name="T61" fmla="*/ 320 h 370"/>
                <a:gd name="T62" fmla="*/ 506 w 658"/>
                <a:gd name="T63" fmla="*/ 340 h 370"/>
                <a:gd name="T64" fmla="*/ 466 w 658"/>
                <a:gd name="T65" fmla="*/ 354 h 370"/>
                <a:gd name="T66" fmla="*/ 424 w 658"/>
                <a:gd name="T67" fmla="*/ 364 h 370"/>
                <a:gd name="T68" fmla="*/ 382 w 658"/>
                <a:gd name="T69" fmla="*/ 370 h 370"/>
                <a:gd name="T70" fmla="*/ 360 w 658"/>
                <a:gd name="T71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8" h="370">
                  <a:moveTo>
                    <a:pt x="360" y="370"/>
                  </a:moveTo>
                  <a:lnTo>
                    <a:pt x="360" y="370"/>
                  </a:lnTo>
                  <a:lnTo>
                    <a:pt x="324" y="368"/>
                  </a:lnTo>
                  <a:lnTo>
                    <a:pt x="288" y="364"/>
                  </a:lnTo>
                  <a:lnTo>
                    <a:pt x="252" y="354"/>
                  </a:lnTo>
                  <a:lnTo>
                    <a:pt x="220" y="342"/>
                  </a:lnTo>
                  <a:lnTo>
                    <a:pt x="188" y="326"/>
                  </a:lnTo>
                  <a:lnTo>
                    <a:pt x="158" y="308"/>
                  </a:lnTo>
                  <a:lnTo>
                    <a:pt x="130" y="288"/>
                  </a:lnTo>
                  <a:lnTo>
                    <a:pt x="106" y="264"/>
                  </a:lnTo>
                  <a:lnTo>
                    <a:pt x="82" y="240"/>
                  </a:lnTo>
                  <a:lnTo>
                    <a:pt x="60" y="212"/>
                  </a:lnTo>
                  <a:lnTo>
                    <a:pt x="42" y="182"/>
                  </a:lnTo>
                  <a:lnTo>
                    <a:pt x="28" y="150"/>
                  </a:lnTo>
                  <a:lnTo>
                    <a:pt x="16" y="116"/>
                  </a:lnTo>
                  <a:lnTo>
                    <a:pt x="6" y="82"/>
                  </a:lnTo>
                  <a:lnTo>
                    <a:pt x="2" y="46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44"/>
                  </a:lnTo>
                  <a:lnTo>
                    <a:pt x="24" y="78"/>
                  </a:lnTo>
                  <a:lnTo>
                    <a:pt x="32" y="112"/>
                  </a:lnTo>
                  <a:lnTo>
                    <a:pt x="44" y="142"/>
                  </a:lnTo>
                  <a:lnTo>
                    <a:pt x="58" y="172"/>
                  </a:lnTo>
                  <a:lnTo>
                    <a:pt x="76" y="202"/>
                  </a:lnTo>
                  <a:lnTo>
                    <a:pt x="96" y="228"/>
                  </a:lnTo>
                  <a:lnTo>
                    <a:pt x="118" y="252"/>
                  </a:lnTo>
                  <a:lnTo>
                    <a:pt x="142" y="274"/>
                  </a:lnTo>
                  <a:lnTo>
                    <a:pt x="168" y="294"/>
                  </a:lnTo>
                  <a:lnTo>
                    <a:pt x="196" y="312"/>
                  </a:lnTo>
                  <a:lnTo>
                    <a:pt x="226" y="326"/>
                  </a:lnTo>
                  <a:lnTo>
                    <a:pt x="258" y="338"/>
                  </a:lnTo>
                  <a:lnTo>
                    <a:pt x="292" y="346"/>
                  </a:lnTo>
                  <a:lnTo>
                    <a:pt x="326" y="350"/>
                  </a:lnTo>
                  <a:lnTo>
                    <a:pt x="360" y="352"/>
                  </a:lnTo>
                  <a:lnTo>
                    <a:pt x="360" y="352"/>
                  </a:lnTo>
                  <a:lnTo>
                    <a:pt x="380" y="352"/>
                  </a:lnTo>
                  <a:lnTo>
                    <a:pt x="402" y="350"/>
                  </a:lnTo>
                  <a:lnTo>
                    <a:pt x="422" y="346"/>
                  </a:lnTo>
                  <a:lnTo>
                    <a:pt x="442" y="342"/>
                  </a:lnTo>
                  <a:lnTo>
                    <a:pt x="480" y="330"/>
                  </a:lnTo>
                  <a:lnTo>
                    <a:pt x="516" y="314"/>
                  </a:lnTo>
                  <a:lnTo>
                    <a:pt x="552" y="294"/>
                  </a:lnTo>
                  <a:lnTo>
                    <a:pt x="584" y="270"/>
                  </a:lnTo>
                  <a:lnTo>
                    <a:pt x="598" y="256"/>
                  </a:lnTo>
                  <a:lnTo>
                    <a:pt x="612" y="242"/>
                  </a:lnTo>
                  <a:lnTo>
                    <a:pt x="626" y="226"/>
                  </a:lnTo>
                  <a:lnTo>
                    <a:pt x="638" y="210"/>
                  </a:lnTo>
                  <a:lnTo>
                    <a:pt x="644" y="202"/>
                  </a:lnTo>
                  <a:lnTo>
                    <a:pt x="658" y="212"/>
                  </a:lnTo>
                  <a:lnTo>
                    <a:pt x="654" y="220"/>
                  </a:lnTo>
                  <a:lnTo>
                    <a:pt x="654" y="220"/>
                  </a:lnTo>
                  <a:lnTo>
                    <a:pt x="640" y="238"/>
                  </a:lnTo>
                  <a:lnTo>
                    <a:pt x="626" y="254"/>
                  </a:lnTo>
                  <a:lnTo>
                    <a:pt x="612" y="268"/>
                  </a:lnTo>
                  <a:lnTo>
                    <a:pt x="596" y="284"/>
                  </a:lnTo>
                  <a:lnTo>
                    <a:pt x="578" y="296"/>
                  </a:lnTo>
                  <a:lnTo>
                    <a:pt x="562" y="308"/>
                  </a:lnTo>
                  <a:lnTo>
                    <a:pt x="544" y="320"/>
                  </a:lnTo>
                  <a:lnTo>
                    <a:pt x="524" y="330"/>
                  </a:lnTo>
                  <a:lnTo>
                    <a:pt x="506" y="340"/>
                  </a:lnTo>
                  <a:lnTo>
                    <a:pt x="486" y="348"/>
                  </a:lnTo>
                  <a:lnTo>
                    <a:pt x="466" y="354"/>
                  </a:lnTo>
                  <a:lnTo>
                    <a:pt x="446" y="360"/>
                  </a:lnTo>
                  <a:lnTo>
                    <a:pt x="424" y="364"/>
                  </a:lnTo>
                  <a:lnTo>
                    <a:pt x="404" y="368"/>
                  </a:lnTo>
                  <a:lnTo>
                    <a:pt x="382" y="370"/>
                  </a:lnTo>
                  <a:lnTo>
                    <a:pt x="360" y="370"/>
                  </a:lnTo>
                  <a:lnTo>
                    <a:pt x="360" y="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518400" y="1528763"/>
              <a:ext cx="1044575" cy="587375"/>
            </a:xfrm>
            <a:custGeom>
              <a:avLst/>
              <a:gdLst>
                <a:gd name="T0" fmla="*/ 640 w 658"/>
                <a:gd name="T1" fmla="*/ 370 h 370"/>
                <a:gd name="T2" fmla="*/ 640 w 658"/>
                <a:gd name="T3" fmla="*/ 362 h 370"/>
                <a:gd name="T4" fmla="*/ 634 w 658"/>
                <a:gd name="T5" fmla="*/ 292 h 370"/>
                <a:gd name="T6" fmla="*/ 614 w 658"/>
                <a:gd name="T7" fmla="*/ 228 h 370"/>
                <a:gd name="T8" fmla="*/ 582 w 658"/>
                <a:gd name="T9" fmla="*/ 170 h 370"/>
                <a:gd name="T10" fmla="*/ 540 w 658"/>
                <a:gd name="T11" fmla="*/ 120 h 370"/>
                <a:gd name="T12" fmla="*/ 490 w 658"/>
                <a:gd name="T13" fmla="*/ 78 h 370"/>
                <a:gd name="T14" fmla="*/ 432 w 658"/>
                <a:gd name="T15" fmla="*/ 46 h 370"/>
                <a:gd name="T16" fmla="*/ 368 w 658"/>
                <a:gd name="T17" fmla="*/ 26 h 370"/>
                <a:gd name="T18" fmla="*/ 298 w 658"/>
                <a:gd name="T19" fmla="*/ 18 h 370"/>
                <a:gd name="T20" fmla="*/ 278 w 658"/>
                <a:gd name="T21" fmla="*/ 20 h 370"/>
                <a:gd name="T22" fmla="*/ 238 w 658"/>
                <a:gd name="T23" fmla="*/ 24 h 370"/>
                <a:gd name="T24" fmla="*/ 178 w 658"/>
                <a:gd name="T25" fmla="*/ 40 h 370"/>
                <a:gd name="T26" fmla="*/ 106 w 658"/>
                <a:gd name="T27" fmla="*/ 78 h 370"/>
                <a:gd name="T28" fmla="*/ 60 w 658"/>
                <a:gd name="T29" fmla="*/ 116 h 370"/>
                <a:gd name="T30" fmla="*/ 32 w 658"/>
                <a:gd name="T31" fmla="*/ 146 h 370"/>
                <a:gd name="T32" fmla="*/ 14 w 658"/>
                <a:gd name="T33" fmla="*/ 170 h 370"/>
                <a:gd name="T34" fmla="*/ 4 w 658"/>
                <a:gd name="T35" fmla="*/ 152 h 370"/>
                <a:gd name="T36" fmla="*/ 18 w 658"/>
                <a:gd name="T37" fmla="*/ 134 h 370"/>
                <a:gd name="T38" fmla="*/ 48 w 658"/>
                <a:gd name="T39" fmla="*/ 102 h 370"/>
                <a:gd name="T40" fmla="*/ 80 w 658"/>
                <a:gd name="T41" fmla="*/ 74 h 370"/>
                <a:gd name="T42" fmla="*/ 114 w 658"/>
                <a:gd name="T43" fmla="*/ 50 h 370"/>
                <a:gd name="T44" fmla="*/ 152 w 658"/>
                <a:gd name="T45" fmla="*/ 32 h 370"/>
                <a:gd name="T46" fmla="*/ 192 w 658"/>
                <a:gd name="T47" fmla="*/ 16 h 370"/>
                <a:gd name="T48" fmla="*/ 234 w 658"/>
                <a:gd name="T49" fmla="*/ 6 h 370"/>
                <a:gd name="T50" fmla="*/ 276 w 658"/>
                <a:gd name="T51" fmla="*/ 2 h 370"/>
                <a:gd name="T52" fmla="*/ 298 w 658"/>
                <a:gd name="T53" fmla="*/ 0 h 370"/>
                <a:gd name="T54" fmla="*/ 370 w 658"/>
                <a:gd name="T55" fmla="*/ 8 h 370"/>
                <a:gd name="T56" fmla="*/ 438 w 658"/>
                <a:gd name="T57" fmla="*/ 30 h 370"/>
                <a:gd name="T58" fmla="*/ 500 w 658"/>
                <a:gd name="T59" fmla="*/ 62 h 370"/>
                <a:gd name="T60" fmla="*/ 554 w 658"/>
                <a:gd name="T61" fmla="*/ 106 h 370"/>
                <a:gd name="T62" fmla="*/ 598 w 658"/>
                <a:gd name="T63" fmla="*/ 160 h 370"/>
                <a:gd name="T64" fmla="*/ 630 w 658"/>
                <a:gd name="T65" fmla="*/ 222 h 370"/>
                <a:gd name="T66" fmla="*/ 652 w 658"/>
                <a:gd name="T67" fmla="*/ 290 h 370"/>
                <a:gd name="T68" fmla="*/ 658 w 658"/>
                <a:gd name="T69" fmla="*/ 36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8" h="370">
                  <a:moveTo>
                    <a:pt x="658" y="370"/>
                  </a:moveTo>
                  <a:lnTo>
                    <a:pt x="640" y="370"/>
                  </a:lnTo>
                  <a:lnTo>
                    <a:pt x="640" y="362"/>
                  </a:lnTo>
                  <a:lnTo>
                    <a:pt x="640" y="362"/>
                  </a:lnTo>
                  <a:lnTo>
                    <a:pt x="640" y="326"/>
                  </a:lnTo>
                  <a:lnTo>
                    <a:pt x="634" y="292"/>
                  </a:lnTo>
                  <a:lnTo>
                    <a:pt x="626" y="260"/>
                  </a:lnTo>
                  <a:lnTo>
                    <a:pt x="614" y="228"/>
                  </a:lnTo>
                  <a:lnTo>
                    <a:pt x="600" y="198"/>
                  </a:lnTo>
                  <a:lnTo>
                    <a:pt x="582" y="170"/>
                  </a:lnTo>
                  <a:lnTo>
                    <a:pt x="562" y="144"/>
                  </a:lnTo>
                  <a:lnTo>
                    <a:pt x="540" y="120"/>
                  </a:lnTo>
                  <a:lnTo>
                    <a:pt x="516" y="98"/>
                  </a:lnTo>
                  <a:lnTo>
                    <a:pt x="490" y="78"/>
                  </a:lnTo>
                  <a:lnTo>
                    <a:pt x="462" y="60"/>
                  </a:lnTo>
                  <a:lnTo>
                    <a:pt x="432" y="46"/>
                  </a:lnTo>
                  <a:lnTo>
                    <a:pt x="400" y="34"/>
                  </a:lnTo>
                  <a:lnTo>
                    <a:pt x="368" y="26"/>
                  </a:lnTo>
                  <a:lnTo>
                    <a:pt x="334" y="20"/>
                  </a:lnTo>
                  <a:lnTo>
                    <a:pt x="298" y="18"/>
                  </a:lnTo>
                  <a:lnTo>
                    <a:pt x="298" y="18"/>
                  </a:lnTo>
                  <a:lnTo>
                    <a:pt x="278" y="20"/>
                  </a:lnTo>
                  <a:lnTo>
                    <a:pt x="258" y="22"/>
                  </a:lnTo>
                  <a:lnTo>
                    <a:pt x="238" y="24"/>
                  </a:lnTo>
                  <a:lnTo>
                    <a:pt x="218" y="28"/>
                  </a:lnTo>
                  <a:lnTo>
                    <a:pt x="178" y="40"/>
                  </a:lnTo>
                  <a:lnTo>
                    <a:pt x="142" y="56"/>
                  </a:lnTo>
                  <a:lnTo>
                    <a:pt x="106" y="78"/>
                  </a:lnTo>
                  <a:lnTo>
                    <a:pt x="74" y="102"/>
                  </a:lnTo>
                  <a:lnTo>
                    <a:pt x="60" y="116"/>
                  </a:lnTo>
                  <a:lnTo>
                    <a:pt x="46" y="130"/>
                  </a:lnTo>
                  <a:lnTo>
                    <a:pt x="32" y="146"/>
                  </a:lnTo>
                  <a:lnTo>
                    <a:pt x="20" y="162"/>
                  </a:lnTo>
                  <a:lnTo>
                    <a:pt x="14" y="170"/>
                  </a:lnTo>
                  <a:lnTo>
                    <a:pt x="0" y="158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18" y="134"/>
                  </a:lnTo>
                  <a:lnTo>
                    <a:pt x="32" y="118"/>
                  </a:lnTo>
                  <a:lnTo>
                    <a:pt x="48" y="102"/>
                  </a:lnTo>
                  <a:lnTo>
                    <a:pt x="64" y="88"/>
                  </a:lnTo>
                  <a:lnTo>
                    <a:pt x="80" y="74"/>
                  </a:lnTo>
                  <a:lnTo>
                    <a:pt x="96" y="62"/>
                  </a:lnTo>
                  <a:lnTo>
                    <a:pt x="114" y="50"/>
                  </a:lnTo>
                  <a:lnTo>
                    <a:pt x="134" y="40"/>
                  </a:lnTo>
                  <a:lnTo>
                    <a:pt x="152" y="32"/>
                  </a:lnTo>
                  <a:lnTo>
                    <a:pt x="172" y="24"/>
                  </a:lnTo>
                  <a:lnTo>
                    <a:pt x="192" y="16"/>
                  </a:lnTo>
                  <a:lnTo>
                    <a:pt x="212" y="12"/>
                  </a:lnTo>
                  <a:lnTo>
                    <a:pt x="234" y="6"/>
                  </a:lnTo>
                  <a:lnTo>
                    <a:pt x="256" y="4"/>
                  </a:lnTo>
                  <a:lnTo>
                    <a:pt x="276" y="2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334" y="2"/>
                  </a:lnTo>
                  <a:lnTo>
                    <a:pt x="370" y="8"/>
                  </a:lnTo>
                  <a:lnTo>
                    <a:pt x="406" y="18"/>
                  </a:lnTo>
                  <a:lnTo>
                    <a:pt x="438" y="30"/>
                  </a:lnTo>
                  <a:lnTo>
                    <a:pt x="470" y="44"/>
                  </a:lnTo>
                  <a:lnTo>
                    <a:pt x="500" y="62"/>
                  </a:lnTo>
                  <a:lnTo>
                    <a:pt x="528" y="84"/>
                  </a:lnTo>
                  <a:lnTo>
                    <a:pt x="554" y="106"/>
                  </a:lnTo>
                  <a:lnTo>
                    <a:pt x="576" y="132"/>
                  </a:lnTo>
                  <a:lnTo>
                    <a:pt x="598" y="160"/>
                  </a:lnTo>
                  <a:lnTo>
                    <a:pt x="616" y="190"/>
                  </a:lnTo>
                  <a:lnTo>
                    <a:pt x="630" y="222"/>
                  </a:lnTo>
                  <a:lnTo>
                    <a:pt x="642" y="254"/>
                  </a:lnTo>
                  <a:lnTo>
                    <a:pt x="652" y="290"/>
                  </a:lnTo>
                  <a:lnTo>
                    <a:pt x="658" y="324"/>
                  </a:lnTo>
                  <a:lnTo>
                    <a:pt x="658" y="362"/>
                  </a:lnTo>
                  <a:lnTo>
                    <a:pt x="658" y="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7581900" y="2087563"/>
              <a:ext cx="777875" cy="425450"/>
            </a:xfrm>
            <a:custGeom>
              <a:avLst/>
              <a:gdLst>
                <a:gd name="T0" fmla="*/ 258 w 490"/>
                <a:gd name="T1" fmla="*/ 268 h 268"/>
                <a:gd name="T2" fmla="*/ 258 w 490"/>
                <a:gd name="T3" fmla="*/ 268 h 268"/>
                <a:gd name="T4" fmla="*/ 232 w 490"/>
                <a:gd name="T5" fmla="*/ 266 h 268"/>
                <a:gd name="T6" fmla="*/ 206 w 490"/>
                <a:gd name="T7" fmla="*/ 262 h 268"/>
                <a:gd name="T8" fmla="*/ 182 w 490"/>
                <a:gd name="T9" fmla="*/ 256 h 268"/>
                <a:gd name="T10" fmla="*/ 158 w 490"/>
                <a:gd name="T11" fmla="*/ 248 h 268"/>
                <a:gd name="T12" fmla="*/ 136 w 490"/>
                <a:gd name="T13" fmla="*/ 236 h 268"/>
                <a:gd name="T14" fmla="*/ 114 w 490"/>
                <a:gd name="T15" fmla="*/ 224 h 268"/>
                <a:gd name="T16" fmla="*/ 94 w 490"/>
                <a:gd name="T17" fmla="*/ 208 h 268"/>
                <a:gd name="T18" fmla="*/ 76 w 490"/>
                <a:gd name="T19" fmla="*/ 192 h 268"/>
                <a:gd name="T20" fmla="*/ 60 w 490"/>
                <a:gd name="T21" fmla="*/ 174 h 268"/>
                <a:gd name="T22" fmla="*/ 44 w 490"/>
                <a:gd name="T23" fmla="*/ 154 h 268"/>
                <a:gd name="T24" fmla="*/ 32 w 490"/>
                <a:gd name="T25" fmla="*/ 132 h 268"/>
                <a:gd name="T26" fmla="*/ 20 w 490"/>
                <a:gd name="T27" fmla="*/ 110 h 268"/>
                <a:gd name="T28" fmla="*/ 12 w 490"/>
                <a:gd name="T29" fmla="*/ 86 h 268"/>
                <a:gd name="T30" fmla="*/ 6 w 490"/>
                <a:gd name="T31" fmla="*/ 62 h 268"/>
                <a:gd name="T32" fmla="*/ 2 w 490"/>
                <a:gd name="T33" fmla="*/ 36 h 268"/>
                <a:gd name="T34" fmla="*/ 0 w 490"/>
                <a:gd name="T35" fmla="*/ 10 h 268"/>
                <a:gd name="T36" fmla="*/ 0 w 490"/>
                <a:gd name="T37" fmla="*/ 0 h 268"/>
                <a:gd name="T38" fmla="*/ 18 w 490"/>
                <a:gd name="T39" fmla="*/ 0 h 268"/>
                <a:gd name="T40" fmla="*/ 18 w 490"/>
                <a:gd name="T41" fmla="*/ 10 h 268"/>
                <a:gd name="T42" fmla="*/ 18 w 490"/>
                <a:gd name="T43" fmla="*/ 10 h 268"/>
                <a:gd name="T44" fmla="*/ 20 w 490"/>
                <a:gd name="T45" fmla="*/ 34 h 268"/>
                <a:gd name="T46" fmla="*/ 24 w 490"/>
                <a:gd name="T47" fmla="*/ 58 h 268"/>
                <a:gd name="T48" fmla="*/ 30 w 490"/>
                <a:gd name="T49" fmla="*/ 80 h 268"/>
                <a:gd name="T50" fmla="*/ 38 w 490"/>
                <a:gd name="T51" fmla="*/ 102 h 268"/>
                <a:gd name="T52" fmla="*/ 48 w 490"/>
                <a:gd name="T53" fmla="*/ 124 h 268"/>
                <a:gd name="T54" fmla="*/ 60 w 490"/>
                <a:gd name="T55" fmla="*/ 144 h 268"/>
                <a:gd name="T56" fmla="*/ 74 w 490"/>
                <a:gd name="T57" fmla="*/ 162 h 268"/>
                <a:gd name="T58" fmla="*/ 88 w 490"/>
                <a:gd name="T59" fmla="*/ 180 h 268"/>
                <a:gd name="T60" fmla="*/ 106 w 490"/>
                <a:gd name="T61" fmla="*/ 194 h 268"/>
                <a:gd name="T62" fmla="*/ 124 w 490"/>
                <a:gd name="T63" fmla="*/ 208 h 268"/>
                <a:gd name="T64" fmla="*/ 144 w 490"/>
                <a:gd name="T65" fmla="*/ 220 h 268"/>
                <a:gd name="T66" fmla="*/ 164 w 490"/>
                <a:gd name="T67" fmla="*/ 230 h 268"/>
                <a:gd name="T68" fmla="*/ 186 w 490"/>
                <a:gd name="T69" fmla="*/ 238 h 268"/>
                <a:gd name="T70" fmla="*/ 210 w 490"/>
                <a:gd name="T71" fmla="*/ 244 h 268"/>
                <a:gd name="T72" fmla="*/ 234 w 490"/>
                <a:gd name="T73" fmla="*/ 248 h 268"/>
                <a:gd name="T74" fmla="*/ 258 w 490"/>
                <a:gd name="T75" fmla="*/ 250 h 268"/>
                <a:gd name="T76" fmla="*/ 258 w 490"/>
                <a:gd name="T77" fmla="*/ 250 h 268"/>
                <a:gd name="T78" fmla="*/ 290 w 490"/>
                <a:gd name="T79" fmla="*/ 248 h 268"/>
                <a:gd name="T80" fmla="*/ 322 w 490"/>
                <a:gd name="T81" fmla="*/ 240 h 268"/>
                <a:gd name="T82" fmla="*/ 352 w 490"/>
                <a:gd name="T83" fmla="*/ 230 h 268"/>
                <a:gd name="T84" fmla="*/ 380 w 490"/>
                <a:gd name="T85" fmla="*/ 216 h 268"/>
                <a:gd name="T86" fmla="*/ 408 w 490"/>
                <a:gd name="T87" fmla="*/ 198 h 268"/>
                <a:gd name="T88" fmla="*/ 430 w 490"/>
                <a:gd name="T89" fmla="*/ 176 h 268"/>
                <a:gd name="T90" fmla="*/ 452 w 490"/>
                <a:gd name="T91" fmla="*/ 152 h 268"/>
                <a:gd name="T92" fmla="*/ 468 w 490"/>
                <a:gd name="T93" fmla="*/ 124 h 268"/>
                <a:gd name="T94" fmla="*/ 474 w 490"/>
                <a:gd name="T95" fmla="*/ 116 h 268"/>
                <a:gd name="T96" fmla="*/ 490 w 490"/>
                <a:gd name="T97" fmla="*/ 124 h 268"/>
                <a:gd name="T98" fmla="*/ 484 w 490"/>
                <a:gd name="T99" fmla="*/ 132 h 268"/>
                <a:gd name="T100" fmla="*/ 484 w 490"/>
                <a:gd name="T101" fmla="*/ 132 h 268"/>
                <a:gd name="T102" fmla="*/ 476 w 490"/>
                <a:gd name="T103" fmla="*/ 148 h 268"/>
                <a:gd name="T104" fmla="*/ 466 w 490"/>
                <a:gd name="T105" fmla="*/ 162 h 268"/>
                <a:gd name="T106" fmla="*/ 444 w 490"/>
                <a:gd name="T107" fmla="*/ 188 h 268"/>
                <a:gd name="T108" fmla="*/ 418 w 490"/>
                <a:gd name="T109" fmla="*/ 212 h 268"/>
                <a:gd name="T110" fmla="*/ 390 w 490"/>
                <a:gd name="T111" fmla="*/ 232 h 268"/>
                <a:gd name="T112" fmla="*/ 360 w 490"/>
                <a:gd name="T113" fmla="*/ 246 h 268"/>
                <a:gd name="T114" fmla="*/ 328 w 490"/>
                <a:gd name="T115" fmla="*/ 258 h 268"/>
                <a:gd name="T116" fmla="*/ 294 w 490"/>
                <a:gd name="T117" fmla="*/ 266 h 268"/>
                <a:gd name="T118" fmla="*/ 276 w 490"/>
                <a:gd name="T119" fmla="*/ 266 h 268"/>
                <a:gd name="T120" fmla="*/ 258 w 490"/>
                <a:gd name="T121" fmla="*/ 268 h 268"/>
                <a:gd name="T122" fmla="*/ 258 w 490"/>
                <a:gd name="T123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0" h="268">
                  <a:moveTo>
                    <a:pt x="258" y="268"/>
                  </a:moveTo>
                  <a:lnTo>
                    <a:pt x="258" y="268"/>
                  </a:lnTo>
                  <a:lnTo>
                    <a:pt x="232" y="266"/>
                  </a:lnTo>
                  <a:lnTo>
                    <a:pt x="206" y="262"/>
                  </a:lnTo>
                  <a:lnTo>
                    <a:pt x="182" y="256"/>
                  </a:lnTo>
                  <a:lnTo>
                    <a:pt x="158" y="248"/>
                  </a:lnTo>
                  <a:lnTo>
                    <a:pt x="136" y="236"/>
                  </a:lnTo>
                  <a:lnTo>
                    <a:pt x="114" y="224"/>
                  </a:lnTo>
                  <a:lnTo>
                    <a:pt x="94" y="208"/>
                  </a:lnTo>
                  <a:lnTo>
                    <a:pt x="76" y="192"/>
                  </a:lnTo>
                  <a:lnTo>
                    <a:pt x="60" y="174"/>
                  </a:lnTo>
                  <a:lnTo>
                    <a:pt x="44" y="154"/>
                  </a:lnTo>
                  <a:lnTo>
                    <a:pt x="32" y="132"/>
                  </a:lnTo>
                  <a:lnTo>
                    <a:pt x="20" y="110"/>
                  </a:lnTo>
                  <a:lnTo>
                    <a:pt x="12" y="86"/>
                  </a:lnTo>
                  <a:lnTo>
                    <a:pt x="6" y="62"/>
                  </a:lnTo>
                  <a:lnTo>
                    <a:pt x="2" y="36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34"/>
                  </a:lnTo>
                  <a:lnTo>
                    <a:pt x="24" y="58"/>
                  </a:lnTo>
                  <a:lnTo>
                    <a:pt x="30" y="80"/>
                  </a:lnTo>
                  <a:lnTo>
                    <a:pt x="38" y="102"/>
                  </a:lnTo>
                  <a:lnTo>
                    <a:pt x="48" y="124"/>
                  </a:lnTo>
                  <a:lnTo>
                    <a:pt x="60" y="144"/>
                  </a:lnTo>
                  <a:lnTo>
                    <a:pt x="74" y="162"/>
                  </a:lnTo>
                  <a:lnTo>
                    <a:pt x="88" y="180"/>
                  </a:lnTo>
                  <a:lnTo>
                    <a:pt x="106" y="194"/>
                  </a:lnTo>
                  <a:lnTo>
                    <a:pt x="124" y="208"/>
                  </a:lnTo>
                  <a:lnTo>
                    <a:pt x="144" y="220"/>
                  </a:lnTo>
                  <a:lnTo>
                    <a:pt x="164" y="230"/>
                  </a:lnTo>
                  <a:lnTo>
                    <a:pt x="186" y="238"/>
                  </a:lnTo>
                  <a:lnTo>
                    <a:pt x="210" y="244"/>
                  </a:lnTo>
                  <a:lnTo>
                    <a:pt x="234" y="248"/>
                  </a:lnTo>
                  <a:lnTo>
                    <a:pt x="258" y="250"/>
                  </a:lnTo>
                  <a:lnTo>
                    <a:pt x="258" y="250"/>
                  </a:lnTo>
                  <a:lnTo>
                    <a:pt x="290" y="248"/>
                  </a:lnTo>
                  <a:lnTo>
                    <a:pt x="322" y="240"/>
                  </a:lnTo>
                  <a:lnTo>
                    <a:pt x="352" y="230"/>
                  </a:lnTo>
                  <a:lnTo>
                    <a:pt x="380" y="216"/>
                  </a:lnTo>
                  <a:lnTo>
                    <a:pt x="408" y="198"/>
                  </a:lnTo>
                  <a:lnTo>
                    <a:pt x="430" y="176"/>
                  </a:lnTo>
                  <a:lnTo>
                    <a:pt x="452" y="152"/>
                  </a:lnTo>
                  <a:lnTo>
                    <a:pt x="468" y="124"/>
                  </a:lnTo>
                  <a:lnTo>
                    <a:pt x="474" y="116"/>
                  </a:lnTo>
                  <a:lnTo>
                    <a:pt x="490" y="124"/>
                  </a:lnTo>
                  <a:lnTo>
                    <a:pt x="484" y="132"/>
                  </a:lnTo>
                  <a:lnTo>
                    <a:pt x="484" y="132"/>
                  </a:lnTo>
                  <a:lnTo>
                    <a:pt x="476" y="148"/>
                  </a:lnTo>
                  <a:lnTo>
                    <a:pt x="466" y="162"/>
                  </a:lnTo>
                  <a:lnTo>
                    <a:pt x="444" y="188"/>
                  </a:lnTo>
                  <a:lnTo>
                    <a:pt x="418" y="212"/>
                  </a:lnTo>
                  <a:lnTo>
                    <a:pt x="390" y="232"/>
                  </a:lnTo>
                  <a:lnTo>
                    <a:pt x="360" y="246"/>
                  </a:lnTo>
                  <a:lnTo>
                    <a:pt x="328" y="258"/>
                  </a:lnTo>
                  <a:lnTo>
                    <a:pt x="294" y="266"/>
                  </a:lnTo>
                  <a:lnTo>
                    <a:pt x="276" y="266"/>
                  </a:lnTo>
                  <a:lnTo>
                    <a:pt x="258" y="268"/>
                  </a:lnTo>
                  <a:lnTo>
                    <a:pt x="25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7626350" y="1693863"/>
              <a:ext cx="774700" cy="422275"/>
            </a:xfrm>
            <a:custGeom>
              <a:avLst/>
              <a:gdLst>
                <a:gd name="T0" fmla="*/ 488 w 488"/>
                <a:gd name="T1" fmla="*/ 266 h 266"/>
                <a:gd name="T2" fmla="*/ 470 w 488"/>
                <a:gd name="T3" fmla="*/ 266 h 266"/>
                <a:gd name="T4" fmla="*/ 470 w 488"/>
                <a:gd name="T5" fmla="*/ 258 h 266"/>
                <a:gd name="T6" fmla="*/ 470 w 488"/>
                <a:gd name="T7" fmla="*/ 258 h 266"/>
                <a:gd name="T8" fmla="*/ 468 w 488"/>
                <a:gd name="T9" fmla="*/ 234 h 266"/>
                <a:gd name="T10" fmla="*/ 466 w 488"/>
                <a:gd name="T11" fmla="*/ 210 h 266"/>
                <a:gd name="T12" fmla="*/ 460 w 488"/>
                <a:gd name="T13" fmla="*/ 186 h 266"/>
                <a:gd name="T14" fmla="*/ 452 w 488"/>
                <a:gd name="T15" fmla="*/ 164 h 266"/>
                <a:gd name="T16" fmla="*/ 440 w 488"/>
                <a:gd name="T17" fmla="*/ 144 h 266"/>
                <a:gd name="T18" fmla="*/ 428 w 488"/>
                <a:gd name="T19" fmla="*/ 124 h 266"/>
                <a:gd name="T20" fmla="*/ 416 w 488"/>
                <a:gd name="T21" fmla="*/ 106 h 266"/>
                <a:gd name="T22" fmla="*/ 400 w 488"/>
                <a:gd name="T23" fmla="*/ 88 h 266"/>
                <a:gd name="T24" fmla="*/ 382 w 488"/>
                <a:gd name="T25" fmla="*/ 72 h 266"/>
                <a:gd name="T26" fmla="*/ 364 w 488"/>
                <a:gd name="T27" fmla="*/ 58 h 266"/>
                <a:gd name="T28" fmla="*/ 344 w 488"/>
                <a:gd name="T29" fmla="*/ 46 h 266"/>
                <a:gd name="T30" fmla="*/ 324 w 488"/>
                <a:gd name="T31" fmla="*/ 36 h 266"/>
                <a:gd name="T32" fmla="*/ 302 w 488"/>
                <a:gd name="T33" fmla="*/ 28 h 266"/>
                <a:gd name="T34" fmla="*/ 278 w 488"/>
                <a:gd name="T35" fmla="*/ 22 h 266"/>
                <a:gd name="T36" fmla="*/ 254 w 488"/>
                <a:gd name="T37" fmla="*/ 20 h 266"/>
                <a:gd name="T38" fmla="*/ 230 w 488"/>
                <a:gd name="T39" fmla="*/ 18 h 266"/>
                <a:gd name="T40" fmla="*/ 230 w 488"/>
                <a:gd name="T41" fmla="*/ 18 h 266"/>
                <a:gd name="T42" fmla="*/ 198 w 488"/>
                <a:gd name="T43" fmla="*/ 20 h 266"/>
                <a:gd name="T44" fmla="*/ 166 w 488"/>
                <a:gd name="T45" fmla="*/ 26 h 266"/>
                <a:gd name="T46" fmla="*/ 136 w 488"/>
                <a:gd name="T47" fmla="*/ 38 h 266"/>
                <a:gd name="T48" fmla="*/ 108 w 488"/>
                <a:gd name="T49" fmla="*/ 52 h 266"/>
                <a:gd name="T50" fmla="*/ 82 w 488"/>
                <a:gd name="T51" fmla="*/ 70 h 266"/>
                <a:gd name="T52" fmla="*/ 58 w 488"/>
                <a:gd name="T53" fmla="*/ 92 h 266"/>
                <a:gd name="T54" fmla="*/ 36 w 488"/>
                <a:gd name="T55" fmla="*/ 116 h 266"/>
                <a:gd name="T56" fmla="*/ 20 w 488"/>
                <a:gd name="T57" fmla="*/ 144 h 266"/>
                <a:gd name="T58" fmla="*/ 14 w 488"/>
                <a:gd name="T59" fmla="*/ 152 h 266"/>
                <a:gd name="T60" fmla="*/ 0 w 488"/>
                <a:gd name="T61" fmla="*/ 142 h 266"/>
                <a:gd name="T62" fmla="*/ 4 w 488"/>
                <a:gd name="T63" fmla="*/ 134 h 266"/>
                <a:gd name="T64" fmla="*/ 4 w 488"/>
                <a:gd name="T65" fmla="*/ 134 h 266"/>
                <a:gd name="T66" fmla="*/ 12 w 488"/>
                <a:gd name="T67" fmla="*/ 120 h 266"/>
                <a:gd name="T68" fmla="*/ 22 w 488"/>
                <a:gd name="T69" fmla="*/ 106 h 266"/>
                <a:gd name="T70" fmla="*/ 44 w 488"/>
                <a:gd name="T71" fmla="*/ 78 h 266"/>
                <a:gd name="T72" fmla="*/ 70 w 488"/>
                <a:gd name="T73" fmla="*/ 56 h 266"/>
                <a:gd name="T74" fmla="*/ 98 w 488"/>
                <a:gd name="T75" fmla="*/ 36 h 266"/>
                <a:gd name="T76" fmla="*/ 128 w 488"/>
                <a:gd name="T77" fmla="*/ 20 h 266"/>
                <a:gd name="T78" fmla="*/ 162 w 488"/>
                <a:gd name="T79" fmla="*/ 10 h 266"/>
                <a:gd name="T80" fmla="*/ 196 w 488"/>
                <a:gd name="T81" fmla="*/ 2 h 266"/>
                <a:gd name="T82" fmla="*/ 212 w 488"/>
                <a:gd name="T83" fmla="*/ 0 h 266"/>
                <a:gd name="T84" fmla="*/ 230 w 488"/>
                <a:gd name="T85" fmla="*/ 0 h 266"/>
                <a:gd name="T86" fmla="*/ 230 w 488"/>
                <a:gd name="T87" fmla="*/ 0 h 266"/>
                <a:gd name="T88" fmla="*/ 256 w 488"/>
                <a:gd name="T89" fmla="*/ 2 h 266"/>
                <a:gd name="T90" fmla="*/ 282 w 488"/>
                <a:gd name="T91" fmla="*/ 6 h 266"/>
                <a:gd name="T92" fmla="*/ 306 w 488"/>
                <a:gd name="T93" fmla="*/ 12 h 266"/>
                <a:gd name="T94" fmla="*/ 330 w 488"/>
                <a:gd name="T95" fmla="*/ 20 h 266"/>
                <a:gd name="T96" fmla="*/ 352 w 488"/>
                <a:gd name="T97" fmla="*/ 30 h 266"/>
                <a:gd name="T98" fmla="*/ 374 w 488"/>
                <a:gd name="T99" fmla="*/ 44 h 266"/>
                <a:gd name="T100" fmla="*/ 394 w 488"/>
                <a:gd name="T101" fmla="*/ 58 h 266"/>
                <a:gd name="T102" fmla="*/ 412 w 488"/>
                <a:gd name="T103" fmla="*/ 76 h 266"/>
                <a:gd name="T104" fmla="*/ 428 w 488"/>
                <a:gd name="T105" fmla="*/ 94 h 266"/>
                <a:gd name="T106" fmla="*/ 444 w 488"/>
                <a:gd name="T107" fmla="*/ 114 h 266"/>
                <a:gd name="T108" fmla="*/ 456 w 488"/>
                <a:gd name="T109" fmla="*/ 134 h 266"/>
                <a:gd name="T110" fmla="*/ 468 w 488"/>
                <a:gd name="T111" fmla="*/ 158 h 266"/>
                <a:gd name="T112" fmla="*/ 476 w 488"/>
                <a:gd name="T113" fmla="*/ 182 h 266"/>
                <a:gd name="T114" fmla="*/ 482 w 488"/>
                <a:gd name="T115" fmla="*/ 206 h 266"/>
                <a:gd name="T116" fmla="*/ 486 w 488"/>
                <a:gd name="T117" fmla="*/ 232 h 266"/>
                <a:gd name="T118" fmla="*/ 488 w 488"/>
                <a:gd name="T119" fmla="*/ 258 h 266"/>
                <a:gd name="T120" fmla="*/ 488 w 488"/>
                <a:gd name="T121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8" h="266">
                  <a:moveTo>
                    <a:pt x="488" y="266"/>
                  </a:moveTo>
                  <a:lnTo>
                    <a:pt x="470" y="266"/>
                  </a:lnTo>
                  <a:lnTo>
                    <a:pt x="470" y="258"/>
                  </a:lnTo>
                  <a:lnTo>
                    <a:pt x="470" y="258"/>
                  </a:lnTo>
                  <a:lnTo>
                    <a:pt x="468" y="234"/>
                  </a:lnTo>
                  <a:lnTo>
                    <a:pt x="466" y="210"/>
                  </a:lnTo>
                  <a:lnTo>
                    <a:pt x="460" y="186"/>
                  </a:lnTo>
                  <a:lnTo>
                    <a:pt x="452" y="164"/>
                  </a:lnTo>
                  <a:lnTo>
                    <a:pt x="440" y="144"/>
                  </a:lnTo>
                  <a:lnTo>
                    <a:pt x="428" y="124"/>
                  </a:lnTo>
                  <a:lnTo>
                    <a:pt x="416" y="106"/>
                  </a:lnTo>
                  <a:lnTo>
                    <a:pt x="400" y="88"/>
                  </a:lnTo>
                  <a:lnTo>
                    <a:pt x="382" y="72"/>
                  </a:lnTo>
                  <a:lnTo>
                    <a:pt x="364" y="58"/>
                  </a:lnTo>
                  <a:lnTo>
                    <a:pt x="344" y="46"/>
                  </a:lnTo>
                  <a:lnTo>
                    <a:pt x="324" y="36"/>
                  </a:lnTo>
                  <a:lnTo>
                    <a:pt x="302" y="28"/>
                  </a:lnTo>
                  <a:lnTo>
                    <a:pt x="278" y="22"/>
                  </a:lnTo>
                  <a:lnTo>
                    <a:pt x="254" y="20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198" y="20"/>
                  </a:lnTo>
                  <a:lnTo>
                    <a:pt x="166" y="26"/>
                  </a:lnTo>
                  <a:lnTo>
                    <a:pt x="136" y="38"/>
                  </a:lnTo>
                  <a:lnTo>
                    <a:pt x="108" y="52"/>
                  </a:lnTo>
                  <a:lnTo>
                    <a:pt x="82" y="70"/>
                  </a:lnTo>
                  <a:lnTo>
                    <a:pt x="58" y="92"/>
                  </a:lnTo>
                  <a:lnTo>
                    <a:pt x="36" y="116"/>
                  </a:lnTo>
                  <a:lnTo>
                    <a:pt x="20" y="144"/>
                  </a:lnTo>
                  <a:lnTo>
                    <a:pt x="14" y="152"/>
                  </a:lnTo>
                  <a:lnTo>
                    <a:pt x="0" y="142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12" y="120"/>
                  </a:lnTo>
                  <a:lnTo>
                    <a:pt x="22" y="106"/>
                  </a:lnTo>
                  <a:lnTo>
                    <a:pt x="44" y="78"/>
                  </a:lnTo>
                  <a:lnTo>
                    <a:pt x="70" y="56"/>
                  </a:lnTo>
                  <a:lnTo>
                    <a:pt x="98" y="36"/>
                  </a:lnTo>
                  <a:lnTo>
                    <a:pt x="128" y="20"/>
                  </a:lnTo>
                  <a:lnTo>
                    <a:pt x="162" y="10"/>
                  </a:lnTo>
                  <a:lnTo>
                    <a:pt x="196" y="2"/>
                  </a:lnTo>
                  <a:lnTo>
                    <a:pt x="212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56" y="2"/>
                  </a:lnTo>
                  <a:lnTo>
                    <a:pt x="282" y="6"/>
                  </a:lnTo>
                  <a:lnTo>
                    <a:pt x="306" y="12"/>
                  </a:lnTo>
                  <a:lnTo>
                    <a:pt x="330" y="20"/>
                  </a:lnTo>
                  <a:lnTo>
                    <a:pt x="352" y="30"/>
                  </a:lnTo>
                  <a:lnTo>
                    <a:pt x="374" y="44"/>
                  </a:lnTo>
                  <a:lnTo>
                    <a:pt x="394" y="58"/>
                  </a:lnTo>
                  <a:lnTo>
                    <a:pt x="412" y="76"/>
                  </a:lnTo>
                  <a:lnTo>
                    <a:pt x="428" y="94"/>
                  </a:lnTo>
                  <a:lnTo>
                    <a:pt x="444" y="114"/>
                  </a:lnTo>
                  <a:lnTo>
                    <a:pt x="456" y="134"/>
                  </a:lnTo>
                  <a:lnTo>
                    <a:pt x="468" y="158"/>
                  </a:lnTo>
                  <a:lnTo>
                    <a:pt x="476" y="182"/>
                  </a:lnTo>
                  <a:lnTo>
                    <a:pt x="482" y="206"/>
                  </a:lnTo>
                  <a:lnTo>
                    <a:pt x="486" y="232"/>
                  </a:lnTo>
                  <a:lnTo>
                    <a:pt x="488" y="258"/>
                  </a:lnTo>
                  <a:lnTo>
                    <a:pt x="488" y="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7362825" y="1878013"/>
              <a:ext cx="301625" cy="238125"/>
            </a:xfrm>
            <a:custGeom>
              <a:avLst/>
              <a:gdLst>
                <a:gd name="T0" fmla="*/ 180 w 190"/>
                <a:gd name="T1" fmla="*/ 150 h 150"/>
                <a:gd name="T2" fmla="*/ 138 w 190"/>
                <a:gd name="T3" fmla="*/ 150 h 150"/>
                <a:gd name="T4" fmla="*/ 138 w 190"/>
                <a:gd name="T5" fmla="*/ 132 h 150"/>
                <a:gd name="T6" fmla="*/ 164 w 190"/>
                <a:gd name="T7" fmla="*/ 132 h 150"/>
                <a:gd name="T8" fmla="*/ 94 w 190"/>
                <a:gd name="T9" fmla="*/ 26 h 150"/>
                <a:gd name="T10" fmla="*/ 26 w 190"/>
                <a:gd name="T11" fmla="*/ 132 h 150"/>
                <a:gd name="T12" fmla="*/ 54 w 190"/>
                <a:gd name="T13" fmla="*/ 132 h 150"/>
                <a:gd name="T14" fmla="*/ 54 w 190"/>
                <a:gd name="T15" fmla="*/ 150 h 150"/>
                <a:gd name="T16" fmla="*/ 8 w 190"/>
                <a:gd name="T17" fmla="*/ 150 h 150"/>
                <a:gd name="T18" fmla="*/ 8 w 190"/>
                <a:gd name="T19" fmla="*/ 150 h 150"/>
                <a:gd name="T20" fmla="*/ 4 w 190"/>
                <a:gd name="T21" fmla="*/ 150 h 150"/>
                <a:gd name="T22" fmla="*/ 0 w 190"/>
                <a:gd name="T23" fmla="*/ 146 h 150"/>
                <a:gd name="T24" fmla="*/ 0 w 190"/>
                <a:gd name="T25" fmla="*/ 146 h 150"/>
                <a:gd name="T26" fmla="*/ 0 w 190"/>
                <a:gd name="T27" fmla="*/ 142 h 150"/>
                <a:gd name="T28" fmla="*/ 2 w 190"/>
                <a:gd name="T29" fmla="*/ 136 h 150"/>
                <a:gd name="T30" fmla="*/ 88 w 190"/>
                <a:gd name="T31" fmla="*/ 4 h 150"/>
                <a:gd name="T32" fmla="*/ 88 w 190"/>
                <a:gd name="T33" fmla="*/ 4 h 150"/>
                <a:gd name="T34" fmla="*/ 90 w 190"/>
                <a:gd name="T35" fmla="*/ 2 h 150"/>
                <a:gd name="T36" fmla="*/ 94 w 190"/>
                <a:gd name="T37" fmla="*/ 0 h 150"/>
                <a:gd name="T38" fmla="*/ 100 w 190"/>
                <a:gd name="T39" fmla="*/ 2 h 150"/>
                <a:gd name="T40" fmla="*/ 102 w 190"/>
                <a:gd name="T41" fmla="*/ 4 h 150"/>
                <a:gd name="T42" fmla="*/ 188 w 190"/>
                <a:gd name="T43" fmla="*/ 136 h 150"/>
                <a:gd name="T44" fmla="*/ 188 w 190"/>
                <a:gd name="T45" fmla="*/ 136 h 150"/>
                <a:gd name="T46" fmla="*/ 190 w 190"/>
                <a:gd name="T47" fmla="*/ 142 h 150"/>
                <a:gd name="T48" fmla="*/ 188 w 190"/>
                <a:gd name="T49" fmla="*/ 146 h 150"/>
                <a:gd name="T50" fmla="*/ 188 w 190"/>
                <a:gd name="T51" fmla="*/ 146 h 150"/>
                <a:gd name="T52" fmla="*/ 186 w 190"/>
                <a:gd name="T53" fmla="*/ 150 h 150"/>
                <a:gd name="T54" fmla="*/ 180 w 190"/>
                <a:gd name="T55" fmla="*/ 150 h 150"/>
                <a:gd name="T56" fmla="*/ 180 w 190"/>
                <a:gd name="T5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" h="150">
                  <a:moveTo>
                    <a:pt x="180" y="150"/>
                  </a:moveTo>
                  <a:lnTo>
                    <a:pt x="138" y="150"/>
                  </a:lnTo>
                  <a:lnTo>
                    <a:pt x="138" y="132"/>
                  </a:lnTo>
                  <a:lnTo>
                    <a:pt x="164" y="132"/>
                  </a:lnTo>
                  <a:lnTo>
                    <a:pt x="94" y="26"/>
                  </a:lnTo>
                  <a:lnTo>
                    <a:pt x="26" y="132"/>
                  </a:lnTo>
                  <a:lnTo>
                    <a:pt x="54" y="132"/>
                  </a:lnTo>
                  <a:lnTo>
                    <a:pt x="54" y="15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4" y="15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2"/>
                  </a:lnTo>
                  <a:lnTo>
                    <a:pt x="2" y="136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0" y="2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2" y="4"/>
                  </a:lnTo>
                  <a:lnTo>
                    <a:pt x="188" y="136"/>
                  </a:lnTo>
                  <a:lnTo>
                    <a:pt x="188" y="136"/>
                  </a:lnTo>
                  <a:lnTo>
                    <a:pt x="190" y="142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6" y="150"/>
                  </a:lnTo>
                  <a:lnTo>
                    <a:pt x="180" y="150"/>
                  </a:lnTo>
                  <a:lnTo>
                    <a:pt x="18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8318500" y="2087563"/>
              <a:ext cx="301625" cy="241300"/>
            </a:xfrm>
            <a:custGeom>
              <a:avLst/>
              <a:gdLst>
                <a:gd name="T0" fmla="*/ 96 w 190"/>
                <a:gd name="T1" fmla="*/ 152 h 152"/>
                <a:gd name="T2" fmla="*/ 96 w 190"/>
                <a:gd name="T3" fmla="*/ 152 h 152"/>
                <a:gd name="T4" fmla="*/ 90 w 190"/>
                <a:gd name="T5" fmla="*/ 150 h 152"/>
                <a:gd name="T6" fmla="*/ 88 w 190"/>
                <a:gd name="T7" fmla="*/ 148 h 152"/>
                <a:gd name="T8" fmla="*/ 2 w 190"/>
                <a:gd name="T9" fmla="*/ 14 h 152"/>
                <a:gd name="T10" fmla="*/ 2 w 190"/>
                <a:gd name="T11" fmla="*/ 14 h 152"/>
                <a:gd name="T12" fmla="*/ 0 w 190"/>
                <a:gd name="T13" fmla="*/ 10 h 152"/>
                <a:gd name="T14" fmla="*/ 2 w 190"/>
                <a:gd name="T15" fmla="*/ 6 h 152"/>
                <a:gd name="T16" fmla="*/ 2 w 190"/>
                <a:gd name="T17" fmla="*/ 6 h 152"/>
                <a:gd name="T18" fmla="*/ 4 w 190"/>
                <a:gd name="T19" fmla="*/ 2 h 152"/>
                <a:gd name="T20" fmla="*/ 10 w 190"/>
                <a:gd name="T21" fmla="*/ 0 h 152"/>
                <a:gd name="T22" fmla="*/ 52 w 190"/>
                <a:gd name="T23" fmla="*/ 0 h 152"/>
                <a:gd name="T24" fmla="*/ 52 w 190"/>
                <a:gd name="T25" fmla="*/ 18 h 152"/>
                <a:gd name="T26" fmla="*/ 26 w 190"/>
                <a:gd name="T27" fmla="*/ 18 h 152"/>
                <a:gd name="T28" fmla="*/ 96 w 190"/>
                <a:gd name="T29" fmla="*/ 126 h 152"/>
                <a:gd name="T30" fmla="*/ 164 w 190"/>
                <a:gd name="T31" fmla="*/ 18 h 152"/>
                <a:gd name="T32" fmla="*/ 136 w 190"/>
                <a:gd name="T33" fmla="*/ 18 h 152"/>
                <a:gd name="T34" fmla="*/ 136 w 190"/>
                <a:gd name="T35" fmla="*/ 0 h 152"/>
                <a:gd name="T36" fmla="*/ 182 w 190"/>
                <a:gd name="T37" fmla="*/ 0 h 152"/>
                <a:gd name="T38" fmla="*/ 182 w 190"/>
                <a:gd name="T39" fmla="*/ 0 h 152"/>
                <a:gd name="T40" fmla="*/ 186 w 190"/>
                <a:gd name="T41" fmla="*/ 2 h 152"/>
                <a:gd name="T42" fmla="*/ 188 w 190"/>
                <a:gd name="T43" fmla="*/ 6 h 152"/>
                <a:gd name="T44" fmla="*/ 188 w 190"/>
                <a:gd name="T45" fmla="*/ 6 h 152"/>
                <a:gd name="T46" fmla="*/ 190 w 190"/>
                <a:gd name="T47" fmla="*/ 10 h 152"/>
                <a:gd name="T48" fmla="*/ 188 w 190"/>
                <a:gd name="T49" fmla="*/ 14 h 152"/>
                <a:gd name="T50" fmla="*/ 102 w 190"/>
                <a:gd name="T51" fmla="*/ 148 h 152"/>
                <a:gd name="T52" fmla="*/ 102 w 190"/>
                <a:gd name="T53" fmla="*/ 148 h 152"/>
                <a:gd name="T54" fmla="*/ 100 w 190"/>
                <a:gd name="T55" fmla="*/ 150 h 152"/>
                <a:gd name="T56" fmla="*/ 96 w 190"/>
                <a:gd name="T57" fmla="*/ 152 h 152"/>
                <a:gd name="T58" fmla="*/ 96 w 190"/>
                <a:gd name="T5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0" h="152">
                  <a:moveTo>
                    <a:pt x="96" y="152"/>
                  </a:moveTo>
                  <a:lnTo>
                    <a:pt x="96" y="152"/>
                  </a:lnTo>
                  <a:lnTo>
                    <a:pt x="90" y="150"/>
                  </a:lnTo>
                  <a:lnTo>
                    <a:pt x="88" y="14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2"/>
                  </a:lnTo>
                  <a:lnTo>
                    <a:pt x="10" y="0"/>
                  </a:lnTo>
                  <a:lnTo>
                    <a:pt x="52" y="0"/>
                  </a:lnTo>
                  <a:lnTo>
                    <a:pt x="52" y="18"/>
                  </a:lnTo>
                  <a:lnTo>
                    <a:pt x="26" y="18"/>
                  </a:lnTo>
                  <a:lnTo>
                    <a:pt x="96" y="126"/>
                  </a:lnTo>
                  <a:lnTo>
                    <a:pt x="164" y="18"/>
                  </a:lnTo>
                  <a:lnTo>
                    <a:pt x="136" y="18"/>
                  </a:lnTo>
                  <a:lnTo>
                    <a:pt x="136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6" y="2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90" y="10"/>
                  </a:lnTo>
                  <a:lnTo>
                    <a:pt x="188" y="14"/>
                  </a:lnTo>
                  <a:lnTo>
                    <a:pt x="102" y="148"/>
                  </a:lnTo>
                  <a:lnTo>
                    <a:pt x="102" y="148"/>
                  </a:lnTo>
                  <a:lnTo>
                    <a:pt x="100" y="150"/>
                  </a:lnTo>
                  <a:lnTo>
                    <a:pt x="96" y="152"/>
                  </a:lnTo>
                  <a:lnTo>
                    <a:pt x="96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10" rIns="91419" bIns="4571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2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9" name="Bild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5" y="6088895"/>
            <a:ext cx="2420789" cy="731616"/>
          </a:xfrm>
          <a:prstGeom prst="rect">
            <a:avLst/>
          </a:prstGeom>
        </p:spPr>
      </p:pic>
      <p:pic>
        <p:nvPicPr>
          <p:cNvPr id="60" name="Bild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034" y="6139309"/>
            <a:ext cx="1226922" cy="5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0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673100" y="656576"/>
            <a:ext cx="4854864" cy="6468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 DSOP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offentlig informasjon i nettbank (gjennomføring)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konkurs API (forprosjekt)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 Mine økonomiske data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forebygging av økonomiske problem ENK (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Stimulab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(konsept)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 Landbruk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landbrukets klimakalkulator*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bondens 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dashboard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/ny bonde (del av “Demeter”, et H2020-prosjekt)*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utredning eierskap (med Sjømat) - oppfølging*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søknad om 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landbrukslån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samtykkebasert formidling av 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tilskuddsdata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innovasjonscamp OPS Landbruk*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 Sjømat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utredning av juridiske, etiske og konkurransemessige regler for eierskap til data*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etablering av sjømatadata AS for å håndtere fellesfunksjoner i sektoren*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forbedring og harmonisering av tilsynsfunksjonen*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nasjonal fiskehelsedatabase*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listeføring over produsenter av fisk og fiskevarer til land utenfor Eu/EØS*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privat-offentlig rapportering-biomasse*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Miljøundersøkelsen-MOM*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 Bygg Opptrinn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hms kort (forprosjekt)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kjøp og salg av næringseiendom (forprosjekt)</a:t>
            </a:r>
            <a:b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694114" y="491794"/>
            <a:ext cx="6900718" cy="6458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Starte og drive en bedrift </a:t>
            </a:r>
            <a:b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(paraplyen - offentlige samarbeid)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selskapsetablering (gjennomføring)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eGuider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(gjennomføring)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innloggede 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eGuider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(konsept)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Satsingsforslag Innkreving SKE (konsept)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Oppdrag helhetlig eierskapsinformasjon / aksjeeierbok (med SKE) (konsept)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Oppdrag seriøsitetsinformasjon (med SKE) (konsept)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eBevis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(med DFØ, 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DigDir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SKE) (gjennomføring)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Deling av 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tilsynsdata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(med Arbeidstilsynet m.fl.) (gjennomføring)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Starte og drive en frivillig organisasjon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samarbeid rundt Frivillighetsregisteret (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Stimulab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(konsept)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våpenregister (konsept)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fritidskort (konsept)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Registre og -tjenester (BR)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BRsys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(gjennomføring)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digital registerutvikling (konsept) kontroll av stråmenn (idé)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flere næringskoder (konsept)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åpne rolleopplysninger (forprosjekt)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kompensasjonsordningen for næringslivet (gjennomføring)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Kompensasjonsordningen for innreisekarantene(gjennomføring)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Nordic Smart </a:t>
            </a:r>
            <a:r>
              <a:rPr kumimoji="0" lang="nb-NO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(nordisk samarbeid)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forberede implementeringsfase (finansiering, organisering og ansvarsfordeling mellom landene) (konsept)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krav om økonomisystem (</a:t>
            </a:r>
            <a:r>
              <a:rPr kumimoji="0" lang="nb-NO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born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digital) (konsept)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9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9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0836276" y="6396335"/>
            <a:ext cx="135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BR er ikke direkte involvert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526656" y="122462"/>
            <a:ext cx="11037087" cy="4960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Når er det relevant med informasjonsforvaltning? 		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9047491" y="122462"/>
            <a:ext cx="27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SVAR: Ikke så rent sjeldent.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77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3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3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3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8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3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8" dur="5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3" dur="500" fill="hold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0" fill="hold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50"/>
                            </p:stCondLst>
                            <p:childTnLst>
                              <p:par>
                                <p:cTn id="378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"/>
          <p:cNvSpPr/>
          <p:nvPr/>
        </p:nvSpPr>
        <p:spPr>
          <a:xfrm>
            <a:off x="166921" y="2751231"/>
            <a:ext cx="3588900" cy="16476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 Definere begreper og vurdere koordinering. </a:t>
            </a:r>
            <a:endParaRPr kumimoji="0" lang="nb-NO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3" name="Google Shape;563;p3"/>
          <p:cNvSpPr/>
          <p:nvPr/>
        </p:nvSpPr>
        <p:spPr>
          <a:xfrm>
            <a:off x="177046" y="4778989"/>
            <a:ext cx="3578775" cy="1792001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Strukturere dataene</a:t>
            </a: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 modeller.</a:t>
            </a:r>
            <a:r>
              <a:rPr kumimoji="0" lang="no-NO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4" name="Google Shape;564;p3"/>
          <p:cNvSpPr/>
          <p:nvPr/>
        </p:nvSpPr>
        <p:spPr>
          <a:xfrm>
            <a:off x="4078568" y="841250"/>
            <a:ext cx="3852582" cy="1693246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Beskrive data som forvaltes.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5" name="Google Shape;565;p3"/>
          <p:cNvSpPr/>
          <p:nvPr/>
        </p:nvSpPr>
        <p:spPr>
          <a:xfrm>
            <a:off x="4073506" y="4778990"/>
            <a:ext cx="3852581" cy="180912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6. Identifisere og d</a:t>
            </a: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okumentere </a:t>
            </a: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lovlig behandling av  personopplysninger.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lang="nb-NO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6" name="Google Shape;566;p3"/>
          <p:cNvSpPr/>
          <p:nvPr/>
        </p:nvSpPr>
        <p:spPr>
          <a:xfrm>
            <a:off x="4073506" y="2751197"/>
            <a:ext cx="3795432" cy="164763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Beskrive tilgang til dataene.</a:t>
            </a:r>
            <a:r>
              <a:rPr kumimoji="0" lang="no-NO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7" name="Google Shape;567;p3"/>
          <p:cNvSpPr/>
          <p:nvPr/>
        </p:nvSpPr>
        <p:spPr>
          <a:xfrm>
            <a:off x="8253897" y="841250"/>
            <a:ext cx="3721840" cy="1693246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Sikre riktig datakvalitet til aktuelt formål.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8" name="Google Shape;568;p3"/>
          <p:cNvSpPr/>
          <p:nvPr/>
        </p:nvSpPr>
        <p:spPr>
          <a:xfrm>
            <a:off x="8253897" y="2750593"/>
            <a:ext cx="3736453" cy="1648238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Bruk av data - eierskap, rettigheter og plikter.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9" name="Google Shape;569;p3"/>
          <p:cNvSpPr/>
          <p:nvPr/>
        </p:nvSpPr>
        <p:spPr>
          <a:xfrm>
            <a:off x="8209595" y="4778990"/>
            <a:ext cx="3736453" cy="1792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Dokumentasjon og langtidsbevaring.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0" name="Google Shape;570;p3"/>
          <p:cNvSpPr txBox="1"/>
          <p:nvPr/>
        </p:nvSpPr>
        <p:spPr>
          <a:xfrm>
            <a:off x="0" y="-35701"/>
            <a:ext cx="12472416" cy="660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tabLst/>
              <a:defRPr/>
            </a:pPr>
            <a:r>
              <a:rPr kumimoji="0" lang="nb-NO" sz="32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Framgangsmåte innebygget</a:t>
            </a:r>
            <a:r>
              <a:rPr kumimoji="0" lang="nb-NO" sz="3200" b="1" i="0" u="none" strike="noStrike" kern="0" cap="none" spc="0" normalizeH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deling - informasjonsforvaltning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4" name="Google Shape;604;p3"/>
          <p:cNvSpPr/>
          <p:nvPr/>
        </p:nvSpPr>
        <p:spPr>
          <a:xfrm>
            <a:off x="122525" y="841250"/>
            <a:ext cx="3633296" cy="1693246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kumimoji="0" lang="no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kumimoji="0" lang="nb-NO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Kartlegge data, rammer og prosesser.</a:t>
            </a:r>
            <a:endParaRPr kumimoji="0" lang="nb-NO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1794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456FE2-3932-D10A-C174-D88000DEC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+mj-lt"/>
                <a:cs typeface="+mj-lt"/>
              </a:rPr>
              <a:t>Eksempel/perspektiv</a:t>
            </a:r>
            <a:r>
              <a:rPr lang="nb-NO"/>
              <a:t> fra Arkivverket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0892B0-B4DF-AC0C-7D23-26C6B863E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255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8"/>
          <p:cNvSpPr txBox="1">
            <a:spLocks noGrp="1"/>
          </p:cNvSpPr>
          <p:nvPr>
            <p:ph type="title"/>
          </p:nvPr>
        </p:nvSpPr>
        <p:spPr>
          <a:xfrm>
            <a:off x="7976864" y="1142023"/>
            <a:ext cx="3995018" cy="1588422"/>
          </a:xfrm>
          <a:prstGeom prst="rect">
            <a:avLst/>
          </a:prstGeom>
        </p:spPr>
        <p:txBody>
          <a:bodyPr spcFirstLastPara="1" lIns="91425" tIns="45700" rIns="91425" bIns="21600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nb-NO" sz="2800"/>
              <a:t>Det handler om </a:t>
            </a:r>
            <a:br>
              <a:rPr lang="nb-NO" sz="2800"/>
            </a:br>
            <a:r>
              <a:rPr lang="nb-NO" sz="2800"/>
              <a:t>å sette </a:t>
            </a:r>
            <a:r>
              <a:rPr lang="nb-NO" sz="2800" b="1"/>
              <a:t>innbyggernes </a:t>
            </a:r>
            <a:r>
              <a:rPr lang="nb-NO" sz="2800"/>
              <a:t>liv, utfordringer og interesser først.</a:t>
            </a:r>
          </a:p>
        </p:txBody>
      </p:sp>
      <p:sp>
        <p:nvSpPr>
          <p:cNvPr id="466" name="Google Shape;466;p78"/>
          <p:cNvSpPr txBox="1">
            <a:spLocks noGrp="1"/>
          </p:cNvSpPr>
          <p:nvPr>
            <p:ph type="body" idx="1"/>
          </p:nvPr>
        </p:nvSpPr>
        <p:spPr>
          <a:xfrm>
            <a:off x="8094063" y="2612571"/>
            <a:ext cx="4097632" cy="3172106"/>
          </a:xfrm>
          <a:prstGeom prst="rect">
            <a:avLst/>
          </a:prstGeom>
        </p:spPr>
        <p:txBody>
          <a:bodyPr spcFirstLastPara="1" lIns="91425" tIns="216000" rIns="91425" bIns="45700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/>
              <a:t>I en vanlig klasse er det tre barn fra familier med lav inntekt. To er barnevernsbarn. To blir mobbet.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180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/>
              <a:t>De som trenger arkivene mest, er ofte de som faller utenfor. Arkivene setter dem i stand til å fortelle historien sin selv.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180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/>
              <a:t>Å sette folk først ruster samfunnet til å ivareta deres </a:t>
            </a:r>
            <a:r>
              <a:rPr lang="nb-NO" sz="1800" b="1"/>
              <a:t>rettssikkerhet</a:t>
            </a:r>
            <a:r>
              <a:rPr lang="nb-NO" sz="1800"/>
              <a:t> i digitaliseringen. </a:t>
            </a:r>
          </a:p>
        </p:txBody>
      </p:sp>
      <p:pic>
        <p:nvPicPr>
          <p:cNvPr id="2" name="Bilde 2" descr="Et bilde som inneholder person, utendørs, folkemengde&#10;&#10;Automatisk generert beskrivelse">
            <a:extLst>
              <a:ext uri="{FF2B5EF4-FFF2-40B4-BE49-F238E27FC236}">
                <a16:creationId xmlns:a16="http://schemas.microsoft.com/office/drawing/2014/main" id="{04A9DD72-1971-4A72-9C34-E59068566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24" y="0"/>
            <a:ext cx="7976559" cy="6859804"/>
          </a:xfrm>
          <a:prstGeom prst="rect">
            <a:avLst/>
          </a:prstGeom>
        </p:spPr>
      </p:pic>
      <p:sp>
        <p:nvSpPr>
          <p:cNvPr id="8" name="Ramme 7">
            <a:extLst>
              <a:ext uri="{FF2B5EF4-FFF2-40B4-BE49-F238E27FC236}">
                <a16:creationId xmlns:a16="http://schemas.microsoft.com/office/drawing/2014/main" id="{7C04B0AA-9005-CA44-9F26-092A399602FC}"/>
              </a:ext>
            </a:extLst>
          </p:cNvPr>
          <p:cNvSpPr/>
          <p:nvPr/>
        </p:nvSpPr>
        <p:spPr>
          <a:xfrm>
            <a:off x="756378" y="2730445"/>
            <a:ext cx="3864078" cy="2752305"/>
          </a:xfrm>
          <a:prstGeom prst="frame">
            <a:avLst>
              <a:gd name="adj1" fmla="val 6427"/>
            </a:avLst>
          </a:prstGeom>
          <a:solidFill>
            <a:schemeClr val="accent4">
              <a:alpha val="58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1EC994-F695-6AB6-D556-4451E793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 er mange hus å få orden i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5CA10BD-C81A-7F95-F2AA-5F21BF4C4D50}"/>
              </a:ext>
            </a:extLst>
          </p:cNvPr>
          <p:cNvSpPr txBox="1">
            <a:spLocks/>
          </p:cNvSpPr>
          <p:nvPr/>
        </p:nvSpPr>
        <p:spPr>
          <a:xfrm>
            <a:off x="9166754" y="3242624"/>
            <a:ext cx="2671949" cy="1756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nb-NO" sz="1800"/>
              <a:t>For å sikre forsvarlig behandling og deling av historiske data (arkiv) med verdi for samtid og ettertid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E757850-8BAF-472F-4D98-A45A2B0CB4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490" y="2129883"/>
            <a:ext cx="8202264" cy="3618880"/>
          </a:xfrm>
          <a:prstGeom prst="rect">
            <a:avLst/>
          </a:prstGeom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CA36D362-FFEA-68D7-737F-C7C60088717C}"/>
              </a:ext>
            </a:extLst>
          </p:cNvPr>
          <p:cNvCxnSpPr>
            <a:cxnSpLocks/>
          </p:cNvCxnSpPr>
          <p:nvPr/>
        </p:nvCxnSpPr>
        <p:spPr>
          <a:xfrm>
            <a:off x="9452758" y="2129883"/>
            <a:ext cx="0" cy="38909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804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0090CD-D021-7534-CCD8-9174A623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823"/>
            <a:ext cx="10514013" cy="1169865"/>
          </a:xfrm>
        </p:spPr>
        <p:txBody>
          <a:bodyPr anchor="b">
            <a:normAutofit/>
          </a:bodyPr>
          <a:lstStyle/>
          <a:p>
            <a:r>
              <a:rPr lang="nb-NO"/>
              <a:t>Vårt mandat til å skape orden i eget hus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AD6B91-865D-1481-9C5F-D6F8D632D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60" y="2397483"/>
            <a:ext cx="3827778" cy="251712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/>
              <a:t>Arkivloven med bestemmelser og standarder</a:t>
            </a:r>
          </a:p>
          <a:p>
            <a:pPr marL="357188" lvl="1" indent="-179388">
              <a:spcBef>
                <a:spcPts val="0"/>
              </a:spcBef>
              <a:spcAft>
                <a:spcPts val="0"/>
              </a:spcAft>
            </a:pPr>
            <a:r>
              <a:rPr lang="nb-NO" sz="1600"/>
              <a:t>Tilsyn med «orden i eget hus»/ Internkontroll for arkiv</a:t>
            </a:r>
          </a:p>
          <a:p>
            <a:pPr marL="357188" lvl="1" indent="-179388">
              <a:spcBef>
                <a:spcPts val="0"/>
              </a:spcBef>
              <a:spcAft>
                <a:spcPts val="0"/>
              </a:spcAft>
            </a:pPr>
            <a:r>
              <a:rPr lang="nb-NO" sz="1600"/>
              <a:t>Standardisering av metadata (p.t. Noark  - under evaluering)</a:t>
            </a:r>
          </a:p>
          <a:p>
            <a:pPr marL="357188" lvl="1" indent="-179388">
              <a:spcBef>
                <a:spcPts val="0"/>
              </a:spcBef>
              <a:spcAft>
                <a:spcPts val="0"/>
              </a:spcAft>
            </a:pPr>
            <a:r>
              <a:rPr lang="nb-NO" sz="1600"/>
              <a:t>Metadatakatalogen for historiske arkiv (under utvikling)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73C4FE8C-2E39-4E1E-E0E3-1315324D411D}"/>
              </a:ext>
            </a:extLst>
          </p:cNvPr>
          <p:cNvSpPr txBox="1">
            <a:spLocks/>
          </p:cNvSpPr>
          <p:nvPr/>
        </p:nvSpPr>
        <p:spPr>
          <a:xfrm>
            <a:off x="4207497" y="2397483"/>
            <a:ext cx="3827778" cy="1738312"/>
          </a:xfrm>
          <a:prstGeom prst="rect">
            <a:avLst/>
          </a:prstGeom>
        </p:spPr>
        <p:txBody>
          <a:bodyPr vert="horz" lIns="91440" tIns="216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sz="2000"/>
              <a:t>Et fagmiljø med representanter i enhver offentlig virksomhet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19DFFAA5-F76C-4A87-8074-615D03E4D7EF}"/>
              </a:ext>
            </a:extLst>
          </p:cNvPr>
          <p:cNvSpPr txBox="1">
            <a:spLocks/>
          </p:cNvSpPr>
          <p:nvPr/>
        </p:nvSpPr>
        <p:spPr>
          <a:xfrm>
            <a:off x="8255234" y="2397483"/>
            <a:ext cx="3997238" cy="4367212"/>
          </a:xfrm>
          <a:prstGeom prst="rect">
            <a:avLst/>
          </a:prstGeom>
        </p:spPr>
        <p:txBody>
          <a:bodyPr vert="horz" lIns="91440" tIns="216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accent3"/>
              </a:buClr>
              <a:buSzPct val="7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sz="2000"/>
              <a:t>Satsningen innebygd arkivering</a:t>
            </a:r>
          </a:p>
          <a:p>
            <a:pPr marL="354013" lvl="1" indent="-166688">
              <a:lnSpc>
                <a:spcPct val="90000"/>
              </a:lnSpc>
              <a:spcAft>
                <a:spcPts val="0"/>
              </a:spcAft>
            </a:pPr>
            <a:r>
              <a:rPr lang="nb-NO" sz="1600" err="1"/>
              <a:t>Standardlab</a:t>
            </a:r>
            <a:endParaRPr lang="nb-NO" sz="1600"/>
          </a:p>
          <a:p>
            <a:pPr marL="354013" lvl="1" indent="-166688">
              <a:lnSpc>
                <a:spcPct val="90000"/>
              </a:lnSpc>
              <a:spcAft>
                <a:spcPts val="0"/>
              </a:spcAft>
            </a:pPr>
            <a:r>
              <a:rPr lang="nb-NO" sz="1600"/>
              <a:t>Regulatorisk sandkasse</a:t>
            </a:r>
            <a:endParaRPr lang="nb-NO" sz="1800"/>
          </a:p>
        </p:txBody>
      </p:sp>
    </p:spTree>
    <p:extLst>
      <p:ext uri="{BB962C8B-B14F-4D97-AF65-F5344CB8AC3E}">
        <p14:creationId xmlns:p14="http://schemas.microsoft.com/office/powerpoint/2010/main" val="823263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5A89E8-2E99-0202-2A60-F57145F8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+mj-lt"/>
                <a:cs typeface="+mj-lt"/>
              </a:rPr>
              <a:t>Eksempel/perspektiv</a:t>
            </a:r>
            <a:r>
              <a:rPr lang="nb-NO"/>
              <a:t> fra KUDAF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CA5C89-99C7-4187-FC3E-D71298EEF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483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497DFE8-6285-C965-42EA-1B997EB7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0528" y="404213"/>
            <a:ext cx="13649805" cy="6102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F220E-E87C-18D7-886D-CE35331AADBE}"/>
              </a:ext>
            </a:extLst>
          </p:cNvPr>
          <p:cNvSpPr txBox="1"/>
          <p:nvPr/>
        </p:nvSpPr>
        <p:spPr>
          <a:xfrm>
            <a:off x="5043670" y="3603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cs typeface="Calibri"/>
              </a:rPr>
              <a:t>KUDAF</a:t>
            </a:r>
          </a:p>
        </p:txBody>
      </p:sp>
    </p:spTree>
    <p:extLst>
      <p:ext uri="{BB962C8B-B14F-4D97-AF65-F5344CB8AC3E}">
        <p14:creationId xmlns:p14="http://schemas.microsoft.com/office/powerpoint/2010/main" val="13462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DE18048-38BC-4C10-A063-405ABCB7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3769" y="1883228"/>
            <a:ext cx="4483055" cy="433251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325"/>
              <a:t>En virksomhet har orden i eget hus når den har </a:t>
            </a:r>
            <a:r>
              <a:rPr lang="nb-NO" sz="2325" b="1"/>
              <a:t>oversikt over data den håndterer</a:t>
            </a:r>
            <a:r>
              <a:rPr lang="nb-NO" sz="2325"/>
              <a:t> og har </a:t>
            </a:r>
            <a:r>
              <a:rPr lang="nb-NO" sz="2325" b="1"/>
              <a:t>gode beskrivelser </a:t>
            </a:r>
            <a:r>
              <a:rPr lang="nb-NO" sz="2325"/>
              <a:t>av disse dataene. Beskrivelsene gir blant annet informasjon om hva dataene betyr, hva de kan brukes til, hvilke prosesser de inngår i og hvem som kan bruke dem.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325"/>
              <a:t>Oversikten og beskrivelsene av dataene må være </a:t>
            </a:r>
            <a:r>
              <a:rPr lang="nb-NO" sz="2325" b="1"/>
              <a:t>tilgjengelig</a:t>
            </a:r>
            <a:r>
              <a:rPr lang="nb-NO" sz="2325"/>
              <a:t> internt og eksternt.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1202737F-055B-4716-8346-B26ED4917F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t="10658" r="13351" b="14792"/>
          <a:stretch/>
        </p:blipFill>
        <p:spPr>
          <a:xfrm>
            <a:off x="7079821" y="1244682"/>
            <a:ext cx="4767416" cy="4816905"/>
          </a:xfr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3DC5B5C-9E4D-4445-B4A7-6B6D93E6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770" y="351421"/>
            <a:ext cx="9221398" cy="1311853"/>
          </a:xfrm>
        </p:spPr>
        <p:txBody>
          <a:bodyPr anchor="b">
            <a:normAutofit/>
          </a:bodyPr>
          <a:lstStyle/>
          <a:p>
            <a:r>
              <a:rPr lang="nb-NO"/>
              <a:t>Hva er orden i eget hus?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6B2537D-B72B-4B6F-B83F-6E56A78263D2}"/>
              </a:ext>
            </a:extLst>
          </p:cNvPr>
          <p:cNvSpPr txBox="1"/>
          <p:nvPr/>
        </p:nvSpPr>
        <p:spPr>
          <a:xfrm>
            <a:off x="1773769" y="6404487"/>
            <a:ext cx="4483055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75">
                <a:hlinkClick r:id="rId4"/>
              </a:rPr>
              <a:t>https://www.digdir.no/orden-i-eget-hus</a:t>
            </a:r>
            <a:r>
              <a:rPr lang="nb-NO" sz="1275"/>
              <a:t>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8E070C7-D2AF-8D15-D95B-9E596EDAEB65}"/>
              </a:ext>
            </a:extLst>
          </p:cNvPr>
          <p:cNvSpPr/>
          <p:nvPr/>
        </p:nvSpPr>
        <p:spPr>
          <a:xfrm>
            <a:off x="10657840" y="3571240"/>
            <a:ext cx="883920" cy="873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48EFAE8-B10F-B13F-E1F8-BE4FF7E7F9AA}"/>
              </a:ext>
            </a:extLst>
          </p:cNvPr>
          <p:cNvSpPr/>
          <p:nvPr/>
        </p:nvSpPr>
        <p:spPr>
          <a:xfrm>
            <a:off x="8321039" y="4739640"/>
            <a:ext cx="883920" cy="873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2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5A89E8-2E99-0202-2A60-F57145F8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ea typeface="+mj-lt"/>
                <a:cs typeface="+mj-lt"/>
              </a:rPr>
              <a:t>Domener støtter harmonisering, effektivisering og innovasjon</a:t>
            </a:r>
            <a:endParaRPr lang="nb-NO">
              <a:cs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CA5C89-99C7-4187-FC3E-D71298EEF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5281" y="2436598"/>
            <a:ext cx="4639276" cy="35275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600">
                <a:ea typeface="+mn-lt"/>
                <a:cs typeface="+mn-lt"/>
              </a:rPr>
              <a:t>Grunnleggende domener</a:t>
            </a:r>
            <a:endParaRPr lang="nb-NO" sz="2600">
              <a:cs typeface="Calibri" panose="020F0502020204030204"/>
            </a:endParaRPr>
          </a:p>
          <a:p>
            <a:pPr lvl="1"/>
            <a:r>
              <a:rPr lang="nb-NO" sz="2200">
                <a:ea typeface="+mn-lt"/>
                <a:cs typeface="+mn-lt"/>
              </a:rPr>
              <a:t>Støtter sentrale virksomhetsprosesser</a:t>
            </a:r>
            <a:endParaRPr lang="nb-NO" sz="2200">
              <a:cs typeface="Calibri"/>
            </a:endParaRPr>
          </a:p>
          <a:p>
            <a:pPr lvl="1"/>
            <a:r>
              <a:rPr lang="nb-NO" sz="2200">
                <a:ea typeface="+mn-lt"/>
                <a:cs typeface="+mn-lt"/>
              </a:rPr>
              <a:t>Masterdatakilder</a:t>
            </a:r>
            <a:endParaRPr lang="nb-NO" sz="2200">
              <a:cs typeface="Calibri"/>
            </a:endParaRPr>
          </a:p>
          <a:p>
            <a:r>
              <a:rPr lang="nb-NO" sz="2600">
                <a:ea typeface="+mn-lt"/>
                <a:cs typeface="+mn-lt"/>
              </a:rPr>
              <a:t>Brukernære domener</a:t>
            </a:r>
            <a:endParaRPr lang="nb-NO" sz="2600">
              <a:cs typeface="Calibri"/>
            </a:endParaRPr>
          </a:p>
          <a:p>
            <a:pPr lvl="1"/>
            <a:r>
              <a:rPr lang="nb-NO" sz="2200">
                <a:ea typeface="+mn-lt"/>
                <a:cs typeface="+mn-lt"/>
              </a:rPr>
              <a:t>Spesifikke og skreddersydde</a:t>
            </a:r>
            <a:endParaRPr lang="nb-NO" sz="2200">
              <a:cs typeface="Calibri"/>
            </a:endParaRPr>
          </a:p>
          <a:p>
            <a:endParaRPr lang="nb-NO" sz="2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C7F72-E959-DE12-09F7-834E824E09FD}"/>
              </a:ext>
            </a:extLst>
          </p:cNvPr>
          <p:cNvSpPr txBox="1"/>
          <p:nvPr/>
        </p:nvSpPr>
        <p:spPr>
          <a:xfrm>
            <a:off x="8019536" y="6234670"/>
            <a:ext cx="4143632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Fritt </a:t>
            </a:r>
            <a:r>
              <a:rPr lang="en-US" sz="1400" err="1">
                <a:ea typeface="+mn-lt"/>
                <a:cs typeface="+mn-lt"/>
              </a:rPr>
              <a:t>etter</a:t>
            </a:r>
            <a:r>
              <a:rPr lang="en-US" sz="1400">
                <a:ea typeface="+mn-lt"/>
                <a:cs typeface="+mn-lt"/>
              </a:rPr>
              <a:t> Data Mesh av Zhamak Dehghani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  Enterprise Architecture as Strategy av Ross et. al.</a:t>
            </a:r>
            <a:endParaRPr lang="en-US" sz="1400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4A6060-1B8C-DE22-7C7A-32F63BE3AA05}"/>
              </a:ext>
            </a:extLst>
          </p:cNvPr>
          <p:cNvSpPr txBox="1"/>
          <p:nvPr/>
        </p:nvSpPr>
        <p:spPr>
          <a:xfrm>
            <a:off x="714033" y="1716301"/>
            <a:ext cx="47340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>
                <a:ea typeface="+mn-lt"/>
                <a:cs typeface="+mn-lt"/>
              </a:rPr>
              <a:t>Eksempler på grunnleggende domener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AD25F-BA44-64DA-29CB-CFCC7864D0DD}"/>
              </a:ext>
            </a:extLst>
          </p:cNvPr>
          <p:cNvSpPr txBox="1"/>
          <p:nvPr/>
        </p:nvSpPr>
        <p:spPr>
          <a:xfrm>
            <a:off x="4393601" y="1716301"/>
            <a:ext cx="28942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>
                <a:ea typeface="+mn-lt"/>
                <a:cs typeface="+mn-lt"/>
              </a:rPr>
              <a:t>Eksempler på bruksdomener</a:t>
            </a:r>
            <a:endParaRPr lang="en-US" sz="1400">
              <a:ea typeface="+mn-lt"/>
              <a:cs typeface="+mn-lt"/>
            </a:endParaRP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36FF6D86-1BC5-1967-DE89-EC6C4BD91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4" y="2023251"/>
            <a:ext cx="7445632" cy="460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66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5A89E8-2E99-0202-2A60-F57145F8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9034"/>
          </a:xfrm>
        </p:spPr>
        <p:txBody>
          <a:bodyPr/>
          <a:lstStyle/>
          <a:p>
            <a:r>
              <a:rPr lang="nb-NO">
                <a:ea typeface="+mj-lt"/>
                <a:cs typeface="+mj-lt"/>
              </a:rPr>
              <a:t>Vi må kunne stole på hverandres data og bruk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CA5C89-99C7-4187-FC3E-D71298EEF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2520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b-NO" sz="2400">
                <a:ea typeface="+mn-lt"/>
                <a:cs typeface="+mn-lt"/>
              </a:rPr>
              <a:t>Evner hos </a:t>
            </a:r>
            <a:r>
              <a:rPr lang="nb-NO" sz="2400" b="1">
                <a:ea typeface="+mn-lt"/>
                <a:cs typeface="+mn-lt"/>
              </a:rPr>
              <a:t>datatilbyderne</a:t>
            </a:r>
            <a:endParaRPr lang="nb-NO" sz="2400">
              <a:cs typeface="Calibri" panose="020F0502020204030204"/>
            </a:endParaRPr>
          </a:p>
          <a:p>
            <a:r>
              <a:rPr lang="nb-NO" sz="1800">
                <a:ea typeface="+mn-lt"/>
                <a:cs typeface="+mn-lt"/>
              </a:rPr>
              <a:t>Forvaltningsprosesser</a:t>
            </a:r>
            <a:endParaRPr lang="nb-NO" sz="1800">
              <a:cs typeface="Calibri"/>
            </a:endParaRPr>
          </a:p>
          <a:p>
            <a:r>
              <a:rPr lang="nb-NO" sz="1800">
                <a:ea typeface="+mn-lt"/>
                <a:cs typeface="+mn-lt"/>
              </a:rPr>
              <a:t>Datakvalitet</a:t>
            </a:r>
            <a:endParaRPr lang="nb-NO" sz="1800">
              <a:cs typeface="Calibri"/>
            </a:endParaRPr>
          </a:p>
          <a:p>
            <a:r>
              <a:rPr lang="nb-NO" sz="1800">
                <a:ea typeface="+mn-lt"/>
                <a:cs typeface="+mn-lt"/>
              </a:rPr>
              <a:t>Datasikkerhet (</a:t>
            </a:r>
            <a:r>
              <a:rPr lang="nb-NO" sz="1400">
                <a:ea typeface="+mn-lt"/>
                <a:cs typeface="+mn-lt"/>
              </a:rPr>
              <a:t>Integritet, Konfidensialitet og Tilgjengelighet</a:t>
            </a:r>
            <a:r>
              <a:rPr lang="nb-NO" sz="1800">
                <a:ea typeface="+mn-lt"/>
                <a:cs typeface="+mn-lt"/>
              </a:rPr>
              <a:t>)</a:t>
            </a:r>
            <a:endParaRPr lang="nb-NO" sz="1800">
              <a:cs typeface="Calibri"/>
            </a:endParaRPr>
          </a:p>
          <a:p>
            <a:r>
              <a:rPr lang="nb-NO" sz="1800">
                <a:ea typeface="+mn-lt"/>
                <a:cs typeface="+mn-lt"/>
              </a:rPr>
              <a:t>Roller og ansvar</a:t>
            </a:r>
            <a:endParaRPr lang="nb-NO" sz="1800">
              <a:cs typeface="Calibri"/>
            </a:endParaRPr>
          </a:p>
          <a:p>
            <a:r>
              <a:rPr lang="nb-NO" sz="1800">
                <a:ea typeface="+mn-lt"/>
                <a:cs typeface="+mn-lt"/>
              </a:rPr>
              <a:t>Så «FAIR» (</a:t>
            </a:r>
            <a:r>
              <a:rPr lang="en-US" sz="1400">
                <a:ea typeface="+mn-lt"/>
                <a:cs typeface="+mn-lt"/>
              </a:rPr>
              <a:t>Findable, Accessible, Interoperable, </a:t>
            </a:r>
            <a:r>
              <a:rPr lang="en-US" sz="1400" err="1">
                <a:ea typeface="+mn-lt"/>
                <a:cs typeface="+mn-lt"/>
              </a:rPr>
              <a:t>Reuseable</a:t>
            </a:r>
            <a:r>
              <a:rPr lang="nb-NO" sz="1800">
                <a:ea typeface="+mn-lt"/>
                <a:cs typeface="+mn-lt"/>
              </a:rPr>
              <a:t>) som hensiktsmessig i konteksten</a:t>
            </a:r>
            <a:endParaRPr lang="nb-NO" sz="1800">
              <a:cs typeface="Calibri"/>
            </a:endParaRPr>
          </a:p>
          <a:p>
            <a:r>
              <a:rPr lang="nb-NO" sz="1800">
                <a:ea typeface="+mn-lt"/>
                <a:cs typeface="+mn-lt"/>
              </a:rPr>
              <a:t>Anvendbarhet og tillit over tid, kanskje lang tid</a:t>
            </a:r>
            <a:endParaRPr lang="nb-NO" sz="1800">
              <a:cs typeface="Calibri"/>
            </a:endParaRPr>
          </a:p>
          <a:p>
            <a:r>
              <a:rPr lang="nb-NO" sz="1800">
                <a:cs typeface="Calibri"/>
              </a:rPr>
              <a:t>Dialog med </a:t>
            </a:r>
            <a:r>
              <a:rPr lang="nb-NO" sz="1800" err="1">
                <a:cs typeface="Calibri"/>
              </a:rPr>
              <a:t>datakonsumenter</a:t>
            </a:r>
            <a:r>
              <a:rPr lang="nb-NO" sz="1800">
                <a:cs typeface="Calibri"/>
              </a:rPr>
              <a:t> om behov for datasett</a:t>
            </a:r>
          </a:p>
          <a:p>
            <a:endParaRPr lang="nb-NO" sz="18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0A96E-BD29-FB69-052A-7EA3C56F7E2F}"/>
              </a:ext>
            </a:extLst>
          </p:cNvPr>
          <p:cNvSpPr txBox="1"/>
          <p:nvPr/>
        </p:nvSpPr>
        <p:spPr>
          <a:xfrm>
            <a:off x="8140759" y="1824762"/>
            <a:ext cx="3185832" cy="29249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sz="2400"/>
              <a:t>Evner hos </a:t>
            </a:r>
            <a:r>
              <a:rPr lang="nb-NO" sz="2400" b="1" err="1"/>
              <a:t>datakonsumenter</a:t>
            </a:r>
            <a:endParaRPr lang="nb-NO" sz="2400" b="1" err="1">
              <a:cs typeface="Calibri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Finne, forstå og bruke datasett</a:t>
            </a:r>
            <a:endParaRPr lang="nb-NO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Vurdere bruk juridisk (vær varsom)</a:t>
            </a:r>
            <a:endParaRPr lang="nb-NO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Dialog med datatilbydere om behov for datasett</a:t>
            </a:r>
            <a:endParaRPr lang="nb-NO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b-NO" b="1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6FCEA86-C555-B855-B06A-202404BE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458" y="1825437"/>
            <a:ext cx="3028950" cy="45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4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5A89E8-2E99-0202-2A60-F57145F8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>
                <a:ea typeface="+mj-lt"/>
                <a:cs typeface="+mj-lt"/>
              </a:rPr>
              <a:t>Helhetlig informasjonsforvaltning og Orden i eget hus er fundamentet for å bli et datadrevet samfunn</a:t>
            </a:r>
            <a:endParaRPr lang="en-US" sz="3600">
              <a:cs typeface="Calibri Light"/>
            </a:endParaRPr>
          </a:p>
        </p:txBody>
      </p:sp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07214F1F-4052-8F27-1CF0-9BA48CC1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17" y="1585087"/>
            <a:ext cx="9134388" cy="5273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F5A08-E92A-C108-6BD1-995E7765DFC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4951B-59D5-03AA-DDDE-6DBE354A411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0FE01-2DA5-B882-C573-15F118AFA2F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47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0D0B45-AC6B-F7F2-7219-00FA1493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+mj-lt"/>
                <a:cs typeface="+mj-lt"/>
              </a:rPr>
              <a:t>Eksempel/perspektiv</a:t>
            </a:r>
            <a:r>
              <a:rPr lang="nb-NO"/>
              <a:t> fra Skatt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39FC53-3AF9-41B3-7DEA-EA40A163B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3268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58995" y="1021229"/>
            <a:ext cx="11430831" cy="4488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75">
              <a:defRPr/>
            </a:pPr>
            <a:endParaRPr lang="nb-NO" sz="1866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74835" y="269903"/>
            <a:ext cx="8018207" cy="461585"/>
          </a:xfrm>
        </p:spPr>
        <p:txBody>
          <a:bodyPr>
            <a:normAutofit/>
          </a:bodyPr>
          <a:lstStyle/>
          <a:p>
            <a:r>
              <a:rPr lang="nb-NO"/>
              <a:t>Helhetlig informasjonsforvaltning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90289" y="1260793"/>
            <a:ext cx="9359546" cy="4044980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226695" indent="-226695"/>
            <a:r>
              <a:rPr lang="nb-NO"/>
              <a:t>Informasjon må forvaltes som en egen viktig </a:t>
            </a:r>
            <a:r>
              <a:rPr lang="nb-NO" b="1"/>
              <a:t>felles</a:t>
            </a:r>
            <a:r>
              <a:rPr lang="nb-NO"/>
              <a:t> </a:t>
            </a:r>
            <a:r>
              <a:rPr lang="nb-NO" b="1"/>
              <a:t>ressurs – for flerbruk</a:t>
            </a:r>
            <a:endParaRPr lang="nb-NO">
              <a:cs typeface="Arial" panose="020B0604020202020204"/>
            </a:endParaRPr>
          </a:p>
          <a:p>
            <a:pPr marL="680720" lvl="1" indent="-226695"/>
            <a:r>
              <a:rPr lang="nb-NO" sz="2100"/>
              <a:t>Informasjon som beskriver </a:t>
            </a:r>
            <a:r>
              <a:rPr lang="nb-NO" sz="2100" b="1"/>
              <a:t>brukerens virkelighet</a:t>
            </a:r>
            <a:endParaRPr lang="nb-NO" sz="2100" b="1">
              <a:cs typeface="Arial"/>
            </a:endParaRPr>
          </a:p>
          <a:p>
            <a:pPr marL="680720" lvl="1" indent="-226695"/>
            <a:r>
              <a:rPr lang="nb-NO" sz="2100"/>
              <a:t>Finnes </a:t>
            </a:r>
            <a:r>
              <a:rPr lang="nb-NO" sz="2100" b="1"/>
              <a:t>digitalt </a:t>
            </a:r>
            <a:r>
              <a:rPr lang="nb-NO" sz="2100"/>
              <a:t>i brukerens prosesser</a:t>
            </a:r>
            <a:endParaRPr lang="nb-NO" sz="2100">
              <a:cs typeface="Arial"/>
            </a:endParaRPr>
          </a:p>
          <a:p>
            <a:pPr marL="680720" lvl="1" indent="-226695"/>
            <a:r>
              <a:rPr lang="nb-NO" sz="2100"/>
              <a:t>Er oppdatert og </a:t>
            </a:r>
            <a:r>
              <a:rPr lang="nb-NO" sz="2100" b="1"/>
              <a:t>tett på brukerens hendelser</a:t>
            </a:r>
            <a:endParaRPr lang="nb-NO" sz="2100" b="1">
              <a:cs typeface="Arial"/>
            </a:endParaRPr>
          </a:p>
          <a:p>
            <a:pPr marL="453390" lvl="1" indent="0">
              <a:buNone/>
            </a:pPr>
            <a:endParaRPr lang="nb-NO">
              <a:cs typeface="Arial" panose="020B0604020202020204"/>
            </a:endParaRPr>
          </a:p>
          <a:p>
            <a:pPr marL="226695" indent="-226695"/>
            <a:r>
              <a:rPr lang="nb-NO"/>
              <a:t>Krever en </a:t>
            </a:r>
            <a:r>
              <a:rPr lang="nb-NO" b="1"/>
              <a:t>nasjonal tilnærming </a:t>
            </a:r>
            <a:r>
              <a:rPr lang="nb-NO"/>
              <a:t>til hvilken informasjon vi skal ha  </a:t>
            </a:r>
            <a:endParaRPr lang="nb-NO">
              <a:cs typeface="Arial"/>
            </a:endParaRPr>
          </a:p>
          <a:p>
            <a:pPr marL="680720" lvl="1" indent="-226695"/>
            <a:r>
              <a:rPr lang="nb-NO" sz="2100"/>
              <a:t>Hvem skal hente inn informasjonen "kun en gang"?</a:t>
            </a:r>
            <a:endParaRPr lang="nb-NO" sz="2100">
              <a:cs typeface="Arial"/>
            </a:endParaRPr>
          </a:p>
          <a:p>
            <a:pPr marL="680720" lvl="1" indent="-226695"/>
            <a:r>
              <a:rPr lang="nb-NO" sz="2100"/>
              <a:t>Tydelige roller og ansvar for informasjon og forvaltningen</a:t>
            </a:r>
            <a:endParaRPr lang="nb-NO" sz="2100">
              <a:cs typeface="Arial"/>
            </a:endParaRPr>
          </a:p>
          <a:p>
            <a:pPr marL="226695" indent="-226695"/>
            <a:endParaRPr lang="nb-NO">
              <a:cs typeface="Arial" panose="020B0604020202020204"/>
            </a:endParaRPr>
          </a:p>
          <a:p>
            <a:pPr marL="226695" indent="-226695"/>
            <a:r>
              <a:rPr lang="nb-NO"/>
              <a:t>Krever en </a:t>
            </a:r>
            <a:r>
              <a:rPr lang="nb-NO" b="1"/>
              <a:t>lokal tilnærming – orden i eget hus</a:t>
            </a:r>
            <a:endParaRPr lang="nb-NO" b="1">
              <a:cs typeface="Arial"/>
            </a:endParaRPr>
          </a:p>
          <a:p>
            <a:pPr marL="680720" lvl="1" indent="-226695"/>
            <a:r>
              <a:rPr lang="nb-NO" sz="2100"/>
              <a:t>Informasjon som er godt dokumentert og riktig forstått av alle brukere</a:t>
            </a:r>
            <a:endParaRPr lang="nb-NO" sz="2100">
              <a:cs typeface="Arial"/>
            </a:endParaRPr>
          </a:p>
          <a:p>
            <a:pPr marL="680720" lvl="1" indent="-226695"/>
            <a:r>
              <a:rPr lang="nb-NO" sz="2100"/>
              <a:t>Standarder og datakataloger</a:t>
            </a:r>
            <a:endParaRPr lang="nb-NO" sz="2100">
              <a:cs typeface="Arial"/>
            </a:endParaRPr>
          </a:p>
          <a:p>
            <a:pPr marL="680720" lvl="1" indent="-226695"/>
            <a:r>
              <a:rPr lang="nb-NO" sz="2100"/>
              <a:t>Inntekt er ikke inntekt – samboer er ikke samboer</a:t>
            </a:r>
            <a:endParaRPr lang="nb-NO" sz="2100">
              <a:cs typeface="Arial"/>
            </a:endParaRPr>
          </a:p>
          <a:p>
            <a:pPr marL="226695" indent="-226695"/>
            <a:endParaRPr lang="nb-NO">
              <a:cs typeface="Arial" panose="020B0604020202020204"/>
            </a:endParaRPr>
          </a:p>
          <a:p>
            <a:pPr marL="226695" indent="-226695"/>
            <a:endParaRPr lang="nb-NO">
              <a:cs typeface="Arial" panose="020B0604020202020204"/>
            </a:endParaRPr>
          </a:p>
          <a:p>
            <a:pPr marL="226695" indent="-226695"/>
            <a:endParaRPr lang="nb-NO">
              <a:cs typeface="Arial" panose="020B0604020202020204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1" y="2359430"/>
            <a:ext cx="815760" cy="81576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2" y="1260793"/>
            <a:ext cx="815758" cy="81575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CBFFBA6-ED3F-044E-9B53-07F6185DF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1" y="3458068"/>
            <a:ext cx="815760" cy="81576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9F983455-E9A0-9D40-A172-392DE7086347}"/>
              </a:ext>
            </a:extLst>
          </p:cNvPr>
          <p:cNvGrpSpPr/>
          <p:nvPr/>
        </p:nvGrpSpPr>
        <p:grpSpPr>
          <a:xfrm>
            <a:off x="1034541" y="4556708"/>
            <a:ext cx="815760" cy="712512"/>
            <a:chOff x="1173402" y="3446023"/>
            <a:chExt cx="750583" cy="750583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F80119B1-130D-1349-9BF6-79C96CDE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402" y="3446023"/>
              <a:ext cx="750583" cy="75058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2E98D33-2FFA-DC42-9602-953B71B38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75" y="3545189"/>
              <a:ext cx="449460" cy="44705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1868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eforklaring formet som en sky 34"/>
          <p:cNvSpPr/>
          <p:nvPr/>
        </p:nvSpPr>
        <p:spPr>
          <a:xfrm>
            <a:off x="3974096" y="608871"/>
            <a:ext cx="3716083" cy="1459799"/>
          </a:xfrm>
          <a:prstGeom prst="cloudCallout">
            <a:avLst>
              <a:gd name="adj1" fmla="val -26966"/>
              <a:gd name="adj2" fmla="val 12739"/>
            </a:avLst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774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775">
              <a:defRPr/>
            </a:pPr>
            <a:r>
              <a:rPr lang="nb-NO" sz="1416" b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Samarbeid rundt felles registre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Enhetsregisteret (</a:t>
            </a:r>
            <a:r>
              <a:rPr lang="nb-NO" sz="1192" err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Brreg</a:t>
            </a: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)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AA registeret(NAV)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341" b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</a:rPr>
              <a:t>Folkeregisteret (SKATT)</a:t>
            </a:r>
            <a:endParaRPr lang="nb-NO" sz="1192" b="1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Kontaktregisteret (</a:t>
            </a:r>
            <a:r>
              <a:rPr lang="nb-NO" sz="1192" err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Difi</a:t>
            </a: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)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Matrikkelen (Kartverket)</a:t>
            </a: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138691" y="2770912"/>
            <a:ext cx="570040" cy="729596"/>
            <a:chOff x="682" y="1349"/>
            <a:chExt cx="361" cy="6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682" y="1349"/>
              <a:ext cx="361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103" tIns="34051" rIns="68103" bIns="34051" numCol="1" anchor="t" anchorCtr="0" compatLnSpc="1">
              <a:prstTxWarp prst="textNoShape">
                <a:avLst/>
              </a:prstTxWarp>
            </a:bodyPr>
            <a:lstStyle/>
            <a:p>
              <a:pPr defTabSz="911775">
                <a:defRPr/>
              </a:pPr>
              <a:endParaRPr lang="nb-NO" sz="1042">
                <a:solidFill>
                  <a:prstClr val="black"/>
                </a:solidFill>
                <a:latin typeface="Arial" panose="020B0604020202020204"/>
              </a:endParaRPr>
            </a:p>
          </p:txBody>
        </p:sp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693" y="1645"/>
              <a:ext cx="328" cy="298"/>
              <a:chOff x="693" y="1645"/>
              <a:chExt cx="328" cy="298"/>
            </a:xfrm>
          </p:grpSpPr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693" y="1645"/>
                <a:ext cx="328" cy="298"/>
              </a:xfrm>
              <a:custGeom>
                <a:avLst/>
                <a:gdLst>
                  <a:gd name="T0" fmla="*/ 634 w 4217"/>
                  <a:gd name="T1" fmla="*/ 0 h 3800"/>
                  <a:gd name="T2" fmla="*/ 0 w 4217"/>
                  <a:gd name="T3" fmla="*/ 634 h 3800"/>
                  <a:gd name="T4" fmla="*/ 0 w 4217"/>
                  <a:gd name="T5" fmla="*/ 3167 h 3800"/>
                  <a:gd name="T6" fmla="*/ 634 w 4217"/>
                  <a:gd name="T7" fmla="*/ 3800 h 3800"/>
                  <a:gd name="T8" fmla="*/ 3584 w 4217"/>
                  <a:gd name="T9" fmla="*/ 3800 h 3800"/>
                  <a:gd name="T10" fmla="*/ 4217 w 4217"/>
                  <a:gd name="T11" fmla="*/ 3167 h 3800"/>
                  <a:gd name="T12" fmla="*/ 4217 w 4217"/>
                  <a:gd name="T13" fmla="*/ 634 h 3800"/>
                  <a:gd name="T14" fmla="*/ 3584 w 4217"/>
                  <a:gd name="T15" fmla="*/ 0 h 3800"/>
                  <a:gd name="T16" fmla="*/ 634 w 4217"/>
                  <a:gd name="T17" fmla="*/ 0 h 3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17" h="3800">
                    <a:moveTo>
                      <a:pt x="634" y="0"/>
                    </a:moveTo>
                    <a:cubicBezTo>
                      <a:pt x="284" y="0"/>
                      <a:pt x="0" y="284"/>
                      <a:pt x="0" y="634"/>
                    </a:cubicBezTo>
                    <a:lnTo>
                      <a:pt x="0" y="3167"/>
                    </a:lnTo>
                    <a:cubicBezTo>
                      <a:pt x="0" y="3517"/>
                      <a:pt x="284" y="3800"/>
                      <a:pt x="634" y="3800"/>
                    </a:cubicBezTo>
                    <a:lnTo>
                      <a:pt x="3584" y="3800"/>
                    </a:lnTo>
                    <a:cubicBezTo>
                      <a:pt x="3934" y="3800"/>
                      <a:pt x="4217" y="3517"/>
                      <a:pt x="4217" y="3167"/>
                    </a:cubicBezTo>
                    <a:lnTo>
                      <a:pt x="4217" y="634"/>
                    </a:lnTo>
                    <a:cubicBezTo>
                      <a:pt x="4217" y="284"/>
                      <a:pt x="3934" y="0"/>
                      <a:pt x="3584" y="0"/>
                    </a:cubicBezTo>
                    <a:lnTo>
                      <a:pt x="6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103" tIns="34051" rIns="68103" bIns="34051" numCol="1" anchor="t" anchorCtr="0" compatLnSpc="1">
                <a:prstTxWarp prst="textNoShape">
                  <a:avLst/>
                </a:prstTxWarp>
              </a:bodyPr>
              <a:lstStyle/>
              <a:p>
                <a:pPr defTabSz="911775">
                  <a:defRPr/>
                </a:pPr>
                <a:endParaRPr lang="nb-NO" sz="1042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>
                <a:off x="693" y="1645"/>
                <a:ext cx="328" cy="298"/>
              </a:xfrm>
              <a:custGeom>
                <a:avLst/>
                <a:gdLst>
                  <a:gd name="T0" fmla="*/ 634 w 4217"/>
                  <a:gd name="T1" fmla="*/ 0 h 3800"/>
                  <a:gd name="T2" fmla="*/ 0 w 4217"/>
                  <a:gd name="T3" fmla="*/ 634 h 3800"/>
                  <a:gd name="T4" fmla="*/ 0 w 4217"/>
                  <a:gd name="T5" fmla="*/ 3167 h 3800"/>
                  <a:gd name="T6" fmla="*/ 634 w 4217"/>
                  <a:gd name="T7" fmla="*/ 3800 h 3800"/>
                  <a:gd name="T8" fmla="*/ 3584 w 4217"/>
                  <a:gd name="T9" fmla="*/ 3800 h 3800"/>
                  <a:gd name="T10" fmla="*/ 4217 w 4217"/>
                  <a:gd name="T11" fmla="*/ 3167 h 3800"/>
                  <a:gd name="T12" fmla="*/ 4217 w 4217"/>
                  <a:gd name="T13" fmla="*/ 634 h 3800"/>
                  <a:gd name="T14" fmla="*/ 3584 w 4217"/>
                  <a:gd name="T15" fmla="*/ 0 h 3800"/>
                  <a:gd name="T16" fmla="*/ 634 w 4217"/>
                  <a:gd name="T17" fmla="*/ 0 h 3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17" h="3800">
                    <a:moveTo>
                      <a:pt x="634" y="0"/>
                    </a:moveTo>
                    <a:cubicBezTo>
                      <a:pt x="284" y="0"/>
                      <a:pt x="0" y="284"/>
                      <a:pt x="0" y="634"/>
                    </a:cubicBezTo>
                    <a:lnTo>
                      <a:pt x="0" y="3167"/>
                    </a:lnTo>
                    <a:cubicBezTo>
                      <a:pt x="0" y="3517"/>
                      <a:pt x="284" y="3800"/>
                      <a:pt x="634" y="3800"/>
                    </a:cubicBezTo>
                    <a:lnTo>
                      <a:pt x="3584" y="3800"/>
                    </a:lnTo>
                    <a:cubicBezTo>
                      <a:pt x="3934" y="3800"/>
                      <a:pt x="4217" y="3517"/>
                      <a:pt x="4217" y="3167"/>
                    </a:cubicBezTo>
                    <a:lnTo>
                      <a:pt x="4217" y="634"/>
                    </a:lnTo>
                    <a:cubicBezTo>
                      <a:pt x="4217" y="284"/>
                      <a:pt x="3934" y="0"/>
                      <a:pt x="3584" y="0"/>
                    </a:cubicBezTo>
                    <a:lnTo>
                      <a:pt x="634" y="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103" tIns="34051" rIns="68103" bIns="34051" numCol="1" anchor="t" anchorCtr="0" compatLnSpc="1">
                <a:prstTxWarp prst="textNoShape">
                  <a:avLst/>
                </a:prstTxWarp>
              </a:bodyPr>
              <a:lstStyle/>
              <a:p>
                <a:pPr defTabSz="911775">
                  <a:defRPr/>
                </a:pPr>
                <a:endParaRPr lang="nb-NO" sz="1042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746" y="1389"/>
              <a:ext cx="222" cy="223"/>
            </a:xfrm>
            <a:prstGeom prst="ellipse">
              <a:avLst/>
            </a:prstGeom>
            <a:solidFill>
              <a:srgbClr val="FFFFFF"/>
            </a:solidFill>
            <a:ln w="38100" cap="rnd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68103" tIns="34051" rIns="68103" bIns="34051" numCol="1" anchor="t" anchorCtr="0" compatLnSpc="1">
              <a:prstTxWarp prst="textNoShape">
                <a:avLst/>
              </a:prstTxWarp>
            </a:bodyPr>
            <a:lstStyle/>
            <a:p>
              <a:pPr defTabSz="911775">
                <a:defRPr/>
              </a:pPr>
              <a:endParaRPr lang="nb-NO" sz="1042">
                <a:solidFill>
                  <a:prstClr val="black"/>
                </a:solidFill>
                <a:latin typeface="Arial" panose="020B0604020202020204"/>
              </a:endParaRPr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693" y="1645"/>
              <a:ext cx="328" cy="298"/>
              <a:chOff x="693" y="1645"/>
              <a:chExt cx="328" cy="298"/>
            </a:xfrm>
          </p:grpSpPr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693" y="1645"/>
                <a:ext cx="328" cy="298"/>
              </a:xfrm>
              <a:custGeom>
                <a:avLst/>
                <a:gdLst>
                  <a:gd name="T0" fmla="*/ 634 w 4217"/>
                  <a:gd name="T1" fmla="*/ 0 h 3800"/>
                  <a:gd name="T2" fmla="*/ 0 w 4217"/>
                  <a:gd name="T3" fmla="*/ 634 h 3800"/>
                  <a:gd name="T4" fmla="*/ 0 w 4217"/>
                  <a:gd name="T5" fmla="*/ 3167 h 3800"/>
                  <a:gd name="T6" fmla="*/ 634 w 4217"/>
                  <a:gd name="T7" fmla="*/ 3800 h 3800"/>
                  <a:gd name="T8" fmla="*/ 3584 w 4217"/>
                  <a:gd name="T9" fmla="*/ 3800 h 3800"/>
                  <a:gd name="T10" fmla="*/ 4217 w 4217"/>
                  <a:gd name="T11" fmla="*/ 3167 h 3800"/>
                  <a:gd name="T12" fmla="*/ 4217 w 4217"/>
                  <a:gd name="T13" fmla="*/ 634 h 3800"/>
                  <a:gd name="T14" fmla="*/ 3584 w 4217"/>
                  <a:gd name="T15" fmla="*/ 0 h 3800"/>
                  <a:gd name="T16" fmla="*/ 634 w 4217"/>
                  <a:gd name="T17" fmla="*/ 0 h 3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17" h="3800">
                    <a:moveTo>
                      <a:pt x="634" y="0"/>
                    </a:moveTo>
                    <a:cubicBezTo>
                      <a:pt x="284" y="0"/>
                      <a:pt x="0" y="284"/>
                      <a:pt x="0" y="634"/>
                    </a:cubicBezTo>
                    <a:lnTo>
                      <a:pt x="0" y="3167"/>
                    </a:lnTo>
                    <a:cubicBezTo>
                      <a:pt x="0" y="3517"/>
                      <a:pt x="284" y="3800"/>
                      <a:pt x="634" y="3800"/>
                    </a:cubicBezTo>
                    <a:lnTo>
                      <a:pt x="3584" y="3800"/>
                    </a:lnTo>
                    <a:cubicBezTo>
                      <a:pt x="3934" y="3800"/>
                      <a:pt x="4217" y="3517"/>
                      <a:pt x="4217" y="3167"/>
                    </a:cubicBezTo>
                    <a:lnTo>
                      <a:pt x="4217" y="634"/>
                    </a:lnTo>
                    <a:cubicBezTo>
                      <a:pt x="4217" y="284"/>
                      <a:pt x="3934" y="0"/>
                      <a:pt x="3584" y="0"/>
                    </a:cubicBezTo>
                    <a:lnTo>
                      <a:pt x="6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103" tIns="34051" rIns="68103" bIns="34051" numCol="1" anchor="t" anchorCtr="0" compatLnSpc="1">
                <a:prstTxWarp prst="textNoShape">
                  <a:avLst/>
                </a:prstTxWarp>
              </a:bodyPr>
              <a:lstStyle/>
              <a:p>
                <a:pPr defTabSz="911775">
                  <a:defRPr/>
                </a:pPr>
                <a:endParaRPr lang="nb-NO" sz="1042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693" y="1645"/>
                <a:ext cx="328" cy="298"/>
              </a:xfrm>
              <a:custGeom>
                <a:avLst/>
                <a:gdLst>
                  <a:gd name="T0" fmla="*/ 634 w 4217"/>
                  <a:gd name="T1" fmla="*/ 0 h 3800"/>
                  <a:gd name="T2" fmla="*/ 0 w 4217"/>
                  <a:gd name="T3" fmla="*/ 634 h 3800"/>
                  <a:gd name="T4" fmla="*/ 0 w 4217"/>
                  <a:gd name="T5" fmla="*/ 3167 h 3800"/>
                  <a:gd name="T6" fmla="*/ 634 w 4217"/>
                  <a:gd name="T7" fmla="*/ 3800 h 3800"/>
                  <a:gd name="T8" fmla="*/ 3584 w 4217"/>
                  <a:gd name="T9" fmla="*/ 3800 h 3800"/>
                  <a:gd name="T10" fmla="*/ 4217 w 4217"/>
                  <a:gd name="T11" fmla="*/ 3167 h 3800"/>
                  <a:gd name="T12" fmla="*/ 4217 w 4217"/>
                  <a:gd name="T13" fmla="*/ 634 h 3800"/>
                  <a:gd name="T14" fmla="*/ 3584 w 4217"/>
                  <a:gd name="T15" fmla="*/ 0 h 3800"/>
                  <a:gd name="T16" fmla="*/ 634 w 4217"/>
                  <a:gd name="T17" fmla="*/ 0 h 3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17" h="3800">
                    <a:moveTo>
                      <a:pt x="634" y="0"/>
                    </a:moveTo>
                    <a:cubicBezTo>
                      <a:pt x="284" y="0"/>
                      <a:pt x="0" y="284"/>
                      <a:pt x="0" y="634"/>
                    </a:cubicBezTo>
                    <a:lnTo>
                      <a:pt x="0" y="3167"/>
                    </a:lnTo>
                    <a:cubicBezTo>
                      <a:pt x="0" y="3517"/>
                      <a:pt x="284" y="3800"/>
                      <a:pt x="634" y="3800"/>
                    </a:cubicBezTo>
                    <a:lnTo>
                      <a:pt x="3584" y="3800"/>
                    </a:lnTo>
                    <a:cubicBezTo>
                      <a:pt x="3934" y="3800"/>
                      <a:pt x="4217" y="3517"/>
                      <a:pt x="4217" y="3167"/>
                    </a:cubicBezTo>
                    <a:lnTo>
                      <a:pt x="4217" y="634"/>
                    </a:lnTo>
                    <a:cubicBezTo>
                      <a:pt x="4217" y="284"/>
                      <a:pt x="3934" y="0"/>
                      <a:pt x="3584" y="0"/>
                    </a:cubicBezTo>
                    <a:lnTo>
                      <a:pt x="6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103" tIns="34051" rIns="68103" bIns="34051" numCol="1" anchor="t" anchorCtr="0" compatLnSpc="1">
                <a:prstTxWarp prst="textNoShape">
                  <a:avLst/>
                </a:prstTxWarp>
              </a:bodyPr>
              <a:lstStyle/>
              <a:p>
                <a:pPr defTabSz="911775">
                  <a:defRPr/>
                </a:pPr>
                <a:endParaRPr lang="nb-NO" sz="1042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</p:grpSp>
      <p:cxnSp>
        <p:nvCxnSpPr>
          <p:cNvPr id="21" name="Vinkel 20"/>
          <p:cNvCxnSpPr>
            <a:stCxn id="13" idx="2"/>
          </p:cNvCxnSpPr>
          <p:nvPr/>
        </p:nvCxnSpPr>
        <p:spPr>
          <a:xfrm rot="16200000" flipH="1">
            <a:off x="1799008" y="3125230"/>
            <a:ext cx="670018" cy="1420591"/>
          </a:xfrm>
          <a:prstGeom prst="bentConnector2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Bildeforklaring formet som en sky 39"/>
          <p:cNvSpPr/>
          <p:nvPr/>
        </p:nvSpPr>
        <p:spPr>
          <a:xfrm>
            <a:off x="8679024" y="505394"/>
            <a:ext cx="2811807" cy="2094415"/>
          </a:xfrm>
          <a:prstGeom prst="cloudCallout">
            <a:avLst>
              <a:gd name="adj1" fmla="val -26966"/>
              <a:gd name="adj2" fmla="val 12739"/>
            </a:avLst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4" tIns="0" rIns="0" bIns="0" rtlCol="0" anchor="ctr"/>
          <a:lstStyle/>
          <a:p>
            <a:pPr algn="ctr" defTabSz="911775">
              <a:defRPr/>
            </a:pPr>
            <a:r>
              <a:rPr lang="nb-NO" sz="1416" b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Felles</a:t>
            </a:r>
          </a:p>
          <a:p>
            <a:pPr algn="ctr" defTabSz="911775">
              <a:defRPr/>
            </a:pPr>
            <a:r>
              <a:rPr lang="nb-NO" sz="1416" b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begrepsapparat 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Person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Enhet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Parter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Adresse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Identifikasjon 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Eiendomsinformasjon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....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endParaRPr lang="nb-NO" sz="1192">
              <a:solidFill>
                <a:prstClr val="black">
                  <a:lumMod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Bildeforklaring formet som en sky 40"/>
          <p:cNvSpPr/>
          <p:nvPr/>
        </p:nvSpPr>
        <p:spPr>
          <a:xfrm>
            <a:off x="9370681" y="4365038"/>
            <a:ext cx="2999234" cy="959441"/>
          </a:xfrm>
          <a:prstGeom prst="cloudCallout">
            <a:avLst>
              <a:gd name="adj1" fmla="val -26966"/>
              <a:gd name="adj2" fmla="val 12739"/>
            </a:avLst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4" tIns="0" rIns="0" bIns="0" rtlCol="0" anchor="ctr"/>
          <a:lstStyle/>
          <a:p>
            <a:pPr defTabSz="911775">
              <a:defRPr/>
            </a:pPr>
            <a:r>
              <a:rPr lang="nb-NO" sz="1341" b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Samordningsfunksjon?</a:t>
            </a:r>
            <a:endParaRPr lang="nb-NO" sz="1192" b="1">
              <a:solidFill>
                <a:prstClr val="black">
                  <a:lumMod val="50000"/>
                </a:prstClr>
              </a:solidFill>
              <a:latin typeface="Calibri" panose="020F0502020204030204" pitchFamily="34" charset="0"/>
            </a:endParaRPr>
          </a:p>
          <a:p>
            <a:pPr defTabSz="911775"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(forenkle og koordinere) </a:t>
            </a:r>
          </a:p>
          <a:p>
            <a:pPr defTabSz="911775">
              <a:defRPr/>
            </a:pPr>
            <a:endParaRPr lang="nb-NO" sz="1192">
              <a:solidFill>
                <a:prstClr val="black">
                  <a:lumMod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2" name="Bildeforklaring formet som en sky 41"/>
          <p:cNvSpPr/>
          <p:nvPr/>
        </p:nvSpPr>
        <p:spPr>
          <a:xfrm>
            <a:off x="90029" y="4675830"/>
            <a:ext cx="2470603" cy="987661"/>
          </a:xfrm>
          <a:prstGeom prst="cloudCallout">
            <a:avLst>
              <a:gd name="adj1" fmla="val -26966"/>
              <a:gd name="adj2" fmla="val 12739"/>
            </a:avLst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4" tIns="0" rIns="0" bIns="0" rtlCol="0" anchor="ctr"/>
          <a:lstStyle/>
          <a:p>
            <a:pPr algn="ctr" defTabSz="911775">
              <a:defRPr/>
            </a:pPr>
            <a:r>
              <a:rPr lang="nb-NO" sz="1341" b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Sentral portal </a:t>
            </a:r>
          </a:p>
          <a:p>
            <a:pPr algn="ctr" defTabSz="911775">
              <a:defRPr/>
            </a:pPr>
            <a:r>
              <a:rPr lang="nb-NO" sz="1341" b="1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for oppslag om data i  etaten </a:t>
            </a:r>
          </a:p>
        </p:txBody>
      </p:sp>
      <p:sp>
        <p:nvSpPr>
          <p:cNvPr id="43" name="Bildeforklaring formet som en ellipse 42"/>
          <p:cNvSpPr/>
          <p:nvPr/>
        </p:nvSpPr>
        <p:spPr>
          <a:xfrm>
            <a:off x="398648" y="1361824"/>
            <a:ext cx="2536433" cy="1155023"/>
          </a:xfrm>
          <a:prstGeom prst="wedgeEllipseCallout">
            <a:avLst>
              <a:gd name="adj1" fmla="val -9280"/>
              <a:gd name="adj2" fmla="val 7230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775">
              <a:defRPr/>
            </a:pPr>
            <a:r>
              <a:rPr lang="nb-NO" sz="1150" b="1">
                <a:solidFill>
                  <a:schemeClr val="tx1"/>
                </a:solidFill>
                <a:latin typeface="Arial" panose="020B0604020202020204"/>
              </a:rPr>
              <a:t>Hvilken informasjon har Skatteetaten, hva kan jeg få vite om den og hvilke tjenester kan gi meg tilgang?</a:t>
            </a:r>
            <a:endParaRPr lang="nb-NO" sz="1000" b="1">
              <a:solidFill>
                <a:schemeClr val="tx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9" name="Bildeforklaring formet som en sky 38"/>
          <p:cNvSpPr/>
          <p:nvPr/>
        </p:nvSpPr>
        <p:spPr>
          <a:xfrm>
            <a:off x="7690180" y="2770911"/>
            <a:ext cx="3223266" cy="1625318"/>
          </a:xfrm>
          <a:prstGeom prst="cloudCallout">
            <a:avLst>
              <a:gd name="adj1" fmla="val -26966"/>
              <a:gd name="adj2" fmla="val 12739"/>
            </a:avLst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4" tIns="0" rIns="0" bIns="0" rtlCol="0" anchor="ctr"/>
          <a:lstStyle/>
          <a:p>
            <a:pPr defTabSz="911775">
              <a:defRPr/>
            </a:pPr>
            <a:r>
              <a:rPr lang="nb-NO" sz="1416" b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</a:rPr>
              <a:t>Felles</a:t>
            </a:r>
            <a:endParaRPr lang="nb-NO" sz="1192" b="1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prinsipper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standarder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retningslinjer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verktøy og metadataregistre</a:t>
            </a:r>
          </a:p>
          <a:p>
            <a:pPr marL="227530" indent="-227530" defTabSz="911775">
              <a:buFont typeface="Arial" panose="020B0604020202020204" pitchFamily="34" charset="0"/>
              <a:buChar char="•"/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formater </a:t>
            </a:r>
          </a:p>
        </p:txBody>
      </p:sp>
      <p:sp>
        <p:nvSpPr>
          <p:cNvPr id="45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508195" y="6479423"/>
            <a:ext cx="8673815" cy="214397"/>
          </a:xfrm>
        </p:spPr>
        <p:txBody>
          <a:bodyPr/>
          <a:lstStyle/>
          <a:p>
            <a:pPr defTabSz="911775">
              <a:defRPr/>
            </a:pPr>
            <a:r>
              <a:rPr lang="nb-NO">
                <a:solidFill>
                  <a:prstClr val="black"/>
                </a:solidFill>
                <a:latin typeface="Arial" panose="020B0604020202020204"/>
              </a:rPr>
              <a:t>Informasjonsforvaltning i Skatteetaten</a:t>
            </a:r>
          </a:p>
        </p:txBody>
      </p:sp>
      <p:sp>
        <p:nvSpPr>
          <p:cNvPr id="47" name="Bildeforklaring formet som en sky 46"/>
          <p:cNvSpPr/>
          <p:nvPr/>
        </p:nvSpPr>
        <p:spPr>
          <a:xfrm>
            <a:off x="7751907" y="5278140"/>
            <a:ext cx="2408171" cy="1208829"/>
          </a:xfrm>
          <a:prstGeom prst="cloudCallout">
            <a:avLst>
              <a:gd name="adj1" fmla="val -26966"/>
              <a:gd name="adj2" fmla="val 12739"/>
            </a:avLst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4" tIns="0" rIns="0" bIns="0" rtlCol="0" anchor="ctr"/>
          <a:lstStyle/>
          <a:p>
            <a:pPr defTabSz="911775">
              <a:defRPr/>
            </a:pPr>
            <a:r>
              <a:rPr lang="nb-NO" sz="1341" b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</a:rPr>
              <a:t>Forum og referansegrupper</a:t>
            </a:r>
          </a:p>
          <a:p>
            <a:pPr defTabSz="911775"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-Arkitektur</a:t>
            </a:r>
          </a:p>
          <a:p>
            <a:pPr defTabSz="911775">
              <a:defRPr/>
            </a:pPr>
            <a:r>
              <a:rPr lang="nb-NO" sz="1192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</a:rPr>
              <a:t>-Referansemodeller</a:t>
            </a:r>
          </a:p>
        </p:txBody>
      </p:sp>
      <p:grpSp>
        <p:nvGrpSpPr>
          <p:cNvPr id="32" name="Gruppe 31"/>
          <p:cNvGrpSpPr/>
          <p:nvPr/>
        </p:nvGrpSpPr>
        <p:grpSpPr>
          <a:xfrm>
            <a:off x="2954788" y="2141882"/>
            <a:ext cx="4581093" cy="4525478"/>
            <a:chOff x="2199718" y="1525291"/>
            <a:chExt cx="2952328" cy="3639198"/>
          </a:xfrm>
        </p:grpSpPr>
        <p:sp>
          <p:nvSpPr>
            <p:cNvPr id="22" name="TekstSylinder 21"/>
            <p:cNvSpPr txBox="1"/>
            <p:nvPr/>
          </p:nvSpPr>
          <p:spPr>
            <a:xfrm>
              <a:off x="3094919" y="3666839"/>
              <a:ext cx="1182039" cy="341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775">
                <a:defRPr/>
              </a:pPr>
              <a:r>
                <a:rPr lang="nb-NO" sz="2160" b="1">
                  <a:solidFill>
                    <a:prstClr val="black"/>
                  </a:solidFill>
                  <a:latin typeface="Arial" panose="020B0604020202020204"/>
                </a:rPr>
                <a:t>Skatteetaten</a:t>
              </a:r>
            </a:p>
          </p:txBody>
        </p:sp>
        <p:sp>
          <p:nvSpPr>
            <p:cNvPr id="68" name="Avrundet rektangel 67"/>
            <p:cNvSpPr/>
            <p:nvPr/>
          </p:nvSpPr>
          <p:spPr>
            <a:xfrm>
              <a:off x="2199718" y="1525291"/>
              <a:ext cx="2952328" cy="3639198"/>
            </a:xfrm>
            <a:prstGeom prst="roundRect">
              <a:avLst>
                <a:gd name="adj" fmla="val 4233"/>
              </a:avLst>
            </a:prstGeom>
            <a:solidFill>
              <a:schemeClr val="bg1">
                <a:lumMod val="8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endParaRPr lang="nb-NO" sz="1042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69" name="Rett linje 68"/>
            <p:cNvCxnSpPr>
              <a:endCxn id="78" idx="1"/>
            </p:cNvCxnSpPr>
            <p:nvPr/>
          </p:nvCxnSpPr>
          <p:spPr>
            <a:xfrm flipV="1">
              <a:off x="3034506" y="1893537"/>
              <a:ext cx="309500" cy="3395"/>
            </a:xfrm>
            <a:prstGeom prst="line">
              <a:avLst/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/>
            <p:cNvCxnSpPr>
              <a:endCxn id="79" idx="1"/>
            </p:cNvCxnSpPr>
            <p:nvPr/>
          </p:nvCxnSpPr>
          <p:spPr>
            <a:xfrm flipV="1">
              <a:off x="3034506" y="2810060"/>
              <a:ext cx="309500" cy="18738"/>
            </a:xfrm>
            <a:prstGeom prst="line">
              <a:avLst/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/>
            <p:cNvCxnSpPr>
              <a:endCxn id="84" idx="1"/>
            </p:cNvCxnSpPr>
            <p:nvPr/>
          </p:nvCxnSpPr>
          <p:spPr>
            <a:xfrm flipV="1">
              <a:off x="3034506" y="4296061"/>
              <a:ext cx="309500" cy="12271"/>
            </a:xfrm>
            <a:prstGeom prst="line">
              <a:avLst/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ktangel 71"/>
            <p:cNvSpPr/>
            <p:nvPr/>
          </p:nvSpPr>
          <p:spPr>
            <a:xfrm>
              <a:off x="2291886" y="1690775"/>
              <a:ext cx="798102" cy="3307538"/>
            </a:xfrm>
            <a:prstGeom prst="rect">
              <a:avLst/>
            </a:prstGeom>
            <a:solidFill>
              <a:srgbClr val="004F8A"/>
            </a:solidFill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75">
                <a:defRPr/>
              </a:pPr>
              <a:r>
                <a:rPr lang="nb-NO" sz="2384">
                  <a:solidFill>
                    <a:prstClr val="white"/>
                  </a:solidFill>
                  <a:latin typeface="Arial" panose="020B0604020202020204"/>
                </a:rPr>
                <a:t>Data-</a:t>
              </a:r>
            </a:p>
            <a:p>
              <a:pPr algn="ctr" defTabSz="911775">
                <a:defRPr/>
              </a:pPr>
              <a:r>
                <a:rPr lang="nb-NO" sz="2384">
                  <a:solidFill>
                    <a:prstClr val="white"/>
                  </a:solidFill>
                  <a:latin typeface="Arial" panose="020B0604020202020204"/>
                </a:rPr>
                <a:t>katalog</a:t>
              </a:r>
              <a:endParaRPr lang="nb-NO" sz="1042">
                <a:solidFill>
                  <a:prstClr val="white"/>
                </a:solidFill>
                <a:latin typeface="Arial" panose="020B0604020202020204"/>
              </a:endParaRPr>
            </a:p>
          </p:txBody>
        </p:sp>
        <p:cxnSp>
          <p:nvCxnSpPr>
            <p:cNvPr id="73" name="Rett linje 72"/>
            <p:cNvCxnSpPr>
              <a:stCxn id="78" idx="2"/>
              <a:endCxn id="79" idx="0"/>
            </p:cNvCxnSpPr>
            <p:nvPr/>
          </p:nvCxnSpPr>
          <p:spPr>
            <a:xfrm>
              <a:off x="4064086" y="2096301"/>
              <a:ext cx="0" cy="210761"/>
            </a:xfrm>
            <a:prstGeom prst="line">
              <a:avLst/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tt linje 73"/>
            <p:cNvCxnSpPr>
              <a:stCxn id="79" idx="2"/>
              <a:endCxn id="84" idx="0"/>
            </p:cNvCxnSpPr>
            <p:nvPr/>
          </p:nvCxnSpPr>
          <p:spPr>
            <a:xfrm>
              <a:off x="4064086" y="3313058"/>
              <a:ext cx="0" cy="249925"/>
            </a:xfrm>
            <a:prstGeom prst="line">
              <a:avLst/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tt linje 29"/>
            <p:cNvCxnSpPr>
              <a:stCxn id="84" idx="3"/>
              <a:endCxn id="79" idx="3"/>
            </p:cNvCxnSpPr>
            <p:nvPr/>
          </p:nvCxnSpPr>
          <p:spPr>
            <a:xfrm flipV="1">
              <a:off x="4784166" y="2810060"/>
              <a:ext cx="12700" cy="1486001"/>
            </a:xfrm>
            <a:prstGeom prst="bentConnector3">
              <a:avLst>
                <a:gd name="adj1" fmla="val 1800000"/>
              </a:avLst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tt linje 29"/>
            <p:cNvCxnSpPr>
              <a:stCxn id="84" idx="3"/>
              <a:endCxn id="78" idx="3"/>
            </p:cNvCxnSpPr>
            <p:nvPr/>
          </p:nvCxnSpPr>
          <p:spPr>
            <a:xfrm flipV="1">
              <a:off x="4784166" y="1893537"/>
              <a:ext cx="12700" cy="2402524"/>
            </a:xfrm>
            <a:prstGeom prst="bentConnector3">
              <a:avLst>
                <a:gd name="adj1" fmla="val 1800000"/>
              </a:avLst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uppe 76"/>
            <p:cNvGrpSpPr/>
            <p:nvPr/>
          </p:nvGrpSpPr>
          <p:grpSpPr>
            <a:xfrm>
              <a:off x="3344006" y="1690773"/>
              <a:ext cx="1440160" cy="1622285"/>
              <a:chOff x="3124000" y="2494268"/>
              <a:chExt cx="1440160" cy="1649444"/>
            </a:xfrm>
          </p:grpSpPr>
          <p:sp>
            <p:nvSpPr>
              <p:cNvPr id="78" name="Rektangel 77"/>
              <p:cNvSpPr/>
              <p:nvPr/>
            </p:nvSpPr>
            <p:spPr>
              <a:xfrm>
                <a:off x="3124000" y="2494268"/>
                <a:ext cx="1440160" cy="412317"/>
              </a:xfrm>
              <a:prstGeom prst="rect">
                <a:avLst/>
              </a:prstGeom>
              <a:solidFill>
                <a:srgbClr val="004F8A"/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775">
                  <a:defRPr/>
                </a:pPr>
                <a:r>
                  <a:rPr lang="nb-NO" sz="2160">
                    <a:solidFill>
                      <a:prstClr val="white"/>
                    </a:solidFill>
                    <a:latin typeface="Arial" panose="020B0604020202020204"/>
                  </a:rPr>
                  <a:t>Tjeneste</a:t>
                </a:r>
              </a:p>
            </p:txBody>
          </p:sp>
          <p:sp>
            <p:nvSpPr>
              <p:cNvPr id="79" name="Rektangel 78"/>
              <p:cNvSpPr/>
              <p:nvPr/>
            </p:nvSpPr>
            <p:spPr>
              <a:xfrm>
                <a:off x="3124000" y="3120874"/>
                <a:ext cx="1440160" cy="1022838"/>
              </a:xfrm>
              <a:prstGeom prst="rect">
                <a:avLst/>
              </a:prstGeom>
              <a:solidFill>
                <a:srgbClr val="004F8A"/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775">
                  <a:defRPr/>
                </a:pPr>
                <a:endParaRPr lang="nb-NO" sz="216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80" name="Sylinder 79"/>
              <p:cNvSpPr/>
              <p:nvPr/>
            </p:nvSpPr>
            <p:spPr>
              <a:xfrm>
                <a:off x="3395264" y="3262848"/>
                <a:ext cx="648072" cy="504056"/>
              </a:xfrm>
              <a:prstGeom prst="can">
                <a:avLst>
                  <a:gd name="adj" fmla="val 15351"/>
                </a:avLst>
              </a:prstGeom>
              <a:solidFill>
                <a:srgbClr val="8CADD4"/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775">
                  <a:defRPr/>
                </a:pPr>
                <a:endParaRPr lang="nb-NO" sz="216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81" name="Sylinder 80"/>
              <p:cNvSpPr/>
              <p:nvPr/>
            </p:nvSpPr>
            <p:spPr>
              <a:xfrm>
                <a:off x="3547664" y="3415248"/>
                <a:ext cx="648072" cy="504056"/>
              </a:xfrm>
              <a:prstGeom prst="can">
                <a:avLst>
                  <a:gd name="adj" fmla="val 15351"/>
                </a:avLst>
              </a:prstGeom>
              <a:solidFill>
                <a:srgbClr val="8CADD4"/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775">
                  <a:defRPr/>
                </a:pPr>
                <a:endParaRPr lang="nb-NO" sz="216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82" name="Sylinder 81"/>
              <p:cNvSpPr/>
              <p:nvPr/>
            </p:nvSpPr>
            <p:spPr>
              <a:xfrm>
                <a:off x="3700064" y="3567648"/>
                <a:ext cx="648072" cy="504056"/>
              </a:xfrm>
              <a:prstGeom prst="can">
                <a:avLst>
                  <a:gd name="adj" fmla="val 15351"/>
                </a:avLst>
              </a:prstGeom>
              <a:solidFill>
                <a:srgbClr val="8CADD4"/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775">
                  <a:defRPr/>
                </a:pPr>
                <a:r>
                  <a:rPr lang="nb-NO" sz="2160">
                    <a:solidFill>
                      <a:prstClr val="white"/>
                    </a:solidFill>
                    <a:latin typeface="Arial" panose="020B0604020202020204"/>
                  </a:rPr>
                  <a:t>Data</a:t>
                </a:r>
              </a:p>
            </p:txBody>
          </p:sp>
        </p:grpSp>
        <p:grpSp>
          <p:nvGrpSpPr>
            <p:cNvPr id="83" name="Gruppe 82"/>
            <p:cNvGrpSpPr/>
            <p:nvPr/>
          </p:nvGrpSpPr>
          <p:grpSpPr>
            <a:xfrm>
              <a:off x="3344006" y="3562983"/>
              <a:ext cx="1440160" cy="1466156"/>
              <a:chOff x="3124000" y="4366477"/>
              <a:chExt cx="1440160" cy="1490701"/>
            </a:xfrm>
          </p:grpSpPr>
          <p:sp>
            <p:nvSpPr>
              <p:cNvPr id="84" name="Rektangel 83"/>
              <p:cNvSpPr/>
              <p:nvPr/>
            </p:nvSpPr>
            <p:spPr>
              <a:xfrm>
                <a:off x="3124000" y="4366477"/>
                <a:ext cx="1440160" cy="1490701"/>
              </a:xfrm>
              <a:prstGeom prst="rect">
                <a:avLst/>
              </a:prstGeom>
              <a:solidFill>
                <a:srgbClr val="004F8A"/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911775">
                  <a:defRPr/>
                </a:pPr>
                <a:r>
                  <a:rPr lang="nb-NO" sz="2160">
                    <a:solidFill>
                      <a:prstClr val="white"/>
                    </a:solidFill>
                    <a:latin typeface="Arial" panose="020B0604020202020204"/>
                  </a:rPr>
                  <a:t>Begreper</a:t>
                </a:r>
              </a:p>
            </p:txBody>
          </p:sp>
          <p:sp>
            <p:nvSpPr>
              <p:cNvPr id="85" name="Rektangel 84"/>
              <p:cNvSpPr/>
              <p:nvPr/>
            </p:nvSpPr>
            <p:spPr>
              <a:xfrm>
                <a:off x="3196008" y="4697636"/>
                <a:ext cx="288032" cy="10126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 defTabSz="911775">
                  <a:defRPr/>
                </a:pPr>
                <a:r>
                  <a:rPr lang="nb-NO" sz="1341" b="1">
                    <a:solidFill>
                      <a:prstClr val="black">
                        <a:lumMod val="50000"/>
                      </a:prstClr>
                    </a:solidFill>
                    <a:latin typeface="Calibri" panose="020F0502020204030204" pitchFamily="34" charset="0"/>
                  </a:rPr>
                  <a:t>Begrepskatalog</a:t>
                </a:r>
              </a:p>
            </p:txBody>
          </p:sp>
          <p:sp>
            <p:nvSpPr>
              <p:cNvPr id="86" name="Rektangel 85"/>
              <p:cNvSpPr/>
              <p:nvPr/>
            </p:nvSpPr>
            <p:spPr>
              <a:xfrm rot="16200000">
                <a:off x="3872330" y="4378849"/>
                <a:ext cx="288032" cy="9205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defTabSz="911775">
                  <a:defRPr/>
                </a:pPr>
                <a:r>
                  <a:rPr lang="nb-NO" sz="1341" b="1">
                    <a:solidFill>
                      <a:prstClr val="black">
                        <a:lumMod val="50000"/>
                      </a:prstClr>
                    </a:solidFill>
                    <a:latin typeface="Calibri" panose="020F0502020204030204" pitchFamily="34" charset="0"/>
                  </a:rPr>
                  <a:t>Begrepsmodell</a:t>
                </a:r>
              </a:p>
            </p:txBody>
          </p:sp>
          <p:sp>
            <p:nvSpPr>
              <p:cNvPr id="87" name="Rektangel 86"/>
              <p:cNvSpPr/>
              <p:nvPr/>
            </p:nvSpPr>
            <p:spPr>
              <a:xfrm rot="16200000">
                <a:off x="3872330" y="4748807"/>
                <a:ext cx="288032" cy="9205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defTabSz="911775">
                  <a:defRPr/>
                </a:pPr>
                <a:r>
                  <a:rPr lang="nb-NO" sz="1341" b="1">
                    <a:solidFill>
                      <a:prstClr val="black">
                        <a:lumMod val="50000"/>
                      </a:prstClr>
                    </a:solidFill>
                    <a:latin typeface="Calibri" panose="020F0502020204030204" pitchFamily="34" charset="0"/>
                  </a:rPr>
                  <a:t>Strukturmodell</a:t>
                </a:r>
              </a:p>
            </p:txBody>
          </p:sp>
          <p:sp>
            <p:nvSpPr>
              <p:cNvPr id="88" name="Rektangel 87"/>
              <p:cNvSpPr/>
              <p:nvPr/>
            </p:nvSpPr>
            <p:spPr>
              <a:xfrm rot="16200000">
                <a:off x="3872330" y="5108848"/>
                <a:ext cx="288032" cy="9205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defTabSz="911775">
                  <a:defRPr/>
                </a:pPr>
                <a:r>
                  <a:rPr lang="nb-NO" sz="1341" b="1">
                    <a:solidFill>
                      <a:prstClr val="black">
                        <a:lumMod val="50000"/>
                      </a:prstClr>
                    </a:solidFill>
                    <a:latin typeface="Calibri" panose="020F0502020204030204" pitchFamily="34" charset="0"/>
                  </a:rPr>
                  <a:t>Konstruksjons-modell</a:t>
                </a:r>
              </a:p>
            </p:txBody>
          </p:sp>
        </p:grpSp>
      </p:grpSp>
      <p:sp>
        <p:nvSpPr>
          <p:cNvPr id="46" name="Tittel 2"/>
          <p:cNvSpPr txBox="1">
            <a:spLocks/>
          </p:cNvSpPr>
          <p:nvPr/>
        </p:nvSpPr>
        <p:spPr>
          <a:xfrm>
            <a:off x="1099655" y="13400"/>
            <a:ext cx="4662013" cy="843130"/>
          </a:xfrm>
          <a:prstGeom prst="rect">
            <a:avLst/>
          </a:prstGeom>
        </p:spPr>
        <p:txBody>
          <a:bodyPr/>
          <a:lstStyle>
            <a:lvl1pPr algn="l" defTabSz="12190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25153">
              <a:defRPr/>
            </a:pPr>
            <a:r>
              <a:rPr lang="nb-NO" sz="4369">
                <a:solidFill>
                  <a:prstClr val="black"/>
                </a:solidFill>
                <a:latin typeface="Arial" panose="020B0604020202020204"/>
              </a:rPr>
              <a:t>Orden i eget hus!</a:t>
            </a:r>
          </a:p>
        </p:txBody>
      </p:sp>
    </p:spTree>
    <p:extLst>
      <p:ext uri="{BB962C8B-B14F-4D97-AF65-F5344CB8AC3E}">
        <p14:creationId xmlns:p14="http://schemas.microsoft.com/office/powerpoint/2010/main" val="3016786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933139-AB50-407D-80B2-6A0ED5C1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450" y="283540"/>
            <a:ext cx="9892892" cy="461585"/>
          </a:xfrm>
        </p:spPr>
        <p:txBody>
          <a:bodyPr>
            <a:noAutofit/>
          </a:bodyPr>
          <a:lstStyle/>
          <a:p>
            <a:r>
              <a:rPr lang="nb-NO" sz="3733"/>
              <a:t>Produktorientert informasjonsforvaltning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CD9E3D-32A3-4BC5-8B3A-F855258BA2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52" y="1183677"/>
            <a:ext cx="8939924" cy="52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08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77FC851-8924-C80C-B942-6F940B82BA56}"/>
              </a:ext>
            </a:extLst>
          </p:cNvPr>
          <p:cNvSpPr/>
          <p:nvPr/>
        </p:nvSpPr>
        <p:spPr>
          <a:xfrm>
            <a:off x="2647206" y="3894215"/>
            <a:ext cx="2013766" cy="1220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75">
              <a:defRPr/>
            </a:pPr>
            <a:r>
              <a:rPr lang="nb-NO" sz="1866" b="1">
                <a:solidFill>
                  <a:prstClr val="white"/>
                </a:solidFill>
                <a:latin typeface="Arial" panose="020B0604020202020204"/>
                <a:cs typeface="Arial"/>
              </a:rPr>
              <a:t>A-ordningen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F7D563A4-F74F-1605-10C4-7A9E734C0B2A}"/>
              </a:ext>
            </a:extLst>
          </p:cNvPr>
          <p:cNvSpPr/>
          <p:nvPr/>
        </p:nvSpPr>
        <p:spPr>
          <a:xfrm>
            <a:off x="5774858" y="2990879"/>
            <a:ext cx="3657669" cy="947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75">
              <a:defRPr/>
            </a:pPr>
            <a:r>
              <a:rPr lang="nb-NO" sz="1333" b="1">
                <a:solidFill>
                  <a:prstClr val="white"/>
                </a:solidFill>
                <a:latin typeface="Arial" panose="020B0604020202020204"/>
                <a:cs typeface="Arial"/>
              </a:rPr>
              <a:t>Inntektsmottaker</a:t>
            </a:r>
            <a:r>
              <a:rPr lang="nb-NO" sz="1333">
                <a:solidFill>
                  <a:prstClr val="white"/>
                </a:solidFill>
                <a:latin typeface="Arial" panose="020B0604020202020204"/>
                <a:cs typeface="Arial"/>
              </a:rPr>
              <a:t> </a:t>
            </a:r>
            <a:endParaRPr lang="nb-NO" sz="1866">
              <a:solidFill>
                <a:prstClr val="white"/>
              </a:solidFill>
              <a:latin typeface="Arial" panose="020B0604020202020204"/>
            </a:endParaRPr>
          </a:p>
          <a:p>
            <a:pPr algn="ctr" defTabSz="911775">
              <a:defRPr/>
            </a:pPr>
            <a:r>
              <a:rPr lang="nb-NO" sz="1333">
                <a:solidFill>
                  <a:prstClr val="white"/>
                </a:solidFill>
                <a:latin typeface="Arial" panose="020B0604020202020204"/>
                <a:cs typeface="Arial"/>
              </a:rPr>
              <a:t>Innrapportert inntekt per inntektsmottaker per måned</a:t>
            </a:r>
            <a:endParaRPr lang="nb-NO" sz="1866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CCB92A5-B617-7AF5-6364-4E3D2F9DCE44}"/>
              </a:ext>
            </a:extLst>
          </p:cNvPr>
          <p:cNvSpPr txBox="1"/>
          <p:nvPr/>
        </p:nvSpPr>
        <p:spPr>
          <a:xfrm>
            <a:off x="6421369" y="2467282"/>
            <a:ext cx="2364647" cy="451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899" tIns="60949" rIns="121899" bIns="6094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1775">
              <a:defRPr/>
            </a:pPr>
            <a:r>
              <a:rPr lang="nb-NO" sz="2133" b="1">
                <a:solidFill>
                  <a:prstClr val="black"/>
                </a:solidFill>
                <a:latin typeface="Arial" panose="020B0604020202020204"/>
                <a:cs typeface="Arial"/>
              </a:rPr>
              <a:t>Dataprodukt 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4B108140-2D49-275C-1A27-F63758ADEBD6}"/>
              </a:ext>
            </a:extLst>
          </p:cNvPr>
          <p:cNvSpPr/>
          <p:nvPr/>
        </p:nvSpPr>
        <p:spPr>
          <a:xfrm>
            <a:off x="5756340" y="4198579"/>
            <a:ext cx="3694705" cy="814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911775">
              <a:defRPr/>
            </a:pPr>
            <a:r>
              <a:rPr lang="nb-NO" sz="1333" b="1">
                <a:solidFill>
                  <a:prstClr val="white"/>
                </a:solidFill>
                <a:latin typeface="Arial" panose="020B0604020202020204"/>
                <a:cs typeface="Arial"/>
              </a:rPr>
              <a:t>Opplysningspliktig</a:t>
            </a:r>
          </a:p>
          <a:p>
            <a:pPr algn="ctr" defTabSz="911775">
              <a:defRPr/>
            </a:pPr>
            <a:r>
              <a:rPr lang="nb-NO" sz="1333">
                <a:solidFill>
                  <a:prstClr val="white"/>
                </a:solidFill>
                <a:latin typeface="Arial" panose="020B0604020202020204"/>
                <a:cs typeface="Arial"/>
              </a:rPr>
              <a:t>Beregnings-</a:t>
            </a:r>
            <a:r>
              <a:rPr lang="nb-NO" sz="1333">
                <a:solidFill>
                  <a:prstClr val="white"/>
                </a:solidFill>
                <a:latin typeface="Arial" panose="020B0604020202020204"/>
                <a:ea typeface="+mn-lt"/>
                <a:cs typeface="Arial" panose="020B0604020202020204"/>
              </a:rPr>
              <a:t> og oppgjørsopplysninger for virksomheten som rapporterer a-meldingen</a:t>
            </a:r>
            <a:endParaRPr lang="nb-NO" sz="1333">
              <a:solidFill>
                <a:prstClr val="white"/>
              </a:solidFill>
              <a:latin typeface="Arial" panose="020B0604020202020204"/>
              <a:cs typeface="Arial"/>
            </a:endParaRP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51DDA70F-48E0-2941-73BC-C22DBF10478E}"/>
              </a:ext>
            </a:extLst>
          </p:cNvPr>
          <p:cNvSpPr/>
          <p:nvPr/>
        </p:nvSpPr>
        <p:spPr>
          <a:xfrm>
            <a:off x="5774858" y="5264720"/>
            <a:ext cx="3657669" cy="710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911775">
              <a:defRPr/>
            </a:pPr>
            <a:r>
              <a:rPr lang="nb-NO" sz="1333" b="1">
                <a:solidFill>
                  <a:prstClr val="white"/>
                </a:solidFill>
                <a:latin typeface="Arial" panose="020B0604020202020204"/>
                <a:cs typeface="Arial"/>
              </a:rPr>
              <a:t>Utleggstrekk</a:t>
            </a:r>
          </a:p>
          <a:p>
            <a:pPr algn="ctr" defTabSz="911775">
              <a:defRPr/>
            </a:pPr>
            <a:r>
              <a:rPr lang="nb-NO" sz="1333">
                <a:solidFill>
                  <a:prstClr val="white"/>
                </a:solidFill>
                <a:latin typeface="Arial" panose="020B0604020202020204"/>
                <a:ea typeface="+mn-lt"/>
                <a:cs typeface="Arial" panose="020B0604020202020204"/>
              </a:rPr>
              <a:t> </a:t>
            </a:r>
            <a:r>
              <a:rPr lang="nb-NO" sz="1333" err="1">
                <a:solidFill>
                  <a:prstClr val="white"/>
                </a:solidFill>
                <a:latin typeface="Arial" panose="020B0604020202020204"/>
                <a:ea typeface="+mn-lt"/>
                <a:cs typeface="Arial" panose="020B0604020202020204"/>
              </a:rPr>
              <a:t>Utleggstrekksinformasjon</a:t>
            </a:r>
            <a:r>
              <a:rPr lang="nb-NO" sz="1333">
                <a:solidFill>
                  <a:prstClr val="white"/>
                </a:solidFill>
                <a:latin typeface="Arial" panose="020B0604020202020204"/>
                <a:ea typeface="+mn-lt"/>
                <a:cs typeface="Arial" panose="020B0604020202020204"/>
              </a:rPr>
              <a:t> for opplysningspliktig </a:t>
            </a:r>
            <a:endParaRPr lang="nb-NO" sz="1333">
              <a:solidFill>
                <a:prstClr val="white"/>
              </a:solidFill>
              <a:latin typeface="Arial" panose="020B0604020202020204"/>
              <a:cs typeface="Arial"/>
            </a:endParaRP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A875B31-6339-4BA1-9845-6A4F7F43957E}"/>
              </a:ext>
            </a:extLst>
          </p:cNvPr>
          <p:cNvGrpSpPr/>
          <p:nvPr/>
        </p:nvGrpSpPr>
        <p:grpSpPr>
          <a:xfrm>
            <a:off x="243735" y="2613120"/>
            <a:ext cx="2213869" cy="4110545"/>
            <a:chOff x="182833" y="1942271"/>
            <a:chExt cx="1660690" cy="3083444"/>
          </a:xfrm>
        </p:grpSpPr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1FCBD9A4-31AC-4B26-BC2D-7B782EF82670}"/>
                </a:ext>
              </a:extLst>
            </p:cNvPr>
            <p:cNvGrpSpPr/>
            <p:nvPr/>
          </p:nvGrpSpPr>
          <p:grpSpPr>
            <a:xfrm>
              <a:off x="220446" y="2415763"/>
              <a:ext cx="1623077" cy="2609952"/>
              <a:chOff x="-1443094" y="1337631"/>
              <a:chExt cx="1623077" cy="2609952"/>
            </a:xfrm>
          </p:grpSpPr>
          <p:sp>
            <p:nvSpPr>
              <p:cNvPr id="32" name="Alternativ prosess 31">
                <a:extLst>
                  <a:ext uri="{FF2B5EF4-FFF2-40B4-BE49-F238E27FC236}">
                    <a16:creationId xmlns:a16="http://schemas.microsoft.com/office/drawing/2014/main" id="{F5FEAB7B-0CE9-45F9-B8A1-B6B608610DC2}"/>
                  </a:ext>
                </a:extLst>
              </p:cNvPr>
              <p:cNvSpPr/>
              <p:nvPr/>
            </p:nvSpPr>
            <p:spPr>
              <a:xfrm>
                <a:off x="-1443094" y="1337631"/>
                <a:ext cx="1411200" cy="445477"/>
              </a:xfrm>
              <a:prstGeom prst="flowChartAlternateProcess">
                <a:avLst/>
              </a:prstGeom>
              <a:solidFill>
                <a:schemeClr val="accent4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775">
                  <a:defRPr/>
                </a:pPr>
                <a:r>
                  <a:rPr lang="nb-NO" sz="2133" b="1">
                    <a:solidFill>
                      <a:prstClr val="black"/>
                    </a:solidFill>
                    <a:latin typeface="Arial" panose="020B0604020202020204"/>
                  </a:rPr>
                  <a:t>Arbeid og velferd</a:t>
                </a:r>
              </a:p>
            </p:txBody>
          </p:sp>
          <p:sp>
            <p:nvSpPr>
              <p:cNvPr id="33" name="TekstSylinder 32">
                <a:extLst>
                  <a:ext uri="{FF2B5EF4-FFF2-40B4-BE49-F238E27FC236}">
                    <a16:creationId xmlns:a16="http://schemas.microsoft.com/office/drawing/2014/main" id="{7BC06281-B3C1-4B97-8F11-3230A8E9E769}"/>
                  </a:ext>
                </a:extLst>
              </p:cNvPr>
              <p:cNvSpPr txBox="1"/>
              <p:nvPr/>
            </p:nvSpPr>
            <p:spPr>
              <a:xfrm>
                <a:off x="-1405482" y="1854981"/>
                <a:ext cx="1585465" cy="2092602"/>
              </a:xfrm>
              <a:prstGeom prst="rect">
                <a:avLst/>
              </a:prstGeom>
              <a:noFill/>
            </p:spPr>
            <p:txBody>
              <a:bodyPr wrap="square" lIns="121899" tIns="60949" rIns="121899" bIns="60949" rtlCol="0" anchor="t">
                <a:spAutoFit/>
              </a:bodyPr>
              <a:lstStyle/>
              <a:p>
                <a:pPr marL="380365" indent="-380365" defTabSz="911775">
                  <a:buFont typeface="Arial" panose="020B0604020202020204" pitchFamily="34" charset="0"/>
                  <a:buChar char="•"/>
                  <a:defRPr/>
                </a:pPr>
                <a:r>
                  <a:rPr lang="nb-NO" sz="1300" b="1">
                    <a:latin typeface="Arial" panose="020B0604020202020204"/>
                  </a:rPr>
                  <a:t>A-ordningen</a:t>
                </a:r>
                <a:endParaRPr lang="nb-NO" sz="1300" b="1">
                  <a:latin typeface="Arial" panose="020B0604020202020204"/>
                  <a:cs typeface="Arial"/>
                </a:endParaRPr>
              </a:p>
              <a:p>
                <a:pPr marL="380365" indent="-380365" defTabSz="911775">
                  <a:buFont typeface="Arial" panose="020B0604020202020204" pitchFamily="34" charset="0"/>
                  <a:buChar char="•"/>
                  <a:defRPr/>
                </a:pPr>
                <a:r>
                  <a:rPr lang="nb-NO" sz="1300" b="1">
                    <a:latin typeface="Arial" panose="020B0604020202020204"/>
                  </a:rPr>
                  <a:t>Kopi av AA-registeret</a:t>
                </a:r>
                <a:endParaRPr lang="nb-NO" sz="1300" b="1">
                  <a:latin typeface="Arial" panose="020B0604020202020204"/>
                  <a:cs typeface="Arial"/>
                </a:endParaRPr>
              </a:p>
              <a:p>
                <a:pPr marL="380365" indent="-380365" defTabSz="911775">
                  <a:buFont typeface="Arial" panose="020B0604020202020204" pitchFamily="34" charset="0"/>
                  <a:buChar char="•"/>
                  <a:defRPr/>
                </a:pPr>
                <a:r>
                  <a:rPr lang="nb-NO" sz="1300" b="1">
                    <a:latin typeface="Arial" panose="020B0604020202020204"/>
                  </a:rPr>
                  <a:t>Skattefrie utbetalinger</a:t>
                </a:r>
                <a:endParaRPr lang="nb-NO" sz="1300" b="1">
                  <a:latin typeface="Arial" panose="020B0604020202020204"/>
                  <a:cs typeface="Arial"/>
                </a:endParaRPr>
              </a:p>
              <a:p>
                <a:pPr marL="380365" indent="-380365" defTabSz="911775">
                  <a:buFont typeface="Arial" panose="020B0604020202020204" pitchFamily="34" charset="0"/>
                  <a:buChar char="•"/>
                  <a:defRPr/>
                </a:pPr>
                <a:r>
                  <a:rPr lang="nb-NO" sz="1300" b="1">
                    <a:latin typeface="Arial" panose="020B0604020202020204"/>
                  </a:rPr>
                  <a:t>Oppdrags- og arbeidsforholds-register</a:t>
                </a:r>
                <a:endParaRPr lang="nb-NO" sz="1300" b="1">
                  <a:latin typeface="Arial" panose="020B0604020202020204"/>
                  <a:cs typeface="Arial"/>
                </a:endParaRPr>
              </a:p>
              <a:p>
                <a:pPr marL="380365" indent="-380365" defTabSz="911775">
                  <a:buFont typeface="Arial" panose="020B0604020202020204" pitchFamily="34" charset="0"/>
                  <a:buChar char="•"/>
                  <a:defRPr/>
                </a:pPr>
                <a:r>
                  <a:rPr lang="nb-NO" sz="1300" b="1">
                    <a:latin typeface="Arial" panose="020B0604020202020204"/>
                  </a:rPr>
                  <a:t>AKU</a:t>
                </a:r>
                <a:endParaRPr lang="nb-NO" sz="1300" b="1">
                  <a:latin typeface="Arial" panose="020B0604020202020204"/>
                  <a:cs typeface="Arial"/>
                </a:endParaRPr>
              </a:p>
              <a:p>
                <a:pPr marL="380365" indent="-380365" defTabSz="911775">
                  <a:buFont typeface="Arial" panose="020B0604020202020204" pitchFamily="34" charset="0"/>
                  <a:buChar char="•"/>
                  <a:defRPr/>
                </a:pPr>
                <a:r>
                  <a:rPr lang="nb-NO" sz="1300" b="1">
                    <a:latin typeface="Arial" panose="020B0604020202020204"/>
                  </a:rPr>
                  <a:t>Fagforenings-kontingent</a:t>
                </a:r>
                <a:endParaRPr lang="nb-NO" sz="1300" b="1">
                  <a:latin typeface="Arial" panose="020B0604020202020204"/>
                  <a:cs typeface="Arial"/>
                </a:endParaRPr>
              </a:p>
              <a:p>
                <a:pPr marL="380365" indent="-380365" defTabSz="911775">
                  <a:buFont typeface="Arial" panose="020B0604020202020204" pitchFamily="34" charset="0"/>
                  <a:buChar char="•"/>
                  <a:defRPr/>
                </a:pPr>
                <a:r>
                  <a:rPr lang="nb-NO" sz="1300" b="1">
                    <a:latin typeface="Arial" panose="020B0604020202020204"/>
                  </a:rPr>
                  <a:t>Pass og stell av barn</a:t>
                </a:r>
                <a:endParaRPr lang="nb-NO" sz="1200" b="1">
                  <a:latin typeface="Arial" panose="020B0604020202020204"/>
                  <a:cs typeface="Arial"/>
                </a:endParaRPr>
              </a:p>
            </p:txBody>
          </p:sp>
        </p:grp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4E2569CB-1109-45C5-8AA0-FF083D38852C}"/>
                </a:ext>
              </a:extLst>
            </p:cNvPr>
            <p:cNvSpPr txBox="1"/>
            <p:nvPr/>
          </p:nvSpPr>
          <p:spPr>
            <a:xfrm>
              <a:off x="182833" y="1942271"/>
              <a:ext cx="1411200" cy="3693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899" tIns="60949" rIns="121899" bIns="60949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1775">
                <a:defRPr/>
              </a:pPr>
              <a:r>
                <a:rPr lang="nb-NO" sz="2400" b="1">
                  <a:solidFill>
                    <a:prstClr val="black"/>
                  </a:solidFill>
                  <a:latin typeface="Arial" panose="020B0604020202020204"/>
                  <a:cs typeface="Arial"/>
                </a:rPr>
                <a:t>Produkt</a:t>
              </a:r>
            </a:p>
          </p:txBody>
        </p:sp>
      </p:grpSp>
      <p:sp>
        <p:nvSpPr>
          <p:cNvPr id="17" name="Tittel 1">
            <a:extLst>
              <a:ext uri="{FF2B5EF4-FFF2-40B4-BE49-F238E27FC236}">
                <a16:creationId xmlns:a16="http://schemas.microsoft.com/office/drawing/2014/main" id="{D400CB38-8319-474A-B402-F4AE0486AEB0}"/>
              </a:ext>
            </a:extLst>
          </p:cNvPr>
          <p:cNvSpPr txBox="1">
            <a:spLocks/>
          </p:cNvSpPr>
          <p:nvPr/>
        </p:nvSpPr>
        <p:spPr>
          <a:xfrm>
            <a:off x="383981" y="1709060"/>
            <a:ext cx="11159457" cy="6831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681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08069">
              <a:defRPr/>
            </a:pPr>
            <a:endParaRPr lang="nb-NO" sz="5332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86B464FF-1B8C-4D3C-888F-8BA3A2E7B62B}"/>
              </a:ext>
            </a:extLst>
          </p:cNvPr>
          <p:cNvSpPr txBox="1">
            <a:spLocks/>
          </p:cNvSpPr>
          <p:nvPr/>
        </p:nvSpPr>
        <p:spPr>
          <a:xfrm>
            <a:off x="-395673" y="803121"/>
            <a:ext cx="12341063" cy="6831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1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08069">
              <a:defRPr/>
            </a:pPr>
            <a:r>
              <a:rPr lang="nb-NO" sz="3199">
                <a:solidFill>
                  <a:prstClr val="black"/>
                </a:solidFill>
                <a:latin typeface="Arial" panose="020B0604020202020204"/>
              </a:rPr>
              <a:t>Produkter forvalter og tilbyr dataene </a:t>
            </a:r>
          </a:p>
          <a:p>
            <a:pPr algn="ctr" defTabSz="908069">
              <a:defRPr/>
            </a:pPr>
            <a:r>
              <a:rPr lang="nb-NO" sz="3199">
                <a:solidFill>
                  <a:prstClr val="black"/>
                </a:solidFill>
                <a:latin typeface="Arial" panose="020B0604020202020204"/>
              </a:rPr>
              <a:t>sine som dataprodukter</a:t>
            </a:r>
          </a:p>
        </p:txBody>
      </p:sp>
      <p:cxnSp>
        <p:nvCxnSpPr>
          <p:cNvPr id="3" name="Rett pilkobling 2">
            <a:extLst>
              <a:ext uri="{FF2B5EF4-FFF2-40B4-BE49-F238E27FC236}">
                <a16:creationId xmlns:a16="http://schemas.microsoft.com/office/drawing/2014/main" id="{7638BE2B-1896-4EF8-92C0-B096E2409174}"/>
              </a:ext>
            </a:extLst>
          </p:cNvPr>
          <p:cNvCxnSpPr/>
          <p:nvPr/>
        </p:nvCxnSpPr>
        <p:spPr>
          <a:xfrm flipV="1">
            <a:off x="4528942" y="3445014"/>
            <a:ext cx="1014341" cy="429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53F3BA1A-3C1E-48DE-8521-04DD3224EBE2}"/>
              </a:ext>
            </a:extLst>
          </p:cNvPr>
          <p:cNvCxnSpPr>
            <a:cxnSpLocks/>
          </p:cNvCxnSpPr>
          <p:nvPr/>
        </p:nvCxnSpPr>
        <p:spPr>
          <a:xfrm>
            <a:off x="4744529" y="4528340"/>
            <a:ext cx="896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kobling 19">
            <a:extLst>
              <a:ext uri="{FF2B5EF4-FFF2-40B4-BE49-F238E27FC236}">
                <a16:creationId xmlns:a16="http://schemas.microsoft.com/office/drawing/2014/main" id="{7CAFBEDB-FCBC-4D52-9575-3D7C1BB66C98}"/>
              </a:ext>
            </a:extLst>
          </p:cNvPr>
          <p:cNvCxnSpPr>
            <a:cxnSpLocks/>
          </p:cNvCxnSpPr>
          <p:nvPr/>
        </p:nvCxnSpPr>
        <p:spPr>
          <a:xfrm>
            <a:off x="4591785" y="4973929"/>
            <a:ext cx="1049372" cy="588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3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3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4740280" y="3099237"/>
            <a:ext cx="2616366" cy="12499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Dataprodukt</a:t>
            </a:r>
            <a:endParaRPr lang="nb-NO" sz="2000">
              <a:latin typeface="Arial" panose="020B0604020202020204"/>
              <a:cs typeface="Arial"/>
            </a:endParaRPr>
          </a:p>
          <a:p>
            <a:pPr algn="ctr" defTabSz="911775">
              <a:defRPr/>
            </a:pPr>
            <a:r>
              <a:rPr lang="nb-NO">
                <a:latin typeface="Arial" panose="020B0604020202020204"/>
              </a:rPr>
              <a:t>(eierskap)</a:t>
            </a:r>
            <a:endParaRPr lang="nb-NO">
              <a:latin typeface="Arial" panose="020B0604020202020204"/>
              <a:cs typeface="Arial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474316" y="1987876"/>
            <a:ext cx="2656608" cy="112484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endParaRPr lang="nb-NO" sz="1866">
              <a:solidFill>
                <a:prstClr val="white"/>
              </a:solidFill>
              <a:latin typeface="Arial" panose="020B0604020202020204"/>
            </a:endParaRPr>
          </a:p>
          <a:p>
            <a:pPr algn="ctr" defTabSz="911775">
              <a:defRPr/>
            </a:pPr>
            <a:r>
              <a:rPr lang="nb-NO" sz="1850">
                <a:latin typeface="Arial" panose="020B0604020202020204"/>
              </a:rPr>
              <a:t>Personvern og </a:t>
            </a:r>
            <a:endParaRPr lang="nb-NO" sz="1850">
              <a:latin typeface="Arial" panose="020B0604020202020204"/>
              <a:cs typeface="Arial"/>
            </a:endParaRPr>
          </a:p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behandlinger</a:t>
            </a:r>
            <a:endParaRPr lang="nb-NO" sz="2000">
              <a:latin typeface="Arial" panose="020B0604020202020204"/>
              <a:cs typeface="Arial"/>
            </a:endParaRPr>
          </a:p>
          <a:p>
            <a:pPr algn="ctr" defTabSz="911775">
              <a:defRPr/>
            </a:pPr>
            <a:endParaRPr lang="nb-NO" sz="1866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338845" y="5051635"/>
            <a:ext cx="2873997" cy="12586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r>
              <a:rPr lang="nb-NO" sz="1850">
                <a:latin typeface="Arial" panose="020B0604020202020204"/>
              </a:rPr>
              <a:t>Informasjons-sikkerhet</a:t>
            </a:r>
          </a:p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(tilgang, klassifisering)</a:t>
            </a:r>
            <a:endParaRPr lang="nb-NO" sz="2000">
              <a:latin typeface="Arial" panose="020B0604020202020204"/>
              <a:cs typeface="Arial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774155" y="1190126"/>
            <a:ext cx="2650824" cy="1134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911775">
              <a:defRPr/>
            </a:pPr>
            <a:r>
              <a:rPr lang="nb-NO" sz="2533">
                <a:cs typeface="Arial"/>
              </a:rPr>
              <a:t>Data</a:t>
            </a:r>
          </a:p>
          <a:p>
            <a:pPr algn="ctr">
              <a:defRPr/>
            </a:pPr>
            <a:r>
              <a:rPr lang="nb-NO" sz="2533">
                <a:latin typeface="Arial" panose="020B0604020202020204"/>
                <a:cs typeface="Arial"/>
              </a:rPr>
              <a:t>grensesnitt</a:t>
            </a:r>
            <a:endParaRPr lang="nb-NO" sz="1866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630072" y="1129882"/>
            <a:ext cx="2567190" cy="113413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r>
              <a:rPr lang="nb-NO" sz="2400">
                <a:latin typeface="Arial" panose="020B0604020202020204"/>
              </a:rPr>
              <a:t>Datakvalitet</a:t>
            </a:r>
          </a:p>
        </p:txBody>
      </p:sp>
      <p:sp>
        <p:nvSpPr>
          <p:cNvPr id="10" name="Ellipse 9"/>
          <p:cNvSpPr/>
          <p:nvPr/>
        </p:nvSpPr>
        <p:spPr>
          <a:xfrm>
            <a:off x="1132013" y="1999695"/>
            <a:ext cx="2700562" cy="11248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Informasjons</a:t>
            </a:r>
            <a:r>
              <a:rPr lang="nb-NO" sz="1850">
                <a:latin typeface="Arial" panose="020B0604020202020204"/>
              </a:rPr>
              <a:t>-</a:t>
            </a:r>
            <a:r>
              <a:rPr lang="nb-NO" sz="2000">
                <a:latin typeface="Arial" panose="020B0604020202020204"/>
              </a:rPr>
              <a:t>modell</a:t>
            </a:r>
          </a:p>
        </p:txBody>
      </p:sp>
      <p:sp>
        <p:nvSpPr>
          <p:cNvPr id="11" name="Ellipse 10"/>
          <p:cNvSpPr/>
          <p:nvPr/>
        </p:nvSpPr>
        <p:spPr>
          <a:xfrm>
            <a:off x="1327291" y="3593640"/>
            <a:ext cx="2276278" cy="1110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Begreper</a:t>
            </a:r>
            <a:endParaRPr lang="nb-NO" sz="2000">
              <a:latin typeface="Arial" panose="020B0604020202020204"/>
              <a:cs typeface="Arial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212842" y="4511082"/>
            <a:ext cx="2995426" cy="115983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Juridisk inkludert formål og hjemler</a:t>
            </a:r>
            <a:endParaRPr lang="nb-NO" sz="2000">
              <a:latin typeface="Arial" panose="020B0604020202020204"/>
              <a:cs typeface="Arial"/>
            </a:endParaRPr>
          </a:p>
        </p:txBody>
      </p:sp>
      <p:cxnSp>
        <p:nvCxnSpPr>
          <p:cNvPr id="4" name="Rett pilkobling 3"/>
          <p:cNvCxnSpPr>
            <a:cxnSpLocks/>
          </p:cNvCxnSpPr>
          <p:nvPr/>
        </p:nvCxnSpPr>
        <p:spPr>
          <a:xfrm flipV="1">
            <a:off x="6378804" y="2188430"/>
            <a:ext cx="958802" cy="945673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/>
          <p:cNvCxnSpPr>
            <a:cxnSpLocks/>
          </p:cNvCxnSpPr>
          <p:nvPr/>
        </p:nvCxnSpPr>
        <p:spPr>
          <a:xfrm flipH="1" flipV="1">
            <a:off x="5299219" y="2337435"/>
            <a:ext cx="247758" cy="76295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/>
          <p:cNvCxnSpPr>
            <a:cxnSpLocks/>
            <a:endCxn id="12" idx="1"/>
          </p:cNvCxnSpPr>
          <p:nvPr/>
        </p:nvCxnSpPr>
        <p:spPr>
          <a:xfrm>
            <a:off x="6758093" y="4248534"/>
            <a:ext cx="1893419" cy="432402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kobling 16"/>
          <p:cNvCxnSpPr>
            <a:cxnSpLocks/>
          </p:cNvCxnSpPr>
          <p:nvPr/>
        </p:nvCxnSpPr>
        <p:spPr>
          <a:xfrm flipV="1">
            <a:off x="6940005" y="2714230"/>
            <a:ext cx="1591920" cy="569212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/>
          <p:cNvCxnSpPr/>
          <p:nvPr/>
        </p:nvCxnSpPr>
        <p:spPr>
          <a:xfrm flipH="1">
            <a:off x="4784405" y="4018701"/>
            <a:ext cx="555987" cy="912744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kobling 29"/>
          <p:cNvCxnSpPr>
            <a:cxnSpLocks/>
            <a:stCxn id="3" idx="2"/>
          </p:cNvCxnSpPr>
          <p:nvPr/>
        </p:nvCxnSpPr>
        <p:spPr>
          <a:xfrm flipH="1">
            <a:off x="3582520" y="3724227"/>
            <a:ext cx="1157760" cy="205499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kobling 33"/>
          <p:cNvCxnSpPr>
            <a:cxnSpLocks/>
            <a:stCxn id="3" idx="1"/>
          </p:cNvCxnSpPr>
          <p:nvPr/>
        </p:nvCxnSpPr>
        <p:spPr>
          <a:xfrm flipH="1" flipV="1">
            <a:off x="3741183" y="2771645"/>
            <a:ext cx="1382255" cy="510646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2780750" y="4728865"/>
            <a:ext cx="2409214" cy="10669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75">
              <a:defRPr/>
            </a:pPr>
            <a:r>
              <a:rPr lang="nb-NO" sz="1866">
                <a:solidFill>
                  <a:prstClr val="white"/>
                </a:solidFill>
                <a:latin typeface="Arial" panose="020B0604020202020204"/>
              </a:rPr>
              <a:t>Lagring, sletting, arkivering</a:t>
            </a:r>
          </a:p>
        </p:txBody>
      </p:sp>
      <p:cxnSp>
        <p:nvCxnSpPr>
          <p:cNvPr id="26" name="Rett pilkobling 25"/>
          <p:cNvCxnSpPr>
            <a:cxnSpLocks/>
          </p:cNvCxnSpPr>
          <p:nvPr/>
        </p:nvCxnSpPr>
        <p:spPr>
          <a:xfrm>
            <a:off x="6267005" y="4350364"/>
            <a:ext cx="491089" cy="63466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tel 1"/>
          <p:cNvSpPr txBox="1">
            <a:spLocks/>
          </p:cNvSpPr>
          <p:nvPr/>
        </p:nvSpPr>
        <p:spPr>
          <a:xfrm>
            <a:off x="1510985" y="502137"/>
            <a:ext cx="10003126" cy="63322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70000" lnSpcReduction="20000"/>
          </a:bodyPr>
          <a:lstStyle>
            <a:lvl1pPr algn="l" defTabSz="6810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07962">
              <a:defRPr/>
            </a:pPr>
            <a:r>
              <a:rPr lang="nb-NO" sz="5950">
                <a:latin typeface="Arial" panose="020B0604020202020204"/>
              </a:rPr>
              <a:t>Hva trenger vi vite om et dataprodukt?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560C74E-E978-4F20-968F-C7220625196C}"/>
              </a:ext>
            </a:extLst>
          </p:cNvPr>
          <p:cNvSpPr/>
          <p:nvPr/>
        </p:nvSpPr>
        <p:spPr>
          <a:xfrm>
            <a:off x="9319295" y="3240030"/>
            <a:ext cx="2656608" cy="112484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1775">
              <a:defRPr/>
            </a:pPr>
            <a:endParaRPr lang="nb-NO" sz="1866">
              <a:solidFill>
                <a:prstClr val="white"/>
              </a:solidFill>
              <a:latin typeface="Arial" panose="020B0604020202020204"/>
            </a:endParaRPr>
          </a:p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Prosess og</a:t>
            </a:r>
            <a:endParaRPr lang="nb-NO" sz="2000">
              <a:latin typeface="Arial" panose="020B0604020202020204"/>
              <a:cs typeface="Arial"/>
            </a:endParaRPr>
          </a:p>
          <a:p>
            <a:pPr algn="ctr" defTabSz="911775">
              <a:defRPr/>
            </a:pPr>
            <a:r>
              <a:rPr lang="nb-NO" sz="2000">
                <a:latin typeface="Arial" panose="020B0604020202020204"/>
              </a:rPr>
              <a:t>regler</a:t>
            </a:r>
            <a:endParaRPr lang="nb-NO" sz="2000">
              <a:latin typeface="Arial" panose="020B0604020202020204"/>
              <a:cs typeface="Arial"/>
            </a:endParaRPr>
          </a:p>
          <a:p>
            <a:pPr algn="ctr" defTabSz="911775">
              <a:defRPr/>
            </a:pPr>
            <a:endParaRPr lang="nb-NO" sz="1866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5A3BD427-A905-49AA-BE58-98B76E2893DF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7180605" y="3725376"/>
            <a:ext cx="2138691" cy="77075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624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075ADF60-9D24-5120-6ECE-C17196182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032" y="311438"/>
            <a:ext cx="9585096" cy="362948"/>
          </a:xfrm>
        </p:spPr>
        <p:txBody>
          <a:bodyPr/>
          <a:lstStyle/>
          <a:p>
            <a:r>
              <a:rPr lang="en-US"/>
              <a:t>Orden </a:t>
            </a:r>
            <a:r>
              <a:rPr lang="en-US" err="1"/>
              <a:t>gjennom</a:t>
            </a:r>
            <a:r>
              <a:rPr lang="en-US"/>
              <a:t> “</a:t>
            </a:r>
            <a:r>
              <a:rPr lang="en-US" err="1"/>
              <a:t>Bedre</a:t>
            </a:r>
            <a:r>
              <a:rPr lang="en-US"/>
              <a:t> </a:t>
            </a:r>
            <a:r>
              <a:rPr lang="en-US" err="1"/>
              <a:t>styring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forvaltning</a:t>
            </a:r>
            <a:r>
              <a:rPr lang="en-US"/>
              <a:t> av data” </a:t>
            </a: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B9F57860-B153-40CD-A08E-543469FFA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3" y="953543"/>
            <a:ext cx="8322856" cy="3786900"/>
          </a:xfrm>
          <a:prstGeom prst="rect">
            <a:avLst/>
          </a:prstGeom>
          <a:noFill/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977550B5-A957-443A-9FBA-66437D62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476" y="3925644"/>
            <a:ext cx="4304811" cy="29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8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C885FD50-3799-FC20-1DD9-5B8A79603A07}"/>
              </a:ext>
            </a:extLst>
          </p:cNvPr>
          <p:cNvSpPr/>
          <p:nvPr/>
        </p:nvSpPr>
        <p:spPr>
          <a:xfrm>
            <a:off x="626878" y="492370"/>
            <a:ext cx="2609850" cy="4980518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Forretning</a:t>
            </a:r>
          </a:p>
          <a:p>
            <a:pPr algn="ctr"/>
            <a:r>
              <a:rPr lang="nb-NO"/>
              <a:t>(Datadeling)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C1E5EC4-43CF-5733-27B8-281C05F0730C}"/>
              </a:ext>
            </a:extLst>
          </p:cNvPr>
          <p:cNvSpPr/>
          <p:nvPr/>
        </p:nvSpPr>
        <p:spPr>
          <a:xfrm>
            <a:off x="3401828" y="1716066"/>
            <a:ext cx="2609850" cy="3756822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Personvern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FA1E70A7-734F-AF57-A737-34ECE3DF125B}"/>
              </a:ext>
            </a:extLst>
          </p:cNvPr>
          <p:cNvSpPr/>
          <p:nvPr/>
        </p:nvSpPr>
        <p:spPr>
          <a:xfrm>
            <a:off x="6176778" y="1716064"/>
            <a:ext cx="2609850" cy="3756823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Informasjons-     sikkerhet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68CAD238-B855-9D5D-5EB3-9813DC99D0C9}"/>
              </a:ext>
            </a:extLst>
          </p:cNvPr>
          <p:cNvSpPr/>
          <p:nvPr/>
        </p:nvSpPr>
        <p:spPr>
          <a:xfrm>
            <a:off x="8951728" y="1716064"/>
            <a:ext cx="2609850" cy="3756824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Arkiv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CCC8DA6-5A5A-A05F-03C8-1B8E5953D94D}"/>
              </a:ext>
            </a:extLst>
          </p:cNvPr>
          <p:cNvSpPr/>
          <p:nvPr/>
        </p:nvSpPr>
        <p:spPr>
          <a:xfrm>
            <a:off x="426853" y="4763386"/>
            <a:ext cx="11544300" cy="1382233"/>
          </a:xfrm>
          <a:prstGeom prst="roundRect">
            <a:avLst>
              <a:gd name="adj" fmla="val 7787"/>
            </a:avLst>
          </a:prstGeom>
          <a:solidFill>
            <a:srgbClr val="D6DCE5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>
                <a:solidFill>
                  <a:schemeClr val="tx2"/>
                </a:solidFill>
              </a:rPr>
              <a:t>Helhetlig informasjonsforvaltning</a:t>
            </a:r>
          </a:p>
          <a:p>
            <a:pPr algn="ctr"/>
            <a:r>
              <a:rPr lang="nb-NO" sz="2000">
                <a:solidFill>
                  <a:schemeClr val="tx2"/>
                </a:solidFill>
              </a:rPr>
              <a:t>Orden i eget hus</a:t>
            </a:r>
          </a:p>
        </p:txBody>
      </p:sp>
    </p:spTree>
    <p:extLst>
      <p:ext uri="{BB962C8B-B14F-4D97-AF65-F5344CB8AC3E}">
        <p14:creationId xmlns:p14="http://schemas.microsoft.com/office/powerpoint/2010/main" val="217149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C1E5EC4-43CF-5733-27B8-281C05F0730C}"/>
              </a:ext>
            </a:extLst>
          </p:cNvPr>
          <p:cNvSpPr/>
          <p:nvPr/>
        </p:nvSpPr>
        <p:spPr>
          <a:xfrm>
            <a:off x="6929228" y="4720861"/>
            <a:ext cx="1212991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Personvern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FA1E70A7-734F-AF57-A737-34ECE3DF125B}"/>
              </a:ext>
            </a:extLst>
          </p:cNvPr>
          <p:cNvSpPr/>
          <p:nvPr/>
        </p:nvSpPr>
        <p:spPr>
          <a:xfrm>
            <a:off x="8404834" y="4720862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Informasjons-     sikkerhet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68CAD238-B855-9D5D-5EB3-9813DC99D0C9}"/>
              </a:ext>
            </a:extLst>
          </p:cNvPr>
          <p:cNvSpPr/>
          <p:nvPr/>
        </p:nvSpPr>
        <p:spPr>
          <a:xfrm>
            <a:off x="9880439" y="4720861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Arkiv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DB683D9B-E2F2-2D65-7E96-B438DAEB1727}"/>
              </a:ext>
            </a:extLst>
          </p:cNvPr>
          <p:cNvSpPr/>
          <p:nvPr/>
        </p:nvSpPr>
        <p:spPr>
          <a:xfrm>
            <a:off x="1524004" y="138229"/>
            <a:ext cx="5142610" cy="6217164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800"/>
              <a:t>Forretning</a:t>
            </a:r>
          </a:p>
          <a:p>
            <a:pPr algn="ctr"/>
            <a:r>
              <a:rPr lang="nb-NO" sz="1600"/>
              <a:t>(datadeling)</a:t>
            </a:r>
          </a:p>
          <a:p>
            <a:pPr marL="0" lvl="0" indent="0" algn="ctr" defTabSz="844550">
              <a:buNone/>
            </a:pPr>
            <a:endParaRPr lang="nb-NO" sz="1200"/>
          </a:p>
          <a:p>
            <a:pPr marL="0" lvl="0" indent="0" algn="ctr" defTabSz="844550">
              <a:buNone/>
            </a:pPr>
            <a:endParaRPr lang="nb-NO" sz="1400" b="0" i="0" kern="1200">
              <a:solidFill>
                <a:schemeClr val="bg1"/>
              </a:solidFill>
              <a:effectLst/>
              <a:latin typeface="+mn-lt"/>
            </a:endParaRPr>
          </a:p>
          <a:p>
            <a:pPr algn="ctr" defTabSz="844550"/>
            <a:r>
              <a:rPr lang="nb-NO" b="0" i="0" kern="1200">
                <a:solidFill>
                  <a:schemeClr val="bg1"/>
                </a:solidFill>
                <a:effectLst/>
                <a:latin typeface="+mn-lt"/>
              </a:rPr>
              <a:t>Handler om at data gjenbrukes og </a:t>
            </a:r>
            <a:r>
              <a:rPr lang="nb-NO" b="0" i="0" kern="1200" err="1">
                <a:solidFill>
                  <a:schemeClr val="bg1"/>
                </a:solidFill>
                <a:effectLst/>
                <a:latin typeface="+mn-lt"/>
              </a:rPr>
              <a:t>viderebrukes</a:t>
            </a:r>
            <a:r>
              <a:rPr lang="nb-NO" b="0" i="0" kern="1200">
                <a:solidFill>
                  <a:schemeClr val="bg1"/>
                </a:solidFill>
                <a:effectLst/>
                <a:latin typeface="+mn-lt"/>
              </a:rPr>
              <a:t>,</a:t>
            </a:r>
            <a:r>
              <a:rPr lang="nb-NO">
                <a:solidFill>
                  <a:schemeClr val="bg1"/>
                </a:solidFill>
              </a:rPr>
              <a:t> </a:t>
            </a:r>
          </a:p>
          <a:p>
            <a:pPr marL="0" lvl="0" indent="0" algn="ctr" defTabSz="844550">
              <a:buNone/>
            </a:pPr>
            <a:r>
              <a:rPr lang="nb-NO" b="0" i="0" kern="1200">
                <a:solidFill>
                  <a:schemeClr val="bg1"/>
                </a:solidFill>
                <a:effectLst/>
                <a:latin typeface="+mn-lt"/>
              </a:rPr>
              <a:t>innad i og på tvers av virksomheter</a:t>
            </a:r>
            <a:endParaRPr lang="nb-NO" b="0" i="0" kern="1200">
              <a:solidFill>
                <a:schemeClr val="bg1"/>
              </a:solidFill>
              <a:effectLst/>
              <a:latin typeface="+mn-lt"/>
              <a:cs typeface="Calibri"/>
            </a:endParaRPr>
          </a:p>
          <a:p>
            <a:pPr marL="264795" algn="ctr"/>
            <a:endParaRPr lang="nb-NO">
              <a:solidFill>
                <a:schemeClr val="bg1"/>
              </a:solidFill>
              <a:cs typeface="Calibri" panose="020F0502020204030204"/>
            </a:endParaRPr>
          </a:p>
          <a:p>
            <a:pPr marL="85725" algn="ctr"/>
            <a:r>
              <a:rPr lang="nb-NO" sz="1600" b="0" i="0">
                <a:solidFill>
                  <a:schemeClr val="bg1"/>
                </a:solidFill>
                <a:effectLst/>
                <a:latin typeface="+mn-lt"/>
              </a:rPr>
              <a:t>Krever</a:t>
            </a:r>
            <a:r>
              <a:rPr lang="nb-NO" sz="1400">
                <a:solidFill>
                  <a:schemeClr val="bg1"/>
                </a:solidFill>
              </a:rPr>
              <a:t> </a:t>
            </a:r>
            <a:endParaRPr lang="nb-NO" sz="1400" b="0" i="0">
              <a:solidFill>
                <a:schemeClr val="bg1"/>
              </a:solidFill>
              <a:effectLst/>
              <a:latin typeface="+mn-lt"/>
              <a:cs typeface="Calibri"/>
            </a:endParaRPr>
          </a:p>
          <a:p>
            <a:pPr marL="44577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Godt dokumentert informasjon slik at konsumenter lett kan forstå og benytte informasjonen. Dette innbefatter informasjon om hvordan informasjonen har oppstått og hvilket hjemmelsgrunnlag som kreves for </a:t>
            </a:r>
            <a:r>
              <a:rPr lang="nb-NO" sz="1500" err="1">
                <a:solidFill>
                  <a:schemeClr val="bg1"/>
                </a:solidFill>
              </a:rPr>
              <a:t>viderebruk</a:t>
            </a:r>
            <a:r>
              <a:rPr lang="nb-NO" sz="1500">
                <a:solidFill>
                  <a:schemeClr val="bg1"/>
                </a:solidFill>
              </a:rPr>
              <a:t>.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44577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Økosystem hvor man kan finne og få tilgang til data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44577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D</a:t>
            </a:r>
            <a:r>
              <a:rPr lang="nb-NO" sz="1500">
                <a:solidFill>
                  <a:schemeClr val="bg1"/>
                </a:solidFill>
                <a:latin typeface="+mn-lt"/>
              </a:rPr>
              <a:t>atakvalitet skal være kjent og støtte tiltenkt bruk</a:t>
            </a:r>
            <a:endParaRPr lang="nb-NO" sz="1500" b="0" i="0" kern="1200">
              <a:solidFill>
                <a:schemeClr val="bg1"/>
              </a:solidFill>
              <a:effectLst/>
              <a:latin typeface="+mn-lt"/>
              <a:cs typeface="Calibri"/>
            </a:endParaRPr>
          </a:p>
          <a:p>
            <a:pPr lvl="0"/>
            <a:endParaRPr lang="nb-NO" sz="1600">
              <a:solidFill>
                <a:schemeClr val="bg1"/>
              </a:solidFill>
            </a:endParaRPr>
          </a:p>
          <a:p>
            <a:pPr lvl="0" algn="ctr"/>
            <a:r>
              <a:rPr lang="nb-NO" sz="1600">
                <a:solidFill>
                  <a:schemeClr val="bg1"/>
                </a:solidFill>
              </a:rPr>
              <a:t>Gevinster</a:t>
            </a:r>
            <a:endParaRPr lang="nb-NO" sz="16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Effektivisering av arbeidsprosesser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Bedre analyser og statistikk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Bedre beslutningsgrunnlag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Bedre gjennomførings- og endringsevne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Bedre måloppnåelse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Mer effektiv og forenklet etterlevelse av regelverk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Etterlevelse av </a:t>
            </a:r>
            <a:r>
              <a:rPr lang="nb-NO" sz="1500" err="1">
                <a:solidFill>
                  <a:schemeClr val="bg1"/>
                </a:solidFill>
              </a:rPr>
              <a:t>Once</a:t>
            </a:r>
            <a:r>
              <a:rPr lang="nb-NO" sz="1500">
                <a:solidFill>
                  <a:schemeClr val="bg1"/>
                </a:solidFill>
              </a:rPr>
              <a:t> </a:t>
            </a:r>
            <a:r>
              <a:rPr lang="nb-NO" sz="1500" err="1">
                <a:solidFill>
                  <a:schemeClr val="bg1"/>
                </a:solidFill>
              </a:rPr>
              <a:t>only</a:t>
            </a:r>
            <a:r>
              <a:rPr lang="nb-NO" sz="1500">
                <a:solidFill>
                  <a:schemeClr val="bg1"/>
                </a:solidFill>
              </a:rPr>
              <a:t>-prinsippet blir mulig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Muliggjør gode sammenhengende tjenester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algn="ctr"/>
            <a:endParaRPr lang="nb-NO" sz="1200">
              <a:cs typeface="Calibri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CCC8DA6-5A5A-A05F-03C8-1B8E5953D94D}"/>
              </a:ext>
            </a:extLst>
          </p:cNvPr>
          <p:cNvSpPr/>
          <p:nvPr/>
        </p:nvSpPr>
        <p:spPr>
          <a:xfrm>
            <a:off x="988828" y="6126004"/>
            <a:ext cx="10451805" cy="519350"/>
          </a:xfrm>
          <a:prstGeom prst="roundRect">
            <a:avLst>
              <a:gd name="adj" fmla="val 7787"/>
            </a:avLst>
          </a:prstGeom>
          <a:solidFill>
            <a:srgbClr val="D6DCE5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2"/>
                </a:solidFill>
              </a:rPr>
              <a:t>Helhetlig informasjonsforvaltning</a:t>
            </a:r>
          </a:p>
          <a:p>
            <a:pPr algn="ctr"/>
            <a:r>
              <a:rPr lang="nb-NO" sz="1400">
                <a:solidFill>
                  <a:schemeClr val="tx2"/>
                </a:solidFill>
              </a:rPr>
              <a:t>Orden i eget hus</a:t>
            </a:r>
          </a:p>
        </p:txBody>
      </p:sp>
    </p:spTree>
    <p:extLst>
      <p:ext uri="{BB962C8B-B14F-4D97-AF65-F5344CB8AC3E}">
        <p14:creationId xmlns:p14="http://schemas.microsoft.com/office/powerpoint/2010/main" val="1498138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C1E5EC4-43CF-5733-27B8-281C05F0730C}"/>
              </a:ext>
            </a:extLst>
          </p:cNvPr>
          <p:cNvSpPr/>
          <p:nvPr/>
        </p:nvSpPr>
        <p:spPr>
          <a:xfrm>
            <a:off x="1524003" y="4751147"/>
            <a:ext cx="1212991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Forretning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FA1E70A7-734F-AF57-A737-34ECE3DF125B}"/>
              </a:ext>
            </a:extLst>
          </p:cNvPr>
          <p:cNvSpPr/>
          <p:nvPr/>
        </p:nvSpPr>
        <p:spPr>
          <a:xfrm>
            <a:off x="8404834" y="4720862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Informasjons-     sikkerhet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68CAD238-B855-9D5D-5EB3-9813DC99D0C9}"/>
              </a:ext>
            </a:extLst>
          </p:cNvPr>
          <p:cNvSpPr/>
          <p:nvPr/>
        </p:nvSpPr>
        <p:spPr>
          <a:xfrm>
            <a:off x="9880441" y="4720862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Arkiv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DB683D9B-E2F2-2D65-7E96-B438DAEB1727}"/>
              </a:ext>
            </a:extLst>
          </p:cNvPr>
          <p:cNvSpPr/>
          <p:nvPr/>
        </p:nvSpPr>
        <p:spPr>
          <a:xfrm>
            <a:off x="2999609" y="184161"/>
            <a:ext cx="5142610" cy="6217164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/>
              <a:t>Personvern </a:t>
            </a:r>
          </a:p>
          <a:p>
            <a:pPr algn="ctr"/>
            <a:endParaRPr lang="nb-NO" sz="1600"/>
          </a:p>
          <a:p>
            <a:pPr marL="0" lvl="0" indent="0" algn="ctr" defTabSz="844550">
              <a:buNone/>
            </a:pPr>
            <a:endParaRPr lang="nb-NO" sz="1400" b="0" i="0" kern="1200">
              <a:solidFill>
                <a:schemeClr val="bg1"/>
              </a:solidFill>
              <a:effectLst/>
              <a:latin typeface="+mn-lt"/>
            </a:endParaRPr>
          </a:p>
          <a:p>
            <a:pPr lvl="0" algn="ctr"/>
            <a:r>
              <a:rPr lang="nb-NO">
                <a:solidFill>
                  <a:schemeClr val="bg1"/>
                </a:solidFill>
              </a:rPr>
              <a:t>Handler om å vite hvilke personopplysninger virksomheten behandler</a:t>
            </a:r>
          </a:p>
          <a:p>
            <a:pPr marL="85725" lvl="0" algn="ctr"/>
            <a:endParaRPr lang="nb-NO" sz="1400">
              <a:solidFill>
                <a:schemeClr val="bg1"/>
              </a:solidFill>
            </a:endParaRPr>
          </a:p>
          <a:p>
            <a:pPr marL="85725" lvl="0" algn="ctr"/>
            <a:endParaRPr lang="nb-NO" sz="1400">
              <a:solidFill>
                <a:schemeClr val="bg1"/>
              </a:solidFill>
            </a:endParaRPr>
          </a:p>
          <a:p>
            <a:pPr marL="85725" lvl="0" algn="ctr"/>
            <a:r>
              <a:rPr lang="nb-NO" sz="1600">
                <a:solidFill>
                  <a:schemeClr val="bg1"/>
                </a:solidFill>
              </a:rPr>
              <a:t>Krever</a:t>
            </a:r>
            <a:endParaRPr lang="nb-NO" sz="1400">
              <a:solidFill>
                <a:schemeClr val="bg1"/>
              </a:solidFill>
            </a:endParaRPr>
          </a:p>
          <a:p>
            <a:pPr marL="361950" lvl="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Ha definert hvorfor (formål) </a:t>
            </a:r>
          </a:p>
          <a:p>
            <a:pPr marL="361950" lvl="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Ha et rettslig grunnlag for behandling</a:t>
            </a:r>
          </a:p>
          <a:p>
            <a:pPr marL="361950" lvl="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Vite hvor og beskrive hvordan de oppbevares, om de er sikret, ha definert hvor lenge, slette når det er nødvendig</a:t>
            </a:r>
          </a:p>
          <a:p>
            <a:pPr marL="361950" lvl="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Konsument må bevise rettslig grunnlag for behandling</a:t>
            </a:r>
          </a:p>
          <a:p>
            <a:pPr marL="361950" lvl="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Datakvalitet skal være kjent</a:t>
            </a:r>
          </a:p>
          <a:p>
            <a:pPr marL="180975" lvl="0"/>
            <a:endParaRPr lang="nb-NO" sz="1500">
              <a:solidFill>
                <a:schemeClr val="bg1"/>
              </a:solidFill>
            </a:endParaRPr>
          </a:p>
          <a:p>
            <a:pPr marL="446088" lvl="0" defTabSz="844550">
              <a:buNone/>
            </a:pPr>
            <a:endParaRPr lang="nb-NO" sz="1600" b="0" i="0" kern="1200">
              <a:solidFill>
                <a:schemeClr val="bg1"/>
              </a:solidFill>
              <a:effectLst/>
              <a:latin typeface="+mn-lt"/>
            </a:endParaRPr>
          </a:p>
          <a:p>
            <a:pPr lvl="0" algn="ctr"/>
            <a:r>
              <a:rPr lang="nb-NO" sz="1600">
                <a:solidFill>
                  <a:schemeClr val="bg1"/>
                </a:solidFill>
              </a:rPr>
              <a:t>Gevinster</a:t>
            </a:r>
          </a:p>
          <a:p>
            <a:pPr marL="361950" lvl="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Sikre at personopplysninger behandles i samsvar med grunnleggende respekt for retten til personvern</a:t>
            </a:r>
          </a:p>
          <a:p>
            <a:pPr marL="361950" lvl="0" indent="-180975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Sikre at personopplysninger har tilstrekkelig kvalitet</a:t>
            </a:r>
          </a:p>
          <a:p>
            <a:pPr algn="ctr"/>
            <a:r>
              <a:rPr lang="nb-NO" sz="1200"/>
              <a:t> 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CCC8DA6-5A5A-A05F-03C8-1B8E5953D94D}"/>
              </a:ext>
            </a:extLst>
          </p:cNvPr>
          <p:cNvSpPr/>
          <p:nvPr/>
        </p:nvSpPr>
        <p:spPr>
          <a:xfrm>
            <a:off x="988828" y="6126004"/>
            <a:ext cx="10451805" cy="519350"/>
          </a:xfrm>
          <a:prstGeom prst="roundRect">
            <a:avLst>
              <a:gd name="adj" fmla="val 7787"/>
            </a:avLst>
          </a:prstGeom>
          <a:solidFill>
            <a:srgbClr val="D6DCE5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2"/>
                </a:solidFill>
              </a:rPr>
              <a:t>Helhetlig informasjonsforvaltning</a:t>
            </a:r>
          </a:p>
          <a:p>
            <a:pPr algn="ctr"/>
            <a:r>
              <a:rPr lang="nb-NO" sz="1400">
                <a:solidFill>
                  <a:schemeClr val="tx2"/>
                </a:solidFill>
              </a:rPr>
              <a:t>Orden i eget hus</a:t>
            </a:r>
          </a:p>
        </p:txBody>
      </p:sp>
    </p:spTree>
    <p:extLst>
      <p:ext uri="{BB962C8B-B14F-4D97-AF65-F5344CB8AC3E}">
        <p14:creationId xmlns:p14="http://schemas.microsoft.com/office/powerpoint/2010/main" val="1569933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C1E5EC4-43CF-5733-27B8-281C05F0730C}"/>
              </a:ext>
            </a:extLst>
          </p:cNvPr>
          <p:cNvSpPr/>
          <p:nvPr/>
        </p:nvSpPr>
        <p:spPr>
          <a:xfrm>
            <a:off x="1488920" y="4720861"/>
            <a:ext cx="1212991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Forretning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FA1E70A7-734F-AF57-A737-34ECE3DF125B}"/>
              </a:ext>
            </a:extLst>
          </p:cNvPr>
          <p:cNvSpPr/>
          <p:nvPr/>
        </p:nvSpPr>
        <p:spPr>
          <a:xfrm>
            <a:off x="2929445" y="4720861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200"/>
              <a:t>Personvern</a:t>
            </a:r>
            <a:endParaRPr lang="nb-NO"/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68CAD238-B855-9D5D-5EB3-9813DC99D0C9}"/>
              </a:ext>
            </a:extLst>
          </p:cNvPr>
          <p:cNvSpPr/>
          <p:nvPr/>
        </p:nvSpPr>
        <p:spPr>
          <a:xfrm>
            <a:off x="9740114" y="4720861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Arkiv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DB683D9B-E2F2-2D65-7E96-B438DAEB1727}"/>
              </a:ext>
            </a:extLst>
          </p:cNvPr>
          <p:cNvSpPr/>
          <p:nvPr/>
        </p:nvSpPr>
        <p:spPr>
          <a:xfrm>
            <a:off x="4283558" y="212646"/>
            <a:ext cx="5142610" cy="6217164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800"/>
              <a:t>Informasjonssikkerhet </a:t>
            </a:r>
          </a:p>
          <a:p>
            <a:pPr algn="ctr"/>
            <a:endParaRPr lang="nb-NO" sz="1600"/>
          </a:p>
          <a:p>
            <a:pPr algn="ctr" defTabSz="844550"/>
            <a:endParaRPr lang="nb-NO" sz="120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nb-NO">
                <a:solidFill>
                  <a:schemeClr val="bg1"/>
                </a:solidFill>
              </a:rPr>
              <a:t>Handler </a:t>
            </a:r>
            <a:r>
              <a:rPr lang="nb-NO">
                <a:ea typeface="+mn-lt"/>
                <a:cs typeface="+mn-lt"/>
              </a:rPr>
              <a:t>om å sikre </a:t>
            </a:r>
            <a:r>
              <a:rPr lang="nb-NO">
                <a:solidFill>
                  <a:schemeClr val="bg1"/>
                </a:solidFill>
                <a:ea typeface="+mn-lt"/>
                <a:cs typeface="+mn-lt"/>
              </a:rPr>
              <a:t>konfidensialitet, integritet og tilgjengelighet for virksomhetens </a:t>
            </a:r>
            <a:r>
              <a:rPr lang="nb-NO">
                <a:ea typeface="+mn-lt"/>
                <a:cs typeface="+mn-lt"/>
              </a:rPr>
              <a:t>informasjonsbehandling</a:t>
            </a:r>
            <a:endParaRPr lang="nb-NO" sz="1600">
              <a:ea typeface="+mn-lt"/>
              <a:cs typeface="+mn-lt"/>
            </a:endParaRPr>
          </a:p>
          <a:p>
            <a:pPr algn="ctr"/>
            <a:endParaRPr lang="nb-NO" sz="16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nb-NO" sz="1600">
                <a:solidFill>
                  <a:schemeClr val="bg1"/>
                </a:solidFill>
                <a:ea typeface="+mn-lt"/>
                <a:cs typeface="+mn-lt"/>
              </a:rPr>
              <a:t>Krever</a:t>
            </a:r>
            <a:endParaRPr lang="nb-NO" sz="16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  <a:ea typeface="+mn-lt"/>
                <a:cs typeface="+mn-lt"/>
              </a:rPr>
              <a:t>Oversikt over hvilke oppgaver og tjenester som utføres, og hvilke informasjonstyper som behandles i de ulike oppgavene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  <a:ea typeface="+mn-lt"/>
                <a:cs typeface="+mn-lt"/>
              </a:rPr>
              <a:t>Vurdering av høyeste konsekvensnivå for oppgaver og tjenester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  <a:ea typeface="+mn-lt"/>
                <a:cs typeface="+mn-lt"/>
              </a:rPr>
              <a:t>Vurdering av trusler, farer og sårbarheter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500">
              <a:solidFill>
                <a:schemeClr val="bg1"/>
              </a:solidFill>
            </a:endParaRPr>
          </a:p>
          <a:p>
            <a:pPr lvl="0" algn="ctr"/>
            <a:r>
              <a:rPr lang="nb-NO" sz="1600">
                <a:solidFill>
                  <a:schemeClr val="bg1"/>
                </a:solidFill>
              </a:rPr>
              <a:t>Gevinster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  <a:ea typeface="+mn-lt"/>
                <a:cs typeface="+mn-lt"/>
              </a:rPr>
              <a:t>Understøtter virksomhetens evne til å levere tjenester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God sikkerhet gir økt tillitt, og økt bruk og deling, fordi både bruker og konsument våger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  <a:ea typeface="+mn-lt"/>
                <a:cs typeface="+mn-lt"/>
              </a:rPr>
              <a:t>Redusert</a:t>
            </a:r>
            <a:r>
              <a:rPr lang="nb-NO" sz="1500">
                <a:solidFill>
                  <a:schemeClr val="bg1"/>
                </a:solidFill>
                <a:cs typeface="Calibri"/>
              </a:rPr>
              <a:t> sannsynlighet for og/eller konsekvenser av brudd på informasjonssikkerheten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>
                <a:ea typeface="+mn-lt"/>
                <a:cs typeface="+mn-lt"/>
              </a:rPr>
              <a:t>Effektiv bruk av offentlige midler, ved at man unngår negative økonomiske konsekvenser</a:t>
            </a:r>
            <a:endParaRPr lang="nb-NO" sz="1500">
              <a:solidFill>
                <a:schemeClr val="bg1"/>
              </a:solidFill>
              <a:cs typeface="Calibri"/>
            </a:endParaRPr>
          </a:p>
          <a:p>
            <a:pPr algn="ctr"/>
            <a:endParaRPr lang="nb-NO" sz="1200">
              <a:cs typeface="Calibri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CCC8DA6-5A5A-A05F-03C8-1B8E5953D94D}"/>
              </a:ext>
            </a:extLst>
          </p:cNvPr>
          <p:cNvSpPr/>
          <p:nvPr/>
        </p:nvSpPr>
        <p:spPr>
          <a:xfrm>
            <a:off x="988828" y="6126004"/>
            <a:ext cx="10451805" cy="519350"/>
          </a:xfrm>
          <a:prstGeom prst="roundRect">
            <a:avLst>
              <a:gd name="adj" fmla="val 7787"/>
            </a:avLst>
          </a:prstGeom>
          <a:solidFill>
            <a:srgbClr val="D6DCE5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2"/>
                </a:solidFill>
              </a:rPr>
              <a:t>Helhetlig informasjonsforvaltning</a:t>
            </a:r>
          </a:p>
          <a:p>
            <a:pPr algn="ctr"/>
            <a:r>
              <a:rPr lang="nb-NO" sz="1400">
                <a:solidFill>
                  <a:schemeClr val="tx2"/>
                </a:solidFill>
              </a:rPr>
              <a:t>Orden i eget hus</a:t>
            </a:r>
          </a:p>
        </p:txBody>
      </p:sp>
    </p:spTree>
    <p:extLst>
      <p:ext uri="{BB962C8B-B14F-4D97-AF65-F5344CB8AC3E}">
        <p14:creationId xmlns:p14="http://schemas.microsoft.com/office/powerpoint/2010/main" val="73708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C1E5EC4-43CF-5733-27B8-281C05F0730C}"/>
              </a:ext>
            </a:extLst>
          </p:cNvPr>
          <p:cNvSpPr/>
          <p:nvPr/>
        </p:nvSpPr>
        <p:spPr>
          <a:xfrm>
            <a:off x="1488920" y="4720861"/>
            <a:ext cx="1212991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Forretning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FA1E70A7-734F-AF57-A737-34ECE3DF125B}"/>
              </a:ext>
            </a:extLst>
          </p:cNvPr>
          <p:cNvSpPr/>
          <p:nvPr/>
        </p:nvSpPr>
        <p:spPr>
          <a:xfrm>
            <a:off x="4369969" y="4720861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Informasjons-     sikkerhet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68CAD238-B855-9D5D-5EB3-9813DC99D0C9}"/>
              </a:ext>
            </a:extLst>
          </p:cNvPr>
          <p:cNvSpPr/>
          <p:nvPr/>
        </p:nvSpPr>
        <p:spPr>
          <a:xfrm>
            <a:off x="2929445" y="4720861"/>
            <a:ext cx="1212992" cy="1634532"/>
          </a:xfrm>
          <a:prstGeom prst="roundRect">
            <a:avLst>
              <a:gd name="adj" fmla="val 503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/>
              <a:t>Personvern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DB683D9B-E2F2-2D65-7E96-B438DAEB1727}"/>
              </a:ext>
            </a:extLst>
          </p:cNvPr>
          <p:cNvSpPr/>
          <p:nvPr/>
        </p:nvSpPr>
        <p:spPr>
          <a:xfrm>
            <a:off x="5810493" y="212646"/>
            <a:ext cx="5226100" cy="5913358"/>
          </a:xfrm>
          <a:prstGeom prst="roundRect">
            <a:avLst>
              <a:gd name="adj" fmla="val 50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/>
              <a:t>Arkiv</a:t>
            </a:r>
          </a:p>
          <a:p>
            <a:pPr marL="0" lvl="0" indent="0" algn="ctr" defTabSz="844550">
              <a:buNone/>
            </a:pPr>
            <a:endParaRPr lang="nb-NO" sz="1200"/>
          </a:p>
          <a:p>
            <a:pPr marL="0" lvl="0" indent="0" algn="ctr" defTabSz="844550">
              <a:buNone/>
            </a:pPr>
            <a:endParaRPr lang="nb-NO" sz="1200"/>
          </a:p>
          <a:p>
            <a:pPr lvl="0" algn="ctr"/>
            <a:r>
              <a:rPr lang="nb-NO" sz="1600">
                <a:effectLst/>
                <a:latin typeface="Segoe UI" panose="020B0502040204020203" pitchFamily="34" charset="0"/>
              </a:rPr>
              <a:t>Handler om å dokumentere hvilken informasjon virksomheten oppretter, mottar og bruker i sine oppgaver</a:t>
            </a:r>
            <a:endParaRPr lang="nb-NO" sz="1050" b="0" i="0" kern="1200">
              <a:solidFill>
                <a:schemeClr val="bg1"/>
              </a:solidFill>
              <a:effectLst/>
              <a:latin typeface="+mn-lt"/>
            </a:endParaRPr>
          </a:p>
          <a:p>
            <a:pPr marL="446088" lvl="0" defTabSz="844550">
              <a:buNone/>
            </a:pPr>
            <a:endParaRPr lang="nb-NO" sz="1100" b="0" i="0" kern="1200">
              <a:solidFill>
                <a:schemeClr val="bg1"/>
              </a:solidFill>
              <a:effectLst/>
              <a:latin typeface="+mn-lt"/>
            </a:endParaRPr>
          </a:p>
          <a:p>
            <a:pPr lvl="0" algn="ctr">
              <a:lnSpc>
                <a:spcPts val="1500"/>
              </a:lnSpc>
            </a:pPr>
            <a:r>
              <a:rPr lang="nb-NO" sz="1600">
                <a:solidFill>
                  <a:schemeClr val="bg1"/>
                </a:solidFill>
                <a:latin typeface="+mn-lt"/>
              </a:rPr>
              <a:t>Krever</a:t>
            </a:r>
          </a:p>
          <a:p>
            <a:pPr marL="180975" lvl="0" indent="-180975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S</a:t>
            </a:r>
            <a:r>
              <a:rPr lang="nb-NO" sz="1500">
                <a:solidFill>
                  <a:schemeClr val="bg1"/>
                </a:solidFill>
                <a:latin typeface="+mn-lt"/>
              </a:rPr>
              <a:t>ikre informasjonen som informasjonskilde for samtid og ettertid: Ekte, pålitelig, dekkende, i sammenheng og anvendbar.</a:t>
            </a:r>
          </a:p>
          <a:p>
            <a:pPr marL="180975" lvl="0" indent="-180975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  <a:latin typeface="+mn-lt"/>
              </a:rPr>
              <a:t>Beskytte integriteten så lenge det er behov for det.</a:t>
            </a:r>
          </a:p>
          <a:p>
            <a:pPr marL="180975" lvl="0" indent="-180975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  <a:latin typeface="+mn-lt"/>
              </a:rPr>
              <a:t>Datakvaliteten skal være kjent</a:t>
            </a:r>
          </a:p>
          <a:p>
            <a:pPr lvl="0">
              <a:lnSpc>
                <a:spcPts val="1500"/>
              </a:lnSpc>
            </a:pPr>
            <a:endParaRPr lang="nb-NO" sz="105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ts val="1500"/>
              </a:lnSpc>
            </a:pPr>
            <a:endParaRPr lang="nb-NO" sz="1050">
              <a:solidFill>
                <a:schemeClr val="bg1"/>
              </a:solidFill>
              <a:latin typeface="+mn-lt"/>
            </a:endParaRPr>
          </a:p>
          <a:p>
            <a:pPr lvl="0" algn="ctr"/>
            <a:r>
              <a:rPr lang="nb-NO" sz="1600">
                <a:solidFill>
                  <a:schemeClr val="bg1"/>
                </a:solidFill>
              </a:rPr>
              <a:t>Gevinster</a:t>
            </a:r>
          </a:p>
          <a:p>
            <a:pPr marL="180975" indent="-180975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Ivaretar rettssikkerheten for offentlig sektor</a:t>
            </a:r>
          </a:p>
          <a:p>
            <a:pPr marL="180975" indent="-180975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Etterrettelighet, effektivitet og etterlevelse</a:t>
            </a:r>
          </a:p>
          <a:p>
            <a:pPr marL="180975" indent="-180975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Forsvarlig bruk av økonomiske ressurser - legger til rette for sanering av uaktuell informasjon</a:t>
            </a:r>
          </a:p>
          <a:p>
            <a:pPr marL="180975" lvl="0" indent="-180975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chemeClr val="bg1"/>
                </a:solidFill>
              </a:rPr>
              <a:t>Redusert risiko for tap eller ødeleggelse av dokumentasjon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CCC8DA6-5A5A-A05F-03C8-1B8E5953D94D}"/>
              </a:ext>
            </a:extLst>
          </p:cNvPr>
          <p:cNvSpPr/>
          <p:nvPr/>
        </p:nvSpPr>
        <p:spPr>
          <a:xfrm>
            <a:off x="988828" y="6126004"/>
            <a:ext cx="10451805" cy="519350"/>
          </a:xfrm>
          <a:prstGeom prst="roundRect">
            <a:avLst>
              <a:gd name="adj" fmla="val 7787"/>
            </a:avLst>
          </a:prstGeom>
          <a:solidFill>
            <a:srgbClr val="D6DCE5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2"/>
                </a:solidFill>
              </a:rPr>
              <a:t>Helhetlig informasjonsforvaltning</a:t>
            </a:r>
          </a:p>
          <a:p>
            <a:pPr algn="ctr"/>
            <a:r>
              <a:rPr lang="nb-NO" sz="1400">
                <a:solidFill>
                  <a:schemeClr val="tx2"/>
                </a:solidFill>
              </a:rPr>
              <a:t>Orden i eget hus</a:t>
            </a:r>
          </a:p>
        </p:txBody>
      </p:sp>
    </p:spTree>
    <p:extLst>
      <p:ext uri="{BB962C8B-B14F-4D97-AF65-F5344CB8AC3E}">
        <p14:creationId xmlns:p14="http://schemas.microsoft.com/office/powerpoint/2010/main" val="763793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rkivverket 2">
      <a:dk1>
        <a:srgbClr val="222222"/>
      </a:dk1>
      <a:lt1>
        <a:srgbClr val="FFFFFF"/>
      </a:lt1>
      <a:dk2>
        <a:srgbClr val="444444"/>
      </a:dk2>
      <a:lt2>
        <a:srgbClr val="D3D3D3"/>
      </a:lt2>
      <a:accent1>
        <a:srgbClr val="DAEFEF"/>
      </a:accent1>
      <a:accent2>
        <a:srgbClr val="EFF7EB"/>
      </a:accent2>
      <a:accent3>
        <a:srgbClr val="B3080D"/>
      </a:accent3>
      <a:accent4>
        <a:srgbClr val="8EB9B8"/>
      </a:accent4>
      <a:accent5>
        <a:srgbClr val="F0F9F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arkivet - Møte med KAI-ledere 22. juni 2021.pptx" id="{D29E477D-BCE1-4AF1-A064-CFEC93973A18}" vid="{9A5932B3-B320-45B0-B0C8-D28595F10856}"/>
    </a:ext>
  </a:extLst>
</a:theme>
</file>

<file path=ppt/theme/theme3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4.xml><?xml version="1.0" encoding="utf-8"?>
<a:theme xmlns:a="http://schemas.openxmlformats.org/drawingml/2006/main" name="Tilleggsvalg innhold">
  <a:themeElements>
    <a:clrScheme name="Skatteetat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33D4A"/>
      </a:accent1>
      <a:accent2>
        <a:srgbClr val="BE7878"/>
      </a:accent2>
      <a:accent3>
        <a:srgbClr val="F06B78"/>
      </a:accent3>
      <a:accent4>
        <a:srgbClr val="8FD9B5"/>
      </a:accent4>
      <a:accent5>
        <a:srgbClr val="F2AD87"/>
      </a:accent5>
      <a:accent6>
        <a:srgbClr val="8CE4E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Skatteetaten.potx" id="{416CDEB3-805A-4F94-A817-BA2B8CA6D103}" vid="{C4EC79A5-540A-4BD7-B5B9-7B21482C2F3F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oll - Lys">
  <a:themeElements>
    <a:clrScheme name="Tolletaten Farger 2020">
      <a:dk1>
        <a:srgbClr val="0A0A0A"/>
      </a:dk1>
      <a:lt1>
        <a:sysClr val="window" lastClr="FFFFFF"/>
      </a:lt1>
      <a:dk2>
        <a:srgbClr val="0A0A0A"/>
      </a:dk2>
      <a:lt2>
        <a:srgbClr val="FFFFFF"/>
      </a:lt2>
      <a:accent1>
        <a:srgbClr val="007682"/>
      </a:accent1>
      <a:accent2>
        <a:srgbClr val="F25A22"/>
      </a:accent2>
      <a:accent3>
        <a:srgbClr val="123F4E"/>
      </a:accent3>
      <a:accent4>
        <a:srgbClr val="FCB814"/>
      </a:accent4>
      <a:accent5>
        <a:srgbClr val="0097D6"/>
      </a:accent5>
      <a:accent6>
        <a:srgbClr val="DA1C5C"/>
      </a:accent6>
      <a:hlink>
        <a:srgbClr val="0054A6"/>
      </a:hlink>
      <a:folHlink>
        <a:srgbClr val="942977"/>
      </a:folHlink>
    </a:clrScheme>
    <a:fontScheme name="Tolletaten Fonter 20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lletaten - Norsk.potx" id="{79C20DFE-DE40-4491-921B-0B3954EFEABB}" vid="{230E232C-5CBB-4D5E-BDFD-6C958865485C}"/>
    </a:ext>
  </a:extLst>
</a:theme>
</file>

<file path=ppt/theme/theme7.xml><?xml version="1.0" encoding="utf-8"?>
<a:theme xmlns:a="http://schemas.openxmlformats.org/drawingml/2006/main" name="3_Standardserie">
  <a:themeElements>
    <a:clrScheme name="Skatteetat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33D4A"/>
      </a:accent1>
      <a:accent2>
        <a:srgbClr val="BE7878"/>
      </a:accent2>
      <a:accent3>
        <a:srgbClr val="F06B78"/>
      </a:accent3>
      <a:accent4>
        <a:srgbClr val="8FD9B5"/>
      </a:accent4>
      <a:accent5>
        <a:srgbClr val="F2AD87"/>
      </a:accent5>
      <a:accent6>
        <a:srgbClr val="8CE4E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Skatteetaten.potx" id="{416CDEB3-805A-4F94-A817-BA2B8CA6D103}" vid="{479C7AA7-6071-420E-81D2-9189153D3BF5}"/>
    </a:ext>
  </a:extLst>
</a:theme>
</file>

<file path=ppt/theme/theme8.xml><?xml version="1.0" encoding="utf-8"?>
<a:theme xmlns:a="http://schemas.openxmlformats.org/drawingml/2006/main" name="1_Standardserie">
  <a:themeElements>
    <a:clrScheme name="Skatteetat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33D4A"/>
      </a:accent1>
      <a:accent2>
        <a:srgbClr val="BE7878"/>
      </a:accent2>
      <a:accent3>
        <a:srgbClr val="F06B78"/>
      </a:accent3>
      <a:accent4>
        <a:srgbClr val="8FD9B5"/>
      </a:accent4>
      <a:accent5>
        <a:srgbClr val="F2AD87"/>
      </a:accent5>
      <a:accent6>
        <a:srgbClr val="8CE4E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Skatteetaten.potx" id="{416CDEB3-805A-4F94-A817-BA2B8CA6D103}" vid="{479C7AA7-6071-420E-81D2-9189153D3BF5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sjektdokument" ma:contentTypeID="0x0101008D35AAEBAF8A44A9B3264C70348EB42B00AC6D13141CAD2545A89128E2388A8E7E" ma:contentTypeVersion="11" ma:contentTypeDescription="Opprett et nytt dokument." ma:contentTypeScope="" ma:versionID="95dc7ab572ffb59aac2a3a71353deca2">
  <xsd:schema xmlns:xsd="http://www.w3.org/2001/XMLSchema" xmlns:xs="http://www.w3.org/2001/XMLSchema" xmlns:p="http://schemas.microsoft.com/office/2006/metadata/properties" xmlns:ns2="d51cbaf5-ad3f-4e48-8c23-631c957dfb3f" xmlns:ns3="f3c02b8c-043b-4595-ad78-859487c2c097" targetNamespace="http://schemas.microsoft.com/office/2006/metadata/properties" ma:root="true" ma:fieldsID="e70f9cf18b31a4f2e7abb9256fb06110" ns2:_="" ns3:_="">
    <xsd:import namespace="d51cbaf5-ad3f-4e48-8c23-631c957dfb3f"/>
    <xsd:import namespace="f3c02b8c-043b-4595-ad78-859487c2c097"/>
    <xsd:element name="properties">
      <xsd:complexType>
        <xsd:sequence>
          <xsd:element name="documentManagement">
            <xsd:complexType>
              <xsd:all>
                <xsd:element ref="ns2:j25543a5815d485da9a5e0773ad762e9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1cbaf5-ad3f-4e48-8c23-631c957dfb3f" elementFormDefault="qualified">
    <xsd:import namespace="http://schemas.microsoft.com/office/2006/documentManagement/types"/>
    <xsd:import namespace="http://schemas.microsoft.com/office/infopath/2007/PartnerControls"/>
    <xsd:element name="j25543a5815d485da9a5e0773ad762e9" ma:index="8" nillable="true" ma:taxonomy="true" ma:internalName="j25543a5815d485da9a5e0773ad762e9" ma:taxonomyFieldName="GtProjectPhase" ma:displayName="Fase" ma:fieldId="{325543a5-815d-485d-a9a5-e0773ad762e9}" ma:sspId="cafe1b40-fc33-4129-ab18-9aaa3e8ef88a" ma:termSetId="abcfc9d9-a263-4abb-8234-be973c46258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7bfbf39f-6859-476b-b06a-1a43fad3ff26}" ma:internalName="TaxCatchAll" ma:showField="CatchAllData" ma:web="d51cbaf5-ad3f-4e48-8c23-631c957dfb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7bfbf39f-6859-476b-b06a-1a43fad3ff26}" ma:internalName="TaxCatchAllLabel" ma:readOnly="true" ma:showField="CatchAllDataLabel" ma:web="d51cbaf5-ad3f-4e48-8c23-631c957dfb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02b8c-043b-4595-ad78-859487c2c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1cbaf5-ad3f-4e48-8c23-631c957dfb3f">
      <UserInfo>
        <DisplayName>Hanna Vestvik</DisplayName>
        <AccountId>142</AccountId>
        <AccountType/>
      </UserInfo>
      <UserInfo>
        <DisplayName>Espen Sjøvoll</DisplayName>
        <AccountId>25</AccountId>
        <AccountType/>
      </UserInfo>
      <UserInfo>
        <DisplayName>Johan Anders Paulsen</DisplayName>
        <AccountId>117</AccountId>
        <AccountType/>
      </UserInfo>
      <UserInfo>
        <DisplayName>Kristian Hunskaar</DisplayName>
        <AccountId>60</AccountId>
        <AccountType/>
      </UserInfo>
      <UserInfo>
        <DisplayName>Øivind Kruse</DisplayName>
        <AccountId>151</AccountId>
        <AccountType/>
      </UserInfo>
      <UserInfo>
        <DisplayName>Martin Bould</DisplayName>
        <AccountId>155</AccountId>
        <AccountType/>
      </UserInfo>
      <UserInfo>
        <DisplayName>Siri Vetvik Faye-Lund</DisplayName>
        <AccountId>13</AccountId>
        <AccountType/>
      </UserInfo>
      <UserInfo>
        <DisplayName>Lars Vegard Bachmann</DisplayName>
        <AccountId>176</AccountId>
        <AccountType/>
      </UserInfo>
      <UserInfo>
        <DisplayName>Cathrin Blitzner Møller</DisplayName>
        <AccountId>20</AccountId>
        <AccountType/>
      </UserInfo>
      <UserInfo>
        <DisplayName>Marte Monsen Hvalryg</DisplayName>
        <AccountId>174</AccountId>
        <AccountType/>
      </UserInfo>
      <UserInfo>
        <DisplayName>Ann-Christin Sørensen</DisplayName>
        <AccountId>202</AccountId>
        <AccountType/>
      </UserInfo>
      <UserInfo>
        <DisplayName>Elisabeth Pestalozzi Ueland</DisplayName>
        <AccountId>213</AccountId>
        <AccountType/>
      </UserInfo>
      <UserInfo>
        <DisplayName>Synne Stavheim</DisplayName>
        <AccountId>34</AccountId>
        <AccountType/>
      </UserInfo>
      <UserInfo>
        <DisplayName>Kristin Jacobsen</DisplayName>
        <AccountId>22</AccountId>
        <AccountType/>
      </UserInfo>
    </SharedWithUsers>
    <TaxCatchAll xmlns="d51cbaf5-ad3f-4e48-8c23-631c957dfb3f" xsi:nil="true"/>
    <j25543a5815d485da9a5e0773ad762e9 xmlns="d51cbaf5-ad3f-4e48-8c23-631c957dfb3f">
      <Terms xmlns="http://schemas.microsoft.com/office/infopath/2007/PartnerControls"/>
    </j25543a5815d485da9a5e0773ad762e9>
  </documentManagement>
</p:properties>
</file>

<file path=customXml/itemProps1.xml><?xml version="1.0" encoding="utf-8"?>
<ds:datastoreItem xmlns:ds="http://schemas.openxmlformats.org/officeDocument/2006/customXml" ds:itemID="{06A6F494-93C6-4C04-BB21-6583003B625E}">
  <ds:schemaRefs>
    <ds:schemaRef ds:uri="d51cbaf5-ad3f-4e48-8c23-631c957dfb3f"/>
    <ds:schemaRef ds:uri="f3c02b8c-043b-4595-ad78-859487c2c0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7EE9E5A-AE6C-42C8-B3F3-903EB82C91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53C9A0-B386-4E71-8977-150B0DB24C48}">
  <ds:schemaRefs>
    <ds:schemaRef ds:uri="31d38086-6cd1-4a98-ad1a-5eb7ae19077c"/>
    <ds:schemaRef ds:uri="470d15da-82bf-4d43-8c4a-7299b51a0d23"/>
    <ds:schemaRef ds:uri="d51cbaf5-ad3f-4e48-8c23-631c957dfb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7f3aa06-89b0-435a-a3be-e8108c388cd3}" enabled="1" method="Standard" siteId="{3a7cae72-b97b-48a5-b65d-20035e51be84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3126</Words>
  <Application>Microsoft Office PowerPoint</Application>
  <PresentationFormat>Widescreen</PresentationFormat>
  <Paragraphs>524</Paragraphs>
  <Slides>49</Slides>
  <Notes>33</Notes>
  <HiddenSlides>8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8</vt:i4>
      </vt:variant>
      <vt:variant>
        <vt:lpstr>Lysbildetitler</vt:lpstr>
      </vt:variant>
      <vt:variant>
        <vt:i4>49</vt:i4>
      </vt:variant>
    </vt:vector>
  </HeadingPairs>
  <TitlesOfParts>
    <vt:vector size="65" baseType="lpstr">
      <vt:lpstr>Arial</vt:lpstr>
      <vt:lpstr>Calibri</vt:lpstr>
      <vt:lpstr>Calibri Light</vt:lpstr>
      <vt:lpstr>Georgia</vt:lpstr>
      <vt:lpstr>Helvetica Neue</vt:lpstr>
      <vt:lpstr>Helvetica Neue Light</vt:lpstr>
      <vt:lpstr>Segoe UI</vt:lpstr>
      <vt:lpstr>Source Sans Pro</vt:lpstr>
      <vt:lpstr>Office-tema</vt:lpstr>
      <vt:lpstr>Office Theme</vt:lpstr>
      <vt:lpstr>Digdir PPTmal</vt:lpstr>
      <vt:lpstr>Tilleggsvalg innhold</vt:lpstr>
      <vt:lpstr>Office-tema</vt:lpstr>
      <vt:lpstr>1_Toll - Lys</vt:lpstr>
      <vt:lpstr>3_Standardserie</vt:lpstr>
      <vt:lpstr>1_Standardserie</vt:lpstr>
      <vt:lpstr>PowerPoint-presentasjon</vt:lpstr>
      <vt:lpstr>Mye blir enklere  når vi vet hva vi vet</vt:lpstr>
      <vt:lpstr>Uforløste oppgaver i felles økosystem</vt:lpstr>
      <vt:lpstr>Hva er orden i eget hus?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Datakvalitet</vt:lpstr>
      <vt:lpstr>Informasjonsforvaltning, felles rammeverk og målbilde</vt:lpstr>
      <vt:lpstr>Hvorfor går arbeidet med orden i eget hus så sakte?</vt:lpstr>
      <vt:lpstr>Samordning og koordinering av metadata</vt:lpstr>
      <vt:lpstr>Hvordan kan vi få opp farten?</vt:lpstr>
      <vt:lpstr>Eksempler/perspektiver fra en kommune</vt:lpstr>
      <vt:lpstr>PowerPoint-presentasjon</vt:lpstr>
      <vt:lpstr>Eksempler/perspektiver fra Toll</vt:lpstr>
      <vt:lpstr>Vann gir jeg tuppa, høna mi</vt:lpstr>
      <vt:lpstr>PowerPoint-presentasjon</vt:lpstr>
      <vt:lpstr>PowerPoint-presentasjon</vt:lpstr>
      <vt:lpstr>PowerPoint-presentasjon</vt:lpstr>
      <vt:lpstr>PowerPoint-presentasjon</vt:lpstr>
      <vt:lpstr>Så hva gjør vi?</vt:lpstr>
      <vt:lpstr>Noen skritt nærmere kalas i nøtteskogen</vt:lpstr>
      <vt:lpstr>Eksempel/perspektiv fra NAV</vt:lpstr>
      <vt:lpstr>NAV  og orden i eget hus</vt:lpstr>
      <vt:lpstr>NAV og orden i eget hus – samarbeid på tvers i organisasjonen </vt:lpstr>
      <vt:lpstr>Eksempel/perspektiv fra Brreg</vt:lpstr>
      <vt:lpstr>Regjeringens viktigste forenklingsverktøy for næringslivet</vt:lpstr>
      <vt:lpstr>Hovedstrategi:  Foretrukken registerforvalter og økt datadrevet utvikling – vi…</vt:lpstr>
      <vt:lpstr>PowerPoint-presentasjon</vt:lpstr>
      <vt:lpstr>PowerPoint-presentasjon</vt:lpstr>
      <vt:lpstr>Eksempel/perspektiv fra Arkivverket</vt:lpstr>
      <vt:lpstr>Det handler om  å sette innbyggernes liv, utfordringer og interesser først.</vt:lpstr>
      <vt:lpstr>Det er mange hus å få orden i</vt:lpstr>
      <vt:lpstr>Vårt mandat til å skape orden i eget hus</vt:lpstr>
      <vt:lpstr>Eksempel/perspektiv fra KUDAF</vt:lpstr>
      <vt:lpstr>PowerPoint-presentasjon</vt:lpstr>
      <vt:lpstr>Domener støtter harmonisering, effektivisering og innovasjon</vt:lpstr>
      <vt:lpstr>Vi må kunne stole på hverandres data og bruk</vt:lpstr>
      <vt:lpstr>Helhetlig informasjonsforvaltning og Orden i eget hus er fundamentet for å bli et datadrevet samfunn</vt:lpstr>
      <vt:lpstr>Eksempel/perspektiv fra Skatt</vt:lpstr>
      <vt:lpstr>Helhetlig informasjonsforvaltning</vt:lpstr>
      <vt:lpstr>PowerPoint-presentasjon</vt:lpstr>
      <vt:lpstr>Produktorientert informasjonsforvaltning</vt:lpstr>
      <vt:lpstr>PowerPoint-presentasjon</vt:lpstr>
      <vt:lpstr>PowerPoint-presentasjon</vt:lpstr>
      <vt:lpstr>Orden gjennom “Bedre styring og forvaltning av data”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Kapabilitetskart</dc:title>
  <dc:creator>Lars Vegard Bachmann</dc:creator>
  <cp:lastModifiedBy>Tor Gaarder</cp:lastModifiedBy>
  <cp:revision>3</cp:revision>
  <dcterms:created xsi:type="dcterms:W3CDTF">2022-01-13T11:17:42Z</dcterms:created>
  <dcterms:modified xsi:type="dcterms:W3CDTF">2022-06-15T13:41:09Z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tProjectPhase">
    <vt:lpwstr/>
  </property>
  <property fmtid="{D5CDD505-2E9C-101B-9397-08002B2CF9AE}" pid="3" name="ContentTypeId">
    <vt:lpwstr>0x0101008D35AAEBAF8A44A9B3264C70348EB42B00AC6D13141CAD2545A89128E2388A8E7E</vt:lpwstr>
  </property>
</Properties>
</file>