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4" r:id="rId2"/>
    <p:sldMasterId id="2147483738" r:id="rId3"/>
  </p:sldMasterIdLst>
  <p:handoutMasterIdLst>
    <p:handoutMasterId r:id="rId15"/>
  </p:handoutMasterIdLst>
  <p:sldIdLst>
    <p:sldId id="284" r:id="rId4"/>
    <p:sldId id="285" r:id="rId5"/>
    <p:sldId id="286" r:id="rId6"/>
    <p:sldId id="298" r:id="rId7"/>
    <p:sldId id="291" r:id="rId8"/>
    <p:sldId id="292" r:id="rId9"/>
    <p:sldId id="296" r:id="rId10"/>
    <p:sldId id="301" r:id="rId11"/>
    <p:sldId id="288" r:id="rId12"/>
    <p:sldId id="300" r:id="rId13"/>
    <p:sldId id="302" r:id="rId14"/>
  </p:sldIdLst>
  <p:sldSz cx="16254413" cy="9144000"/>
  <p:notesSz cx="6858000" cy="9144000"/>
  <p:defaultTextStyle>
    <a:defPPr>
      <a:defRPr lang="nb-NO"/>
    </a:defPPr>
    <a:lvl1pPr marL="0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1pPr>
    <a:lvl2pPr marL="574975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2pPr>
    <a:lvl3pPr marL="114994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3pPr>
    <a:lvl4pPr marL="172492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4pPr>
    <a:lvl5pPr marL="229989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5pPr>
    <a:lvl6pPr marL="287487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6pPr>
    <a:lvl7pPr marL="344984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7pPr>
    <a:lvl8pPr marL="4024823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8pPr>
    <a:lvl9pPr marL="459979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E63"/>
    <a:srgbClr val="1E2B3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C0F8A2-ABF5-495A-AFA7-879DDFAD39DB}" v="12" dt="2022-08-24T07:10:41.2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78" autoAdjust="0"/>
    <p:restoredTop sz="96327"/>
  </p:normalViewPr>
  <p:slideViewPr>
    <p:cSldViewPr snapToGrid="0">
      <p:cViewPr varScale="1">
        <p:scale>
          <a:sx n="80" d="100"/>
          <a:sy n="80" d="100"/>
        </p:scale>
        <p:origin x="8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C97D9F32-F20C-4DB6-9AA8-FF5CEA8D11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59CB09C-20D6-4E98-B90F-BDF87D963B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AD78B-924F-4294-8809-135CCCE6CC67}" type="datetimeFigureOut">
              <a:rPr lang="nb-NO" smtClean="0"/>
              <a:t>01.09.2022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6CB1BA3-312D-4209-8EA0-1B3A050A5B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1C6328D-6A92-426F-9F1D-E51EC222C2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377C6-E647-4E98-8F65-2DC6962E8ED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5475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rt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8A1D86F2-7076-44AB-A7BD-6AFC9F4E5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pic>
        <p:nvPicPr>
          <p:cNvPr id="3" name="Digdir_Intro_kort_versjon_20201014">
            <a:hlinkClick r:id="" action="ppaction://media"/>
            <a:extLst>
              <a:ext uri="{FF2B5EF4-FFF2-40B4-BE49-F238E27FC236}">
                <a16:creationId xmlns:a16="http://schemas.microsoft.com/office/drawing/2014/main" id="{149D7789-BEBF-4E04-B79D-9078B9E2F8B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7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8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gning&#10;&#10;Automatisk generert beskrivelse">
            <a:extLst>
              <a:ext uri="{FF2B5EF4-FFF2-40B4-BE49-F238E27FC236}">
                <a16:creationId xmlns:a16="http://schemas.microsoft.com/office/drawing/2014/main" id="{869FEB36-2120-4C4B-A06E-09E862D5E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2AF6A1F0-48BA-4FA0-94B4-925E77FCC2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ittel 1">
            <a:extLst>
              <a:ext uri="{FF2B5EF4-FFF2-40B4-BE49-F238E27FC236}">
                <a16:creationId xmlns:a16="http://schemas.microsoft.com/office/drawing/2014/main" id="{F2028190-9615-4857-9215-8E91FE76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626F4051-322D-4761-B918-75CA0F940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364231" y="2510971"/>
            <a:ext cx="5977406" cy="5776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682023" y="2510971"/>
            <a:ext cx="5977406" cy="5776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97C25ED5-A7B7-439C-8D7F-2262BCA97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4FAF295-66FF-4DF2-99B8-D49F2A5145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6256033" cy="9145143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746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/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6256033" cy="4572572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660222DE-83EE-4E47-896F-8C78F30A2D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64232" y="5309936"/>
            <a:ext cx="12295196" cy="2971097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988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502D847-EF0A-40D6-98D4-363AD03B4F25}"/>
              </a:ext>
            </a:extLst>
          </p:cNvPr>
          <p:cNvSpPr/>
          <p:nvPr userDrawn="1"/>
        </p:nvSpPr>
        <p:spPr>
          <a:xfrm>
            <a:off x="1944914" y="101600"/>
            <a:ext cx="13628915" cy="10740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4597" y="0"/>
            <a:ext cx="8129816" cy="9145143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 dirty="0"/>
              <a:t>Klikk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589" y="566057"/>
            <a:ext cx="6480810" cy="8049032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6446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bokser og 2x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334645B-223F-4526-8D89-BC20DD382EAF}"/>
              </a:ext>
            </a:extLst>
          </p:cNvPr>
          <p:cNvSpPr/>
          <p:nvPr userDrawn="1"/>
        </p:nvSpPr>
        <p:spPr>
          <a:xfrm>
            <a:off x="1306286" y="130629"/>
            <a:ext cx="14557828" cy="19158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572572"/>
            <a:ext cx="8129816" cy="4571428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0691A1F-0C65-4936-A3D1-75D553931D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0135" y="338378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bilde 6">
            <a:extLst>
              <a:ext uri="{FF2B5EF4-FFF2-40B4-BE49-F238E27FC236}">
                <a16:creationId xmlns:a16="http://schemas.microsoft.com/office/drawing/2014/main" id="{A6665869-579D-4D0A-8BB5-C514B896A3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9816" y="0"/>
            <a:ext cx="8124596" cy="4572572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81147" y="4856071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506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innhold 14">
            <a:extLst>
              <a:ext uri="{FF2B5EF4-FFF2-40B4-BE49-F238E27FC236}">
                <a16:creationId xmlns:a16="http://schemas.microsoft.com/office/drawing/2014/main" id="{BA50970E-2AEF-4397-90BC-068B1C7C1E6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365830" y="900110"/>
            <a:ext cx="11771736" cy="7532689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00271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6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ng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gdir_Intro_01_20201014">
            <a:hlinkClick r:id="" action="ppaction://media"/>
            <a:extLst>
              <a:ext uri="{FF2B5EF4-FFF2-40B4-BE49-F238E27FC236}">
                <a16:creationId xmlns:a16="http://schemas.microsoft.com/office/drawing/2014/main" id="{3A2F5C53-3D67-48E6-8586-4DB169ED894C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0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gning&#10;&#10;Automatisk generert beskrivelse">
            <a:extLst>
              <a:ext uri="{FF2B5EF4-FFF2-40B4-BE49-F238E27FC236}">
                <a16:creationId xmlns:a16="http://schemas.microsoft.com/office/drawing/2014/main" id="{B32B5ECC-2D7D-48D0-B8D9-C63BF3D353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"/>
            <a:ext cx="16254413" cy="9141965"/>
          </a:xfrm>
          <a:prstGeom prst="rect">
            <a:avLst/>
          </a:prstGeom>
        </p:spPr>
      </p:pic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2365963" y="3681198"/>
            <a:ext cx="6120080" cy="14196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1623D34C-1926-4810-91BE-D6B95CA93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3" y="600106"/>
            <a:ext cx="439149" cy="440948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AEEAA6E5-76EB-4149-A5FA-6F5AED27612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5841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D1E0FE9-5097-4A7A-849E-80C6670E4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"/>
            <a:ext cx="16254413" cy="9141965"/>
          </a:xfrm>
          <a:prstGeom prst="rect">
            <a:avLst/>
          </a:prstGeom>
        </p:spPr>
      </p:pic>
      <p:pic>
        <p:nvPicPr>
          <p:cNvPr id="4" name="Bilde 3" descr="Et bilde som inneholder tegning&#10;&#10;Automatisk generert beskrivelse">
            <a:extLst>
              <a:ext uri="{FF2B5EF4-FFF2-40B4-BE49-F238E27FC236}">
                <a16:creationId xmlns:a16="http://schemas.microsoft.com/office/drawing/2014/main" id="{55ABA1C8-70E5-466F-8965-C04932D88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206" y="4295660"/>
            <a:ext cx="1489437" cy="149554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A278092D-6D2E-4BF9-9025-D1CB6046007B}"/>
              </a:ext>
            </a:extLst>
          </p:cNvPr>
          <p:cNvSpPr txBox="1"/>
          <p:nvPr userDrawn="1"/>
        </p:nvSpPr>
        <p:spPr>
          <a:xfrm>
            <a:off x="8054543" y="7302500"/>
            <a:ext cx="304800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Digitaliseringsdirektoratet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postmottak@digdir.no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22 45 10 00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Postboks 1382 Vika, 0114 Oslo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63D8E4ED-29EB-4D5B-8A83-7BF70D2626F8}"/>
              </a:ext>
            </a:extLst>
          </p:cNvPr>
          <p:cNvSpPr txBox="1"/>
          <p:nvPr userDrawn="1"/>
        </p:nvSpPr>
        <p:spPr>
          <a:xfrm>
            <a:off x="11102543" y="7302500"/>
            <a:ext cx="304800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Besøksadresser: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Havnegata 48, 8900 Brønnøysund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Skrivarvegen 2, 6863 Leikanger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Lørenfaret 1C, 0580 Oslo</a:t>
            </a:r>
          </a:p>
        </p:txBody>
      </p:sp>
    </p:spTree>
    <p:extLst>
      <p:ext uri="{BB962C8B-B14F-4D97-AF65-F5344CB8AC3E}">
        <p14:creationId xmlns:p14="http://schemas.microsoft.com/office/powerpoint/2010/main" val="101263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1">
            <a:hlinkClick r:id="" action="ppaction://media"/>
            <a:extLst>
              <a:ext uri="{FF2B5EF4-FFF2-40B4-BE49-F238E27FC236}">
                <a16:creationId xmlns:a16="http://schemas.microsoft.com/office/drawing/2014/main" id="{9D8054C2-404C-4902-A00B-CDC2169294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3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2">
            <a:hlinkClick r:id="" action="ppaction://media"/>
            <a:extLst>
              <a:ext uri="{FF2B5EF4-FFF2-40B4-BE49-F238E27FC236}">
                <a16:creationId xmlns:a16="http://schemas.microsoft.com/office/drawing/2014/main" id="{BAEB2C08-6275-4E05-A719-5423DA108A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3">
            <a:hlinkClick r:id="" action="ppaction://media"/>
            <a:extLst>
              <a:ext uri="{FF2B5EF4-FFF2-40B4-BE49-F238E27FC236}">
                <a16:creationId xmlns:a16="http://schemas.microsoft.com/office/drawing/2014/main" id="{16636BD1-6D01-43C8-9703-319789A8E9C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4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4">
            <a:hlinkClick r:id="" action="ppaction://media"/>
            <a:extLst>
              <a:ext uri="{FF2B5EF4-FFF2-40B4-BE49-F238E27FC236}">
                <a16:creationId xmlns:a16="http://schemas.microsoft.com/office/drawing/2014/main" id="{01948658-E107-4673-853B-7E4EC79DD0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7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5">
            <a:hlinkClick r:id="" action="ppaction://media"/>
            <a:extLst>
              <a:ext uri="{FF2B5EF4-FFF2-40B4-BE49-F238E27FC236}">
                <a16:creationId xmlns:a16="http://schemas.microsoft.com/office/drawing/2014/main" id="{9CAB091A-4D4F-4D56-AD2B-62225BB72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0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6">
            <a:hlinkClick r:id="" action="ppaction://media"/>
            <a:extLst>
              <a:ext uri="{FF2B5EF4-FFF2-40B4-BE49-F238E27FC236}">
                <a16:creationId xmlns:a16="http://schemas.microsoft.com/office/drawing/2014/main" id="{BA551B63-9795-46AD-AD4F-E5D9D654D5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8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7">
            <a:hlinkClick r:id="" action="ppaction://media"/>
            <a:extLst>
              <a:ext uri="{FF2B5EF4-FFF2-40B4-BE49-F238E27FC236}">
                <a16:creationId xmlns:a16="http://schemas.microsoft.com/office/drawing/2014/main" id="{02FF6D17-3B7F-41FF-A026-44065259C7C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9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8">
            <a:hlinkClick r:id="" action="ppaction://media"/>
            <a:extLst>
              <a:ext uri="{FF2B5EF4-FFF2-40B4-BE49-F238E27FC236}">
                <a16:creationId xmlns:a16="http://schemas.microsoft.com/office/drawing/2014/main" id="{B7C49D2E-8481-48C5-982E-FBA05A32864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1B9EAEB-567D-46AB-BDCF-F0F067B4F97C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48068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>
            <a:extLst>
              <a:ext uri="{FF2B5EF4-FFF2-40B4-BE49-F238E27FC236}">
                <a16:creationId xmlns:a16="http://schemas.microsoft.com/office/drawing/2014/main" id="{B2A23DC1-5111-42B6-BB17-35AC458FD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65404134-5F34-4B94-A9B6-316CBDACD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511E4814-F717-4C61-A710-7E70E4ACD4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1F4A38C3-D8E7-404C-9494-8A3CD442BE93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34884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9">
            <a:hlinkClick r:id="" action="ppaction://media"/>
            <a:extLst>
              <a:ext uri="{FF2B5EF4-FFF2-40B4-BE49-F238E27FC236}">
                <a16:creationId xmlns:a16="http://schemas.microsoft.com/office/drawing/2014/main" id="{8E5F1F34-6F1E-47AE-832E-FE861F723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6254413" cy="91431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42EF8D-8DD1-4D21-8B66-6BDC9E811030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0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1">
            <a:hlinkClick r:id="" action="ppaction://media"/>
            <a:extLst>
              <a:ext uri="{FF2B5EF4-FFF2-40B4-BE49-F238E27FC236}">
                <a16:creationId xmlns:a16="http://schemas.microsoft.com/office/drawing/2014/main" id="{9D8054C2-404C-4902-A00B-CDC2169294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4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2">
            <a:hlinkClick r:id="" action="ppaction://media"/>
            <a:extLst>
              <a:ext uri="{FF2B5EF4-FFF2-40B4-BE49-F238E27FC236}">
                <a16:creationId xmlns:a16="http://schemas.microsoft.com/office/drawing/2014/main" id="{BAEB2C08-6275-4E05-A719-5423DA108A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3">
            <a:hlinkClick r:id="" action="ppaction://media"/>
            <a:extLst>
              <a:ext uri="{FF2B5EF4-FFF2-40B4-BE49-F238E27FC236}">
                <a16:creationId xmlns:a16="http://schemas.microsoft.com/office/drawing/2014/main" id="{16636BD1-6D01-43C8-9703-319789A8E9C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1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4">
            <a:hlinkClick r:id="" action="ppaction://media"/>
            <a:extLst>
              <a:ext uri="{FF2B5EF4-FFF2-40B4-BE49-F238E27FC236}">
                <a16:creationId xmlns:a16="http://schemas.microsoft.com/office/drawing/2014/main" id="{01948658-E107-4673-853B-7E4EC79DD0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9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5">
            <a:hlinkClick r:id="" action="ppaction://media"/>
            <a:extLst>
              <a:ext uri="{FF2B5EF4-FFF2-40B4-BE49-F238E27FC236}">
                <a16:creationId xmlns:a16="http://schemas.microsoft.com/office/drawing/2014/main" id="{9CAB091A-4D4F-4D56-AD2B-62225BB72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6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6">
            <a:hlinkClick r:id="" action="ppaction://media"/>
            <a:extLst>
              <a:ext uri="{FF2B5EF4-FFF2-40B4-BE49-F238E27FC236}">
                <a16:creationId xmlns:a16="http://schemas.microsoft.com/office/drawing/2014/main" id="{BA551B63-9795-46AD-AD4F-E5D9D654D5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1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7">
            <a:hlinkClick r:id="" action="ppaction://media"/>
            <a:extLst>
              <a:ext uri="{FF2B5EF4-FFF2-40B4-BE49-F238E27FC236}">
                <a16:creationId xmlns:a16="http://schemas.microsoft.com/office/drawing/2014/main" id="{02FF6D17-3B7F-41FF-A026-44065259C7C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2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8">
            <a:hlinkClick r:id="" action="ppaction://media"/>
            <a:extLst>
              <a:ext uri="{FF2B5EF4-FFF2-40B4-BE49-F238E27FC236}">
                <a16:creationId xmlns:a16="http://schemas.microsoft.com/office/drawing/2014/main" id="{B7C49D2E-8481-48C5-982E-FBA05A32864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1B9EAEB-567D-46AB-BDCF-F0F067B4F97C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4342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9">
            <a:hlinkClick r:id="" action="ppaction://media"/>
            <a:extLst>
              <a:ext uri="{FF2B5EF4-FFF2-40B4-BE49-F238E27FC236}">
                <a16:creationId xmlns:a16="http://schemas.microsoft.com/office/drawing/2014/main" id="{8E5F1F34-6F1E-47AE-832E-FE861F723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893"/>
            <a:ext cx="16254413" cy="91431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42EF8D-8DD1-4D21-8B66-6BDC9E811030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9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tegning&#10;&#10;Automatisk generert beskrivelse">
            <a:extLst>
              <a:ext uri="{FF2B5EF4-FFF2-40B4-BE49-F238E27FC236}">
                <a16:creationId xmlns:a16="http://schemas.microsoft.com/office/drawing/2014/main" id="{52AAE27E-7FBA-4ECE-92AB-3A3C39E632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5FE4CE4-134D-4788-A6F4-BC91B10574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57D81D62-A055-4B15-80BD-929468DE16B6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35523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7932DB0C-BAFA-498B-B552-68CBCFE5CF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1E3279-D715-4827-9A13-05F2C36B5E51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7F43DFE-C8AB-4A89-875F-908F84F621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F68E54C7-4E92-4D7E-AE3A-BBBEE9879B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BDBD0-71F1-4AEB-9367-24166E6A24A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CAC403A-A759-4525-ACE7-2FACC03B96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698C1FA3-9361-4B71-8FB6-9F9D34E83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4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C1421C68-4400-4B62-A3FC-DFDD0D1A83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BDA1AFF-68C0-4650-8E52-6263233596B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730FB02-9270-497B-BF5B-66B5BB7B62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5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7D83A18E-4B0C-454E-81E7-91F1C4D484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7DA5B237-216F-496A-9C1D-773EFC9118D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07" r:id="rId2"/>
    <p:sldLayoutId id="2147483717" r:id="rId3"/>
    <p:sldLayoutId id="2147483713" r:id="rId4"/>
    <p:sldLayoutId id="2147483721" r:id="rId5"/>
    <p:sldLayoutId id="2147483720" r:id="rId6"/>
    <p:sldLayoutId id="2147483719" r:id="rId7"/>
    <p:sldLayoutId id="2147483718" r:id="rId8"/>
    <p:sldLayoutId id="2147483735" r:id="rId9"/>
    <p:sldLayoutId id="2147483736" r:id="rId10"/>
    <p:sldLayoutId id="2147483737" r:id="rId11"/>
    <p:sldLayoutId id="2147483650" r:id="rId12"/>
    <p:sldLayoutId id="2147483652" r:id="rId13"/>
    <p:sldLayoutId id="2147483657" r:id="rId14"/>
    <p:sldLayoutId id="2147483656" r:id="rId15"/>
    <p:sldLayoutId id="2147483669" r:id="rId16"/>
    <p:sldLayoutId id="2147483658" r:id="rId17"/>
    <p:sldLayoutId id="2147483659" r:id="rId18"/>
    <p:sldLayoutId id="2147483722" r:id="rId19"/>
    <p:sldLayoutId id="2147483651" r:id="rId20"/>
    <p:sldLayoutId id="2147483671" r:id="rId2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86B62DA1-65D5-497C-AF34-21B9EF27415A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0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86B62DA1-65D5-497C-AF34-21B9EF27415A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1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digdir.no/datadeling/innsynslosning-tekniske-og-juridiske-muligheter/3465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85DE084-B6F5-89B1-D8EC-396C5126D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1418655"/>
          </a:xfrm>
        </p:spPr>
        <p:txBody>
          <a:bodyPr/>
          <a:lstStyle/>
          <a:p>
            <a:r>
              <a:rPr lang="en-US" dirty="0" err="1"/>
              <a:t>Innsynsløsning</a:t>
            </a:r>
            <a:br>
              <a:rPr lang="en-US" dirty="0"/>
            </a:br>
            <a:r>
              <a:rPr lang="en-US" dirty="0"/>
              <a:t> </a:t>
            </a:r>
            <a:r>
              <a:rPr lang="en-US" sz="2800" dirty="0"/>
              <a:t>- </a:t>
            </a:r>
            <a:r>
              <a:rPr lang="en-US" sz="2800" dirty="0" err="1"/>
              <a:t>Tekniske</a:t>
            </a:r>
            <a:r>
              <a:rPr lang="en-US" sz="2800" dirty="0"/>
              <a:t> </a:t>
            </a:r>
            <a:r>
              <a:rPr lang="en-US" sz="2800" dirty="0" err="1"/>
              <a:t>og</a:t>
            </a:r>
            <a:r>
              <a:rPr lang="en-US" sz="2800" dirty="0"/>
              <a:t> </a:t>
            </a:r>
            <a:r>
              <a:rPr lang="en-US" sz="2800" dirty="0" err="1"/>
              <a:t>juridiske</a:t>
            </a:r>
            <a:r>
              <a:rPr lang="en-US" sz="2800" dirty="0"/>
              <a:t> </a:t>
            </a:r>
            <a:r>
              <a:rPr lang="en-US" sz="2800" dirty="0" err="1"/>
              <a:t>muligheter</a:t>
            </a:r>
            <a:endParaRPr lang="en-US" sz="280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78B2E6D-BF4B-B680-9B56-7313D54C0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7" y="3292081"/>
            <a:ext cx="16263749" cy="54076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365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938B80-9D3E-2988-068B-CBE4191125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8674" y="3625317"/>
            <a:ext cx="6869292" cy="1530351"/>
          </a:xfrm>
        </p:spPr>
        <p:txBody>
          <a:bodyPr>
            <a:normAutofit fontScale="90000"/>
          </a:bodyPr>
          <a:lstStyle/>
          <a:p>
            <a:r>
              <a:rPr lang="nb-NO" dirty="0"/>
              <a:t>Veien videre</a:t>
            </a:r>
            <a:br>
              <a:rPr lang="nb-NO" dirty="0"/>
            </a:br>
            <a:br>
              <a:rPr lang="nb-NO" dirty="0"/>
            </a:br>
            <a:r>
              <a:rPr lang="nb-NO" sz="3100" dirty="0"/>
              <a:t>- Hva kan vi gjøre</a:t>
            </a:r>
            <a:br>
              <a:rPr lang="nb-NO" sz="3100" dirty="0"/>
            </a:br>
            <a:r>
              <a:rPr lang="nb-NO" sz="3100" dirty="0"/>
              <a:t>- Kort og lang sikt</a:t>
            </a:r>
            <a:br>
              <a:rPr lang="nb-NO" sz="3100" dirty="0"/>
            </a:br>
            <a:r>
              <a:rPr lang="nb-NO" sz="3100" dirty="0"/>
              <a:t>- Drikke vår egen champagne</a:t>
            </a:r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CAE18F2-3E2B-6E76-9E67-60BED6A36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1961" y="460927"/>
            <a:ext cx="7634529" cy="539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53ECD4BF-05F3-5C85-7D20-95331A63A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054" y="445168"/>
            <a:ext cx="9253404" cy="878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1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8981B823-0D56-4ECF-8026-D139D7395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4344" y="3806824"/>
            <a:ext cx="6869292" cy="1530351"/>
          </a:xfrm>
        </p:spPr>
        <p:txBody>
          <a:bodyPr>
            <a:normAutofit fontScale="90000"/>
          </a:bodyPr>
          <a:lstStyle/>
          <a:p>
            <a:r>
              <a:rPr lang="nb-NO" sz="2800" b="1" dirty="0"/>
              <a:t>Denne presentasjonen handler om:</a:t>
            </a:r>
            <a:br>
              <a:rPr lang="nb-NO" sz="2800" dirty="0"/>
            </a:br>
            <a:r>
              <a:rPr lang="nb-NO" sz="2800" dirty="0"/>
              <a:t>Utredningen</a:t>
            </a:r>
            <a:br>
              <a:rPr lang="nb-NO" sz="2800" dirty="0"/>
            </a:br>
            <a:r>
              <a:rPr lang="nb-NO" sz="2800" dirty="0"/>
              <a:t>Hvordan har vi jobbet</a:t>
            </a:r>
            <a:br>
              <a:rPr lang="nb-NO" sz="2800" dirty="0"/>
            </a:br>
            <a:r>
              <a:rPr lang="nb-NO" sz="2800" dirty="0"/>
              <a:t>Innsyn – i praksis – veien videre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32AAA576-D444-86BE-7B6D-D713E53EF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397995" y="1818821"/>
            <a:ext cx="9525201" cy="684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7CEE8638-57C0-4D12-97F5-0A1791A64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44169" y="3465863"/>
            <a:ext cx="6869292" cy="1530351"/>
          </a:xfrm>
        </p:spPr>
        <p:txBody>
          <a:bodyPr/>
          <a:lstStyle/>
          <a:p>
            <a:r>
              <a:rPr lang="nb-NO" dirty="0"/>
              <a:t>Rapporten - innhold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F783734-7380-DF05-E33D-AF03CEC7CC4A}"/>
              </a:ext>
            </a:extLst>
          </p:cNvPr>
          <p:cNvSpPr txBox="1"/>
          <p:nvPr/>
        </p:nvSpPr>
        <p:spPr>
          <a:xfrm>
            <a:off x="7944169" y="5286713"/>
            <a:ext cx="3890809" cy="18344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Kontekst og bakgrunn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Behov og rettigheter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3 sentrale innsatsområder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Konklusjon og anbefaling</a:t>
            </a:r>
          </a:p>
          <a:p>
            <a:endParaRPr lang="nb-NO" dirty="0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D3387487-3C34-0BE6-68E9-F8032DF24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83655" y="609627"/>
            <a:ext cx="8088158" cy="5712473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877CD309-58D1-2EA3-5AA2-6ED824824D0C}"/>
              </a:ext>
            </a:extLst>
          </p:cNvPr>
          <p:cNvSpPr txBox="1"/>
          <p:nvPr/>
        </p:nvSpPr>
        <p:spPr>
          <a:xfrm>
            <a:off x="7944169" y="3494678"/>
            <a:ext cx="12789694" cy="440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hlinkClick r:id="rId4"/>
              </a:rPr>
              <a:t>Innsynsløsning – tekniske og juridiske muligheter | Digdir</a:t>
            </a:r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2C2DC59-531F-E707-6FE2-22AF22669B90}"/>
              </a:ext>
            </a:extLst>
          </p:cNvPr>
          <p:cNvSpPr txBox="1"/>
          <p:nvPr/>
        </p:nvSpPr>
        <p:spPr>
          <a:xfrm>
            <a:off x="396781" y="6322100"/>
            <a:ext cx="7527555" cy="2595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i="0" dirty="0">
                <a:solidFill>
                  <a:srgbClr val="24292F"/>
                </a:solidFill>
                <a:effectLst/>
                <a:latin typeface="-apple-system"/>
              </a:rPr>
              <a:t>Digitaliseringsdirektoratet skal gjennomføre en mulighetsstudie som i korte trekk omfatter</a:t>
            </a:r>
            <a:r>
              <a:rPr lang="nb-NO" sz="2800" b="1" dirty="0">
                <a:solidFill>
                  <a:srgbClr val="24292F"/>
                </a:solidFill>
                <a:latin typeface="-apple-system"/>
              </a:rPr>
              <a:t>:</a:t>
            </a:r>
            <a:endParaRPr lang="nb-NO" sz="2800" b="1" dirty="0">
              <a:solidFill>
                <a:srgbClr val="1E2B3C"/>
              </a:solidFill>
              <a:latin typeface="Arial" panose="020B0604020202020204"/>
              <a:cs typeface="Arial" panose="020B0604020202020204"/>
            </a:endParaRPr>
          </a:p>
          <a:p>
            <a:pPr marL="800100" lvl="1" indent="-342900">
              <a:buFont typeface="Arial"/>
              <a:buChar char="•"/>
            </a:pPr>
            <a:r>
              <a:rPr lang="nb-NO" sz="2800" b="0" i="0" dirty="0">
                <a:solidFill>
                  <a:srgbClr val="24292F"/>
                </a:solidFill>
                <a:effectLst/>
                <a:latin typeface="-apple-system"/>
              </a:rPr>
              <a:t>tekniske og juridiske muligheter</a:t>
            </a:r>
            <a:endParaRPr lang="nb-NO" sz="2800" dirty="0">
              <a:solidFill>
                <a:srgbClr val="1E2B3C"/>
              </a:solidFill>
              <a:latin typeface="Arial" panose="020B0604020202020204"/>
              <a:cs typeface="Arial" panose="020B0604020202020204"/>
            </a:endParaRPr>
          </a:p>
          <a:p>
            <a:pPr marL="800100" lvl="1" indent="-342900">
              <a:buFont typeface="Arial"/>
              <a:buChar char="•"/>
            </a:pPr>
            <a:r>
              <a:rPr lang="nb-NO" sz="2800" dirty="0">
                <a:solidFill>
                  <a:srgbClr val="24292F"/>
                </a:solidFill>
                <a:latin typeface="-apple-system"/>
              </a:rPr>
              <a:t>offentlig og privat</a:t>
            </a:r>
            <a:r>
              <a:rPr lang="nb-NO" sz="2800" b="0" i="0" dirty="0">
                <a:solidFill>
                  <a:srgbClr val="24292F"/>
                </a:solidFill>
                <a:effectLst/>
                <a:latin typeface="-apple-system"/>
              </a:rPr>
              <a:t> sektor.</a:t>
            </a:r>
            <a:r>
              <a:rPr lang="nb-NO" sz="2800" dirty="0">
                <a:solidFill>
                  <a:srgbClr val="24292F"/>
                </a:solidFill>
                <a:latin typeface="-apple-system"/>
              </a:rPr>
              <a:t> </a:t>
            </a:r>
            <a:endParaRPr lang="nb-NO" sz="2800" dirty="0">
              <a:solidFill>
                <a:srgbClr val="1E2B3C"/>
              </a:solidFill>
              <a:latin typeface="Arial" panose="020B0604020202020204"/>
              <a:cs typeface="Arial" panose="020B0604020202020204"/>
            </a:endParaRPr>
          </a:p>
          <a:p>
            <a:pPr marL="800100" lvl="1" indent="-342900">
              <a:buFont typeface="Arial"/>
              <a:buChar char="•"/>
            </a:pPr>
            <a:r>
              <a:rPr lang="nb-NO" sz="2800" dirty="0">
                <a:solidFill>
                  <a:srgbClr val="24292F"/>
                </a:solidFill>
                <a:latin typeface="-apple-system"/>
              </a:rPr>
              <a:t>mulige løsninger</a:t>
            </a:r>
            <a:r>
              <a:rPr lang="nb-NO" sz="2800" b="0" i="0" dirty="0">
                <a:solidFill>
                  <a:srgbClr val="24292F"/>
                </a:solidFill>
                <a:effectLst/>
                <a:latin typeface="-apple-system"/>
              </a:rPr>
              <a:t>​</a:t>
            </a:r>
            <a:r>
              <a:rPr lang="nb-NO" sz="2800" dirty="0">
                <a:solidFill>
                  <a:srgbClr val="24292F"/>
                </a:solidFill>
                <a:latin typeface="-apple-system"/>
              </a:rPr>
              <a:t>/tiltak</a:t>
            </a:r>
            <a:endParaRPr lang="nb-NO" sz="2400" dirty="0">
              <a:solidFill>
                <a:schemeClr val="tx2"/>
              </a:solidFill>
              <a:ea typeface="+mn-lt"/>
              <a:cs typeface="+mn-lt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6611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2C4ACA5-3DA7-3A3C-6D6C-BFA218A035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24388" y="2409371"/>
            <a:ext cx="10626368" cy="7521497"/>
          </a:xfrm>
        </p:spPr>
        <p:txBody>
          <a:bodyPr>
            <a:noAutofit/>
          </a:bodyPr>
          <a:lstStyle/>
          <a:p>
            <a:r>
              <a:rPr lang="nb-NO" sz="2800" b="0" i="0" u="none" strike="noStrike" dirty="0">
                <a:solidFill>
                  <a:srgbClr val="1E2B3C"/>
                </a:solidFill>
                <a:effectLst/>
                <a:latin typeface="Inter"/>
              </a:rPr>
              <a:t>Innbyggerens perspektiv</a:t>
            </a:r>
            <a:br>
              <a:rPr lang="nb-NO" sz="2800" b="0" i="0" u="none" strike="noStrike" dirty="0">
                <a:solidFill>
                  <a:srgbClr val="1E2B3C"/>
                </a:solidFill>
                <a:effectLst/>
                <a:latin typeface="Inter"/>
              </a:rPr>
            </a:br>
            <a:r>
              <a:rPr lang="nb-NO" sz="2800" b="0" i="0" u="none" strike="noStrike" dirty="0">
                <a:solidFill>
                  <a:srgbClr val="1E2B3C"/>
                </a:solidFill>
                <a:effectLst/>
                <a:latin typeface="Inter"/>
              </a:rPr>
              <a:t>- </a:t>
            </a:r>
            <a:r>
              <a:rPr lang="nb-NO" sz="2000" b="0" i="0" u="none" strike="noStrike" dirty="0">
                <a:solidFill>
                  <a:srgbClr val="1E2B3C"/>
                </a:solidFill>
                <a:effectLst/>
                <a:latin typeface="Inter"/>
              </a:rPr>
              <a:t>Generell høy tillit til offentlige myndigheter</a:t>
            </a:r>
            <a:br>
              <a:rPr lang="nb-NO" sz="2000" b="0" i="0" u="none" strike="noStrike" dirty="0">
                <a:solidFill>
                  <a:srgbClr val="1E2B3C"/>
                </a:solidFill>
                <a:effectLst/>
                <a:latin typeface="Inter"/>
              </a:rPr>
            </a:br>
            <a:r>
              <a:rPr lang="nb-NO" sz="2000" b="0" i="0" u="none" strike="noStrike" dirty="0">
                <a:solidFill>
                  <a:srgbClr val="1E2B3C"/>
                </a:solidFill>
                <a:effectLst/>
                <a:latin typeface="Inter"/>
              </a:rPr>
              <a:t>- Innbyggernes kjennskap til personvernregelverket</a:t>
            </a:r>
            <a:br>
              <a:rPr lang="nb-NO" sz="2000" b="0" i="0" u="none" strike="noStrike" dirty="0">
                <a:solidFill>
                  <a:srgbClr val="1E2B3C"/>
                </a:solidFill>
                <a:effectLst/>
                <a:latin typeface="Inter"/>
              </a:rPr>
            </a:br>
            <a:r>
              <a:rPr lang="nb-NO" sz="2000" b="0" i="0" u="none" strike="noStrike" dirty="0">
                <a:solidFill>
                  <a:srgbClr val="1E2B3C"/>
                </a:solidFill>
                <a:effectLst/>
                <a:latin typeface="Inter"/>
              </a:rPr>
              <a:t>- Ikke-digitale innbyggere</a:t>
            </a:r>
            <a:br>
              <a:rPr lang="nb-NO" sz="2800" b="0" i="0" u="none" strike="noStrike" dirty="0">
                <a:solidFill>
                  <a:srgbClr val="1E2B3C"/>
                </a:solidFill>
                <a:effectLst/>
                <a:latin typeface="Inter"/>
              </a:rPr>
            </a:br>
            <a:r>
              <a:rPr lang="nb-NO" sz="2800" b="0" i="0" u="none" strike="noStrike" dirty="0">
                <a:solidFill>
                  <a:srgbClr val="1E2B3C"/>
                </a:solidFill>
                <a:effectLst/>
                <a:latin typeface="Inter"/>
              </a:rPr>
              <a:t>- </a:t>
            </a:r>
            <a:r>
              <a:rPr lang="nb-NO" sz="2000" b="0" i="0" u="none" strike="noStrike" dirty="0">
                <a:solidFill>
                  <a:srgbClr val="1E2B3C"/>
                </a:solidFill>
                <a:effectLst/>
                <a:latin typeface="Inter"/>
              </a:rPr>
              <a:t>Problemet sett fra innbyggers perspektiv</a:t>
            </a:r>
            <a:br>
              <a:rPr lang="nb-NO" sz="2800" b="0" i="0" u="none" strike="noStrike" dirty="0">
                <a:solidFill>
                  <a:srgbClr val="1E2B3C"/>
                </a:solidFill>
                <a:effectLst/>
                <a:latin typeface="Inter"/>
              </a:rPr>
            </a:br>
            <a:br>
              <a:rPr lang="nb-NO" sz="2800" b="0" i="0" u="none" strike="noStrike" dirty="0">
                <a:solidFill>
                  <a:srgbClr val="1E2B3C"/>
                </a:solidFill>
                <a:effectLst/>
                <a:latin typeface="Inter"/>
              </a:rPr>
            </a:br>
            <a:r>
              <a:rPr lang="nb-NO" sz="2800" b="0" i="0" u="none" strike="noStrike" dirty="0">
                <a:solidFill>
                  <a:srgbClr val="1E2B3C"/>
                </a:solidFill>
                <a:effectLst/>
                <a:latin typeface="Inter"/>
              </a:rPr>
              <a:t>Tekniske perspektiver</a:t>
            </a:r>
            <a:br>
              <a:rPr lang="nb-NO" sz="2800" b="0" i="0" u="none" strike="noStrike" dirty="0">
                <a:solidFill>
                  <a:srgbClr val="1E2B3C"/>
                </a:solidFill>
                <a:effectLst/>
                <a:latin typeface="Inter"/>
              </a:rPr>
            </a:br>
            <a:r>
              <a:rPr lang="nb-NO" sz="2000" b="0" i="0" u="none" strike="noStrike" dirty="0">
                <a:solidFill>
                  <a:srgbClr val="1E2B3C"/>
                </a:solidFill>
                <a:effectLst/>
                <a:latin typeface="Inter"/>
              </a:rPr>
              <a:t>- Teknisk tilgjengelighet er en forutsetning</a:t>
            </a:r>
            <a:br>
              <a:rPr lang="nb-NO" sz="2000" b="0" i="0" u="none" strike="noStrike" dirty="0">
                <a:solidFill>
                  <a:srgbClr val="1E2B3C"/>
                </a:solidFill>
                <a:effectLst/>
                <a:latin typeface="Inter"/>
              </a:rPr>
            </a:br>
            <a:r>
              <a:rPr lang="nb-NO" sz="2000" b="0" i="0" u="none" strike="noStrike" dirty="0">
                <a:solidFill>
                  <a:srgbClr val="1E2B3C"/>
                </a:solidFill>
                <a:effectLst/>
                <a:latin typeface="Inter"/>
              </a:rPr>
              <a:t>- Problemet sett fra et teknisk perspektiv</a:t>
            </a:r>
            <a:br>
              <a:rPr lang="nb-NO" sz="2800" b="0" i="0" u="none" strike="noStrike" dirty="0">
                <a:solidFill>
                  <a:srgbClr val="1E2B3C"/>
                </a:solidFill>
                <a:effectLst/>
                <a:latin typeface="Inter"/>
              </a:rPr>
            </a:br>
            <a:br>
              <a:rPr lang="nb-NO" sz="2800" b="0" i="0" u="none" strike="noStrike" dirty="0">
                <a:solidFill>
                  <a:srgbClr val="1E2B3C"/>
                </a:solidFill>
                <a:effectLst/>
                <a:latin typeface="Inter"/>
              </a:rPr>
            </a:br>
            <a:r>
              <a:rPr lang="nb-NO" sz="2800" b="0" i="0" u="none" strike="noStrike" dirty="0">
                <a:solidFill>
                  <a:srgbClr val="1E2B3C"/>
                </a:solidFill>
                <a:effectLst/>
                <a:latin typeface="Inter"/>
              </a:rPr>
              <a:t>Semantiske perspektiver</a:t>
            </a:r>
            <a:br>
              <a:rPr lang="nb-NO" sz="2800" b="0" i="0" u="none" strike="noStrike" dirty="0">
                <a:solidFill>
                  <a:srgbClr val="1E2B3C"/>
                </a:solidFill>
                <a:effectLst/>
                <a:latin typeface="Inter"/>
              </a:rPr>
            </a:br>
            <a:r>
              <a:rPr lang="nb-NO" sz="2000" b="0" i="0" u="none" strike="noStrike" dirty="0">
                <a:solidFill>
                  <a:srgbClr val="1E2B3C"/>
                </a:solidFill>
                <a:effectLst/>
                <a:latin typeface="Inter"/>
              </a:rPr>
              <a:t>- Oversikt over data</a:t>
            </a:r>
            <a:br>
              <a:rPr lang="nb-NO" sz="2000" b="0" i="0" u="none" strike="noStrike" dirty="0">
                <a:solidFill>
                  <a:srgbClr val="1E2B3C"/>
                </a:solidFill>
                <a:effectLst/>
                <a:latin typeface="Inter"/>
              </a:rPr>
            </a:br>
            <a:r>
              <a:rPr lang="nb-NO" sz="2000" b="0" i="0" u="none" strike="noStrike" dirty="0">
                <a:solidFill>
                  <a:srgbClr val="1E2B3C"/>
                </a:solidFill>
                <a:effectLst/>
                <a:latin typeface="Inter"/>
              </a:rPr>
              <a:t>- Kartlegging av personopplysningskilder</a:t>
            </a:r>
            <a:br>
              <a:rPr lang="nb-NO" sz="2000" b="0" i="0" u="none" strike="noStrike" dirty="0">
                <a:solidFill>
                  <a:srgbClr val="1E2B3C"/>
                </a:solidFill>
                <a:effectLst/>
                <a:latin typeface="Inter"/>
              </a:rPr>
            </a:br>
            <a:r>
              <a:rPr lang="nb-NO" sz="2000" b="0" i="0" u="none" strike="noStrike" dirty="0">
                <a:solidFill>
                  <a:srgbClr val="1E2B3C"/>
                </a:solidFill>
                <a:effectLst/>
                <a:latin typeface="Inter"/>
              </a:rPr>
              <a:t>- Informasjonsforvaltning og semantiske utfordringer</a:t>
            </a:r>
            <a:br>
              <a:rPr lang="nb-NO" sz="2800" b="0" i="0" u="none" strike="noStrike" dirty="0">
                <a:solidFill>
                  <a:srgbClr val="1E2B3C"/>
                </a:solidFill>
                <a:effectLst/>
                <a:latin typeface="Inter"/>
              </a:rPr>
            </a:br>
            <a:br>
              <a:rPr lang="nb-NO" sz="2800" b="0" i="0" u="none" strike="noStrike" dirty="0">
                <a:solidFill>
                  <a:srgbClr val="1E2B3C"/>
                </a:solidFill>
                <a:effectLst/>
                <a:latin typeface="Inter"/>
              </a:rPr>
            </a:br>
            <a:r>
              <a:rPr lang="nb-NO" sz="2800" b="0" i="0" u="none" strike="noStrike" dirty="0">
                <a:solidFill>
                  <a:srgbClr val="1E2B3C"/>
                </a:solidFill>
                <a:effectLst/>
                <a:latin typeface="Inter"/>
              </a:rPr>
              <a:t>Juridiske perspektiver</a:t>
            </a:r>
            <a:br>
              <a:rPr lang="nb-NO" sz="2800" b="0" i="0" u="none" strike="noStrike" dirty="0">
                <a:solidFill>
                  <a:srgbClr val="1E2B3C"/>
                </a:solidFill>
                <a:effectLst/>
                <a:latin typeface="Inter"/>
              </a:rPr>
            </a:br>
            <a:r>
              <a:rPr lang="nb-NO" sz="2000" b="0" i="0" u="none" strike="noStrike" dirty="0">
                <a:solidFill>
                  <a:srgbClr val="1E2B3C"/>
                </a:solidFill>
                <a:effectLst/>
                <a:latin typeface="Inter"/>
              </a:rPr>
              <a:t>- Ulike rettslige grunnlag for innsyn</a:t>
            </a:r>
            <a:br>
              <a:rPr lang="nb-NO" sz="2000" b="0" i="0" u="none" strike="noStrike" dirty="0">
                <a:solidFill>
                  <a:srgbClr val="1E2B3C"/>
                </a:solidFill>
                <a:effectLst/>
                <a:latin typeface="Inter"/>
              </a:rPr>
            </a:br>
            <a:r>
              <a:rPr lang="nb-NO" sz="2000" b="0" i="0" u="none" strike="noStrike" dirty="0">
                <a:solidFill>
                  <a:srgbClr val="1E2B3C"/>
                </a:solidFill>
                <a:effectLst/>
                <a:latin typeface="Inter"/>
              </a:rPr>
              <a:t>- Rett til å kreve innsyn i egne personopplysninger</a:t>
            </a:r>
            <a:br>
              <a:rPr lang="nb-NO" sz="2800" b="0" i="0" u="none" strike="noStrike" dirty="0">
                <a:solidFill>
                  <a:srgbClr val="1E2B3C"/>
                </a:solidFill>
                <a:effectLst/>
                <a:latin typeface="Inter"/>
              </a:rPr>
            </a:br>
            <a:br>
              <a:rPr lang="nb-NO" sz="2800" b="0" i="0" u="none" strike="noStrike" dirty="0">
                <a:solidFill>
                  <a:srgbClr val="1E2B3C"/>
                </a:solidFill>
                <a:effectLst/>
                <a:latin typeface="Inter"/>
              </a:rPr>
            </a:br>
            <a:r>
              <a:rPr lang="nb-NO" sz="2800" b="0" i="0" u="none" strike="noStrike" dirty="0">
                <a:solidFill>
                  <a:srgbClr val="1E2B3C"/>
                </a:solidFill>
                <a:effectLst/>
                <a:latin typeface="Inter"/>
              </a:rPr>
              <a:t>Organisatoriske perspektiver</a:t>
            </a:r>
            <a:br>
              <a:rPr lang="nb-NO" sz="2800" b="0" i="0" u="none" strike="noStrike" dirty="0">
                <a:solidFill>
                  <a:srgbClr val="1E2B3C"/>
                </a:solidFill>
                <a:effectLst/>
                <a:latin typeface="Inter"/>
              </a:rPr>
            </a:br>
            <a:r>
              <a:rPr lang="nb-NO" sz="2000" b="0" i="0" u="none" strike="noStrike" dirty="0">
                <a:solidFill>
                  <a:srgbClr val="1E2B3C"/>
                </a:solidFill>
                <a:effectLst/>
                <a:latin typeface="Inter"/>
              </a:rPr>
              <a:t>- Styring og forvaltning</a:t>
            </a:r>
            <a:br>
              <a:rPr lang="nb-NO" sz="2000" b="0" i="0" u="none" strike="noStrike" dirty="0">
                <a:solidFill>
                  <a:srgbClr val="1E2B3C"/>
                </a:solidFill>
                <a:effectLst/>
                <a:latin typeface="Inter"/>
              </a:rPr>
            </a:br>
            <a:r>
              <a:rPr lang="nb-NO" sz="2000" dirty="0">
                <a:solidFill>
                  <a:srgbClr val="1E2B3C"/>
                </a:solidFill>
                <a:latin typeface="Inter"/>
              </a:rPr>
              <a:t>- Oppgavedeling</a:t>
            </a:r>
            <a:br>
              <a:rPr lang="nb-NO" sz="2000" b="0" i="0" u="none" strike="noStrike" dirty="0">
                <a:solidFill>
                  <a:srgbClr val="1E2B3C"/>
                </a:solidFill>
                <a:effectLst/>
                <a:latin typeface="Inter"/>
              </a:rPr>
            </a:br>
            <a:br>
              <a:rPr lang="nb-NO" sz="2800" b="0" i="0" dirty="0">
                <a:solidFill>
                  <a:srgbClr val="1E2B3C"/>
                </a:solidFill>
                <a:effectLst/>
                <a:latin typeface="Inter"/>
              </a:rPr>
            </a:br>
            <a:endParaRPr lang="nb-NO" sz="2800" dirty="0"/>
          </a:p>
        </p:txBody>
      </p:sp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405CD9C8-28A5-0A2C-73D1-C16C40144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4" y="3909810"/>
            <a:ext cx="8040929" cy="5678423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9ADA383D-7332-E65E-D889-A6C4B974D440}"/>
              </a:ext>
            </a:extLst>
          </p:cNvPr>
          <p:cNvSpPr txBox="1"/>
          <p:nvPr/>
        </p:nvSpPr>
        <p:spPr>
          <a:xfrm>
            <a:off x="609600" y="1741714"/>
            <a:ext cx="63736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/>
              <a:t>Bakgrunn og rammer</a:t>
            </a:r>
          </a:p>
        </p:txBody>
      </p:sp>
    </p:spTree>
    <p:extLst>
      <p:ext uri="{BB962C8B-B14F-4D97-AF65-F5344CB8AC3E}">
        <p14:creationId xmlns:p14="http://schemas.microsoft.com/office/powerpoint/2010/main" val="306570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1">
            <a:extLst>
              <a:ext uri="{FF2B5EF4-FFF2-40B4-BE49-F238E27FC236}">
                <a16:creationId xmlns:a16="http://schemas.microsoft.com/office/drawing/2014/main" id="{6C74A6F8-202C-A26F-C9A2-27EB347241B8}"/>
              </a:ext>
            </a:extLst>
          </p:cNvPr>
          <p:cNvSpPr txBox="1">
            <a:spLocks/>
          </p:cNvSpPr>
          <p:nvPr/>
        </p:nvSpPr>
        <p:spPr>
          <a:xfrm>
            <a:off x="6094881" y="2422301"/>
            <a:ext cx="4917715" cy="598074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rmAutofit fontScale="70000" lnSpcReduction="20000"/>
          </a:bodyPr>
          <a:lstStyle>
            <a:lvl1pPr marL="540000" indent="-540000" algn="l" defTabSz="1219085" rtl="0" eaLnBrk="1" latinLnBrk="0" hangingPunct="1">
              <a:lnSpc>
                <a:spcPct val="100000"/>
              </a:lnSpc>
              <a:spcBef>
                <a:spcPts val="2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3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111500" indent="-5715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471500" indent="-5715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17200" indent="-4572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77200" indent="-4572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52484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7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69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2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nb-NO" sz="4000" dirty="0"/>
              <a:t>Behov: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666" b="1" dirty="0"/>
              <a:t>For innbyggere</a:t>
            </a:r>
            <a:endParaRPr lang="nb-NO" sz="1800" dirty="0"/>
          </a:p>
          <a:p>
            <a:pPr marL="320111" indent="-320111" defTabSz="722673">
              <a:spcBef>
                <a:spcPts val="1400"/>
              </a:spcBef>
              <a:defRPr sz="2128"/>
            </a:pPr>
            <a:r>
              <a:rPr lang="nb-NO" sz="2400" dirty="0"/>
              <a:t>Oversikt over persondatakilder </a:t>
            </a:r>
          </a:p>
          <a:p>
            <a:pPr marL="320111" indent="-320111" defTabSz="722673">
              <a:spcBef>
                <a:spcPts val="1400"/>
              </a:spcBef>
              <a:defRPr sz="2128"/>
            </a:pPr>
            <a:r>
              <a:rPr lang="nb-NO" sz="2400" dirty="0"/>
              <a:t>Informasjon</a:t>
            </a:r>
          </a:p>
          <a:p>
            <a:pPr marL="320111" indent="-320111" defTabSz="722673">
              <a:spcBef>
                <a:spcPts val="1400"/>
              </a:spcBef>
              <a:defRPr sz="2128"/>
            </a:pPr>
            <a:r>
              <a:rPr lang="nb-NO" sz="2400" dirty="0"/>
              <a:t>Veiledning</a:t>
            </a:r>
          </a:p>
          <a:p>
            <a:pPr marL="320111" indent="-320111" defTabSz="722673">
              <a:spcBef>
                <a:spcPts val="1400"/>
              </a:spcBef>
              <a:defRPr sz="2128"/>
            </a:pPr>
            <a:r>
              <a:rPr lang="nb-NO" sz="2400" dirty="0"/>
              <a:t>Oversikt over hvor det finnes data om meg</a:t>
            </a:r>
          </a:p>
          <a:p>
            <a:pPr marL="320111" indent="-320111" defTabSz="722673">
              <a:spcBef>
                <a:spcPts val="1400"/>
              </a:spcBef>
              <a:defRPr sz="2128"/>
            </a:pPr>
            <a:r>
              <a:rPr lang="nb-NO" sz="2400" dirty="0"/>
              <a:t>Innsyn i egne data </a:t>
            </a:r>
          </a:p>
          <a:p>
            <a:pPr marL="320111" indent="-320111" defTabSz="722673">
              <a:spcBef>
                <a:spcPts val="1400"/>
              </a:spcBef>
              <a:defRPr sz="2128"/>
            </a:pPr>
            <a:r>
              <a:rPr lang="nb-NO" sz="2400" dirty="0"/>
              <a:t>Bruke egne personopplysninger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400" b="1" dirty="0"/>
              <a:t>For virksomhet:</a:t>
            </a:r>
          </a:p>
          <a:p>
            <a:pPr marL="320111" indent="-320111" defTabSz="722673">
              <a:spcBef>
                <a:spcPts val="1400"/>
              </a:spcBef>
              <a:defRPr sz="2128"/>
            </a:pPr>
            <a:r>
              <a:rPr lang="nb-NO" sz="2400" dirty="0"/>
              <a:t>Oversikt over persondata </a:t>
            </a:r>
          </a:p>
          <a:p>
            <a:pPr marL="320111" indent="-320111" defTabSz="722673">
              <a:spcBef>
                <a:spcPts val="1400"/>
              </a:spcBef>
              <a:defRPr sz="2128"/>
            </a:pPr>
            <a:r>
              <a:rPr lang="nb-NO" sz="2400" dirty="0"/>
              <a:t>Standardisering </a:t>
            </a:r>
          </a:p>
          <a:p>
            <a:pPr marL="320111" indent="-320111" defTabSz="722673">
              <a:spcBef>
                <a:spcPts val="1400"/>
              </a:spcBef>
              <a:defRPr sz="2128"/>
            </a:pPr>
            <a:r>
              <a:rPr lang="nb-NO" sz="2400" dirty="0"/>
              <a:t>Beste praksis </a:t>
            </a:r>
          </a:p>
          <a:p>
            <a:pPr marL="320111" indent="-320111" defTabSz="722673">
              <a:spcBef>
                <a:spcPts val="1400"/>
              </a:spcBef>
              <a:defRPr sz="2128"/>
            </a:pPr>
            <a:r>
              <a:rPr lang="nb-NO" sz="2400" dirty="0"/>
              <a:t>Verktøy- og </a:t>
            </a:r>
            <a:r>
              <a:rPr lang="nb-NO" sz="2400" dirty="0" err="1"/>
              <a:t>prosesstøtte</a:t>
            </a:r>
            <a:endParaRPr lang="nb-NO" sz="2400" dirty="0"/>
          </a:p>
          <a:p>
            <a:pPr marL="0" indent="0" defTabSz="722673">
              <a:spcBef>
                <a:spcPts val="1400"/>
              </a:spcBef>
              <a:buFont typeface="Arial" panose="020B0604020202020204" pitchFamily="34" charset="0"/>
              <a:buNone/>
              <a:defRPr sz="2128"/>
            </a:pPr>
            <a:r>
              <a:rPr lang="nb-NO" sz="2400" dirty="0"/>
              <a:t>	</a:t>
            </a:r>
          </a:p>
        </p:txBody>
      </p:sp>
      <p:sp>
        <p:nvSpPr>
          <p:cNvPr id="9" name="Tittel 2">
            <a:extLst>
              <a:ext uri="{FF2B5EF4-FFF2-40B4-BE49-F238E27FC236}">
                <a16:creationId xmlns:a16="http://schemas.microsoft.com/office/drawing/2014/main" id="{9A2BA2C2-575E-40EC-8278-D7819FC37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970" y="1386847"/>
            <a:ext cx="12303609" cy="692499"/>
          </a:xfrm>
        </p:spPr>
        <p:txBody>
          <a:bodyPr/>
          <a:lstStyle/>
          <a:p>
            <a:r>
              <a:rPr lang="nb-NO"/>
              <a:t>Hva er problemet og hva ønsker vi å oppnå?</a:t>
            </a:r>
          </a:p>
        </p:txBody>
      </p:sp>
      <p:sp>
        <p:nvSpPr>
          <p:cNvPr id="10" name="Plassholder for tekst 1">
            <a:extLst>
              <a:ext uri="{FF2B5EF4-FFF2-40B4-BE49-F238E27FC236}">
                <a16:creationId xmlns:a16="http://schemas.microsoft.com/office/drawing/2014/main" id="{B7782F1C-ED7C-FD3B-2F55-8AA1DE7F961B}"/>
              </a:ext>
            </a:extLst>
          </p:cNvPr>
          <p:cNvSpPr txBox="1">
            <a:spLocks/>
          </p:cNvSpPr>
          <p:nvPr/>
        </p:nvSpPr>
        <p:spPr>
          <a:xfrm>
            <a:off x="8517655" y="2428043"/>
            <a:ext cx="3950208" cy="42165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539945" indent="-539945" algn="l" defTabSz="1218962" rtl="0" eaLnBrk="1" latinLnBrk="0" hangingPunct="1">
              <a:lnSpc>
                <a:spcPct val="100000"/>
              </a:lnSpc>
              <a:spcBef>
                <a:spcPts val="2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3600" kern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182819" indent="-642873" algn="l" defTabSz="1218962" rtl="0" eaLnBrk="1" latinLnBrk="0" hangingPunct="1">
              <a:lnSpc>
                <a:spcPct val="100000"/>
              </a:lnSpc>
              <a:spcBef>
                <a:spcPts val="2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3200" kern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634621" indent="-734711" algn="l" defTabSz="1218962" rtl="0" eaLnBrk="1" latinLnBrk="0" hangingPunct="1">
              <a:lnSpc>
                <a:spcPct val="100000"/>
              </a:lnSpc>
              <a:spcBef>
                <a:spcPts val="2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945605" indent="-685731" algn="l" defTabSz="1218962" rtl="0" eaLnBrk="1" latinLnBrk="0" hangingPunct="1">
              <a:lnSpc>
                <a:spcPct val="100000"/>
              </a:lnSpc>
              <a:spcBef>
                <a:spcPts val="2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42714" indent="-822876" algn="l" defTabSz="1218962" rtl="0" eaLnBrk="1" latinLnBrk="0" hangingPunct="1">
              <a:lnSpc>
                <a:spcPct val="100000"/>
              </a:lnSpc>
              <a:spcBef>
                <a:spcPts val="2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484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7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69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2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nb-NO" sz="2666"/>
          </a:p>
          <a:p>
            <a:pPr>
              <a:spcBef>
                <a:spcPts val="0"/>
              </a:spcBef>
            </a:pPr>
            <a:endParaRPr lang="nb-NO" sz="2666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C7BC7C1F-B082-6AF7-8987-83A954CC4EDD}"/>
              </a:ext>
            </a:extLst>
          </p:cNvPr>
          <p:cNvSpPr txBox="1"/>
          <p:nvPr/>
        </p:nvSpPr>
        <p:spPr>
          <a:xfrm>
            <a:off x="350797" y="2422301"/>
            <a:ext cx="4076060" cy="57328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Nåsituasjon</a:t>
            </a:r>
            <a:r>
              <a:rPr lang="nb-NO" sz="1800" dirty="0">
                <a:solidFill>
                  <a:srgbClr val="000000"/>
                </a:solidFill>
                <a:effectLst/>
                <a:ea typeface="Yu Gothic Light" panose="020B0300000000000000" pitchFamily="34" charset="-128"/>
                <a:cs typeface="Yu Gothic Light" panose="020B0300000000000000" pitchFamily="34" charset="-128"/>
              </a:rPr>
              <a:t>:</a:t>
            </a:r>
          </a:p>
          <a:p>
            <a:endParaRPr lang="nb-NO" sz="1800" dirty="0">
              <a:solidFill>
                <a:srgbClr val="000000"/>
              </a:solidFill>
              <a:ea typeface="Yu Gothic Light" panose="020B0300000000000000" pitchFamily="34" charset="-128"/>
              <a:cs typeface="Yu Gothic Light" panose="020B0300000000000000" pitchFamily="34" charset="-128"/>
            </a:endParaRPr>
          </a:p>
          <a:p>
            <a:r>
              <a:rPr lang="nb-NO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Innbyggerne har ikke fått oppfylt rettighetene gitt i GDPR på en brukervennlig måte. </a:t>
            </a:r>
          </a:p>
          <a:p>
            <a:endParaRPr lang="nb-NO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  <a:p>
            <a:pPr marL="320111" indent="-320111" defTabSz="722673">
              <a:lnSpc>
                <a:spcPct val="80000"/>
              </a:lnSpc>
              <a:spcBef>
                <a:spcPts val="1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128"/>
            </a:pPr>
            <a:r>
              <a:rPr lang="nb-NO" sz="1700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Innbyggerne har manglende kunnskap om personvern og sine rettigheter</a:t>
            </a:r>
          </a:p>
          <a:p>
            <a:pPr marL="320111" indent="-320111" defTabSz="722673">
              <a:lnSpc>
                <a:spcPct val="80000"/>
              </a:lnSpc>
              <a:spcBef>
                <a:spcPts val="1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128"/>
            </a:pPr>
            <a:r>
              <a:rPr lang="nb-NO" sz="1700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Innbyggeren får ikke tilstrekkelig veiledning, og informasjon</a:t>
            </a:r>
          </a:p>
          <a:p>
            <a:pPr marL="320111" indent="-320111" defTabSz="722673">
              <a:lnSpc>
                <a:spcPct val="80000"/>
              </a:lnSpc>
              <a:spcBef>
                <a:spcPts val="1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128"/>
            </a:pPr>
            <a:r>
              <a:rPr lang="nb-NO" sz="1700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Manglende oversikt</a:t>
            </a:r>
          </a:p>
          <a:p>
            <a:pPr marL="320111" indent="-320111" defTabSz="722673">
              <a:lnSpc>
                <a:spcPct val="80000"/>
              </a:lnSpc>
              <a:spcBef>
                <a:spcPts val="1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128"/>
            </a:pPr>
            <a:r>
              <a:rPr lang="nb-NO" sz="1700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Vanskelig å bruke/dele sine  opplysninger </a:t>
            </a:r>
          </a:p>
          <a:p>
            <a:pPr marL="320111" indent="-320111" defTabSz="722673">
              <a:lnSpc>
                <a:spcPct val="80000"/>
              </a:lnSpc>
              <a:spcBef>
                <a:spcPts val="1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128"/>
            </a:pPr>
            <a:r>
              <a:rPr lang="nb-NO" sz="1700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Mange faller utenfor</a:t>
            </a:r>
          </a:p>
          <a:p>
            <a:pPr marL="320111" indent="-320111" defTabSz="722673">
              <a:lnSpc>
                <a:spcPct val="80000"/>
              </a:lnSpc>
              <a:spcBef>
                <a:spcPts val="1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128"/>
            </a:pPr>
            <a:endParaRPr lang="nb-NO" sz="1700" dirty="0">
              <a:solidFill>
                <a:schemeClr val="accent1"/>
              </a:solidFill>
              <a:latin typeface="Arial"/>
              <a:cs typeface="Arial"/>
              <a:sym typeface="Arial"/>
            </a:endParaRPr>
          </a:p>
          <a:p>
            <a:pPr marL="320111" indent="-320111" defTabSz="722673">
              <a:lnSpc>
                <a:spcPct val="80000"/>
              </a:lnSpc>
              <a:spcBef>
                <a:spcPts val="1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128"/>
            </a:pPr>
            <a:endParaRPr lang="nb-NO" sz="1700" dirty="0">
              <a:solidFill>
                <a:schemeClr val="accent1"/>
              </a:solidFill>
              <a:latin typeface="Arial"/>
              <a:cs typeface="Arial"/>
              <a:sym typeface="Arial"/>
            </a:endParaRPr>
          </a:p>
          <a:p>
            <a:pPr marL="320111" indent="-320111" defTabSz="722673">
              <a:lnSpc>
                <a:spcPct val="80000"/>
              </a:lnSpc>
              <a:spcBef>
                <a:spcPts val="1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128"/>
            </a:pPr>
            <a:endParaRPr lang="nb-NO" sz="1700" dirty="0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F0400A2-AA14-490C-D58A-C0638574454B}"/>
              </a:ext>
            </a:extLst>
          </p:cNvPr>
          <p:cNvSpPr txBox="1"/>
          <p:nvPr/>
        </p:nvSpPr>
        <p:spPr>
          <a:xfrm>
            <a:off x="11744747" y="2428043"/>
            <a:ext cx="4158869" cy="57082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Visjon/mål:</a:t>
            </a:r>
          </a:p>
          <a:p>
            <a:endParaRPr lang="nb-NO" sz="2800" dirty="0">
              <a:solidFill>
                <a:schemeClr val="accent1"/>
              </a:solidFill>
              <a:latin typeface="Arial"/>
              <a:cs typeface="Arial"/>
              <a:sym typeface="Arial"/>
            </a:endParaRPr>
          </a:p>
          <a:p>
            <a:r>
              <a:rPr lang="nb-NO" sz="1600" b="1" dirty="0">
                <a:solidFill>
                  <a:srgbClr val="000000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Sammenhengende tjenester og sammenhengende personvern gir bærekraftig digitalisering.</a:t>
            </a:r>
          </a:p>
          <a:p>
            <a:endParaRPr lang="nb-NO" sz="1800" b="1" dirty="0">
              <a:solidFill>
                <a:srgbClr val="000000"/>
              </a:solidFill>
              <a:latin typeface="Calibri" panose="020F0502020204030204" pitchFamily="34" charset="0"/>
              <a:ea typeface="Yu Gothic Light" panose="020B0300000000000000" pitchFamily="34" charset="-128"/>
              <a:cs typeface="Yu Gothic Light" panose="020B0300000000000000" pitchFamily="34" charset="-128"/>
            </a:endParaRPr>
          </a:p>
          <a:p>
            <a:pPr marL="320111" indent="-320111" defTabSz="722673">
              <a:lnSpc>
                <a:spcPct val="80000"/>
              </a:lnSpc>
              <a:spcBef>
                <a:spcPts val="1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128"/>
            </a:pPr>
            <a:r>
              <a:rPr lang="nb-NO" sz="1700" dirty="0">
                <a:solidFill>
                  <a:schemeClr val="accent1"/>
                </a:solidFill>
                <a:latin typeface="Arial"/>
                <a:cs typeface="Arial"/>
              </a:rPr>
              <a:t>Bygge forståelse gjennom informasjon og veiledning</a:t>
            </a:r>
          </a:p>
          <a:p>
            <a:pPr marL="320111" indent="-320111" defTabSz="722673">
              <a:lnSpc>
                <a:spcPct val="80000"/>
              </a:lnSpc>
              <a:spcBef>
                <a:spcPts val="1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128"/>
            </a:pPr>
            <a:r>
              <a:rPr lang="nb-NO" sz="1700" dirty="0">
                <a:solidFill>
                  <a:schemeClr val="accent1"/>
                </a:solidFill>
                <a:latin typeface="Arial"/>
                <a:cs typeface="Arial"/>
              </a:rPr>
              <a:t>Bedre oversikt </a:t>
            </a:r>
          </a:p>
          <a:p>
            <a:pPr marL="320111" indent="-320111" defTabSz="722673">
              <a:lnSpc>
                <a:spcPct val="80000"/>
              </a:lnSpc>
              <a:spcBef>
                <a:spcPts val="1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128"/>
            </a:pPr>
            <a:r>
              <a:rPr lang="nb-NO" sz="1700" dirty="0">
                <a:solidFill>
                  <a:schemeClr val="accent1"/>
                </a:solidFill>
                <a:latin typeface="Arial"/>
                <a:cs typeface="Arial"/>
              </a:rPr>
              <a:t>Enklere å be om innsyn </a:t>
            </a:r>
          </a:p>
          <a:p>
            <a:pPr marL="320111" indent="-320111" defTabSz="722673">
              <a:lnSpc>
                <a:spcPct val="80000"/>
              </a:lnSpc>
              <a:spcBef>
                <a:spcPts val="1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128"/>
            </a:pPr>
            <a:r>
              <a:rPr lang="nb-NO" sz="1700" dirty="0">
                <a:solidFill>
                  <a:schemeClr val="accent1"/>
                </a:solidFill>
                <a:latin typeface="Arial"/>
                <a:cs typeface="Arial"/>
              </a:rPr>
              <a:t>Enklere å dele sentrale data om deg selv. </a:t>
            </a:r>
          </a:p>
          <a:p>
            <a:pPr marL="320111" indent="-320111" defTabSz="722673">
              <a:lnSpc>
                <a:spcPct val="80000"/>
              </a:lnSpc>
              <a:spcBef>
                <a:spcPts val="1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128"/>
            </a:pPr>
            <a:r>
              <a:rPr lang="nb-NO" sz="1700" dirty="0">
                <a:solidFill>
                  <a:schemeClr val="accent1"/>
                </a:solidFill>
                <a:latin typeface="Arial"/>
                <a:cs typeface="Arial"/>
              </a:rPr>
              <a:t>De som faller utenfor ivaretas på nye måter</a:t>
            </a:r>
          </a:p>
          <a:p>
            <a:pPr marL="320111" indent="-320111" defTabSz="722673">
              <a:lnSpc>
                <a:spcPct val="80000"/>
              </a:lnSpc>
              <a:spcBef>
                <a:spcPts val="1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128"/>
            </a:pPr>
            <a:endParaRPr lang="nb-NO" sz="1700" dirty="0">
              <a:solidFill>
                <a:schemeClr val="accent1"/>
              </a:solidFill>
              <a:latin typeface="Arial"/>
              <a:cs typeface="Arial"/>
            </a:endParaRPr>
          </a:p>
          <a:p>
            <a:pPr marL="320111" indent="-320111" defTabSz="722673">
              <a:lnSpc>
                <a:spcPct val="80000"/>
              </a:lnSpc>
              <a:spcBef>
                <a:spcPts val="1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128"/>
            </a:pPr>
            <a:endParaRPr lang="nb-NO" sz="1700" dirty="0">
              <a:solidFill>
                <a:schemeClr val="accent1"/>
              </a:solidFill>
              <a:latin typeface="Arial"/>
              <a:cs typeface="Arial"/>
            </a:endParaRPr>
          </a:p>
          <a:p>
            <a:pPr marL="320111" indent="-320111" defTabSz="722673">
              <a:lnSpc>
                <a:spcPct val="80000"/>
              </a:lnSpc>
              <a:spcBef>
                <a:spcPts val="1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128"/>
            </a:pPr>
            <a:endParaRPr lang="nb-NO" sz="17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1F63857-3226-989E-D2A9-F4034DCBA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268" y="3608255"/>
            <a:ext cx="2989943" cy="2989943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212D981B-23E4-0829-E8B7-1303FC1CA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053" y="3509556"/>
            <a:ext cx="3135086" cy="31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7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>
            <a:extLst>
              <a:ext uri="{FF2B5EF4-FFF2-40B4-BE49-F238E27FC236}">
                <a16:creationId xmlns:a16="http://schemas.microsoft.com/office/drawing/2014/main" id="{A20584E4-C1C0-D34C-10CC-994C8DAF3614}"/>
              </a:ext>
            </a:extLst>
          </p:cNvPr>
          <p:cNvSpPr txBox="1">
            <a:spLocks/>
          </p:cNvSpPr>
          <p:nvPr/>
        </p:nvSpPr>
        <p:spPr>
          <a:xfrm>
            <a:off x="712000" y="949170"/>
            <a:ext cx="12295197" cy="529136"/>
          </a:xfrm>
          <a:prstGeom prst="rect">
            <a:avLst/>
          </a:prstGeom>
        </p:spPr>
        <p:txBody>
          <a:bodyPr/>
          <a:lstStyle>
            <a:lvl1pPr algn="l" defTabSz="12190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dk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3 innsatsområder – 6 tiltak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99BF91C9-B642-798D-273D-D7078F13B528}"/>
              </a:ext>
            </a:extLst>
          </p:cNvPr>
          <p:cNvSpPr txBox="1">
            <a:spLocks/>
          </p:cNvSpPr>
          <p:nvPr/>
        </p:nvSpPr>
        <p:spPr>
          <a:xfrm>
            <a:off x="809459" y="2041615"/>
            <a:ext cx="14298607" cy="6669248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540000" indent="-540000" algn="l" defTabSz="1219085" rtl="0" eaLnBrk="1" latinLnBrk="0" hangingPunct="1">
              <a:lnSpc>
                <a:spcPct val="100000"/>
              </a:lnSpc>
              <a:spcBef>
                <a:spcPts val="2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3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111500" indent="-5715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471500" indent="-5715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17200" indent="-4572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77200" indent="-4572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52484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7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69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2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b="1" dirty="0"/>
              <a:t>Oversikt </a:t>
            </a:r>
            <a:r>
              <a:rPr lang="nb-NO" dirty="0"/>
              <a:t>over personopplysninger</a:t>
            </a:r>
          </a:p>
          <a:p>
            <a:pPr lvl="1"/>
            <a:endParaRPr lang="nb-NO" dirty="0"/>
          </a:p>
          <a:p>
            <a:pPr lvl="1"/>
            <a:r>
              <a:rPr lang="nb-NO" dirty="0"/>
              <a:t>Tilgjengeliggjøre oversikt for innbygger</a:t>
            </a:r>
          </a:p>
          <a:p>
            <a:pPr lvl="1"/>
            <a:r>
              <a:rPr lang="nb-NO" dirty="0"/>
              <a:t>Definere rammer og verktøy for behandlingsoversikter</a:t>
            </a:r>
          </a:p>
          <a:p>
            <a:endParaRPr lang="nb-NO" b="1" dirty="0"/>
          </a:p>
          <a:p>
            <a:r>
              <a:rPr lang="nb-NO" b="1" dirty="0"/>
              <a:t>Veiledning og innsyn </a:t>
            </a:r>
            <a:r>
              <a:rPr lang="nb-NO" dirty="0"/>
              <a:t>for innbygger</a:t>
            </a:r>
          </a:p>
          <a:p>
            <a:pPr lvl="1"/>
            <a:endParaRPr lang="nb-NO" dirty="0"/>
          </a:p>
          <a:p>
            <a:pPr lvl="1"/>
            <a:r>
              <a:rPr lang="nb-NO" dirty="0"/>
              <a:t>Utvikle løsning som gjør det enklere å be om innsyn</a:t>
            </a:r>
          </a:p>
          <a:p>
            <a:pPr lvl="1"/>
            <a:r>
              <a:rPr lang="nb-NO" dirty="0"/>
              <a:t>Stimulere til deling av erfaringer og løsninger</a:t>
            </a:r>
          </a:p>
          <a:p>
            <a:pPr lvl="1"/>
            <a:r>
              <a:rPr lang="nb-NO" dirty="0"/>
              <a:t>Etablere en standard for innsyn</a:t>
            </a:r>
          </a:p>
          <a:p>
            <a:endParaRPr lang="nb-NO" b="1" dirty="0"/>
          </a:p>
          <a:p>
            <a:r>
              <a:rPr lang="nb-NO" b="1" dirty="0"/>
              <a:t>Kontroll</a:t>
            </a:r>
            <a:r>
              <a:rPr lang="nb-NO" dirty="0"/>
              <a:t> over egne opplysninger</a:t>
            </a:r>
          </a:p>
          <a:p>
            <a:pPr lvl="1"/>
            <a:endParaRPr lang="nb-NO" dirty="0"/>
          </a:p>
          <a:p>
            <a:pPr lvl="1"/>
            <a:r>
              <a:rPr lang="nb-NO" dirty="0"/>
              <a:t>Definere og gi innbygger tilgang til «mine kjerneopplysninger»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88E72C5F-ED9A-32D0-2185-454B6BC05A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77325" y="1545048"/>
            <a:ext cx="3268992" cy="2308811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EA6EDD19-C2C3-A117-3949-D302349BDC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77325" y="4235116"/>
            <a:ext cx="3268992" cy="2308811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5D2B51D9-6FB5-5BAA-4A85-03BE359254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77325" y="6927252"/>
            <a:ext cx="3268992" cy="230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4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584ED5ED-2BA2-4AC6-3CB0-5F117EE78E64}"/>
              </a:ext>
            </a:extLst>
          </p:cNvPr>
          <p:cNvSpPr txBox="1">
            <a:spLocks/>
          </p:cNvSpPr>
          <p:nvPr/>
        </p:nvSpPr>
        <p:spPr>
          <a:xfrm>
            <a:off x="3095751" y="719329"/>
            <a:ext cx="12295197" cy="114604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121908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Konklusjon og anbefaling</a:t>
            </a:r>
            <a:endParaRPr lang="nb-NO" dirty="0"/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1B63D5A6-751A-6583-C5DC-3DF812A344F6}"/>
              </a:ext>
            </a:extLst>
          </p:cNvPr>
          <p:cNvSpPr txBox="1">
            <a:spLocks/>
          </p:cNvSpPr>
          <p:nvPr/>
        </p:nvSpPr>
        <p:spPr>
          <a:xfrm>
            <a:off x="7603958" y="1865377"/>
            <a:ext cx="8313821" cy="658127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540000" indent="-540000" algn="l" defTabSz="1219085" rtl="0" eaLnBrk="1" latinLnBrk="0" hangingPunct="1">
              <a:lnSpc>
                <a:spcPct val="100000"/>
              </a:lnSpc>
              <a:spcBef>
                <a:spcPts val="2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3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111500" indent="-5715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471500" indent="-5715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17200" indent="-4572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77200" indent="-4572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52484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7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69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2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7200" b="1" dirty="0">
                <a:latin typeface="Arial" panose="020B0604020202020204" pitchFamily="34" charset="0"/>
                <a:cs typeface="Arial" panose="020B0604020202020204" pitchFamily="34" charset="0"/>
              </a:rPr>
              <a:t>Personvern i flere lag og proaktivitet</a:t>
            </a:r>
          </a:p>
          <a:p>
            <a:pPr marL="0"/>
            <a:r>
              <a:rPr lang="nb-NO" sz="7600" dirty="0">
                <a:latin typeface="Arial" panose="020B0604020202020204" pitchFamily="34" charset="0"/>
                <a:cs typeface="Arial" panose="020B0604020202020204" pitchFamily="34" charset="0"/>
              </a:rPr>
              <a:t>Samspill mellom informasjon, åpenhet, og innsyn</a:t>
            </a:r>
            <a:endParaRPr lang="nb-NO" sz="6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7200" b="1" dirty="0">
                <a:latin typeface="Arial" panose="020B0604020202020204" pitchFamily="34" charset="0"/>
                <a:cs typeface="Arial" panose="020B0604020202020204" pitchFamily="34" charset="0"/>
              </a:rPr>
              <a:t>Forankring og samarbeid – oppgavedeling</a:t>
            </a:r>
          </a:p>
          <a:p>
            <a:pPr marL="571500" lvl="1"/>
            <a:r>
              <a:rPr lang="nb-NO" sz="7200" dirty="0" err="1">
                <a:latin typeface="Arial" panose="020B0604020202020204" pitchFamily="34" charset="0"/>
                <a:cs typeface="Arial" panose="020B0604020202020204" pitchFamily="34" charset="0"/>
              </a:rPr>
              <a:t>Samskaping</a:t>
            </a:r>
            <a:r>
              <a:rPr lang="nb-NO" sz="7200" dirty="0"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nb-NO" sz="7200" dirty="0" err="1">
                <a:latin typeface="Arial" panose="020B0604020202020204" pitchFamily="34" charset="0"/>
                <a:cs typeface="Arial" panose="020B0604020202020204" pitchFamily="34" charset="0"/>
              </a:rPr>
              <a:t>medvirking</a:t>
            </a:r>
            <a:r>
              <a:rPr lang="nb-NO" sz="7200" dirty="0">
                <a:latin typeface="Arial" panose="020B0604020202020204" pitchFamily="34" charset="0"/>
                <a:cs typeface="Arial" panose="020B0604020202020204" pitchFamily="34" charset="0"/>
              </a:rPr>
              <a:t> på tvers</a:t>
            </a:r>
          </a:p>
          <a:p>
            <a:pPr marL="571500" lvl="1"/>
            <a:r>
              <a:rPr lang="nb-NO" sz="7600" dirty="0">
                <a:latin typeface="Arial" panose="020B0604020202020204" pitchFamily="34" charset="0"/>
                <a:cs typeface="Arial" panose="020B0604020202020204" pitchFamily="34" charset="0"/>
              </a:rPr>
              <a:t>Siloer – ja takk, men vi MÅ samhandle på tvers av dem om innbygger skal oppleve sammenheng</a:t>
            </a:r>
            <a:endParaRPr lang="nb-NO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7200" b="1" dirty="0">
                <a:latin typeface="Arial" panose="020B0604020202020204" pitchFamily="34" charset="0"/>
                <a:cs typeface="Arial" panose="020B0604020202020204" pitchFamily="34" charset="0"/>
              </a:rPr>
              <a:t>Smidig tilnærming og helhet</a:t>
            </a:r>
          </a:p>
          <a:p>
            <a:pPr marL="571500" lvl="1"/>
            <a:r>
              <a:rPr lang="nb-NO" sz="7600" dirty="0">
                <a:latin typeface="Arial" panose="020B0604020202020204" pitchFamily="34" charset="0"/>
                <a:cs typeface="Arial" panose="020B0604020202020204" pitchFamily="34" charset="0"/>
              </a:rPr>
              <a:t>Vi må starte der vi er - Inkrementell og utforskende tilnærming anbefales for tiltakene.</a:t>
            </a:r>
          </a:p>
          <a:p>
            <a:pPr marL="571500" lvl="1"/>
            <a:r>
              <a:rPr lang="nb-NO" sz="7600" dirty="0">
                <a:latin typeface="Arial" panose="020B0604020202020204" pitchFamily="34" charset="0"/>
                <a:cs typeface="Arial" panose="020B0604020202020204" pitchFamily="34" charset="0"/>
              </a:rPr>
              <a:t>Bygge grunnlaget for godt personvern, gode tjenester – og fremtidig innovasjon</a:t>
            </a:r>
          </a:p>
          <a:p>
            <a:pPr marL="0" lvl="1" indent="0">
              <a:buNone/>
            </a:pPr>
            <a:r>
              <a:rPr lang="nb-NO" sz="7600" b="1" dirty="0">
                <a:latin typeface="Arial" panose="020B0604020202020204" pitchFamily="34" charset="0"/>
                <a:cs typeface="Arial" panose="020B0604020202020204" pitchFamily="34" charset="0"/>
              </a:rPr>
              <a:t>Sikre tillit </a:t>
            </a:r>
          </a:p>
          <a:p>
            <a:pPr marL="571500" lvl="1"/>
            <a:r>
              <a:rPr lang="nb-NO" sz="7600" dirty="0">
                <a:latin typeface="Arial" panose="020B0604020202020204" pitchFamily="34" charset="0"/>
                <a:cs typeface="Arial" panose="020B0604020202020204" pitchFamily="34" charset="0"/>
              </a:rPr>
              <a:t>Sammenhengende tjenester utløser nye behov for hvordan vi sikrer personvernet</a:t>
            </a:r>
          </a:p>
          <a:p>
            <a:pPr marL="571500" lvl="1"/>
            <a:r>
              <a:rPr lang="nb-NO" sz="7600" dirty="0">
                <a:latin typeface="Arial" panose="020B0604020202020204" pitchFamily="34" charset="0"/>
                <a:cs typeface="Arial" panose="020B0604020202020204" pitchFamily="34" charset="0"/>
              </a:rPr>
              <a:t>Sosial bærekraft og demokrati - Innsyn og kontroll som pådriver for bærekraftig digitalisering</a:t>
            </a:r>
          </a:p>
          <a:p>
            <a:pPr marL="0" indent="0">
              <a:buNone/>
            </a:pPr>
            <a:endParaRPr lang="nb-NO" sz="7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7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540000" lvl="1" indent="0">
              <a:buFont typeface="Arial" panose="020B0604020202020204" pitchFamily="34" charset="0"/>
              <a:buNone/>
            </a:pPr>
            <a:endParaRPr lang="nb-NO" dirty="0"/>
          </a:p>
        </p:txBody>
      </p:sp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F93E9251-21FE-57BC-50FA-D23A6E2095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210" y="2738782"/>
            <a:ext cx="9702616" cy="685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3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1ED5D093-1153-A63E-B5F6-8B7C0523A466}"/>
              </a:ext>
            </a:extLst>
          </p:cNvPr>
          <p:cNvSpPr txBox="1"/>
          <p:nvPr/>
        </p:nvSpPr>
        <p:spPr>
          <a:xfrm>
            <a:off x="180474" y="3513221"/>
            <a:ext cx="12945787" cy="6042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b-NO" sz="2800" b="1" i="0" dirty="0">
                <a:solidFill>
                  <a:srgbClr val="1E2B3C"/>
                </a:solidFill>
                <a:effectLst/>
                <a:latin typeface="Inter"/>
              </a:rPr>
              <a:t>KS 	NAV</a:t>
            </a:r>
            <a:r>
              <a:rPr lang="nb-NO" sz="2800" b="1" dirty="0">
                <a:solidFill>
                  <a:srgbClr val="1E2B3C"/>
                </a:solidFill>
                <a:latin typeface="Inter"/>
              </a:rPr>
              <a:t> 	</a:t>
            </a:r>
            <a:r>
              <a:rPr lang="nb-NO" sz="2800" b="1" i="0" dirty="0">
                <a:solidFill>
                  <a:srgbClr val="1E2B3C"/>
                </a:solidFill>
                <a:effectLst/>
                <a:latin typeface="Inter"/>
              </a:rPr>
              <a:t>Skatteetaten 		Direktoratet for </a:t>
            </a:r>
            <a:r>
              <a:rPr lang="nb-NO" sz="2800" b="1" i="0" dirty="0" err="1">
                <a:solidFill>
                  <a:srgbClr val="1E2B3C"/>
                </a:solidFill>
                <a:effectLst/>
                <a:latin typeface="Inter"/>
              </a:rPr>
              <a:t>eHelse</a:t>
            </a:r>
            <a:r>
              <a:rPr lang="nb-NO" sz="2800" b="1" dirty="0">
                <a:solidFill>
                  <a:srgbClr val="1E2B3C"/>
                </a:solidFill>
                <a:latin typeface="Inter"/>
              </a:rPr>
              <a:t> 	</a:t>
            </a:r>
          </a:p>
          <a:p>
            <a:pPr algn="l"/>
            <a:r>
              <a:rPr lang="nb-NO" sz="2800" b="1" i="0" dirty="0">
                <a:solidFill>
                  <a:srgbClr val="1E2B3C"/>
                </a:solidFill>
                <a:effectLst/>
                <a:latin typeface="Inter"/>
              </a:rPr>
              <a:t>Politiets IKT-tjenester 	Asker kommune 	Bærum kommune 	Trondheim kommune 	Datatilsynet 	SINTEF 		Brønnøysundregistrene </a:t>
            </a:r>
            <a:endParaRPr lang="nb-NO" sz="2800" b="1" dirty="0">
              <a:solidFill>
                <a:srgbClr val="1E2B3C"/>
              </a:solidFill>
              <a:latin typeface="Inter"/>
            </a:endParaRPr>
          </a:p>
          <a:p>
            <a:pPr algn="l"/>
            <a:r>
              <a:rPr lang="nb-NO" sz="2800" b="1" i="0" dirty="0">
                <a:solidFill>
                  <a:srgbClr val="1E2B3C"/>
                </a:solidFill>
                <a:effectLst/>
                <a:latin typeface="Inter"/>
              </a:rPr>
              <a:t>Arkivverket 	Helse-Midt Gatejuristen 	</a:t>
            </a:r>
            <a:r>
              <a:rPr lang="nb-NO" sz="2800" b="1" i="0" dirty="0" err="1">
                <a:solidFill>
                  <a:srgbClr val="1E2B3C"/>
                </a:solidFill>
                <a:effectLst/>
                <a:latin typeface="Inter"/>
              </a:rPr>
              <a:t>Traq</a:t>
            </a:r>
            <a:r>
              <a:rPr lang="nb-NO" sz="2800" b="1" i="0" dirty="0">
                <a:solidFill>
                  <a:srgbClr val="1E2B3C"/>
                </a:solidFill>
                <a:effectLst/>
                <a:latin typeface="Inter"/>
              </a:rPr>
              <a:t> 	Advokat Jan Sandtrø</a:t>
            </a:r>
          </a:p>
          <a:p>
            <a:pPr algn="l"/>
            <a:r>
              <a:rPr lang="nb-NO" sz="2800" b="1" i="0" dirty="0">
                <a:solidFill>
                  <a:srgbClr val="1E2B3C"/>
                </a:solidFill>
                <a:effectLst/>
                <a:latin typeface="Inter"/>
              </a:rPr>
              <a:t>Norges Døveforbund 		Trøndelag fylkeskommune 	JUSTIFY AS </a:t>
            </a:r>
            <a:r>
              <a:rPr lang="nb-NO" sz="2800" b="1" i="0" dirty="0" err="1">
                <a:solidFill>
                  <a:srgbClr val="1E2B3C"/>
                </a:solidFill>
                <a:effectLst/>
                <a:latin typeface="Inter"/>
              </a:rPr>
              <a:t>NorStella</a:t>
            </a:r>
            <a:r>
              <a:rPr lang="nb-NO" sz="2800" b="1" i="0" dirty="0">
                <a:solidFill>
                  <a:srgbClr val="1E2B3C"/>
                </a:solidFill>
                <a:effectLst/>
                <a:latin typeface="Inter"/>
              </a:rPr>
              <a:t> 	</a:t>
            </a:r>
            <a:r>
              <a:rPr lang="nb-NO" sz="2800" b="1" i="0" dirty="0" err="1">
                <a:solidFill>
                  <a:srgbClr val="1E2B3C"/>
                </a:solidFill>
                <a:effectLst/>
                <a:latin typeface="Inter"/>
              </a:rPr>
              <a:t>OsloMet</a:t>
            </a:r>
            <a:r>
              <a:rPr lang="nb-NO" sz="2800" b="1" i="0" dirty="0">
                <a:solidFill>
                  <a:srgbClr val="1E2B3C"/>
                </a:solidFill>
                <a:effectLst/>
                <a:latin typeface="Inter"/>
              </a:rPr>
              <a:t> 	</a:t>
            </a:r>
            <a:r>
              <a:rPr lang="nb-NO" sz="2800" b="1" i="0" dirty="0" err="1">
                <a:solidFill>
                  <a:srgbClr val="1E2B3C"/>
                </a:solidFill>
                <a:effectLst/>
                <a:latin typeface="Inter"/>
              </a:rPr>
              <a:t>Indykite</a:t>
            </a:r>
            <a:r>
              <a:rPr lang="nb-NO" sz="2800" b="1" i="0" dirty="0">
                <a:solidFill>
                  <a:srgbClr val="1E2B3C"/>
                </a:solidFill>
                <a:effectLst/>
                <a:latin typeface="Inter"/>
              </a:rPr>
              <a:t> 	Kvitsøy kommune </a:t>
            </a:r>
          </a:p>
          <a:p>
            <a:pPr algn="l"/>
            <a:r>
              <a:rPr lang="nb-NO" sz="2800" b="1" i="0" dirty="0">
                <a:solidFill>
                  <a:srgbClr val="1E2B3C"/>
                </a:solidFill>
                <a:effectLst/>
                <a:latin typeface="Inter"/>
              </a:rPr>
              <a:t>Diakonhjemmet sykehus 	Norsk Helsenett 	Kartverket 	</a:t>
            </a:r>
          </a:p>
          <a:p>
            <a:pPr algn="l"/>
            <a:r>
              <a:rPr lang="nb-NO" sz="2800" b="1" i="0" dirty="0">
                <a:solidFill>
                  <a:srgbClr val="1E2B3C"/>
                </a:solidFill>
                <a:effectLst/>
                <a:latin typeface="Inter"/>
              </a:rPr>
              <a:t>Visma </a:t>
            </a:r>
            <a:r>
              <a:rPr lang="nb-NO" sz="2800" b="1" i="0" dirty="0" err="1">
                <a:solidFill>
                  <a:srgbClr val="1E2B3C"/>
                </a:solidFill>
                <a:effectLst/>
                <a:latin typeface="Inter"/>
              </a:rPr>
              <a:t>InSchool</a:t>
            </a:r>
            <a:r>
              <a:rPr lang="nb-NO" sz="2800" b="1" i="0" dirty="0">
                <a:solidFill>
                  <a:srgbClr val="1E2B3C"/>
                </a:solidFill>
                <a:effectLst/>
                <a:latin typeface="Inter"/>
              </a:rPr>
              <a:t> </a:t>
            </a:r>
            <a:r>
              <a:rPr lang="nb-NO" sz="2800" b="1" dirty="0">
                <a:solidFill>
                  <a:srgbClr val="1E2B3C"/>
                </a:solidFill>
                <a:latin typeface="Inter"/>
              </a:rPr>
              <a:t>	</a:t>
            </a:r>
            <a:r>
              <a:rPr lang="nb-NO" sz="2800" b="1" i="0" dirty="0">
                <a:solidFill>
                  <a:srgbClr val="1E2B3C"/>
                </a:solidFill>
                <a:effectLst/>
                <a:latin typeface="Inter"/>
              </a:rPr>
              <a:t>DNV 	Dysleksi Norge 		Norsk Forbund for Utviklingshemmede 	Sandnes kommune 	DIN (Digital Identitet Norden) Osloskolen 	</a:t>
            </a:r>
            <a:r>
              <a:rPr lang="nb-NO" sz="2800" b="1" i="0" dirty="0" err="1">
                <a:solidFill>
                  <a:srgbClr val="1E2B3C"/>
                </a:solidFill>
                <a:effectLst/>
                <a:latin typeface="Inter"/>
              </a:rPr>
              <a:t>IMDi</a:t>
            </a:r>
            <a:r>
              <a:rPr lang="nb-NO" sz="2800" b="1" i="0" dirty="0">
                <a:solidFill>
                  <a:srgbClr val="1E2B3C"/>
                </a:solidFill>
                <a:effectLst/>
                <a:latin typeface="Inter"/>
              </a:rPr>
              <a:t> Høyskolen Kristiania 	EY 	</a:t>
            </a:r>
            <a:r>
              <a:rPr lang="nb-NO" sz="2800" b="1" i="0" dirty="0" err="1">
                <a:solidFill>
                  <a:srgbClr val="1E2B3C"/>
                </a:solidFill>
                <a:effectLst/>
                <a:latin typeface="Inter"/>
              </a:rPr>
              <a:t>Iconfirm</a:t>
            </a:r>
            <a:r>
              <a:rPr lang="nb-NO" sz="2800" b="1" i="0" dirty="0">
                <a:solidFill>
                  <a:srgbClr val="1E2B3C"/>
                </a:solidFill>
                <a:effectLst/>
                <a:latin typeface="Inter"/>
              </a:rPr>
              <a:t> AS </a:t>
            </a:r>
            <a:endParaRPr lang="nb-NO" sz="2800" b="1" dirty="0">
              <a:solidFill>
                <a:srgbClr val="1E2B3C"/>
              </a:solidFill>
              <a:latin typeface="Inter"/>
            </a:endParaRPr>
          </a:p>
          <a:p>
            <a:pPr algn="l"/>
            <a:r>
              <a:rPr lang="nb-NO" sz="2800" b="1" i="0" dirty="0">
                <a:solidFill>
                  <a:srgbClr val="1E2B3C"/>
                </a:solidFill>
                <a:effectLst/>
                <a:latin typeface="Inter"/>
              </a:rPr>
              <a:t>Vestfold og Telemark fylkeskommune </a:t>
            </a:r>
            <a:r>
              <a:rPr lang="nb-NO" sz="2800" b="1" dirty="0">
                <a:solidFill>
                  <a:srgbClr val="1E2B3C"/>
                </a:solidFill>
                <a:latin typeface="Inter"/>
              </a:rPr>
              <a:t>		</a:t>
            </a:r>
            <a:r>
              <a:rPr lang="nb-NO" sz="2800" b="1" i="0" dirty="0">
                <a:solidFill>
                  <a:srgbClr val="1E2B3C"/>
                </a:solidFill>
                <a:effectLst/>
                <a:latin typeface="Inter"/>
              </a:rPr>
              <a:t>Sykehusinnkjøp 	</a:t>
            </a:r>
          </a:p>
          <a:p>
            <a:pPr algn="l"/>
            <a:r>
              <a:rPr lang="nb-NO" sz="2800" b="1" i="0" dirty="0">
                <a:solidFill>
                  <a:srgbClr val="1E2B3C"/>
                </a:solidFill>
                <a:effectLst/>
                <a:latin typeface="Inter"/>
              </a:rPr>
              <a:t>Grep Grenland 		NAV Kontaktsenter Oslo og Vest-Viken 	</a:t>
            </a:r>
          </a:p>
          <a:p>
            <a:pPr algn="l"/>
            <a:r>
              <a:rPr lang="nb-NO" sz="2800" b="1" i="0" dirty="0">
                <a:solidFill>
                  <a:srgbClr val="1E2B3C"/>
                </a:solidFill>
                <a:effectLst/>
                <a:latin typeface="Inter"/>
              </a:rPr>
              <a:t>NAV Frogner 	DFØ 	Kartverket	EYD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nb-NO" b="1" i="0" dirty="0">
              <a:solidFill>
                <a:srgbClr val="1E2B3C"/>
              </a:solidFill>
              <a:effectLst/>
              <a:latin typeface="Inter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AA52A690-1BE7-6327-EE13-8C55DF1FA981}"/>
              </a:ext>
            </a:extLst>
          </p:cNvPr>
          <p:cNvSpPr txBox="1"/>
          <p:nvPr/>
        </p:nvSpPr>
        <p:spPr>
          <a:xfrm>
            <a:off x="13126261" y="2964162"/>
            <a:ext cx="3332939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b-NO" sz="1800" b="1" i="0" dirty="0">
                <a:solidFill>
                  <a:srgbClr val="1E2B3C"/>
                </a:solidFill>
                <a:effectLst/>
                <a:latin typeface="Inter"/>
              </a:rPr>
              <a:t>Hanne Brun</a:t>
            </a:r>
          </a:p>
          <a:p>
            <a:pPr algn="l"/>
            <a:r>
              <a:rPr lang="nb-NO" sz="1800" b="1" i="0" dirty="0">
                <a:solidFill>
                  <a:srgbClr val="1E2B3C"/>
                </a:solidFill>
                <a:effectLst/>
                <a:latin typeface="Inter"/>
              </a:rPr>
              <a:t>Oddhild Aasberg</a:t>
            </a:r>
          </a:p>
          <a:p>
            <a:pPr algn="l"/>
            <a:r>
              <a:rPr lang="nb-NO" sz="1800" b="1" i="0" dirty="0">
                <a:solidFill>
                  <a:srgbClr val="1E2B3C"/>
                </a:solidFill>
                <a:effectLst/>
                <a:latin typeface="Inter"/>
              </a:rPr>
              <a:t>Siri Eriksen</a:t>
            </a:r>
          </a:p>
          <a:p>
            <a:pPr algn="l"/>
            <a:r>
              <a:rPr lang="nb-NO" sz="1800" b="1" i="0" dirty="0">
                <a:solidFill>
                  <a:srgbClr val="1E2B3C"/>
                </a:solidFill>
                <a:effectLst/>
                <a:latin typeface="Inter"/>
              </a:rPr>
              <a:t>Morten Græsby</a:t>
            </a:r>
          </a:p>
          <a:p>
            <a:pPr algn="l"/>
            <a:r>
              <a:rPr lang="nb-NO" sz="1800" b="1" i="0" dirty="0">
                <a:solidFill>
                  <a:srgbClr val="1E2B3C"/>
                </a:solidFill>
                <a:effectLst/>
                <a:latin typeface="Inter"/>
              </a:rPr>
              <a:t>Gorm Braarvig</a:t>
            </a:r>
          </a:p>
          <a:p>
            <a:pPr algn="l"/>
            <a:r>
              <a:rPr lang="nb-NO" sz="1800" b="1" i="0" dirty="0">
                <a:solidFill>
                  <a:srgbClr val="1E2B3C"/>
                </a:solidFill>
                <a:effectLst/>
                <a:latin typeface="Inter"/>
              </a:rPr>
              <a:t>Christiane Frølich</a:t>
            </a:r>
          </a:p>
          <a:p>
            <a:pPr algn="l"/>
            <a:r>
              <a:rPr lang="nb-NO" sz="1800" b="1" i="0" dirty="0">
                <a:solidFill>
                  <a:srgbClr val="1E2B3C"/>
                </a:solidFill>
                <a:effectLst/>
                <a:latin typeface="Inter"/>
              </a:rPr>
              <a:t>Frank Fardal</a:t>
            </a:r>
          </a:p>
          <a:p>
            <a:pPr algn="l"/>
            <a:r>
              <a:rPr lang="nb-NO" sz="1800" b="1" i="0" dirty="0">
                <a:solidFill>
                  <a:srgbClr val="1E2B3C"/>
                </a:solidFill>
                <a:effectLst/>
                <a:latin typeface="Inter"/>
              </a:rPr>
              <a:t>Stein Magne Os</a:t>
            </a:r>
          </a:p>
          <a:p>
            <a:pPr algn="l"/>
            <a:r>
              <a:rPr lang="nb-NO" sz="1800" b="1" i="0" dirty="0">
                <a:solidFill>
                  <a:srgbClr val="1E2B3C"/>
                </a:solidFill>
                <a:effectLst/>
                <a:latin typeface="Inter"/>
              </a:rPr>
              <a:t>Sigurd Sæther Sørensen</a:t>
            </a:r>
          </a:p>
          <a:p>
            <a:pPr algn="l"/>
            <a:r>
              <a:rPr lang="nb-NO" sz="1800" b="1" i="0" dirty="0">
                <a:solidFill>
                  <a:srgbClr val="1E2B3C"/>
                </a:solidFill>
                <a:effectLst/>
                <a:latin typeface="Inter"/>
              </a:rPr>
              <a:t>Trine Blix</a:t>
            </a:r>
          </a:p>
          <a:p>
            <a:pPr algn="l"/>
            <a:r>
              <a:rPr lang="nb-NO" sz="1800" b="1" i="0" dirty="0">
                <a:solidFill>
                  <a:srgbClr val="1E2B3C"/>
                </a:solidFill>
                <a:effectLst/>
                <a:latin typeface="Inter"/>
              </a:rPr>
              <a:t>Christin Staubo</a:t>
            </a:r>
          </a:p>
          <a:p>
            <a:pPr algn="l"/>
            <a:r>
              <a:rPr lang="nb-NO" sz="1800" b="1" i="0" dirty="0">
                <a:solidFill>
                  <a:srgbClr val="1E2B3C"/>
                </a:solidFill>
                <a:effectLst/>
                <a:latin typeface="Inter"/>
              </a:rPr>
              <a:t>Nils Nyhus</a:t>
            </a:r>
          </a:p>
          <a:p>
            <a:pPr algn="l"/>
            <a:r>
              <a:rPr lang="nb-NO" sz="1800" b="1" i="0" dirty="0">
                <a:solidFill>
                  <a:srgbClr val="1E2B3C"/>
                </a:solidFill>
                <a:effectLst/>
                <a:latin typeface="Inter"/>
              </a:rPr>
              <a:t>Jon Are Storløkken</a:t>
            </a:r>
          </a:p>
          <a:p>
            <a:pPr algn="l"/>
            <a:r>
              <a:rPr lang="nb-NO" sz="1800" b="1" i="0" dirty="0">
                <a:solidFill>
                  <a:srgbClr val="1E2B3C"/>
                </a:solidFill>
                <a:effectLst/>
                <a:latin typeface="Inter"/>
              </a:rPr>
              <a:t>Leo Sande Gasnier</a:t>
            </a:r>
          </a:p>
          <a:p>
            <a:pPr algn="l"/>
            <a:r>
              <a:rPr lang="nb-NO" sz="1800" b="1" i="0" dirty="0">
                <a:solidFill>
                  <a:srgbClr val="1E2B3C"/>
                </a:solidFill>
                <a:effectLst/>
                <a:latin typeface="Inter"/>
              </a:rPr>
              <a:t>Eli Helen Korsan</a:t>
            </a:r>
          </a:p>
          <a:p>
            <a:pPr algn="l"/>
            <a:r>
              <a:rPr lang="nb-NO" sz="1800" b="1" i="0" dirty="0">
                <a:solidFill>
                  <a:srgbClr val="1E2B3C"/>
                </a:solidFill>
                <a:effectLst/>
                <a:latin typeface="Inter"/>
              </a:rPr>
              <a:t>Pål Unanue-Zahl</a:t>
            </a:r>
          </a:p>
          <a:p>
            <a:pPr algn="l"/>
            <a:r>
              <a:rPr lang="nb-NO" sz="1800" b="1" i="0" dirty="0">
                <a:solidFill>
                  <a:srgbClr val="1E2B3C"/>
                </a:solidFill>
                <a:effectLst/>
                <a:latin typeface="Inter"/>
              </a:rPr>
              <a:t>Vidar Tilrem</a:t>
            </a:r>
          </a:p>
          <a:p>
            <a:pPr algn="l"/>
            <a:r>
              <a:rPr lang="nb-NO" sz="1800" b="1" i="0" dirty="0">
                <a:solidFill>
                  <a:srgbClr val="1E2B3C"/>
                </a:solidFill>
                <a:effectLst/>
                <a:latin typeface="Inter"/>
              </a:rPr>
              <a:t>Jan Åge Berg</a:t>
            </a:r>
          </a:p>
          <a:p>
            <a:pPr algn="l"/>
            <a:r>
              <a:rPr lang="nb-NO" sz="1800" b="1" i="0" dirty="0">
                <a:solidFill>
                  <a:srgbClr val="1E2B3C"/>
                </a:solidFill>
                <a:effectLst/>
                <a:latin typeface="Inter"/>
              </a:rPr>
              <a:t>Julie Frey</a:t>
            </a:r>
          </a:p>
          <a:p>
            <a:pPr algn="l"/>
            <a:r>
              <a:rPr lang="nb-NO" sz="1800" b="1" i="0" dirty="0">
                <a:solidFill>
                  <a:srgbClr val="1E2B3C"/>
                </a:solidFill>
                <a:effectLst/>
                <a:latin typeface="Inter"/>
              </a:rPr>
              <a:t>Åsmund Eikenes</a:t>
            </a:r>
          </a:p>
          <a:p>
            <a:pPr algn="l"/>
            <a:r>
              <a:rPr lang="nb-NO" sz="1800" b="1" i="0" dirty="0">
                <a:solidFill>
                  <a:srgbClr val="1E2B3C"/>
                </a:solidFill>
                <a:effectLst/>
                <a:latin typeface="Inter"/>
              </a:rPr>
              <a:t>Tiana Ringseth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38B4F0BC-5B17-465C-8025-87AA6FAF4317}"/>
              </a:ext>
            </a:extLst>
          </p:cNvPr>
          <p:cNvSpPr txBox="1"/>
          <p:nvPr/>
        </p:nvSpPr>
        <p:spPr>
          <a:xfrm>
            <a:off x="6653367" y="1267946"/>
            <a:ext cx="2454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5400" dirty="0"/>
              <a:t>Teamet</a:t>
            </a:r>
          </a:p>
        </p:txBody>
      </p:sp>
    </p:spTree>
    <p:extLst>
      <p:ext uri="{BB962C8B-B14F-4D97-AF65-F5344CB8AC3E}">
        <p14:creationId xmlns:p14="http://schemas.microsoft.com/office/powerpoint/2010/main" val="81005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07B276AF-F0C1-452D-83B7-4793FF88D1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1886" y="2553361"/>
            <a:ext cx="10551885" cy="5435607"/>
          </a:xfrm>
        </p:spPr>
        <p:txBody>
          <a:bodyPr>
            <a:normAutofit fontScale="90000"/>
          </a:bodyPr>
          <a:lstStyle/>
          <a:p>
            <a:r>
              <a:rPr lang="nb-NO" dirty="0"/>
              <a:t>Hvordan har vi jobbet</a:t>
            </a:r>
            <a:br>
              <a:rPr lang="nb-NO" dirty="0"/>
            </a:br>
            <a:br>
              <a:rPr lang="nb-NO" dirty="0"/>
            </a:br>
            <a:r>
              <a:rPr lang="nb-NO" sz="3100" dirty="0"/>
              <a:t>- Smidig kunnskapsutvikling</a:t>
            </a:r>
            <a:br>
              <a:rPr lang="nb-NO" sz="3100" dirty="0"/>
            </a:br>
            <a:r>
              <a:rPr lang="nb-NO" sz="3100" dirty="0"/>
              <a:t>- Medvirkning, </a:t>
            </a:r>
            <a:r>
              <a:rPr lang="nb-NO" sz="3100" dirty="0" err="1"/>
              <a:t>samskaping</a:t>
            </a:r>
            <a:r>
              <a:rPr lang="nb-NO" sz="3100" dirty="0"/>
              <a:t>, forankring og bred involvering</a:t>
            </a:r>
            <a:br>
              <a:rPr lang="nb-NO" sz="3100" dirty="0"/>
            </a:br>
            <a:r>
              <a:rPr lang="nb-NO" sz="3100" dirty="0"/>
              <a:t>	Intervjuer, workshops, uformelle samtaler, 			referansegrupper, forum, presentasjon for andre</a:t>
            </a:r>
            <a:br>
              <a:rPr lang="nb-NO" sz="3100" dirty="0"/>
            </a:br>
            <a:r>
              <a:rPr lang="nb-NO" sz="3100" dirty="0"/>
              <a:t>- Klarspråk og </a:t>
            </a:r>
            <a:r>
              <a:rPr lang="nb-NO" sz="3100" dirty="0" err="1"/>
              <a:t>innholdsdesign</a:t>
            </a:r>
            <a:br>
              <a:rPr lang="nb-NO" sz="3100" dirty="0"/>
            </a:br>
            <a:r>
              <a:rPr lang="nb-NO" sz="3100" dirty="0"/>
              <a:t>- Web først</a:t>
            </a:r>
            <a:br>
              <a:rPr lang="nb-NO" sz="3100" dirty="0"/>
            </a:br>
            <a:r>
              <a:rPr lang="nb-NO" sz="3100" dirty="0"/>
              <a:t>- Tverrfaglig og fokus på blindsoner</a:t>
            </a:r>
            <a:br>
              <a:rPr lang="nb-NO" dirty="0"/>
            </a:br>
            <a:endParaRPr lang="nb-NO" dirty="0"/>
          </a:p>
        </p:txBody>
      </p:sp>
      <p:pic>
        <p:nvPicPr>
          <p:cNvPr id="4" name="Bilde 3" descr="Et bilde som inneholder tekst, vektorgrafikk&#10;&#10;Automatisk generert beskrivelse">
            <a:extLst>
              <a:ext uri="{FF2B5EF4-FFF2-40B4-BE49-F238E27FC236}">
                <a16:creationId xmlns:a16="http://schemas.microsoft.com/office/drawing/2014/main" id="{089809D2-0513-73B6-2B37-F966D2A666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286"/>
            <a:ext cx="5890772" cy="416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8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Digdir PPTmal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elsk" id="{9590665C-7DCB-4A57-9613-66C5DCECD862}" vid="{44923206-AFD3-4E70-B03D-C6CA90A78EEC}"/>
    </a:ext>
  </a:extLst>
</a:theme>
</file>

<file path=ppt/theme/theme2.xml><?xml version="1.0" encoding="utf-8"?>
<a:theme xmlns:a="http://schemas.openxmlformats.org/drawingml/2006/main" name="Overgang Introslides - Med lyd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elsk" id="{9590665C-7DCB-4A57-9613-66C5DCECD862}" vid="{44923206-AFD3-4E70-B03D-C6CA90A78EEC}"/>
    </a:ext>
  </a:extLst>
</a:theme>
</file>

<file path=ppt/theme/theme3.xml><?xml version="1.0" encoding="utf-8"?>
<a:theme xmlns:a="http://schemas.openxmlformats.org/drawingml/2006/main" name="Overgang Introslides - Uten lyd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elsk" id="{9590665C-7DCB-4A57-9613-66C5DCECD862}" vid="{44923206-AFD3-4E70-B03D-C6CA90A78EEC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13317</TotalTime>
  <Words>724</Words>
  <Application>Microsoft Office PowerPoint</Application>
  <PresentationFormat>Egendefinert</PresentationFormat>
  <Paragraphs>112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Lysbildetitler</vt:lpstr>
      </vt:variant>
      <vt:variant>
        <vt:i4>11</vt:i4>
      </vt:variant>
    </vt:vector>
  </HeadingPairs>
  <TitlesOfParts>
    <vt:vector size="14" baseType="lpstr">
      <vt:lpstr>Digdir PPTmal</vt:lpstr>
      <vt:lpstr>Overgang Introslides - Med lyd</vt:lpstr>
      <vt:lpstr>Overgang Introslides - Uten lyd</vt:lpstr>
      <vt:lpstr>Innsynsløsning  - Tekniske og juridiske muligheter</vt:lpstr>
      <vt:lpstr>Denne presentasjonen handler om: Utredningen Hvordan har vi jobbet Innsyn – i praksis – veien videre</vt:lpstr>
      <vt:lpstr>Rapporten - innhold</vt:lpstr>
      <vt:lpstr>Innbyggerens perspektiv - Generell høy tillit til offentlige myndigheter - Innbyggernes kjennskap til personvernregelverket - Ikke-digitale innbyggere - Problemet sett fra innbyggers perspektiv  Tekniske perspektiver - Teknisk tilgjengelighet er en forutsetning - Problemet sett fra et teknisk perspektiv  Semantiske perspektiver - Oversikt over data - Kartlegging av personopplysningskilder - Informasjonsforvaltning og semantiske utfordringer  Juridiske perspektiver - Ulike rettslige grunnlag for innsyn - Rett til å kreve innsyn i egne personopplysninger  Organisatoriske perspektiver - Styring og forvaltning - Oppgavedeling  </vt:lpstr>
      <vt:lpstr>Hva er problemet og hva ønsker vi å oppnå?</vt:lpstr>
      <vt:lpstr>PowerPoint-presentasjon</vt:lpstr>
      <vt:lpstr>PowerPoint-presentasjon</vt:lpstr>
      <vt:lpstr>PowerPoint-presentasjon</vt:lpstr>
      <vt:lpstr>Hvordan har vi jobbet  - Smidig kunnskapsutvikling - Medvirkning, samskaping, forankring og bred involvering  Intervjuer, workshops, uformelle samtaler,    referansegrupper, forum, presentasjon for andre - Klarspråk og innholdsdesign - Web først - Tverrfaglig og fokus på blindsoner </vt:lpstr>
      <vt:lpstr>Veien videre  - Hva kan vi gjøre - Kort og lang sikt - Drikke vår egen champagne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Evensen, Marcus Alexander</dc:creator>
  <cp:lastModifiedBy>Gasnier, Leo Sande</cp:lastModifiedBy>
  <cp:revision>29</cp:revision>
  <dcterms:created xsi:type="dcterms:W3CDTF">2017-11-06T06:44:02Z</dcterms:created>
  <dcterms:modified xsi:type="dcterms:W3CDTF">2022-09-01T11:36:49Z</dcterms:modified>
</cp:coreProperties>
</file>