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sldIdLst>
    <p:sldId id="2922" r:id="rId2"/>
    <p:sldId id="2907" r:id="rId3"/>
    <p:sldId id="2923" r:id="rId4"/>
    <p:sldId id="2917" r:id="rId5"/>
    <p:sldId id="1133" r:id="rId6"/>
    <p:sldId id="2916" r:id="rId7"/>
    <p:sldId id="1137" r:id="rId8"/>
    <p:sldId id="2925" r:id="rId9"/>
    <p:sldId id="2924" r:id="rId10"/>
    <p:sldId id="2918" r:id="rId11"/>
    <p:sldId id="539" r:id="rId12"/>
    <p:sldId id="544" r:id="rId13"/>
    <p:sldId id="315" r:id="rId14"/>
    <p:sldId id="2913" r:id="rId15"/>
    <p:sldId id="2926" r:id="rId16"/>
    <p:sldId id="2914" r:id="rId17"/>
    <p:sldId id="292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5A0C7-F5AE-46A3-A2D2-D44F85FDBDD0}" v="11" dt="2021-12-14T14:25:31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60" d="100"/>
          <a:sy n="60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ld haraldsen" userId="5184be980d317dfe" providerId="LiveId" clId="{6515A0C7-F5AE-46A3-A2D2-D44F85FDBDD0}"/>
    <pc:docChg chg="undo custSel addSld delSld modSld sldOrd">
      <pc:chgData name="arild haraldsen" userId="5184be980d317dfe" providerId="LiveId" clId="{6515A0C7-F5AE-46A3-A2D2-D44F85FDBDD0}" dt="2021-12-14T14:27:47.214" v="2730" actId="20577"/>
      <pc:docMkLst>
        <pc:docMk/>
      </pc:docMkLst>
      <pc:sldChg chg="modSp mod">
        <pc:chgData name="arild haraldsen" userId="5184be980d317dfe" providerId="LiveId" clId="{6515A0C7-F5AE-46A3-A2D2-D44F85FDBDD0}" dt="2021-12-09T09:34:24.034" v="188" actId="13926"/>
        <pc:sldMkLst>
          <pc:docMk/>
          <pc:sldMk cId="3661705334" sldId="544"/>
        </pc:sldMkLst>
        <pc:spChg chg="mod">
          <ac:chgData name="arild haraldsen" userId="5184be980d317dfe" providerId="LiveId" clId="{6515A0C7-F5AE-46A3-A2D2-D44F85FDBDD0}" dt="2021-12-09T09:34:24.034" v="188" actId="13926"/>
          <ac:spMkLst>
            <pc:docMk/>
            <pc:sldMk cId="3661705334" sldId="544"/>
            <ac:spMk id="3" creationId="{3A5822C5-2A7C-4E55-A11D-128E93299D53}"/>
          </ac:spMkLst>
        </pc:spChg>
      </pc:sldChg>
      <pc:sldChg chg="del">
        <pc:chgData name="arild haraldsen" userId="5184be980d317dfe" providerId="LiveId" clId="{6515A0C7-F5AE-46A3-A2D2-D44F85FDBDD0}" dt="2021-12-09T09:21:56.630" v="119" actId="47"/>
        <pc:sldMkLst>
          <pc:docMk/>
          <pc:sldMk cId="1418236339" sldId="637"/>
        </pc:sldMkLst>
      </pc:sldChg>
      <pc:sldChg chg="modSp mod">
        <pc:chgData name="arild haraldsen" userId="5184be980d317dfe" providerId="LiveId" clId="{6515A0C7-F5AE-46A3-A2D2-D44F85FDBDD0}" dt="2021-12-14T08:04:01.918" v="1752" actId="1076"/>
        <pc:sldMkLst>
          <pc:docMk/>
          <pc:sldMk cId="3955943708" sldId="1133"/>
        </pc:sldMkLst>
        <pc:spChg chg="mod">
          <ac:chgData name="arild haraldsen" userId="5184be980d317dfe" providerId="LiveId" clId="{6515A0C7-F5AE-46A3-A2D2-D44F85FDBDD0}" dt="2021-12-14T08:01:55.770" v="1730" actId="27636"/>
          <ac:spMkLst>
            <pc:docMk/>
            <pc:sldMk cId="3955943708" sldId="1133"/>
            <ac:spMk id="2" creationId="{19ED96AD-23B0-4753-9260-B9ACC46E3539}"/>
          </ac:spMkLst>
        </pc:spChg>
        <pc:spChg chg="mod">
          <ac:chgData name="arild haraldsen" userId="5184be980d317dfe" providerId="LiveId" clId="{6515A0C7-F5AE-46A3-A2D2-D44F85FDBDD0}" dt="2021-12-14T08:04:01.918" v="1752" actId="1076"/>
          <ac:spMkLst>
            <pc:docMk/>
            <pc:sldMk cId="3955943708" sldId="1133"/>
            <ac:spMk id="9" creationId="{58F13433-5EB4-4197-A2B9-54BDCF4E7B1E}"/>
          </ac:spMkLst>
        </pc:spChg>
      </pc:sldChg>
      <pc:sldChg chg="modSp mod">
        <pc:chgData name="arild haraldsen" userId="5184be980d317dfe" providerId="LiveId" clId="{6515A0C7-F5AE-46A3-A2D2-D44F85FDBDD0}" dt="2021-12-09T09:39:31.772" v="191" actId="6549"/>
        <pc:sldMkLst>
          <pc:docMk/>
          <pc:sldMk cId="2421383565" sldId="1137"/>
        </pc:sldMkLst>
        <pc:spChg chg="mod">
          <ac:chgData name="arild haraldsen" userId="5184be980d317dfe" providerId="LiveId" clId="{6515A0C7-F5AE-46A3-A2D2-D44F85FDBDD0}" dt="2021-12-09T09:37:42.506" v="189" actId="122"/>
          <ac:spMkLst>
            <pc:docMk/>
            <pc:sldMk cId="2421383565" sldId="1137"/>
            <ac:spMk id="2" creationId="{4EC365FA-C923-4A6E-8E7F-5360811E2A7E}"/>
          </ac:spMkLst>
        </pc:spChg>
        <pc:spChg chg="mod">
          <ac:chgData name="arild haraldsen" userId="5184be980d317dfe" providerId="LiveId" clId="{6515A0C7-F5AE-46A3-A2D2-D44F85FDBDD0}" dt="2021-12-09T09:39:31.772" v="191" actId="6549"/>
          <ac:spMkLst>
            <pc:docMk/>
            <pc:sldMk cId="2421383565" sldId="1137"/>
            <ac:spMk id="3" creationId="{D77827E1-BCBA-4E7B-9F31-C2C2347048E8}"/>
          </ac:spMkLst>
        </pc:spChg>
      </pc:sldChg>
      <pc:sldChg chg="del">
        <pc:chgData name="arild haraldsen" userId="5184be980d317dfe" providerId="LiveId" clId="{6515A0C7-F5AE-46A3-A2D2-D44F85FDBDD0}" dt="2021-12-09T09:51:04.955" v="509" actId="47"/>
        <pc:sldMkLst>
          <pc:docMk/>
          <pc:sldMk cId="3657599200" sldId="1139"/>
        </pc:sldMkLst>
      </pc:sldChg>
      <pc:sldChg chg="del">
        <pc:chgData name="arild haraldsen" userId="5184be980d317dfe" providerId="LiveId" clId="{6515A0C7-F5AE-46A3-A2D2-D44F85FDBDD0}" dt="2021-12-09T09:16:31.444" v="0" actId="47"/>
        <pc:sldMkLst>
          <pc:docMk/>
          <pc:sldMk cId="1317395812" sldId="1144"/>
        </pc:sldMkLst>
      </pc:sldChg>
      <pc:sldChg chg="modSp mod">
        <pc:chgData name="arild haraldsen" userId="5184be980d317dfe" providerId="LiveId" clId="{6515A0C7-F5AE-46A3-A2D2-D44F85FDBDD0}" dt="2021-12-14T14:25:34.927" v="2716" actId="6549"/>
        <pc:sldMkLst>
          <pc:docMk/>
          <pc:sldMk cId="2260199645" sldId="2907"/>
        </pc:sldMkLst>
        <pc:spChg chg="mod">
          <ac:chgData name="arild haraldsen" userId="5184be980d317dfe" providerId="LiveId" clId="{6515A0C7-F5AE-46A3-A2D2-D44F85FDBDD0}" dt="2021-12-09T09:21:46.258" v="114" actId="1076"/>
          <ac:spMkLst>
            <pc:docMk/>
            <pc:sldMk cId="2260199645" sldId="2907"/>
            <ac:spMk id="2" creationId="{2446BC13-75C4-4E61-BB9C-F7786FE0A32A}"/>
          </ac:spMkLst>
        </pc:spChg>
        <pc:spChg chg="mod">
          <ac:chgData name="arild haraldsen" userId="5184be980d317dfe" providerId="LiveId" clId="{6515A0C7-F5AE-46A3-A2D2-D44F85FDBDD0}" dt="2021-12-14T14:25:34.927" v="2716" actId="6549"/>
          <ac:spMkLst>
            <pc:docMk/>
            <pc:sldMk cId="2260199645" sldId="2907"/>
            <ac:spMk id="3" creationId="{AC41B823-8767-48C9-B2ED-624D113B70A0}"/>
          </ac:spMkLst>
        </pc:spChg>
      </pc:sldChg>
      <pc:sldChg chg="modSp mod">
        <pc:chgData name="arild haraldsen" userId="5184be980d317dfe" providerId="LiveId" clId="{6515A0C7-F5AE-46A3-A2D2-D44F85FDBDD0}" dt="2021-12-14T14:21:09.765" v="2707" actId="113"/>
        <pc:sldMkLst>
          <pc:docMk/>
          <pc:sldMk cId="4142653568" sldId="2913"/>
        </pc:sldMkLst>
        <pc:spChg chg="mod">
          <ac:chgData name="arild haraldsen" userId="5184be980d317dfe" providerId="LiveId" clId="{6515A0C7-F5AE-46A3-A2D2-D44F85FDBDD0}" dt="2021-12-14T08:36:32.163" v="2547" actId="14100"/>
          <ac:spMkLst>
            <pc:docMk/>
            <pc:sldMk cId="4142653568" sldId="2913"/>
            <ac:spMk id="2" creationId="{D0AA968C-3C3E-4B64-A1DA-3486FC5FF3B0}"/>
          </ac:spMkLst>
        </pc:spChg>
        <pc:spChg chg="mod">
          <ac:chgData name="arild haraldsen" userId="5184be980d317dfe" providerId="LiveId" clId="{6515A0C7-F5AE-46A3-A2D2-D44F85FDBDD0}" dt="2021-12-14T14:21:09.765" v="2707" actId="113"/>
          <ac:spMkLst>
            <pc:docMk/>
            <pc:sldMk cId="4142653568" sldId="2913"/>
            <ac:spMk id="3" creationId="{42AD992D-DF53-46DB-B212-9C5FF0A02C4A}"/>
          </ac:spMkLst>
        </pc:spChg>
      </pc:sldChg>
      <pc:sldChg chg="modSp mod">
        <pc:chgData name="arild haraldsen" userId="5184be980d317dfe" providerId="LiveId" clId="{6515A0C7-F5AE-46A3-A2D2-D44F85FDBDD0}" dt="2021-12-14T14:24:31.721" v="2711" actId="403"/>
        <pc:sldMkLst>
          <pc:docMk/>
          <pc:sldMk cId="3775901454" sldId="2914"/>
        </pc:sldMkLst>
        <pc:spChg chg="mod">
          <ac:chgData name="arild haraldsen" userId="5184be980d317dfe" providerId="LiveId" clId="{6515A0C7-F5AE-46A3-A2D2-D44F85FDBDD0}" dt="2021-12-12T06:59:35.549" v="1724" actId="14100"/>
          <ac:spMkLst>
            <pc:docMk/>
            <pc:sldMk cId="3775901454" sldId="2914"/>
            <ac:spMk id="2" creationId="{FC478CFD-AD52-4E8D-B69A-32DEB1E2E235}"/>
          </ac:spMkLst>
        </pc:spChg>
        <pc:spChg chg="mod">
          <ac:chgData name="arild haraldsen" userId="5184be980d317dfe" providerId="LiveId" clId="{6515A0C7-F5AE-46A3-A2D2-D44F85FDBDD0}" dt="2021-12-14T14:24:31.721" v="2711" actId="403"/>
          <ac:spMkLst>
            <pc:docMk/>
            <pc:sldMk cId="3775901454" sldId="2914"/>
            <ac:spMk id="3" creationId="{0227BF86-F4D1-4901-81D2-57A66DC9AC50}"/>
          </ac:spMkLst>
        </pc:spChg>
      </pc:sldChg>
      <pc:sldChg chg="modSp mod">
        <pc:chgData name="arild haraldsen" userId="5184be980d317dfe" providerId="LiveId" clId="{6515A0C7-F5AE-46A3-A2D2-D44F85FDBDD0}" dt="2021-12-09T09:40:43.468" v="196" actId="27636"/>
        <pc:sldMkLst>
          <pc:docMk/>
          <pc:sldMk cId="446351609" sldId="2916"/>
        </pc:sldMkLst>
        <pc:spChg chg="mod">
          <ac:chgData name="arild haraldsen" userId="5184be980d317dfe" providerId="LiveId" clId="{6515A0C7-F5AE-46A3-A2D2-D44F85FDBDD0}" dt="2021-12-09T09:40:43.468" v="196" actId="27636"/>
          <ac:spMkLst>
            <pc:docMk/>
            <pc:sldMk cId="446351609" sldId="2916"/>
            <ac:spMk id="3" creationId="{4B7AB81A-CE51-432F-B913-ABBCB5931B6C}"/>
          </ac:spMkLst>
        </pc:spChg>
      </pc:sldChg>
      <pc:sldChg chg="modSp mod">
        <pc:chgData name="arild haraldsen" userId="5184be980d317dfe" providerId="LiveId" clId="{6515A0C7-F5AE-46A3-A2D2-D44F85FDBDD0}" dt="2021-12-09T09:27:51.026" v="184" actId="6549"/>
        <pc:sldMkLst>
          <pc:docMk/>
          <pc:sldMk cId="608358718" sldId="2917"/>
        </pc:sldMkLst>
        <pc:spChg chg="mod">
          <ac:chgData name="arild haraldsen" userId="5184be980d317dfe" providerId="LiveId" clId="{6515A0C7-F5AE-46A3-A2D2-D44F85FDBDD0}" dt="2021-12-09T09:26:19.243" v="158" actId="27636"/>
          <ac:spMkLst>
            <pc:docMk/>
            <pc:sldMk cId="608358718" sldId="2917"/>
            <ac:spMk id="3" creationId="{A28955BE-9D4B-4723-894A-309658547608}"/>
          </ac:spMkLst>
        </pc:spChg>
        <pc:spChg chg="mod">
          <ac:chgData name="arild haraldsen" userId="5184be980d317dfe" providerId="LiveId" clId="{6515A0C7-F5AE-46A3-A2D2-D44F85FDBDD0}" dt="2021-12-09T09:27:51.026" v="184" actId="6549"/>
          <ac:spMkLst>
            <pc:docMk/>
            <pc:sldMk cId="608358718" sldId="2917"/>
            <ac:spMk id="4" creationId="{2F1D8BBC-4C30-441A-A6F5-788A8D284EA2}"/>
          </ac:spMkLst>
        </pc:spChg>
      </pc:sldChg>
      <pc:sldChg chg="modSp mod">
        <pc:chgData name="arild haraldsen" userId="5184be980d317dfe" providerId="LiveId" clId="{6515A0C7-F5AE-46A3-A2D2-D44F85FDBDD0}" dt="2021-12-14T08:14:46.250" v="1904" actId="27636"/>
        <pc:sldMkLst>
          <pc:docMk/>
          <pc:sldMk cId="2971625327" sldId="2918"/>
        </pc:sldMkLst>
        <pc:spChg chg="mod">
          <ac:chgData name="arild haraldsen" userId="5184be980d317dfe" providerId="LiveId" clId="{6515A0C7-F5AE-46A3-A2D2-D44F85FDBDD0}" dt="2021-12-14T08:14:29.612" v="1898" actId="27636"/>
          <ac:spMkLst>
            <pc:docMk/>
            <pc:sldMk cId="2971625327" sldId="2918"/>
            <ac:spMk id="2" creationId="{51EDC45C-6778-4F9A-ADCB-639DDE3F4092}"/>
          </ac:spMkLst>
        </pc:spChg>
        <pc:spChg chg="mod">
          <ac:chgData name="arild haraldsen" userId="5184be980d317dfe" providerId="LiveId" clId="{6515A0C7-F5AE-46A3-A2D2-D44F85FDBDD0}" dt="2021-12-14T08:14:46.250" v="1904" actId="27636"/>
          <ac:spMkLst>
            <pc:docMk/>
            <pc:sldMk cId="2971625327" sldId="2918"/>
            <ac:spMk id="3" creationId="{B5FFEDCD-2D30-4E1C-AD02-252CF0718F35}"/>
          </ac:spMkLst>
        </pc:spChg>
      </pc:sldChg>
      <pc:sldChg chg="modSp mod">
        <pc:chgData name="arild haraldsen" userId="5184be980d317dfe" providerId="LiveId" clId="{6515A0C7-F5AE-46A3-A2D2-D44F85FDBDD0}" dt="2021-12-14T07:58:21.566" v="1728" actId="20577"/>
        <pc:sldMkLst>
          <pc:docMk/>
          <pc:sldMk cId="224161225" sldId="2922"/>
        </pc:sldMkLst>
        <pc:spChg chg="mod">
          <ac:chgData name="arild haraldsen" userId="5184be980d317dfe" providerId="LiveId" clId="{6515A0C7-F5AE-46A3-A2D2-D44F85FDBDD0}" dt="2021-12-14T07:58:21.566" v="1728" actId="20577"/>
          <ac:spMkLst>
            <pc:docMk/>
            <pc:sldMk cId="224161225" sldId="2922"/>
            <ac:spMk id="2" creationId="{3FFACBEF-F1D5-406C-A725-76B2AC9762FC}"/>
          </ac:spMkLst>
        </pc:spChg>
      </pc:sldChg>
      <pc:sldChg chg="ord">
        <pc:chgData name="arild haraldsen" userId="5184be980d317dfe" providerId="LiveId" clId="{6515A0C7-F5AE-46A3-A2D2-D44F85FDBDD0}" dt="2021-12-12T06:42:51.184" v="882" actId="20578"/>
        <pc:sldMkLst>
          <pc:docMk/>
          <pc:sldMk cId="863560983" sldId="2923"/>
        </pc:sldMkLst>
      </pc:sldChg>
      <pc:sldChg chg="modSp mod ord">
        <pc:chgData name="arild haraldsen" userId="5184be980d317dfe" providerId="LiveId" clId="{6515A0C7-F5AE-46A3-A2D2-D44F85FDBDD0}" dt="2021-12-14T08:11:03.363" v="1871" actId="1076"/>
        <pc:sldMkLst>
          <pc:docMk/>
          <pc:sldMk cId="4236493925" sldId="2924"/>
        </pc:sldMkLst>
        <pc:spChg chg="mod">
          <ac:chgData name="arild haraldsen" userId="5184be980d317dfe" providerId="LiveId" clId="{6515A0C7-F5AE-46A3-A2D2-D44F85FDBDD0}" dt="2021-12-14T08:10:28.647" v="1869" actId="1076"/>
          <ac:spMkLst>
            <pc:docMk/>
            <pc:sldMk cId="4236493925" sldId="2924"/>
            <ac:spMk id="2" creationId="{233A3AA9-9AE0-4D39-830E-2B146236B5C8}"/>
          </ac:spMkLst>
        </pc:spChg>
        <pc:spChg chg="mod">
          <ac:chgData name="arild haraldsen" userId="5184be980d317dfe" providerId="LiveId" clId="{6515A0C7-F5AE-46A3-A2D2-D44F85FDBDD0}" dt="2021-12-14T08:11:03.363" v="1871" actId="1076"/>
          <ac:spMkLst>
            <pc:docMk/>
            <pc:sldMk cId="4236493925" sldId="2924"/>
            <ac:spMk id="3" creationId="{D72B7FA0-ED3B-4D64-88C1-2102B0235C81}"/>
          </ac:spMkLst>
        </pc:spChg>
      </pc:sldChg>
      <pc:sldChg chg="modSp new mod">
        <pc:chgData name="arild haraldsen" userId="5184be980d317dfe" providerId="LiveId" clId="{6515A0C7-F5AE-46A3-A2D2-D44F85FDBDD0}" dt="2021-12-14T08:05:40.304" v="1854" actId="6549"/>
        <pc:sldMkLst>
          <pc:docMk/>
          <pc:sldMk cId="221509808" sldId="2925"/>
        </pc:sldMkLst>
        <pc:spChg chg="mod">
          <ac:chgData name="arild haraldsen" userId="5184be980d317dfe" providerId="LiveId" clId="{6515A0C7-F5AE-46A3-A2D2-D44F85FDBDD0}" dt="2021-12-09T09:43:30.033" v="215" actId="122"/>
          <ac:spMkLst>
            <pc:docMk/>
            <pc:sldMk cId="221509808" sldId="2925"/>
            <ac:spMk id="2" creationId="{11A4362E-765E-47C2-8718-DDE814755D54}"/>
          </ac:spMkLst>
        </pc:spChg>
        <pc:spChg chg="mod">
          <ac:chgData name="arild haraldsen" userId="5184be980d317dfe" providerId="LiveId" clId="{6515A0C7-F5AE-46A3-A2D2-D44F85FDBDD0}" dt="2021-12-14T08:05:40.304" v="1854" actId="6549"/>
          <ac:spMkLst>
            <pc:docMk/>
            <pc:sldMk cId="221509808" sldId="2925"/>
            <ac:spMk id="3" creationId="{819C6860-7CBC-4B1E-B5AC-20C0BF43C7B7}"/>
          </ac:spMkLst>
        </pc:spChg>
      </pc:sldChg>
      <pc:sldChg chg="modSp new mod ord">
        <pc:chgData name="arild haraldsen" userId="5184be980d317dfe" providerId="LiveId" clId="{6515A0C7-F5AE-46A3-A2D2-D44F85FDBDD0}" dt="2021-12-14T14:27:47.214" v="2730" actId="20577"/>
        <pc:sldMkLst>
          <pc:docMk/>
          <pc:sldMk cId="2421832286" sldId="2926"/>
        </pc:sldMkLst>
        <pc:spChg chg="mod">
          <ac:chgData name="arild haraldsen" userId="5184be980d317dfe" providerId="LiveId" clId="{6515A0C7-F5AE-46A3-A2D2-D44F85FDBDD0}" dt="2021-12-12T06:58:22.845" v="1683" actId="14100"/>
          <ac:spMkLst>
            <pc:docMk/>
            <pc:sldMk cId="2421832286" sldId="2926"/>
            <ac:spMk id="2" creationId="{E867B7CF-5BD7-4E08-9718-C83587EFD031}"/>
          </ac:spMkLst>
        </pc:spChg>
        <pc:spChg chg="mod">
          <ac:chgData name="arild haraldsen" userId="5184be980d317dfe" providerId="LiveId" clId="{6515A0C7-F5AE-46A3-A2D2-D44F85FDBDD0}" dt="2021-12-14T14:27:47.214" v="2730" actId="20577"/>
          <ac:spMkLst>
            <pc:docMk/>
            <pc:sldMk cId="2421832286" sldId="2926"/>
            <ac:spMk id="3" creationId="{B0017FBE-C44D-4431-983F-2747B49EBA69}"/>
          </ac:spMkLst>
        </pc:spChg>
      </pc:sldChg>
      <pc:sldChg chg="modSp new mod">
        <pc:chgData name="arild haraldsen" userId="5184be980d317dfe" providerId="LiveId" clId="{6515A0C7-F5AE-46A3-A2D2-D44F85FDBDD0}" dt="2021-12-14T14:25:04.149" v="2714" actId="14100"/>
        <pc:sldMkLst>
          <pc:docMk/>
          <pc:sldMk cId="3893285235" sldId="2927"/>
        </pc:sldMkLst>
        <pc:spChg chg="mod">
          <ac:chgData name="arild haraldsen" userId="5184be980d317dfe" providerId="LiveId" clId="{6515A0C7-F5AE-46A3-A2D2-D44F85FDBDD0}" dt="2021-12-14T08:28:27.355" v="2327" actId="122"/>
          <ac:spMkLst>
            <pc:docMk/>
            <pc:sldMk cId="3893285235" sldId="2927"/>
            <ac:spMk id="2" creationId="{4CF1576C-5A11-4E4B-B6DD-F727B74C548F}"/>
          </ac:spMkLst>
        </pc:spChg>
        <pc:spChg chg="mod">
          <ac:chgData name="arild haraldsen" userId="5184be980d317dfe" providerId="LiveId" clId="{6515A0C7-F5AE-46A3-A2D2-D44F85FDBDD0}" dt="2021-12-14T14:25:04.149" v="2714" actId="14100"/>
          <ac:spMkLst>
            <pc:docMk/>
            <pc:sldMk cId="3893285235" sldId="2927"/>
            <ac:spMk id="3" creationId="{50610580-AC65-4802-8294-3EE3EF73E61E}"/>
          </ac:spMkLst>
        </pc:spChg>
      </pc:sldChg>
      <pc:sldChg chg="modSp new del mod">
        <pc:chgData name="arild haraldsen" userId="5184be980d317dfe" providerId="LiveId" clId="{6515A0C7-F5AE-46A3-A2D2-D44F85FDBDD0}" dt="2021-12-14T08:31:09.151" v="2338" actId="47"/>
        <pc:sldMkLst>
          <pc:docMk/>
          <pc:sldMk cId="566865402" sldId="2928"/>
        </pc:sldMkLst>
        <pc:spChg chg="mod">
          <ac:chgData name="arild haraldsen" userId="5184be980d317dfe" providerId="LiveId" clId="{6515A0C7-F5AE-46A3-A2D2-D44F85FDBDD0}" dt="2021-12-14T08:31:02.162" v="2336" actId="20577"/>
          <ac:spMkLst>
            <pc:docMk/>
            <pc:sldMk cId="566865402" sldId="2928"/>
            <ac:spMk id="3" creationId="{C37ACAAB-A7DA-4C83-AA8B-B91B7FAB92FF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martinfowler.com/articles/data-monolith-to-mesh.htm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martinfowler.com/articles/data-monolith-to-mesh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59D29-88F6-4C72-BFF5-1668B6EB90EA}" type="doc">
      <dgm:prSet loTypeId="urn:microsoft.com/office/officeart/2005/8/layout/vList5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A73EEDF-3C18-4F79-9F37-E4A3293F3D2B}">
      <dgm:prSet/>
      <dgm:spPr/>
      <dgm:t>
        <a:bodyPr/>
        <a:lstStyle/>
        <a:p>
          <a:r>
            <a:rPr lang="nb-NO" i="1" dirty="0"/>
            <a:t>«et distribuert, </a:t>
          </a:r>
          <a:r>
            <a:rPr lang="nb-NO" i="1" u="sng" dirty="0" err="1"/>
            <a:t>sosio</a:t>
          </a:r>
          <a:r>
            <a:rPr lang="nb-NO" i="1" u="sng" dirty="0"/>
            <a:t>-teknisk system</a:t>
          </a:r>
          <a:r>
            <a:rPr lang="nb-NO" i="1" dirty="0"/>
            <a:t> som legger til rette for selvorganisering og </a:t>
          </a:r>
          <a:r>
            <a:rPr lang="nb-NO" i="1" dirty="0" err="1"/>
            <a:t>skalerbarhet</a:t>
          </a:r>
          <a:r>
            <a:rPr lang="nb-NO" i="1" dirty="0"/>
            <a:t>, og som er endringsdyktig over tid</a:t>
          </a:r>
          <a:r>
            <a:rPr lang="nb-NO" dirty="0"/>
            <a:t>».</a:t>
          </a:r>
          <a:endParaRPr lang="en-US" dirty="0"/>
        </a:p>
      </dgm:t>
    </dgm:pt>
    <dgm:pt modelId="{3301D9F0-9477-430E-A672-812F5CAB4AF8}" type="parTrans" cxnId="{AD8D8026-1C20-49F4-A54B-AC5C9F2AB2A8}">
      <dgm:prSet/>
      <dgm:spPr/>
      <dgm:t>
        <a:bodyPr/>
        <a:lstStyle/>
        <a:p>
          <a:endParaRPr lang="en-US"/>
        </a:p>
      </dgm:t>
    </dgm:pt>
    <dgm:pt modelId="{35037737-B1C9-44FF-BF10-0A215FF88C62}" type="sibTrans" cxnId="{AD8D8026-1C20-49F4-A54B-AC5C9F2AB2A8}">
      <dgm:prSet/>
      <dgm:spPr/>
      <dgm:t>
        <a:bodyPr/>
        <a:lstStyle/>
        <a:p>
          <a:endParaRPr lang="en-US"/>
        </a:p>
      </dgm:t>
    </dgm:pt>
    <dgm:pt modelId="{8D8732E6-6D81-4398-9F65-CD03A1AC8994}">
      <dgm:prSet/>
      <dgm:spPr/>
      <dgm:t>
        <a:bodyPr/>
        <a:lstStyle/>
        <a:p>
          <a:r>
            <a:rPr lang="nb-NO"/>
            <a:t>evnen til å se konsekvensene av de endringer som nå skjer innen </a:t>
          </a:r>
          <a:r>
            <a:rPr lang="nb-NO" b="1" i="1" u="sng"/>
            <a:t>både</a:t>
          </a:r>
          <a:r>
            <a:rPr lang="nb-NO"/>
            <a:t> organisasjons- </a:t>
          </a:r>
          <a:r>
            <a:rPr lang="nb-NO" b="1" i="1" u="sng"/>
            <a:t>og</a:t>
          </a:r>
          <a:r>
            <a:rPr lang="nb-NO"/>
            <a:t> teknologifaget. </a:t>
          </a:r>
          <a:endParaRPr lang="en-US"/>
        </a:p>
      </dgm:t>
    </dgm:pt>
    <dgm:pt modelId="{28D479E3-301A-429A-B552-A19BD6DC7E9A}" type="parTrans" cxnId="{7DFBB301-FDE4-4CF6-8496-1E6D2230A9C6}">
      <dgm:prSet/>
      <dgm:spPr/>
      <dgm:t>
        <a:bodyPr/>
        <a:lstStyle/>
        <a:p>
          <a:endParaRPr lang="en-US"/>
        </a:p>
      </dgm:t>
    </dgm:pt>
    <dgm:pt modelId="{A57C01CD-C3C7-418F-A2F7-0F798CAD9E32}" type="sibTrans" cxnId="{7DFBB301-FDE4-4CF6-8496-1E6D2230A9C6}">
      <dgm:prSet/>
      <dgm:spPr/>
      <dgm:t>
        <a:bodyPr/>
        <a:lstStyle/>
        <a:p>
          <a:endParaRPr lang="en-US"/>
        </a:p>
      </dgm:t>
    </dgm:pt>
    <dgm:pt modelId="{A907B516-30D0-4E6C-AC57-4910B50E6F50}">
      <dgm:prSet/>
      <dgm:spPr/>
      <dgm:t>
        <a:bodyPr/>
        <a:lstStyle/>
        <a:p>
          <a:r>
            <a:rPr lang="nb-NO" i="1"/>
            <a:t>å gå fra en monolottisk data-arkitektur til et nettverk av data». </a:t>
          </a:r>
          <a:endParaRPr lang="en-US"/>
        </a:p>
      </dgm:t>
    </dgm:pt>
    <dgm:pt modelId="{EEDCF07D-A043-477A-AABC-9E7486DE7135}" type="parTrans" cxnId="{15694C43-A7CE-4A3C-9E37-BF8361124DEE}">
      <dgm:prSet/>
      <dgm:spPr/>
      <dgm:t>
        <a:bodyPr/>
        <a:lstStyle/>
        <a:p>
          <a:endParaRPr lang="en-US"/>
        </a:p>
      </dgm:t>
    </dgm:pt>
    <dgm:pt modelId="{B2AED2C4-F136-4462-B389-B54C2B19AC2D}" type="sibTrans" cxnId="{15694C43-A7CE-4A3C-9E37-BF8361124DEE}">
      <dgm:prSet/>
      <dgm:spPr/>
      <dgm:t>
        <a:bodyPr/>
        <a:lstStyle/>
        <a:p>
          <a:endParaRPr lang="en-US"/>
        </a:p>
      </dgm:t>
    </dgm:pt>
    <dgm:pt modelId="{4458C85A-0076-49DE-81F0-9DA530C60212}">
      <dgm:prSet/>
      <dgm:spPr/>
      <dgm:t>
        <a:bodyPr/>
        <a:lstStyle/>
        <a:p>
          <a:r>
            <a:rPr lang="nb-NO" b="1" dirty="0"/>
            <a:t>Martin Fowler</a:t>
          </a:r>
          <a:r>
            <a:rPr lang="nb-NO" dirty="0"/>
            <a:t> </a:t>
          </a:r>
          <a:r>
            <a:rPr lang="nb-NO" u="sng" dirty="0">
              <a:hlinkClick xmlns:r="http://schemas.openxmlformats.org/officeDocument/2006/relationships" r:id="rId1"/>
            </a:rPr>
            <a:t>How to </a:t>
          </a:r>
          <a:r>
            <a:rPr lang="nb-NO" u="sng" dirty="0" err="1">
              <a:hlinkClick xmlns:r="http://schemas.openxmlformats.org/officeDocument/2006/relationships" r:id="rId1"/>
            </a:rPr>
            <a:t>move</a:t>
          </a:r>
          <a:r>
            <a:rPr lang="nb-NO" u="sng" dirty="0">
              <a:hlinkClick xmlns:r="http://schemas.openxmlformats.org/officeDocument/2006/relationships" r:id="rId1"/>
            </a:rPr>
            <a:t> </a:t>
          </a:r>
          <a:r>
            <a:rPr lang="nb-NO" u="sng" dirty="0" err="1">
              <a:hlinkClick xmlns:r="http://schemas.openxmlformats.org/officeDocument/2006/relationships" r:id="rId1"/>
            </a:rPr>
            <a:t>beyond</a:t>
          </a:r>
          <a:r>
            <a:rPr lang="nb-NO" u="sng" dirty="0">
              <a:hlinkClick xmlns:r="http://schemas.openxmlformats.org/officeDocument/2006/relationships" r:id="rId1"/>
            </a:rPr>
            <a:t> a </a:t>
          </a:r>
          <a:r>
            <a:rPr lang="nb-NO" u="sng" dirty="0" err="1">
              <a:hlinkClick xmlns:r="http://schemas.openxmlformats.org/officeDocument/2006/relationships" r:id="rId1"/>
            </a:rPr>
            <a:t>Monolothic</a:t>
          </a:r>
          <a:r>
            <a:rPr lang="nb-NO" u="sng" dirty="0">
              <a:hlinkClick xmlns:r="http://schemas.openxmlformats.org/officeDocument/2006/relationships" r:id="rId1"/>
            </a:rPr>
            <a:t> Data Lake to a Distributed Data </a:t>
          </a:r>
          <a:r>
            <a:rPr lang="nb-NO" u="sng" dirty="0" err="1">
              <a:hlinkClick xmlns:r="http://schemas.openxmlformats.org/officeDocument/2006/relationships" r:id="rId1"/>
            </a:rPr>
            <a:t>Mesh</a:t>
          </a:r>
          <a:r>
            <a:rPr lang="nb-NO" u="sng" dirty="0">
              <a:hlinkClick xmlns:r="http://schemas.openxmlformats.org/officeDocument/2006/relationships" r:id="rId1"/>
            </a:rPr>
            <a:t>,</a:t>
          </a:r>
          <a:r>
            <a:rPr lang="nb-NO" dirty="0"/>
            <a:t> </a:t>
          </a:r>
          <a:endParaRPr lang="en-US" dirty="0"/>
        </a:p>
      </dgm:t>
    </dgm:pt>
    <dgm:pt modelId="{BDF0AD6D-B09F-400E-A958-6747652C7CC6}" type="parTrans" cxnId="{F580FB69-FBB6-4F31-9810-2B3EBF24B23E}">
      <dgm:prSet/>
      <dgm:spPr/>
      <dgm:t>
        <a:bodyPr/>
        <a:lstStyle/>
        <a:p>
          <a:endParaRPr lang="en-US"/>
        </a:p>
      </dgm:t>
    </dgm:pt>
    <dgm:pt modelId="{0A9F5518-716E-4D35-B214-6D12C0F1353C}" type="sibTrans" cxnId="{F580FB69-FBB6-4F31-9810-2B3EBF24B23E}">
      <dgm:prSet/>
      <dgm:spPr/>
      <dgm:t>
        <a:bodyPr/>
        <a:lstStyle/>
        <a:p>
          <a:endParaRPr lang="en-US"/>
        </a:p>
      </dgm:t>
    </dgm:pt>
    <dgm:pt modelId="{76DFB3A1-CDA2-4746-B0D3-7955DED6F379}" type="pres">
      <dgm:prSet presAssocID="{52F59D29-88F6-4C72-BFF5-1668B6EB90EA}" presName="Name0" presStyleCnt="0">
        <dgm:presLayoutVars>
          <dgm:dir/>
          <dgm:animLvl val="lvl"/>
          <dgm:resizeHandles val="exact"/>
        </dgm:presLayoutVars>
      </dgm:prSet>
      <dgm:spPr/>
    </dgm:pt>
    <dgm:pt modelId="{E66A525F-6002-4704-AB70-2DEF8EFFA693}" type="pres">
      <dgm:prSet presAssocID="{1A73EEDF-3C18-4F79-9F37-E4A3293F3D2B}" presName="linNode" presStyleCnt="0"/>
      <dgm:spPr/>
    </dgm:pt>
    <dgm:pt modelId="{68CCD82E-E955-4595-AE8E-109EFEFB1554}" type="pres">
      <dgm:prSet presAssocID="{1A73EEDF-3C18-4F79-9F37-E4A3293F3D2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A7A6C81-02E6-4BDD-AD88-E691FB043A88}" type="pres">
      <dgm:prSet presAssocID="{1A73EEDF-3C18-4F79-9F37-E4A3293F3D2B}" presName="descendantText" presStyleLbl="alignAccFollowNode1" presStyleIdx="0" presStyleCnt="2">
        <dgm:presLayoutVars>
          <dgm:bulletEnabled val="1"/>
        </dgm:presLayoutVars>
      </dgm:prSet>
      <dgm:spPr/>
    </dgm:pt>
    <dgm:pt modelId="{0E654126-08C2-42DB-9628-E2C52718E0DE}" type="pres">
      <dgm:prSet presAssocID="{35037737-B1C9-44FF-BF10-0A215FF88C62}" presName="sp" presStyleCnt="0"/>
      <dgm:spPr/>
    </dgm:pt>
    <dgm:pt modelId="{D85A4AD5-33D6-4BD7-B44F-B01391F1D7B3}" type="pres">
      <dgm:prSet presAssocID="{A907B516-30D0-4E6C-AC57-4910B50E6F50}" presName="linNode" presStyleCnt="0"/>
      <dgm:spPr/>
    </dgm:pt>
    <dgm:pt modelId="{A0C4C869-954F-492A-8494-8CD4912C0052}" type="pres">
      <dgm:prSet presAssocID="{A907B516-30D0-4E6C-AC57-4910B50E6F50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616BDD6-CD9B-4883-BD84-ECA0DF334087}" type="pres">
      <dgm:prSet presAssocID="{A907B516-30D0-4E6C-AC57-4910B50E6F50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7DFBB301-FDE4-4CF6-8496-1E6D2230A9C6}" srcId="{1A73EEDF-3C18-4F79-9F37-E4A3293F3D2B}" destId="{8D8732E6-6D81-4398-9F65-CD03A1AC8994}" srcOrd="0" destOrd="0" parTransId="{28D479E3-301A-429A-B552-A19BD6DC7E9A}" sibTransId="{A57C01CD-C3C7-418F-A2F7-0F798CAD9E32}"/>
    <dgm:cxn modelId="{E727AC02-2E3E-4AFE-9F04-1C127AAE6288}" type="presOf" srcId="{1A73EEDF-3C18-4F79-9F37-E4A3293F3D2B}" destId="{68CCD82E-E955-4595-AE8E-109EFEFB1554}" srcOrd="0" destOrd="0" presId="urn:microsoft.com/office/officeart/2005/8/layout/vList5"/>
    <dgm:cxn modelId="{EE095E1B-5DBC-48B5-8D2A-A258262378C1}" type="presOf" srcId="{8D8732E6-6D81-4398-9F65-CD03A1AC8994}" destId="{5A7A6C81-02E6-4BDD-AD88-E691FB043A88}" srcOrd="0" destOrd="0" presId="urn:microsoft.com/office/officeart/2005/8/layout/vList5"/>
    <dgm:cxn modelId="{AD8D8026-1C20-49F4-A54B-AC5C9F2AB2A8}" srcId="{52F59D29-88F6-4C72-BFF5-1668B6EB90EA}" destId="{1A73EEDF-3C18-4F79-9F37-E4A3293F3D2B}" srcOrd="0" destOrd="0" parTransId="{3301D9F0-9477-430E-A672-812F5CAB4AF8}" sibTransId="{35037737-B1C9-44FF-BF10-0A215FF88C62}"/>
    <dgm:cxn modelId="{15694C43-A7CE-4A3C-9E37-BF8361124DEE}" srcId="{52F59D29-88F6-4C72-BFF5-1668B6EB90EA}" destId="{A907B516-30D0-4E6C-AC57-4910B50E6F50}" srcOrd="1" destOrd="0" parTransId="{EEDCF07D-A043-477A-AABC-9E7486DE7135}" sibTransId="{B2AED2C4-F136-4462-B389-B54C2B19AC2D}"/>
    <dgm:cxn modelId="{520BCB47-EA28-4D99-9DA5-44FE4C39ED90}" type="presOf" srcId="{52F59D29-88F6-4C72-BFF5-1668B6EB90EA}" destId="{76DFB3A1-CDA2-4746-B0D3-7955DED6F379}" srcOrd="0" destOrd="0" presId="urn:microsoft.com/office/officeart/2005/8/layout/vList5"/>
    <dgm:cxn modelId="{F580FB69-FBB6-4F31-9810-2B3EBF24B23E}" srcId="{A907B516-30D0-4E6C-AC57-4910B50E6F50}" destId="{4458C85A-0076-49DE-81F0-9DA530C60212}" srcOrd="0" destOrd="0" parTransId="{BDF0AD6D-B09F-400E-A958-6747652C7CC6}" sibTransId="{0A9F5518-716E-4D35-B214-6D12C0F1353C}"/>
    <dgm:cxn modelId="{9A4B91B8-A9F4-4F24-9ACB-DE5DD48D4B4E}" type="presOf" srcId="{A907B516-30D0-4E6C-AC57-4910B50E6F50}" destId="{A0C4C869-954F-492A-8494-8CD4912C0052}" srcOrd="0" destOrd="0" presId="urn:microsoft.com/office/officeart/2005/8/layout/vList5"/>
    <dgm:cxn modelId="{B0D0A3D8-5615-413B-9C52-740A3D041660}" type="presOf" srcId="{4458C85A-0076-49DE-81F0-9DA530C60212}" destId="{6616BDD6-CD9B-4883-BD84-ECA0DF334087}" srcOrd="0" destOrd="0" presId="urn:microsoft.com/office/officeart/2005/8/layout/vList5"/>
    <dgm:cxn modelId="{480A8B24-3FED-40A9-82B5-DF55FAD2DFC1}" type="presParOf" srcId="{76DFB3A1-CDA2-4746-B0D3-7955DED6F379}" destId="{E66A525F-6002-4704-AB70-2DEF8EFFA693}" srcOrd="0" destOrd="0" presId="urn:microsoft.com/office/officeart/2005/8/layout/vList5"/>
    <dgm:cxn modelId="{AEA476E1-1972-4D98-9CFD-DA682428CE1C}" type="presParOf" srcId="{E66A525F-6002-4704-AB70-2DEF8EFFA693}" destId="{68CCD82E-E955-4595-AE8E-109EFEFB1554}" srcOrd="0" destOrd="0" presId="urn:microsoft.com/office/officeart/2005/8/layout/vList5"/>
    <dgm:cxn modelId="{472A3B57-86D3-42B3-87EA-370B00D9FB3A}" type="presParOf" srcId="{E66A525F-6002-4704-AB70-2DEF8EFFA693}" destId="{5A7A6C81-02E6-4BDD-AD88-E691FB043A88}" srcOrd="1" destOrd="0" presId="urn:microsoft.com/office/officeart/2005/8/layout/vList5"/>
    <dgm:cxn modelId="{96778EA2-15C3-44AB-BE26-FC2CFA6795DB}" type="presParOf" srcId="{76DFB3A1-CDA2-4746-B0D3-7955DED6F379}" destId="{0E654126-08C2-42DB-9628-E2C52718E0DE}" srcOrd="1" destOrd="0" presId="urn:microsoft.com/office/officeart/2005/8/layout/vList5"/>
    <dgm:cxn modelId="{9478DB8B-E463-4D06-8FD7-B2F61FCDB15D}" type="presParOf" srcId="{76DFB3A1-CDA2-4746-B0D3-7955DED6F379}" destId="{D85A4AD5-33D6-4BD7-B44F-B01391F1D7B3}" srcOrd="2" destOrd="0" presId="urn:microsoft.com/office/officeart/2005/8/layout/vList5"/>
    <dgm:cxn modelId="{5642D8B1-353E-4ED7-9750-4F82B8FAA793}" type="presParOf" srcId="{D85A4AD5-33D6-4BD7-B44F-B01391F1D7B3}" destId="{A0C4C869-954F-492A-8494-8CD4912C0052}" srcOrd="0" destOrd="0" presId="urn:microsoft.com/office/officeart/2005/8/layout/vList5"/>
    <dgm:cxn modelId="{34E94986-C913-4549-AD38-5B2AEF3E3053}" type="presParOf" srcId="{D85A4AD5-33D6-4BD7-B44F-B01391F1D7B3}" destId="{6616BDD6-CD9B-4883-BD84-ECA0DF33408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A6C81-02E6-4BDD-AD88-E691FB043A88}">
      <dsp:nvSpPr>
        <dsp:cNvPr id="0" name=""/>
        <dsp:cNvSpPr/>
      </dsp:nvSpPr>
      <dsp:spPr>
        <a:xfrm rot="5400000">
          <a:off x="3581041" y="-1128915"/>
          <a:ext cx="1427321" cy="404207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2100" kern="1200"/>
            <a:t>evnen til å se konsekvensene av de endringer som nå skjer innen </a:t>
          </a:r>
          <a:r>
            <a:rPr lang="nb-NO" sz="2100" b="1" i="1" u="sng" kern="1200"/>
            <a:t>både</a:t>
          </a:r>
          <a:r>
            <a:rPr lang="nb-NO" sz="2100" kern="1200"/>
            <a:t> organisasjons- </a:t>
          </a:r>
          <a:r>
            <a:rPr lang="nb-NO" sz="2100" b="1" i="1" u="sng" kern="1200"/>
            <a:t>og</a:t>
          </a:r>
          <a:r>
            <a:rPr lang="nb-NO" sz="2100" kern="1200"/>
            <a:t> teknologifaget. </a:t>
          </a:r>
          <a:endParaRPr lang="en-US" sz="2100" kern="1200"/>
        </a:p>
      </dsp:txBody>
      <dsp:txXfrm rot="-5400000">
        <a:off x="2273666" y="248136"/>
        <a:ext cx="3972396" cy="1287969"/>
      </dsp:txXfrm>
    </dsp:sp>
    <dsp:sp modelId="{68CCD82E-E955-4595-AE8E-109EFEFB1554}">
      <dsp:nvSpPr>
        <dsp:cNvPr id="0" name=""/>
        <dsp:cNvSpPr/>
      </dsp:nvSpPr>
      <dsp:spPr>
        <a:xfrm>
          <a:off x="0" y="44"/>
          <a:ext cx="2273666" cy="178415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i="1" kern="1200" dirty="0"/>
            <a:t>«et distribuert, </a:t>
          </a:r>
          <a:r>
            <a:rPr lang="nb-NO" sz="1500" i="1" u="sng" kern="1200" dirty="0" err="1"/>
            <a:t>sosio</a:t>
          </a:r>
          <a:r>
            <a:rPr lang="nb-NO" sz="1500" i="1" u="sng" kern="1200" dirty="0"/>
            <a:t>-teknisk system</a:t>
          </a:r>
          <a:r>
            <a:rPr lang="nb-NO" sz="1500" i="1" kern="1200" dirty="0"/>
            <a:t> som legger til rette for selvorganisering og </a:t>
          </a:r>
          <a:r>
            <a:rPr lang="nb-NO" sz="1500" i="1" kern="1200" dirty="0" err="1"/>
            <a:t>skalerbarhet</a:t>
          </a:r>
          <a:r>
            <a:rPr lang="nb-NO" sz="1500" i="1" kern="1200" dirty="0"/>
            <a:t>, og som er endringsdyktig over tid</a:t>
          </a:r>
          <a:r>
            <a:rPr lang="nb-NO" sz="1500" kern="1200" dirty="0"/>
            <a:t>».</a:t>
          </a:r>
          <a:endParaRPr lang="en-US" sz="1500" kern="1200" dirty="0"/>
        </a:p>
      </dsp:txBody>
      <dsp:txXfrm>
        <a:off x="87095" y="87139"/>
        <a:ext cx="2099476" cy="1609962"/>
      </dsp:txXfrm>
    </dsp:sp>
    <dsp:sp modelId="{6616BDD6-CD9B-4883-BD84-ECA0DF334087}">
      <dsp:nvSpPr>
        <dsp:cNvPr id="0" name=""/>
        <dsp:cNvSpPr/>
      </dsp:nvSpPr>
      <dsp:spPr>
        <a:xfrm rot="5400000">
          <a:off x="3581041" y="744443"/>
          <a:ext cx="1427321" cy="4042072"/>
        </a:xfrm>
        <a:prstGeom prst="round2SameRect">
          <a:avLst/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2100" b="1" kern="1200" dirty="0"/>
            <a:t>Martin Fowler</a:t>
          </a:r>
          <a:r>
            <a:rPr lang="nb-NO" sz="2100" kern="1200" dirty="0"/>
            <a:t> </a:t>
          </a:r>
          <a:r>
            <a:rPr lang="nb-NO" sz="2100" u="sng" kern="1200" dirty="0">
              <a:hlinkClick xmlns:r="http://schemas.openxmlformats.org/officeDocument/2006/relationships" r:id="rId1"/>
            </a:rPr>
            <a:t>How to </a:t>
          </a:r>
          <a:r>
            <a:rPr lang="nb-NO" sz="2100" u="sng" kern="1200" dirty="0" err="1">
              <a:hlinkClick xmlns:r="http://schemas.openxmlformats.org/officeDocument/2006/relationships" r:id="rId1"/>
            </a:rPr>
            <a:t>move</a:t>
          </a:r>
          <a:r>
            <a:rPr lang="nb-NO" sz="2100" u="sng" kern="1200" dirty="0">
              <a:hlinkClick xmlns:r="http://schemas.openxmlformats.org/officeDocument/2006/relationships" r:id="rId1"/>
            </a:rPr>
            <a:t> </a:t>
          </a:r>
          <a:r>
            <a:rPr lang="nb-NO" sz="2100" u="sng" kern="1200" dirty="0" err="1">
              <a:hlinkClick xmlns:r="http://schemas.openxmlformats.org/officeDocument/2006/relationships" r:id="rId1"/>
            </a:rPr>
            <a:t>beyond</a:t>
          </a:r>
          <a:r>
            <a:rPr lang="nb-NO" sz="2100" u="sng" kern="1200" dirty="0">
              <a:hlinkClick xmlns:r="http://schemas.openxmlformats.org/officeDocument/2006/relationships" r:id="rId1"/>
            </a:rPr>
            <a:t> a </a:t>
          </a:r>
          <a:r>
            <a:rPr lang="nb-NO" sz="2100" u="sng" kern="1200" dirty="0" err="1">
              <a:hlinkClick xmlns:r="http://schemas.openxmlformats.org/officeDocument/2006/relationships" r:id="rId1"/>
            </a:rPr>
            <a:t>Monolothic</a:t>
          </a:r>
          <a:r>
            <a:rPr lang="nb-NO" sz="2100" u="sng" kern="1200" dirty="0">
              <a:hlinkClick xmlns:r="http://schemas.openxmlformats.org/officeDocument/2006/relationships" r:id="rId1"/>
            </a:rPr>
            <a:t> Data Lake to a Distributed Data </a:t>
          </a:r>
          <a:r>
            <a:rPr lang="nb-NO" sz="2100" u="sng" kern="1200" dirty="0" err="1">
              <a:hlinkClick xmlns:r="http://schemas.openxmlformats.org/officeDocument/2006/relationships" r:id="rId1"/>
            </a:rPr>
            <a:t>Mesh</a:t>
          </a:r>
          <a:r>
            <a:rPr lang="nb-NO" sz="2100" u="sng" kern="1200" dirty="0">
              <a:hlinkClick xmlns:r="http://schemas.openxmlformats.org/officeDocument/2006/relationships" r:id="rId1"/>
            </a:rPr>
            <a:t>,</a:t>
          </a:r>
          <a:r>
            <a:rPr lang="nb-NO" sz="2100" kern="1200" dirty="0"/>
            <a:t> </a:t>
          </a:r>
          <a:endParaRPr lang="en-US" sz="2100" kern="1200" dirty="0"/>
        </a:p>
      </dsp:txBody>
      <dsp:txXfrm rot="-5400000">
        <a:off x="2273666" y="2121494"/>
        <a:ext cx="3972396" cy="1287969"/>
      </dsp:txXfrm>
    </dsp:sp>
    <dsp:sp modelId="{A0C4C869-954F-492A-8494-8CD4912C0052}">
      <dsp:nvSpPr>
        <dsp:cNvPr id="0" name=""/>
        <dsp:cNvSpPr/>
      </dsp:nvSpPr>
      <dsp:spPr>
        <a:xfrm>
          <a:off x="0" y="1873404"/>
          <a:ext cx="2273666" cy="1784152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i="1" kern="1200"/>
            <a:t>å gå fra en monolottisk data-arkitektur til et nettverk av data». </a:t>
          </a:r>
          <a:endParaRPr lang="en-US" sz="1500" kern="1200"/>
        </a:p>
      </dsp:txBody>
      <dsp:txXfrm>
        <a:off x="87095" y="1960499"/>
        <a:ext cx="2099476" cy="1609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3A66F-C954-4D00-ACE9-DEDAF33892C2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B9954-4F2A-46DA-A761-A1E069EBFE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5739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B9954-4F2A-46DA-A761-A1E069EBFEC1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759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98f931a401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9" name="Google Shape;279;g98f931a401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744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708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36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71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2919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6016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3842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1218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3061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, tekst og innhold">
  <p:cSld name="Tittel, tekst og innhold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 txBox="1">
            <a:spLocks noGrp="1"/>
          </p:cNvSpPr>
          <p:nvPr>
            <p:ph type="title"/>
          </p:nvPr>
        </p:nvSpPr>
        <p:spPr>
          <a:xfrm>
            <a:off x="630121" y="576073"/>
            <a:ext cx="5176000" cy="1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dt" idx="10"/>
          </p:nvPr>
        </p:nvSpPr>
        <p:spPr>
          <a:xfrm>
            <a:off x="6697280" y="6390811"/>
            <a:ext cx="846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2024525" y="6390811"/>
            <a:ext cx="4500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11239535" y="6390811"/>
            <a:ext cx="308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o" smtClean="0"/>
              <a:pPr/>
              <a:t>‹#›</a:t>
            </a:fld>
            <a:endParaRPr lang="no"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630121" y="1953248"/>
            <a:ext cx="5176000" cy="37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14856" algn="l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b="0"/>
            </a:lvl1pPr>
            <a:lvl2pPr marL="1219170" lvl="1" indent="-423323" algn="l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2pPr>
            <a:lvl3pPr marL="1828754" lvl="2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3pPr>
            <a:lvl4pPr marL="2438339" lvl="3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4pPr>
            <a:lvl5pPr marL="3047924" lvl="4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382220" y="576073"/>
            <a:ext cx="5176000" cy="51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23323" algn="l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2pPr>
            <a:lvl3pPr marL="1828754" lvl="2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3pPr>
            <a:lvl4pPr marL="2438339" lvl="3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4pPr>
            <a:lvl5pPr marL="3047924" lvl="4" indent="-423323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−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8851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bunngrafikk">
  <p:cSld name="Bilde med bunngrafikk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>
            <a:spLocks noGrp="1"/>
          </p:cNvSpPr>
          <p:nvPr>
            <p:ph type="pic" idx="2"/>
          </p:nvPr>
        </p:nvSpPr>
        <p:spPr>
          <a:xfrm>
            <a:off x="414080" y="489308"/>
            <a:ext cx="11216800" cy="52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0000" rIns="0" bIns="0" anchor="t" anchorCtr="1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51" name="Google Shape;151;p29"/>
          <p:cNvSpPr txBox="1">
            <a:spLocks noGrp="1"/>
          </p:cNvSpPr>
          <p:nvPr>
            <p:ph type="dt" idx="10"/>
          </p:nvPr>
        </p:nvSpPr>
        <p:spPr>
          <a:xfrm>
            <a:off x="6697280" y="6390811"/>
            <a:ext cx="846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nb-NO"/>
              <a:t>NOKIOS 28 oktober 2021</a:t>
            </a:r>
          </a:p>
        </p:txBody>
      </p:sp>
      <p:sp>
        <p:nvSpPr>
          <p:cNvPr id="152" name="Google Shape;152;p29"/>
          <p:cNvSpPr txBox="1">
            <a:spLocks noGrp="1"/>
          </p:cNvSpPr>
          <p:nvPr>
            <p:ph type="ftr" idx="11"/>
          </p:nvPr>
        </p:nvSpPr>
        <p:spPr>
          <a:xfrm>
            <a:off x="2024525" y="6390811"/>
            <a:ext cx="4500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nb-NO"/>
          </a:p>
        </p:txBody>
      </p:sp>
      <p:sp>
        <p:nvSpPr>
          <p:cNvPr id="153" name="Google Shape;153;p29"/>
          <p:cNvSpPr txBox="1">
            <a:spLocks noGrp="1"/>
          </p:cNvSpPr>
          <p:nvPr>
            <p:ph type="sldNum" idx="12"/>
          </p:nvPr>
        </p:nvSpPr>
        <p:spPr>
          <a:xfrm>
            <a:off x="11239535" y="6390811"/>
            <a:ext cx="308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5E88798F-D231-3A4F-B3A6-3251FD6770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416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646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55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074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467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291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968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590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117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A7819-A30D-4F4E-80C1-553EA09BC25A}" type="datetimeFigureOut">
              <a:rPr lang="nb-NO" smtClean="0"/>
              <a:t>14.12.2021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7CD4C3-469A-44C8-BAA4-DA286C99A0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571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jeringen.no/globalassets/upload/fad/vedlegg/ikt-politikk/faos/horing_faos_norstella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dir.no/forvaltning/innovasjonsbarometeret-2021/2657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.no/artikler/kommentar-er-dagens-forvaltningsmodell-egnet-til-utfordringene-i-offentlig-sektor/51257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digdir.no/sammenhengende-tjenester/et-okosystem-er-mer-enn-en-samling-felleslosninger/2878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FACBEF-F1D5-406C-A725-76B2AC976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67293"/>
            <a:ext cx="7766936" cy="2583543"/>
          </a:xfrm>
        </p:spPr>
        <p:txBody>
          <a:bodyPr/>
          <a:lstStyle/>
          <a:p>
            <a:pPr algn="ctr"/>
            <a:r>
              <a:rPr lang="nb-NO" dirty="0"/>
              <a:t>Paradigmeskifte i digitaliseringen</a:t>
            </a:r>
            <a:br>
              <a:rPr lang="nb-NO" dirty="0"/>
            </a:br>
            <a:r>
              <a:rPr lang="nb-NO" sz="2400" dirty="0"/>
              <a:t>Fra GUI til API?</a:t>
            </a:r>
            <a:br>
              <a:rPr lang="nb-NO" sz="2400" dirty="0"/>
            </a:br>
            <a:r>
              <a:rPr lang="nb-NO" sz="2400" dirty="0"/>
              <a:t>«Nærhetsprinsippet» som digitaliseringsstrategi?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7BEE599-5660-4E9F-883D-EF4DC14A12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nb-NO" dirty="0"/>
              <a:t>Arild Haraldsen</a:t>
            </a:r>
          </a:p>
          <a:p>
            <a:pPr algn="ctr"/>
            <a:r>
              <a:rPr lang="nb-NO" dirty="0" err="1"/>
              <a:t>Webinar</a:t>
            </a:r>
            <a:r>
              <a:rPr lang="nb-NO" dirty="0"/>
              <a:t> 15.12 2021</a:t>
            </a:r>
          </a:p>
          <a:p>
            <a:pPr algn="ctr"/>
            <a:r>
              <a:rPr lang="nb-NO"/>
              <a:t>Digdir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16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EDC45C-6778-4F9A-ADCB-639DDE3F4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659" y="156238"/>
            <a:ext cx="8596668" cy="60930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/>
              <a:t>3 eksempler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5FFEDCD-2D30-4E1C-AD02-252CF0718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658" y="882502"/>
            <a:ext cx="8490343" cy="6273210"/>
          </a:xfrm>
        </p:spPr>
        <p:txBody>
          <a:bodyPr>
            <a:normAutofit fontScale="92500" lnSpcReduction="10000"/>
          </a:bodyPr>
          <a:lstStyle/>
          <a:p>
            <a:r>
              <a:rPr lang="nb-NO" b="1" dirty="0">
                <a:solidFill>
                  <a:srgbClr val="FF0000"/>
                </a:solidFill>
                <a:latin typeface="Source Sans Pro SemiBold" panose="020B0604020202020204" pitchFamily="34" charset="0"/>
              </a:rPr>
              <a:t>Arkivering: Fange data der de oppstår (Husbanken)</a:t>
            </a:r>
          </a:p>
          <a:p>
            <a:pPr lvl="1"/>
            <a:r>
              <a:rPr lang="nb-NO" b="1" i="0" dirty="0">
                <a:solidFill>
                  <a:srgbClr val="333333"/>
                </a:solidFill>
                <a:effectLst/>
                <a:latin typeface="Source Sans Pro SemiBold" panose="020B0604020202020204" pitchFamily="34" charset="0"/>
              </a:rPr>
              <a:t>ustrukturert søk (omtrent det samme som et «googlesøk»),</a:t>
            </a:r>
          </a:p>
          <a:p>
            <a:pPr lvl="1"/>
            <a:r>
              <a:rPr lang="nb-NO" b="1" i="0" dirty="0">
                <a:solidFill>
                  <a:srgbClr val="333333"/>
                </a:solidFill>
                <a:effectLst/>
                <a:latin typeface="Source Sans Pro SemiBold" panose="020B0604020202020204" pitchFamily="34" charset="0"/>
              </a:rPr>
              <a:t>oppgi strukturerte metadata (som du gjør i Finn.no med f.eks. «bolig» som beskrivelse)</a:t>
            </a:r>
          </a:p>
          <a:p>
            <a:pPr lvl="1"/>
            <a:r>
              <a:rPr lang="nb-NO" b="1" i="0" dirty="0">
                <a:solidFill>
                  <a:srgbClr val="333333"/>
                </a:solidFill>
                <a:effectLst/>
                <a:latin typeface="Source Sans Pro SemiBold" panose="020B0604020202020204" pitchFamily="34" charset="0"/>
              </a:rPr>
              <a:t>proaktiv tjeneste (som en byggesaksbehandler i en kommune som automatisk får opp tilgrenset og relevant informasjon i arbeidet med en byggesak). Til det siste kan en bruke kunstig intelligens.</a:t>
            </a:r>
          </a:p>
          <a:p>
            <a:r>
              <a:rPr lang="nb-NO" b="1" dirty="0">
                <a:solidFill>
                  <a:srgbClr val="FF0000"/>
                </a:solidFill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Innkreving:</a:t>
            </a:r>
            <a:r>
              <a:rPr lang="nb-NO" dirty="0">
                <a:solidFill>
                  <a:srgbClr val="FF0000"/>
                </a:solidFill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privatpersoner og næringsliv </a:t>
            </a:r>
            <a:r>
              <a:rPr lang="nb-NO" i="1" dirty="0">
                <a:solidFill>
                  <a:srgbClr val="FF0000"/>
                </a:solidFill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opparbeider </a:t>
            </a:r>
            <a:r>
              <a:rPr lang="nb-NO" u="sng" dirty="0">
                <a:solidFill>
                  <a:srgbClr val="FF0000"/>
                </a:solidFill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i="1" u="sng" dirty="0">
                <a:solidFill>
                  <a:srgbClr val="FF0000"/>
                </a:solidFill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ikke </a:t>
            </a:r>
            <a:r>
              <a:rPr lang="nb-NO" i="1" dirty="0">
                <a:solidFill>
                  <a:srgbClr val="FF0000"/>
                </a:solidFill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nb-NO" i="1" dirty="0">
                <a:solidFill>
                  <a:srgbClr val="FF0000"/>
                </a:solidFill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gjeldsbyrde til staten</a:t>
            </a:r>
          </a:p>
          <a:p>
            <a:pPr lvl="1"/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Fokus  er å være til stede på de digitale flater som brukeren (næringsliv og innbygger) selv er på. </a:t>
            </a:r>
          </a:p>
          <a:p>
            <a:pPr lvl="1"/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må finne løsninger i samarbeid med IKT-leverandører, banker etc., slik at «innkreving», dvs. forpliktende betalinger til det offentlige, skjer automatisk. </a:t>
            </a:r>
          </a:p>
          <a:p>
            <a:pPr lvl="1"/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Denne formen for «økosystem» vil øke effektiviteten i innbetalingen, forsterke tilliten til forvaltningen og bidra til å unngå uønskede hendelser som mislighold og ressurskrevende prosesser i ettertid.</a:t>
            </a:r>
          </a:p>
          <a:p>
            <a:r>
              <a:rPr lang="nb-NO" b="1" dirty="0">
                <a:solidFill>
                  <a:srgbClr val="FF0000"/>
                </a:solidFill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Kompensasjonsordningen for næringslivet</a:t>
            </a:r>
          </a:p>
          <a:p>
            <a:pPr lvl="1"/>
            <a:r>
              <a:rPr lang="nb-NO" i="1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tverrfaglig samarbeid</a:t>
            </a:r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mellom utviklere, saksbehandlere og juridisk </a:t>
            </a:r>
          </a:p>
          <a:p>
            <a:pPr lvl="1"/>
            <a:r>
              <a:rPr lang="nb-NO" i="1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smidig utviklingsprosess</a:t>
            </a:r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(forskriftsendringer og utvikling gikk parallelt). </a:t>
            </a:r>
          </a:p>
          <a:p>
            <a:pPr lvl="1"/>
            <a:r>
              <a:rPr lang="nb-NO" i="1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åpenhet </a:t>
            </a:r>
            <a:r>
              <a:rPr lang="nb-NO" dirty="0">
                <a:effectLst/>
                <a:latin typeface="Source Sans Pro SemiBold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underveis under hele prosessen om hvilke problemer en stod overfor og hvordan alt henger sammen. Små endringer i forskrifter kunne få store konsekvenser. Usikkerheten ble aldri underslått. </a:t>
            </a:r>
            <a:br>
              <a:rPr lang="nb-NO" sz="2400" dirty="0">
                <a:latin typeface="Source Sans Pro SemiBold" panose="020B0604020202020204" pitchFamily="34" charset="0"/>
              </a:rPr>
            </a:br>
            <a:endParaRPr lang="nb-NO" sz="2400" dirty="0">
              <a:latin typeface="Source Sans Pro SemiBol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62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>
            <a:extLst>
              <a:ext uri="{FF2B5EF4-FFF2-40B4-BE49-F238E27FC236}">
                <a16:creationId xmlns:a16="http://schemas.microsoft.com/office/drawing/2014/main" id="{35F522B9-2DEF-436E-BA71-6C5F064D7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504" y="489308"/>
            <a:ext cx="6381951" cy="523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60DCD5B-0D33-48FE-AA9C-7257A4FF9FDA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697280" y="6390811"/>
            <a:ext cx="846000" cy="1848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b-NO" sz="500"/>
              <a:t>NOKIOS 28 oktober 2021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E49767B-8E96-4013-B60D-9073A5AFF14E}"/>
              </a:ext>
            </a:extLst>
          </p:cNvPr>
          <p:cNvSpPr/>
          <p:nvPr/>
        </p:nvSpPr>
        <p:spPr>
          <a:xfrm>
            <a:off x="6572923" y="1922930"/>
            <a:ext cx="3119718" cy="15060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0988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52392F-B0DC-4855-8C45-82D6A171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21" y="91980"/>
            <a:ext cx="10928000" cy="860805"/>
          </a:xfrm>
        </p:spPr>
        <p:txBody>
          <a:bodyPr/>
          <a:lstStyle/>
          <a:p>
            <a:r>
              <a:rPr lang="nb-NO" dirty="0"/>
              <a:t>Noen overordnete funn - II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22C5-2A7C-4E55-A11D-128E93299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120" y="1021978"/>
            <a:ext cx="7043299" cy="4671812"/>
          </a:xfrm>
        </p:spPr>
        <p:txBody>
          <a:bodyPr>
            <a:normAutofit fontScale="92500" lnSpcReduction="10000"/>
          </a:bodyPr>
          <a:lstStyle/>
          <a:p>
            <a:r>
              <a:rPr lang="nb-NO" sz="1200" dirty="0"/>
              <a:t>Bedriftene har tilgang til stadig bedre digitale verktøy</a:t>
            </a:r>
          </a:p>
          <a:p>
            <a:pPr lvl="1"/>
            <a:r>
              <a:rPr lang="nb-NO" dirty="0"/>
              <a:t>overgangen til sky har ført til økt innovasjon og bedre produkter fra f.eks. regnskapssystemleverandører, banker og nye aktører som vil forenkle hverdagen til bedriftene</a:t>
            </a:r>
          </a:p>
          <a:p>
            <a:pPr lvl="1"/>
            <a:r>
              <a:rPr lang="nb-NO" dirty="0"/>
              <a:t>forbedringer kan pushes til kundene fortløpende</a:t>
            </a:r>
          </a:p>
          <a:p>
            <a:pPr lvl="1"/>
            <a:r>
              <a:rPr lang="nb-NO" dirty="0"/>
              <a:t>potensialet for integrasjon med andre systemer og tjenester er svært mye større enn da det var lokale installasjoner</a:t>
            </a:r>
          </a:p>
          <a:p>
            <a:pPr lvl="1"/>
            <a:r>
              <a:rPr lang="nb-NO" dirty="0"/>
              <a:t>spiller på mange måter allerede i dag rollene som «digitale assistenter» for bedriftene – men potensialet er mye større</a:t>
            </a:r>
          </a:p>
          <a:p>
            <a:r>
              <a:rPr lang="nb-NO" sz="1200" dirty="0"/>
              <a:t>Men: Manglende tilgang til digitale data er identifisert som en </a:t>
            </a:r>
            <a:r>
              <a:rPr lang="nb-NO" sz="1200" dirty="0" err="1"/>
              <a:t>rotårsak</a:t>
            </a:r>
            <a:r>
              <a:rPr lang="nb-NO" sz="1200" dirty="0"/>
              <a:t>  som direkte og indirekte fører til mange av </a:t>
            </a:r>
            <a:r>
              <a:rPr lang="nb-NO" sz="1200" dirty="0" err="1"/>
              <a:t>smertepunktener</a:t>
            </a:r>
            <a:r>
              <a:rPr lang="nb-NO" sz="1200" dirty="0"/>
              <a:t> i bedriftenes livsløp</a:t>
            </a:r>
          </a:p>
          <a:p>
            <a:pPr lvl="1"/>
            <a:r>
              <a:rPr lang="nb-NO" dirty="0"/>
              <a:t>Varianter av dette er manglende digital dataflyt, manglende sanntidskilder eller mangel på sammenstilte data. Dette reduserer muligheten til å utnytte digitale verktøy</a:t>
            </a:r>
          </a:p>
          <a:p>
            <a:r>
              <a:rPr lang="nb-NO" sz="1200" dirty="0">
                <a:highlight>
                  <a:srgbClr val="FFFF00"/>
                </a:highlight>
              </a:rPr>
              <a:t>Men: Offentlige sluttbrukertjenester/GUI gir begrensete muligheter til å bygge tjenesten inn i verktøyene bedriftene allerede bruker</a:t>
            </a:r>
          </a:p>
          <a:p>
            <a:pPr lvl="1"/>
            <a:r>
              <a:rPr lang="nb-NO" dirty="0">
                <a:highlight>
                  <a:srgbClr val="FFFF00"/>
                </a:highlight>
              </a:rPr>
              <a:t>bankene er </a:t>
            </a:r>
            <a:r>
              <a:rPr lang="nb-NO" i="1" dirty="0">
                <a:highlight>
                  <a:srgbClr val="FFFF00"/>
                </a:highlight>
              </a:rPr>
              <a:t>pålagt</a:t>
            </a:r>
            <a:r>
              <a:rPr lang="nb-NO" dirty="0">
                <a:highlight>
                  <a:srgbClr val="FFFF00"/>
                </a:highlight>
              </a:rPr>
              <a:t> å tilrettelegge for andre, via PSD2 og krav til API-er</a:t>
            </a:r>
          </a:p>
          <a:p>
            <a:pPr lvl="1"/>
            <a:r>
              <a:rPr lang="nb-NO" dirty="0">
                <a:highlight>
                  <a:srgbClr val="FFFF00"/>
                </a:highlight>
              </a:rPr>
              <a:t>tilsvarende krav gjelder ikke for det offentlige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19B5572-E7EB-4708-ADF9-D7D8E763B00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b-NO"/>
              <a:t>NOKIOS 28 oktober 2021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107DEEF6-D624-453B-A19B-DAC31ED2C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9371" y="1229062"/>
            <a:ext cx="4093916" cy="30417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1705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98f931a401_0_65"/>
          <p:cNvSpPr txBox="1">
            <a:spLocks noGrp="1"/>
          </p:cNvSpPr>
          <p:nvPr>
            <p:ph type="title"/>
          </p:nvPr>
        </p:nvSpPr>
        <p:spPr>
          <a:xfrm>
            <a:off x="630133" y="576067"/>
            <a:ext cx="8521820" cy="1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no" dirty="0"/>
              <a:t>Digital Selskapsetablering</a:t>
            </a:r>
            <a:endParaRPr dirty="0"/>
          </a:p>
        </p:txBody>
      </p:sp>
      <p:sp>
        <p:nvSpPr>
          <p:cNvPr id="282" name="Google Shape;282;g98f931a401_0_65"/>
          <p:cNvSpPr txBox="1">
            <a:spLocks noGrp="1"/>
          </p:cNvSpPr>
          <p:nvPr>
            <p:ph type="body" idx="1"/>
          </p:nvPr>
        </p:nvSpPr>
        <p:spPr>
          <a:xfrm>
            <a:off x="741584" y="1583093"/>
            <a:ext cx="4738800" cy="37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endParaRPr sz="1600" dirty="0"/>
          </a:p>
          <a:p>
            <a:pPr marL="0" indent="0">
              <a:buNone/>
            </a:pPr>
            <a:r>
              <a:rPr lang="no" sz="1600" dirty="0"/>
              <a:t>Realisere en </a:t>
            </a:r>
            <a:r>
              <a:rPr lang="no" sz="1600" b="1" dirty="0"/>
              <a:t>sammenhengende tjeneste for </a:t>
            </a:r>
            <a:r>
              <a:rPr lang="no" sz="1600" dirty="0"/>
              <a:t>den generiske delen av etablererfasen i livshendelsen "starte og drive en bedrift" for aksjeselskap med kontantinnskudd og for enkeltpersonforetak.</a:t>
            </a:r>
            <a:br>
              <a:rPr lang="no" sz="1600" dirty="0"/>
            </a:br>
            <a:endParaRPr sz="1600" dirty="0"/>
          </a:p>
          <a:p>
            <a:pPr marL="0" indent="0">
              <a:buNone/>
            </a:pPr>
            <a:r>
              <a:rPr lang="no" sz="1600" dirty="0">
                <a:highlight>
                  <a:srgbClr val="FFFF00"/>
                </a:highlight>
              </a:rPr>
              <a:t>Primært vil vi sørge for en enklere etablering gjennom andre </a:t>
            </a:r>
            <a:r>
              <a:rPr lang="no" sz="1600" b="1" dirty="0">
                <a:highlight>
                  <a:srgbClr val="FFFF00"/>
                </a:highlight>
              </a:rPr>
              <a:t>brukerflater (f.eks. Banker eller regnskapssystemer). </a:t>
            </a:r>
            <a:r>
              <a:rPr lang="no" sz="1600" dirty="0">
                <a:highlight>
                  <a:srgbClr val="FFFF00"/>
                </a:highlight>
              </a:rPr>
              <a:t>F</a:t>
            </a:r>
            <a:r>
              <a:rPr lang="nb-NO" sz="1600" dirty="0">
                <a:highlight>
                  <a:srgbClr val="FFFF00"/>
                </a:highlight>
              </a:rPr>
              <a:t>o</a:t>
            </a:r>
            <a:r>
              <a:rPr lang="no" sz="1600" dirty="0">
                <a:highlight>
                  <a:srgbClr val="FFFF00"/>
                </a:highlight>
              </a:rPr>
              <a:t>r å støtte dette etableres et API som blir BRREGs standard måte å motta stifte- og registerinformasjon.</a:t>
            </a:r>
            <a:endParaRPr sz="1600" dirty="0">
              <a:highlight>
                <a:srgbClr val="FFFF00"/>
              </a:highlight>
            </a:endParaRPr>
          </a:p>
          <a:p>
            <a:pPr marL="0" indent="0">
              <a:buNone/>
            </a:pPr>
            <a:br>
              <a:rPr lang="no" sz="1600" dirty="0"/>
            </a:br>
            <a:endParaRPr sz="1600" dirty="0"/>
          </a:p>
        </p:txBody>
      </p:sp>
      <p:sp>
        <p:nvSpPr>
          <p:cNvPr id="283" name="Google Shape;283;g98f931a401_0_65"/>
          <p:cNvSpPr/>
          <p:nvPr/>
        </p:nvSpPr>
        <p:spPr>
          <a:xfrm>
            <a:off x="9262733" y="3665067"/>
            <a:ext cx="487600" cy="6844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no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{}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4" name="Google Shape;284;g98f931a401_0_65"/>
          <p:cNvSpPr txBox="1"/>
          <p:nvPr/>
        </p:nvSpPr>
        <p:spPr>
          <a:xfrm>
            <a:off x="9008700" y="4247560"/>
            <a:ext cx="924800" cy="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Samordnet registermelding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5" name="Google Shape;285;g98f931a401_0_65"/>
          <p:cNvSpPr/>
          <p:nvPr/>
        </p:nvSpPr>
        <p:spPr>
          <a:xfrm>
            <a:off x="8453033" y="4225967"/>
            <a:ext cx="487600" cy="6844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no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{}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6" name="Google Shape;286;g98f931a401_0_65"/>
          <p:cNvSpPr txBox="1"/>
          <p:nvPr/>
        </p:nvSpPr>
        <p:spPr>
          <a:xfrm>
            <a:off x="8227153" y="4815740"/>
            <a:ext cx="924800" cy="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Stiftelse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7" name="Google Shape;287;g98f931a401_0_65"/>
          <p:cNvSpPr/>
          <p:nvPr/>
        </p:nvSpPr>
        <p:spPr>
          <a:xfrm>
            <a:off x="6843400" y="4284533"/>
            <a:ext cx="487600" cy="6844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no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{}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8" name="Google Shape;288;g98f931a401_0_65"/>
          <p:cNvSpPr txBox="1"/>
          <p:nvPr/>
        </p:nvSpPr>
        <p:spPr>
          <a:xfrm>
            <a:off x="6617520" y="4874307"/>
            <a:ext cx="924800" cy="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Vedtekter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9" name="Google Shape;289;g98f931a401_0_65"/>
          <p:cNvSpPr/>
          <p:nvPr/>
        </p:nvSpPr>
        <p:spPr>
          <a:xfrm>
            <a:off x="7629333" y="3665067"/>
            <a:ext cx="487600" cy="6844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no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{}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90" name="Google Shape;290;g98f931a401_0_65"/>
          <p:cNvSpPr txBox="1"/>
          <p:nvPr/>
        </p:nvSpPr>
        <p:spPr>
          <a:xfrm>
            <a:off x="7379167" y="4254833"/>
            <a:ext cx="988000" cy="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Stiftelsesdokument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91" name="Google Shape;291;g98f931a401_0_65"/>
          <p:cNvSpPr/>
          <p:nvPr/>
        </p:nvSpPr>
        <p:spPr>
          <a:xfrm>
            <a:off x="10048333" y="4291800"/>
            <a:ext cx="487600" cy="6844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no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{}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92" name="Google Shape;292;g98f931a401_0_65"/>
          <p:cNvSpPr txBox="1"/>
          <p:nvPr/>
        </p:nvSpPr>
        <p:spPr>
          <a:xfrm>
            <a:off x="9794300" y="4874293"/>
            <a:ext cx="924800" cy="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Innbetalt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</a:pPr>
            <a:r>
              <a:rPr lang="no" sz="6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aksjekapital</a:t>
            </a: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93" name="Google Shape;293;g98f931a401_0_65"/>
          <p:cNvGrpSpPr/>
          <p:nvPr/>
        </p:nvGrpSpPr>
        <p:grpSpPr>
          <a:xfrm>
            <a:off x="5582357" y="2001802"/>
            <a:ext cx="6469584" cy="1082517"/>
            <a:chOff x="924738" y="1533988"/>
            <a:chExt cx="4852188" cy="811888"/>
          </a:xfrm>
        </p:grpSpPr>
        <p:sp>
          <p:nvSpPr>
            <p:cNvPr id="294" name="Google Shape;294;g98f931a401_0_65"/>
            <p:cNvSpPr/>
            <p:nvPr/>
          </p:nvSpPr>
          <p:spPr>
            <a:xfrm>
              <a:off x="1005700" y="1868575"/>
              <a:ext cx="1289400" cy="213000"/>
            </a:xfrm>
            <a:prstGeom prst="homePlate">
              <a:avLst>
                <a:gd name="adj" fmla="val 40199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B1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Innhenting  av informasjon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g98f931a401_0_65"/>
            <p:cNvSpPr/>
            <p:nvPr/>
          </p:nvSpPr>
          <p:spPr>
            <a:xfrm>
              <a:off x="2252225" y="1870925"/>
              <a:ext cx="962100" cy="213000"/>
            </a:xfrm>
            <a:prstGeom prst="chevron">
              <a:avLst>
                <a:gd name="adj" fmla="val 5000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B2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Skaffe kapital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g98f931a401_0_65"/>
            <p:cNvSpPr/>
            <p:nvPr/>
          </p:nvSpPr>
          <p:spPr>
            <a:xfrm>
              <a:off x="3157100" y="1870925"/>
              <a:ext cx="681000" cy="213000"/>
            </a:xfrm>
            <a:prstGeom prst="chevron">
              <a:avLst>
                <a:gd name="adj" fmla="val 5000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B3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Stifte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g98f931a401_0_65"/>
            <p:cNvSpPr/>
            <p:nvPr/>
          </p:nvSpPr>
          <p:spPr>
            <a:xfrm>
              <a:off x="3790500" y="1870925"/>
              <a:ext cx="1485900" cy="213000"/>
            </a:xfrm>
            <a:prstGeom prst="chevron">
              <a:avLst>
                <a:gd name="adj" fmla="val 50000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B4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Immaterielle rettigheter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g98f931a401_0_65"/>
            <p:cNvSpPr/>
            <p:nvPr/>
          </p:nvSpPr>
          <p:spPr>
            <a:xfrm>
              <a:off x="1005700" y="2132875"/>
              <a:ext cx="865500" cy="213000"/>
            </a:xfrm>
            <a:prstGeom prst="chevron">
              <a:avLst>
                <a:gd name="adj" fmla="val 50000"/>
              </a:avLst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B5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Registrere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g98f931a401_0_65"/>
            <p:cNvSpPr/>
            <p:nvPr/>
          </p:nvSpPr>
          <p:spPr>
            <a:xfrm>
              <a:off x="1805813" y="2132875"/>
              <a:ext cx="1184700" cy="213000"/>
            </a:xfrm>
            <a:prstGeom prst="chevron">
              <a:avLst>
                <a:gd name="adj" fmla="val 50000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B6 </a:t>
              </a:r>
              <a:r>
                <a:rPr lang="no" sz="933" kern="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Digital etterlevelse</a:t>
              </a:r>
              <a:endParaRPr sz="933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g98f931a401_0_65"/>
            <p:cNvSpPr/>
            <p:nvPr/>
          </p:nvSpPr>
          <p:spPr>
            <a:xfrm>
              <a:off x="2923738" y="2132875"/>
              <a:ext cx="832200" cy="213000"/>
            </a:xfrm>
            <a:prstGeom prst="chevron">
              <a:avLst>
                <a:gd name="adj" fmla="val 50000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B7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Oppstart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g98f931a401_0_65"/>
            <p:cNvSpPr/>
            <p:nvPr/>
          </p:nvSpPr>
          <p:spPr>
            <a:xfrm>
              <a:off x="3683600" y="2132875"/>
              <a:ext cx="1092900" cy="213000"/>
            </a:xfrm>
            <a:prstGeom prst="chevron">
              <a:avLst>
                <a:gd name="adj" fmla="val 50000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B7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Skaffe  tillatelser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g98f931a401_0_65"/>
            <p:cNvSpPr/>
            <p:nvPr/>
          </p:nvSpPr>
          <p:spPr>
            <a:xfrm>
              <a:off x="4721825" y="2132875"/>
              <a:ext cx="1055100" cy="213000"/>
            </a:xfrm>
            <a:prstGeom prst="chevron">
              <a:avLst>
                <a:gd name="adj" fmla="val 50000"/>
              </a:avLst>
            </a:prstGeom>
            <a:solidFill>
              <a:srgbClr val="0B5394"/>
            </a:solidFill>
            <a:ln>
              <a:noFill/>
            </a:ln>
          </p:spPr>
          <p:txBody>
            <a:bodyPr spcFirstLastPara="1" wrap="square" lIns="96000" tIns="121900" rIns="960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933" b="1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B7 </a:t>
              </a:r>
              <a:r>
                <a:rPr lang="no" sz="933" kern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Skatt og avgifter</a:t>
              </a:r>
              <a:endParaRPr sz="933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g98f931a401_0_65"/>
            <p:cNvSpPr txBox="1"/>
            <p:nvPr/>
          </p:nvSpPr>
          <p:spPr>
            <a:xfrm>
              <a:off x="924738" y="1533988"/>
              <a:ext cx="27432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no" sz="1467" b="1" kern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 </a:t>
              </a:r>
              <a:r>
                <a:rPr lang="no" sz="1467" kern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Etableringsfase</a:t>
              </a:r>
              <a:endParaRPr sz="1467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497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AA968C-3C3E-4B64-A1DA-3486FC5FF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660" y="159488"/>
            <a:ext cx="8596668" cy="765545"/>
          </a:xfrm>
        </p:spPr>
        <p:txBody>
          <a:bodyPr>
            <a:normAutofit/>
          </a:bodyPr>
          <a:lstStyle/>
          <a:p>
            <a:pPr algn="ctr"/>
            <a:r>
              <a:rPr lang="nb-NO" dirty="0"/>
              <a:t>Nærhetsprinsippet i digitaliseringen (1)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AD992D-DF53-46DB-B212-9C5FF0A02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020" y="1073888"/>
            <a:ext cx="10494334" cy="5348177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7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Strategiske elementer – føringer:</a:t>
            </a:r>
            <a:endParaRPr lang="nb-NO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7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Datadeling/informasjonsforvaltning/standarder/plattformtenkning/økosystem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7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Husker noen </a:t>
            </a:r>
            <a:r>
              <a:rPr lang="nb-NO" sz="6200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FAOS-rapporten fra 2008?</a:t>
            </a:r>
            <a:endParaRPr lang="nb-NO" sz="6200" dirty="0">
              <a:solidFill>
                <a:srgbClr val="FF0000"/>
              </a:solidFill>
            </a:endParaRP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b-NO" sz="55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nb-NO" sz="7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Premiss</a:t>
            </a:r>
            <a:r>
              <a:rPr lang="nb-NO" sz="7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nb-NO" sz="7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Dess mer fragmentert og differensiert digitaliseringen er, dess mer robust, effektiv og innovativ er den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Strategi:</a:t>
            </a:r>
            <a:r>
              <a:rPr lang="nb-NO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b-NO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Prinsipiell pragmatisme.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b-NO" sz="7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Livshendelser: Et hvert digitaliseringsprosjekt må løses innenfor sin kontekst</a:t>
            </a: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nb-NO" sz="7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Sammenhengende tjenester er ikke-lineære prosesser</a:t>
            </a: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nb-NO" sz="7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Livshendelser har uventede sider/elementer som ikke kan forutsees</a:t>
            </a: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nb-NO" sz="7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Bruker-begrepet er forskjelligartet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nb-NO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42653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867B7CF-5BD7-4E08-9718-C83587EFD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30192" cy="1320800"/>
          </a:xfrm>
        </p:spPr>
        <p:txBody>
          <a:bodyPr/>
          <a:lstStyle/>
          <a:p>
            <a:r>
              <a:rPr lang="nb-NO" dirty="0"/>
              <a:t>«Nærhetsprinsippet» i digitaliseringen (2)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0017FBE-C44D-4431-983F-2747B49EB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Hvorfor kan ikke skatteberegning og skatteinnkreving utføres av bedriftens regnskapssystem?</a:t>
            </a:r>
          </a:p>
          <a:p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Hvorfor kan vi ikke søke om sosialstøtte fra Nav  via nettbanken?</a:t>
            </a:r>
          </a:p>
          <a:p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Hvorfor kan ikke studenter få tilgang til sin gjeldssaldo i Lånekassen i sin egen bank? (Det kan de!)</a:t>
            </a:r>
          </a:p>
          <a:p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Hvorfor er det ikke «</a:t>
            </a:r>
            <a:r>
              <a:rPr lang="nb-NO" sz="2000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free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b-NO" sz="2000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roaming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» av offentlige data til andre leverandører slik det er i mobilmarkedet?</a:t>
            </a:r>
          </a:p>
          <a:p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Strategi?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Påbudt med standardiserte API-er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Offentlige tjenester skal kunne utføres  i private aktørers systemer 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21832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78CFD-AD52-4E8D-B69A-32DEB1E2E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762" y="77972"/>
            <a:ext cx="8966396" cy="1320800"/>
          </a:xfrm>
        </p:spPr>
        <p:txBody>
          <a:bodyPr>
            <a:normAutofit/>
          </a:bodyPr>
          <a:lstStyle/>
          <a:p>
            <a:pPr algn="ctr"/>
            <a:r>
              <a:rPr lang="nb-NO" dirty="0"/>
              <a:t>«Nærhetsprinsippet» i digitaliseringen (3)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227BF86-F4D1-4901-81D2-57A66DC9A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762" y="1014818"/>
            <a:ext cx="8596668" cy="50670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Koordinering </a:t>
            </a:r>
            <a:r>
              <a:rPr lang="nb-NO" sz="9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nb-NO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Innovasjon:</a:t>
            </a:r>
            <a:endParaRPr lang="nb-NO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Offentlig sektor er ikke innovativ nok </a:t>
            </a:r>
            <a:r>
              <a:rPr lang="nb-NO" sz="9600" b="1" i="0" dirty="0">
                <a:solidFill>
                  <a:schemeClr val="accent4"/>
                </a:solidFill>
                <a:effectLst/>
                <a:latin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Innovasjonsbarometeret for 2021</a:t>
            </a:r>
            <a:r>
              <a:rPr lang="nb-NO" sz="96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</a:t>
            </a:r>
            <a:endParaRPr lang="nb-NO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Digitaliseringsstrategien fra 2019 er en «forvaltningsreform» – kommune/stat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syv livshendelsene kom lenge etter at lignende offentlig-private prosjekter ble etablert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Basert på erfaring/læring av case-studier/sandkasser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Strukturelle svakheter:</a:t>
            </a:r>
            <a:endParaRPr lang="nb-NO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Finansiering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Juridiske hindringer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Målstyring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Ledelse/kultur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8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Ikke organisering – stat/kommune/silo</a:t>
            </a:r>
            <a:endParaRPr lang="nb-NO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75901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F1576C-5A11-4E4B-B6DD-F727B74C5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557" y="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b-NO" dirty="0"/>
              <a:t>«Pre-digitale» styringsmodeller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610580-AC65-4802-8294-3EE3EF73E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8195"/>
            <a:ext cx="8596668" cy="5550196"/>
          </a:xfrm>
        </p:spPr>
        <p:txBody>
          <a:bodyPr>
            <a:normAutofit/>
          </a:bodyPr>
          <a:lstStyle/>
          <a:p>
            <a:r>
              <a:rPr lang="nb-NO" sz="2000" b="0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«De sentraliserte styringsstrukturene er «pre-digitale», og uegnet i en verden hvor de digitale løsningene skal ta utgangspunkt i de reelle brukernes behov»</a:t>
            </a:r>
            <a:r>
              <a:rPr lang="nb-NO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, sier professor </a:t>
            </a:r>
            <a:r>
              <a:rPr lang="nb-NO" sz="2000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Ole </a:t>
            </a:r>
            <a:r>
              <a:rPr lang="nb-NO" sz="2000" b="1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Hanseth</a:t>
            </a:r>
            <a:r>
              <a:rPr lang="nb-NO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</a:t>
            </a:r>
          </a:p>
          <a:p>
            <a:r>
              <a:rPr lang="nb-NO" sz="2000" b="0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«En hovedutfordring er at dagens forvaltningsmodell ikke ser ut til å stimulere involvering og medvirkning som er nødvendig for at digitalisering skal gi reell omstilling, bedre tjenester og bidra til å løse oppgaver for felleskapet», </a:t>
            </a:r>
            <a:r>
              <a:rPr lang="nb-NO" sz="2000" b="1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Tankesmien Agenda</a:t>
            </a:r>
          </a:p>
          <a:p>
            <a:r>
              <a:rPr lang="nb-NO" b="1" dirty="0">
                <a:solidFill>
                  <a:schemeClr val="accent4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 dagens forvaltningsmodell egnet til å møte utfordringene i offentlig sektor? </a:t>
            </a:r>
            <a:r>
              <a:rPr lang="nb-NO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nb-NO" b="1" dirty="0">
              <a:solidFill>
                <a:schemeClr val="tx1"/>
              </a:solidFill>
            </a:endParaRPr>
          </a:p>
          <a:p>
            <a:pPr lvl="1"/>
            <a:r>
              <a:rPr lang="nb-NO" sz="1800" b="1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Den utnytter ikke den fagkompetanse som ligger i etatene på noen god måte</a:t>
            </a:r>
            <a:endParaRPr lang="nb-NO" sz="1800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lvl="1"/>
            <a:r>
              <a:rPr lang="nb-NO" sz="1800" b="1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Det er ikke nyttebehovet for den enkelte som er styrende</a:t>
            </a:r>
          </a:p>
          <a:p>
            <a:pPr lvl="1"/>
            <a:r>
              <a:rPr lang="nb-NO" sz="1800" b="1" i="1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Manglende åpenhet for eksterne innspill, tilpassing til uforutsette hendelser eller til «smidig» utvikling.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9328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BC13-75C4-4E61-BB9C-F7786FE0A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63" y="91813"/>
            <a:ext cx="9529009" cy="1320800"/>
          </a:xfrm>
        </p:spPr>
        <p:txBody>
          <a:bodyPr>
            <a:normAutofit fontScale="90000"/>
          </a:bodyPr>
          <a:lstStyle/>
          <a:p>
            <a:r>
              <a:rPr lang="nb-NO" dirty="0"/>
              <a:t>«Digitalisering er et ungt fag med en lang historie»</a:t>
            </a:r>
            <a:br>
              <a:rPr lang="nb-NO" dirty="0"/>
            </a:b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1B823-8767-48C9-B2ED-624D113B7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9460"/>
            <a:ext cx="8596668" cy="5766727"/>
          </a:xfrm>
        </p:spPr>
        <p:txBody>
          <a:bodyPr>
            <a:normAutofit fontScale="47500" lnSpcReduction="20000"/>
          </a:bodyPr>
          <a:lstStyle/>
          <a:p>
            <a:pPr lvl="1"/>
            <a:r>
              <a:rPr lang="nb-NO" sz="3800" dirty="0">
                <a:solidFill>
                  <a:srgbClr val="FF0000"/>
                </a:solidFill>
              </a:rPr>
              <a:t>Digitalisering</a:t>
            </a:r>
            <a:r>
              <a:rPr lang="nb-NO" sz="3800" dirty="0"/>
              <a:t> </a:t>
            </a:r>
          </a:p>
          <a:p>
            <a:pPr lvl="2"/>
            <a:r>
              <a:rPr lang="nb-NO" sz="3800" dirty="0"/>
              <a:t>Fra systemtenkning til konfigurasjonstenkning</a:t>
            </a:r>
          </a:p>
          <a:p>
            <a:pPr lvl="2"/>
            <a:r>
              <a:rPr lang="nb-NO" sz="3800" dirty="0"/>
              <a:t>Verdikjedetenkning</a:t>
            </a:r>
          </a:p>
          <a:p>
            <a:pPr lvl="2"/>
            <a:r>
              <a:rPr lang="nb-NO" sz="3800" dirty="0"/>
              <a:t>Perspektivet endres fra nedstrøms (rapporter) til oppstrøms (datafangst forvaltet lokalt)</a:t>
            </a:r>
          </a:p>
          <a:p>
            <a:pPr lvl="2"/>
            <a:r>
              <a:rPr lang="nb-NO" sz="3800" dirty="0"/>
              <a:t>Teknologi er flyktig – data er bestandig</a:t>
            </a:r>
          </a:p>
          <a:p>
            <a:pPr lvl="1"/>
            <a:r>
              <a:rPr lang="nb-NO" sz="3800" dirty="0">
                <a:solidFill>
                  <a:srgbClr val="FF0000"/>
                </a:solidFill>
              </a:rPr>
              <a:t>Ungt fag </a:t>
            </a:r>
          </a:p>
          <a:p>
            <a:pPr lvl="2"/>
            <a:r>
              <a:rPr lang="nb-NO" sz="3800" dirty="0"/>
              <a:t>Omgivelsene – markedets omskiftelige karakter</a:t>
            </a:r>
          </a:p>
          <a:p>
            <a:pPr lvl="2"/>
            <a:r>
              <a:rPr lang="nb-NO" sz="3800" dirty="0"/>
              <a:t>Utenifra og innad-perspektiv</a:t>
            </a:r>
          </a:p>
          <a:p>
            <a:pPr lvl="2"/>
            <a:r>
              <a:rPr lang="nb-NO" sz="3800" dirty="0"/>
              <a:t>Aktørsamarbeid</a:t>
            </a:r>
          </a:p>
          <a:p>
            <a:pPr lvl="2"/>
            <a:r>
              <a:rPr lang="nb-NO" sz="3800" dirty="0"/>
              <a:t>Endrer arbeids- og ansvarsfordelingen mellom aktørene</a:t>
            </a:r>
          </a:p>
          <a:p>
            <a:pPr lvl="1"/>
            <a:r>
              <a:rPr lang="nb-NO" sz="3800" dirty="0">
                <a:solidFill>
                  <a:srgbClr val="FF0000"/>
                </a:solidFill>
              </a:rPr>
              <a:t>Historie</a:t>
            </a:r>
            <a:endParaRPr lang="nb-NO" sz="3800" dirty="0"/>
          </a:p>
          <a:p>
            <a:pPr lvl="2"/>
            <a:r>
              <a:rPr lang="nb-NO" sz="3800" dirty="0"/>
              <a:t>Nytenkning om hvordan en løser samfunnsoppdraget</a:t>
            </a:r>
          </a:p>
          <a:p>
            <a:pPr lvl="2"/>
            <a:r>
              <a:rPr lang="nb-NO" sz="3800" dirty="0"/>
              <a:t>Annen type prosjekt- og ansvarsstyring</a:t>
            </a:r>
          </a:p>
          <a:p>
            <a:pPr lvl="2"/>
            <a:r>
              <a:rPr lang="nb-NO" sz="3800" dirty="0"/>
              <a:t>Staten som aktør i markedet</a:t>
            </a:r>
          </a:p>
          <a:p>
            <a:pPr lvl="2"/>
            <a:r>
              <a:rPr lang="nb-NO" sz="3800" dirty="0"/>
              <a:t>Utfordrer styringsprinsippene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019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AA84DA-8AD9-48DA-88C3-6AEE09EF6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Red Queen-syndromet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83F42C3-153E-4748-B538-D16004D7A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gjensidig utvikling og tilpasning mellom hva som gis av teknologimuligheter, endringer i omgivelsene, nye brukerkrav og nye forutsetninger. </a:t>
            </a:r>
          </a:p>
          <a:p>
            <a:r>
              <a:rPr lang="nb-NO" sz="280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Digitaliseringen er en kontinuerlig prosess. </a:t>
            </a:r>
          </a:p>
          <a:p>
            <a:r>
              <a:rPr lang="nb-NO" sz="280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Analogien er: Historien har ikke noe punktum.  </a:t>
            </a:r>
            <a:endParaRPr lang="nb-N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6356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6F2100-81D1-439D-A6EE-724C7D34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Utdatert infrastruktur med høy teknisk gjeld og stor sti-avhengighet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8955BE-9D4B-4723-894A-309658547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652" y="2160588"/>
            <a:ext cx="4648718" cy="5048286"/>
          </a:xfrm>
        </p:spPr>
        <p:txBody>
          <a:bodyPr>
            <a:normAutofit/>
          </a:bodyPr>
          <a:lstStyle/>
          <a:p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«Integrasjonsarbeidet» består i hovedsak i å bygge bro over de ulike «silo-systemene» ved å endre brukergrensesnittet </a:t>
            </a:r>
            <a:r>
              <a:rPr lang="nb-NO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(GUI) </a:t>
            </a:r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slik at nye løsninger kan utveksle informasjon med kjernesystemet. </a:t>
            </a:r>
          </a:p>
          <a:p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alternativ er å bryte opp siloene ved å ta i bruk nye digitale løsninger som dekker flere behov enn de gamle. </a:t>
            </a:r>
          </a:p>
          <a:p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Eller en kan bygge nye systemer som skal dekke behovene til flere gamle systemer.</a:t>
            </a:r>
          </a:p>
          <a:p>
            <a:r>
              <a:rPr lang="nb-NO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Uansett så blir resultatet det samme; det er fremdeles siloer. 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F1D8BBC-4C30-441A-A6F5-788A8D284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745146" cy="4601718"/>
          </a:xfrm>
        </p:spPr>
        <p:txBody>
          <a:bodyPr>
            <a:normAutofit/>
          </a:bodyPr>
          <a:lstStyle/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Plattformbaserte systemer med modulbaserte løsninger i et «økosystem» basert på åpne standarder </a:t>
            </a:r>
            <a:r>
              <a:rPr lang="nb-NO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(API)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Å tilby spesifikke applikasjoner til lokal bruk lagt inn i en felles plattform, er langt mindre ressurskrevende enn å utvikle et helhetlig system med stor grad av skreddersøm. 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IKT-leverandørene flyttes konkurransefortrinnet fra produktene og tjenestene til samarbeidsrelasjoner med andre aktører i næringen og i helsesektoren. </a:t>
            </a:r>
          </a:p>
          <a:p>
            <a:r>
              <a:rPr lang="nb-NO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offentlig sektor endres kompetansen fra å være bestiller av enkeltprosjekter/-systemer til å lede et stort antall ulike kontrakter og relasjoner. </a:t>
            </a:r>
            <a:r>
              <a:rPr lang="nb-NO" sz="1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b="1" dirty="0">
              <a:solidFill>
                <a:srgbClr val="FF0000"/>
              </a:solidFill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8358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D96AD-23B0-4753-9260-B9ACC46E3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13" y="1573619"/>
            <a:ext cx="4036477" cy="3540387"/>
          </a:xfrm>
        </p:spPr>
        <p:txBody>
          <a:bodyPr anchor="ctr">
            <a:normAutofit fontScale="90000"/>
          </a:bodyPr>
          <a:lstStyle/>
          <a:p>
            <a:br>
              <a:rPr lang="nb-NO" sz="2200" dirty="0">
                <a:solidFill>
                  <a:schemeClr val="tx1"/>
                </a:solidFill>
              </a:rPr>
            </a:br>
            <a:r>
              <a:rPr lang="nb-NO" sz="2400" b="0" i="0" dirty="0">
                <a:solidFill>
                  <a:srgbClr val="1E2B3C"/>
                </a:solidFill>
                <a:effectLst/>
                <a:latin typeface="Inter"/>
              </a:rPr>
              <a:t>«Selve </a:t>
            </a:r>
            <a:r>
              <a:rPr lang="nb-NO" sz="2400" dirty="0">
                <a:solidFill>
                  <a:srgbClr val="1E2B3C"/>
                </a:solidFill>
                <a:latin typeface="Inter"/>
              </a:rPr>
              <a:t>økosystemet  er både en </a:t>
            </a:r>
            <a:r>
              <a:rPr lang="nb-NO" sz="2400" b="0" i="0" dirty="0">
                <a:solidFill>
                  <a:srgbClr val="1E2B3C"/>
                </a:solidFill>
                <a:effectLst/>
                <a:latin typeface="Inter"/>
              </a:rPr>
              <a:t>måte å samhandle på, og en samling verktøy og løsninger som flere kan bruke for å utvikle digitale tjenester». (</a:t>
            </a:r>
            <a:r>
              <a:rPr lang="nb-NO" sz="2400" b="0" i="0" dirty="0" err="1">
                <a:solidFill>
                  <a:srgbClr val="1E2B3C"/>
                </a:solidFill>
                <a:effectLst/>
                <a:latin typeface="Inter"/>
              </a:rPr>
              <a:t>Digdir</a:t>
            </a:r>
            <a:r>
              <a:rPr lang="nb-NO" sz="2400" b="0" i="0" dirty="0">
                <a:solidFill>
                  <a:srgbClr val="1E2B3C"/>
                </a:solidFill>
                <a:effectLst/>
                <a:latin typeface="Inter"/>
              </a:rPr>
              <a:t>)</a:t>
            </a:r>
            <a:r>
              <a:rPr lang="nb-NO" sz="2400" dirty="0">
                <a:hlinkClick r:id="rId2"/>
              </a:rPr>
              <a:t> Et økosystem er mer enn en samling fellesløsninger | </a:t>
            </a:r>
            <a:r>
              <a:rPr lang="nb-NO" sz="2400" dirty="0" err="1">
                <a:hlinkClick r:id="rId2"/>
              </a:rPr>
              <a:t>Digdir</a:t>
            </a:r>
            <a:endParaRPr lang="nb-NO" sz="4100" dirty="0"/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3C82AA86-2A7E-42F5-96E9-B7DBCF202B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068454"/>
              </p:ext>
            </p:extLst>
          </p:nvPr>
        </p:nvGraphicFramePr>
        <p:xfrm>
          <a:off x="4816549" y="1573619"/>
          <a:ext cx="6315739" cy="3657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kstSylinder 8">
            <a:extLst>
              <a:ext uri="{FF2B5EF4-FFF2-40B4-BE49-F238E27FC236}">
                <a16:creationId xmlns:a16="http://schemas.microsoft.com/office/drawing/2014/main" id="{58F13433-5EB4-4197-A2B9-54BDCF4E7B1E}"/>
              </a:ext>
            </a:extLst>
          </p:cNvPr>
          <p:cNvSpPr txBox="1"/>
          <p:nvPr/>
        </p:nvSpPr>
        <p:spPr>
          <a:xfrm>
            <a:off x="1961708" y="77243"/>
            <a:ext cx="6103088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600" b="1" dirty="0">
                <a:solidFill>
                  <a:schemeClr val="accent2"/>
                </a:solidFill>
              </a:rPr>
              <a:t>Hva er et økosystem?</a:t>
            </a:r>
          </a:p>
          <a:p>
            <a:pPr algn="ctr"/>
            <a:r>
              <a:rPr lang="nb-NO" sz="3600" b="1" dirty="0">
                <a:solidFill>
                  <a:schemeClr val="accent2"/>
                </a:solidFill>
              </a:rPr>
              <a:t>Ulike perspektiver</a:t>
            </a:r>
            <a:br>
              <a:rPr lang="nb-NO" sz="1800" b="1" dirty="0">
                <a:solidFill>
                  <a:schemeClr val="accent2"/>
                </a:solidFill>
              </a:rPr>
            </a:br>
            <a:br>
              <a:rPr lang="nb-NO" sz="4400" dirty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5943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228438-8E42-4E3D-A110-B1B95E254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Hva er digital transformasjon?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7AB81A-CE51-432F-B913-ABBCB5931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3619"/>
            <a:ext cx="8596668" cy="497603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nb-NO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transformasjon» handler ikke om teknologi, men om endringsprosesser:</a:t>
            </a:r>
          </a:p>
          <a:p>
            <a:pPr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Strategien må gi handlingsrom for selvstendig initiativ og risikotagning </a:t>
            </a:r>
          </a:p>
          <a:p>
            <a:pPr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Gjennomføringen må være basert på feiling og læring underveis </a:t>
            </a:r>
          </a:p>
          <a:p>
            <a:pPr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Engasjerte medarbeidere må bli bærerne av endringsstrategien</a:t>
            </a:r>
          </a:p>
          <a:p>
            <a:pPr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Fokus må være på data, ikke teknologi</a:t>
            </a:r>
          </a:p>
          <a:p>
            <a:pPr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må innføres effektmål fremfor målstyring</a:t>
            </a:r>
          </a:p>
          <a:p>
            <a:pPr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å løse samfunnsoppdraget, må en se utenfor egne etatsgrenser og utover sin samtid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46351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365FA-C923-4A6E-8E7F-5360811E2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221"/>
          </a:xfrm>
        </p:spPr>
        <p:txBody>
          <a:bodyPr/>
          <a:lstStyle/>
          <a:p>
            <a:pPr algn="ctr"/>
            <a:r>
              <a:rPr lang="nb-NO" dirty="0"/>
              <a:t>Utfordringene ved deling av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827E1-BCBA-4E7B-9F31-C2C234704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4579"/>
            <a:ext cx="9369034" cy="429678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nb-NO" sz="2400" b="1" dirty="0">
                <a:latin typeface="Calibri" panose="020F0502020204030204" pitchFamily="34" charset="0"/>
                <a:cs typeface="Calibri" panose="020F0502020204030204" pitchFamily="34" charset="0"/>
              </a:rPr>
              <a:t>Hva er data?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Bruksområdene er forskjellige, og anvendelse av rettslig grunnlag er ulikt.</a:t>
            </a:r>
          </a:p>
          <a:p>
            <a:pPr lvl="0" algn="just"/>
            <a:r>
              <a:rPr lang="nb-NO" sz="2400" b="1" dirty="0">
                <a:latin typeface="Calibri" panose="020F0502020204030204" pitchFamily="34" charset="0"/>
                <a:cs typeface="Calibri" panose="020F0502020204030204" pitchFamily="34" charset="0"/>
              </a:rPr>
              <a:t>Ny ansvarsfordeling mellom etatene?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«Deling av data» reiser problemet om Avgivende enhet kan få et større (drifts)ansvar for mottagerenhetens drift og kvalitet i tjenesteytelsen.</a:t>
            </a:r>
          </a:p>
          <a:p>
            <a:pPr lvl="0" algn="just"/>
            <a:r>
              <a:rPr lang="nb-NO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Styringsprinsippene utfordres?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«Deling av data» utfordrer styringsprinsippene i forvaltningen. </a:t>
            </a:r>
          </a:p>
          <a:p>
            <a:pPr lvl="0" algn="just"/>
            <a:r>
              <a:rPr lang="nb-NO" sz="2400" b="1" dirty="0">
                <a:latin typeface="Calibri" panose="020F0502020204030204" pitchFamily="34" charset="0"/>
                <a:cs typeface="Calibri" panose="020F0502020204030204" pitchFamily="34" charset="0"/>
              </a:rPr>
              <a:t>Tradisjonelt tankemønster endres?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Samarbeid om deling av data mellom privat og offentlig sektor, har vist seg å utfordre forvaltningen til å tenke annerledes om hvordan en utfører sitt samfunnsoppgave. </a:t>
            </a:r>
          </a:p>
          <a:p>
            <a:pPr algn="just"/>
            <a:r>
              <a:rPr lang="nb-NO" sz="2400" b="1" dirty="0">
                <a:latin typeface="Calibri" panose="020F0502020204030204" pitchFamily="34" charset="0"/>
                <a:cs typeface="Calibri" panose="020F0502020204030204" pitchFamily="34" charset="0"/>
              </a:rPr>
              <a:t>Endret arbeidsfordeling privat – offentlig sektor?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Deling av data fører til at privat sektor kan utvikle tjenester som offentlig sektor ikke finner det formålstjenelig å utvikle selv. </a:t>
            </a:r>
          </a:p>
          <a:p>
            <a:pPr lvl="0" algn="just"/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endParaRPr lang="nb-NO" sz="2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21383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A4362E-765E-47C2-8718-DDE814755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Hvem er brukeren?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9C6860-7CBC-4B1E-B5AC-20C0BF43C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8167"/>
            <a:ext cx="8596668" cy="491224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sentral forutsetning for enhver digitalisering er at en klarer å identifisere hvem som er «brukeren».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Eksempel: Digitalisering av domstolstrukturen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dette tilfelle skulle det være åpenbart at det er hensynet til </a:t>
            </a:r>
            <a:r>
              <a:rPr lang="nb-NO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rettsikkerheten, domstolenes uavhengighet, likebehandling i straffeutmålingen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 </a:t>
            </a:r>
            <a:r>
              <a:rPr lang="nb-NO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barnet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barnevernssaker, som er «brukeren».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 justisministeren legger seg på en annen definisjon. </a:t>
            </a:r>
            <a:r>
              <a:rPr lang="nb-NO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er sorenskriveren, de ansatte og kommunen selv og deres synspunkter 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 må vektlegges når en skal vurdere hva som er en hensiktsmessig organisering – og dermed digitalisering - av domstolstrukturen.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Å identifisere hvem som er «bruker»/målgruppe for en digital løsning er ingen kurant oppgave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509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3A3AA9-9AE0-4D39-830E-2B146236B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7582"/>
            <a:ext cx="929600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/>
              <a:t>Hva er digital kompetanse?</a:t>
            </a:r>
            <a:br>
              <a:rPr lang="nb-NO" dirty="0"/>
            </a:br>
            <a:r>
              <a:rPr lang="nb-NO" sz="2700" dirty="0"/>
              <a:t>«Kompetanse til å kunne identifisere og forstå hvordan teknologi kan skape verdi i virksomheten</a:t>
            </a:r>
            <a:r>
              <a:rPr lang="nb-NO" dirty="0"/>
              <a:t>» </a:t>
            </a:r>
            <a:br>
              <a:rPr lang="nb-NO" sz="3100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2B7FA0-ED3B-4D64-88C1-2102B0235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77657"/>
            <a:ext cx="8596668" cy="4614529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nb-NO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nb-NO" sz="45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Ulikheter i «digital kompetanse» er lite egnet til å forklare hvorfor noen etater lettere klarer å omstille seg enn andre. </a:t>
            </a:r>
          </a:p>
          <a:p>
            <a:pPr marL="0" indent="0" algn="l">
              <a:buNone/>
            </a:pPr>
            <a:r>
              <a:rPr lang="nb-NO" sz="45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 </a:t>
            </a:r>
          </a:p>
          <a:p>
            <a:r>
              <a:rPr lang="nb-NO" sz="45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Du ser ut av vinduet en dag, og ser at gaten er våt. Du antar det er fordi det har regnet. </a:t>
            </a:r>
          </a:p>
          <a:p>
            <a:r>
              <a:rPr lang="nb-NO" sz="45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Men det kan også være fordi noen har spylt gaten. Eller at det har vært en vannlekkasje lenger </a:t>
            </a:r>
            <a:r>
              <a:rPr lang="nb-NO" sz="4500" dirty="0">
                <a:solidFill>
                  <a:srgbClr val="333333"/>
                </a:solidFill>
                <a:latin typeface="Source Sans Pro" panose="020B0503030403020204" pitchFamily="34" charset="0"/>
              </a:rPr>
              <a:t>oppe i gaten. </a:t>
            </a:r>
          </a:p>
          <a:p>
            <a:r>
              <a:rPr lang="nb-NO" sz="4500" dirty="0">
                <a:solidFill>
                  <a:srgbClr val="333333"/>
                </a:solidFill>
                <a:latin typeface="Source Sans Pro" panose="020B0503030403020204" pitchFamily="34" charset="0"/>
              </a:rPr>
              <a:t>Det finnes ingen klar sammenheng mellom «funn» og årsak». </a:t>
            </a:r>
            <a:endParaRPr lang="nb-NO" sz="4500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algn="l"/>
            <a:r>
              <a:rPr lang="nb-NO" sz="45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Selv om «observasjonen» er sann (våt gate, lav digital kompetanse), behøver ikke «konklusjonen» være sann.</a:t>
            </a:r>
          </a:p>
          <a:p>
            <a:r>
              <a:rPr lang="nb-NO" sz="4500" dirty="0">
                <a:solidFill>
                  <a:srgbClr val="333333"/>
                </a:solidFill>
                <a:latin typeface="Source Sans Pro" panose="020B0503030403020204" pitchFamily="34" charset="0"/>
              </a:rPr>
              <a:t>(Forskjell mellom induktive og deduktive logiske slutninger)</a:t>
            </a:r>
            <a:endParaRPr lang="nb-NO" sz="2600" dirty="0"/>
          </a:p>
        </p:txBody>
      </p:sp>
    </p:spTree>
    <p:extLst>
      <p:ext uri="{BB962C8B-B14F-4D97-AF65-F5344CB8AC3E}">
        <p14:creationId xmlns:p14="http://schemas.microsoft.com/office/powerpoint/2010/main" val="42364939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10186</TotalTime>
  <Words>1767</Words>
  <Application>Microsoft Office PowerPoint</Application>
  <PresentationFormat>Widescreen</PresentationFormat>
  <Paragraphs>160</Paragraphs>
  <Slides>17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8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26" baseType="lpstr">
      <vt:lpstr>Arial</vt:lpstr>
      <vt:lpstr>Calibri</vt:lpstr>
      <vt:lpstr>Inter</vt:lpstr>
      <vt:lpstr>Source Sans Pro</vt:lpstr>
      <vt:lpstr>Source Sans Pro SemiBold</vt:lpstr>
      <vt:lpstr>Symbol</vt:lpstr>
      <vt:lpstr>Trebuchet MS</vt:lpstr>
      <vt:lpstr>Wingdings 3</vt:lpstr>
      <vt:lpstr>Facet</vt:lpstr>
      <vt:lpstr>Paradigmeskifte i digitaliseringen Fra GUI til API? «Nærhetsprinsippet» som digitaliseringsstrategi? </vt:lpstr>
      <vt:lpstr>«Digitalisering er et ungt fag med en lang historie» </vt:lpstr>
      <vt:lpstr>Red Queen-syndromet</vt:lpstr>
      <vt:lpstr>Utdatert infrastruktur med høy teknisk gjeld og stor sti-avhengighet</vt:lpstr>
      <vt:lpstr> «Selve økosystemet  er både en måte å samhandle på, og en samling verktøy og løsninger som flere kan bruke for å utvikle digitale tjenester». (Digdir) Et økosystem er mer enn en samling fellesløsninger | Digdir</vt:lpstr>
      <vt:lpstr>Hva er digital transformasjon?</vt:lpstr>
      <vt:lpstr>Utfordringene ved deling av data</vt:lpstr>
      <vt:lpstr>Hvem er brukeren?</vt:lpstr>
      <vt:lpstr>Hva er digital kompetanse? «Kompetanse til å kunne identifisere og forstå hvordan teknologi kan skape verdi i virksomheten»  </vt:lpstr>
      <vt:lpstr>3 eksempler</vt:lpstr>
      <vt:lpstr>PowerPoint-presentasjon</vt:lpstr>
      <vt:lpstr>Noen overordnete funn - II</vt:lpstr>
      <vt:lpstr>Digital Selskapsetablering</vt:lpstr>
      <vt:lpstr>Nærhetsprinsippet i digitaliseringen (1)</vt:lpstr>
      <vt:lpstr>«Nærhetsprinsippet» i digitaliseringen (2)</vt:lpstr>
      <vt:lpstr>«Nærhetsprinsippet» i digitaliseringen (3)</vt:lpstr>
      <vt:lpstr>«Pre-digitale» styringsmodeller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prosjekt Innkreving</dc:title>
  <dc:creator>Eier</dc:creator>
  <cp:lastModifiedBy>arild haraldsen</cp:lastModifiedBy>
  <cp:revision>22</cp:revision>
  <dcterms:created xsi:type="dcterms:W3CDTF">2020-01-23T07:03:34Z</dcterms:created>
  <dcterms:modified xsi:type="dcterms:W3CDTF">2021-12-14T14:28:04Z</dcterms:modified>
</cp:coreProperties>
</file>