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6" r:id="rId2"/>
    <p:sldId id="263" r:id="rId3"/>
    <p:sldId id="258" r:id="rId4"/>
    <p:sldId id="265" r:id="rId5"/>
    <p:sldId id="266" r:id="rId6"/>
    <p:sldId id="259" r:id="rId7"/>
    <p:sldId id="267" r:id="rId8"/>
    <p:sldId id="268" r:id="rId9"/>
    <p:sldId id="260" r:id="rId10"/>
    <p:sldId id="269" r:id="rId11"/>
    <p:sldId id="270" r:id="rId12"/>
    <p:sldId id="271" r:id="rId13"/>
    <p:sldId id="26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Roboto Condensed" panose="02000000000000000000" pitchFamily="2" charset="0"/>
      <p:regular r:id="rId24"/>
      <p:bold r:id="rId25"/>
      <p:italic r:id="rId26"/>
      <p:boldItalic r:id="rId27"/>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F82"/>
    <a:srgbClr val="274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63" d="100"/>
          <a:sy n="63" d="100"/>
        </p:scale>
        <p:origin x="804" y="6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31E03-D5DB-4F48-9F4E-D5122640B431}" type="datetimeFigureOut">
              <a:rPr lang="nb-NO" smtClean="0"/>
              <a:t>24.11.2021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44BD-C2AD-4290-BE30-F33FA5AA532C}" type="slidenum">
              <a:rPr lang="nb-NO" smtClean="0"/>
              <a:t>‹#›</a:t>
            </a:fld>
            <a:endParaRPr lang="nb-NO"/>
          </a:p>
        </p:txBody>
      </p:sp>
    </p:spTree>
    <p:extLst>
      <p:ext uri="{BB962C8B-B14F-4D97-AF65-F5344CB8AC3E}">
        <p14:creationId xmlns:p14="http://schemas.microsoft.com/office/powerpoint/2010/main" val="161024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en API har en fysisk modell bak</a:t>
            </a:r>
          </a:p>
        </p:txBody>
      </p:sp>
      <p:sp>
        <p:nvSpPr>
          <p:cNvPr id="4" name="Plassholder for lysbildenummer 3"/>
          <p:cNvSpPr>
            <a:spLocks noGrp="1"/>
          </p:cNvSpPr>
          <p:nvPr>
            <p:ph type="sldNum" sz="quarter" idx="5"/>
          </p:nvPr>
        </p:nvSpPr>
        <p:spPr/>
        <p:txBody>
          <a:bodyPr/>
          <a:lstStyle/>
          <a:p>
            <a:fld id="{2DED44BD-C2AD-4290-BE30-F33FA5AA532C}" type="slidenum">
              <a:rPr lang="nb-NO" smtClean="0"/>
              <a:t>9</a:t>
            </a:fld>
            <a:endParaRPr lang="nb-NO"/>
          </a:p>
        </p:txBody>
      </p:sp>
    </p:spTree>
    <p:extLst>
      <p:ext uri="{BB962C8B-B14F-4D97-AF65-F5344CB8AC3E}">
        <p14:creationId xmlns:p14="http://schemas.microsoft.com/office/powerpoint/2010/main" val="4166264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22288"/>
            <a:ext cx="9390018" cy="1015791"/>
          </a:xfrm>
          <a:ln>
            <a:noFill/>
          </a:ln>
        </p:spPr>
        <p:txBody>
          <a:bodyPr anchor="b"/>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endParaRPr lang="nb-NO" noProof="0" dirty="0"/>
          </a:p>
        </p:txBody>
      </p:sp>
      <p:sp>
        <p:nvSpPr>
          <p:cNvPr id="3" name="Subtitle 2"/>
          <p:cNvSpPr>
            <a:spLocks noGrp="1"/>
          </p:cNvSpPr>
          <p:nvPr>
            <p:ph type="subTitle" idx="1" hasCustomPrompt="1"/>
          </p:nvPr>
        </p:nvSpPr>
        <p:spPr>
          <a:xfrm>
            <a:off x="1400991" y="3909549"/>
            <a:ext cx="9390018" cy="401648"/>
          </a:xfrm>
        </p:spPr>
        <p:txBody>
          <a:bodyPr>
            <a:spAutoFit/>
          </a:bodyPr>
          <a:lstStyle>
            <a:lvl1pPr marL="0" indent="0" algn="ctr">
              <a:buNone/>
              <a:defRPr sz="1500" cap="all" spc="75" baseline="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7078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57154" y="619504"/>
            <a:ext cx="10903891"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88991" y="3781605"/>
            <a:ext cx="4856516" cy="1816654"/>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15925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86939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dirty="0"/>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219359" y="1862176"/>
            <a:ext cx="9651619" cy="3978862"/>
          </a:xfrm>
          <a:prstGeom prst="rect">
            <a:avLst/>
          </a:prstGeom>
        </p:spPr>
        <p:txBody>
          <a:bodyPr lIns="91440" tIns="45720" rIns="91440" bIns="45720"/>
          <a:lstStyle>
            <a:lvl1pPr marL="0" marR="0" indent="0" algn="l" defTabSz="914446" rtl="0" eaLnBrk="1" fontAlgn="auto" latinLnBrk="0" hangingPunct="1">
              <a:lnSpc>
                <a:spcPct val="150000"/>
              </a:lnSpc>
              <a:spcBef>
                <a:spcPts val="0"/>
              </a:spcBef>
              <a:spcAft>
                <a:spcPts val="900"/>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tre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fire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fem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219359" y="2478704"/>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219359" y="5253391"/>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219359" y="3172376"/>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219359" y="3866048"/>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219359" y="4559720"/>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291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6855" y="1883484"/>
            <a:ext cx="7418289" cy="2786200"/>
          </a:xfrm>
          <a:prstGeom prst="rect">
            <a:avLst/>
          </a:prstGeom>
        </p:spPr>
      </p:pic>
    </p:spTree>
    <p:extLst>
      <p:ext uri="{BB962C8B-B14F-4D97-AF65-F5344CB8AC3E}">
        <p14:creationId xmlns:p14="http://schemas.microsoft.com/office/powerpoint/2010/main" val="233014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redigerbar">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10EA91D-3B36-4F01-BD03-074913EC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1" name="Title 1"/>
          <p:cNvSpPr>
            <a:spLocks noGrp="1"/>
          </p:cNvSpPr>
          <p:nvPr>
            <p:ph type="ctrTitle" hasCustomPrompt="1"/>
          </p:nvPr>
        </p:nvSpPr>
        <p:spPr>
          <a:xfrm>
            <a:off x="1630018" y="2305881"/>
            <a:ext cx="8984972" cy="1709530"/>
          </a:xfrm>
          <a:ln>
            <a:noFill/>
          </a:ln>
        </p:spPr>
        <p:txBody>
          <a:bodyPr anchor="ctr">
            <a:noAutofit/>
          </a:bodyPr>
          <a:lstStyle>
            <a:lvl1pPr algn="ctr">
              <a:lnSpc>
                <a:spcPct val="100000"/>
              </a:lnSpc>
              <a:defRPr lang="nb-NO" sz="10000" b="1" i="0" u="none" strike="noStrike" baseline="0" smtClean="0">
                <a:latin typeface="Roboto Condensed" panose="02000000000000000000" pitchFamily="2" charset="0"/>
                <a:ea typeface="Roboto Condensed" panose="02000000000000000000" pitchFamily="2" charset="0"/>
              </a:defRPr>
            </a:lvl1pPr>
          </a:lstStyle>
          <a:p>
            <a:r>
              <a:rPr lang="nb-NO" noProof="0" dirty="0"/>
              <a:t>Takk!</a:t>
            </a:r>
          </a:p>
        </p:txBody>
      </p:sp>
    </p:spTree>
    <p:extLst>
      <p:ext uri="{BB962C8B-B14F-4D97-AF65-F5344CB8AC3E}">
        <p14:creationId xmlns:p14="http://schemas.microsoft.com/office/powerpoint/2010/main" val="235914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8CE580-257F-4959-A353-E1483D51965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3858B8-AC3F-4F57-BA3A-819A53909952}"/>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5E34AE-FF2F-4B5E-A7EC-5DA5F886828B}"/>
              </a:ext>
            </a:extLst>
          </p:cNvPr>
          <p:cNvSpPr>
            <a:spLocks noGrp="1"/>
          </p:cNvSpPr>
          <p:nvPr>
            <p:ph type="dt" sz="half" idx="10"/>
          </p:nvPr>
        </p:nvSpPr>
        <p:spPr/>
        <p:txBody>
          <a:bodyPr/>
          <a:lstStyle/>
          <a:p>
            <a:fld id="{BE5A6D3B-3037-448F-B8C5-65992747EED6}" type="datetimeFigureOut">
              <a:rPr lang="nb-NO" smtClean="0"/>
              <a:t>24.11.2021</a:t>
            </a:fld>
            <a:endParaRPr lang="nb-NO"/>
          </a:p>
        </p:txBody>
      </p:sp>
      <p:sp>
        <p:nvSpPr>
          <p:cNvPr id="5" name="Plassholder for bunntekst 4">
            <a:extLst>
              <a:ext uri="{FF2B5EF4-FFF2-40B4-BE49-F238E27FC236}">
                <a16:creationId xmlns:a16="http://schemas.microsoft.com/office/drawing/2014/main" id="{A3066DB9-F957-4523-8156-E5F8E0BCDC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821309-EF45-404D-89A6-86F6B2F92FFA}"/>
              </a:ext>
            </a:extLst>
          </p:cNvPr>
          <p:cNvSpPr>
            <a:spLocks noGrp="1"/>
          </p:cNvSpPr>
          <p:nvPr>
            <p:ph type="sldNum" sz="quarter" idx="12"/>
          </p:nvPr>
        </p:nvSpPr>
        <p:spPr/>
        <p:txBody>
          <a:bodyPr/>
          <a:lstStyle/>
          <a:p>
            <a:fld id="{59E0A7D2-F7AE-4D65-BBA2-14169A24EB51}" type="slidenum">
              <a:rPr lang="nb-NO" smtClean="0"/>
              <a:t>‹#›</a:t>
            </a:fld>
            <a:endParaRPr lang="nb-NO"/>
          </a:p>
        </p:txBody>
      </p:sp>
    </p:spTree>
    <p:extLst>
      <p:ext uri="{BB962C8B-B14F-4D97-AF65-F5344CB8AC3E}">
        <p14:creationId xmlns:p14="http://schemas.microsoft.com/office/powerpoint/2010/main" val="25919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06242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99917"/>
            <a:ext cx="9390018" cy="1015791"/>
          </a:xfrm>
          <a:ln>
            <a:noFill/>
          </a:ln>
        </p:spPr>
        <p:txBody>
          <a:bodyPr anchor="ctr" anchorCtr="0"/>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dirty="0"/>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000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6411160" y="633486"/>
            <a:ext cx="5149886" cy="527984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75264" y="2028632"/>
            <a:ext cx="5520737" cy="3884698"/>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7969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41121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159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p>
            <a:r>
              <a:rPr lang="nb-NO"/>
              <a:t>Klikk for å redigere tittelstil</a:t>
            </a:r>
            <a:endParaRPr lang="en-US"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1809959"/>
            <a:ext cx="5149886" cy="4103369"/>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1809959"/>
            <a:ext cx="5149886" cy="4103369"/>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6417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57154"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6411160"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8209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19504"/>
            <a:ext cx="5149886" cy="5293824"/>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619504"/>
            <a:ext cx="5149886"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57205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51048"/>
            <a:ext cx="9651619" cy="1311128"/>
          </a:xfrm>
          <a:prstGeom prst="rect">
            <a:avLst/>
          </a:prstGeom>
        </p:spPr>
        <p:txBody>
          <a:bodyPr vert="horz" wrap="square" lIns="91440" tIns="0" rIns="91440" bIns="45720" rtlCol="0" anchor="ctr" anchorCtr="0">
            <a:normAutofit/>
          </a:bodyPr>
          <a:lstStyle/>
          <a:p>
            <a:r>
              <a:rPr lang="nb-NO" noProof="0" dirty="0"/>
              <a:t>Klikk for å redigere tittelstil</a:t>
            </a:r>
          </a:p>
        </p:txBody>
      </p:sp>
      <p:sp>
        <p:nvSpPr>
          <p:cNvPr id="3" name="Text Placeholder 2"/>
          <p:cNvSpPr>
            <a:spLocks noGrp="1"/>
          </p:cNvSpPr>
          <p:nvPr>
            <p:ph type="body" idx="1"/>
          </p:nvPr>
        </p:nvSpPr>
        <p:spPr>
          <a:xfrm>
            <a:off x="1219358" y="1862176"/>
            <a:ext cx="9651619" cy="3978862"/>
          </a:xfrm>
          <a:prstGeom prst="rect">
            <a:avLst/>
          </a:prstGeom>
        </p:spPr>
        <p:txBody>
          <a:bodyPr vert="horz" lIns="91440" tIns="45720" rIns="91440" bIns="45720" rtlCol="0">
            <a:noAutofit/>
          </a:bodyPr>
          <a:lstStyle/>
          <a:p>
            <a:pPr lvl="0"/>
            <a:r>
              <a:rPr lang="nb-NO" noProof="0" dirty="0"/>
              <a:t>Rediger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166461" y="6071524"/>
            <a:ext cx="3025540" cy="786476"/>
          </a:xfrm>
          <a:prstGeom prst="rect">
            <a:avLst/>
          </a:prstGeom>
        </p:spPr>
      </p:pic>
    </p:spTree>
    <p:extLst>
      <p:ext uri="{BB962C8B-B14F-4D97-AF65-F5344CB8AC3E}">
        <p14:creationId xmlns:p14="http://schemas.microsoft.com/office/powerpoint/2010/main" val="92354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90" r:id="rId5"/>
    <p:sldLayoutId id="2147483674" r:id="rId6"/>
    <p:sldLayoutId id="2147483691" r:id="rId7"/>
    <p:sldLayoutId id="2147483675" r:id="rId8"/>
    <p:sldLayoutId id="2147483692" r:id="rId9"/>
    <p:sldLayoutId id="2147483676" r:id="rId10"/>
    <p:sldLayoutId id="2147483666" r:id="rId11"/>
    <p:sldLayoutId id="2147483667" r:id="rId12"/>
    <p:sldLayoutId id="2147483694" r:id="rId13"/>
    <p:sldLayoutId id="2147483670" r:id="rId14"/>
    <p:sldLayoutId id="2147483695" r:id="rId15"/>
    <p:sldLayoutId id="2147483696" r:id="rId16"/>
  </p:sldLayoutIdLst>
  <p:txStyles>
    <p:titleStyle>
      <a:lvl1pPr algn="l" defTabSz="914446" rtl="0" eaLnBrk="1" latinLnBrk="0" hangingPunct="1">
        <a:lnSpc>
          <a:spcPct val="90000"/>
        </a:lnSpc>
        <a:spcBef>
          <a:spcPct val="0"/>
        </a:spcBef>
        <a:buNone/>
        <a:defRPr sz="4400" b="1" kern="1200">
          <a:solidFill>
            <a:srgbClr val="274247"/>
          </a:solidFill>
          <a:latin typeface="+mj-lt"/>
          <a:ea typeface="+mj-ea"/>
          <a:cs typeface="+mj-cs"/>
        </a:defRPr>
      </a:lvl1pPr>
    </p:titleStyle>
    <p:body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data.norge.no/informationmodels"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data.norge.no/guide/veileder-modelldcat-ap-no/#_metode"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digdir.no/informasjonsforvaltning/felles-informasjonsmodell-person-og-enhet/2018"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p:txBody>
          <a:bodyPr>
            <a:normAutofit fontScale="90000"/>
          </a:bodyPr>
          <a:lstStyle/>
          <a:p>
            <a:r>
              <a:rPr lang="nb-NO" dirty="0"/>
              <a:t>Introduksjon til informasjonsmodeller</a:t>
            </a:r>
          </a:p>
        </p:txBody>
      </p:sp>
      <p:sp>
        <p:nvSpPr>
          <p:cNvPr id="5" name="Subtitle 4">
            <a:extLst>
              <a:ext uri="{FF2B5EF4-FFF2-40B4-BE49-F238E27FC236}">
                <a16:creationId xmlns:a16="http://schemas.microsoft.com/office/drawing/2014/main" id="{1A0095F8-98D7-4910-A38E-D9915094E096}"/>
              </a:ext>
            </a:extLst>
          </p:cNvPr>
          <p:cNvSpPr>
            <a:spLocks noGrp="1"/>
          </p:cNvSpPr>
          <p:nvPr>
            <p:ph type="subTitle" idx="1"/>
          </p:nvPr>
        </p:nvSpPr>
        <p:spPr>
          <a:xfrm>
            <a:off x="1400991" y="3909549"/>
            <a:ext cx="9390018" cy="863313"/>
          </a:xfrm>
        </p:spPr>
        <p:txBody>
          <a:bodyPr/>
          <a:lstStyle/>
          <a:p>
            <a:r>
              <a:rPr lang="nb-NO" dirty="0"/>
              <a:t>Faglig arena for datadeling og informasjonsforvaltning	 24/11-2021</a:t>
            </a:r>
          </a:p>
          <a:p>
            <a:r>
              <a:rPr lang="nb-NO" dirty="0"/>
              <a:t>Jenny Linnerud 		jal@ssb.no</a:t>
            </a:r>
          </a:p>
        </p:txBody>
      </p:sp>
    </p:spTree>
    <p:extLst>
      <p:ext uri="{BB962C8B-B14F-4D97-AF65-F5344CB8AC3E}">
        <p14:creationId xmlns:p14="http://schemas.microsoft.com/office/powerpoint/2010/main" val="42947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6171C6-7F57-4985-8A72-A1A42AEDE309}"/>
              </a:ext>
            </a:extLst>
          </p:cNvPr>
          <p:cNvSpPr>
            <a:spLocks noGrp="1"/>
          </p:cNvSpPr>
          <p:nvPr>
            <p:ph type="title"/>
          </p:nvPr>
        </p:nvSpPr>
        <p:spPr/>
        <p:txBody>
          <a:bodyPr/>
          <a:lstStyle/>
          <a:p>
            <a:r>
              <a:rPr lang="nb-NO" b="1" dirty="0">
                <a:solidFill>
                  <a:srgbClr val="0070C0"/>
                </a:solidFill>
              </a:rPr>
              <a:t>Hvem?</a:t>
            </a:r>
          </a:p>
        </p:txBody>
      </p:sp>
      <p:sp>
        <p:nvSpPr>
          <p:cNvPr id="3" name="Plassholder for innhold 2">
            <a:extLst>
              <a:ext uri="{FF2B5EF4-FFF2-40B4-BE49-F238E27FC236}">
                <a16:creationId xmlns:a16="http://schemas.microsoft.com/office/drawing/2014/main" id="{3AD2C9FB-9BDF-497E-B91A-9E4312B6CAC0}"/>
              </a:ext>
            </a:extLst>
          </p:cNvPr>
          <p:cNvSpPr>
            <a:spLocks noGrp="1"/>
          </p:cNvSpPr>
          <p:nvPr>
            <p:ph idx="1"/>
          </p:nvPr>
        </p:nvSpPr>
        <p:spPr>
          <a:xfrm>
            <a:off x="1219358" y="1862176"/>
            <a:ext cx="10894085" cy="4995824"/>
          </a:xfrm>
        </p:spPr>
        <p:txBody>
          <a:bodyPr>
            <a:normAutofit/>
          </a:bodyPr>
          <a:lstStyle/>
          <a:p>
            <a:pPr marL="0" indent="0" fontAlgn="base">
              <a:buNone/>
            </a:pPr>
            <a:r>
              <a:rPr lang="nb-NO" dirty="0"/>
              <a:t>Målgrupper: </a:t>
            </a:r>
          </a:p>
          <a:p>
            <a:pPr marL="0" indent="0" fontAlgn="base">
              <a:buNone/>
            </a:pPr>
            <a:r>
              <a:rPr lang="nb-NO" dirty="0"/>
              <a:t>• Forretningsledere, planleggere og prosessdesignere som trenger å forstå sammenhengen mellom prosesser og informasjon på forretningsnivå </a:t>
            </a:r>
          </a:p>
          <a:p>
            <a:pPr marL="0" indent="0" fontAlgn="base">
              <a:buNone/>
            </a:pPr>
            <a:r>
              <a:rPr lang="nb-NO" dirty="0"/>
              <a:t>• Applikasjonsarkitekter og utviklere som trenger å forstå hvordan fageksperter og IT-eksperter samhandler med informasjon</a:t>
            </a:r>
          </a:p>
          <a:p>
            <a:pPr fontAlgn="base"/>
            <a:r>
              <a:rPr lang="nb-NO" dirty="0"/>
              <a:t>De som ønsker å bruke data fra andre og har behov for å forstå disse</a:t>
            </a:r>
          </a:p>
        </p:txBody>
      </p:sp>
    </p:spTree>
    <p:extLst>
      <p:ext uri="{BB962C8B-B14F-4D97-AF65-F5344CB8AC3E}">
        <p14:creationId xmlns:p14="http://schemas.microsoft.com/office/powerpoint/2010/main" val="196065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2835DB-F380-4CC9-BF59-F1D4449246CC}"/>
              </a:ext>
            </a:extLst>
          </p:cNvPr>
          <p:cNvSpPr>
            <a:spLocks noGrp="1"/>
          </p:cNvSpPr>
          <p:nvPr>
            <p:ph type="title"/>
          </p:nvPr>
        </p:nvSpPr>
        <p:spPr/>
        <p:txBody>
          <a:bodyPr/>
          <a:lstStyle/>
          <a:p>
            <a:r>
              <a:rPr lang="nb-NO" b="1" dirty="0">
                <a:solidFill>
                  <a:srgbClr val="0070C0"/>
                </a:solidFill>
              </a:rPr>
              <a:t>Hvordan, hvor og når?</a:t>
            </a:r>
          </a:p>
        </p:txBody>
      </p:sp>
      <p:sp>
        <p:nvSpPr>
          <p:cNvPr id="3" name="Plassholder for innhold 2">
            <a:extLst>
              <a:ext uri="{FF2B5EF4-FFF2-40B4-BE49-F238E27FC236}">
                <a16:creationId xmlns:a16="http://schemas.microsoft.com/office/drawing/2014/main" id="{CC4AD58E-AF94-4E62-BB12-E53B005604C8}"/>
              </a:ext>
            </a:extLst>
          </p:cNvPr>
          <p:cNvSpPr>
            <a:spLocks noGrp="1"/>
          </p:cNvSpPr>
          <p:nvPr>
            <p:ph idx="1"/>
          </p:nvPr>
        </p:nvSpPr>
        <p:spPr>
          <a:xfrm>
            <a:off x="1219358" y="1698879"/>
            <a:ext cx="10972642" cy="5203217"/>
          </a:xfrm>
        </p:spPr>
        <p:txBody>
          <a:bodyPr>
            <a:normAutofit fontScale="25000" lnSpcReduction="20000"/>
          </a:bodyPr>
          <a:lstStyle/>
          <a:p>
            <a:pPr marL="0" indent="0">
              <a:buNone/>
            </a:pPr>
            <a:r>
              <a:rPr lang="nb-NO" sz="9600" dirty="0">
                <a:solidFill>
                  <a:srgbClr val="0070C0"/>
                </a:solidFill>
              </a:rPr>
              <a:t>Hvordan?</a:t>
            </a:r>
          </a:p>
          <a:p>
            <a:pPr marL="0" indent="0">
              <a:buNone/>
            </a:pPr>
            <a:r>
              <a:rPr lang="nb-NO" sz="9600" dirty="0"/>
              <a:t>topp-ned: fra konseptuell modell til fysisk modell</a:t>
            </a:r>
          </a:p>
          <a:p>
            <a:pPr marL="0" indent="0">
              <a:buNone/>
            </a:pPr>
            <a:r>
              <a:rPr lang="nb-NO" sz="9600" dirty="0"/>
              <a:t>bunn-opp: fra fysisk modell til konseptuell modell</a:t>
            </a:r>
          </a:p>
          <a:p>
            <a:pPr marL="0" indent="0">
              <a:buNone/>
            </a:pPr>
            <a:r>
              <a:rPr lang="nb-NO" sz="9600" dirty="0">
                <a:solidFill>
                  <a:srgbClr val="0070C0"/>
                </a:solidFill>
              </a:rPr>
              <a:t>Hvor? </a:t>
            </a:r>
          </a:p>
          <a:p>
            <a:pPr marL="0" indent="0">
              <a:buNone/>
            </a:pPr>
            <a:r>
              <a:rPr lang="nb-NO" sz="9600" dirty="0"/>
              <a:t>Tilgjengeliggjør i modelldelen av </a:t>
            </a:r>
            <a:r>
              <a:rPr lang="nb-NO" sz="9600" dirty="0">
                <a:hlinkClick r:id="rId2"/>
              </a:rPr>
              <a:t>Felles datakatalog</a:t>
            </a:r>
            <a:endParaRPr lang="nb-NO" sz="9600" dirty="0"/>
          </a:p>
          <a:p>
            <a:pPr marL="0" indent="0">
              <a:buNone/>
            </a:pPr>
            <a:r>
              <a:rPr lang="nb-NO" sz="9600" dirty="0">
                <a:solidFill>
                  <a:srgbClr val="0070C0"/>
                </a:solidFill>
              </a:rPr>
              <a:t>Når?  Alltid!</a:t>
            </a:r>
          </a:p>
          <a:p>
            <a:pPr marL="0" indent="0">
              <a:buNone/>
            </a:pPr>
            <a:r>
              <a:rPr lang="nb-NO" sz="9600" dirty="0"/>
              <a:t>	I hvert fall når du får nye samarbeidspartnere både internt, nasjonalt, og internasjonalt, og ved nye prosjekter og teknologiskifte </a:t>
            </a:r>
          </a:p>
          <a:p>
            <a:pPr marL="0" indent="0">
              <a:buNone/>
            </a:pPr>
            <a:endParaRPr lang="nb-NO" dirty="0"/>
          </a:p>
        </p:txBody>
      </p:sp>
    </p:spTree>
    <p:extLst>
      <p:ext uri="{BB962C8B-B14F-4D97-AF65-F5344CB8AC3E}">
        <p14:creationId xmlns:p14="http://schemas.microsoft.com/office/powerpoint/2010/main" val="411622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6F2ED-008F-4B1D-9299-F9B3C0A7FD5D}"/>
              </a:ext>
            </a:extLst>
          </p:cNvPr>
          <p:cNvSpPr>
            <a:spLocks noGrp="1"/>
          </p:cNvSpPr>
          <p:nvPr>
            <p:ph type="title"/>
          </p:nvPr>
        </p:nvSpPr>
        <p:spPr/>
        <p:txBody>
          <a:bodyPr/>
          <a:lstStyle/>
          <a:p>
            <a:r>
              <a:rPr lang="nb-NO" dirty="0">
                <a:solidFill>
                  <a:srgbClr val="0070C0"/>
                </a:solidFill>
              </a:rPr>
              <a:t>Hvordan – </a:t>
            </a:r>
            <a:r>
              <a:rPr lang="nb-NO" dirty="0">
                <a:solidFill>
                  <a:srgbClr val="0070C0"/>
                </a:solidFill>
                <a:hlinkClick r:id="rId2"/>
              </a:rPr>
              <a:t>en topp-ned metode</a:t>
            </a:r>
            <a:endParaRPr lang="nb-NO" dirty="0">
              <a:solidFill>
                <a:srgbClr val="0070C0"/>
              </a:solidFill>
            </a:endParaRPr>
          </a:p>
        </p:txBody>
      </p:sp>
      <p:sp>
        <p:nvSpPr>
          <p:cNvPr id="3" name="Plassholder for innhold 2">
            <a:extLst>
              <a:ext uri="{FF2B5EF4-FFF2-40B4-BE49-F238E27FC236}">
                <a16:creationId xmlns:a16="http://schemas.microsoft.com/office/drawing/2014/main" id="{7F870001-238C-484D-B199-FD2953F31D5A}"/>
              </a:ext>
            </a:extLst>
          </p:cNvPr>
          <p:cNvSpPr>
            <a:spLocks noGrp="1"/>
          </p:cNvSpPr>
          <p:nvPr>
            <p:ph idx="1"/>
          </p:nvPr>
        </p:nvSpPr>
        <p:spPr>
          <a:xfrm>
            <a:off x="838200" y="1690688"/>
            <a:ext cx="11353800" cy="5167312"/>
          </a:xfrm>
        </p:spPr>
        <p:txBody>
          <a:bodyPr>
            <a:normAutofit fontScale="77500" lnSpcReduction="20000"/>
          </a:bodyPr>
          <a:lstStyle/>
          <a:p>
            <a:r>
              <a:rPr lang="nb-NO" sz="2600" dirty="0"/>
              <a:t>Klargjør akkurat hva modellen skal gi en oversikt over og innsikt i, og hvem som skal bruke modellen</a:t>
            </a:r>
          </a:p>
          <a:p>
            <a:r>
              <a:rPr lang="nb-NO" sz="2600" dirty="0"/>
              <a:t>Finn mulige gjenbrukbare modeller</a:t>
            </a:r>
          </a:p>
          <a:p>
            <a:r>
              <a:rPr lang="nb-NO" sz="2600" dirty="0"/>
              <a:t>Finn de viktige objekttypene</a:t>
            </a:r>
          </a:p>
          <a:p>
            <a:r>
              <a:rPr lang="nb-NO" sz="2600" dirty="0"/>
              <a:t>Finn sammenhengen mellom generelle og spesielle objekttyper</a:t>
            </a:r>
          </a:p>
          <a:p>
            <a:r>
              <a:rPr lang="nb-NO" sz="2600" dirty="0"/>
              <a:t>Definer egenskapene til objekttypene og beskriv tillatte verdier</a:t>
            </a:r>
          </a:p>
          <a:p>
            <a:pPr marL="0" indent="0" algn="ctr">
              <a:buNone/>
            </a:pPr>
            <a:r>
              <a:rPr lang="nb-NO" sz="2600" dirty="0" err="1">
                <a:solidFill>
                  <a:srgbClr val="00B050"/>
                </a:solidFill>
              </a:rPr>
              <a:t>f.eks</a:t>
            </a:r>
            <a:r>
              <a:rPr lang="nb-NO" sz="2600" dirty="0">
                <a:solidFill>
                  <a:srgbClr val="00B050"/>
                </a:solidFill>
              </a:rPr>
              <a:t> egenskap fødeland for Person har verdi landkode</a:t>
            </a:r>
          </a:p>
          <a:p>
            <a:r>
              <a:rPr lang="nb-NO" sz="2600" dirty="0"/>
              <a:t>Beskriv forhold mellom objekttypene</a:t>
            </a:r>
          </a:p>
          <a:p>
            <a:r>
              <a:rPr lang="nb-NO" sz="2600" dirty="0"/>
              <a:t>Beskriv verdidomener i form av kodelister</a:t>
            </a:r>
          </a:p>
          <a:p>
            <a:pPr marL="0" indent="0" algn="ctr">
              <a:buNone/>
            </a:pPr>
            <a:r>
              <a:rPr lang="nb-NO" sz="2600" dirty="0" err="1">
                <a:solidFill>
                  <a:srgbClr val="00B050"/>
                </a:solidFill>
              </a:rPr>
              <a:t>f.eks</a:t>
            </a:r>
            <a:r>
              <a:rPr lang="nb-NO" sz="2600" dirty="0">
                <a:solidFill>
                  <a:srgbClr val="00B050"/>
                </a:solidFill>
              </a:rPr>
              <a:t> kodeliste for landkoder fra ISO3166</a:t>
            </a:r>
          </a:p>
          <a:p>
            <a:pPr marL="0" indent="0">
              <a:buNone/>
            </a:pPr>
            <a:endParaRPr lang="nb-NO" dirty="0"/>
          </a:p>
        </p:txBody>
      </p:sp>
    </p:spTree>
    <p:extLst>
      <p:ext uri="{BB962C8B-B14F-4D97-AF65-F5344CB8AC3E}">
        <p14:creationId xmlns:p14="http://schemas.microsoft.com/office/powerpoint/2010/main" val="246668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Takk!</a:t>
            </a:r>
          </a:p>
        </p:txBody>
      </p:sp>
    </p:spTree>
    <p:extLst>
      <p:ext uri="{BB962C8B-B14F-4D97-AF65-F5344CB8AC3E}">
        <p14:creationId xmlns:p14="http://schemas.microsoft.com/office/powerpoint/2010/main" val="348054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CB885E3-DABB-468A-9468-1FF7D694EF26}"/>
              </a:ext>
            </a:extLst>
          </p:cNvPr>
          <p:cNvSpPr>
            <a:spLocks noGrp="1"/>
          </p:cNvSpPr>
          <p:nvPr>
            <p:ph type="title"/>
          </p:nvPr>
        </p:nvSpPr>
        <p:spPr/>
        <p:txBody>
          <a:bodyPr/>
          <a:lstStyle/>
          <a:p>
            <a:r>
              <a:rPr lang="nb-NO"/>
              <a:t>Agenda</a:t>
            </a:r>
          </a:p>
        </p:txBody>
      </p:sp>
      <p:sp>
        <p:nvSpPr>
          <p:cNvPr id="6" name="Plassholder for innhold 5">
            <a:extLst>
              <a:ext uri="{FF2B5EF4-FFF2-40B4-BE49-F238E27FC236}">
                <a16:creationId xmlns:a16="http://schemas.microsoft.com/office/drawing/2014/main" id="{1DB54561-CE16-40B7-8B2D-4CEFA38FAC06}"/>
              </a:ext>
            </a:extLst>
          </p:cNvPr>
          <p:cNvSpPr>
            <a:spLocks noGrp="1"/>
          </p:cNvSpPr>
          <p:nvPr>
            <p:ph sz="quarter" idx="11"/>
          </p:nvPr>
        </p:nvSpPr>
        <p:spPr/>
        <p:txBody>
          <a:bodyPr/>
          <a:lstStyle/>
          <a:p>
            <a:r>
              <a:rPr lang="nb-NO" b="1" dirty="0">
                <a:solidFill>
                  <a:srgbClr val="0070C0"/>
                </a:solidFill>
              </a:rPr>
              <a:t>Hva er en informasjonsmodell?</a:t>
            </a:r>
          </a:p>
          <a:p>
            <a:r>
              <a:rPr lang="nb-NO" b="1" dirty="0">
                <a:solidFill>
                  <a:srgbClr val="0070C0"/>
                </a:solidFill>
              </a:rPr>
              <a:t>Konseptuell modell</a:t>
            </a:r>
          </a:p>
          <a:p>
            <a:r>
              <a:rPr lang="nb-NO" b="1" dirty="0">
                <a:solidFill>
                  <a:srgbClr val="0070C0"/>
                </a:solidFill>
              </a:rPr>
              <a:t>Egenskaper</a:t>
            </a:r>
          </a:p>
          <a:p>
            <a:r>
              <a:rPr lang="nb-NO" b="1" dirty="0">
                <a:solidFill>
                  <a:srgbClr val="0070C0"/>
                </a:solidFill>
              </a:rPr>
              <a:t>Hvorfor?</a:t>
            </a:r>
          </a:p>
          <a:p>
            <a:r>
              <a:rPr lang="nb-NO" b="1" dirty="0">
                <a:solidFill>
                  <a:srgbClr val="0070C0"/>
                </a:solidFill>
              </a:rPr>
              <a:t>Hvem?</a:t>
            </a:r>
          </a:p>
          <a:p>
            <a:r>
              <a:rPr lang="nb-NO" b="1" dirty="0">
                <a:solidFill>
                  <a:srgbClr val="0070C0"/>
                </a:solidFill>
              </a:rPr>
              <a:t>Hvordan, hvor og når?</a:t>
            </a:r>
            <a:endParaRPr lang="nb-NO" dirty="0"/>
          </a:p>
        </p:txBody>
      </p:sp>
    </p:spTree>
    <p:extLst>
      <p:ext uri="{BB962C8B-B14F-4D97-AF65-F5344CB8AC3E}">
        <p14:creationId xmlns:p14="http://schemas.microsoft.com/office/powerpoint/2010/main" val="270467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3C2DB-4556-40B0-B2C3-5EECC4EC7CAF}"/>
              </a:ext>
            </a:extLst>
          </p:cNvPr>
          <p:cNvSpPr>
            <a:spLocks noGrp="1"/>
          </p:cNvSpPr>
          <p:nvPr>
            <p:ph type="title"/>
          </p:nvPr>
        </p:nvSpPr>
        <p:spPr/>
        <p:txBody>
          <a:bodyPr/>
          <a:lstStyle/>
          <a:p>
            <a:r>
              <a:rPr lang="nb-NO" b="1" dirty="0">
                <a:solidFill>
                  <a:srgbClr val="0070C0"/>
                </a:solidFill>
              </a:rPr>
              <a:t>Hva er en informasjonsmodell?</a:t>
            </a:r>
          </a:p>
        </p:txBody>
      </p:sp>
      <p:sp>
        <p:nvSpPr>
          <p:cNvPr id="3" name="Plassholder for innhold 2">
            <a:extLst>
              <a:ext uri="{FF2B5EF4-FFF2-40B4-BE49-F238E27FC236}">
                <a16:creationId xmlns:a16="http://schemas.microsoft.com/office/drawing/2014/main" id="{F1F952B7-0C26-4ACE-95CF-B52118D67CB0}"/>
              </a:ext>
            </a:extLst>
          </p:cNvPr>
          <p:cNvSpPr>
            <a:spLocks noGrp="1"/>
          </p:cNvSpPr>
          <p:nvPr>
            <p:ph idx="1"/>
          </p:nvPr>
        </p:nvSpPr>
        <p:spPr>
          <a:xfrm>
            <a:off x="1219358" y="1862176"/>
            <a:ext cx="10290770" cy="3978862"/>
          </a:xfrm>
        </p:spPr>
        <p:txBody>
          <a:bodyPr/>
          <a:lstStyle/>
          <a:p>
            <a:pPr marL="0" indent="0" fontAlgn="base">
              <a:buNone/>
            </a:pPr>
            <a:r>
              <a:rPr lang="nb-NO" dirty="0"/>
              <a:t>Med informasjonsmodell mener vi beskrivelse av en begrenset mengde informasjon innenfor et gitt domene. </a:t>
            </a:r>
          </a:p>
          <a:p>
            <a:pPr marL="0" indent="0" fontAlgn="base">
              <a:buNone/>
            </a:pPr>
            <a:endParaRPr lang="nb-NO" dirty="0"/>
          </a:p>
          <a:p>
            <a:pPr marL="0" indent="0" fontAlgn="base">
              <a:buNone/>
            </a:pPr>
            <a:r>
              <a:rPr lang="nb-NO" dirty="0"/>
              <a:t>Vi legger til grunn en vid tolkning av begrepet informasjonsmodell. Den omfatter modeller på ulike abstraksjonsnivåer (som konseptuelle, logiske og fysiske modeller) og modeller som beskriver ulike aspekter ved informasjon (som felles- og anvendelsesmodeller).  </a:t>
            </a:r>
          </a:p>
          <a:p>
            <a:pPr marL="0" indent="0" fontAlgn="base">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82266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ECCCE80-0A41-40AA-B07D-927EAA66A9C5}"/>
              </a:ext>
            </a:extLst>
          </p:cNvPr>
          <p:cNvSpPr>
            <a:spLocks noGrp="1"/>
          </p:cNvSpPr>
          <p:nvPr>
            <p:ph idx="1"/>
          </p:nvPr>
        </p:nvSpPr>
        <p:spPr>
          <a:xfrm>
            <a:off x="838200" y="645720"/>
            <a:ext cx="10719062" cy="5943620"/>
          </a:xfrm>
        </p:spPr>
        <p:txBody>
          <a:bodyPr/>
          <a:lstStyle/>
          <a:p>
            <a:pPr fontAlgn="base"/>
            <a:r>
              <a:rPr lang="nb-NO" sz="2000" dirty="0"/>
              <a:t>Konseptuell modell er en form for kvalitativ modell som beskriver de </a:t>
            </a:r>
          </a:p>
          <a:p>
            <a:pPr marL="0" indent="0" fontAlgn="base">
              <a:buNone/>
            </a:pPr>
            <a:r>
              <a:rPr lang="nb-NO" sz="2000" dirty="0"/>
              <a:t>viktigste konseptene innenfor et fagdomene og sammenhengen mellom disse. </a:t>
            </a:r>
          </a:p>
          <a:p>
            <a:pPr fontAlgn="base"/>
            <a:r>
              <a:rPr lang="nb-NO" sz="2000" dirty="0"/>
              <a:t>Logisk modell beskriver hvilke informasjonselementer som inngår i en </a:t>
            </a:r>
          </a:p>
          <a:p>
            <a:pPr marL="0" indent="0" fontAlgn="base">
              <a:buNone/>
            </a:pPr>
            <a:r>
              <a:rPr lang="nb-NO" sz="2000" dirty="0"/>
              <a:t>avgrenset sammenheng og hvordan de er logisk relatert, uavhengig av teknologi. </a:t>
            </a:r>
          </a:p>
          <a:p>
            <a:pPr fontAlgn="base"/>
            <a:r>
              <a:rPr lang="nb-NO" sz="2000" dirty="0"/>
              <a:t>Fysisk modell er en logisk modell som er utarbeidet for å beskrive </a:t>
            </a:r>
          </a:p>
          <a:p>
            <a:pPr marL="0" indent="0" fontAlgn="base">
              <a:buNone/>
            </a:pPr>
            <a:r>
              <a:rPr lang="nb-NO" sz="2000" dirty="0"/>
              <a:t>datautveksling eller lagring av data for en bestemt løsning. </a:t>
            </a:r>
          </a:p>
          <a:p>
            <a:pPr fontAlgn="base"/>
            <a:r>
              <a:rPr lang="nb-NO" sz="2000" dirty="0"/>
              <a:t>Fellesmodell er en informasjonsmodell til felles bruk på tvers av</a:t>
            </a:r>
          </a:p>
          <a:p>
            <a:pPr marL="0" indent="0" fontAlgn="base">
              <a:buNone/>
            </a:pPr>
            <a:r>
              <a:rPr lang="nb-NO" sz="2000" dirty="0"/>
              <a:t>virksomheter, forretningsområder og/eller applikasjonssegmenter. </a:t>
            </a:r>
          </a:p>
          <a:p>
            <a:pPr fontAlgn="base"/>
            <a:r>
              <a:rPr lang="nb-NO" sz="2000" dirty="0"/>
              <a:t>Anvendelesemodell er en modell som er rettet mot et spesifikt anvendelsesområde i en avgrenset kontekst, og er sammensatt av elementer i en fellesmodell. </a:t>
            </a:r>
          </a:p>
          <a:p>
            <a:endParaRPr lang="nb-NO" dirty="0"/>
          </a:p>
        </p:txBody>
      </p:sp>
    </p:spTree>
    <p:extLst>
      <p:ext uri="{BB962C8B-B14F-4D97-AF65-F5344CB8AC3E}">
        <p14:creationId xmlns:p14="http://schemas.microsoft.com/office/powerpoint/2010/main" val="414411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40C33-334B-4164-ADF7-C5D886613566}"/>
              </a:ext>
            </a:extLst>
          </p:cNvPr>
          <p:cNvSpPr>
            <a:spLocks noGrp="1"/>
          </p:cNvSpPr>
          <p:nvPr>
            <p:ph type="title"/>
          </p:nvPr>
        </p:nvSpPr>
        <p:spPr/>
        <p:txBody>
          <a:bodyPr/>
          <a:lstStyle/>
          <a:p>
            <a:r>
              <a:rPr lang="nb-NO" b="1" dirty="0">
                <a:solidFill>
                  <a:srgbClr val="0070C0"/>
                </a:solidFill>
              </a:rPr>
              <a:t>Konseptuell modell</a:t>
            </a:r>
          </a:p>
        </p:txBody>
      </p:sp>
      <p:sp>
        <p:nvSpPr>
          <p:cNvPr id="3" name="Plassholder for innhold 2">
            <a:extLst>
              <a:ext uri="{FF2B5EF4-FFF2-40B4-BE49-F238E27FC236}">
                <a16:creationId xmlns:a16="http://schemas.microsoft.com/office/drawing/2014/main" id="{5A975437-DB28-474E-B3A7-CB8E696B39AE}"/>
              </a:ext>
            </a:extLst>
          </p:cNvPr>
          <p:cNvSpPr>
            <a:spLocks noGrp="1"/>
          </p:cNvSpPr>
          <p:nvPr>
            <p:ph idx="1"/>
          </p:nvPr>
        </p:nvSpPr>
        <p:spPr/>
        <p:txBody>
          <a:bodyPr/>
          <a:lstStyle/>
          <a:p>
            <a:pPr marL="0" indent="0" fontAlgn="base">
              <a:buNone/>
            </a:pPr>
            <a:r>
              <a:rPr lang="nb-NO" dirty="0"/>
              <a:t>Konseptuell modell er en modell som beskriver de viktigste konseptene innenfor et fagdomene og sammenhengen mellom disse. </a:t>
            </a:r>
          </a:p>
          <a:p>
            <a:endParaRPr lang="nb-NO" dirty="0"/>
          </a:p>
        </p:txBody>
      </p:sp>
    </p:spTree>
    <p:extLst>
      <p:ext uri="{BB962C8B-B14F-4D97-AF65-F5344CB8AC3E}">
        <p14:creationId xmlns:p14="http://schemas.microsoft.com/office/powerpoint/2010/main" val="84270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B7B255-9555-4F92-B48B-1520D4BDF6DE}"/>
              </a:ext>
            </a:extLst>
          </p:cNvPr>
          <p:cNvSpPr>
            <a:spLocks noGrp="1"/>
          </p:cNvSpPr>
          <p:nvPr>
            <p:ph type="title"/>
          </p:nvPr>
        </p:nvSpPr>
        <p:spPr>
          <a:xfrm>
            <a:off x="1219359" y="551048"/>
            <a:ext cx="10677268" cy="1311128"/>
          </a:xfrm>
        </p:spPr>
        <p:txBody>
          <a:bodyPr/>
          <a:lstStyle/>
          <a:p>
            <a:r>
              <a:rPr lang="nb-NO" b="1" dirty="0">
                <a:solidFill>
                  <a:srgbClr val="00B050"/>
                </a:solidFill>
                <a:hlinkClick r:id="rId2">
                  <a:extLst>
                    <a:ext uri="{A12FA001-AC4F-418D-AE19-62706E023703}">
                      <ahyp:hlinkClr xmlns:ahyp="http://schemas.microsoft.com/office/drawing/2018/hyperlinkcolor" val="tx"/>
                    </a:ext>
                  </a:extLst>
                </a:hlinkClick>
              </a:rPr>
              <a:t>Felles informasjonsmodell for person og enhet</a:t>
            </a:r>
            <a:endParaRPr lang="nb-NO" b="1" dirty="0">
              <a:solidFill>
                <a:srgbClr val="00B050"/>
              </a:solidFill>
            </a:endParaRPr>
          </a:p>
        </p:txBody>
      </p:sp>
      <p:grpSp>
        <p:nvGrpSpPr>
          <p:cNvPr id="11" name="Gruppe 10">
            <a:extLst>
              <a:ext uri="{FF2B5EF4-FFF2-40B4-BE49-F238E27FC236}">
                <a16:creationId xmlns:a16="http://schemas.microsoft.com/office/drawing/2014/main" id="{BFAB9018-EAE4-475E-9BAF-A6A2A1158211}"/>
              </a:ext>
            </a:extLst>
          </p:cNvPr>
          <p:cNvGrpSpPr/>
          <p:nvPr/>
        </p:nvGrpSpPr>
        <p:grpSpPr>
          <a:xfrm>
            <a:off x="4820239" y="3552752"/>
            <a:ext cx="939681" cy="914400"/>
            <a:chOff x="2686639" y="2262432"/>
            <a:chExt cx="939681" cy="914400"/>
          </a:xfrm>
        </p:grpSpPr>
        <p:sp>
          <p:nvSpPr>
            <p:cNvPr id="4" name="Rektangel 3">
              <a:extLst>
                <a:ext uri="{FF2B5EF4-FFF2-40B4-BE49-F238E27FC236}">
                  <a16:creationId xmlns:a16="http://schemas.microsoft.com/office/drawing/2014/main" id="{D64D6D21-3EB3-42F1-8EC6-7B09C5517BB7}"/>
                </a:ext>
              </a:extLst>
            </p:cNvPr>
            <p:cNvSpPr/>
            <p:nvPr/>
          </p:nvSpPr>
          <p:spPr>
            <a:xfrm>
              <a:off x="2686639" y="2262432"/>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B4574A6B-06E1-4764-9046-2D168A718534}"/>
                </a:ext>
              </a:extLst>
            </p:cNvPr>
            <p:cNvSpPr txBox="1"/>
            <p:nvPr/>
          </p:nvSpPr>
          <p:spPr>
            <a:xfrm>
              <a:off x="2686639" y="2262432"/>
              <a:ext cx="939681" cy="369332"/>
            </a:xfrm>
            <a:prstGeom prst="rect">
              <a:avLst/>
            </a:prstGeom>
            <a:noFill/>
          </p:spPr>
          <p:txBody>
            <a:bodyPr wrap="none" rtlCol="0">
              <a:spAutoFit/>
            </a:bodyPr>
            <a:lstStyle/>
            <a:p>
              <a:r>
                <a:rPr lang="nb-NO" sz="1800" dirty="0"/>
                <a:t>Person</a:t>
              </a:r>
            </a:p>
          </p:txBody>
        </p:sp>
      </p:grpSp>
      <p:sp>
        <p:nvSpPr>
          <p:cNvPr id="8" name="TekstSylinder 7">
            <a:extLst>
              <a:ext uri="{FF2B5EF4-FFF2-40B4-BE49-F238E27FC236}">
                <a16:creationId xmlns:a16="http://schemas.microsoft.com/office/drawing/2014/main" id="{65B0ECDF-CD13-4257-913B-A30953194138}"/>
              </a:ext>
            </a:extLst>
          </p:cNvPr>
          <p:cNvSpPr txBox="1"/>
          <p:nvPr/>
        </p:nvSpPr>
        <p:spPr>
          <a:xfrm>
            <a:off x="4450080" y="2300288"/>
            <a:ext cx="1946367" cy="369332"/>
          </a:xfrm>
          <a:prstGeom prst="rect">
            <a:avLst/>
          </a:prstGeom>
          <a:noFill/>
        </p:spPr>
        <p:txBody>
          <a:bodyPr wrap="none" rtlCol="0">
            <a:spAutoFit/>
          </a:bodyPr>
          <a:lstStyle/>
          <a:p>
            <a:r>
              <a:rPr lang="nb-NO" sz="1800" dirty="0"/>
              <a:t>Konsept: person</a:t>
            </a:r>
          </a:p>
        </p:txBody>
      </p:sp>
      <p:sp>
        <p:nvSpPr>
          <p:cNvPr id="9" name="TekstSylinder 8">
            <a:extLst>
              <a:ext uri="{FF2B5EF4-FFF2-40B4-BE49-F238E27FC236}">
                <a16:creationId xmlns:a16="http://schemas.microsoft.com/office/drawing/2014/main" id="{DB60AAF3-7F52-41FC-9DD1-9F759ED287B3}"/>
              </a:ext>
            </a:extLst>
          </p:cNvPr>
          <p:cNvSpPr txBox="1"/>
          <p:nvPr/>
        </p:nvSpPr>
        <p:spPr>
          <a:xfrm>
            <a:off x="4206240" y="4796983"/>
            <a:ext cx="2533066" cy="369332"/>
          </a:xfrm>
          <a:prstGeom prst="rect">
            <a:avLst/>
          </a:prstGeom>
          <a:noFill/>
        </p:spPr>
        <p:txBody>
          <a:bodyPr wrap="none" rtlCol="0">
            <a:spAutoFit/>
          </a:bodyPr>
          <a:lstStyle/>
          <a:p>
            <a:r>
              <a:rPr lang="nb-NO" sz="1800" dirty="0"/>
              <a:t>Person: fysisk person.</a:t>
            </a:r>
          </a:p>
        </p:txBody>
      </p:sp>
    </p:spTree>
    <p:extLst>
      <p:ext uri="{BB962C8B-B14F-4D97-AF65-F5344CB8AC3E}">
        <p14:creationId xmlns:p14="http://schemas.microsoft.com/office/powerpoint/2010/main" val="303588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FBE1AB-0CFA-4A0F-88EB-73F799B1E5F1}"/>
              </a:ext>
            </a:extLst>
          </p:cNvPr>
          <p:cNvSpPr>
            <a:spLocks noGrp="1"/>
          </p:cNvSpPr>
          <p:nvPr>
            <p:ph type="title"/>
          </p:nvPr>
        </p:nvSpPr>
        <p:spPr>
          <a:xfrm>
            <a:off x="1219359" y="551048"/>
            <a:ext cx="10394464" cy="1311128"/>
          </a:xfrm>
        </p:spPr>
        <p:txBody>
          <a:bodyPr/>
          <a:lstStyle/>
          <a:p>
            <a:r>
              <a:rPr lang="nb-NO" b="1" dirty="0">
                <a:solidFill>
                  <a:srgbClr val="00B050"/>
                </a:solidFill>
              </a:rPr>
              <a:t>Aktør: person vi samhandler med</a:t>
            </a:r>
          </a:p>
        </p:txBody>
      </p:sp>
      <p:sp>
        <p:nvSpPr>
          <p:cNvPr id="5" name="Rektangel 4">
            <a:extLst>
              <a:ext uri="{FF2B5EF4-FFF2-40B4-BE49-F238E27FC236}">
                <a16:creationId xmlns:a16="http://schemas.microsoft.com/office/drawing/2014/main" id="{6B8A5176-B2E0-4DF0-ACCA-ACB88A2E6BFD}"/>
              </a:ext>
            </a:extLst>
          </p:cNvPr>
          <p:cNvSpPr/>
          <p:nvPr/>
        </p:nvSpPr>
        <p:spPr>
          <a:xfrm>
            <a:off x="4342719" y="4581180"/>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4B31C12B-F81A-42A9-9D64-B3530FB74E66}"/>
              </a:ext>
            </a:extLst>
          </p:cNvPr>
          <p:cNvSpPr txBox="1"/>
          <p:nvPr/>
        </p:nvSpPr>
        <p:spPr>
          <a:xfrm>
            <a:off x="4332559" y="4568752"/>
            <a:ext cx="939681" cy="369332"/>
          </a:xfrm>
          <a:prstGeom prst="rect">
            <a:avLst/>
          </a:prstGeom>
          <a:noFill/>
        </p:spPr>
        <p:txBody>
          <a:bodyPr wrap="none" rtlCol="0">
            <a:spAutoFit/>
          </a:bodyPr>
          <a:lstStyle/>
          <a:p>
            <a:r>
              <a:rPr lang="nb-NO" sz="1800" dirty="0"/>
              <a:t>Person</a:t>
            </a:r>
          </a:p>
        </p:txBody>
      </p:sp>
      <p:sp>
        <p:nvSpPr>
          <p:cNvPr id="9" name="Rektangel 8">
            <a:extLst>
              <a:ext uri="{FF2B5EF4-FFF2-40B4-BE49-F238E27FC236}">
                <a16:creationId xmlns:a16="http://schemas.microsoft.com/office/drawing/2014/main" id="{54DF838D-83C3-46FF-80B2-46122D2AEEF7}"/>
              </a:ext>
            </a:extLst>
          </p:cNvPr>
          <p:cNvSpPr/>
          <p:nvPr/>
        </p:nvSpPr>
        <p:spPr>
          <a:xfrm>
            <a:off x="4342719" y="2150672"/>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4A4EE940-F3C9-4C09-9267-77BB27540050}"/>
              </a:ext>
            </a:extLst>
          </p:cNvPr>
          <p:cNvSpPr txBox="1"/>
          <p:nvPr/>
        </p:nvSpPr>
        <p:spPr>
          <a:xfrm>
            <a:off x="4342719" y="2150672"/>
            <a:ext cx="768159" cy="369332"/>
          </a:xfrm>
          <a:prstGeom prst="rect">
            <a:avLst/>
          </a:prstGeom>
          <a:noFill/>
        </p:spPr>
        <p:txBody>
          <a:bodyPr wrap="none" rtlCol="0">
            <a:spAutoFit/>
          </a:bodyPr>
          <a:lstStyle/>
          <a:p>
            <a:r>
              <a:rPr lang="nb-NO" sz="1800" dirty="0"/>
              <a:t>Aktør</a:t>
            </a:r>
          </a:p>
        </p:txBody>
      </p:sp>
      <p:grpSp>
        <p:nvGrpSpPr>
          <p:cNvPr id="32" name="Gruppe 31">
            <a:extLst>
              <a:ext uri="{FF2B5EF4-FFF2-40B4-BE49-F238E27FC236}">
                <a16:creationId xmlns:a16="http://schemas.microsoft.com/office/drawing/2014/main" id="{9B6F2020-0EB6-45E7-9699-98CA0B4BACA4}"/>
              </a:ext>
            </a:extLst>
          </p:cNvPr>
          <p:cNvGrpSpPr/>
          <p:nvPr/>
        </p:nvGrpSpPr>
        <p:grpSpPr>
          <a:xfrm rot="19346182">
            <a:off x="4745355" y="3044752"/>
            <a:ext cx="705112" cy="1374605"/>
            <a:chOff x="4135755" y="3264178"/>
            <a:chExt cx="612327" cy="1175499"/>
          </a:xfrm>
        </p:grpSpPr>
        <p:cxnSp>
          <p:nvCxnSpPr>
            <p:cNvPr id="18" name="Rett linje 17">
              <a:extLst>
                <a:ext uri="{FF2B5EF4-FFF2-40B4-BE49-F238E27FC236}">
                  <a16:creationId xmlns:a16="http://schemas.microsoft.com/office/drawing/2014/main" id="{55F5ED7D-FE31-4B79-8275-14F8359D57D2}"/>
                </a:ext>
              </a:extLst>
            </p:cNvPr>
            <p:cNvCxnSpPr>
              <a:cxnSpLocks/>
            </p:cNvCxnSpPr>
            <p:nvPr/>
          </p:nvCxnSpPr>
          <p:spPr>
            <a:xfrm rot="18382732">
              <a:off x="3598685" y="3902608"/>
              <a:ext cx="10741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Likebent trekant 18">
              <a:extLst>
                <a:ext uri="{FF2B5EF4-FFF2-40B4-BE49-F238E27FC236}">
                  <a16:creationId xmlns:a16="http://schemas.microsoft.com/office/drawing/2014/main" id="{016CE24F-1F5E-4B19-B6E3-F9A2BF4F3BE5}"/>
                </a:ext>
              </a:extLst>
            </p:cNvPr>
            <p:cNvSpPr/>
            <p:nvPr/>
          </p:nvSpPr>
          <p:spPr>
            <a:xfrm rot="2182732">
              <a:off x="4342546" y="3264178"/>
              <a:ext cx="405536" cy="243593"/>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7" name="TekstSylinder 26">
            <a:extLst>
              <a:ext uri="{FF2B5EF4-FFF2-40B4-BE49-F238E27FC236}">
                <a16:creationId xmlns:a16="http://schemas.microsoft.com/office/drawing/2014/main" id="{131FB861-4BFB-42AD-8654-20196C1A1467}"/>
              </a:ext>
            </a:extLst>
          </p:cNvPr>
          <p:cNvSpPr txBox="1"/>
          <p:nvPr/>
        </p:nvSpPr>
        <p:spPr>
          <a:xfrm>
            <a:off x="2945668" y="3876568"/>
            <a:ext cx="1983292" cy="369332"/>
          </a:xfrm>
          <a:prstGeom prst="rect">
            <a:avLst/>
          </a:prstGeom>
          <a:noFill/>
        </p:spPr>
        <p:txBody>
          <a:bodyPr wrap="square" rtlCol="0">
            <a:spAutoFit/>
          </a:bodyPr>
          <a:lstStyle/>
          <a:p>
            <a:r>
              <a:rPr lang="nb-NO" sz="1800" dirty="0"/>
              <a:t>er en subtype av</a:t>
            </a:r>
          </a:p>
        </p:txBody>
      </p:sp>
      <p:sp>
        <p:nvSpPr>
          <p:cNvPr id="28" name="Rektangel 27">
            <a:extLst>
              <a:ext uri="{FF2B5EF4-FFF2-40B4-BE49-F238E27FC236}">
                <a16:creationId xmlns:a16="http://schemas.microsoft.com/office/drawing/2014/main" id="{941336CD-604D-413C-AA38-5DC6C954F961}"/>
              </a:ext>
            </a:extLst>
          </p:cNvPr>
          <p:cNvSpPr/>
          <p:nvPr/>
        </p:nvSpPr>
        <p:spPr>
          <a:xfrm>
            <a:off x="5977217" y="3244334"/>
            <a:ext cx="237566" cy="369332"/>
          </a:xfrm>
          <a:prstGeom prst="rect">
            <a:avLst/>
          </a:prstGeom>
        </p:spPr>
        <p:txBody>
          <a:bodyPr wrap="none">
            <a:spAutoFit/>
          </a:bodyPr>
          <a:lstStyle/>
          <a:p>
            <a:r>
              <a:rPr lang="nb-NO" dirty="0"/>
              <a:t> </a:t>
            </a:r>
          </a:p>
        </p:txBody>
      </p:sp>
      <p:grpSp>
        <p:nvGrpSpPr>
          <p:cNvPr id="37" name="Gruppe 36">
            <a:extLst>
              <a:ext uri="{FF2B5EF4-FFF2-40B4-BE49-F238E27FC236}">
                <a16:creationId xmlns:a16="http://schemas.microsoft.com/office/drawing/2014/main" id="{BB94AA12-9FD8-4A14-8C0D-670698773BC3}"/>
              </a:ext>
            </a:extLst>
          </p:cNvPr>
          <p:cNvGrpSpPr/>
          <p:nvPr/>
        </p:nvGrpSpPr>
        <p:grpSpPr>
          <a:xfrm>
            <a:off x="142240" y="1951672"/>
            <a:ext cx="12184472" cy="2007329"/>
            <a:chOff x="142240" y="1951672"/>
            <a:chExt cx="12184472" cy="2007329"/>
          </a:xfrm>
        </p:grpSpPr>
        <p:sp>
          <p:nvSpPr>
            <p:cNvPr id="11" name="TekstSylinder 10">
              <a:extLst>
                <a:ext uri="{FF2B5EF4-FFF2-40B4-BE49-F238E27FC236}">
                  <a16:creationId xmlns:a16="http://schemas.microsoft.com/office/drawing/2014/main" id="{322AB463-E473-4A1E-ACE9-AE0B7ABFC8F6}"/>
                </a:ext>
              </a:extLst>
            </p:cNvPr>
            <p:cNvSpPr txBox="1"/>
            <p:nvPr/>
          </p:nvSpPr>
          <p:spPr>
            <a:xfrm>
              <a:off x="142240" y="1951672"/>
              <a:ext cx="3983514" cy="369332"/>
            </a:xfrm>
            <a:prstGeom prst="rect">
              <a:avLst/>
            </a:prstGeom>
            <a:noFill/>
          </p:spPr>
          <p:txBody>
            <a:bodyPr wrap="square" rtlCol="0">
              <a:spAutoFit/>
            </a:bodyPr>
            <a:lstStyle/>
            <a:p>
              <a:r>
                <a:rPr lang="nb-NO" sz="1800" dirty="0"/>
                <a:t>Tilknyttet til Aktør er Identifikator</a:t>
              </a:r>
            </a:p>
          </p:txBody>
        </p:sp>
        <p:sp>
          <p:nvSpPr>
            <p:cNvPr id="12" name="Rektangel 11">
              <a:extLst>
                <a:ext uri="{FF2B5EF4-FFF2-40B4-BE49-F238E27FC236}">
                  <a16:creationId xmlns:a16="http://schemas.microsoft.com/office/drawing/2014/main" id="{3667A8F8-4F8F-41B3-BD48-1E78D7926E24}"/>
                </a:ext>
              </a:extLst>
            </p:cNvPr>
            <p:cNvSpPr/>
            <p:nvPr/>
          </p:nvSpPr>
          <p:spPr>
            <a:xfrm>
              <a:off x="7721600" y="2164243"/>
              <a:ext cx="176784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1D97D4A3-FEAC-42C1-B3E7-FF0D697C7AD5}"/>
                </a:ext>
              </a:extLst>
            </p:cNvPr>
            <p:cNvSpPr txBox="1"/>
            <p:nvPr/>
          </p:nvSpPr>
          <p:spPr>
            <a:xfrm>
              <a:off x="7721600" y="2123603"/>
              <a:ext cx="1767840" cy="369332"/>
            </a:xfrm>
            <a:prstGeom prst="rect">
              <a:avLst/>
            </a:prstGeom>
            <a:noFill/>
          </p:spPr>
          <p:txBody>
            <a:bodyPr wrap="square" rtlCol="0">
              <a:spAutoFit/>
            </a:bodyPr>
            <a:lstStyle/>
            <a:p>
              <a:r>
                <a:rPr lang="nb-NO" sz="1800" dirty="0"/>
                <a:t>Identifikator</a:t>
              </a:r>
            </a:p>
          </p:txBody>
        </p:sp>
        <p:sp>
          <p:nvSpPr>
            <p:cNvPr id="26" name="TekstSylinder 25">
              <a:extLst>
                <a:ext uri="{FF2B5EF4-FFF2-40B4-BE49-F238E27FC236}">
                  <a16:creationId xmlns:a16="http://schemas.microsoft.com/office/drawing/2014/main" id="{6BB41B65-6754-4CB6-9041-8F825F835758}"/>
                </a:ext>
              </a:extLst>
            </p:cNvPr>
            <p:cNvSpPr txBox="1"/>
            <p:nvPr/>
          </p:nvSpPr>
          <p:spPr>
            <a:xfrm>
              <a:off x="6960756" y="3035671"/>
              <a:ext cx="5365956" cy="923330"/>
            </a:xfrm>
            <a:prstGeom prst="rect">
              <a:avLst/>
            </a:prstGeom>
            <a:noFill/>
          </p:spPr>
          <p:txBody>
            <a:bodyPr wrap="square" rtlCol="0">
              <a:spAutoFit/>
            </a:bodyPr>
            <a:lstStyle>
              <a:defPPr>
                <a:defRPr lang="en-US"/>
              </a:defPPr>
              <a:lvl1pPr>
                <a:defRPr sz="1800"/>
              </a:lvl1pPr>
            </a:lstStyle>
            <a:p>
              <a:r>
                <a:rPr lang="nb-NO" dirty="0"/>
                <a:t>En kombinasjon av tegn og/eller bokstaver som </a:t>
              </a:r>
            </a:p>
            <a:p>
              <a:r>
                <a:rPr lang="nb-NO" dirty="0"/>
                <a:t>identifiserer en aktør innenfor et sett av aktører.</a:t>
              </a:r>
            </a:p>
            <a:p>
              <a:r>
                <a:rPr lang="nb-NO" dirty="0" err="1"/>
                <a:t>F.eks</a:t>
              </a:r>
              <a:r>
                <a:rPr lang="nb-NO" dirty="0"/>
                <a:t> fødselsnummer</a:t>
              </a:r>
            </a:p>
          </p:txBody>
        </p:sp>
        <p:cxnSp>
          <p:nvCxnSpPr>
            <p:cNvPr id="31" name="Rett pilkobling 30">
              <a:extLst>
                <a:ext uri="{FF2B5EF4-FFF2-40B4-BE49-F238E27FC236}">
                  <a16:creationId xmlns:a16="http://schemas.microsoft.com/office/drawing/2014/main" id="{9E0BE7FE-3712-439B-A9B3-8218E78483B0}"/>
                </a:ext>
              </a:extLst>
            </p:cNvPr>
            <p:cNvCxnSpPr>
              <a:stCxn id="9" idx="3"/>
              <a:endCxn id="12" idx="1"/>
            </p:cNvCxnSpPr>
            <p:nvPr/>
          </p:nvCxnSpPr>
          <p:spPr>
            <a:xfrm>
              <a:off x="5257119" y="2607872"/>
              <a:ext cx="2464481" cy="13571"/>
            </a:xfrm>
            <a:prstGeom prst="straightConnector1">
              <a:avLst/>
            </a:prstGeom>
            <a:ln w="1905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8" name="TekstSylinder 37">
            <a:extLst>
              <a:ext uri="{FF2B5EF4-FFF2-40B4-BE49-F238E27FC236}">
                <a16:creationId xmlns:a16="http://schemas.microsoft.com/office/drawing/2014/main" id="{B5F88187-D3AF-42A1-BCCF-6700FED26672}"/>
              </a:ext>
            </a:extLst>
          </p:cNvPr>
          <p:cNvSpPr txBox="1"/>
          <p:nvPr/>
        </p:nvSpPr>
        <p:spPr>
          <a:xfrm>
            <a:off x="6060734" y="2306408"/>
            <a:ext cx="548548" cy="369332"/>
          </a:xfrm>
          <a:prstGeom prst="rect">
            <a:avLst/>
          </a:prstGeom>
          <a:noFill/>
        </p:spPr>
        <p:txBody>
          <a:bodyPr wrap="none" rtlCol="0">
            <a:spAutoFit/>
          </a:bodyPr>
          <a:lstStyle/>
          <a:p>
            <a:r>
              <a:rPr lang="nb-NO" sz="1800" dirty="0"/>
              <a:t>har</a:t>
            </a:r>
          </a:p>
        </p:txBody>
      </p:sp>
    </p:spTree>
    <p:extLst>
      <p:ext uri="{BB962C8B-B14F-4D97-AF65-F5344CB8AC3E}">
        <p14:creationId xmlns:p14="http://schemas.microsoft.com/office/powerpoint/2010/main" val="21527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BEE9A1-1BAC-496D-A630-3F9E8FB53C7F}"/>
              </a:ext>
            </a:extLst>
          </p:cNvPr>
          <p:cNvSpPr>
            <a:spLocks noGrp="1"/>
          </p:cNvSpPr>
          <p:nvPr>
            <p:ph type="title"/>
          </p:nvPr>
        </p:nvSpPr>
        <p:spPr/>
        <p:txBody>
          <a:bodyPr/>
          <a:lstStyle/>
          <a:p>
            <a:r>
              <a:rPr lang="nb-NO" dirty="0" err="1">
                <a:solidFill>
                  <a:srgbClr val="0070C0"/>
                </a:solidFill>
              </a:rPr>
              <a:t>Basisegenskaper</a:t>
            </a:r>
            <a:endParaRPr lang="nb-NO" b="1" dirty="0">
              <a:solidFill>
                <a:srgbClr val="0070C0"/>
              </a:solidFill>
            </a:endParaRPr>
          </a:p>
        </p:txBody>
      </p:sp>
      <p:sp>
        <p:nvSpPr>
          <p:cNvPr id="3" name="Plassholder for innhold 2">
            <a:extLst>
              <a:ext uri="{FF2B5EF4-FFF2-40B4-BE49-F238E27FC236}">
                <a16:creationId xmlns:a16="http://schemas.microsoft.com/office/drawing/2014/main" id="{84EBE773-FF99-4B55-BB88-8E85553E937F}"/>
              </a:ext>
            </a:extLst>
          </p:cNvPr>
          <p:cNvSpPr>
            <a:spLocks noGrp="1"/>
          </p:cNvSpPr>
          <p:nvPr>
            <p:ph idx="1"/>
          </p:nvPr>
        </p:nvSpPr>
        <p:spPr/>
        <p:txBody>
          <a:bodyPr/>
          <a:lstStyle/>
          <a:p>
            <a:pPr marL="0" indent="0">
              <a:buNone/>
            </a:pPr>
            <a:r>
              <a:rPr lang="nb-NO" dirty="0"/>
              <a:t>Vi kan beskrive et konsept med </a:t>
            </a:r>
            <a:r>
              <a:rPr lang="nb-NO" dirty="0" err="1"/>
              <a:t>basisegenskaper</a:t>
            </a:r>
            <a:r>
              <a:rPr lang="nb-NO" dirty="0"/>
              <a:t> for eksempel enkle fakta som sivilstand.</a:t>
            </a:r>
          </a:p>
          <a:p>
            <a:pPr marL="0" indent="0">
              <a:buNone/>
            </a:pPr>
            <a:endParaRPr lang="nb-NO" dirty="0">
              <a:solidFill>
                <a:srgbClr val="00B050"/>
              </a:solidFill>
            </a:endParaRPr>
          </a:p>
          <a:p>
            <a:pPr marL="0" indent="0">
              <a:buNone/>
            </a:pPr>
            <a:r>
              <a:rPr lang="nb-NO" dirty="0">
                <a:solidFill>
                  <a:srgbClr val="00B050"/>
                </a:solidFill>
              </a:rPr>
              <a:t>Noen </a:t>
            </a:r>
            <a:r>
              <a:rPr lang="nb-NO" dirty="0" err="1">
                <a:solidFill>
                  <a:srgbClr val="00B050"/>
                </a:solidFill>
              </a:rPr>
              <a:t>basisegenskaper</a:t>
            </a:r>
            <a:r>
              <a:rPr lang="nb-NO" dirty="0">
                <a:solidFill>
                  <a:srgbClr val="00B050"/>
                </a:solidFill>
              </a:rPr>
              <a:t> </a:t>
            </a:r>
          </a:p>
          <a:p>
            <a:pPr marL="0" indent="0">
              <a:buNone/>
            </a:pPr>
            <a:r>
              <a:rPr lang="nb-NO" dirty="0">
                <a:solidFill>
                  <a:srgbClr val="00B050"/>
                </a:solidFill>
              </a:rPr>
              <a:t>          for Person</a:t>
            </a:r>
          </a:p>
        </p:txBody>
      </p:sp>
      <p:sp>
        <p:nvSpPr>
          <p:cNvPr id="5" name="Rektangel 4">
            <a:extLst>
              <a:ext uri="{FF2B5EF4-FFF2-40B4-BE49-F238E27FC236}">
                <a16:creationId xmlns:a16="http://schemas.microsoft.com/office/drawing/2014/main" id="{54014406-500A-4665-998C-57CBFB0834BB}"/>
              </a:ext>
            </a:extLst>
          </p:cNvPr>
          <p:cNvSpPr/>
          <p:nvPr/>
        </p:nvSpPr>
        <p:spPr>
          <a:xfrm>
            <a:off x="4850719" y="3859054"/>
            <a:ext cx="2657522" cy="24503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0CBE80D-1A7C-451E-B928-957E84A699CE}"/>
              </a:ext>
            </a:extLst>
          </p:cNvPr>
          <p:cNvSpPr txBox="1"/>
          <p:nvPr/>
        </p:nvSpPr>
        <p:spPr>
          <a:xfrm>
            <a:off x="4850718" y="3875434"/>
            <a:ext cx="2657521" cy="2446824"/>
          </a:xfrm>
          <a:prstGeom prst="rect">
            <a:avLst/>
          </a:prstGeom>
          <a:noFill/>
        </p:spPr>
        <p:txBody>
          <a:bodyPr wrap="square" rtlCol="0">
            <a:spAutoFit/>
          </a:bodyPr>
          <a:lstStyle/>
          <a:p>
            <a:r>
              <a:rPr lang="nb-NO" dirty="0"/>
              <a:t> </a:t>
            </a:r>
            <a:r>
              <a:rPr lang="nb-NO" sz="1800" dirty="0"/>
              <a:t>                Person</a:t>
            </a:r>
          </a:p>
          <a:p>
            <a:endParaRPr lang="nb-NO" sz="1800" dirty="0"/>
          </a:p>
          <a:p>
            <a:r>
              <a:rPr lang="nb-NO" sz="1800" dirty="0"/>
              <a:t>fødselsdato</a:t>
            </a:r>
          </a:p>
          <a:p>
            <a:r>
              <a:rPr lang="nb-NO" sz="1800" dirty="0"/>
              <a:t>fødeland</a:t>
            </a:r>
          </a:p>
          <a:p>
            <a:r>
              <a:rPr lang="nb-NO" sz="1800" dirty="0"/>
              <a:t>navn</a:t>
            </a:r>
          </a:p>
          <a:p>
            <a:r>
              <a:rPr lang="nb-NO" sz="1800" dirty="0"/>
              <a:t>sivilstand</a:t>
            </a:r>
          </a:p>
          <a:p>
            <a:r>
              <a:rPr lang="nb-NO" sz="1800" dirty="0"/>
              <a:t>opprinnelig navn</a:t>
            </a:r>
          </a:p>
          <a:p>
            <a:r>
              <a:rPr lang="nb-NO" sz="1800" dirty="0"/>
              <a:t>…</a:t>
            </a:r>
          </a:p>
          <a:p>
            <a:endParaRPr lang="nb-NO" dirty="0"/>
          </a:p>
        </p:txBody>
      </p:sp>
    </p:spTree>
    <p:extLst>
      <p:ext uri="{BB962C8B-B14F-4D97-AF65-F5344CB8AC3E}">
        <p14:creationId xmlns:p14="http://schemas.microsoft.com/office/powerpoint/2010/main" val="21294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FEC11-62EF-4B94-A73C-748B18011BB7}"/>
              </a:ext>
            </a:extLst>
          </p:cNvPr>
          <p:cNvSpPr>
            <a:spLocks noGrp="1"/>
          </p:cNvSpPr>
          <p:nvPr>
            <p:ph type="title"/>
          </p:nvPr>
        </p:nvSpPr>
        <p:spPr/>
        <p:txBody>
          <a:bodyPr/>
          <a:lstStyle/>
          <a:p>
            <a:r>
              <a:rPr lang="nb-NO" b="1" dirty="0">
                <a:solidFill>
                  <a:srgbClr val="0070C0"/>
                </a:solidFill>
              </a:rPr>
              <a:t>Hvorfor?</a:t>
            </a:r>
          </a:p>
        </p:txBody>
      </p:sp>
      <p:sp>
        <p:nvSpPr>
          <p:cNvPr id="3" name="Plassholder for innhold 2">
            <a:extLst>
              <a:ext uri="{FF2B5EF4-FFF2-40B4-BE49-F238E27FC236}">
                <a16:creationId xmlns:a16="http://schemas.microsoft.com/office/drawing/2014/main" id="{1F69A3FA-F7D1-41DC-A9DD-2D67AF6F379D}"/>
              </a:ext>
            </a:extLst>
          </p:cNvPr>
          <p:cNvSpPr>
            <a:spLocks noGrp="1"/>
          </p:cNvSpPr>
          <p:nvPr>
            <p:ph idx="1"/>
          </p:nvPr>
        </p:nvSpPr>
        <p:spPr>
          <a:xfrm>
            <a:off x="1219358" y="1560512"/>
            <a:ext cx="10972642" cy="3978862"/>
          </a:xfrm>
        </p:spPr>
        <p:txBody>
          <a:bodyPr>
            <a:noAutofit/>
          </a:bodyPr>
          <a:lstStyle/>
          <a:p>
            <a:pPr marL="0" indent="0">
              <a:buNone/>
            </a:pPr>
            <a:r>
              <a:rPr lang="nb-NO" dirty="0"/>
              <a:t>Egen virksomhet</a:t>
            </a:r>
          </a:p>
          <a:p>
            <a:r>
              <a:rPr lang="nb-NO" dirty="0"/>
              <a:t>Orden i eget hus</a:t>
            </a:r>
          </a:p>
          <a:p>
            <a:r>
              <a:rPr lang="nb-NO" dirty="0"/>
              <a:t>Sektorielt samarbeid nasjonalt og/eller internasjonalt</a:t>
            </a:r>
          </a:p>
          <a:p>
            <a:pPr marL="0" indent="0">
              <a:buNone/>
            </a:pPr>
            <a:r>
              <a:rPr lang="nb-NO" dirty="0"/>
              <a:t>Enklere samarbeid på tvers av offentlig sektor</a:t>
            </a:r>
          </a:p>
          <a:p>
            <a:r>
              <a:rPr lang="nb-NO" dirty="0"/>
              <a:t>forstå, hente og bruke data fra hverandre</a:t>
            </a:r>
          </a:p>
          <a:p>
            <a:r>
              <a:rPr lang="nb-NO" dirty="0"/>
              <a:t>lese og sammenligne de ulike offentlige virksomhetenes modeller</a:t>
            </a:r>
          </a:p>
          <a:p>
            <a:r>
              <a:rPr lang="nb-NO" dirty="0"/>
              <a:t>gjenbruke og harmonisere begreper på tvers </a:t>
            </a:r>
          </a:p>
          <a:p>
            <a:r>
              <a:rPr lang="nb-NO" dirty="0"/>
              <a:t>gjenbruke og harmonisere modeller på tvers  </a:t>
            </a:r>
          </a:p>
        </p:txBody>
      </p:sp>
    </p:spTree>
    <p:extLst>
      <p:ext uri="{BB962C8B-B14F-4D97-AF65-F5344CB8AC3E}">
        <p14:creationId xmlns:p14="http://schemas.microsoft.com/office/powerpoint/2010/main" val="1864342964"/>
      </p:ext>
    </p:extLst>
  </p:cSld>
  <p:clrMapOvr>
    <a:masterClrMapping/>
  </p:clrMapOvr>
</p:sld>
</file>

<file path=ppt/theme/theme1.xml><?xml version="1.0" encoding="utf-8"?>
<a:theme xmlns:a="http://schemas.openxmlformats.org/drawingml/2006/main" name="Office-tema">
  <a:themeElements>
    <a:clrScheme name="SSB">
      <a:dk1>
        <a:sysClr val="windowText" lastClr="000000"/>
      </a:dk1>
      <a:lt1>
        <a:sysClr val="window" lastClr="FFFFFF"/>
      </a:lt1>
      <a:dk2>
        <a:srgbClr val="44546A"/>
      </a:dk2>
      <a:lt2>
        <a:srgbClr val="E7E6E6"/>
      </a:lt2>
      <a:accent1>
        <a:srgbClr val="1A9D49"/>
      </a:accent1>
      <a:accent2>
        <a:srgbClr val="274247"/>
      </a:accent2>
      <a:accent3>
        <a:srgbClr val="9582BB"/>
      </a:accent3>
      <a:accent4>
        <a:srgbClr val="3396D2"/>
      </a:accent4>
      <a:accent5>
        <a:srgbClr val="D2BC2A"/>
      </a:accent5>
      <a:accent6>
        <a:srgbClr val="8CA9AA"/>
      </a:accent6>
      <a:hlink>
        <a:srgbClr val="0563C1"/>
      </a:hlink>
      <a:folHlink>
        <a:srgbClr val="954F72"/>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27830765-609B-40A7-BB85-0ABEDBC2E87E}" vid="{F965F0D8-9B15-47DC-9966-C4B99B4DF5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ssbmal_2018</Template>
  <TotalTime>132</TotalTime>
  <Words>316</Words>
  <Application>Microsoft Office PowerPoint</Application>
  <PresentationFormat>Widescreen</PresentationFormat>
  <Paragraphs>89</Paragraphs>
  <Slides>13</Slides>
  <Notes>1</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Calibri</vt:lpstr>
      <vt:lpstr>Open Sans</vt:lpstr>
      <vt:lpstr>Roboto Condensed</vt:lpstr>
      <vt:lpstr>Arial</vt:lpstr>
      <vt:lpstr>Office-tema</vt:lpstr>
      <vt:lpstr>Introduksjon til informasjonsmodeller</vt:lpstr>
      <vt:lpstr>Agenda</vt:lpstr>
      <vt:lpstr>Hva er en informasjonsmodell?</vt:lpstr>
      <vt:lpstr>PowerPoint-presentasjon</vt:lpstr>
      <vt:lpstr>Konseptuell modell</vt:lpstr>
      <vt:lpstr>Felles informasjonsmodell for person og enhet</vt:lpstr>
      <vt:lpstr>Aktør: person vi samhandler med</vt:lpstr>
      <vt:lpstr>Basisegenskaper</vt:lpstr>
      <vt:lpstr>Hvorfor?</vt:lpstr>
      <vt:lpstr>Hvem?</vt:lpstr>
      <vt:lpstr>Hvordan, hvor og når?</vt:lpstr>
      <vt:lpstr>Hvordan – en topp-ned metode</vt:lpstr>
      <vt:lpstr>Takk!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 til informasjonsmodeller</dc:title>
  <dc:creator>Linnerud, Jenny</dc:creator>
  <cp:lastModifiedBy>Linnerud, Jenny</cp:lastModifiedBy>
  <cp:revision>20</cp:revision>
  <dcterms:created xsi:type="dcterms:W3CDTF">2021-11-10T13:18:33Z</dcterms:created>
  <dcterms:modified xsi:type="dcterms:W3CDTF">2021-11-24T07:38:22Z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b1e25a-de7b-40d6-a859-76fe2317f0af_Enabled">
    <vt:lpwstr>True</vt:lpwstr>
  </property>
  <property fmtid="{D5CDD505-2E9C-101B-9397-08002B2CF9AE}" pid="3" name="MSIP_Label_ebb1e25a-de7b-40d6-a859-76fe2317f0af_SiteId">
    <vt:lpwstr>c7217092-b240-4e1d-bd61-fa97ba975cbc</vt:lpwstr>
  </property>
  <property fmtid="{D5CDD505-2E9C-101B-9397-08002B2CF9AE}" pid="4" name="MSIP_Label_ebb1e25a-de7b-40d6-a859-76fe2317f0af_Owner">
    <vt:lpwstr>thb@ssb.no</vt:lpwstr>
  </property>
  <property fmtid="{D5CDD505-2E9C-101B-9397-08002B2CF9AE}" pid="5" name="MSIP_Label_ebb1e25a-de7b-40d6-a859-76fe2317f0af_SetDate">
    <vt:lpwstr>2019-01-10T08:15:32.1166307Z</vt:lpwstr>
  </property>
  <property fmtid="{D5CDD505-2E9C-101B-9397-08002B2CF9AE}" pid="6" name="MSIP_Label_ebb1e25a-de7b-40d6-a859-76fe2317f0af_Name">
    <vt:lpwstr>Åpent</vt:lpwstr>
  </property>
  <property fmtid="{D5CDD505-2E9C-101B-9397-08002B2CF9AE}" pid="7" name="MSIP_Label_ebb1e25a-de7b-40d6-a859-76fe2317f0af_Application">
    <vt:lpwstr>Microsoft Azure Information Protection</vt:lpwstr>
  </property>
  <property fmtid="{D5CDD505-2E9C-101B-9397-08002B2CF9AE}" pid="8" name="MSIP_Label_ebb1e25a-de7b-40d6-a859-76fe2317f0af_Extended_MSFT_Method">
    <vt:lpwstr>Automatic</vt:lpwstr>
  </property>
  <property fmtid="{D5CDD505-2E9C-101B-9397-08002B2CF9AE}" pid="9" name="Sensitivity">
    <vt:lpwstr>Åpent</vt:lpwstr>
  </property>
</Properties>
</file>