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64" r:id="rId3"/>
    <p:sldId id="265" r:id="rId4"/>
    <p:sldId id="268" r:id="rId5"/>
    <p:sldId id="269" r:id="rId6"/>
    <p:sldId id="257" r:id="rId7"/>
    <p:sldId id="260" r:id="rId8"/>
    <p:sldId id="258" r:id="rId9"/>
    <p:sldId id="266" r:id="rId10"/>
    <p:sldId id="259" r:id="rId11"/>
    <p:sldId id="273" r:id="rId12"/>
    <p:sldId id="275" r:id="rId13"/>
    <p:sldId id="276" r:id="rId14"/>
    <p:sldId id="272" r:id="rId15"/>
    <p:sldId id="277" r:id="rId16"/>
    <p:sldId id="278" r:id="rId17"/>
    <p:sldId id="279" r:id="rId18"/>
    <p:sldId id="261" r:id="rId19"/>
    <p:sldId id="359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seth, Marit Holm" initials="TMH" lastIdx="1" clrIdx="0">
    <p:extLst>
      <p:ext uri="{19B8F6BF-5375-455C-9EA6-DF929625EA0E}">
        <p15:presenceInfo xmlns:p15="http://schemas.microsoft.com/office/powerpoint/2012/main" userId="S::mto@brreg.no::3d36f275-e7f2-4eb1-bb04-ae791163fd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9"/>
    <a:srgbClr val="EDFBFE"/>
    <a:srgbClr val="009FCD"/>
    <a:srgbClr val="699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86455" autoAdjust="0"/>
  </p:normalViewPr>
  <p:slideViewPr>
    <p:cSldViewPr snapToGrid="0">
      <p:cViewPr varScale="1">
        <p:scale>
          <a:sx n="54" d="100"/>
          <a:sy n="54" d="100"/>
        </p:scale>
        <p:origin x="1132" y="40"/>
      </p:cViewPr>
      <p:guideLst/>
    </p:cSldViewPr>
  </p:slideViewPr>
  <p:notesTextViewPr>
    <p:cViewPr>
      <p:scale>
        <a:sx n="150" d="100"/>
        <a:sy n="150" d="100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B21B3-2DED-4E37-94D6-FCBC3E31E761}" type="doc">
      <dgm:prSet loTypeId="urn:microsoft.com/office/officeart/2005/8/layout/hProcess9" loCatId="process" qsTypeId="urn:microsoft.com/office/officeart/2005/8/quickstyle/3d6" qsCatId="3D" csTypeId="urn:microsoft.com/office/officeart/2005/8/colors/colorful5" csCatId="colorful" phldr="1"/>
      <dgm:spPr/>
    </dgm:pt>
    <dgm:pt modelId="{9D4BB19E-55CF-46F1-8556-7BE5CC89D014}">
      <dgm:prSet phldrT="[Tekst]" custT="1"/>
      <dgm:spPr/>
      <dgm:t>
        <a:bodyPr/>
        <a:lstStyle/>
        <a:p>
          <a:r>
            <a:rPr lang="nb-NO" sz="1600" b="1" dirty="0">
              <a:latin typeface="Avenir Next LT Pro Demi" panose="020B0604020202020204" pitchFamily="34" charset="0"/>
            </a:rPr>
            <a:t>1997 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Oppgave-registeret og kun en gang</a:t>
          </a:r>
        </a:p>
      </dgm:t>
    </dgm:pt>
    <dgm:pt modelId="{518F7AD8-39E0-488B-8E70-914F836714DC}" type="sibTrans" cxnId="{56BA9091-7555-43DF-8071-5B188FB5614B}">
      <dgm:prSet/>
      <dgm:spPr/>
      <dgm:t>
        <a:bodyPr/>
        <a:lstStyle/>
        <a:p>
          <a:endParaRPr lang="nb-NO"/>
        </a:p>
      </dgm:t>
    </dgm:pt>
    <dgm:pt modelId="{B59318AC-4E51-4BA4-8ED4-5515DA6968F6}" type="parTrans" cxnId="{56BA9091-7555-43DF-8071-5B188FB5614B}">
      <dgm:prSet/>
      <dgm:spPr/>
      <dgm:t>
        <a:bodyPr/>
        <a:lstStyle/>
        <a:p>
          <a:endParaRPr lang="nb-NO"/>
        </a:p>
      </dgm:t>
    </dgm:pt>
    <dgm:pt modelId="{BA34DCA8-0131-4A38-A275-FC04D95933C7}">
      <dgm:prSet phldrT="[Tekst]" custT="1"/>
      <dgm:spPr/>
      <dgm:t>
        <a:bodyPr/>
        <a:lstStyle/>
        <a:p>
          <a:r>
            <a:rPr lang="nb-NO" sz="1600" b="0" dirty="0">
              <a:latin typeface="Avenir Next LT Pro Demi" panose="020B0604020202020204" pitchFamily="34" charset="0"/>
            </a:rPr>
            <a:t>2014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Utredning SKATE</a:t>
          </a:r>
        </a:p>
      </dgm:t>
    </dgm:pt>
    <dgm:pt modelId="{650C93F4-A259-4C1A-9DAA-75F7FA83D741}" type="sibTrans" cxnId="{68315B1B-1545-40AE-BCA1-8DFA336D578D}">
      <dgm:prSet/>
      <dgm:spPr/>
      <dgm:t>
        <a:bodyPr/>
        <a:lstStyle/>
        <a:p>
          <a:endParaRPr lang="nb-NO"/>
        </a:p>
      </dgm:t>
    </dgm:pt>
    <dgm:pt modelId="{0AB15812-9DF7-4F06-B91B-831D10BCB702}" type="parTrans" cxnId="{68315B1B-1545-40AE-BCA1-8DFA336D578D}">
      <dgm:prSet/>
      <dgm:spPr/>
      <dgm:t>
        <a:bodyPr/>
        <a:lstStyle/>
        <a:p>
          <a:endParaRPr lang="nb-NO"/>
        </a:p>
      </dgm:t>
    </dgm:pt>
    <dgm:pt modelId="{ACDEED30-C56A-4D24-B4FB-174E08B92B3B}">
      <dgm:prSet phldrT="[Tekst]" custT="1"/>
      <dgm:spPr/>
      <dgm:t>
        <a:bodyPr/>
        <a:lstStyle/>
        <a:p>
          <a:r>
            <a:rPr lang="nb-NO" sz="1600" b="0" dirty="0">
              <a:latin typeface="Avenir Next LT Pro Demi" panose="020B0604020202020204" pitchFamily="34" charset="0"/>
            </a:rPr>
            <a:t>2015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Rydde i eget hus</a:t>
          </a:r>
        </a:p>
      </dgm:t>
    </dgm:pt>
    <dgm:pt modelId="{4918A33F-215F-4C16-B8AC-BFF5C9B6C8C6}" type="sibTrans" cxnId="{996475CC-89AB-4A25-8EE0-A05B26D1F99C}">
      <dgm:prSet/>
      <dgm:spPr/>
      <dgm:t>
        <a:bodyPr/>
        <a:lstStyle/>
        <a:p>
          <a:endParaRPr lang="nb-NO"/>
        </a:p>
      </dgm:t>
    </dgm:pt>
    <dgm:pt modelId="{E265F038-83B2-49C2-A234-ED32192C15B6}" type="parTrans" cxnId="{996475CC-89AB-4A25-8EE0-A05B26D1F99C}">
      <dgm:prSet/>
      <dgm:spPr/>
      <dgm:t>
        <a:bodyPr/>
        <a:lstStyle/>
        <a:p>
          <a:endParaRPr lang="nb-NO"/>
        </a:p>
      </dgm:t>
    </dgm:pt>
    <dgm:pt modelId="{58C53249-C064-4BDD-B9A1-F377BFF79B2A}">
      <dgm:prSet custT="1"/>
      <dgm:spPr/>
      <dgm:t>
        <a:bodyPr/>
        <a:lstStyle/>
        <a:p>
          <a:r>
            <a:rPr lang="nb-NO" sz="1600" b="0" dirty="0">
              <a:latin typeface="Avenir Next LT Pro Demi" panose="020B0604020202020204" pitchFamily="34" charset="0"/>
            </a:rPr>
            <a:t>2017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Rammeverk for informasjons-forvaltning i linja</a:t>
          </a:r>
        </a:p>
      </dgm:t>
    </dgm:pt>
    <dgm:pt modelId="{F54A656D-F802-45A2-B1D2-60E175561760}" type="sibTrans" cxnId="{CF54465C-9453-4F14-BC32-2F20BB477271}">
      <dgm:prSet/>
      <dgm:spPr/>
      <dgm:t>
        <a:bodyPr/>
        <a:lstStyle/>
        <a:p>
          <a:endParaRPr lang="nb-NO"/>
        </a:p>
      </dgm:t>
    </dgm:pt>
    <dgm:pt modelId="{7C172580-C777-487A-9B75-0E249651999F}" type="parTrans" cxnId="{CF54465C-9453-4F14-BC32-2F20BB477271}">
      <dgm:prSet/>
      <dgm:spPr/>
      <dgm:t>
        <a:bodyPr/>
        <a:lstStyle/>
        <a:p>
          <a:endParaRPr lang="nb-NO"/>
        </a:p>
      </dgm:t>
    </dgm:pt>
    <dgm:pt modelId="{12A79AC8-A82B-4055-940D-993C05877CE4}">
      <dgm:prSet custT="1"/>
      <dgm:spPr/>
      <dgm:t>
        <a:bodyPr/>
        <a:lstStyle/>
        <a:p>
          <a:r>
            <a:rPr lang="nb-NO" sz="1600" b="0" dirty="0">
              <a:latin typeface="Avenir Next LT Pro Demi" panose="020B0604020202020204" pitchFamily="34" charset="0"/>
            </a:rPr>
            <a:t>2020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Strategiplan BR og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konkretisering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av kapabiliteter</a:t>
          </a:r>
        </a:p>
      </dgm:t>
    </dgm:pt>
    <dgm:pt modelId="{C5A15CCF-109C-4B29-BA09-FCC1429AB786}" type="sibTrans" cxnId="{0CA9A806-5EDC-463A-92E1-FB980A6EA033}">
      <dgm:prSet/>
      <dgm:spPr/>
      <dgm:t>
        <a:bodyPr/>
        <a:lstStyle/>
        <a:p>
          <a:endParaRPr lang="nb-NO"/>
        </a:p>
      </dgm:t>
    </dgm:pt>
    <dgm:pt modelId="{AF156AF8-B484-4A8B-8145-C1ADDA067961}" type="parTrans" cxnId="{0CA9A806-5EDC-463A-92E1-FB980A6EA033}">
      <dgm:prSet/>
      <dgm:spPr/>
      <dgm:t>
        <a:bodyPr/>
        <a:lstStyle/>
        <a:p>
          <a:endParaRPr lang="nb-NO"/>
        </a:p>
      </dgm:t>
    </dgm:pt>
    <dgm:pt modelId="{802BAC80-DFF2-49A5-8510-4081BDB39450}">
      <dgm:prSet custT="1"/>
      <dgm:spPr/>
      <dgm:t>
        <a:bodyPr/>
        <a:lstStyle/>
        <a:p>
          <a:r>
            <a:rPr lang="nb-NO" sz="1600" b="0" dirty="0">
              <a:latin typeface="Avenir Next LT Pro Demi" panose="020B0604020202020204" pitchFamily="34" charset="0"/>
            </a:rPr>
            <a:t>2021</a:t>
          </a:r>
        </a:p>
        <a:p>
          <a:r>
            <a:rPr lang="nb-NO" sz="1600" b="0" dirty="0">
              <a:latin typeface="Avenir Next LT Pro Demi" panose="020B0604020202020204" pitchFamily="34" charset="0"/>
            </a:rPr>
            <a:t>Oppstart veikartarbeid </a:t>
          </a:r>
        </a:p>
      </dgm:t>
    </dgm:pt>
    <dgm:pt modelId="{C36E5D4A-7772-4D75-944C-52CA0347702D}" type="sibTrans" cxnId="{6A3D9167-4F2D-4EC6-9CDE-A61390BFE311}">
      <dgm:prSet/>
      <dgm:spPr/>
      <dgm:t>
        <a:bodyPr/>
        <a:lstStyle/>
        <a:p>
          <a:endParaRPr lang="nb-NO"/>
        </a:p>
      </dgm:t>
    </dgm:pt>
    <dgm:pt modelId="{7A828730-53B4-4FFA-90B2-BAD985203A39}" type="parTrans" cxnId="{6A3D9167-4F2D-4EC6-9CDE-A61390BFE311}">
      <dgm:prSet/>
      <dgm:spPr/>
      <dgm:t>
        <a:bodyPr/>
        <a:lstStyle/>
        <a:p>
          <a:endParaRPr lang="nb-NO"/>
        </a:p>
      </dgm:t>
    </dgm:pt>
    <dgm:pt modelId="{40A8E241-F1E5-420D-8C42-6CEA42F8930F}" type="pres">
      <dgm:prSet presAssocID="{850B21B3-2DED-4E37-94D6-FCBC3E31E761}" presName="CompostProcess" presStyleCnt="0">
        <dgm:presLayoutVars>
          <dgm:dir/>
          <dgm:resizeHandles val="exact"/>
        </dgm:presLayoutVars>
      </dgm:prSet>
      <dgm:spPr/>
    </dgm:pt>
    <dgm:pt modelId="{37547D32-2EE8-478D-BF54-7334B878100F}" type="pres">
      <dgm:prSet presAssocID="{850B21B3-2DED-4E37-94D6-FCBC3E31E761}" presName="arrow" presStyleLbl="bgShp" presStyleIdx="0" presStyleCnt="1" custLinFactNeighborX="5167" custLinFactNeighborY="-80"/>
      <dgm:spPr/>
    </dgm:pt>
    <dgm:pt modelId="{32AA957A-B5C2-4B94-8E93-CF27EF3B2081}" type="pres">
      <dgm:prSet presAssocID="{850B21B3-2DED-4E37-94D6-FCBC3E31E761}" presName="linearProcess" presStyleCnt="0"/>
      <dgm:spPr/>
    </dgm:pt>
    <dgm:pt modelId="{2E56F85E-A2A0-4696-B522-28DE26AC0DBB}" type="pres">
      <dgm:prSet presAssocID="{9D4BB19E-55CF-46F1-8556-7BE5CC89D014}" presName="textNode" presStyleLbl="node1" presStyleIdx="0" presStyleCnt="6">
        <dgm:presLayoutVars>
          <dgm:bulletEnabled val="1"/>
        </dgm:presLayoutVars>
      </dgm:prSet>
      <dgm:spPr/>
    </dgm:pt>
    <dgm:pt modelId="{E99A2F6E-0EE2-4D3E-8A53-6966A24AEA4D}" type="pres">
      <dgm:prSet presAssocID="{518F7AD8-39E0-488B-8E70-914F836714DC}" presName="sibTrans" presStyleCnt="0"/>
      <dgm:spPr/>
    </dgm:pt>
    <dgm:pt modelId="{83D7737C-5A9E-4E0C-A180-49CCFA72E1B1}" type="pres">
      <dgm:prSet presAssocID="{BA34DCA8-0131-4A38-A275-FC04D95933C7}" presName="textNode" presStyleLbl="node1" presStyleIdx="1" presStyleCnt="6">
        <dgm:presLayoutVars>
          <dgm:bulletEnabled val="1"/>
        </dgm:presLayoutVars>
      </dgm:prSet>
      <dgm:spPr/>
    </dgm:pt>
    <dgm:pt modelId="{6702C562-524C-41B9-87CC-0A7C642904CE}" type="pres">
      <dgm:prSet presAssocID="{650C93F4-A259-4C1A-9DAA-75F7FA83D741}" presName="sibTrans" presStyleCnt="0"/>
      <dgm:spPr/>
    </dgm:pt>
    <dgm:pt modelId="{1B3CFE18-8F10-45F5-AF0B-895FAB8A79D9}" type="pres">
      <dgm:prSet presAssocID="{ACDEED30-C56A-4D24-B4FB-174E08B92B3B}" presName="textNode" presStyleLbl="node1" presStyleIdx="2" presStyleCnt="6" custLinFactNeighborX="20188" custLinFactNeighborY="1269">
        <dgm:presLayoutVars>
          <dgm:bulletEnabled val="1"/>
        </dgm:presLayoutVars>
      </dgm:prSet>
      <dgm:spPr/>
    </dgm:pt>
    <dgm:pt modelId="{FD96E781-B032-47A1-844B-DD438ACB5FF3}" type="pres">
      <dgm:prSet presAssocID="{4918A33F-215F-4C16-B8AC-BFF5C9B6C8C6}" presName="sibTrans" presStyleCnt="0"/>
      <dgm:spPr/>
    </dgm:pt>
    <dgm:pt modelId="{005109A0-D83B-4272-B017-243E1E5D3C95}" type="pres">
      <dgm:prSet presAssocID="{58C53249-C064-4BDD-B9A1-F377BFF79B2A}" presName="textNode" presStyleLbl="node1" presStyleIdx="3" presStyleCnt="6">
        <dgm:presLayoutVars>
          <dgm:bulletEnabled val="1"/>
        </dgm:presLayoutVars>
      </dgm:prSet>
      <dgm:spPr/>
    </dgm:pt>
    <dgm:pt modelId="{603770B3-8A3D-4DAA-93F1-3E2C0DE9C2BF}" type="pres">
      <dgm:prSet presAssocID="{F54A656D-F802-45A2-B1D2-60E175561760}" presName="sibTrans" presStyleCnt="0"/>
      <dgm:spPr/>
    </dgm:pt>
    <dgm:pt modelId="{73DAA053-9B3C-4098-BCC8-E75CE6ACF191}" type="pres">
      <dgm:prSet presAssocID="{12A79AC8-A82B-4055-940D-993C05877CE4}" presName="textNode" presStyleLbl="node1" presStyleIdx="4" presStyleCnt="6" custLinFactNeighborX="-13236">
        <dgm:presLayoutVars>
          <dgm:bulletEnabled val="1"/>
        </dgm:presLayoutVars>
      </dgm:prSet>
      <dgm:spPr/>
    </dgm:pt>
    <dgm:pt modelId="{12923E4F-8852-464F-9E62-8D206B1CD67C}" type="pres">
      <dgm:prSet presAssocID="{C5A15CCF-109C-4B29-BA09-FCC1429AB786}" presName="sibTrans" presStyleCnt="0"/>
      <dgm:spPr/>
    </dgm:pt>
    <dgm:pt modelId="{729C4207-D251-476B-8789-50C45D87F584}" type="pres">
      <dgm:prSet presAssocID="{802BAC80-DFF2-49A5-8510-4081BDB3945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F20FB03-0B94-49AA-AE20-23957054DC42}" type="presOf" srcId="{9D4BB19E-55CF-46F1-8556-7BE5CC89D014}" destId="{2E56F85E-A2A0-4696-B522-28DE26AC0DBB}" srcOrd="0" destOrd="0" presId="urn:microsoft.com/office/officeart/2005/8/layout/hProcess9"/>
    <dgm:cxn modelId="{0CA9A806-5EDC-463A-92E1-FB980A6EA033}" srcId="{850B21B3-2DED-4E37-94D6-FCBC3E31E761}" destId="{12A79AC8-A82B-4055-940D-993C05877CE4}" srcOrd="4" destOrd="0" parTransId="{AF156AF8-B484-4A8B-8145-C1ADDA067961}" sibTransId="{C5A15CCF-109C-4B29-BA09-FCC1429AB786}"/>
    <dgm:cxn modelId="{C9CDF31A-BAF9-4461-85CA-AC95B10485D5}" type="presOf" srcId="{12A79AC8-A82B-4055-940D-993C05877CE4}" destId="{73DAA053-9B3C-4098-BCC8-E75CE6ACF191}" srcOrd="0" destOrd="0" presId="urn:microsoft.com/office/officeart/2005/8/layout/hProcess9"/>
    <dgm:cxn modelId="{68315B1B-1545-40AE-BCA1-8DFA336D578D}" srcId="{850B21B3-2DED-4E37-94D6-FCBC3E31E761}" destId="{BA34DCA8-0131-4A38-A275-FC04D95933C7}" srcOrd="1" destOrd="0" parTransId="{0AB15812-9DF7-4F06-B91B-831D10BCB702}" sibTransId="{650C93F4-A259-4C1A-9DAA-75F7FA83D741}"/>
    <dgm:cxn modelId="{FF7ED335-994D-488E-8D74-C3507E49B342}" type="presOf" srcId="{BA34DCA8-0131-4A38-A275-FC04D95933C7}" destId="{83D7737C-5A9E-4E0C-A180-49CCFA72E1B1}" srcOrd="0" destOrd="0" presId="urn:microsoft.com/office/officeart/2005/8/layout/hProcess9"/>
    <dgm:cxn modelId="{77FEC23A-8D7A-4C40-914B-9CD2BCE01195}" type="presOf" srcId="{802BAC80-DFF2-49A5-8510-4081BDB39450}" destId="{729C4207-D251-476B-8789-50C45D87F584}" srcOrd="0" destOrd="0" presId="urn:microsoft.com/office/officeart/2005/8/layout/hProcess9"/>
    <dgm:cxn modelId="{CF54465C-9453-4F14-BC32-2F20BB477271}" srcId="{850B21B3-2DED-4E37-94D6-FCBC3E31E761}" destId="{58C53249-C064-4BDD-B9A1-F377BFF79B2A}" srcOrd="3" destOrd="0" parTransId="{7C172580-C777-487A-9B75-0E249651999F}" sibTransId="{F54A656D-F802-45A2-B1D2-60E175561760}"/>
    <dgm:cxn modelId="{6A3D9167-4F2D-4EC6-9CDE-A61390BFE311}" srcId="{850B21B3-2DED-4E37-94D6-FCBC3E31E761}" destId="{802BAC80-DFF2-49A5-8510-4081BDB39450}" srcOrd="5" destOrd="0" parTransId="{7A828730-53B4-4FFA-90B2-BAD985203A39}" sibTransId="{C36E5D4A-7772-4D75-944C-52CA0347702D}"/>
    <dgm:cxn modelId="{D7453C4E-A35C-452F-A782-19B7E774A95E}" type="presOf" srcId="{58C53249-C064-4BDD-B9A1-F377BFF79B2A}" destId="{005109A0-D83B-4272-B017-243E1E5D3C95}" srcOrd="0" destOrd="0" presId="urn:microsoft.com/office/officeart/2005/8/layout/hProcess9"/>
    <dgm:cxn modelId="{9A737590-4604-4B29-9949-7BF725643EA6}" type="presOf" srcId="{850B21B3-2DED-4E37-94D6-FCBC3E31E761}" destId="{40A8E241-F1E5-420D-8C42-6CEA42F8930F}" srcOrd="0" destOrd="0" presId="urn:microsoft.com/office/officeart/2005/8/layout/hProcess9"/>
    <dgm:cxn modelId="{56BA9091-7555-43DF-8071-5B188FB5614B}" srcId="{850B21B3-2DED-4E37-94D6-FCBC3E31E761}" destId="{9D4BB19E-55CF-46F1-8556-7BE5CC89D014}" srcOrd="0" destOrd="0" parTransId="{B59318AC-4E51-4BA4-8ED4-5515DA6968F6}" sibTransId="{518F7AD8-39E0-488B-8E70-914F836714DC}"/>
    <dgm:cxn modelId="{996475CC-89AB-4A25-8EE0-A05B26D1F99C}" srcId="{850B21B3-2DED-4E37-94D6-FCBC3E31E761}" destId="{ACDEED30-C56A-4D24-B4FB-174E08B92B3B}" srcOrd="2" destOrd="0" parTransId="{E265F038-83B2-49C2-A234-ED32192C15B6}" sibTransId="{4918A33F-215F-4C16-B8AC-BFF5C9B6C8C6}"/>
    <dgm:cxn modelId="{3F705CE5-6707-450B-B800-6363983E3CE5}" type="presOf" srcId="{ACDEED30-C56A-4D24-B4FB-174E08B92B3B}" destId="{1B3CFE18-8F10-45F5-AF0B-895FAB8A79D9}" srcOrd="0" destOrd="0" presId="urn:microsoft.com/office/officeart/2005/8/layout/hProcess9"/>
    <dgm:cxn modelId="{D319B98B-28C6-417C-B2A3-2D70E68CC82A}" type="presParOf" srcId="{40A8E241-F1E5-420D-8C42-6CEA42F8930F}" destId="{37547D32-2EE8-478D-BF54-7334B878100F}" srcOrd="0" destOrd="0" presId="urn:microsoft.com/office/officeart/2005/8/layout/hProcess9"/>
    <dgm:cxn modelId="{8EAB38E5-6004-42E6-B278-B9BA90C5C210}" type="presParOf" srcId="{40A8E241-F1E5-420D-8C42-6CEA42F8930F}" destId="{32AA957A-B5C2-4B94-8E93-CF27EF3B2081}" srcOrd="1" destOrd="0" presId="urn:microsoft.com/office/officeart/2005/8/layout/hProcess9"/>
    <dgm:cxn modelId="{0F0F08D2-F58F-4F90-8616-274744CA9753}" type="presParOf" srcId="{32AA957A-B5C2-4B94-8E93-CF27EF3B2081}" destId="{2E56F85E-A2A0-4696-B522-28DE26AC0DBB}" srcOrd="0" destOrd="0" presId="urn:microsoft.com/office/officeart/2005/8/layout/hProcess9"/>
    <dgm:cxn modelId="{AC109A57-4EAC-4981-87F5-A6F369FAFC81}" type="presParOf" srcId="{32AA957A-B5C2-4B94-8E93-CF27EF3B2081}" destId="{E99A2F6E-0EE2-4D3E-8A53-6966A24AEA4D}" srcOrd="1" destOrd="0" presId="urn:microsoft.com/office/officeart/2005/8/layout/hProcess9"/>
    <dgm:cxn modelId="{15567D3B-03C2-4CAF-BD39-5E9F254E80C1}" type="presParOf" srcId="{32AA957A-B5C2-4B94-8E93-CF27EF3B2081}" destId="{83D7737C-5A9E-4E0C-A180-49CCFA72E1B1}" srcOrd="2" destOrd="0" presId="urn:microsoft.com/office/officeart/2005/8/layout/hProcess9"/>
    <dgm:cxn modelId="{30DC09DC-5CDF-45F8-AEF6-5213A5944C29}" type="presParOf" srcId="{32AA957A-B5C2-4B94-8E93-CF27EF3B2081}" destId="{6702C562-524C-41B9-87CC-0A7C642904CE}" srcOrd="3" destOrd="0" presId="urn:microsoft.com/office/officeart/2005/8/layout/hProcess9"/>
    <dgm:cxn modelId="{B91A3A38-24F4-4E09-AA43-9A78FC0D881A}" type="presParOf" srcId="{32AA957A-B5C2-4B94-8E93-CF27EF3B2081}" destId="{1B3CFE18-8F10-45F5-AF0B-895FAB8A79D9}" srcOrd="4" destOrd="0" presId="urn:microsoft.com/office/officeart/2005/8/layout/hProcess9"/>
    <dgm:cxn modelId="{E4057DF8-90C3-4FB5-B666-7A5DA2BE3FF3}" type="presParOf" srcId="{32AA957A-B5C2-4B94-8E93-CF27EF3B2081}" destId="{FD96E781-B032-47A1-844B-DD438ACB5FF3}" srcOrd="5" destOrd="0" presId="urn:microsoft.com/office/officeart/2005/8/layout/hProcess9"/>
    <dgm:cxn modelId="{5F68DB88-44B5-4065-8751-2BAAF46F1DE8}" type="presParOf" srcId="{32AA957A-B5C2-4B94-8E93-CF27EF3B2081}" destId="{005109A0-D83B-4272-B017-243E1E5D3C95}" srcOrd="6" destOrd="0" presId="urn:microsoft.com/office/officeart/2005/8/layout/hProcess9"/>
    <dgm:cxn modelId="{064303D5-FA0B-4992-B1C1-F60E2532ED89}" type="presParOf" srcId="{32AA957A-B5C2-4B94-8E93-CF27EF3B2081}" destId="{603770B3-8A3D-4DAA-93F1-3E2C0DE9C2BF}" srcOrd="7" destOrd="0" presId="urn:microsoft.com/office/officeart/2005/8/layout/hProcess9"/>
    <dgm:cxn modelId="{1B3D3D9C-0A29-4417-9D6F-98704A83F2EB}" type="presParOf" srcId="{32AA957A-B5C2-4B94-8E93-CF27EF3B2081}" destId="{73DAA053-9B3C-4098-BCC8-E75CE6ACF191}" srcOrd="8" destOrd="0" presId="urn:microsoft.com/office/officeart/2005/8/layout/hProcess9"/>
    <dgm:cxn modelId="{CEA31C54-AFDB-4EBB-BFC8-6D768189B831}" type="presParOf" srcId="{32AA957A-B5C2-4B94-8E93-CF27EF3B2081}" destId="{12923E4F-8852-464F-9E62-8D206B1CD67C}" srcOrd="9" destOrd="0" presId="urn:microsoft.com/office/officeart/2005/8/layout/hProcess9"/>
    <dgm:cxn modelId="{67B70E74-9741-474D-BCE0-370569BB1035}" type="presParOf" srcId="{32AA957A-B5C2-4B94-8E93-CF27EF3B2081}" destId="{729C4207-D251-476B-8789-50C45D87F58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EB4C5-C2AD-4DD3-BE0C-9EE73F73950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7F5CF0-5A73-4DDC-B300-ED57C27F5876}">
      <dgm:prSet/>
      <dgm:spPr/>
      <dgm:t>
        <a:bodyPr/>
        <a:lstStyle/>
        <a:p>
          <a:r>
            <a:rPr lang="nb-NO" dirty="0"/>
            <a:t>Hvordan kan vi måle effekter av arbeidet vårt?</a:t>
          </a:r>
          <a:endParaRPr lang="en-US" dirty="0"/>
        </a:p>
      </dgm:t>
    </dgm:pt>
    <dgm:pt modelId="{89E72E5A-6106-4C6D-98AD-87B370C8BB2C}" type="parTrans" cxnId="{15A55957-6989-4B18-9F2D-13B59B76A445}">
      <dgm:prSet/>
      <dgm:spPr/>
      <dgm:t>
        <a:bodyPr/>
        <a:lstStyle/>
        <a:p>
          <a:endParaRPr lang="en-US"/>
        </a:p>
      </dgm:t>
    </dgm:pt>
    <dgm:pt modelId="{39EEFE13-7226-4514-973B-A546D969D623}" type="sibTrans" cxnId="{15A55957-6989-4B18-9F2D-13B59B76A445}">
      <dgm:prSet/>
      <dgm:spPr/>
      <dgm:t>
        <a:bodyPr/>
        <a:lstStyle/>
        <a:p>
          <a:endParaRPr lang="en-US"/>
        </a:p>
      </dgm:t>
    </dgm:pt>
    <dgm:pt modelId="{69376C33-3F1F-4656-9FD0-9A1E69BC8C4B}">
      <dgm:prSet/>
      <dgm:spPr/>
      <dgm:t>
        <a:bodyPr/>
        <a:lstStyle/>
        <a:p>
          <a:r>
            <a:rPr lang="nb-NO" dirty="0"/>
            <a:t>Framtidige roller og ansvar i arbeidet? </a:t>
          </a:r>
          <a:endParaRPr lang="en-US" dirty="0"/>
        </a:p>
      </dgm:t>
    </dgm:pt>
    <dgm:pt modelId="{2AC3A167-1BD6-4A5C-AD5E-F7D83889A1F2}" type="parTrans" cxnId="{8977C540-A731-4165-A54F-F4E686ECE35F}">
      <dgm:prSet/>
      <dgm:spPr/>
      <dgm:t>
        <a:bodyPr/>
        <a:lstStyle/>
        <a:p>
          <a:endParaRPr lang="en-US"/>
        </a:p>
      </dgm:t>
    </dgm:pt>
    <dgm:pt modelId="{4DAE6211-59D4-443F-A7B1-64D01CE75086}" type="sibTrans" cxnId="{8977C540-A731-4165-A54F-F4E686ECE35F}">
      <dgm:prSet/>
      <dgm:spPr/>
      <dgm:t>
        <a:bodyPr/>
        <a:lstStyle/>
        <a:p>
          <a:endParaRPr lang="en-US"/>
        </a:p>
      </dgm:t>
    </dgm:pt>
    <dgm:pt modelId="{EB0DC178-331D-41A8-A17D-F891CB1570ED}">
      <dgm:prSet/>
      <dgm:spPr/>
      <dgm:t>
        <a:bodyPr/>
        <a:lstStyle/>
        <a:p>
          <a:r>
            <a:rPr lang="nb-NO" dirty="0"/>
            <a:t>Hvordan skal vi jobbe i tråd med produktorganisering?</a:t>
          </a:r>
          <a:endParaRPr lang="en-US" dirty="0"/>
        </a:p>
      </dgm:t>
    </dgm:pt>
    <dgm:pt modelId="{DCD46120-BC0D-4CD0-89F6-67CD67C7E750}" type="parTrans" cxnId="{84EDBA26-934A-419E-A6E1-94C7FA99B055}">
      <dgm:prSet/>
      <dgm:spPr/>
      <dgm:t>
        <a:bodyPr/>
        <a:lstStyle/>
        <a:p>
          <a:endParaRPr lang="en-US"/>
        </a:p>
      </dgm:t>
    </dgm:pt>
    <dgm:pt modelId="{F6AA0DBF-9FA3-4CE5-A179-613460CD02FE}" type="sibTrans" cxnId="{84EDBA26-934A-419E-A6E1-94C7FA99B055}">
      <dgm:prSet/>
      <dgm:spPr/>
      <dgm:t>
        <a:bodyPr/>
        <a:lstStyle/>
        <a:p>
          <a:endParaRPr lang="en-US"/>
        </a:p>
      </dgm:t>
    </dgm:pt>
    <dgm:pt modelId="{0AA8E1B6-08EC-4FA9-AA64-9D0D43736877}">
      <dgm:prSet/>
      <dgm:spPr/>
      <dgm:t>
        <a:bodyPr/>
        <a:lstStyle/>
        <a:p>
          <a:r>
            <a:rPr lang="nb-NO" dirty="0"/>
            <a:t>Hvordan balansere rammeverk, krav og føringer vs. Autonome team?</a:t>
          </a:r>
          <a:endParaRPr lang="en-US" dirty="0"/>
        </a:p>
      </dgm:t>
    </dgm:pt>
    <dgm:pt modelId="{73A34230-D869-4BE7-A808-490F32B32A30}" type="parTrans" cxnId="{797D3F31-A0E3-4E0E-9B7C-12C90B2432F9}">
      <dgm:prSet/>
      <dgm:spPr/>
      <dgm:t>
        <a:bodyPr/>
        <a:lstStyle/>
        <a:p>
          <a:endParaRPr lang="en-US"/>
        </a:p>
      </dgm:t>
    </dgm:pt>
    <dgm:pt modelId="{00D239DA-7A0A-417D-804E-83AB01974CED}" type="sibTrans" cxnId="{797D3F31-A0E3-4E0E-9B7C-12C90B2432F9}">
      <dgm:prSet/>
      <dgm:spPr/>
      <dgm:t>
        <a:bodyPr/>
        <a:lstStyle/>
        <a:p>
          <a:endParaRPr lang="en-US"/>
        </a:p>
      </dgm:t>
    </dgm:pt>
    <dgm:pt modelId="{811828A4-7193-4951-946A-BB0D8D3BF097}" type="pres">
      <dgm:prSet presAssocID="{4EDEB4C5-C2AD-4DD3-BE0C-9EE73F73950A}" presName="linear" presStyleCnt="0">
        <dgm:presLayoutVars>
          <dgm:animLvl val="lvl"/>
          <dgm:resizeHandles val="exact"/>
        </dgm:presLayoutVars>
      </dgm:prSet>
      <dgm:spPr/>
    </dgm:pt>
    <dgm:pt modelId="{F4F08F34-0E80-41FD-828F-B586F99FEDFD}" type="pres">
      <dgm:prSet presAssocID="{A57F5CF0-5A73-4DDC-B300-ED57C27F58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74A288-7183-437C-A297-98547735E017}" type="pres">
      <dgm:prSet presAssocID="{39EEFE13-7226-4514-973B-A546D969D623}" presName="spacer" presStyleCnt="0"/>
      <dgm:spPr/>
    </dgm:pt>
    <dgm:pt modelId="{F41CEE8E-DCA0-416E-BAEF-6183F0663142}" type="pres">
      <dgm:prSet presAssocID="{69376C33-3F1F-4656-9FD0-9A1E69BC8C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C03E4C-E51A-4E69-80CE-DDC0AE50F617}" type="pres">
      <dgm:prSet presAssocID="{4DAE6211-59D4-443F-A7B1-64D01CE75086}" presName="spacer" presStyleCnt="0"/>
      <dgm:spPr/>
    </dgm:pt>
    <dgm:pt modelId="{90AAFEDC-2846-4573-9A7C-D7C765093B9F}" type="pres">
      <dgm:prSet presAssocID="{EB0DC178-331D-41A8-A17D-F891CB1570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5FA1E0-03DE-4972-B562-EF7DD47C0C80}" type="pres">
      <dgm:prSet presAssocID="{EB0DC178-331D-41A8-A17D-F891CB1570E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4EDBA26-934A-419E-A6E1-94C7FA99B055}" srcId="{4EDEB4C5-C2AD-4DD3-BE0C-9EE73F73950A}" destId="{EB0DC178-331D-41A8-A17D-F891CB1570ED}" srcOrd="2" destOrd="0" parTransId="{DCD46120-BC0D-4CD0-89F6-67CD67C7E750}" sibTransId="{F6AA0DBF-9FA3-4CE5-A179-613460CD02FE}"/>
    <dgm:cxn modelId="{D2633431-1E85-438A-A5C2-1784A14BF380}" type="presOf" srcId="{4EDEB4C5-C2AD-4DD3-BE0C-9EE73F73950A}" destId="{811828A4-7193-4951-946A-BB0D8D3BF097}" srcOrd="0" destOrd="0" presId="urn:microsoft.com/office/officeart/2005/8/layout/vList2"/>
    <dgm:cxn modelId="{797D3F31-A0E3-4E0E-9B7C-12C90B2432F9}" srcId="{EB0DC178-331D-41A8-A17D-F891CB1570ED}" destId="{0AA8E1B6-08EC-4FA9-AA64-9D0D43736877}" srcOrd="0" destOrd="0" parTransId="{73A34230-D869-4BE7-A808-490F32B32A30}" sibTransId="{00D239DA-7A0A-417D-804E-83AB01974CED}"/>
    <dgm:cxn modelId="{8977C540-A731-4165-A54F-F4E686ECE35F}" srcId="{4EDEB4C5-C2AD-4DD3-BE0C-9EE73F73950A}" destId="{69376C33-3F1F-4656-9FD0-9A1E69BC8C4B}" srcOrd="1" destOrd="0" parTransId="{2AC3A167-1BD6-4A5C-AD5E-F7D83889A1F2}" sibTransId="{4DAE6211-59D4-443F-A7B1-64D01CE75086}"/>
    <dgm:cxn modelId="{15A55957-6989-4B18-9F2D-13B59B76A445}" srcId="{4EDEB4C5-C2AD-4DD3-BE0C-9EE73F73950A}" destId="{A57F5CF0-5A73-4DDC-B300-ED57C27F5876}" srcOrd="0" destOrd="0" parTransId="{89E72E5A-6106-4C6D-98AD-87B370C8BB2C}" sibTransId="{39EEFE13-7226-4514-973B-A546D969D623}"/>
    <dgm:cxn modelId="{FE83067D-3680-4FD1-8B05-5127537EC0FC}" type="presOf" srcId="{A57F5CF0-5A73-4DDC-B300-ED57C27F5876}" destId="{F4F08F34-0E80-41FD-828F-B586F99FEDFD}" srcOrd="0" destOrd="0" presId="urn:microsoft.com/office/officeart/2005/8/layout/vList2"/>
    <dgm:cxn modelId="{EB4EC4A6-D6C9-4AA8-8976-4E32D59E42DC}" type="presOf" srcId="{0AA8E1B6-08EC-4FA9-AA64-9D0D43736877}" destId="{B35FA1E0-03DE-4972-B562-EF7DD47C0C80}" srcOrd="0" destOrd="0" presId="urn:microsoft.com/office/officeart/2005/8/layout/vList2"/>
    <dgm:cxn modelId="{06C791DC-4E68-4BA4-B7D3-083C7CCA0708}" type="presOf" srcId="{EB0DC178-331D-41A8-A17D-F891CB1570ED}" destId="{90AAFEDC-2846-4573-9A7C-D7C765093B9F}" srcOrd="0" destOrd="0" presId="urn:microsoft.com/office/officeart/2005/8/layout/vList2"/>
    <dgm:cxn modelId="{D93DBCFF-1D5A-4797-97A5-F4B4BAFFD965}" type="presOf" srcId="{69376C33-3F1F-4656-9FD0-9A1E69BC8C4B}" destId="{F41CEE8E-DCA0-416E-BAEF-6183F0663142}" srcOrd="0" destOrd="0" presId="urn:microsoft.com/office/officeart/2005/8/layout/vList2"/>
    <dgm:cxn modelId="{0F2A5940-205C-4B86-8080-43B191F1028D}" type="presParOf" srcId="{811828A4-7193-4951-946A-BB0D8D3BF097}" destId="{F4F08F34-0E80-41FD-828F-B586F99FEDFD}" srcOrd="0" destOrd="0" presId="urn:microsoft.com/office/officeart/2005/8/layout/vList2"/>
    <dgm:cxn modelId="{6BCB52B7-1B34-4DA2-BC9C-BACD710C89BC}" type="presParOf" srcId="{811828A4-7193-4951-946A-BB0D8D3BF097}" destId="{2874A288-7183-437C-A297-98547735E017}" srcOrd="1" destOrd="0" presId="urn:microsoft.com/office/officeart/2005/8/layout/vList2"/>
    <dgm:cxn modelId="{64A47C06-7C8F-49E1-8FD6-4DF999D78BCB}" type="presParOf" srcId="{811828A4-7193-4951-946A-BB0D8D3BF097}" destId="{F41CEE8E-DCA0-416E-BAEF-6183F0663142}" srcOrd="2" destOrd="0" presId="urn:microsoft.com/office/officeart/2005/8/layout/vList2"/>
    <dgm:cxn modelId="{A3A57DEE-89FD-4937-8EBB-A9D68BDE0E06}" type="presParOf" srcId="{811828A4-7193-4951-946A-BB0D8D3BF097}" destId="{0BC03E4C-E51A-4E69-80CE-DDC0AE50F617}" srcOrd="3" destOrd="0" presId="urn:microsoft.com/office/officeart/2005/8/layout/vList2"/>
    <dgm:cxn modelId="{1FCEE705-3362-4B3C-B3BD-2EF382CFC158}" type="presParOf" srcId="{811828A4-7193-4951-946A-BB0D8D3BF097}" destId="{90AAFEDC-2846-4573-9A7C-D7C765093B9F}" srcOrd="4" destOrd="0" presId="urn:microsoft.com/office/officeart/2005/8/layout/vList2"/>
    <dgm:cxn modelId="{B00E886A-15E1-4FA5-8971-550E151B28F4}" type="presParOf" srcId="{811828A4-7193-4951-946A-BB0D8D3BF097}" destId="{B35FA1E0-03DE-4972-B562-EF7DD47C0C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47D32-2EE8-478D-BF54-7334B878100F}">
      <dsp:nvSpPr>
        <dsp:cNvPr id="0" name=""/>
        <dsp:cNvSpPr/>
      </dsp:nvSpPr>
      <dsp:spPr>
        <a:xfrm>
          <a:off x="1419294" y="0"/>
          <a:ext cx="10144676" cy="59309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6F85E-A2A0-4696-B522-28DE26AC0DBB}">
      <dsp:nvSpPr>
        <dsp:cNvPr id="0" name=""/>
        <dsp:cNvSpPr/>
      </dsp:nvSpPr>
      <dsp:spPr>
        <a:xfrm>
          <a:off x="145" y="1779270"/>
          <a:ext cx="1746530" cy="2372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 dirty="0">
              <a:latin typeface="Avenir Next LT Pro Demi" panose="020B0604020202020204" pitchFamily="34" charset="0"/>
            </a:rPr>
            <a:t>1997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Oppgave-registeret og kun en gang</a:t>
          </a:r>
        </a:p>
      </dsp:txBody>
      <dsp:txXfrm>
        <a:off x="85404" y="1864529"/>
        <a:ext cx="1576012" cy="2201842"/>
      </dsp:txXfrm>
    </dsp:sp>
    <dsp:sp modelId="{83D7737C-5A9E-4E0C-A180-49CCFA72E1B1}">
      <dsp:nvSpPr>
        <dsp:cNvPr id="0" name=""/>
        <dsp:cNvSpPr/>
      </dsp:nvSpPr>
      <dsp:spPr>
        <a:xfrm>
          <a:off x="2037764" y="1779270"/>
          <a:ext cx="1746530" cy="237236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2014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Utredning SKATE</a:t>
          </a:r>
        </a:p>
      </dsp:txBody>
      <dsp:txXfrm>
        <a:off x="2123023" y="1864529"/>
        <a:ext cx="1576012" cy="2201842"/>
      </dsp:txXfrm>
    </dsp:sp>
    <dsp:sp modelId="{1B3CFE18-8F10-45F5-AF0B-895FAB8A79D9}">
      <dsp:nvSpPr>
        <dsp:cNvPr id="0" name=""/>
        <dsp:cNvSpPr/>
      </dsp:nvSpPr>
      <dsp:spPr>
        <a:xfrm>
          <a:off x="4134147" y="1809375"/>
          <a:ext cx="1746530" cy="237236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2015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Rydde i eget hus</a:t>
          </a:r>
        </a:p>
      </dsp:txBody>
      <dsp:txXfrm>
        <a:off x="4219406" y="1894634"/>
        <a:ext cx="1576012" cy="2201842"/>
      </dsp:txXfrm>
    </dsp:sp>
    <dsp:sp modelId="{005109A0-D83B-4272-B017-243E1E5D3C95}">
      <dsp:nvSpPr>
        <dsp:cNvPr id="0" name=""/>
        <dsp:cNvSpPr/>
      </dsp:nvSpPr>
      <dsp:spPr>
        <a:xfrm>
          <a:off x="6113001" y="1779270"/>
          <a:ext cx="1746530" cy="237236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Rammeverk for informasjons-forvaltning i linja</a:t>
          </a:r>
        </a:p>
      </dsp:txBody>
      <dsp:txXfrm>
        <a:off x="6198260" y="1864529"/>
        <a:ext cx="1576012" cy="2201842"/>
      </dsp:txXfrm>
    </dsp:sp>
    <dsp:sp modelId="{73DAA053-9B3C-4098-BCC8-E75CE6ACF191}">
      <dsp:nvSpPr>
        <dsp:cNvPr id="0" name=""/>
        <dsp:cNvSpPr/>
      </dsp:nvSpPr>
      <dsp:spPr>
        <a:xfrm>
          <a:off x="8112091" y="1779270"/>
          <a:ext cx="1746530" cy="237236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Strategiplan BR og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konkretisering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av kapabiliteter</a:t>
          </a:r>
        </a:p>
      </dsp:txBody>
      <dsp:txXfrm>
        <a:off x="8197350" y="1864529"/>
        <a:ext cx="1576012" cy="2201842"/>
      </dsp:txXfrm>
    </dsp:sp>
    <dsp:sp modelId="{729C4207-D251-476B-8789-50C45D87F584}">
      <dsp:nvSpPr>
        <dsp:cNvPr id="0" name=""/>
        <dsp:cNvSpPr/>
      </dsp:nvSpPr>
      <dsp:spPr>
        <a:xfrm>
          <a:off x="10188238" y="1779270"/>
          <a:ext cx="1746530" cy="2372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2021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latin typeface="Avenir Next LT Pro Demi" panose="020B0604020202020204" pitchFamily="34" charset="0"/>
            </a:rPr>
            <a:t>Oppstart veikartarbeid </a:t>
          </a:r>
        </a:p>
      </dsp:txBody>
      <dsp:txXfrm>
        <a:off x="10273497" y="1864529"/>
        <a:ext cx="1576012" cy="2201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08F34-0E80-41FD-828F-B586F99FEDFD}">
      <dsp:nvSpPr>
        <dsp:cNvPr id="0" name=""/>
        <dsp:cNvSpPr/>
      </dsp:nvSpPr>
      <dsp:spPr>
        <a:xfrm>
          <a:off x="0" y="436616"/>
          <a:ext cx="8669532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Hvordan kan vi måle effekter av arbeidet vårt?</a:t>
          </a:r>
          <a:endParaRPr lang="en-US" sz="2900" kern="1200" dirty="0"/>
        </a:p>
      </dsp:txBody>
      <dsp:txXfrm>
        <a:off x="33955" y="470571"/>
        <a:ext cx="8601622" cy="627655"/>
      </dsp:txXfrm>
    </dsp:sp>
    <dsp:sp modelId="{F41CEE8E-DCA0-416E-BAEF-6183F0663142}">
      <dsp:nvSpPr>
        <dsp:cNvPr id="0" name=""/>
        <dsp:cNvSpPr/>
      </dsp:nvSpPr>
      <dsp:spPr>
        <a:xfrm>
          <a:off x="0" y="1215701"/>
          <a:ext cx="8669532" cy="69556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Framtidige roller og ansvar i arbeidet? </a:t>
          </a:r>
          <a:endParaRPr lang="en-US" sz="2900" kern="1200" dirty="0"/>
        </a:p>
      </dsp:txBody>
      <dsp:txXfrm>
        <a:off x="33955" y="1249656"/>
        <a:ext cx="8601622" cy="627655"/>
      </dsp:txXfrm>
    </dsp:sp>
    <dsp:sp modelId="{90AAFEDC-2846-4573-9A7C-D7C765093B9F}">
      <dsp:nvSpPr>
        <dsp:cNvPr id="0" name=""/>
        <dsp:cNvSpPr/>
      </dsp:nvSpPr>
      <dsp:spPr>
        <a:xfrm>
          <a:off x="0" y="1994786"/>
          <a:ext cx="8669532" cy="6955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Hvordan skal vi jobbe i tråd med produktorganisering?</a:t>
          </a:r>
          <a:endParaRPr lang="en-US" sz="2900" kern="1200" dirty="0"/>
        </a:p>
      </dsp:txBody>
      <dsp:txXfrm>
        <a:off x="33955" y="2028741"/>
        <a:ext cx="8601622" cy="627655"/>
      </dsp:txXfrm>
    </dsp:sp>
    <dsp:sp modelId="{B35FA1E0-03DE-4972-B562-EF7DD47C0C80}">
      <dsp:nvSpPr>
        <dsp:cNvPr id="0" name=""/>
        <dsp:cNvSpPr/>
      </dsp:nvSpPr>
      <dsp:spPr>
        <a:xfrm>
          <a:off x="0" y="2690351"/>
          <a:ext cx="8669532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5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2300" kern="1200" dirty="0"/>
            <a:t>Hvordan balansere rammeverk, krav og føringer vs. Autonome team?</a:t>
          </a:r>
          <a:endParaRPr lang="en-US" sz="2300" kern="1200" dirty="0"/>
        </a:p>
      </dsp:txBody>
      <dsp:txXfrm>
        <a:off x="0" y="2690351"/>
        <a:ext cx="8669532" cy="72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3553-3DB0-40DE-A873-465A46E50491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7E41-F912-4EB2-B447-B60C88D628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78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86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88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01A71-0166-499A-AB48-7FABF454CF9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5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01A71-0166-499A-AB48-7FABF454CF9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6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19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01A71-0166-499A-AB48-7FABF454CF9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1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01A71-0166-499A-AB48-7FABF454CF9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2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Forkortelser: FIF – Faggruppe Informasjonsforvaltning</a:t>
            </a:r>
          </a:p>
          <a:p>
            <a:r>
              <a:rPr lang="nb-NO" dirty="0"/>
              <a:t>FU – Avdeling forretningsutvikling</a:t>
            </a:r>
          </a:p>
          <a:p>
            <a:r>
              <a:rPr lang="nb-NO" dirty="0"/>
              <a:t>DU – Seksjon Datadrevet utvikling</a:t>
            </a:r>
          </a:p>
          <a:p>
            <a:r>
              <a:rPr lang="nb-NO" dirty="0"/>
              <a:t>RU – Seksjon Registerutvikling</a:t>
            </a:r>
          </a:p>
          <a:p>
            <a:r>
              <a:rPr lang="nb-NO" dirty="0"/>
              <a:t>VST - Virksomhetsstyring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01A71-0166-499A-AB48-7FABF454CF9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41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60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7389D-04E7-4FE8-8C1E-79BAB903BCF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98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90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84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91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36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19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7E41-F912-4EB2-B447-B60C88D6282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12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01A71-0166-499A-AB48-7FABF454CF9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8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3DB15D-2070-4AD9-A55F-7E8FB36CD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687A96F-7DBC-4BDB-BCBB-9A2323463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3A91A7-F97F-4636-AC3A-4D74A037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7317F7-0684-4A49-8E57-95AFEFCB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A63814-CD77-4713-B4D5-32EE1069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141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97400-B0B8-4B91-989A-1F65C210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361971-0A43-4C70-A24F-3E5970A7C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32EF3D-CC6F-4106-A1C6-FCA00844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554822-B634-45FB-9C28-508A7274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563F1D-D67B-42E8-A6DA-A6D4F625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684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1B0EC23-87E0-4C43-8CC6-A49271FEC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F97475-4F86-47A4-AA29-332CFD6E4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F7BEAF-E4DE-41DA-91D3-600FA8F8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9D5206-85E1-4EB1-B0E8-61D23CE4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FC216E-277F-4333-AB3E-74AABFD1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7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89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57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07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1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98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94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09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17817E-2996-4C6D-BE3A-CE5481C8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BDBAFD-D69B-422E-8CE3-36AFBBC9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029E13-4216-498C-A446-0D489C00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A20B56-0F97-4341-B5AB-F6B7AC46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182409-C490-47E9-B28E-111FB577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020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3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35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0586-BFC9-4935-A7CC-B7F1D8D45A16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D53-367B-414D-A80F-B6A1546DF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1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299770-3422-4F74-AF84-5183B52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DBD9CF-E3B3-4ABA-BCAB-BCC8F7A1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BB7C50-D3C6-4263-B822-994A811A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CC8355-3017-43DC-8DF2-CFEE7EEE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17E462-CF05-4380-8765-AD0B1CB3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02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2905B4-2721-47AE-A5B6-813348A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8080E9-65D7-49A6-8D55-DB7F36DED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CBB7FA-F28A-408B-950D-718D7AD8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452865-D368-46AA-A7F1-05DF7EF5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766C33-B42A-42E7-A0C6-44DE6EED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69028B-94FE-4E14-8A84-A942C6CB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5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D477D4-95E7-4CD4-85E0-13C5EBA0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4EC527-21B6-4429-A468-5DBEAA384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FE5352-8664-4886-8F2B-51B134D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AEC031C-DCF4-43D5-86F5-39E2D6E95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88607B-86A5-4973-B289-4C655485F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2B5C434-A85F-4219-8B6F-4F5E8604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CB51671-7013-43B1-AA5B-E91CD506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16C7F21-F2B9-420B-A4C2-12F07831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6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E5E514-0B6F-4E87-91EA-F4C3CC0A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D8761A7-8E38-4F8C-A869-E3D81DBC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58CE3B1-D017-4773-9B27-304EAB15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2DF47E-3AA2-4CF9-9806-01A91E1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11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1233E1E-E4FB-4C5E-80EA-DFB292DF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A8C9D29-1B92-4C41-95F2-8F900641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11E445D-7E7C-4BAB-A042-9E167F61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402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0504DE-F17B-43C1-9E31-7EFD20CE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A7B606-8084-48F9-8EAB-DEADE92D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9DF0CF-0F7A-475A-AF3E-885B2A075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10E4EE-21B1-4D88-8A8C-6FCAB56E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55844F-B3FB-4F37-B77B-AFA91BE7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B79DEE-5A0F-4CF6-B213-924E5839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99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C3AB9D-B18A-4FB6-A7D5-B6C06DF7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452A457-13ED-4947-AE6E-55807CB82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A3C3F2-2EE7-481F-8537-59470B836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D46F22-B38C-46B6-B3F6-CC127C3B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0FCA41-44B6-473A-BB44-3AA0536A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4BE425-E9BC-4256-85AE-793A2AAA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0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21B5503-6F69-4EFA-BF62-7D08C123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E2AFF8-4000-474C-9D12-23DD7A9B8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782CDF-8C83-45B3-BC97-62F49870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D4A16-1682-4E63-AA26-25EB46801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69C97A-58CA-4603-BC49-EF0BBADCD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6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4620-943E-4223-9DBA-C8DDEDD17AB5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BB4C-8FA2-466D-B75B-8B5FF1C973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529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hyperlink" Target="mailto:mto@brreg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C467C-37B3-4EA9-97A6-1B368C5E1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" r="15754" b="837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33" name="Freeform: Shape 26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14C0EBD-78F5-4605-A250-E6C84A787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67" y="-1"/>
            <a:ext cx="5575580" cy="2794571"/>
          </a:xfrm>
        </p:spPr>
        <p:txBody>
          <a:bodyPr anchor="b">
            <a:normAutofit/>
          </a:bodyPr>
          <a:lstStyle/>
          <a:p>
            <a:pPr algn="l"/>
            <a:r>
              <a:rPr lang="nb-NO" sz="3200" b="1" dirty="0"/>
              <a:t>Veikart for informasjonsforvaltning i Brønnøysundregistrene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BB69A59-9CEA-4274-AA2D-5835294F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67" y="2899231"/>
            <a:ext cx="2925133" cy="3031669"/>
          </a:xfrm>
        </p:spPr>
        <p:txBody>
          <a:bodyPr anchor="t">
            <a:normAutofit/>
          </a:bodyPr>
          <a:lstStyle/>
          <a:p>
            <a:pPr algn="l"/>
            <a:r>
              <a:rPr lang="nb-NO" dirty="0"/>
              <a:t>- En status i arbeidet så langt</a:t>
            </a:r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endParaRPr lang="nb-NO" sz="1400" dirty="0"/>
          </a:p>
          <a:p>
            <a:pPr algn="l"/>
            <a:r>
              <a:rPr lang="nb-NO" sz="1600" dirty="0"/>
              <a:t>Marit Holm Torseth</a:t>
            </a:r>
          </a:p>
          <a:p>
            <a:pPr algn="l"/>
            <a:r>
              <a:rPr lang="nb-NO" sz="1600" dirty="0"/>
              <a:t>Forretningsutvikling // Datadrevet utvikling</a:t>
            </a:r>
          </a:p>
        </p:txBody>
      </p: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C949279-0E9F-4719-8DE7-B384C347A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1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B1023-0877-4C50-9DD0-5F3AF3B8F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1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38678DF-ACA7-4253-AE46-5D47A370E156}"/>
              </a:ext>
            </a:extLst>
          </p:cNvPr>
          <p:cNvSpPr/>
          <p:nvPr/>
        </p:nvSpPr>
        <p:spPr>
          <a:xfrm>
            <a:off x="0" y="4102100"/>
            <a:ext cx="12192000" cy="2857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E7179-FAD5-47AD-BA86-FC85724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Fra </a:t>
            </a:r>
            <a:r>
              <a:rPr lang="en-US" sz="5400" dirty="0" err="1">
                <a:solidFill>
                  <a:srgbClr val="FFFFFF"/>
                </a:solidFill>
              </a:rPr>
              <a:t>beste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praksis</a:t>
            </a:r>
            <a:r>
              <a:rPr lang="en-US" sz="5400" dirty="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6" name="Bilde 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86442F66-EDEB-42E1-9C43-DEA654E85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454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 21"/>
          <p:cNvSpPr/>
          <p:nvPr/>
        </p:nvSpPr>
        <p:spPr>
          <a:xfrm>
            <a:off x="3820437" y="0"/>
            <a:ext cx="8371563" cy="4935255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ihåndsform 22"/>
          <p:cNvSpPr/>
          <p:nvPr/>
        </p:nvSpPr>
        <p:spPr>
          <a:xfrm>
            <a:off x="1377863" y="0"/>
            <a:ext cx="10814136" cy="6250488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ihåndsform 23"/>
          <p:cNvSpPr/>
          <p:nvPr/>
        </p:nvSpPr>
        <p:spPr>
          <a:xfrm>
            <a:off x="6814159" y="0"/>
            <a:ext cx="5377840" cy="3519814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738158" y="-166254"/>
            <a:ext cx="1597890" cy="9507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28" name="Rett linje 27"/>
          <p:cNvCxnSpPr>
            <a:cxnSpLocks/>
          </p:cNvCxnSpPr>
          <p:nvPr/>
        </p:nvCxnSpPr>
        <p:spPr>
          <a:xfrm flipH="1">
            <a:off x="23434" y="250022"/>
            <a:ext cx="10988293" cy="1397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599" y="495690"/>
            <a:ext cx="10852727" cy="263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cxnSpLocks/>
            <a:stCxn id="26" idx="5"/>
          </p:cNvCxnSpPr>
          <p:nvPr/>
        </p:nvCxnSpPr>
        <p:spPr>
          <a:xfrm flipH="1">
            <a:off x="9191816" y="645230"/>
            <a:ext cx="2910226" cy="6231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/>
        </p:nvCxnSpPr>
        <p:spPr>
          <a:xfrm flipH="1">
            <a:off x="-8329" y="757855"/>
            <a:ext cx="11230530" cy="5393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cxnSpLocks/>
          </p:cNvCxnSpPr>
          <p:nvPr/>
        </p:nvCxnSpPr>
        <p:spPr>
          <a:xfrm flipH="1">
            <a:off x="1589998" y="791052"/>
            <a:ext cx="10110595" cy="614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>
            <a:cxnSpLocks/>
          </p:cNvCxnSpPr>
          <p:nvPr/>
        </p:nvCxnSpPr>
        <p:spPr>
          <a:xfrm flipH="1">
            <a:off x="7270921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cxnSpLocks/>
          </p:cNvCxnSpPr>
          <p:nvPr/>
        </p:nvCxnSpPr>
        <p:spPr>
          <a:xfrm flipH="1">
            <a:off x="4846642" y="861461"/>
            <a:ext cx="6690461" cy="605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6C23B5-31EE-4E13-8CF0-869129778D04}"/>
              </a:ext>
            </a:extLst>
          </p:cNvPr>
          <p:cNvSpPr txBox="1"/>
          <p:nvPr/>
        </p:nvSpPr>
        <p:spPr>
          <a:xfrm rot="16200000">
            <a:off x="-61334" y="530650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E4DE02-9E92-4B98-9AD0-0F4A4DE9DE2C}"/>
              </a:ext>
            </a:extLst>
          </p:cNvPr>
          <p:cNvSpPr txBox="1"/>
          <p:nvPr/>
        </p:nvSpPr>
        <p:spPr>
          <a:xfrm rot="16200000">
            <a:off x="-211739" y="207208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C3C58E-CBA1-466B-B12E-1B6FDAC17B22}"/>
              </a:ext>
            </a:extLst>
          </p:cNvPr>
          <p:cNvSpPr txBox="1"/>
          <p:nvPr/>
        </p:nvSpPr>
        <p:spPr>
          <a:xfrm rot="16200000">
            <a:off x="-212636" y="3379497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892351-9940-4C8A-A8E1-8E514DFC366B}"/>
              </a:ext>
            </a:extLst>
          </p:cNvPr>
          <p:cNvSpPr txBox="1"/>
          <p:nvPr/>
        </p:nvSpPr>
        <p:spPr>
          <a:xfrm rot="16200000">
            <a:off x="-275955" y="4750589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2FF9D5F-290B-44DF-89CB-DEA9CBFEF82D}"/>
              </a:ext>
            </a:extLst>
          </p:cNvPr>
          <p:cNvSpPr txBox="1"/>
          <p:nvPr/>
        </p:nvSpPr>
        <p:spPr>
          <a:xfrm>
            <a:off x="137055" y="6507321"/>
            <a:ext cx="13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5BFAD2D-0D9B-4EDC-BB33-CB3BC5C64091}"/>
              </a:ext>
            </a:extLst>
          </p:cNvPr>
          <p:cNvSpPr txBox="1"/>
          <p:nvPr/>
        </p:nvSpPr>
        <p:spPr>
          <a:xfrm>
            <a:off x="2990796" y="6517084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Eierskap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CEEE373-1A20-4BAD-B0E7-82FBD68CC495}"/>
              </a:ext>
            </a:extLst>
          </p:cNvPr>
          <p:cNvSpPr txBox="1"/>
          <p:nvPr/>
        </p:nvSpPr>
        <p:spPr>
          <a:xfrm>
            <a:off x="7679022" y="6495743"/>
            <a:ext cx="10217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Hjemler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384524F-30E2-4208-A0EE-8CCF93FBD6DE}"/>
              </a:ext>
            </a:extLst>
          </p:cNvPr>
          <p:cNvSpPr txBox="1"/>
          <p:nvPr/>
        </p:nvSpPr>
        <p:spPr>
          <a:xfrm>
            <a:off x="5783742" y="651403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E5AF458-1305-48BA-87A1-DA4EC753F0FF}"/>
              </a:ext>
            </a:extLst>
          </p:cNvPr>
          <p:cNvSpPr txBox="1"/>
          <p:nvPr/>
        </p:nvSpPr>
        <p:spPr>
          <a:xfrm>
            <a:off x="9414857" y="6475768"/>
            <a:ext cx="276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Dokumentasjonsforvaltning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CD05EA11-0A1B-4552-8957-2EB87BAD7537}"/>
              </a:ext>
            </a:extLst>
          </p:cNvPr>
          <p:cNvCxnSpPr>
            <a:cxnSpLocks/>
          </p:cNvCxnSpPr>
          <p:nvPr/>
        </p:nvCxnSpPr>
        <p:spPr>
          <a:xfrm flipH="1">
            <a:off x="6599" y="648355"/>
            <a:ext cx="11036893" cy="38189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70ADB4A-89A2-48E7-933D-C3E1E57E80D2}"/>
              </a:ext>
            </a:extLst>
          </p:cNvPr>
          <p:cNvSpPr txBox="1"/>
          <p:nvPr/>
        </p:nvSpPr>
        <p:spPr>
          <a:xfrm>
            <a:off x="366140" y="-137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C8314E3-B29D-453C-AC36-B0BD2821AEDB}"/>
              </a:ext>
            </a:extLst>
          </p:cNvPr>
          <p:cNvSpPr txBox="1"/>
          <p:nvPr/>
        </p:nvSpPr>
        <p:spPr>
          <a:xfrm>
            <a:off x="2144927" y="-14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56E535F-CE1C-4C2C-AB1B-8DAFC86ED04E}"/>
              </a:ext>
            </a:extLst>
          </p:cNvPr>
          <p:cNvSpPr txBox="1"/>
          <p:nvPr/>
        </p:nvSpPr>
        <p:spPr>
          <a:xfrm>
            <a:off x="4842356" y="-16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3A0FD-59F7-4F54-AB35-3F557D988782}"/>
              </a:ext>
            </a:extLst>
          </p:cNvPr>
          <p:cNvSpPr txBox="1"/>
          <p:nvPr/>
        </p:nvSpPr>
        <p:spPr>
          <a:xfrm>
            <a:off x="7655503" y="-69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EB3265C4-C66D-4D80-95F2-0F7620923A38}"/>
              </a:ext>
            </a:extLst>
          </p:cNvPr>
          <p:cNvSpPr/>
          <p:nvPr/>
        </p:nvSpPr>
        <p:spPr>
          <a:xfrm>
            <a:off x="845470" y="1421500"/>
            <a:ext cx="1319702" cy="708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rammeverk, godkjenning på plass</a:t>
            </a: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19E0C099-B689-4BF9-9215-0DFFCB0870F1}"/>
              </a:ext>
            </a:extLst>
          </p:cNvPr>
          <p:cNvSpPr/>
          <p:nvPr/>
        </p:nvSpPr>
        <p:spPr>
          <a:xfrm>
            <a:off x="2764305" y="3811186"/>
            <a:ext cx="1142252" cy="5036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2EB58F49-9C9C-4C46-B1D0-59D809CA73C9}"/>
              </a:ext>
            </a:extLst>
          </p:cNvPr>
          <p:cNvSpPr/>
          <p:nvPr/>
        </p:nvSpPr>
        <p:spPr>
          <a:xfrm>
            <a:off x="2357835" y="4852727"/>
            <a:ext cx="1405713" cy="80047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beskrivelse av datakvalitet er godkjent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53BB432-9B30-4664-A492-7A4FB068CB42}"/>
              </a:ext>
            </a:extLst>
          </p:cNvPr>
          <p:cNvSpPr/>
          <p:nvPr/>
        </p:nvSpPr>
        <p:spPr>
          <a:xfrm>
            <a:off x="8983315" y="4473883"/>
            <a:ext cx="1142252" cy="5884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52" name="Rektangel: avrundede hjørner 51">
            <a:extLst>
              <a:ext uri="{FF2B5EF4-FFF2-40B4-BE49-F238E27FC236}">
                <a16:creationId xmlns:a16="http://schemas.microsoft.com/office/drawing/2014/main" id="{32C1658C-5A3A-4FED-AD56-CE930B1BFBAF}"/>
              </a:ext>
            </a:extLst>
          </p:cNvPr>
          <p:cNvSpPr/>
          <p:nvPr/>
        </p:nvSpPr>
        <p:spPr>
          <a:xfrm>
            <a:off x="5669112" y="6035044"/>
            <a:ext cx="1460550" cy="46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65B10648-62B4-481E-B2B1-FAD184931959}"/>
              </a:ext>
            </a:extLst>
          </p:cNvPr>
          <p:cNvSpPr/>
          <p:nvPr/>
        </p:nvSpPr>
        <p:spPr>
          <a:xfrm>
            <a:off x="8127878" y="5199059"/>
            <a:ext cx="862645" cy="983306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FF02054A-4CF7-49AD-8439-4534040FDEB3}"/>
              </a:ext>
            </a:extLst>
          </p:cNvPr>
          <p:cNvSpPr/>
          <p:nvPr/>
        </p:nvSpPr>
        <p:spPr>
          <a:xfrm>
            <a:off x="10623215" y="5659465"/>
            <a:ext cx="1470147" cy="42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FU/VST er avklart</a:t>
            </a:r>
          </a:p>
        </p:txBody>
      </p:sp>
      <p:sp>
        <p:nvSpPr>
          <p:cNvPr id="57" name="Rektangel: avrundede hjørner 56">
            <a:extLst>
              <a:ext uri="{FF2B5EF4-FFF2-40B4-BE49-F238E27FC236}">
                <a16:creationId xmlns:a16="http://schemas.microsoft.com/office/drawing/2014/main" id="{6C210EEA-7973-4B51-9E3B-0ECF408D2D21}"/>
              </a:ext>
            </a:extLst>
          </p:cNvPr>
          <p:cNvSpPr/>
          <p:nvPr/>
        </p:nvSpPr>
        <p:spPr>
          <a:xfrm>
            <a:off x="7169444" y="360992"/>
            <a:ext cx="1132179" cy="1878306"/>
          </a:xfrm>
          <a:prstGeom prst="roundRect">
            <a:avLst/>
          </a:prstGeom>
          <a:gradFill flip="none" rotWithShape="1">
            <a:gsLst>
              <a:gs pos="74000">
                <a:schemeClr val="accent2">
                  <a:lumMod val="75000"/>
                </a:schemeClr>
              </a:gs>
              <a:gs pos="22000">
                <a:schemeClr val="accent4">
                  <a:lumMod val="75000"/>
                </a:schemeClr>
              </a:gs>
              <a:gs pos="52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 og verktøy i tråd med beste praksis</a:t>
            </a:r>
          </a:p>
        </p:txBody>
      </p:sp>
      <p:sp>
        <p:nvSpPr>
          <p:cNvPr id="58" name="Rektangel: avrundede hjørner 57">
            <a:extLst>
              <a:ext uri="{FF2B5EF4-FFF2-40B4-BE49-F238E27FC236}">
                <a16:creationId xmlns:a16="http://schemas.microsoft.com/office/drawing/2014/main" id="{D8EF4E74-5C09-4D8D-938F-2FA0F77A4AE1}"/>
              </a:ext>
            </a:extLst>
          </p:cNvPr>
          <p:cNvSpPr/>
          <p:nvPr/>
        </p:nvSpPr>
        <p:spPr>
          <a:xfrm>
            <a:off x="3351797" y="1142903"/>
            <a:ext cx="1001312" cy="8417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modeller er hovedregel</a:t>
            </a:r>
          </a:p>
        </p:txBody>
      </p: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900AB6EC-E0F0-4481-AAD5-AFBF4266E356}"/>
              </a:ext>
            </a:extLst>
          </p:cNvPr>
          <p:cNvSpPr/>
          <p:nvPr/>
        </p:nvSpPr>
        <p:spPr>
          <a:xfrm>
            <a:off x="4497585" y="1001179"/>
            <a:ext cx="1166878" cy="10313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Innhold i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modellrepo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har høy kvalitet og tilgjengelighet</a:t>
            </a: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EAFE11B4-DF88-463D-82D4-B649AA232F3F}"/>
              </a:ext>
            </a:extLst>
          </p:cNvPr>
          <p:cNvSpPr/>
          <p:nvPr/>
        </p:nvSpPr>
        <p:spPr>
          <a:xfrm>
            <a:off x="3335431" y="3201666"/>
            <a:ext cx="1738186" cy="4399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Datasettkatalog for BR (intern portal) på plass</a:t>
            </a:r>
          </a:p>
        </p:txBody>
      </p:sp>
      <p:sp>
        <p:nvSpPr>
          <p:cNvPr id="61" name="Rektangel: avrundede hjørner 60">
            <a:extLst>
              <a:ext uri="{FF2B5EF4-FFF2-40B4-BE49-F238E27FC236}">
                <a16:creationId xmlns:a16="http://schemas.microsoft.com/office/drawing/2014/main" id="{38F82251-B663-4109-B180-A6AEFD9D2861}"/>
              </a:ext>
            </a:extLst>
          </p:cNvPr>
          <p:cNvSpPr/>
          <p:nvPr/>
        </p:nvSpPr>
        <p:spPr>
          <a:xfrm>
            <a:off x="1457860" y="4142577"/>
            <a:ext cx="1246051" cy="58848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 for intern datasettkatalog er avklart</a:t>
            </a:r>
          </a:p>
        </p:txBody>
      </p: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5DEB41D7-3FA4-4B85-9930-4DF0C5BB2832}"/>
              </a:ext>
            </a:extLst>
          </p:cNvPr>
          <p:cNvSpPr/>
          <p:nvPr/>
        </p:nvSpPr>
        <p:spPr>
          <a:xfrm rot="20074296">
            <a:off x="8335848" y="1629397"/>
            <a:ext cx="1605208" cy="49446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Datakvaliteten for alle registre og ter kjent og dokumentert </a:t>
            </a:r>
          </a:p>
        </p:txBody>
      </p:sp>
      <p:sp>
        <p:nvSpPr>
          <p:cNvPr id="64" name="Rektangel: avrundede hjørner 63">
            <a:extLst>
              <a:ext uri="{FF2B5EF4-FFF2-40B4-BE49-F238E27FC236}">
                <a16:creationId xmlns:a16="http://schemas.microsoft.com/office/drawing/2014/main" id="{8DC92ACF-E0C1-4223-8DD9-BDBBFA03106D}"/>
              </a:ext>
            </a:extLst>
          </p:cNvPr>
          <p:cNvSpPr/>
          <p:nvPr/>
        </p:nvSpPr>
        <p:spPr>
          <a:xfrm>
            <a:off x="4547001" y="373354"/>
            <a:ext cx="1367397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for API-beskrivelser på plass</a:t>
            </a:r>
          </a:p>
        </p:txBody>
      </p:sp>
      <p:sp>
        <p:nvSpPr>
          <p:cNvPr id="65" name="Rektangel: avrundede hjørner 64">
            <a:extLst>
              <a:ext uri="{FF2B5EF4-FFF2-40B4-BE49-F238E27FC236}">
                <a16:creationId xmlns:a16="http://schemas.microsoft.com/office/drawing/2014/main" id="{89434C3B-103F-4AA1-86A4-4DE3C14B04FB}"/>
              </a:ext>
            </a:extLst>
          </p:cNvPr>
          <p:cNvSpPr/>
          <p:nvPr/>
        </p:nvSpPr>
        <p:spPr>
          <a:xfrm rot="2144274">
            <a:off x="9438464" y="1034543"/>
            <a:ext cx="2457709" cy="368269"/>
          </a:xfrm>
          <a:prstGeom prst="roundRect">
            <a:avLst/>
          </a:prstGeom>
          <a:gradFill>
            <a:gsLst>
              <a:gs pos="25500">
                <a:schemeClr val="accent6">
                  <a:lumMod val="50000"/>
                </a:schemeClr>
              </a:gs>
              <a:gs pos="14000">
                <a:schemeClr val="accent2">
                  <a:lumMod val="75000"/>
                </a:schemeClr>
              </a:gs>
              <a:gs pos="56000">
                <a:srgbClr val="7030A0"/>
              </a:gs>
              <a:gs pos="63000">
                <a:srgbClr val="483F8D"/>
              </a:gs>
              <a:gs pos="86000">
                <a:srgbClr val="90568A"/>
              </a:gs>
              <a:gs pos="97000">
                <a:schemeClr val="accent1">
                  <a:lumMod val="75000"/>
                </a:schemeClr>
              </a:gs>
              <a:gs pos="79000">
                <a:srgbClr val="B71184"/>
              </a:gs>
              <a:gs pos="40000">
                <a:srgbClr val="C00000"/>
              </a:gs>
            </a:gsLst>
            <a:lin ang="2700000" scaled="1"/>
          </a:gra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Tydeligere kobling mellom elementene på IF-området</a:t>
            </a:r>
          </a:p>
        </p:txBody>
      </p:sp>
      <p:sp>
        <p:nvSpPr>
          <p:cNvPr id="68" name="Rektangel: avrundede hjørner 67">
            <a:extLst>
              <a:ext uri="{FF2B5EF4-FFF2-40B4-BE49-F238E27FC236}">
                <a16:creationId xmlns:a16="http://schemas.microsoft.com/office/drawing/2014/main" id="{6340EBB3-2D43-4E90-B4BF-0534DFE05793}"/>
              </a:ext>
            </a:extLst>
          </p:cNvPr>
          <p:cNvSpPr/>
          <p:nvPr/>
        </p:nvSpPr>
        <p:spPr>
          <a:xfrm>
            <a:off x="4895538" y="3692491"/>
            <a:ext cx="1142252" cy="38256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metode er valgt</a:t>
            </a:r>
          </a:p>
        </p:txBody>
      </p:sp>
      <p:sp>
        <p:nvSpPr>
          <p:cNvPr id="69" name="Rektangel: avrundede hjørner 68">
            <a:extLst>
              <a:ext uri="{FF2B5EF4-FFF2-40B4-BE49-F238E27FC236}">
                <a16:creationId xmlns:a16="http://schemas.microsoft.com/office/drawing/2014/main" id="{DC0CA7B5-CED2-4BE2-9930-A23DE05AC2CC}"/>
              </a:ext>
            </a:extLst>
          </p:cNvPr>
          <p:cNvSpPr/>
          <p:nvPr/>
        </p:nvSpPr>
        <p:spPr>
          <a:xfrm>
            <a:off x="3939697" y="4370592"/>
            <a:ext cx="1142252" cy="34259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Verktøybehov vurdert</a:t>
            </a:r>
          </a:p>
        </p:txBody>
      </p:sp>
      <p:sp>
        <p:nvSpPr>
          <p:cNvPr id="70" name="Rektangel: avrundede hjørner 69">
            <a:extLst>
              <a:ext uri="{FF2B5EF4-FFF2-40B4-BE49-F238E27FC236}">
                <a16:creationId xmlns:a16="http://schemas.microsoft.com/office/drawing/2014/main" id="{20E9E61D-CCD6-4D3C-B459-332D59FAD647}"/>
              </a:ext>
            </a:extLst>
          </p:cNvPr>
          <p:cNvSpPr/>
          <p:nvPr/>
        </p:nvSpPr>
        <p:spPr>
          <a:xfrm>
            <a:off x="117547" y="5759400"/>
            <a:ext cx="2964298" cy="716226"/>
          </a:xfrm>
          <a:prstGeom prst="roundRect">
            <a:avLst/>
          </a:prstGeom>
          <a:gradFill>
            <a:gsLst>
              <a:gs pos="65000">
                <a:schemeClr val="accent1">
                  <a:lumMod val="50000"/>
                </a:schemeClr>
              </a:gs>
              <a:gs pos="41000">
                <a:srgbClr val="7030A0"/>
              </a:gs>
              <a:gs pos="32000">
                <a:srgbClr val="C00000"/>
              </a:gs>
            </a:gsLst>
            <a:lin ang="27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BE005DA8-76B2-4A89-9761-399CB0A0F0DC}"/>
              </a:ext>
            </a:extLst>
          </p:cNvPr>
          <p:cNvSpPr/>
          <p:nvPr/>
        </p:nvSpPr>
        <p:spPr>
          <a:xfrm>
            <a:off x="5469605" y="4448585"/>
            <a:ext cx="1568320" cy="815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til data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75" name="Rektangel: avrundede hjørner 74">
            <a:extLst>
              <a:ext uri="{FF2B5EF4-FFF2-40B4-BE49-F238E27FC236}">
                <a16:creationId xmlns:a16="http://schemas.microsoft.com/office/drawing/2014/main" id="{CC29BAA9-5F7B-4C5D-9F64-540F99A0438D}"/>
              </a:ext>
            </a:extLst>
          </p:cNvPr>
          <p:cNvSpPr/>
          <p:nvPr/>
        </p:nvSpPr>
        <p:spPr>
          <a:xfrm>
            <a:off x="4275625" y="5272595"/>
            <a:ext cx="1424400" cy="7061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ansvar og for plassering av eierskap er godkjent</a:t>
            </a:r>
          </a:p>
        </p:txBody>
      </p:sp>
      <p:sp>
        <p:nvSpPr>
          <p:cNvPr id="79" name="Rektangel: avrundede hjørner 78">
            <a:extLst>
              <a:ext uri="{FF2B5EF4-FFF2-40B4-BE49-F238E27FC236}">
                <a16:creationId xmlns:a16="http://schemas.microsoft.com/office/drawing/2014/main" id="{458FEF2D-EF66-4BBC-A194-1A4FECAE0551}"/>
              </a:ext>
            </a:extLst>
          </p:cNvPr>
          <p:cNvSpPr/>
          <p:nvPr/>
        </p:nvSpPr>
        <p:spPr>
          <a:xfrm>
            <a:off x="9030525" y="5226549"/>
            <a:ext cx="803639" cy="994220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80" name="Rektangel: avrundede hjørner 79">
            <a:extLst>
              <a:ext uri="{FF2B5EF4-FFF2-40B4-BE49-F238E27FC236}">
                <a16:creationId xmlns:a16="http://schemas.microsoft.com/office/drawing/2014/main" id="{EF5C6ECA-FC8D-43F9-9E62-481B575994F3}"/>
              </a:ext>
            </a:extLst>
          </p:cNvPr>
          <p:cNvSpPr/>
          <p:nvPr/>
        </p:nvSpPr>
        <p:spPr>
          <a:xfrm>
            <a:off x="10777338" y="4822355"/>
            <a:ext cx="1470147" cy="60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og kartlegging FU/VST er påbegynt</a:t>
            </a:r>
          </a:p>
        </p:txBody>
      </p:sp>
      <p:sp>
        <p:nvSpPr>
          <p:cNvPr id="83" name="Rektangel: avrundede hjørner 82">
            <a:extLst>
              <a:ext uri="{FF2B5EF4-FFF2-40B4-BE49-F238E27FC236}">
                <a16:creationId xmlns:a16="http://schemas.microsoft.com/office/drawing/2014/main" id="{137E089A-9F28-4DBA-80A4-CB9119A8F225}"/>
              </a:ext>
            </a:extLst>
          </p:cNvPr>
          <p:cNvSpPr/>
          <p:nvPr/>
        </p:nvSpPr>
        <p:spPr>
          <a:xfrm>
            <a:off x="3188975" y="475160"/>
            <a:ext cx="1208478" cy="6340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4" name="Rektangel: avrundede hjørner 83">
            <a:extLst>
              <a:ext uri="{FF2B5EF4-FFF2-40B4-BE49-F238E27FC236}">
                <a16:creationId xmlns:a16="http://schemas.microsoft.com/office/drawing/2014/main" id="{2C30F30C-B41D-490A-B99D-80F3B5000BC6}"/>
              </a:ext>
            </a:extLst>
          </p:cNvPr>
          <p:cNvSpPr/>
          <p:nvPr/>
        </p:nvSpPr>
        <p:spPr>
          <a:xfrm>
            <a:off x="1808078" y="430715"/>
            <a:ext cx="1293275" cy="7139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IT: Prøve ut "kode først"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"dokumentasjon først</a:t>
            </a:r>
          </a:p>
        </p:txBody>
      </p:sp>
      <p:sp>
        <p:nvSpPr>
          <p:cNvPr id="85" name="Rektangel: avrundede hjørner 84">
            <a:extLst>
              <a:ext uri="{FF2B5EF4-FFF2-40B4-BE49-F238E27FC236}">
                <a16:creationId xmlns:a16="http://schemas.microsoft.com/office/drawing/2014/main" id="{AE4FBB3C-71B6-4443-BC2D-E19A8E217C52}"/>
              </a:ext>
            </a:extLst>
          </p:cNvPr>
          <p:cNvSpPr/>
          <p:nvPr/>
        </p:nvSpPr>
        <p:spPr>
          <a:xfrm>
            <a:off x="577382" y="658323"/>
            <a:ext cx="1142252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Ressursbruk FU/IT avklart</a:t>
            </a:r>
          </a:p>
        </p:txBody>
      </p:sp>
      <p:sp>
        <p:nvSpPr>
          <p:cNvPr id="87" name="Rektangel: avrundede hjørner 86">
            <a:extLst>
              <a:ext uri="{FF2B5EF4-FFF2-40B4-BE49-F238E27FC236}">
                <a16:creationId xmlns:a16="http://schemas.microsoft.com/office/drawing/2014/main" id="{9DD61501-62EC-4B12-B60D-5E2776F0D75D}"/>
              </a:ext>
            </a:extLst>
          </p:cNvPr>
          <p:cNvSpPr/>
          <p:nvPr/>
        </p:nvSpPr>
        <p:spPr>
          <a:xfrm>
            <a:off x="6824336" y="5333821"/>
            <a:ext cx="1142252" cy="58848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8" name="Rektangel: avrundede hjørner 87">
            <a:extLst>
              <a:ext uri="{FF2B5EF4-FFF2-40B4-BE49-F238E27FC236}">
                <a16:creationId xmlns:a16="http://schemas.microsoft.com/office/drawing/2014/main" id="{CE720BAA-32E8-4705-ABE1-44CF9DF57017}"/>
              </a:ext>
            </a:extLst>
          </p:cNvPr>
          <p:cNvSpPr/>
          <p:nvPr/>
        </p:nvSpPr>
        <p:spPr>
          <a:xfrm>
            <a:off x="5669111" y="6035043"/>
            <a:ext cx="1460550" cy="460700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89" name="Rektangel: avrundede hjørner 88">
            <a:extLst>
              <a:ext uri="{FF2B5EF4-FFF2-40B4-BE49-F238E27FC236}">
                <a16:creationId xmlns:a16="http://schemas.microsoft.com/office/drawing/2014/main" id="{6688E7D3-B1F3-4771-8BBF-23F2E1431C4C}"/>
              </a:ext>
            </a:extLst>
          </p:cNvPr>
          <p:cNvSpPr/>
          <p:nvPr/>
        </p:nvSpPr>
        <p:spPr>
          <a:xfrm>
            <a:off x="8719504" y="3139912"/>
            <a:ext cx="966575" cy="902284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kodeverk er hovedregel</a:t>
            </a:r>
          </a:p>
        </p:txBody>
      </p:sp>
      <p:sp>
        <p:nvSpPr>
          <p:cNvPr id="90" name="Rektangel: avrundede hjørner 89">
            <a:extLst>
              <a:ext uri="{FF2B5EF4-FFF2-40B4-BE49-F238E27FC236}">
                <a16:creationId xmlns:a16="http://schemas.microsoft.com/office/drawing/2014/main" id="{BD84C029-3BE1-418E-B901-8FA7104CFD05}"/>
              </a:ext>
            </a:extLst>
          </p:cNvPr>
          <p:cNvSpPr/>
          <p:nvPr/>
        </p:nvSpPr>
        <p:spPr>
          <a:xfrm rot="18625072">
            <a:off x="9480579" y="2125854"/>
            <a:ext cx="1814321" cy="799842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 ved BR finnes i en felles master og gjenbruk er hovedregel</a:t>
            </a:r>
          </a:p>
        </p:txBody>
      </p:sp>
      <p:sp>
        <p:nvSpPr>
          <p:cNvPr id="91" name="Rektangel: avrundede hjørner 90">
            <a:extLst>
              <a:ext uri="{FF2B5EF4-FFF2-40B4-BE49-F238E27FC236}">
                <a16:creationId xmlns:a16="http://schemas.microsoft.com/office/drawing/2014/main" id="{DE58B494-88D0-4321-8AEE-3FE64FBA1F69}"/>
              </a:ext>
            </a:extLst>
          </p:cNvPr>
          <p:cNvSpPr/>
          <p:nvPr/>
        </p:nvSpPr>
        <p:spPr>
          <a:xfrm>
            <a:off x="7722343" y="4008334"/>
            <a:ext cx="1163150" cy="113490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Løsninger for forvaltning og intern publisering av kodeverk er på plass</a:t>
            </a:r>
          </a:p>
        </p:txBody>
      </p:sp>
      <p:sp>
        <p:nvSpPr>
          <p:cNvPr id="92" name="Rektangel: avrundede hjørner 91">
            <a:extLst>
              <a:ext uri="{FF2B5EF4-FFF2-40B4-BE49-F238E27FC236}">
                <a16:creationId xmlns:a16="http://schemas.microsoft.com/office/drawing/2014/main" id="{9F610D59-62E8-4A0A-AC28-15F70D0713F7}"/>
              </a:ext>
            </a:extLst>
          </p:cNvPr>
          <p:cNvSpPr/>
          <p:nvPr/>
        </p:nvSpPr>
        <p:spPr>
          <a:xfrm>
            <a:off x="745338" y="2350701"/>
            <a:ext cx="1099526" cy="1670208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93" name="Rektangel: avrundede hjørner 92">
            <a:extLst>
              <a:ext uri="{FF2B5EF4-FFF2-40B4-BE49-F238E27FC236}">
                <a16:creationId xmlns:a16="http://schemas.microsoft.com/office/drawing/2014/main" id="{1021FE13-2D3A-4292-A3F0-C3CD90D0F5EC}"/>
              </a:ext>
            </a:extLst>
          </p:cNvPr>
          <p:cNvSpPr/>
          <p:nvPr/>
        </p:nvSpPr>
        <p:spPr>
          <a:xfrm>
            <a:off x="6026257" y="253543"/>
            <a:ext cx="1069629" cy="1132239"/>
          </a:xfrm>
          <a:prstGeom prst="roundRect">
            <a:avLst/>
          </a:prstGeom>
          <a:gradFill flip="none" rotWithShape="1">
            <a:gsLst>
              <a:gs pos="49000">
                <a:schemeClr val="accent4">
                  <a:lumMod val="75000"/>
                </a:schemeClr>
              </a:gs>
              <a:gs pos="57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Modell- og API ramme- verk er tett integrert i utviklingsverktøy</a:t>
            </a:r>
          </a:p>
        </p:txBody>
      </p:sp>
      <p:sp>
        <p:nvSpPr>
          <p:cNvPr id="94" name="Rektangel: avrundede hjørner 93">
            <a:extLst>
              <a:ext uri="{FF2B5EF4-FFF2-40B4-BE49-F238E27FC236}">
                <a16:creationId xmlns:a16="http://schemas.microsoft.com/office/drawing/2014/main" id="{B2A9846B-C920-46D2-A26E-745843B6A2B4}"/>
              </a:ext>
            </a:extLst>
          </p:cNvPr>
          <p:cNvSpPr/>
          <p:nvPr/>
        </p:nvSpPr>
        <p:spPr>
          <a:xfrm>
            <a:off x="2281474" y="1230852"/>
            <a:ext cx="988424" cy="1118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plugins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forvaltes og videreutvikles</a:t>
            </a:r>
          </a:p>
        </p:txBody>
      </p:sp>
      <p:sp>
        <p:nvSpPr>
          <p:cNvPr id="97" name="Rektangel: avrundede hjørner 96">
            <a:extLst>
              <a:ext uri="{FF2B5EF4-FFF2-40B4-BE49-F238E27FC236}">
                <a16:creationId xmlns:a16="http://schemas.microsoft.com/office/drawing/2014/main" id="{6DC1F920-AC57-455B-979B-951E276845AE}"/>
              </a:ext>
            </a:extLst>
          </p:cNvPr>
          <p:cNvSpPr/>
          <p:nvPr/>
        </p:nvSpPr>
        <p:spPr>
          <a:xfrm>
            <a:off x="6189615" y="3579053"/>
            <a:ext cx="1568320" cy="7825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utenfor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66" name="Rektangel: avrundede hjørner 65">
            <a:extLst>
              <a:ext uri="{FF2B5EF4-FFF2-40B4-BE49-F238E27FC236}">
                <a16:creationId xmlns:a16="http://schemas.microsoft.com/office/drawing/2014/main" id="{D14F59DF-40FB-444F-BEB5-A08D4A6FCF9F}"/>
              </a:ext>
            </a:extLst>
          </p:cNvPr>
          <p:cNvSpPr/>
          <p:nvPr/>
        </p:nvSpPr>
        <p:spPr>
          <a:xfrm>
            <a:off x="4118581" y="2167215"/>
            <a:ext cx="1166877" cy="6069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verktøy</a:t>
            </a: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4899D916-6C53-4657-881D-E68D4918DBEA}"/>
              </a:ext>
            </a:extLst>
          </p:cNvPr>
          <p:cNvSpPr/>
          <p:nvPr/>
        </p:nvSpPr>
        <p:spPr>
          <a:xfrm>
            <a:off x="2179509" y="2431856"/>
            <a:ext cx="1577278" cy="708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74" name="Rektangel: avrundede hjørner 73">
            <a:extLst>
              <a:ext uri="{FF2B5EF4-FFF2-40B4-BE49-F238E27FC236}">
                <a16:creationId xmlns:a16="http://schemas.microsoft.com/office/drawing/2014/main" id="{F18B5945-7B74-4222-8765-C4018F678A69}"/>
              </a:ext>
            </a:extLst>
          </p:cNvPr>
          <p:cNvSpPr/>
          <p:nvPr/>
        </p:nvSpPr>
        <p:spPr>
          <a:xfrm>
            <a:off x="742841" y="2350701"/>
            <a:ext cx="1099526" cy="1670208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76" name="Rektangel: avrundede hjørner 75">
            <a:extLst>
              <a:ext uri="{FF2B5EF4-FFF2-40B4-BE49-F238E27FC236}">
                <a16:creationId xmlns:a16="http://schemas.microsoft.com/office/drawing/2014/main" id="{53A9D0AF-006C-4880-B1A2-B7B00DAC6BF3}"/>
              </a:ext>
            </a:extLst>
          </p:cNvPr>
          <p:cNvSpPr/>
          <p:nvPr/>
        </p:nvSpPr>
        <p:spPr>
          <a:xfrm>
            <a:off x="2177012" y="2431856"/>
            <a:ext cx="1577278" cy="708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77" name="Rektangel: avrundede hjørner 76">
            <a:extLst>
              <a:ext uri="{FF2B5EF4-FFF2-40B4-BE49-F238E27FC236}">
                <a16:creationId xmlns:a16="http://schemas.microsoft.com/office/drawing/2014/main" id="{C7BC1FA3-793D-4B28-B741-D73482B3818F}"/>
              </a:ext>
            </a:extLst>
          </p:cNvPr>
          <p:cNvSpPr/>
          <p:nvPr/>
        </p:nvSpPr>
        <p:spPr>
          <a:xfrm>
            <a:off x="7169443" y="360993"/>
            <a:ext cx="1132179" cy="1878306"/>
          </a:xfrm>
          <a:prstGeom prst="roundRect">
            <a:avLst/>
          </a:prstGeom>
          <a:gradFill flip="none" rotWithShape="1">
            <a:gsLst>
              <a:gs pos="74000">
                <a:schemeClr val="accent2">
                  <a:lumMod val="75000"/>
                </a:schemeClr>
              </a:gs>
              <a:gs pos="22000">
                <a:schemeClr val="accent4">
                  <a:lumMod val="75000"/>
                </a:schemeClr>
              </a:gs>
              <a:gs pos="52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 og verktøy i tråd med beste praksis</a:t>
            </a:r>
          </a:p>
        </p:txBody>
      </p:sp>
      <p:sp>
        <p:nvSpPr>
          <p:cNvPr id="78" name="Rektangel: avrundede hjørner 77">
            <a:extLst>
              <a:ext uri="{FF2B5EF4-FFF2-40B4-BE49-F238E27FC236}">
                <a16:creationId xmlns:a16="http://schemas.microsoft.com/office/drawing/2014/main" id="{16F3E144-3A50-490A-B400-F69A02CA24FD}"/>
              </a:ext>
            </a:extLst>
          </p:cNvPr>
          <p:cNvSpPr/>
          <p:nvPr/>
        </p:nvSpPr>
        <p:spPr>
          <a:xfrm rot="2144274">
            <a:off x="9438463" y="1034544"/>
            <a:ext cx="2457709" cy="368269"/>
          </a:xfrm>
          <a:prstGeom prst="roundRect">
            <a:avLst/>
          </a:prstGeom>
          <a:gradFill>
            <a:gsLst>
              <a:gs pos="25500">
                <a:schemeClr val="accent6">
                  <a:lumMod val="50000"/>
                </a:schemeClr>
              </a:gs>
              <a:gs pos="14000">
                <a:schemeClr val="accent2">
                  <a:lumMod val="75000"/>
                </a:schemeClr>
              </a:gs>
              <a:gs pos="56000">
                <a:srgbClr val="7030A0"/>
              </a:gs>
              <a:gs pos="63000">
                <a:srgbClr val="483F8D"/>
              </a:gs>
              <a:gs pos="86000">
                <a:srgbClr val="90568A"/>
              </a:gs>
              <a:gs pos="97000">
                <a:schemeClr val="accent1">
                  <a:lumMod val="75000"/>
                </a:schemeClr>
              </a:gs>
              <a:gs pos="79000">
                <a:srgbClr val="B71184"/>
              </a:gs>
              <a:gs pos="40000">
                <a:srgbClr val="C00000"/>
              </a:gs>
            </a:gsLst>
            <a:lin ang="2700000" scaled="1"/>
          </a:gra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Tydeligere kobling mellom elementene på IF-området</a:t>
            </a:r>
          </a:p>
        </p:txBody>
      </p:sp>
      <p:sp>
        <p:nvSpPr>
          <p:cNvPr id="81" name="Rektangel: avrundede hjørner 80">
            <a:extLst>
              <a:ext uri="{FF2B5EF4-FFF2-40B4-BE49-F238E27FC236}">
                <a16:creationId xmlns:a16="http://schemas.microsoft.com/office/drawing/2014/main" id="{C780AB35-B60D-434A-B9EB-49FC2263BD48}"/>
              </a:ext>
            </a:extLst>
          </p:cNvPr>
          <p:cNvSpPr/>
          <p:nvPr/>
        </p:nvSpPr>
        <p:spPr>
          <a:xfrm>
            <a:off x="4118580" y="2167216"/>
            <a:ext cx="1166877" cy="6069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verktøy</a:t>
            </a:r>
          </a:p>
        </p:txBody>
      </p:sp>
      <p:sp>
        <p:nvSpPr>
          <p:cNvPr id="82" name="Rektangel: avrundede hjørner 81">
            <a:extLst>
              <a:ext uri="{FF2B5EF4-FFF2-40B4-BE49-F238E27FC236}">
                <a16:creationId xmlns:a16="http://schemas.microsoft.com/office/drawing/2014/main" id="{2A733259-D395-46F0-96CA-9AE5301F7A06}"/>
              </a:ext>
            </a:extLst>
          </p:cNvPr>
          <p:cNvSpPr/>
          <p:nvPr/>
        </p:nvSpPr>
        <p:spPr>
          <a:xfrm>
            <a:off x="742840" y="2350702"/>
            <a:ext cx="1099526" cy="1670208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86" name="Rektangel: avrundede hjørner 85">
            <a:extLst>
              <a:ext uri="{FF2B5EF4-FFF2-40B4-BE49-F238E27FC236}">
                <a16:creationId xmlns:a16="http://schemas.microsoft.com/office/drawing/2014/main" id="{5AFF000E-9EB0-4AC7-B0C2-36FF5989D7AE}"/>
              </a:ext>
            </a:extLst>
          </p:cNvPr>
          <p:cNvSpPr/>
          <p:nvPr/>
        </p:nvSpPr>
        <p:spPr>
          <a:xfrm>
            <a:off x="2177011" y="2431857"/>
            <a:ext cx="1577278" cy="708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</p:spTree>
    <p:extLst>
      <p:ext uri="{BB962C8B-B14F-4D97-AF65-F5344CB8AC3E}">
        <p14:creationId xmlns:p14="http://schemas.microsoft.com/office/powerpoint/2010/main" val="41295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 21"/>
          <p:cNvSpPr/>
          <p:nvPr/>
        </p:nvSpPr>
        <p:spPr>
          <a:xfrm>
            <a:off x="3820437" y="0"/>
            <a:ext cx="8371563" cy="4935255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ihåndsform 22"/>
          <p:cNvSpPr/>
          <p:nvPr/>
        </p:nvSpPr>
        <p:spPr>
          <a:xfrm>
            <a:off x="1377863" y="0"/>
            <a:ext cx="10814136" cy="6250488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ihåndsform 23"/>
          <p:cNvSpPr/>
          <p:nvPr/>
        </p:nvSpPr>
        <p:spPr>
          <a:xfrm>
            <a:off x="6814159" y="0"/>
            <a:ext cx="5377840" cy="3519814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738158" y="-166254"/>
            <a:ext cx="1597890" cy="9507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28" name="Rett linje 27"/>
          <p:cNvCxnSpPr>
            <a:cxnSpLocks/>
          </p:cNvCxnSpPr>
          <p:nvPr/>
        </p:nvCxnSpPr>
        <p:spPr>
          <a:xfrm flipH="1">
            <a:off x="23434" y="250022"/>
            <a:ext cx="10988293" cy="1397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599" y="495690"/>
            <a:ext cx="10852727" cy="263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cxnSpLocks/>
            <a:stCxn id="26" idx="5"/>
          </p:cNvCxnSpPr>
          <p:nvPr/>
        </p:nvCxnSpPr>
        <p:spPr>
          <a:xfrm flipH="1">
            <a:off x="9191816" y="645230"/>
            <a:ext cx="2910226" cy="6231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/>
        </p:nvCxnSpPr>
        <p:spPr>
          <a:xfrm flipH="1">
            <a:off x="-8329" y="757855"/>
            <a:ext cx="11230530" cy="5393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cxnSpLocks/>
          </p:cNvCxnSpPr>
          <p:nvPr/>
        </p:nvCxnSpPr>
        <p:spPr>
          <a:xfrm flipH="1">
            <a:off x="1589998" y="791052"/>
            <a:ext cx="10110595" cy="614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>
            <a:cxnSpLocks/>
          </p:cNvCxnSpPr>
          <p:nvPr/>
        </p:nvCxnSpPr>
        <p:spPr>
          <a:xfrm flipH="1">
            <a:off x="7270921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cxnSpLocks/>
          </p:cNvCxnSpPr>
          <p:nvPr/>
        </p:nvCxnSpPr>
        <p:spPr>
          <a:xfrm flipH="1">
            <a:off x="4846642" y="861461"/>
            <a:ext cx="6690461" cy="605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6C23B5-31EE-4E13-8CF0-869129778D04}"/>
              </a:ext>
            </a:extLst>
          </p:cNvPr>
          <p:cNvSpPr txBox="1"/>
          <p:nvPr/>
        </p:nvSpPr>
        <p:spPr>
          <a:xfrm rot="16200000">
            <a:off x="-61334" y="530650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E4DE02-9E92-4B98-9AD0-0F4A4DE9DE2C}"/>
              </a:ext>
            </a:extLst>
          </p:cNvPr>
          <p:cNvSpPr txBox="1"/>
          <p:nvPr/>
        </p:nvSpPr>
        <p:spPr>
          <a:xfrm rot="16200000">
            <a:off x="-258226" y="205669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C3C58E-CBA1-466B-B12E-1B6FDAC17B22}"/>
              </a:ext>
            </a:extLst>
          </p:cNvPr>
          <p:cNvSpPr txBox="1"/>
          <p:nvPr/>
        </p:nvSpPr>
        <p:spPr>
          <a:xfrm rot="16200000">
            <a:off x="-256782" y="3364108"/>
            <a:ext cx="93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892351-9940-4C8A-A8E1-8E514DFC366B}"/>
              </a:ext>
            </a:extLst>
          </p:cNvPr>
          <p:cNvSpPr txBox="1"/>
          <p:nvPr/>
        </p:nvSpPr>
        <p:spPr>
          <a:xfrm rot="16200000">
            <a:off x="-275955" y="4750589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2FF9D5F-290B-44DF-89CB-DEA9CBFEF82D}"/>
              </a:ext>
            </a:extLst>
          </p:cNvPr>
          <p:cNvSpPr txBox="1"/>
          <p:nvPr/>
        </p:nvSpPr>
        <p:spPr>
          <a:xfrm>
            <a:off x="137055" y="6507321"/>
            <a:ext cx="13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5BFAD2D-0D9B-4EDC-BB33-CB3BC5C64091}"/>
              </a:ext>
            </a:extLst>
          </p:cNvPr>
          <p:cNvSpPr txBox="1"/>
          <p:nvPr/>
        </p:nvSpPr>
        <p:spPr>
          <a:xfrm>
            <a:off x="2990796" y="6517084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Eierskap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CEEE373-1A20-4BAD-B0E7-82FBD68CC495}"/>
              </a:ext>
            </a:extLst>
          </p:cNvPr>
          <p:cNvSpPr txBox="1"/>
          <p:nvPr/>
        </p:nvSpPr>
        <p:spPr>
          <a:xfrm>
            <a:off x="7679022" y="6495743"/>
            <a:ext cx="10217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Hjemler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384524F-30E2-4208-A0EE-8CCF93FBD6DE}"/>
              </a:ext>
            </a:extLst>
          </p:cNvPr>
          <p:cNvSpPr txBox="1"/>
          <p:nvPr/>
        </p:nvSpPr>
        <p:spPr>
          <a:xfrm>
            <a:off x="5783742" y="651403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E5AF458-1305-48BA-87A1-DA4EC753F0FF}"/>
              </a:ext>
            </a:extLst>
          </p:cNvPr>
          <p:cNvSpPr txBox="1"/>
          <p:nvPr/>
        </p:nvSpPr>
        <p:spPr>
          <a:xfrm>
            <a:off x="9414857" y="6475768"/>
            <a:ext cx="276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Dokumentasjonsforvaltning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CD05EA11-0A1B-4552-8957-2EB87BAD7537}"/>
              </a:ext>
            </a:extLst>
          </p:cNvPr>
          <p:cNvCxnSpPr>
            <a:cxnSpLocks/>
          </p:cNvCxnSpPr>
          <p:nvPr/>
        </p:nvCxnSpPr>
        <p:spPr>
          <a:xfrm flipH="1">
            <a:off x="6599" y="648355"/>
            <a:ext cx="11036893" cy="38189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70ADB4A-89A2-48E7-933D-C3E1E57E80D2}"/>
              </a:ext>
            </a:extLst>
          </p:cNvPr>
          <p:cNvSpPr txBox="1"/>
          <p:nvPr/>
        </p:nvSpPr>
        <p:spPr>
          <a:xfrm>
            <a:off x="366140" y="-137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C8314E3-B29D-453C-AC36-B0BD2821AEDB}"/>
              </a:ext>
            </a:extLst>
          </p:cNvPr>
          <p:cNvSpPr txBox="1"/>
          <p:nvPr/>
        </p:nvSpPr>
        <p:spPr>
          <a:xfrm>
            <a:off x="2144927" y="-14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56E535F-CE1C-4C2C-AB1B-8DAFC86ED04E}"/>
              </a:ext>
            </a:extLst>
          </p:cNvPr>
          <p:cNvSpPr txBox="1"/>
          <p:nvPr/>
        </p:nvSpPr>
        <p:spPr>
          <a:xfrm>
            <a:off x="4842356" y="-16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3A0FD-59F7-4F54-AB35-3F557D988782}"/>
              </a:ext>
            </a:extLst>
          </p:cNvPr>
          <p:cNvSpPr txBox="1"/>
          <p:nvPr/>
        </p:nvSpPr>
        <p:spPr>
          <a:xfrm>
            <a:off x="7655503" y="-69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05" name="Rektangel: avrundede hjørner 104">
            <a:extLst>
              <a:ext uri="{FF2B5EF4-FFF2-40B4-BE49-F238E27FC236}">
                <a16:creationId xmlns:a16="http://schemas.microsoft.com/office/drawing/2014/main" id="{9E5507B8-0C70-43F3-8E39-E041448E7A67}"/>
              </a:ext>
            </a:extLst>
          </p:cNvPr>
          <p:cNvSpPr/>
          <p:nvPr/>
        </p:nvSpPr>
        <p:spPr>
          <a:xfrm>
            <a:off x="7169443" y="360993"/>
            <a:ext cx="1132179" cy="1878306"/>
          </a:xfrm>
          <a:prstGeom prst="roundRect">
            <a:avLst/>
          </a:prstGeom>
          <a:gradFill flip="none" rotWithShape="1">
            <a:gsLst>
              <a:gs pos="74000">
                <a:schemeClr val="accent2">
                  <a:lumMod val="75000"/>
                </a:schemeClr>
              </a:gs>
              <a:gs pos="22000">
                <a:schemeClr val="accent4">
                  <a:lumMod val="75000"/>
                </a:schemeClr>
              </a:gs>
              <a:gs pos="52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 og verktøy i tråd med beste praksis</a:t>
            </a:r>
          </a:p>
        </p:txBody>
      </p:sp>
      <p:sp>
        <p:nvSpPr>
          <p:cNvPr id="106" name="Rektangel: avrundede hjørner 105">
            <a:extLst>
              <a:ext uri="{FF2B5EF4-FFF2-40B4-BE49-F238E27FC236}">
                <a16:creationId xmlns:a16="http://schemas.microsoft.com/office/drawing/2014/main" id="{8F3F24E2-5AB9-423F-84BB-C1ED141B003D}"/>
              </a:ext>
            </a:extLst>
          </p:cNvPr>
          <p:cNvSpPr/>
          <p:nvPr/>
        </p:nvSpPr>
        <p:spPr>
          <a:xfrm rot="2144274">
            <a:off x="9438463" y="1034544"/>
            <a:ext cx="2457709" cy="368269"/>
          </a:xfrm>
          <a:prstGeom prst="roundRect">
            <a:avLst/>
          </a:prstGeom>
          <a:gradFill>
            <a:gsLst>
              <a:gs pos="25500">
                <a:schemeClr val="accent6">
                  <a:lumMod val="50000"/>
                </a:schemeClr>
              </a:gs>
              <a:gs pos="14000">
                <a:schemeClr val="accent2">
                  <a:lumMod val="75000"/>
                </a:schemeClr>
              </a:gs>
              <a:gs pos="56000">
                <a:srgbClr val="7030A0"/>
              </a:gs>
              <a:gs pos="63000">
                <a:srgbClr val="483F8D"/>
              </a:gs>
              <a:gs pos="86000">
                <a:srgbClr val="90568A"/>
              </a:gs>
              <a:gs pos="97000">
                <a:schemeClr val="accent1">
                  <a:lumMod val="75000"/>
                </a:schemeClr>
              </a:gs>
              <a:gs pos="79000">
                <a:srgbClr val="B71184"/>
              </a:gs>
              <a:gs pos="40000">
                <a:srgbClr val="C00000"/>
              </a:gs>
            </a:gsLst>
            <a:lin ang="2700000" scaled="1"/>
          </a:gra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Tydeligere kobling mellom elementene på IF-området</a:t>
            </a:r>
          </a:p>
        </p:txBody>
      </p:sp>
      <p:sp>
        <p:nvSpPr>
          <p:cNvPr id="107" name="Rektangel: avrundede hjørner 106">
            <a:extLst>
              <a:ext uri="{FF2B5EF4-FFF2-40B4-BE49-F238E27FC236}">
                <a16:creationId xmlns:a16="http://schemas.microsoft.com/office/drawing/2014/main" id="{D48A3325-872F-437A-9027-114EF26AF991}"/>
              </a:ext>
            </a:extLst>
          </p:cNvPr>
          <p:cNvSpPr/>
          <p:nvPr/>
        </p:nvSpPr>
        <p:spPr>
          <a:xfrm>
            <a:off x="4118580" y="2167216"/>
            <a:ext cx="1166877" cy="6069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verktøy</a:t>
            </a:r>
          </a:p>
        </p:txBody>
      </p:sp>
      <p:sp>
        <p:nvSpPr>
          <p:cNvPr id="108" name="Rektangel: avrundede hjørner 107">
            <a:extLst>
              <a:ext uri="{FF2B5EF4-FFF2-40B4-BE49-F238E27FC236}">
                <a16:creationId xmlns:a16="http://schemas.microsoft.com/office/drawing/2014/main" id="{F81888D8-D3DA-440F-A3D9-9580A0678A53}"/>
              </a:ext>
            </a:extLst>
          </p:cNvPr>
          <p:cNvSpPr/>
          <p:nvPr/>
        </p:nvSpPr>
        <p:spPr>
          <a:xfrm>
            <a:off x="742840" y="2350702"/>
            <a:ext cx="1099526" cy="1670208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109" name="Rektangel: avrundede hjørner 108">
            <a:extLst>
              <a:ext uri="{FF2B5EF4-FFF2-40B4-BE49-F238E27FC236}">
                <a16:creationId xmlns:a16="http://schemas.microsoft.com/office/drawing/2014/main" id="{E80A51A2-C95B-48F2-A21E-1FEE1EE59D42}"/>
              </a:ext>
            </a:extLst>
          </p:cNvPr>
          <p:cNvSpPr/>
          <p:nvPr/>
        </p:nvSpPr>
        <p:spPr>
          <a:xfrm>
            <a:off x="2177011" y="2431857"/>
            <a:ext cx="1577278" cy="708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110" name="Rektangel: avrundede hjørner 109">
            <a:extLst>
              <a:ext uri="{FF2B5EF4-FFF2-40B4-BE49-F238E27FC236}">
                <a16:creationId xmlns:a16="http://schemas.microsoft.com/office/drawing/2014/main" id="{85DDB023-F749-42FA-B7C3-BF031D6F0362}"/>
              </a:ext>
            </a:extLst>
          </p:cNvPr>
          <p:cNvSpPr/>
          <p:nvPr/>
        </p:nvSpPr>
        <p:spPr>
          <a:xfrm>
            <a:off x="845470" y="1417082"/>
            <a:ext cx="1319702" cy="708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rammeverk, godkjenning på plass</a:t>
            </a:r>
          </a:p>
        </p:txBody>
      </p:sp>
      <p:sp>
        <p:nvSpPr>
          <p:cNvPr id="111" name="Rektangel: avrundede hjørner 110">
            <a:extLst>
              <a:ext uri="{FF2B5EF4-FFF2-40B4-BE49-F238E27FC236}">
                <a16:creationId xmlns:a16="http://schemas.microsoft.com/office/drawing/2014/main" id="{23156FBA-1324-48F9-95CE-E4563B40175A}"/>
              </a:ext>
            </a:extLst>
          </p:cNvPr>
          <p:cNvSpPr/>
          <p:nvPr/>
        </p:nvSpPr>
        <p:spPr>
          <a:xfrm>
            <a:off x="3351797" y="1142144"/>
            <a:ext cx="1001312" cy="8417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modeller er hovedregel</a:t>
            </a:r>
          </a:p>
        </p:txBody>
      </p:sp>
      <p:sp>
        <p:nvSpPr>
          <p:cNvPr id="112" name="Rektangel: avrundede hjørner 111">
            <a:extLst>
              <a:ext uri="{FF2B5EF4-FFF2-40B4-BE49-F238E27FC236}">
                <a16:creationId xmlns:a16="http://schemas.microsoft.com/office/drawing/2014/main" id="{45FE3186-B790-4645-92C9-CE662E60C28A}"/>
              </a:ext>
            </a:extLst>
          </p:cNvPr>
          <p:cNvSpPr/>
          <p:nvPr/>
        </p:nvSpPr>
        <p:spPr>
          <a:xfrm>
            <a:off x="4497585" y="1001179"/>
            <a:ext cx="1166878" cy="10313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Innhold i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modellrepo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har høy kvalitet og tilgjengelighet</a:t>
            </a:r>
          </a:p>
        </p:txBody>
      </p:sp>
      <p:sp>
        <p:nvSpPr>
          <p:cNvPr id="113" name="Rektangel: avrundede hjørner 112">
            <a:extLst>
              <a:ext uri="{FF2B5EF4-FFF2-40B4-BE49-F238E27FC236}">
                <a16:creationId xmlns:a16="http://schemas.microsoft.com/office/drawing/2014/main" id="{57D905E9-896A-4B6B-A817-97D0C69D4FF2}"/>
              </a:ext>
            </a:extLst>
          </p:cNvPr>
          <p:cNvSpPr/>
          <p:nvPr/>
        </p:nvSpPr>
        <p:spPr>
          <a:xfrm>
            <a:off x="2281474" y="1226434"/>
            <a:ext cx="988424" cy="1118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plugins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forvaltes og videreutvikles</a:t>
            </a:r>
          </a:p>
        </p:txBody>
      </p:sp>
      <p:pic>
        <p:nvPicPr>
          <p:cNvPr id="114" name="Bilde 113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1EC29ECB-04F2-4299-8128-46EEFE99B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ller oppå en bok">
            <a:extLst>
              <a:ext uri="{FF2B5EF4-FFF2-40B4-BE49-F238E27FC236}">
                <a16:creationId xmlns:a16="http://schemas.microsoft.com/office/drawing/2014/main" id="{BEBB1023-0877-4C50-9DD0-5F3AF3B8F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4" b="1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A3D2A15-0A32-4A5B-A92B-62BABA4AE208}"/>
              </a:ext>
            </a:extLst>
          </p:cNvPr>
          <p:cNvSpPr/>
          <p:nvPr/>
        </p:nvSpPr>
        <p:spPr>
          <a:xfrm>
            <a:off x="0" y="4102100"/>
            <a:ext cx="12192000" cy="27559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E7179-FAD5-47AD-BA86-FC85724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… </a:t>
            </a:r>
            <a:r>
              <a:rPr lang="en-US" sz="5400" dirty="0" err="1">
                <a:solidFill>
                  <a:srgbClr val="FFFFFF"/>
                </a:solidFill>
              </a:rPr>
              <a:t>til</a:t>
            </a:r>
            <a:r>
              <a:rPr lang="en-US" sz="5400" dirty="0">
                <a:solidFill>
                  <a:srgbClr val="FFFFFF"/>
                </a:solidFill>
              </a:rPr>
              <a:t> å </a:t>
            </a:r>
            <a:r>
              <a:rPr lang="en-US" sz="5400" dirty="0" err="1">
                <a:solidFill>
                  <a:srgbClr val="FFFFFF"/>
                </a:solidFill>
              </a:rPr>
              <a:t>få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opp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en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praksis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overhodet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2" name="Bilde 1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7FDADCD-8CE4-40AE-9580-1B87724CA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678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 21"/>
          <p:cNvSpPr/>
          <p:nvPr/>
        </p:nvSpPr>
        <p:spPr>
          <a:xfrm>
            <a:off x="3820437" y="0"/>
            <a:ext cx="8371563" cy="4935255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ihåndsform 22"/>
          <p:cNvSpPr/>
          <p:nvPr/>
        </p:nvSpPr>
        <p:spPr>
          <a:xfrm>
            <a:off x="1377863" y="0"/>
            <a:ext cx="10814136" cy="6250488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ihåndsform 23"/>
          <p:cNvSpPr/>
          <p:nvPr/>
        </p:nvSpPr>
        <p:spPr>
          <a:xfrm>
            <a:off x="6814159" y="0"/>
            <a:ext cx="5377840" cy="3519814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738158" y="-166254"/>
            <a:ext cx="1597890" cy="9507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28" name="Rett linje 27"/>
          <p:cNvCxnSpPr>
            <a:cxnSpLocks/>
          </p:cNvCxnSpPr>
          <p:nvPr/>
        </p:nvCxnSpPr>
        <p:spPr>
          <a:xfrm flipH="1">
            <a:off x="23434" y="250022"/>
            <a:ext cx="10988293" cy="1397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599" y="495690"/>
            <a:ext cx="10852727" cy="263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cxnSpLocks/>
            <a:stCxn id="26" idx="5"/>
          </p:cNvCxnSpPr>
          <p:nvPr/>
        </p:nvCxnSpPr>
        <p:spPr>
          <a:xfrm flipH="1">
            <a:off x="9191816" y="645230"/>
            <a:ext cx="2910226" cy="6231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/>
        </p:nvCxnSpPr>
        <p:spPr>
          <a:xfrm flipH="1">
            <a:off x="-8329" y="757855"/>
            <a:ext cx="11230530" cy="5393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cxnSpLocks/>
          </p:cNvCxnSpPr>
          <p:nvPr/>
        </p:nvCxnSpPr>
        <p:spPr>
          <a:xfrm flipH="1">
            <a:off x="1589998" y="791052"/>
            <a:ext cx="10110595" cy="614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>
            <a:cxnSpLocks/>
          </p:cNvCxnSpPr>
          <p:nvPr/>
        </p:nvCxnSpPr>
        <p:spPr>
          <a:xfrm flipH="1">
            <a:off x="7270921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cxnSpLocks/>
          </p:cNvCxnSpPr>
          <p:nvPr/>
        </p:nvCxnSpPr>
        <p:spPr>
          <a:xfrm flipH="1">
            <a:off x="4846642" y="861461"/>
            <a:ext cx="6690461" cy="605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6C23B5-31EE-4E13-8CF0-869129778D04}"/>
              </a:ext>
            </a:extLst>
          </p:cNvPr>
          <p:cNvSpPr txBox="1"/>
          <p:nvPr/>
        </p:nvSpPr>
        <p:spPr>
          <a:xfrm rot="16200000">
            <a:off x="-61333" y="530651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E4DE02-9E92-4B98-9AD0-0F4A4DE9DE2C}"/>
              </a:ext>
            </a:extLst>
          </p:cNvPr>
          <p:cNvSpPr txBox="1"/>
          <p:nvPr/>
        </p:nvSpPr>
        <p:spPr>
          <a:xfrm rot="16200000">
            <a:off x="-211738" y="207208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C3C58E-CBA1-466B-B12E-1B6FDAC17B22}"/>
              </a:ext>
            </a:extLst>
          </p:cNvPr>
          <p:cNvSpPr txBox="1"/>
          <p:nvPr/>
        </p:nvSpPr>
        <p:spPr>
          <a:xfrm rot="16200000">
            <a:off x="-212636" y="3379497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892351-9940-4C8A-A8E1-8E514DFC366B}"/>
              </a:ext>
            </a:extLst>
          </p:cNvPr>
          <p:cNvSpPr txBox="1"/>
          <p:nvPr/>
        </p:nvSpPr>
        <p:spPr>
          <a:xfrm rot="16200000">
            <a:off x="-275955" y="4750589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2FF9D5F-290B-44DF-89CB-DEA9CBFEF82D}"/>
              </a:ext>
            </a:extLst>
          </p:cNvPr>
          <p:cNvSpPr txBox="1"/>
          <p:nvPr/>
        </p:nvSpPr>
        <p:spPr>
          <a:xfrm>
            <a:off x="137055" y="6507321"/>
            <a:ext cx="13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5BFAD2D-0D9B-4EDC-BB33-CB3BC5C64091}"/>
              </a:ext>
            </a:extLst>
          </p:cNvPr>
          <p:cNvSpPr txBox="1"/>
          <p:nvPr/>
        </p:nvSpPr>
        <p:spPr>
          <a:xfrm>
            <a:off x="2990796" y="6517084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Eierskap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CEEE373-1A20-4BAD-B0E7-82FBD68CC495}"/>
              </a:ext>
            </a:extLst>
          </p:cNvPr>
          <p:cNvSpPr txBox="1"/>
          <p:nvPr/>
        </p:nvSpPr>
        <p:spPr>
          <a:xfrm>
            <a:off x="7679022" y="6495743"/>
            <a:ext cx="10217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Hjemler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384524F-30E2-4208-A0EE-8CCF93FBD6DE}"/>
              </a:ext>
            </a:extLst>
          </p:cNvPr>
          <p:cNvSpPr txBox="1"/>
          <p:nvPr/>
        </p:nvSpPr>
        <p:spPr>
          <a:xfrm>
            <a:off x="5783742" y="651403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E5AF458-1305-48BA-87A1-DA4EC753F0FF}"/>
              </a:ext>
            </a:extLst>
          </p:cNvPr>
          <p:cNvSpPr txBox="1"/>
          <p:nvPr/>
        </p:nvSpPr>
        <p:spPr>
          <a:xfrm>
            <a:off x="9414857" y="6475768"/>
            <a:ext cx="276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Dokumentasjonsforvaltning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CD05EA11-0A1B-4552-8957-2EB87BAD7537}"/>
              </a:ext>
            </a:extLst>
          </p:cNvPr>
          <p:cNvCxnSpPr>
            <a:cxnSpLocks/>
          </p:cNvCxnSpPr>
          <p:nvPr/>
        </p:nvCxnSpPr>
        <p:spPr>
          <a:xfrm flipH="1">
            <a:off x="6599" y="648355"/>
            <a:ext cx="11036893" cy="38189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70ADB4A-89A2-48E7-933D-C3E1E57E80D2}"/>
              </a:ext>
            </a:extLst>
          </p:cNvPr>
          <p:cNvSpPr txBox="1"/>
          <p:nvPr/>
        </p:nvSpPr>
        <p:spPr>
          <a:xfrm>
            <a:off x="366140" y="-137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C8314E3-B29D-453C-AC36-B0BD2821AEDB}"/>
              </a:ext>
            </a:extLst>
          </p:cNvPr>
          <p:cNvSpPr txBox="1"/>
          <p:nvPr/>
        </p:nvSpPr>
        <p:spPr>
          <a:xfrm>
            <a:off x="2144927" y="-14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56E535F-CE1C-4C2C-AB1B-8DAFC86ED04E}"/>
              </a:ext>
            </a:extLst>
          </p:cNvPr>
          <p:cNvSpPr txBox="1"/>
          <p:nvPr/>
        </p:nvSpPr>
        <p:spPr>
          <a:xfrm>
            <a:off x="4842356" y="-16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3A0FD-59F7-4F54-AB35-3F557D988782}"/>
              </a:ext>
            </a:extLst>
          </p:cNvPr>
          <p:cNvSpPr txBox="1"/>
          <p:nvPr/>
        </p:nvSpPr>
        <p:spPr>
          <a:xfrm>
            <a:off x="7655503" y="-69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EB3265C4-C66D-4D80-95F2-0F7620923A38}"/>
              </a:ext>
            </a:extLst>
          </p:cNvPr>
          <p:cNvSpPr/>
          <p:nvPr/>
        </p:nvSpPr>
        <p:spPr>
          <a:xfrm>
            <a:off x="845470" y="1423112"/>
            <a:ext cx="1319702" cy="708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rammeverk, godkjenning på plass</a:t>
            </a: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19E0C099-B689-4BF9-9215-0DFFCB0870F1}"/>
              </a:ext>
            </a:extLst>
          </p:cNvPr>
          <p:cNvSpPr/>
          <p:nvPr/>
        </p:nvSpPr>
        <p:spPr>
          <a:xfrm>
            <a:off x="2764305" y="3811186"/>
            <a:ext cx="1142252" cy="5036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2EB58F49-9C9C-4C46-B1D0-59D809CA73C9}"/>
              </a:ext>
            </a:extLst>
          </p:cNvPr>
          <p:cNvSpPr/>
          <p:nvPr/>
        </p:nvSpPr>
        <p:spPr>
          <a:xfrm>
            <a:off x="2357835" y="4852727"/>
            <a:ext cx="1405713" cy="80047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beskrivelse av datakvalitet er godkjent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53BB432-9B30-4664-A492-7A4FB068CB42}"/>
              </a:ext>
            </a:extLst>
          </p:cNvPr>
          <p:cNvSpPr/>
          <p:nvPr/>
        </p:nvSpPr>
        <p:spPr>
          <a:xfrm>
            <a:off x="8804100" y="4868077"/>
            <a:ext cx="1142252" cy="5884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52" name="Rektangel: avrundede hjørner 51">
            <a:extLst>
              <a:ext uri="{FF2B5EF4-FFF2-40B4-BE49-F238E27FC236}">
                <a16:creationId xmlns:a16="http://schemas.microsoft.com/office/drawing/2014/main" id="{32C1658C-5A3A-4FED-AD56-CE930B1BFBAF}"/>
              </a:ext>
            </a:extLst>
          </p:cNvPr>
          <p:cNvSpPr/>
          <p:nvPr/>
        </p:nvSpPr>
        <p:spPr>
          <a:xfrm>
            <a:off x="5669112" y="6035044"/>
            <a:ext cx="1460550" cy="46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65B10648-62B4-481E-B2B1-FAD184931959}"/>
              </a:ext>
            </a:extLst>
          </p:cNvPr>
          <p:cNvSpPr/>
          <p:nvPr/>
        </p:nvSpPr>
        <p:spPr>
          <a:xfrm>
            <a:off x="8023753" y="5351215"/>
            <a:ext cx="687370" cy="1135950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FF02054A-4CF7-49AD-8439-4534040FDEB3}"/>
              </a:ext>
            </a:extLst>
          </p:cNvPr>
          <p:cNvSpPr/>
          <p:nvPr/>
        </p:nvSpPr>
        <p:spPr>
          <a:xfrm>
            <a:off x="10343815" y="5964265"/>
            <a:ext cx="1470147" cy="42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FU/VST er avklart</a:t>
            </a:r>
          </a:p>
        </p:txBody>
      </p:sp>
      <p:sp>
        <p:nvSpPr>
          <p:cNvPr id="57" name="Rektangel: avrundede hjørner 56">
            <a:extLst>
              <a:ext uri="{FF2B5EF4-FFF2-40B4-BE49-F238E27FC236}">
                <a16:creationId xmlns:a16="http://schemas.microsoft.com/office/drawing/2014/main" id="{6C210EEA-7973-4B51-9E3B-0ECF408D2D21}"/>
              </a:ext>
            </a:extLst>
          </p:cNvPr>
          <p:cNvSpPr/>
          <p:nvPr/>
        </p:nvSpPr>
        <p:spPr>
          <a:xfrm>
            <a:off x="7169444" y="360992"/>
            <a:ext cx="1132179" cy="1878306"/>
          </a:xfrm>
          <a:prstGeom prst="roundRect">
            <a:avLst/>
          </a:prstGeom>
          <a:gradFill flip="none" rotWithShape="1">
            <a:gsLst>
              <a:gs pos="74000">
                <a:schemeClr val="accent2">
                  <a:lumMod val="75000"/>
                </a:schemeClr>
              </a:gs>
              <a:gs pos="22000">
                <a:schemeClr val="accent4">
                  <a:lumMod val="75000"/>
                </a:schemeClr>
              </a:gs>
              <a:gs pos="52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 og verktøy i tråd med beste praksis</a:t>
            </a:r>
          </a:p>
        </p:txBody>
      </p:sp>
      <p:sp>
        <p:nvSpPr>
          <p:cNvPr id="58" name="Rektangel: avrundede hjørner 57">
            <a:extLst>
              <a:ext uri="{FF2B5EF4-FFF2-40B4-BE49-F238E27FC236}">
                <a16:creationId xmlns:a16="http://schemas.microsoft.com/office/drawing/2014/main" id="{D8EF4E74-5C09-4D8D-938F-2FA0F77A4AE1}"/>
              </a:ext>
            </a:extLst>
          </p:cNvPr>
          <p:cNvSpPr/>
          <p:nvPr/>
        </p:nvSpPr>
        <p:spPr>
          <a:xfrm>
            <a:off x="3351797" y="1144189"/>
            <a:ext cx="1001312" cy="8417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modeller er hovedregel</a:t>
            </a:r>
          </a:p>
        </p:txBody>
      </p: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900AB6EC-E0F0-4481-AAD5-AFBF4266E356}"/>
              </a:ext>
            </a:extLst>
          </p:cNvPr>
          <p:cNvSpPr/>
          <p:nvPr/>
        </p:nvSpPr>
        <p:spPr>
          <a:xfrm>
            <a:off x="4497585" y="1001179"/>
            <a:ext cx="1166878" cy="10313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Innhold i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modellrepo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har høy kvalitet og tilgjengelighet</a:t>
            </a: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EAFE11B4-DF88-463D-82D4-B649AA232F3F}"/>
              </a:ext>
            </a:extLst>
          </p:cNvPr>
          <p:cNvSpPr/>
          <p:nvPr/>
        </p:nvSpPr>
        <p:spPr>
          <a:xfrm>
            <a:off x="3335431" y="3201666"/>
            <a:ext cx="1738186" cy="4399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Datasettkatalog for BR (intern portal) på plass</a:t>
            </a:r>
          </a:p>
        </p:txBody>
      </p:sp>
      <p:sp>
        <p:nvSpPr>
          <p:cNvPr id="61" name="Rektangel: avrundede hjørner 60">
            <a:extLst>
              <a:ext uri="{FF2B5EF4-FFF2-40B4-BE49-F238E27FC236}">
                <a16:creationId xmlns:a16="http://schemas.microsoft.com/office/drawing/2014/main" id="{38F82251-B663-4109-B180-A6AEFD9D2861}"/>
              </a:ext>
            </a:extLst>
          </p:cNvPr>
          <p:cNvSpPr/>
          <p:nvPr/>
        </p:nvSpPr>
        <p:spPr>
          <a:xfrm>
            <a:off x="1457860" y="4142577"/>
            <a:ext cx="1246051" cy="58848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 for intern datasettkatalog er avklart</a:t>
            </a:r>
          </a:p>
        </p:txBody>
      </p: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5DEB41D7-3FA4-4B85-9930-4DF0C5BB2832}"/>
              </a:ext>
            </a:extLst>
          </p:cNvPr>
          <p:cNvSpPr/>
          <p:nvPr/>
        </p:nvSpPr>
        <p:spPr>
          <a:xfrm rot="20074296">
            <a:off x="8335848" y="1629397"/>
            <a:ext cx="1605208" cy="49446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Datakvaliteten for alle registre og ter kjent og dokumentert </a:t>
            </a:r>
          </a:p>
        </p:txBody>
      </p:sp>
      <p:sp>
        <p:nvSpPr>
          <p:cNvPr id="64" name="Rektangel: avrundede hjørner 63">
            <a:extLst>
              <a:ext uri="{FF2B5EF4-FFF2-40B4-BE49-F238E27FC236}">
                <a16:creationId xmlns:a16="http://schemas.microsoft.com/office/drawing/2014/main" id="{8DC92ACF-E0C1-4223-8DD9-BDBBFA03106D}"/>
              </a:ext>
            </a:extLst>
          </p:cNvPr>
          <p:cNvSpPr/>
          <p:nvPr/>
        </p:nvSpPr>
        <p:spPr>
          <a:xfrm>
            <a:off x="4547001" y="373354"/>
            <a:ext cx="1367397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for API-beskrivelser på plass</a:t>
            </a:r>
          </a:p>
        </p:txBody>
      </p:sp>
      <p:sp>
        <p:nvSpPr>
          <p:cNvPr id="65" name="Rektangel: avrundede hjørner 64">
            <a:extLst>
              <a:ext uri="{FF2B5EF4-FFF2-40B4-BE49-F238E27FC236}">
                <a16:creationId xmlns:a16="http://schemas.microsoft.com/office/drawing/2014/main" id="{89434C3B-103F-4AA1-86A4-4DE3C14B04FB}"/>
              </a:ext>
            </a:extLst>
          </p:cNvPr>
          <p:cNvSpPr/>
          <p:nvPr/>
        </p:nvSpPr>
        <p:spPr>
          <a:xfrm rot="2144274">
            <a:off x="9438464" y="1034543"/>
            <a:ext cx="2457709" cy="368269"/>
          </a:xfrm>
          <a:prstGeom prst="roundRect">
            <a:avLst/>
          </a:prstGeom>
          <a:gradFill>
            <a:gsLst>
              <a:gs pos="25500">
                <a:schemeClr val="accent6">
                  <a:lumMod val="50000"/>
                </a:schemeClr>
              </a:gs>
              <a:gs pos="14000">
                <a:schemeClr val="accent2">
                  <a:lumMod val="75000"/>
                </a:schemeClr>
              </a:gs>
              <a:gs pos="56000">
                <a:srgbClr val="7030A0"/>
              </a:gs>
              <a:gs pos="63000">
                <a:srgbClr val="483F8D"/>
              </a:gs>
              <a:gs pos="86000">
                <a:srgbClr val="90568A"/>
              </a:gs>
              <a:gs pos="97000">
                <a:schemeClr val="accent1">
                  <a:lumMod val="75000"/>
                </a:schemeClr>
              </a:gs>
              <a:gs pos="79000">
                <a:srgbClr val="B71184"/>
              </a:gs>
              <a:gs pos="40000">
                <a:srgbClr val="C00000"/>
              </a:gs>
            </a:gsLst>
            <a:lin ang="2700000" scaled="1"/>
          </a:gra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Tydeligere kobling mellom elementene på IF-området</a:t>
            </a:r>
          </a:p>
        </p:txBody>
      </p:sp>
      <p:sp>
        <p:nvSpPr>
          <p:cNvPr id="68" name="Rektangel: avrundede hjørner 67">
            <a:extLst>
              <a:ext uri="{FF2B5EF4-FFF2-40B4-BE49-F238E27FC236}">
                <a16:creationId xmlns:a16="http://schemas.microsoft.com/office/drawing/2014/main" id="{6340EBB3-2D43-4E90-B4BF-0534DFE05793}"/>
              </a:ext>
            </a:extLst>
          </p:cNvPr>
          <p:cNvSpPr/>
          <p:nvPr/>
        </p:nvSpPr>
        <p:spPr>
          <a:xfrm>
            <a:off x="4895538" y="3692491"/>
            <a:ext cx="1142252" cy="38256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metode er valgt</a:t>
            </a:r>
          </a:p>
        </p:txBody>
      </p:sp>
      <p:sp>
        <p:nvSpPr>
          <p:cNvPr id="69" name="Rektangel: avrundede hjørner 68">
            <a:extLst>
              <a:ext uri="{FF2B5EF4-FFF2-40B4-BE49-F238E27FC236}">
                <a16:creationId xmlns:a16="http://schemas.microsoft.com/office/drawing/2014/main" id="{DC0CA7B5-CED2-4BE2-9930-A23DE05AC2CC}"/>
              </a:ext>
            </a:extLst>
          </p:cNvPr>
          <p:cNvSpPr/>
          <p:nvPr/>
        </p:nvSpPr>
        <p:spPr>
          <a:xfrm>
            <a:off x="3939697" y="4370592"/>
            <a:ext cx="1142252" cy="34259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Verktøybehov vurdert</a:t>
            </a:r>
          </a:p>
        </p:txBody>
      </p:sp>
      <p:sp>
        <p:nvSpPr>
          <p:cNvPr id="70" name="Rektangel: avrundede hjørner 69">
            <a:extLst>
              <a:ext uri="{FF2B5EF4-FFF2-40B4-BE49-F238E27FC236}">
                <a16:creationId xmlns:a16="http://schemas.microsoft.com/office/drawing/2014/main" id="{20E9E61D-CCD6-4D3C-B459-332D59FAD647}"/>
              </a:ext>
            </a:extLst>
          </p:cNvPr>
          <p:cNvSpPr/>
          <p:nvPr/>
        </p:nvSpPr>
        <p:spPr>
          <a:xfrm>
            <a:off x="117547" y="5759400"/>
            <a:ext cx="2964298" cy="716226"/>
          </a:xfrm>
          <a:prstGeom prst="roundRect">
            <a:avLst/>
          </a:prstGeom>
          <a:gradFill>
            <a:gsLst>
              <a:gs pos="65000">
                <a:schemeClr val="accent1">
                  <a:lumMod val="50000"/>
                </a:schemeClr>
              </a:gs>
              <a:gs pos="41000">
                <a:srgbClr val="7030A0"/>
              </a:gs>
              <a:gs pos="32000">
                <a:srgbClr val="C00000"/>
              </a:gs>
            </a:gsLst>
            <a:lin ang="27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BE005DA8-76B2-4A89-9761-399CB0A0F0DC}"/>
              </a:ext>
            </a:extLst>
          </p:cNvPr>
          <p:cNvSpPr/>
          <p:nvPr/>
        </p:nvSpPr>
        <p:spPr>
          <a:xfrm>
            <a:off x="5469605" y="4448585"/>
            <a:ext cx="1568320" cy="815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til data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75" name="Rektangel: avrundede hjørner 74">
            <a:extLst>
              <a:ext uri="{FF2B5EF4-FFF2-40B4-BE49-F238E27FC236}">
                <a16:creationId xmlns:a16="http://schemas.microsoft.com/office/drawing/2014/main" id="{CC29BAA9-5F7B-4C5D-9F64-540F99A0438D}"/>
              </a:ext>
            </a:extLst>
          </p:cNvPr>
          <p:cNvSpPr/>
          <p:nvPr/>
        </p:nvSpPr>
        <p:spPr>
          <a:xfrm>
            <a:off x="4275625" y="5272595"/>
            <a:ext cx="1424400" cy="7061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ansvar og for plassering av eierskap er godkjent</a:t>
            </a:r>
          </a:p>
        </p:txBody>
      </p:sp>
      <p:sp>
        <p:nvSpPr>
          <p:cNvPr id="80" name="Rektangel: avrundede hjørner 79">
            <a:extLst>
              <a:ext uri="{FF2B5EF4-FFF2-40B4-BE49-F238E27FC236}">
                <a16:creationId xmlns:a16="http://schemas.microsoft.com/office/drawing/2014/main" id="{EF5C6ECA-FC8D-43F9-9E62-481B575994F3}"/>
              </a:ext>
            </a:extLst>
          </p:cNvPr>
          <p:cNvSpPr/>
          <p:nvPr/>
        </p:nvSpPr>
        <p:spPr>
          <a:xfrm>
            <a:off x="10497938" y="5127155"/>
            <a:ext cx="1470147" cy="60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og kartlegging FU/VST er påbegynt</a:t>
            </a:r>
          </a:p>
        </p:txBody>
      </p:sp>
      <p:sp>
        <p:nvSpPr>
          <p:cNvPr id="83" name="Rektangel: avrundede hjørner 82">
            <a:extLst>
              <a:ext uri="{FF2B5EF4-FFF2-40B4-BE49-F238E27FC236}">
                <a16:creationId xmlns:a16="http://schemas.microsoft.com/office/drawing/2014/main" id="{137E089A-9F28-4DBA-80A4-CB9119A8F225}"/>
              </a:ext>
            </a:extLst>
          </p:cNvPr>
          <p:cNvSpPr/>
          <p:nvPr/>
        </p:nvSpPr>
        <p:spPr>
          <a:xfrm>
            <a:off x="3188975" y="475160"/>
            <a:ext cx="1208478" cy="6340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4" name="Rektangel: avrundede hjørner 83">
            <a:extLst>
              <a:ext uri="{FF2B5EF4-FFF2-40B4-BE49-F238E27FC236}">
                <a16:creationId xmlns:a16="http://schemas.microsoft.com/office/drawing/2014/main" id="{2C30F30C-B41D-490A-B99D-80F3B5000BC6}"/>
              </a:ext>
            </a:extLst>
          </p:cNvPr>
          <p:cNvSpPr/>
          <p:nvPr/>
        </p:nvSpPr>
        <p:spPr>
          <a:xfrm>
            <a:off x="1808078" y="430715"/>
            <a:ext cx="1293275" cy="7139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IT: Prøve ut "kode først"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"dokumentasjon først</a:t>
            </a:r>
          </a:p>
        </p:txBody>
      </p:sp>
      <p:sp>
        <p:nvSpPr>
          <p:cNvPr id="85" name="Rektangel: avrundede hjørner 84">
            <a:extLst>
              <a:ext uri="{FF2B5EF4-FFF2-40B4-BE49-F238E27FC236}">
                <a16:creationId xmlns:a16="http://schemas.microsoft.com/office/drawing/2014/main" id="{AE4FBB3C-71B6-4443-BC2D-E19A8E217C52}"/>
              </a:ext>
            </a:extLst>
          </p:cNvPr>
          <p:cNvSpPr/>
          <p:nvPr/>
        </p:nvSpPr>
        <p:spPr>
          <a:xfrm>
            <a:off x="577382" y="658323"/>
            <a:ext cx="1142252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Ressursbruk FU/IT avklart</a:t>
            </a:r>
          </a:p>
        </p:txBody>
      </p:sp>
      <p:sp>
        <p:nvSpPr>
          <p:cNvPr id="87" name="Rektangel: avrundede hjørner 86">
            <a:extLst>
              <a:ext uri="{FF2B5EF4-FFF2-40B4-BE49-F238E27FC236}">
                <a16:creationId xmlns:a16="http://schemas.microsoft.com/office/drawing/2014/main" id="{9DD61501-62EC-4B12-B60D-5E2776F0D75D}"/>
              </a:ext>
            </a:extLst>
          </p:cNvPr>
          <p:cNvSpPr/>
          <p:nvPr/>
        </p:nvSpPr>
        <p:spPr>
          <a:xfrm>
            <a:off x="6824336" y="5333821"/>
            <a:ext cx="1142252" cy="58848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8" name="Rektangel: avrundede hjørner 87">
            <a:extLst>
              <a:ext uri="{FF2B5EF4-FFF2-40B4-BE49-F238E27FC236}">
                <a16:creationId xmlns:a16="http://schemas.microsoft.com/office/drawing/2014/main" id="{CE720BAA-32E8-4705-ABE1-44CF9DF57017}"/>
              </a:ext>
            </a:extLst>
          </p:cNvPr>
          <p:cNvSpPr/>
          <p:nvPr/>
        </p:nvSpPr>
        <p:spPr>
          <a:xfrm>
            <a:off x="5669111" y="6035043"/>
            <a:ext cx="1460550" cy="460700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89" name="Rektangel: avrundede hjørner 88">
            <a:extLst>
              <a:ext uri="{FF2B5EF4-FFF2-40B4-BE49-F238E27FC236}">
                <a16:creationId xmlns:a16="http://schemas.microsoft.com/office/drawing/2014/main" id="{6688E7D3-B1F3-4771-8BBF-23F2E1431C4C}"/>
              </a:ext>
            </a:extLst>
          </p:cNvPr>
          <p:cNvSpPr/>
          <p:nvPr/>
        </p:nvSpPr>
        <p:spPr>
          <a:xfrm>
            <a:off x="8719504" y="3139912"/>
            <a:ext cx="966575" cy="902284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kodeverk er hovedregel</a:t>
            </a:r>
          </a:p>
        </p:txBody>
      </p:sp>
      <p:sp>
        <p:nvSpPr>
          <p:cNvPr id="90" name="Rektangel: avrundede hjørner 89">
            <a:extLst>
              <a:ext uri="{FF2B5EF4-FFF2-40B4-BE49-F238E27FC236}">
                <a16:creationId xmlns:a16="http://schemas.microsoft.com/office/drawing/2014/main" id="{BD84C029-3BE1-418E-B901-8FA7104CFD05}"/>
              </a:ext>
            </a:extLst>
          </p:cNvPr>
          <p:cNvSpPr/>
          <p:nvPr/>
        </p:nvSpPr>
        <p:spPr>
          <a:xfrm rot="18625072">
            <a:off x="9480579" y="2125854"/>
            <a:ext cx="1814321" cy="799842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 ved BR finnes i en felles master og gjenbruk er hovedregel</a:t>
            </a:r>
          </a:p>
        </p:txBody>
      </p:sp>
      <p:sp>
        <p:nvSpPr>
          <p:cNvPr id="91" name="Rektangel: avrundede hjørner 90">
            <a:extLst>
              <a:ext uri="{FF2B5EF4-FFF2-40B4-BE49-F238E27FC236}">
                <a16:creationId xmlns:a16="http://schemas.microsoft.com/office/drawing/2014/main" id="{DE58B494-88D0-4321-8AEE-3FE64FBA1F69}"/>
              </a:ext>
            </a:extLst>
          </p:cNvPr>
          <p:cNvSpPr/>
          <p:nvPr/>
        </p:nvSpPr>
        <p:spPr>
          <a:xfrm>
            <a:off x="7722343" y="4008334"/>
            <a:ext cx="1163150" cy="113490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Løsninger for forvaltning og intern publisering av kodeverk er på plass</a:t>
            </a:r>
          </a:p>
        </p:txBody>
      </p:sp>
      <p:sp>
        <p:nvSpPr>
          <p:cNvPr id="92" name="Rektangel: avrundede hjørner 91">
            <a:extLst>
              <a:ext uri="{FF2B5EF4-FFF2-40B4-BE49-F238E27FC236}">
                <a16:creationId xmlns:a16="http://schemas.microsoft.com/office/drawing/2014/main" id="{9F610D59-62E8-4A0A-AC28-15F70D0713F7}"/>
              </a:ext>
            </a:extLst>
          </p:cNvPr>
          <p:cNvSpPr/>
          <p:nvPr/>
        </p:nvSpPr>
        <p:spPr>
          <a:xfrm>
            <a:off x="745338" y="2350701"/>
            <a:ext cx="1099526" cy="1670208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93" name="Rektangel: avrundede hjørner 92">
            <a:extLst>
              <a:ext uri="{FF2B5EF4-FFF2-40B4-BE49-F238E27FC236}">
                <a16:creationId xmlns:a16="http://schemas.microsoft.com/office/drawing/2014/main" id="{1021FE13-2D3A-4292-A3F0-C3CD90D0F5EC}"/>
              </a:ext>
            </a:extLst>
          </p:cNvPr>
          <p:cNvSpPr/>
          <p:nvPr/>
        </p:nvSpPr>
        <p:spPr>
          <a:xfrm>
            <a:off x="6026257" y="253543"/>
            <a:ext cx="1069629" cy="1132239"/>
          </a:xfrm>
          <a:prstGeom prst="roundRect">
            <a:avLst/>
          </a:prstGeom>
          <a:gradFill flip="none" rotWithShape="1">
            <a:gsLst>
              <a:gs pos="49000">
                <a:schemeClr val="accent4">
                  <a:lumMod val="75000"/>
                </a:schemeClr>
              </a:gs>
              <a:gs pos="57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Modell- og API ramme- verk er tett integrert i utviklingsverktøy</a:t>
            </a:r>
          </a:p>
        </p:txBody>
      </p:sp>
      <p:sp>
        <p:nvSpPr>
          <p:cNvPr id="94" name="Rektangel: avrundede hjørner 93">
            <a:extLst>
              <a:ext uri="{FF2B5EF4-FFF2-40B4-BE49-F238E27FC236}">
                <a16:creationId xmlns:a16="http://schemas.microsoft.com/office/drawing/2014/main" id="{B2A9846B-C920-46D2-A26E-745843B6A2B4}"/>
              </a:ext>
            </a:extLst>
          </p:cNvPr>
          <p:cNvSpPr/>
          <p:nvPr/>
        </p:nvSpPr>
        <p:spPr>
          <a:xfrm>
            <a:off x="2281474" y="1232464"/>
            <a:ext cx="988424" cy="1118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plugins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forvaltes og videreutvikles</a:t>
            </a:r>
          </a:p>
        </p:txBody>
      </p:sp>
      <p:sp>
        <p:nvSpPr>
          <p:cNvPr id="97" name="Rektangel: avrundede hjørner 96">
            <a:extLst>
              <a:ext uri="{FF2B5EF4-FFF2-40B4-BE49-F238E27FC236}">
                <a16:creationId xmlns:a16="http://schemas.microsoft.com/office/drawing/2014/main" id="{6DC1F920-AC57-455B-979B-951E276845AE}"/>
              </a:ext>
            </a:extLst>
          </p:cNvPr>
          <p:cNvSpPr/>
          <p:nvPr/>
        </p:nvSpPr>
        <p:spPr>
          <a:xfrm>
            <a:off x="6189615" y="3579053"/>
            <a:ext cx="1568320" cy="7825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utenfor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66" name="Rektangel: avrundede hjørner 65">
            <a:extLst>
              <a:ext uri="{FF2B5EF4-FFF2-40B4-BE49-F238E27FC236}">
                <a16:creationId xmlns:a16="http://schemas.microsoft.com/office/drawing/2014/main" id="{D14F59DF-40FB-444F-BEB5-A08D4A6FCF9F}"/>
              </a:ext>
            </a:extLst>
          </p:cNvPr>
          <p:cNvSpPr/>
          <p:nvPr/>
        </p:nvSpPr>
        <p:spPr>
          <a:xfrm>
            <a:off x="4118581" y="2167215"/>
            <a:ext cx="1166877" cy="6069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verktøy</a:t>
            </a: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4899D916-6C53-4657-881D-E68D4918DBEA}"/>
              </a:ext>
            </a:extLst>
          </p:cNvPr>
          <p:cNvSpPr/>
          <p:nvPr/>
        </p:nvSpPr>
        <p:spPr>
          <a:xfrm>
            <a:off x="2179509" y="2431856"/>
            <a:ext cx="1577278" cy="708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72" name="Rektangel: avrundede hjørner 71">
            <a:extLst>
              <a:ext uri="{FF2B5EF4-FFF2-40B4-BE49-F238E27FC236}">
                <a16:creationId xmlns:a16="http://schemas.microsoft.com/office/drawing/2014/main" id="{05DE1511-C12C-469E-A087-F45B52D8BEA8}"/>
              </a:ext>
            </a:extLst>
          </p:cNvPr>
          <p:cNvSpPr/>
          <p:nvPr/>
        </p:nvSpPr>
        <p:spPr>
          <a:xfrm>
            <a:off x="8751125" y="5531349"/>
            <a:ext cx="818659" cy="9826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</p:spTree>
    <p:extLst>
      <p:ext uri="{BB962C8B-B14F-4D97-AF65-F5344CB8AC3E}">
        <p14:creationId xmlns:p14="http://schemas.microsoft.com/office/powerpoint/2010/main" val="324672354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 21"/>
          <p:cNvSpPr/>
          <p:nvPr/>
        </p:nvSpPr>
        <p:spPr>
          <a:xfrm>
            <a:off x="3820437" y="0"/>
            <a:ext cx="8371563" cy="4935255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ihåndsform 22"/>
          <p:cNvSpPr/>
          <p:nvPr/>
        </p:nvSpPr>
        <p:spPr>
          <a:xfrm>
            <a:off x="1377863" y="0"/>
            <a:ext cx="10814136" cy="6250488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ihåndsform 23"/>
          <p:cNvSpPr/>
          <p:nvPr/>
        </p:nvSpPr>
        <p:spPr>
          <a:xfrm>
            <a:off x="6814159" y="0"/>
            <a:ext cx="5377840" cy="3519814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738158" y="-166254"/>
            <a:ext cx="1597890" cy="9507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28" name="Rett linje 27"/>
          <p:cNvCxnSpPr>
            <a:cxnSpLocks/>
          </p:cNvCxnSpPr>
          <p:nvPr/>
        </p:nvCxnSpPr>
        <p:spPr>
          <a:xfrm flipH="1">
            <a:off x="23434" y="250022"/>
            <a:ext cx="10988293" cy="1397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599" y="495690"/>
            <a:ext cx="10852727" cy="263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cxnSpLocks/>
            <a:stCxn id="26" idx="5"/>
          </p:cNvCxnSpPr>
          <p:nvPr/>
        </p:nvCxnSpPr>
        <p:spPr>
          <a:xfrm flipH="1">
            <a:off x="9191816" y="645230"/>
            <a:ext cx="2910226" cy="6231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/>
        </p:nvCxnSpPr>
        <p:spPr>
          <a:xfrm flipH="1">
            <a:off x="-8329" y="757855"/>
            <a:ext cx="11230530" cy="5393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cxnSpLocks/>
          </p:cNvCxnSpPr>
          <p:nvPr/>
        </p:nvCxnSpPr>
        <p:spPr>
          <a:xfrm flipH="1">
            <a:off x="1589998" y="791052"/>
            <a:ext cx="10110595" cy="614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>
            <a:cxnSpLocks/>
          </p:cNvCxnSpPr>
          <p:nvPr/>
        </p:nvCxnSpPr>
        <p:spPr>
          <a:xfrm flipH="1">
            <a:off x="7270921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cxnSpLocks/>
          </p:cNvCxnSpPr>
          <p:nvPr/>
        </p:nvCxnSpPr>
        <p:spPr>
          <a:xfrm flipH="1">
            <a:off x="4846642" y="861461"/>
            <a:ext cx="6690461" cy="605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C3C58E-CBA1-466B-B12E-1B6FDAC17B22}"/>
              </a:ext>
            </a:extLst>
          </p:cNvPr>
          <p:cNvSpPr txBox="1"/>
          <p:nvPr/>
        </p:nvSpPr>
        <p:spPr>
          <a:xfrm rot="16200000">
            <a:off x="-212636" y="3379497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892351-9940-4C8A-A8E1-8E514DFC366B}"/>
              </a:ext>
            </a:extLst>
          </p:cNvPr>
          <p:cNvSpPr txBox="1"/>
          <p:nvPr/>
        </p:nvSpPr>
        <p:spPr>
          <a:xfrm rot="16200000">
            <a:off x="-275955" y="4750589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2FF9D5F-290B-44DF-89CB-DEA9CBFEF82D}"/>
              </a:ext>
            </a:extLst>
          </p:cNvPr>
          <p:cNvSpPr txBox="1"/>
          <p:nvPr/>
        </p:nvSpPr>
        <p:spPr>
          <a:xfrm>
            <a:off x="137055" y="6507321"/>
            <a:ext cx="13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5BFAD2D-0D9B-4EDC-BB33-CB3BC5C64091}"/>
              </a:ext>
            </a:extLst>
          </p:cNvPr>
          <p:cNvSpPr txBox="1"/>
          <p:nvPr/>
        </p:nvSpPr>
        <p:spPr>
          <a:xfrm>
            <a:off x="2990796" y="6517084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Eierskap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CEEE373-1A20-4BAD-B0E7-82FBD68CC495}"/>
              </a:ext>
            </a:extLst>
          </p:cNvPr>
          <p:cNvSpPr txBox="1"/>
          <p:nvPr/>
        </p:nvSpPr>
        <p:spPr>
          <a:xfrm>
            <a:off x="7679022" y="6495743"/>
            <a:ext cx="11250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Hjemler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384524F-30E2-4208-A0EE-8CCF93FBD6DE}"/>
              </a:ext>
            </a:extLst>
          </p:cNvPr>
          <p:cNvSpPr txBox="1"/>
          <p:nvPr/>
        </p:nvSpPr>
        <p:spPr>
          <a:xfrm>
            <a:off x="5783742" y="651403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E5AF458-1305-48BA-87A1-DA4EC753F0FF}"/>
              </a:ext>
            </a:extLst>
          </p:cNvPr>
          <p:cNvSpPr txBox="1"/>
          <p:nvPr/>
        </p:nvSpPr>
        <p:spPr>
          <a:xfrm>
            <a:off x="9158007" y="6475768"/>
            <a:ext cx="3137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Dokumentasjonsforvaltning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CD05EA11-0A1B-4552-8957-2EB87BAD7537}"/>
              </a:ext>
            </a:extLst>
          </p:cNvPr>
          <p:cNvCxnSpPr>
            <a:cxnSpLocks/>
          </p:cNvCxnSpPr>
          <p:nvPr/>
        </p:nvCxnSpPr>
        <p:spPr>
          <a:xfrm flipH="1">
            <a:off x="6599" y="648355"/>
            <a:ext cx="11036893" cy="38189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70ADB4A-89A2-48E7-933D-C3E1E57E80D2}"/>
              </a:ext>
            </a:extLst>
          </p:cNvPr>
          <p:cNvSpPr txBox="1"/>
          <p:nvPr/>
        </p:nvSpPr>
        <p:spPr>
          <a:xfrm>
            <a:off x="366140" y="-137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C8314E3-B29D-453C-AC36-B0BD2821AEDB}"/>
              </a:ext>
            </a:extLst>
          </p:cNvPr>
          <p:cNvSpPr txBox="1"/>
          <p:nvPr/>
        </p:nvSpPr>
        <p:spPr>
          <a:xfrm>
            <a:off x="2144927" y="-14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56E535F-CE1C-4C2C-AB1B-8DAFC86ED04E}"/>
              </a:ext>
            </a:extLst>
          </p:cNvPr>
          <p:cNvSpPr txBox="1"/>
          <p:nvPr/>
        </p:nvSpPr>
        <p:spPr>
          <a:xfrm>
            <a:off x="4842356" y="-16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3A0FD-59F7-4F54-AB35-3F557D988782}"/>
              </a:ext>
            </a:extLst>
          </p:cNvPr>
          <p:cNvSpPr txBox="1"/>
          <p:nvPr/>
        </p:nvSpPr>
        <p:spPr>
          <a:xfrm>
            <a:off x="7655503" y="-69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84ECD8A9-1E73-49C6-AF59-8D1F48C1B575}"/>
              </a:ext>
            </a:extLst>
          </p:cNvPr>
          <p:cNvSpPr txBox="1"/>
          <p:nvPr/>
        </p:nvSpPr>
        <p:spPr>
          <a:xfrm rot="16200000">
            <a:off x="-61333" y="530651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79DD5054-6A92-4EDE-BCD6-A033AD827925}"/>
              </a:ext>
            </a:extLst>
          </p:cNvPr>
          <p:cNvSpPr txBox="1"/>
          <p:nvPr/>
        </p:nvSpPr>
        <p:spPr>
          <a:xfrm rot="16200000">
            <a:off x="-218951" y="207208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</a:t>
            </a:r>
            <a:endParaRPr kumimoji="0" lang="nb-NO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ktangel: avrundede hjørner 101">
            <a:extLst>
              <a:ext uri="{FF2B5EF4-FFF2-40B4-BE49-F238E27FC236}">
                <a16:creationId xmlns:a16="http://schemas.microsoft.com/office/drawing/2014/main" id="{C9589AD1-2726-46D1-A3E1-186F307C064C}"/>
              </a:ext>
            </a:extLst>
          </p:cNvPr>
          <p:cNvSpPr/>
          <p:nvPr/>
        </p:nvSpPr>
        <p:spPr>
          <a:xfrm>
            <a:off x="8983315" y="4473883"/>
            <a:ext cx="1142252" cy="5884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103" name="Rektangel: avrundede hjørner 102">
            <a:extLst>
              <a:ext uri="{FF2B5EF4-FFF2-40B4-BE49-F238E27FC236}">
                <a16:creationId xmlns:a16="http://schemas.microsoft.com/office/drawing/2014/main" id="{89288D40-F778-44F4-8C5A-E988F280DE84}"/>
              </a:ext>
            </a:extLst>
          </p:cNvPr>
          <p:cNvSpPr/>
          <p:nvPr/>
        </p:nvSpPr>
        <p:spPr>
          <a:xfrm>
            <a:off x="8127878" y="5199059"/>
            <a:ext cx="862645" cy="983306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104" name="Rektangel: avrundede hjørner 103">
            <a:extLst>
              <a:ext uri="{FF2B5EF4-FFF2-40B4-BE49-F238E27FC236}">
                <a16:creationId xmlns:a16="http://schemas.microsoft.com/office/drawing/2014/main" id="{6E463F90-018B-42AA-90F0-5627589D0057}"/>
              </a:ext>
            </a:extLst>
          </p:cNvPr>
          <p:cNvSpPr/>
          <p:nvPr/>
        </p:nvSpPr>
        <p:spPr>
          <a:xfrm>
            <a:off x="10623215" y="5659465"/>
            <a:ext cx="1470147" cy="42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FU/VST er avklart</a:t>
            </a:r>
          </a:p>
        </p:txBody>
      </p:sp>
      <p:sp>
        <p:nvSpPr>
          <p:cNvPr id="105" name="Rektangel: avrundede hjørner 104">
            <a:extLst>
              <a:ext uri="{FF2B5EF4-FFF2-40B4-BE49-F238E27FC236}">
                <a16:creationId xmlns:a16="http://schemas.microsoft.com/office/drawing/2014/main" id="{320B80E1-E334-46E6-AF64-E69F37DA2A8F}"/>
              </a:ext>
            </a:extLst>
          </p:cNvPr>
          <p:cNvSpPr/>
          <p:nvPr/>
        </p:nvSpPr>
        <p:spPr>
          <a:xfrm>
            <a:off x="9030525" y="5226549"/>
            <a:ext cx="803639" cy="994220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106" name="Rektangel: avrundede hjørner 105">
            <a:extLst>
              <a:ext uri="{FF2B5EF4-FFF2-40B4-BE49-F238E27FC236}">
                <a16:creationId xmlns:a16="http://schemas.microsoft.com/office/drawing/2014/main" id="{28F57D5D-5ADA-448C-A19B-1F8CB8B1A633}"/>
              </a:ext>
            </a:extLst>
          </p:cNvPr>
          <p:cNvSpPr/>
          <p:nvPr/>
        </p:nvSpPr>
        <p:spPr>
          <a:xfrm>
            <a:off x="10777338" y="4822355"/>
            <a:ext cx="1470147" cy="60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og kartlegging FU/VST er påbegynt</a:t>
            </a:r>
          </a:p>
        </p:txBody>
      </p:sp>
      <p:cxnSp>
        <p:nvCxnSpPr>
          <p:cNvPr id="107" name="Rett linje 106">
            <a:extLst>
              <a:ext uri="{FF2B5EF4-FFF2-40B4-BE49-F238E27FC236}">
                <a16:creationId xmlns:a16="http://schemas.microsoft.com/office/drawing/2014/main" id="{5C48BFD1-7DC6-4341-BC77-1FACFBE40F50}"/>
              </a:ext>
            </a:extLst>
          </p:cNvPr>
          <p:cNvCxnSpPr>
            <a:cxnSpLocks/>
          </p:cNvCxnSpPr>
          <p:nvPr/>
        </p:nvCxnSpPr>
        <p:spPr>
          <a:xfrm flipH="1">
            <a:off x="7273682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 21"/>
          <p:cNvSpPr/>
          <p:nvPr/>
        </p:nvSpPr>
        <p:spPr>
          <a:xfrm>
            <a:off x="3820437" y="0"/>
            <a:ext cx="8371563" cy="4935255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ihåndsform 22"/>
          <p:cNvSpPr/>
          <p:nvPr/>
        </p:nvSpPr>
        <p:spPr>
          <a:xfrm>
            <a:off x="1377863" y="0"/>
            <a:ext cx="10814136" cy="6250488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ihåndsform 23"/>
          <p:cNvSpPr/>
          <p:nvPr/>
        </p:nvSpPr>
        <p:spPr>
          <a:xfrm>
            <a:off x="6814159" y="0"/>
            <a:ext cx="5377840" cy="3519814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738158" y="-166254"/>
            <a:ext cx="1597890" cy="9507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28" name="Rett linje 27"/>
          <p:cNvCxnSpPr>
            <a:cxnSpLocks/>
          </p:cNvCxnSpPr>
          <p:nvPr/>
        </p:nvCxnSpPr>
        <p:spPr>
          <a:xfrm flipH="1">
            <a:off x="23434" y="250022"/>
            <a:ext cx="10988293" cy="1397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599" y="495690"/>
            <a:ext cx="10852727" cy="263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cxnSpLocks/>
            <a:stCxn id="26" idx="5"/>
          </p:cNvCxnSpPr>
          <p:nvPr/>
        </p:nvCxnSpPr>
        <p:spPr>
          <a:xfrm flipH="1">
            <a:off x="9191816" y="645230"/>
            <a:ext cx="2910226" cy="6231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/>
        </p:nvCxnSpPr>
        <p:spPr>
          <a:xfrm flipH="1">
            <a:off x="-8329" y="757855"/>
            <a:ext cx="11230530" cy="5393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cxnSpLocks/>
          </p:cNvCxnSpPr>
          <p:nvPr/>
        </p:nvCxnSpPr>
        <p:spPr>
          <a:xfrm flipH="1">
            <a:off x="1589998" y="791052"/>
            <a:ext cx="10110595" cy="614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>
            <a:cxnSpLocks/>
          </p:cNvCxnSpPr>
          <p:nvPr/>
        </p:nvCxnSpPr>
        <p:spPr>
          <a:xfrm flipH="1">
            <a:off x="7270921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cxnSpLocks/>
          </p:cNvCxnSpPr>
          <p:nvPr/>
        </p:nvCxnSpPr>
        <p:spPr>
          <a:xfrm flipH="1">
            <a:off x="4846642" y="861461"/>
            <a:ext cx="6690461" cy="605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6C23B5-31EE-4E13-8CF0-869129778D04}"/>
              </a:ext>
            </a:extLst>
          </p:cNvPr>
          <p:cNvSpPr txBox="1"/>
          <p:nvPr/>
        </p:nvSpPr>
        <p:spPr>
          <a:xfrm rot="16200000">
            <a:off x="-61333" y="530651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E4DE02-9E92-4B98-9AD0-0F4A4DE9DE2C}"/>
              </a:ext>
            </a:extLst>
          </p:cNvPr>
          <p:cNvSpPr txBox="1"/>
          <p:nvPr/>
        </p:nvSpPr>
        <p:spPr>
          <a:xfrm rot="16200000">
            <a:off x="-211738" y="207208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C3C58E-CBA1-466B-B12E-1B6FDAC17B22}"/>
              </a:ext>
            </a:extLst>
          </p:cNvPr>
          <p:cNvSpPr txBox="1"/>
          <p:nvPr/>
        </p:nvSpPr>
        <p:spPr>
          <a:xfrm rot="16200000">
            <a:off x="-212636" y="3379497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892351-9940-4C8A-A8E1-8E514DFC366B}"/>
              </a:ext>
            </a:extLst>
          </p:cNvPr>
          <p:cNvSpPr txBox="1"/>
          <p:nvPr/>
        </p:nvSpPr>
        <p:spPr>
          <a:xfrm rot="16200000">
            <a:off x="-275955" y="4750589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2FF9D5F-290B-44DF-89CB-DEA9CBFEF82D}"/>
              </a:ext>
            </a:extLst>
          </p:cNvPr>
          <p:cNvSpPr txBox="1"/>
          <p:nvPr/>
        </p:nvSpPr>
        <p:spPr>
          <a:xfrm>
            <a:off x="137055" y="6507321"/>
            <a:ext cx="13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5BFAD2D-0D9B-4EDC-BB33-CB3BC5C64091}"/>
              </a:ext>
            </a:extLst>
          </p:cNvPr>
          <p:cNvSpPr txBox="1"/>
          <p:nvPr/>
        </p:nvSpPr>
        <p:spPr>
          <a:xfrm>
            <a:off x="2990796" y="6517084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Eierskap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CEEE373-1A20-4BAD-B0E7-82FBD68CC495}"/>
              </a:ext>
            </a:extLst>
          </p:cNvPr>
          <p:cNvSpPr txBox="1"/>
          <p:nvPr/>
        </p:nvSpPr>
        <p:spPr>
          <a:xfrm>
            <a:off x="7679022" y="6495743"/>
            <a:ext cx="10217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Hjemler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384524F-30E2-4208-A0EE-8CCF93FBD6DE}"/>
              </a:ext>
            </a:extLst>
          </p:cNvPr>
          <p:cNvSpPr txBox="1"/>
          <p:nvPr/>
        </p:nvSpPr>
        <p:spPr>
          <a:xfrm>
            <a:off x="5783742" y="651403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E5AF458-1305-48BA-87A1-DA4EC753F0FF}"/>
              </a:ext>
            </a:extLst>
          </p:cNvPr>
          <p:cNvSpPr txBox="1"/>
          <p:nvPr/>
        </p:nvSpPr>
        <p:spPr>
          <a:xfrm>
            <a:off x="9414857" y="6475768"/>
            <a:ext cx="276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Dokumentasjonsforvaltning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CD05EA11-0A1B-4552-8957-2EB87BAD7537}"/>
              </a:ext>
            </a:extLst>
          </p:cNvPr>
          <p:cNvCxnSpPr>
            <a:cxnSpLocks/>
          </p:cNvCxnSpPr>
          <p:nvPr/>
        </p:nvCxnSpPr>
        <p:spPr>
          <a:xfrm flipH="1">
            <a:off x="6599" y="648355"/>
            <a:ext cx="11036893" cy="38189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70ADB4A-89A2-48E7-933D-C3E1E57E80D2}"/>
              </a:ext>
            </a:extLst>
          </p:cNvPr>
          <p:cNvSpPr txBox="1"/>
          <p:nvPr/>
        </p:nvSpPr>
        <p:spPr>
          <a:xfrm>
            <a:off x="366140" y="-137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C8314E3-B29D-453C-AC36-B0BD2821AEDB}"/>
              </a:ext>
            </a:extLst>
          </p:cNvPr>
          <p:cNvSpPr txBox="1"/>
          <p:nvPr/>
        </p:nvSpPr>
        <p:spPr>
          <a:xfrm>
            <a:off x="2144927" y="-14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56E535F-CE1C-4C2C-AB1B-8DAFC86ED04E}"/>
              </a:ext>
            </a:extLst>
          </p:cNvPr>
          <p:cNvSpPr txBox="1"/>
          <p:nvPr/>
        </p:nvSpPr>
        <p:spPr>
          <a:xfrm>
            <a:off x="4842356" y="-16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3A0FD-59F7-4F54-AB35-3F557D988782}"/>
              </a:ext>
            </a:extLst>
          </p:cNvPr>
          <p:cNvSpPr txBox="1"/>
          <p:nvPr/>
        </p:nvSpPr>
        <p:spPr>
          <a:xfrm>
            <a:off x="7655503" y="-69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EB3265C4-C66D-4D80-95F2-0F7620923A38}"/>
              </a:ext>
            </a:extLst>
          </p:cNvPr>
          <p:cNvSpPr/>
          <p:nvPr/>
        </p:nvSpPr>
        <p:spPr>
          <a:xfrm>
            <a:off x="845470" y="1423112"/>
            <a:ext cx="1319702" cy="708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rammeverk, godkjenning på plass</a:t>
            </a: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19E0C099-B689-4BF9-9215-0DFFCB0870F1}"/>
              </a:ext>
            </a:extLst>
          </p:cNvPr>
          <p:cNvSpPr/>
          <p:nvPr/>
        </p:nvSpPr>
        <p:spPr>
          <a:xfrm>
            <a:off x="2764305" y="3811186"/>
            <a:ext cx="1142252" cy="5036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2EB58F49-9C9C-4C46-B1D0-59D809CA73C9}"/>
              </a:ext>
            </a:extLst>
          </p:cNvPr>
          <p:cNvSpPr/>
          <p:nvPr/>
        </p:nvSpPr>
        <p:spPr>
          <a:xfrm>
            <a:off x="2357835" y="4852727"/>
            <a:ext cx="1405713" cy="80047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beskrivelse av datakvalitet er godkjent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53BB432-9B30-4664-A492-7A4FB068CB42}"/>
              </a:ext>
            </a:extLst>
          </p:cNvPr>
          <p:cNvSpPr/>
          <p:nvPr/>
        </p:nvSpPr>
        <p:spPr>
          <a:xfrm>
            <a:off x="8804100" y="4868077"/>
            <a:ext cx="1142252" cy="5884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52" name="Rektangel: avrundede hjørner 51">
            <a:extLst>
              <a:ext uri="{FF2B5EF4-FFF2-40B4-BE49-F238E27FC236}">
                <a16:creationId xmlns:a16="http://schemas.microsoft.com/office/drawing/2014/main" id="{32C1658C-5A3A-4FED-AD56-CE930B1BFBAF}"/>
              </a:ext>
            </a:extLst>
          </p:cNvPr>
          <p:cNvSpPr/>
          <p:nvPr/>
        </p:nvSpPr>
        <p:spPr>
          <a:xfrm>
            <a:off x="5669112" y="6035044"/>
            <a:ext cx="1460550" cy="46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65B10648-62B4-481E-B2B1-FAD184931959}"/>
              </a:ext>
            </a:extLst>
          </p:cNvPr>
          <p:cNvSpPr/>
          <p:nvPr/>
        </p:nvSpPr>
        <p:spPr>
          <a:xfrm>
            <a:off x="8023753" y="5351215"/>
            <a:ext cx="687370" cy="1135950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FF02054A-4CF7-49AD-8439-4534040FDEB3}"/>
              </a:ext>
            </a:extLst>
          </p:cNvPr>
          <p:cNvSpPr/>
          <p:nvPr/>
        </p:nvSpPr>
        <p:spPr>
          <a:xfrm>
            <a:off x="10343815" y="5964265"/>
            <a:ext cx="1470147" cy="42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FU/VST er avklart</a:t>
            </a:r>
          </a:p>
        </p:txBody>
      </p:sp>
      <p:sp>
        <p:nvSpPr>
          <p:cNvPr id="57" name="Rektangel: avrundede hjørner 56">
            <a:extLst>
              <a:ext uri="{FF2B5EF4-FFF2-40B4-BE49-F238E27FC236}">
                <a16:creationId xmlns:a16="http://schemas.microsoft.com/office/drawing/2014/main" id="{6C210EEA-7973-4B51-9E3B-0ECF408D2D21}"/>
              </a:ext>
            </a:extLst>
          </p:cNvPr>
          <p:cNvSpPr/>
          <p:nvPr/>
        </p:nvSpPr>
        <p:spPr>
          <a:xfrm>
            <a:off x="7169444" y="360992"/>
            <a:ext cx="1132179" cy="1878306"/>
          </a:xfrm>
          <a:prstGeom prst="roundRect">
            <a:avLst/>
          </a:prstGeom>
          <a:gradFill flip="none" rotWithShape="1">
            <a:gsLst>
              <a:gs pos="74000">
                <a:schemeClr val="accent2">
                  <a:lumMod val="75000"/>
                </a:schemeClr>
              </a:gs>
              <a:gs pos="22000">
                <a:schemeClr val="accent4">
                  <a:lumMod val="75000"/>
                </a:schemeClr>
              </a:gs>
              <a:gs pos="52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 og verktøy i tråd med beste praksis</a:t>
            </a:r>
          </a:p>
        </p:txBody>
      </p:sp>
      <p:sp>
        <p:nvSpPr>
          <p:cNvPr id="58" name="Rektangel: avrundede hjørner 57">
            <a:extLst>
              <a:ext uri="{FF2B5EF4-FFF2-40B4-BE49-F238E27FC236}">
                <a16:creationId xmlns:a16="http://schemas.microsoft.com/office/drawing/2014/main" id="{D8EF4E74-5C09-4D8D-938F-2FA0F77A4AE1}"/>
              </a:ext>
            </a:extLst>
          </p:cNvPr>
          <p:cNvSpPr/>
          <p:nvPr/>
        </p:nvSpPr>
        <p:spPr>
          <a:xfrm>
            <a:off x="3351797" y="1144189"/>
            <a:ext cx="1001312" cy="8417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modeller er hovedregel</a:t>
            </a:r>
          </a:p>
        </p:txBody>
      </p: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900AB6EC-E0F0-4481-AAD5-AFBF4266E356}"/>
              </a:ext>
            </a:extLst>
          </p:cNvPr>
          <p:cNvSpPr/>
          <p:nvPr/>
        </p:nvSpPr>
        <p:spPr>
          <a:xfrm>
            <a:off x="4497585" y="1001179"/>
            <a:ext cx="1166878" cy="10313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Innhold i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modellrepo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har høy kvalitet og tilgjengelighet</a:t>
            </a: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EAFE11B4-DF88-463D-82D4-B649AA232F3F}"/>
              </a:ext>
            </a:extLst>
          </p:cNvPr>
          <p:cNvSpPr/>
          <p:nvPr/>
        </p:nvSpPr>
        <p:spPr>
          <a:xfrm>
            <a:off x="3335431" y="3201666"/>
            <a:ext cx="1738186" cy="4399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Datasettkatalog for BR (intern portal) på plass</a:t>
            </a:r>
          </a:p>
        </p:txBody>
      </p:sp>
      <p:sp>
        <p:nvSpPr>
          <p:cNvPr id="61" name="Rektangel: avrundede hjørner 60">
            <a:extLst>
              <a:ext uri="{FF2B5EF4-FFF2-40B4-BE49-F238E27FC236}">
                <a16:creationId xmlns:a16="http://schemas.microsoft.com/office/drawing/2014/main" id="{38F82251-B663-4109-B180-A6AEFD9D2861}"/>
              </a:ext>
            </a:extLst>
          </p:cNvPr>
          <p:cNvSpPr/>
          <p:nvPr/>
        </p:nvSpPr>
        <p:spPr>
          <a:xfrm>
            <a:off x="1457860" y="4142577"/>
            <a:ext cx="1246051" cy="58848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 for intern datasettkatalog er avklart</a:t>
            </a:r>
          </a:p>
        </p:txBody>
      </p: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5DEB41D7-3FA4-4B85-9930-4DF0C5BB2832}"/>
              </a:ext>
            </a:extLst>
          </p:cNvPr>
          <p:cNvSpPr/>
          <p:nvPr/>
        </p:nvSpPr>
        <p:spPr>
          <a:xfrm rot="20074296">
            <a:off x="8335848" y="1629397"/>
            <a:ext cx="1605208" cy="49446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Datakvaliteten for alle registre og ter kjent og dokumentert </a:t>
            </a:r>
          </a:p>
        </p:txBody>
      </p:sp>
      <p:sp>
        <p:nvSpPr>
          <p:cNvPr id="64" name="Rektangel: avrundede hjørner 63">
            <a:extLst>
              <a:ext uri="{FF2B5EF4-FFF2-40B4-BE49-F238E27FC236}">
                <a16:creationId xmlns:a16="http://schemas.microsoft.com/office/drawing/2014/main" id="{8DC92ACF-E0C1-4223-8DD9-BDBBFA03106D}"/>
              </a:ext>
            </a:extLst>
          </p:cNvPr>
          <p:cNvSpPr/>
          <p:nvPr/>
        </p:nvSpPr>
        <p:spPr>
          <a:xfrm>
            <a:off x="4547001" y="373354"/>
            <a:ext cx="1367397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for API-beskrivelser på plass</a:t>
            </a:r>
          </a:p>
        </p:txBody>
      </p:sp>
      <p:sp>
        <p:nvSpPr>
          <p:cNvPr id="65" name="Rektangel: avrundede hjørner 64">
            <a:extLst>
              <a:ext uri="{FF2B5EF4-FFF2-40B4-BE49-F238E27FC236}">
                <a16:creationId xmlns:a16="http://schemas.microsoft.com/office/drawing/2014/main" id="{89434C3B-103F-4AA1-86A4-4DE3C14B04FB}"/>
              </a:ext>
            </a:extLst>
          </p:cNvPr>
          <p:cNvSpPr/>
          <p:nvPr/>
        </p:nvSpPr>
        <p:spPr>
          <a:xfrm rot="2144274">
            <a:off x="9438464" y="1034543"/>
            <a:ext cx="2457709" cy="368269"/>
          </a:xfrm>
          <a:prstGeom prst="roundRect">
            <a:avLst/>
          </a:prstGeom>
          <a:gradFill>
            <a:gsLst>
              <a:gs pos="25500">
                <a:schemeClr val="accent6">
                  <a:lumMod val="50000"/>
                </a:schemeClr>
              </a:gs>
              <a:gs pos="14000">
                <a:schemeClr val="accent2">
                  <a:lumMod val="75000"/>
                </a:schemeClr>
              </a:gs>
              <a:gs pos="56000">
                <a:srgbClr val="7030A0"/>
              </a:gs>
              <a:gs pos="63000">
                <a:srgbClr val="483F8D"/>
              </a:gs>
              <a:gs pos="86000">
                <a:srgbClr val="90568A"/>
              </a:gs>
              <a:gs pos="97000">
                <a:schemeClr val="accent1">
                  <a:lumMod val="75000"/>
                </a:schemeClr>
              </a:gs>
              <a:gs pos="79000">
                <a:srgbClr val="B71184"/>
              </a:gs>
              <a:gs pos="40000">
                <a:srgbClr val="C00000"/>
              </a:gs>
            </a:gsLst>
            <a:lin ang="2700000" scaled="1"/>
          </a:gra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Tydeligere kobling mellom elementene på IF-området</a:t>
            </a:r>
          </a:p>
        </p:txBody>
      </p:sp>
      <p:sp>
        <p:nvSpPr>
          <p:cNvPr id="68" name="Rektangel: avrundede hjørner 67">
            <a:extLst>
              <a:ext uri="{FF2B5EF4-FFF2-40B4-BE49-F238E27FC236}">
                <a16:creationId xmlns:a16="http://schemas.microsoft.com/office/drawing/2014/main" id="{6340EBB3-2D43-4E90-B4BF-0534DFE05793}"/>
              </a:ext>
            </a:extLst>
          </p:cNvPr>
          <p:cNvSpPr/>
          <p:nvPr/>
        </p:nvSpPr>
        <p:spPr>
          <a:xfrm>
            <a:off x="4895538" y="3692491"/>
            <a:ext cx="1142252" cy="38256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metode er valgt</a:t>
            </a:r>
          </a:p>
        </p:txBody>
      </p:sp>
      <p:sp>
        <p:nvSpPr>
          <p:cNvPr id="69" name="Rektangel: avrundede hjørner 68">
            <a:extLst>
              <a:ext uri="{FF2B5EF4-FFF2-40B4-BE49-F238E27FC236}">
                <a16:creationId xmlns:a16="http://schemas.microsoft.com/office/drawing/2014/main" id="{DC0CA7B5-CED2-4BE2-9930-A23DE05AC2CC}"/>
              </a:ext>
            </a:extLst>
          </p:cNvPr>
          <p:cNvSpPr/>
          <p:nvPr/>
        </p:nvSpPr>
        <p:spPr>
          <a:xfrm>
            <a:off x="3939697" y="4370592"/>
            <a:ext cx="1142252" cy="34259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Verktøybehov vurdert</a:t>
            </a:r>
          </a:p>
        </p:txBody>
      </p:sp>
      <p:sp>
        <p:nvSpPr>
          <p:cNvPr id="70" name="Rektangel: avrundede hjørner 69">
            <a:extLst>
              <a:ext uri="{FF2B5EF4-FFF2-40B4-BE49-F238E27FC236}">
                <a16:creationId xmlns:a16="http://schemas.microsoft.com/office/drawing/2014/main" id="{20E9E61D-CCD6-4D3C-B459-332D59FAD647}"/>
              </a:ext>
            </a:extLst>
          </p:cNvPr>
          <p:cNvSpPr/>
          <p:nvPr/>
        </p:nvSpPr>
        <p:spPr>
          <a:xfrm>
            <a:off x="117547" y="5759400"/>
            <a:ext cx="2964298" cy="716226"/>
          </a:xfrm>
          <a:prstGeom prst="roundRect">
            <a:avLst/>
          </a:prstGeom>
          <a:gradFill>
            <a:gsLst>
              <a:gs pos="65000">
                <a:schemeClr val="accent1">
                  <a:lumMod val="50000"/>
                </a:schemeClr>
              </a:gs>
              <a:gs pos="41000">
                <a:srgbClr val="7030A0"/>
              </a:gs>
              <a:gs pos="32000">
                <a:srgbClr val="C00000"/>
              </a:gs>
            </a:gsLst>
            <a:lin ang="27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BE005DA8-76B2-4A89-9761-399CB0A0F0DC}"/>
              </a:ext>
            </a:extLst>
          </p:cNvPr>
          <p:cNvSpPr/>
          <p:nvPr/>
        </p:nvSpPr>
        <p:spPr>
          <a:xfrm>
            <a:off x="5469605" y="4448585"/>
            <a:ext cx="1568320" cy="815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til data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75" name="Rektangel: avrundede hjørner 74">
            <a:extLst>
              <a:ext uri="{FF2B5EF4-FFF2-40B4-BE49-F238E27FC236}">
                <a16:creationId xmlns:a16="http://schemas.microsoft.com/office/drawing/2014/main" id="{CC29BAA9-5F7B-4C5D-9F64-540F99A0438D}"/>
              </a:ext>
            </a:extLst>
          </p:cNvPr>
          <p:cNvSpPr/>
          <p:nvPr/>
        </p:nvSpPr>
        <p:spPr>
          <a:xfrm>
            <a:off x="4275625" y="5272595"/>
            <a:ext cx="1424400" cy="7061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ansvar og for plassering av eierskap er godkjent</a:t>
            </a:r>
          </a:p>
        </p:txBody>
      </p:sp>
      <p:sp>
        <p:nvSpPr>
          <p:cNvPr id="80" name="Rektangel: avrundede hjørner 79">
            <a:extLst>
              <a:ext uri="{FF2B5EF4-FFF2-40B4-BE49-F238E27FC236}">
                <a16:creationId xmlns:a16="http://schemas.microsoft.com/office/drawing/2014/main" id="{EF5C6ECA-FC8D-43F9-9E62-481B575994F3}"/>
              </a:ext>
            </a:extLst>
          </p:cNvPr>
          <p:cNvSpPr/>
          <p:nvPr/>
        </p:nvSpPr>
        <p:spPr>
          <a:xfrm>
            <a:off x="10497938" y="5127155"/>
            <a:ext cx="1470147" cy="60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og kartlegging FU/VST er påbegynt</a:t>
            </a:r>
          </a:p>
        </p:txBody>
      </p:sp>
      <p:sp>
        <p:nvSpPr>
          <p:cNvPr id="83" name="Rektangel: avrundede hjørner 82">
            <a:extLst>
              <a:ext uri="{FF2B5EF4-FFF2-40B4-BE49-F238E27FC236}">
                <a16:creationId xmlns:a16="http://schemas.microsoft.com/office/drawing/2014/main" id="{137E089A-9F28-4DBA-80A4-CB9119A8F225}"/>
              </a:ext>
            </a:extLst>
          </p:cNvPr>
          <p:cNvSpPr/>
          <p:nvPr/>
        </p:nvSpPr>
        <p:spPr>
          <a:xfrm>
            <a:off x="3188975" y="475160"/>
            <a:ext cx="1208478" cy="6340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4" name="Rektangel: avrundede hjørner 83">
            <a:extLst>
              <a:ext uri="{FF2B5EF4-FFF2-40B4-BE49-F238E27FC236}">
                <a16:creationId xmlns:a16="http://schemas.microsoft.com/office/drawing/2014/main" id="{2C30F30C-B41D-490A-B99D-80F3B5000BC6}"/>
              </a:ext>
            </a:extLst>
          </p:cNvPr>
          <p:cNvSpPr/>
          <p:nvPr/>
        </p:nvSpPr>
        <p:spPr>
          <a:xfrm>
            <a:off x="1808078" y="430715"/>
            <a:ext cx="1293275" cy="7139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IT: Prøve ut "kode først"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"dokumentasjon først</a:t>
            </a:r>
          </a:p>
        </p:txBody>
      </p:sp>
      <p:sp>
        <p:nvSpPr>
          <p:cNvPr id="85" name="Rektangel: avrundede hjørner 84">
            <a:extLst>
              <a:ext uri="{FF2B5EF4-FFF2-40B4-BE49-F238E27FC236}">
                <a16:creationId xmlns:a16="http://schemas.microsoft.com/office/drawing/2014/main" id="{AE4FBB3C-71B6-4443-BC2D-E19A8E217C52}"/>
              </a:ext>
            </a:extLst>
          </p:cNvPr>
          <p:cNvSpPr/>
          <p:nvPr/>
        </p:nvSpPr>
        <p:spPr>
          <a:xfrm>
            <a:off x="577382" y="658323"/>
            <a:ext cx="1142252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Ressursbruk FU/IT avklart</a:t>
            </a:r>
          </a:p>
        </p:txBody>
      </p:sp>
      <p:sp>
        <p:nvSpPr>
          <p:cNvPr id="87" name="Rektangel: avrundede hjørner 86">
            <a:extLst>
              <a:ext uri="{FF2B5EF4-FFF2-40B4-BE49-F238E27FC236}">
                <a16:creationId xmlns:a16="http://schemas.microsoft.com/office/drawing/2014/main" id="{9DD61501-62EC-4B12-B60D-5E2776F0D75D}"/>
              </a:ext>
            </a:extLst>
          </p:cNvPr>
          <p:cNvSpPr/>
          <p:nvPr/>
        </p:nvSpPr>
        <p:spPr>
          <a:xfrm>
            <a:off x="6824336" y="5333821"/>
            <a:ext cx="1142252" cy="58848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8" name="Rektangel: avrundede hjørner 87">
            <a:extLst>
              <a:ext uri="{FF2B5EF4-FFF2-40B4-BE49-F238E27FC236}">
                <a16:creationId xmlns:a16="http://schemas.microsoft.com/office/drawing/2014/main" id="{CE720BAA-32E8-4705-ABE1-44CF9DF57017}"/>
              </a:ext>
            </a:extLst>
          </p:cNvPr>
          <p:cNvSpPr/>
          <p:nvPr/>
        </p:nvSpPr>
        <p:spPr>
          <a:xfrm>
            <a:off x="5669111" y="6035043"/>
            <a:ext cx="1460550" cy="460700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89" name="Rektangel: avrundede hjørner 88">
            <a:extLst>
              <a:ext uri="{FF2B5EF4-FFF2-40B4-BE49-F238E27FC236}">
                <a16:creationId xmlns:a16="http://schemas.microsoft.com/office/drawing/2014/main" id="{6688E7D3-B1F3-4771-8BBF-23F2E1431C4C}"/>
              </a:ext>
            </a:extLst>
          </p:cNvPr>
          <p:cNvSpPr/>
          <p:nvPr/>
        </p:nvSpPr>
        <p:spPr>
          <a:xfrm>
            <a:off x="8719504" y="3139912"/>
            <a:ext cx="966575" cy="902284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kodeverk er hovedregel</a:t>
            </a:r>
          </a:p>
        </p:txBody>
      </p:sp>
      <p:sp>
        <p:nvSpPr>
          <p:cNvPr id="90" name="Rektangel: avrundede hjørner 89">
            <a:extLst>
              <a:ext uri="{FF2B5EF4-FFF2-40B4-BE49-F238E27FC236}">
                <a16:creationId xmlns:a16="http://schemas.microsoft.com/office/drawing/2014/main" id="{BD84C029-3BE1-418E-B901-8FA7104CFD05}"/>
              </a:ext>
            </a:extLst>
          </p:cNvPr>
          <p:cNvSpPr/>
          <p:nvPr/>
        </p:nvSpPr>
        <p:spPr>
          <a:xfrm rot="18625072">
            <a:off x="9480579" y="2125854"/>
            <a:ext cx="1814321" cy="799842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 ved BR finnes i en felles master og gjenbruk er hovedregel</a:t>
            </a:r>
          </a:p>
        </p:txBody>
      </p:sp>
      <p:sp>
        <p:nvSpPr>
          <p:cNvPr id="91" name="Rektangel: avrundede hjørner 90">
            <a:extLst>
              <a:ext uri="{FF2B5EF4-FFF2-40B4-BE49-F238E27FC236}">
                <a16:creationId xmlns:a16="http://schemas.microsoft.com/office/drawing/2014/main" id="{DE58B494-88D0-4321-8AEE-3FE64FBA1F69}"/>
              </a:ext>
            </a:extLst>
          </p:cNvPr>
          <p:cNvSpPr/>
          <p:nvPr/>
        </p:nvSpPr>
        <p:spPr>
          <a:xfrm>
            <a:off x="7722343" y="4008334"/>
            <a:ext cx="1163150" cy="113490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Løsninger for forvaltning og intern publisering av kodeverk er på plass</a:t>
            </a:r>
          </a:p>
        </p:txBody>
      </p:sp>
      <p:sp>
        <p:nvSpPr>
          <p:cNvPr id="92" name="Rektangel: avrundede hjørner 91">
            <a:extLst>
              <a:ext uri="{FF2B5EF4-FFF2-40B4-BE49-F238E27FC236}">
                <a16:creationId xmlns:a16="http://schemas.microsoft.com/office/drawing/2014/main" id="{9F610D59-62E8-4A0A-AC28-15F70D0713F7}"/>
              </a:ext>
            </a:extLst>
          </p:cNvPr>
          <p:cNvSpPr/>
          <p:nvPr/>
        </p:nvSpPr>
        <p:spPr>
          <a:xfrm>
            <a:off x="745338" y="2350701"/>
            <a:ext cx="1099526" cy="1670208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93" name="Rektangel: avrundede hjørner 92">
            <a:extLst>
              <a:ext uri="{FF2B5EF4-FFF2-40B4-BE49-F238E27FC236}">
                <a16:creationId xmlns:a16="http://schemas.microsoft.com/office/drawing/2014/main" id="{1021FE13-2D3A-4292-A3F0-C3CD90D0F5EC}"/>
              </a:ext>
            </a:extLst>
          </p:cNvPr>
          <p:cNvSpPr/>
          <p:nvPr/>
        </p:nvSpPr>
        <p:spPr>
          <a:xfrm>
            <a:off x="6026257" y="253543"/>
            <a:ext cx="1069629" cy="1132239"/>
          </a:xfrm>
          <a:prstGeom prst="roundRect">
            <a:avLst/>
          </a:prstGeom>
          <a:gradFill flip="none" rotWithShape="1">
            <a:gsLst>
              <a:gs pos="49000">
                <a:schemeClr val="accent4">
                  <a:lumMod val="75000"/>
                </a:schemeClr>
              </a:gs>
              <a:gs pos="57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Modell- og API ramme- verk er tett integrert i utviklingsverktøy</a:t>
            </a:r>
          </a:p>
        </p:txBody>
      </p:sp>
      <p:sp>
        <p:nvSpPr>
          <p:cNvPr id="94" name="Rektangel: avrundede hjørner 93">
            <a:extLst>
              <a:ext uri="{FF2B5EF4-FFF2-40B4-BE49-F238E27FC236}">
                <a16:creationId xmlns:a16="http://schemas.microsoft.com/office/drawing/2014/main" id="{B2A9846B-C920-46D2-A26E-745843B6A2B4}"/>
              </a:ext>
            </a:extLst>
          </p:cNvPr>
          <p:cNvSpPr/>
          <p:nvPr/>
        </p:nvSpPr>
        <p:spPr>
          <a:xfrm>
            <a:off x="2281474" y="1232464"/>
            <a:ext cx="988424" cy="1118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plugins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forvaltes og videreutvikles</a:t>
            </a:r>
          </a:p>
        </p:txBody>
      </p:sp>
      <p:sp>
        <p:nvSpPr>
          <p:cNvPr id="97" name="Rektangel: avrundede hjørner 96">
            <a:extLst>
              <a:ext uri="{FF2B5EF4-FFF2-40B4-BE49-F238E27FC236}">
                <a16:creationId xmlns:a16="http://schemas.microsoft.com/office/drawing/2014/main" id="{6DC1F920-AC57-455B-979B-951E276845AE}"/>
              </a:ext>
            </a:extLst>
          </p:cNvPr>
          <p:cNvSpPr/>
          <p:nvPr/>
        </p:nvSpPr>
        <p:spPr>
          <a:xfrm>
            <a:off x="6189615" y="3579053"/>
            <a:ext cx="1568320" cy="7825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utenfor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66" name="Rektangel: avrundede hjørner 65">
            <a:extLst>
              <a:ext uri="{FF2B5EF4-FFF2-40B4-BE49-F238E27FC236}">
                <a16:creationId xmlns:a16="http://schemas.microsoft.com/office/drawing/2014/main" id="{D14F59DF-40FB-444F-BEB5-A08D4A6FCF9F}"/>
              </a:ext>
            </a:extLst>
          </p:cNvPr>
          <p:cNvSpPr/>
          <p:nvPr/>
        </p:nvSpPr>
        <p:spPr>
          <a:xfrm>
            <a:off x="4118581" y="2167215"/>
            <a:ext cx="1166877" cy="6069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verktøy</a:t>
            </a: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4899D916-6C53-4657-881D-E68D4918DBEA}"/>
              </a:ext>
            </a:extLst>
          </p:cNvPr>
          <p:cNvSpPr/>
          <p:nvPr/>
        </p:nvSpPr>
        <p:spPr>
          <a:xfrm>
            <a:off x="2179509" y="2431856"/>
            <a:ext cx="1577278" cy="708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72" name="Rektangel: avrundede hjørner 71">
            <a:extLst>
              <a:ext uri="{FF2B5EF4-FFF2-40B4-BE49-F238E27FC236}">
                <a16:creationId xmlns:a16="http://schemas.microsoft.com/office/drawing/2014/main" id="{05DE1511-C12C-469E-A087-F45B52D8BEA8}"/>
              </a:ext>
            </a:extLst>
          </p:cNvPr>
          <p:cNvSpPr/>
          <p:nvPr/>
        </p:nvSpPr>
        <p:spPr>
          <a:xfrm>
            <a:off x="8751125" y="5531349"/>
            <a:ext cx="818659" cy="9826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</p:spTree>
    <p:extLst>
      <p:ext uri="{BB962C8B-B14F-4D97-AF65-F5344CB8AC3E}">
        <p14:creationId xmlns:p14="http://schemas.microsoft.com/office/powerpoint/2010/main" val="12219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Et bilde som inneholder stativ, metall, metalltråd, gitar&#10;&#10;Automatisk generert beskrivelse">
            <a:extLst>
              <a:ext uri="{FF2B5EF4-FFF2-40B4-BE49-F238E27FC236}">
                <a16:creationId xmlns:a16="http://schemas.microsoft.com/office/drawing/2014/main" id="{94ECD261-33D5-4293-A622-BA9CBF323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" r="2268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71EADF7-79CD-4428-AC29-592F884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b-NO" sz="2800" b="1" dirty="0"/>
              <a:t>Ubesvarte spørsmål per 17.11.21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3" name="Plassholder for innhold 2">
            <a:extLst>
              <a:ext uri="{FF2B5EF4-FFF2-40B4-BE49-F238E27FC236}">
                <a16:creationId xmlns:a16="http://schemas.microsoft.com/office/drawing/2014/main" id="{459D64E9-034D-4126-8642-8AA860EAA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913794"/>
              </p:ext>
            </p:extLst>
          </p:nvPr>
        </p:nvGraphicFramePr>
        <p:xfrm>
          <a:off x="371094" y="2718054"/>
          <a:ext cx="8669532" cy="384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Bilde 28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E4C8570-D090-4C66-AC49-52347D2DA2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12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tel 2">
            <a:extLst>
              <a:ext uri="{FF2B5EF4-FFF2-40B4-BE49-F238E27FC236}">
                <a16:creationId xmlns:a16="http://schemas.microsoft.com/office/drawing/2014/main" id="{614701D7-E379-42FE-A9A3-96BD9BED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188" y="-253889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Takk</a:t>
            </a:r>
            <a:r>
              <a:rPr lang="en-US" sz="5400" dirty="0"/>
              <a:t> for meg!</a:t>
            </a:r>
          </a:p>
        </p:txBody>
      </p:sp>
      <p:pic>
        <p:nvPicPr>
          <p:cNvPr id="4" name="Plassholder for innhold 3" descr="Et bilde som inneholder person, poserer&#10;&#10;Automatisk generert beskrivelse">
            <a:extLst>
              <a:ext uri="{FF2B5EF4-FFF2-40B4-BE49-F238E27FC236}">
                <a16:creationId xmlns:a16="http://schemas.microsoft.com/office/drawing/2014/main" id="{2FD5A710-15D8-40E1-B8C4-4D79E3F2E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r="16045"/>
          <a:stretch/>
        </p:blipFill>
        <p:spPr>
          <a:xfrm>
            <a:off x="-57743" y="2150937"/>
            <a:ext cx="2489200" cy="366537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E3C45E7-16DB-4FE8-8131-928FEB22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141" y="2839250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nb-NO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</a:t>
            </a:r>
            <a:r>
              <a:rPr kumimoji="0" lang="en-US" altLang="nb-NO" sz="2400" i="0" u="none" strike="noStrike" cap="none" spc="0" normalizeH="0" baseline="0" noProof="0" dirty="0" bmk="">
                <a:ln>
                  <a:noFill/>
                </a:ln>
                <a:effectLst/>
                <a:uLnTx/>
                <a:uFillTx/>
              </a:rPr>
              <a:t>arit Holm Torseth</a:t>
            </a:r>
            <a:endParaRPr kumimoji="0" lang="en-US" altLang="nb-NO" sz="24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nb-NO" sz="2200" i="0" u="none" strike="noStrike" cap="none" spc="0" normalizeH="0" baseline="0" noProof="0" dirty="0" bmk="_MailAutoSig">
              <a:ln>
                <a:noFill/>
              </a:ln>
              <a:effectLst/>
              <a:uLnTx/>
              <a:uFillTx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nb-NO" sz="2200" i="0" u="none" strike="noStrike" cap="none" spc="0" normalizeH="0" baseline="0" noProof="0" dirty="0" err="1" bmk="_MailAutoSig">
                <a:ln>
                  <a:noFill/>
                </a:ln>
                <a:effectLst/>
                <a:uLnTx/>
                <a:uFillTx/>
              </a:rPr>
              <a:t>Seniorrådgiver</a:t>
            </a:r>
            <a:endParaRPr kumimoji="0" lang="en-US" altLang="nb-NO" sz="2200" i="0" u="none" strike="noStrike" cap="none" spc="0" normalizeH="0" baseline="0" noProof="0" dirty="0" bmk="_MailAutoSig">
              <a:ln>
                <a:noFill/>
              </a:ln>
              <a:effectLst/>
              <a:uLnTx/>
              <a:uFillTx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nb-NO" sz="2200" i="0" u="none" strike="noStrike" cap="none" spc="0" normalizeH="0" baseline="0" noProof="0" dirty="0" err="1" bmk="_MailAutoSig">
                <a:ln>
                  <a:noFill/>
                </a:ln>
                <a:effectLst/>
                <a:uLnTx/>
                <a:uFillTx/>
              </a:rPr>
              <a:t>Avdeling</a:t>
            </a:r>
            <a:r>
              <a:rPr kumimoji="0" lang="en-US" altLang="nb-NO" sz="2200" i="0" u="none" strike="noStrike" cap="none" spc="0" normalizeH="0" baseline="0" noProof="0" dirty="0" bmk="_MailAutoSig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nb-NO" sz="2200" i="0" u="none" strike="noStrike" cap="none" spc="0" normalizeH="0" baseline="0" noProof="0" dirty="0" err="1" bmk="_MailAutoSig">
                <a:ln>
                  <a:noFill/>
                </a:ln>
                <a:effectLst/>
                <a:uLnTx/>
                <a:uFillTx/>
              </a:rPr>
              <a:t>Forretningsutvikling</a:t>
            </a:r>
            <a:endParaRPr kumimoji="0" lang="en-US" altLang="nb-NO" sz="2200" i="0" u="none" strike="noStrike" cap="none" spc="0" normalizeH="0" baseline="0" noProof="0" dirty="0" bmk="_MailAutoSig">
              <a:ln>
                <a:noFill/>
              </a:ln>
              <a:effectLst/>
              <a:uLnTx/>
              <a:uFillTx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nb-NO" sz="2200" i="0" u="none" strike="noStrike" cap="none" spc="0" normalizeH="0" baseline="0" noProof="0" dirty="0" err="1" bmk="_MailAutoSig">
                <a:ln>
                  <a:noFill/>
                </a:ln>
                <a:effectLst/>
                <a:uLnTx/>
                <a:uFillTx/>
              </a:rPr>
              <a:t>Seksjon</a:t>
            </a:r>
            <a:r>
              <a:rPr kumimoji="0" lang="en-US" altLang="nb-NO" sz="2200" i="0" u="none" strike="noStrike" cap="none" spc="0" normalizeH="0" baseline="0" noProof="0" dirty="0" bmk="_MailAutoSig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nb-NO" sz="2200" i="0" u="none" strike="noStrike" cap="none" spc="0" normalizeH="0" baseline="0" noProof="0" dirty="0" err="1" bmk="_MailAutoSig">
                <a:ln>
                  <a:noFill/>
                </a:ln>
                <a:effectLst/>
                <a:uLnTx/>
                <a:uFillTx/>
              </a:rPr>
              <a:t>Datadrevet</a:t>
            </a:r>
            <a:r>
              <a:rPr kumimoji="0" lang="en-US" altLang="nb-NO" sz="2200" i="0" u="none" strike="noStrike" cap="none" spc="0" normalizeH="0" baseline="0" noProof="0" dirty="0" bmk="_MailAutoSig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nb-NO" sz="2200" i="0" u="none" strike="noStrike" cap="none" spc="0" normalizeH="0" baseline="0" noProof="0" dirty="0" err="1" bmk="_MailAutoSig">
                <a:ln>
                  <a:noFill/>
                </a:ln>
                <a:effectLst/>
                <a:uLnTx/>
                <a:uFillTx/>
              </a:rPr>
              <a:t>utvikling</a:t>
            </a:r>
            <a:endParaRPr kumimoji="0" lang="en-US" altLang="nb-NO" sz="2200" i="0" u="none" strike="noStrike" cap="none" spc="0" normalizeH="0" baseline="0" noProof="0" dirty="0" bmk="_MailAutoSig">
              <a:ln>
                <a:noFill/>
              </a:ln>
              <a:effectLst/>
              <a:uLnTx/>
              <a:uFillTx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nb-NO" sz="2200" i="0" u="none" strike="noStrike" cap="none" spc="0" normalizeH="0" baseline="0" noProof="0" dirty="0" bmk="_MailAutoSig">
                <a:ln>
                  <a:noFill/>
                </a:ln>
                <a:effectLst/>
                <a:uLnTx/>
                <a:uFillTx/>
              </a:rPr>
              <a:t>M: 992 55 998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nb-NO" sz="2200" i="0" u="none" strike="noStrike" cap="none" spc="0" normalizeH="0" baseline="0" noProof="0" dirty="0" bmk="_MailAutoSig">
                <a:ln>
                  <a:noFill/>
                </a:ln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E: mto@brreg.no</a:t>
            </a:r>
            <a:r>
              <a:rPr kumimoji="0" lang="en-US" altLang="nb-NO" sz="2200" i="0" u="none" strike="noStrike" cap="none" spc="0" normalizeH="0" baseline="0" noProof="0" dirty="0" bmk="_MailAutoSig">
                <a:ln>
                  <a:noFill/>
                </a:ln>
                <a:effectLst/>
                <a:uLnTx/>
                <a:uFillTx/>
              </a:rPr>
              <a:t> </a:t>
            </a:r>
            <a:endParaRPr kumimoji="0" lang="en-US" altLang="nb-NO" sz="22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nb-NO" sz="22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56B83E9-D3BC-4C59-B5EC-6822DFCA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614723"/>
            <a:ext cx="116713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100" b="0" i="0" u="none" strike="noStrike" kern="1200" cap="none" spc="0" normalizeH="0" baseline="0" noProof="0" bmk="_MailAutoSig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70782EF-7AE0-4E89-B220-ACFD36B35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914" y="1869544"/>
            <a:ext cx="5297086" cy="842094"/>
          </a:xfrm>
          <a:prstGeom prst="rect">
            <a:avLst/>
          </a:prstGeom>
        </p:spPr>
      </p:pic>
      <p:pic>
        <p:nvPicPr>
          <p:cNvPr id="16" name="Bilde 15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2B2F58B9-746A-4F61-9F52-0EB6B534C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51" y="621157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1936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287EF1-4EAB-454F-836F-96936DFB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nb-NO" sz="4000"/>
              <a:t>Agenda	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D27CA1-D3C9-453E-A7FA-F595AB47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2000" dirty="0"/>
              <a:t>Bakgrunn og historietime</a:t>
            </a:r>
          </a:p>
          <a:p>
            <a:pPr>
              <a:buFontTx/>
              <a:buChar char="-"/>
            </a:pPr>
            <a:r>
              <a:rPr lang="nb-NO" sz="2000" dirty="0"/>
              <a:t>Status på arbeidet per november</a:t>
            </a:r>
          </a:p>
          <a:p>
            <a:pPr>
              <a:buFontTx/>
              <a:buChar char="-"/>
            </a:pPr>
            <a:r>
              <a:rPr lang="nb-NO" sz="2000" dirty="0"/>
              <a:t>Spørsmål som gjenstår</a:t>
            </a:r>
          </a:p>
        </p:txBody>
      </p:sp>
      <p:pic>
        <p:nvPicPr>
          <p:cNvPr id="16" name="Graphic 15" descr="Kalender uke">
            <a:extLst>
              <a:ext uri="{FF2B5EF4-FFF2-40B4-BE49-F238E27FC236}">
                <a16:creationId xmlns:a16="http://schemas.microsoft.com/office/drawing/2014/main" id="{71177640-B605-43D5-8D9F-A7E25B36C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9642" y="982794"/>
            <a:ext cx="4736963" cy="473696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31B577F-5403-4815-B8FD-F0B910E8C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23" y="6449744"/>
            <a:ext cx="2165452" cy="2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229A6C41-060C-443A-99C0-F12191CFA3D2}"/>
              </a:ext>
            </a:extLst>
          </p:cNvPr>
          <p:cNvSpPr txBox="1">
            <a:spLocks/>
          </p:cNvSpPr>
          <p:nvPr/>
        </p:nvSpPr>
        <p:spPr>
          <a:xfrm>
            <a:off x="257086" y="56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Hvorfor veikart – litt om historien hittil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59D8F77-24BA-45AA-B2FC-3CEC2B1C2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053721"/>
              </p:ext>
            </p:extLst>
          </p:nvPr>
        </p:nvGraphicFramePr>
        <p:xfrm>
          <a:off x="0" y="393700"/>
          <a:ext cx="11934914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03D7973-69CF-413C-A496-F5183C07B682}"/>
              </a:ext>
            </a:extLst>
          </p:cNvPr>
          <p:cNvSpPr txBox="1">
            <a:spLocks/>
          </p:cNvSpPr>
          <p:nvPr/>
        </p:nvSpPr>
        <p:spPr>
          <a:xfrm>
            <a:off x="727105" y="53550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nb-NO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" name="Bilde 19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5D1D08AA-B470-4074-86FE-A8C7846664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1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7547D32-2EE8-478D-BF54-7334B8781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37547D32-2EE8-478D-BF54-7334B8781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E56F85E-A2A0-4696-B522-28DE26AC0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dgm id="{2E56F85E-A2A0-4696-B522-28DE26AC0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3D7737C-5A9E-4E0C-A180-49CCFA72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graphicEl>
                                              <a:dgm id="{83D7737C-5A9E-4E0C-A180-49CCFA72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B3CFE18-8F10-45F5-AF0B-895FAB8A7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graphicEl>
                                              <a:dgm id="{1B3CFE18-8F10-45F5-AF0B-895FAB8A7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05109A0-D83B-4272-B017-243E1E5D3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005109A0-D83B-4272-B017-243E1E5D3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3DAA053-9B3C-4098-BCC8-E75CE6ACF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dgm id="{73DAA053-9B3C-4098-BCC8-E75CE6ACF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9C4207-D251-476B-8789-50C45D87F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dgm id="{729C4207-D251-476B-8789-50C45D87F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3A47556-6FA1-41A7-B058-C78B3A73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92" y="1231205"/>
            <a:ext cx="5853308" cy="155116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4400" b="0" kern="1200" dirty="0">
                <a:latin typeface="+mn-lt"/>
              </a:rPr>
              <a:t>Strategiplan BR og</a:t>
            </a:r>
            <a:br>
              <a:rPr lang="nb-NO" sz="4400" b="0" kern="1200" dirty="0">
                <a:latin typeface="+mn-lt"/>
              </a:rPr>
            </a:br>
            <a:r>
              <a:rPr lang="nb-NO" sz="4400" b="0" kern="1200" dirty="0">
                <a:latin typeface="+mn-lt"/>
              </a:rPr>
              <a:t>konkretisering</a:t>
            </a:r>
            <a:br>
              <a:rPr lang="nb-NO" sz="4400" b="0" kern="1200" dirty="0">
                <a:latin typeface="+mn-lt"/>
              </a:rPr>
            </a:br>
            <a:r>
              <a:rPr lang="nb-NO" sz="4400" b="0" kern="1200" dirty="0">
                <a:latin typeface="+mn-lt"/>
              </a:rPr>
              <a:t>av kapabiliteter</a:t>
            </a:r>
            <a:br>
              <a:rPr lang="nb-NO" sz="4400" b="0" kern="1200" dirty="0">
                <a:latin typeface="+mn-lt"/>
              </a:rPr>
            </a:br>
            <a:br>
              <a:rPr lang="nb-NO" sz="4400" b="0" kern="1200" dirty="0">
                <a:latin typeface="+mn-lt"/>
              </a:rPr>
            </a:br>
            <a:br>
              <a:rPr lang="nb-NO" sz="4400" b="0" kern="1200" dirty="0">
                <a:latin typeface="+mn-lt"/>
              </a:rPr>
            </a:br>
            <a:endParaRPr lang="en-US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A1764D6C-63D6-4BED-8B5A-F12CA2261EB1}"/>
              </a:ext>
            </a:extLst>
          </p:cNvPr>
          <p:cNvSpPr txBox="1"/>
          <p:nvPr/>
        </p:nvSpPr>
        <p:spPr>
          <a:xfrm>
            <a:off x="7539896" y="1920240"/>
            <a:ext cx="20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Fra strategiplan BR 2020-2023</a:t>
            </a:r>
          </a:p>
        </p:txBody>
      </p: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FF40C5E1-5CDF-4CF0-9551-C5E14295E951}"/>
              </a:ext>
            </a:extLst>
          </p:cNvPr>
          <p:cNvSpPr txBox="1"/>
          <p:nvPr/>
        </p:nvSpPr>
        <p:spPr>
          <a:xfrm>
            <a:off x="306295" y="2618542"/>
            <a:ext cx="322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Kapabiliteter Innebygget 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Informasjonsforvaltning</a:t>
            </a:r>
            <a:endParaRPr lang="nb-NO" dirty="0"/>
          </a:p>
        </p:txBody>
      </p:sp>
      <p:pic>
        <p:nvPicPr>
          <p:cNvPr id="83" name="Bilde 82">
            <a:extLst>
              <a:ext uri="{FF2B5EF4-FFF2-40B4-BE49-F238E27FC236}">
                <a16:creationId xmlns:a16="http://schemas.microsoft.com/office/drawing/2014/main" id="{44AE72CB-9EE6-4B6A-8F22-E7D1490C1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23" y="6449744"/>
            <a:ext cx="2165452" cy="26220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62EFC92-015A-4D0C-B9F6-52F23C2FBDD7}"/>
              </a:ext>
            </a:extLst>
          </p:cNvPr>
          <p:cNvSpPr/>
          <p:nvPr/>
        </p:nvSpPr>
        <p:spPr>
          <a:xfrm>
            <a:off x="7539896" y="2656826"/>
            <a:ext cx="3851314" cy="2570310"/>
          </a:xfrm>
          <a:prstGeom prst="rect">
            <a:avLst/>
          </a:prstGeom>
          <a:solidFill>
            <a:srgbClr val="009FC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71788423-05CF-487D-A024-DA7BA90583F0}"/>
              </a:ext>
            </a:extLst>
          </p:cNvPr>
          <p:cNvSpPr/>
          <p:nvPr/>
        </p:nvSpPr>
        <p:spPr>
          <a:xfrm>
            <a:off x="7694009" y="2810939"/>
            <a:ext cx="3575406" cy="225523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Forvalte våre data</a:t>
            </a:r>
          </a:p>
          <a:p>
            <a:pPr algn="ctr"/>
            <a:endParaRPr lang="nb-NO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nb-NO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nb-NO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nb-NO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nb-NO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42354A4E-D0A3-483F-A401-7F045905F81B}"/>
              </a:ext>
            </a:extLst>
          </p:cNvPr>
          <p:cNvSpPr/>
          <p:nvPr/>
        </p:nvSpPr>
        <p:spPr>
          <a:xfrm>
            <a:off x="7847157" y="3629875"/>
            <a:ext cx="1085634" cy="619445"/>
          </a:xfrm>
          <a:prstGeom prst="roundRect">
            <a:avLst/>
          </a:prstGeom>
          <a:solidFill>
            <a:srgbClr val="EDFB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schemeClr val="bg1"/>
                </a:solidFill>
              </a:rPr>
              <a:t>Levere </a:t>
            </a:r>
            <a:r>
              <a:rPr lang="nb-NO" sz="1100" dirty="0">
                <a:solidFill>
                  <a:schemeClr val="bg1"/>
                </a:solidFill>
                <a:latin typeface="Abadi" panose="020B0604020104020204" pitchFamily="34" charset="0"/>
              </a:rPr>
              <a:t>informasjons-forvaltning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15196054-C206-421F-A95A-058E55D9A063}"/>
              </a:ext>
            </a:extLst>
          </p:cNvPr>
          <p:cNvSpPr/>
          <p:nvPr/>
        </p:nvSpPr>
        <p:spPr>
          <a:xfrm>
            <a:off x="9054586" y="3634883"/>
            <a:ext cx="1022061" cy="619445"/>
          </a:xfrm>
          <a:prstGeom prst="roundRect">
            <a:avLst/>
          </a:prstGeom>
          <a:solidFill>
            <a:srgbClr val="E1FF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bg1"/>
                </a:solidFill>
                <a:latin typeface="Abadi" panose="020B0604020104020204" pitchFamily="34" charset="0"/>
              </a:rPr>
              <a:t>Levere kvalitet</a:t>
            </a:r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F20F6FE4-0A70-4B4A-B4E9-D30CDC583FB1}"/>
              </a:ext>
            </a:extLst>
          </p:cNvPr>
          <p:cNvSpPr/>
          <p:nvPr/>
        </p:nvSpPr>
        <p:spPr>
          <a:xfrm>
            <a:off x="10189663" y="3624952"/>
            <a:ext cx="966736" cy="619445"/>
          </a:xfrm>
          <a:prstGeom prst="roundRect">
            <a:avLst/>
          </a:prstGeom>
          <a:solidFill>
            <a:srgbClr val="EDFB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bg1"/>
                </a:solidFill>
                <a:latin typeface="Abadi" panose="020B0604020202020204" pitchFamily="34" charset="0"/>
              </a:rPr>
              <a:t>Levere sikker informasjon</a:t>
            </a: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60B01D1B-D719-45D9-BF5B-DE43CDB65D30}"/>
              </a:ext>
            </a:extLst>
          </p:cNvPr>
          <p:cNvSpPr/>
          <p:nvPr/>
        </p:nvSpPr>
        <p:spPr>
          <a:xfrm>
            <a:off x="7711486" y="3624952"/>
            <a:ext cx="1334322" cy="737384"/>
          </a:xfrm>
          <a:custGeom>
            <a:avLst/>
            <a:gdLst>
              <a:gd name="connsiteX0" fmla="*/ 0 w 1334322"/>
              <a:gd name="connsiteY0" fmla="*/ 122900 h 737384"/>
              <a:gd name="connsiteX1" fmla="*/ 122900 w 1334322"/>
              <a:gd name="connsiteY1" fmla="*/ 0 h 737384"/>
              <a:gd name="connsiteX2" fmla="*/ 1211422 w 1334322"/>
              <a:gd name="connsiteY2" fmla="*/ 0 h 737384"/>
              <a:gd name="connsiteX3" fmla="*/ 1334322 w 1334322"/>
              <a:gd name="connsiteY3" fmla="*/ 122900 h 737384"/>
              <a:gd name="connsiteX4" fmla="*/ 1334322 w 1334322"/>
              <a:gd name="connsiteY4" fmla="*/ 614484 h 737384"/>
              <a:gd name="connsiteX5" fmla="*/ 1211422 w 1334322"/>
              <a:gd name="connsiteY5" fmla="*/ 737384 h 737384"/>
              <a:gd name="connsiteX6" fmla="*/ 122900 w 1334322"/>
              <a:gd name="connsiteY6" fmla="*/ 737384 h 737384"/>
              <a:gd name="connsiteX7" fmla="*/ 0 w 1334322"/>
              <a:gd name="connsiteY7" fmla="*/ 614484 h 737384"/>
              <a:gd name="connsiteX8" fmla="*/ 0 w 1334322"/>
              <a:gd name="connsiteY8" fmla="*/ 122900 h 73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322" h="737384" extrusionOk="0">
                <a:moveTo>
                  <a:pt x="0" y="122900"/>
                </a:moveTo>
                <a:cubicBezTo>
                  <a:pt x="-2631" y="57118"/>
                  <a:pt x="59212" y="6600"/>
                  <a:pt x="122900" y="0"/>
                </a:cubicBezTo>
                <a:cubicBezTo>
                  <a:pt x="542903" y="59886"/>
                  <a:pt x="705568" y="-29230"/>
                  <a:pt x="1211422" y="0"/>
                </a:cubicBezTo>
                <a:cubicBezTo>
                  <a:pt x="1272139" y="5739"/>
                  <a:pt x="1333363" y="53159"/>
                  <a:pt x="1334322" y="122900"/>
                </a:cubicBezTo>
                <a:cubicBezTo>
                  <a:pt x="1359127" y="363644"/>
                  <a:pt x="1362535" y="545290"/>
                  <a:pt x="1334322" y="614484"/>
                </a:cubicBezTo>
                <a:cubicBezTo>
                  <a:pt x="1342044" y="691270"/>
                  <a:pt x="1290132" y="736797"/>
                  <a:pt x="1211422" y="737384"/>
                </a:cubicBezTo>
                <a:cubicBezTo>
                  <a:pt x="1041711" y="674079"/>
                  <a:pt x="461606" y="831559"/>
                  <a:pt x="122900" y="737384"/>
                </a:cubicBezTo>
                <a:cubicBezTo>
                  <a:pt x="68369" y="738906"/>
                  <a:pt x="7203" y="685720"/>
                  <a:pt x="0" y="614484"/>
                </a:cubicBezTo>
                <a:cubicBezTo>
                  <a:pt x="5779" y="512541"/>
                  <a:pt x="-41197" y="300757"/>
                  <a:pt x="0" y="122900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77292243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1" name="image1.png">
            <a:extLst>
              <a:ext uri="{FF2B5EF4-FFF2-40B4-BE49-F238E27FC236}">
                <a16:creationId xmlns:a16="http://schemas.microsoft.com/office/drawing/2014/main" id="{BEA5ABDD-CF9E-4B6C-A5B9-B12F7AF9C2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19462" y="1647481"/>
            <a:ext cx="8113908" cy="479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Rektangel: avrundede hjørner 67">
            <a:extLst>
              <a:ext uri="{FF2B5EF4-FFF2-40B4-BE49-F238E27FC236}">
                <a16:creationId xmlns:a16="http://schemas.microsoft.com/office/drawing/2014/main" id="{38502149-5091-460A-B67A-6E9817AA7229}"/>
              </a:ext>
            </a:extLst>
          </p:cNvPr>
          <p:cNvSpPr/>
          <p:nvPr/>
        </p:nvSpPr>
        <p:spPr>
          <a:xfrm>
            <a:off x="3984665" y="1959756"/>
            <a:ext cx="3842540" cy="2284641"/>
          </a:xfrm>
          <a:custGeom>
            <a:avLst/>
            <a:gdLst>
              <a:gd name="connsiteX0" fmla="*/ 0 w 3842540"/>
              <a:gd name="connsiteY0" fmla="*/ 380781 h 2284641"/>
              <a:gd name="connsiteX1" fmla="*/ 380781 w 3842540"/>
              <a:gd name="connsiteY1" fmla="*/ 0 h 2284641"/>
              <a:gd name="connsiteX2" fmla="*/ 3461759 w 3842540"/>
              <a:gd name="connsiteY2" fmla="*/ 0 h 2284641"/>
              <a:gd name="connsiteX3" fmla="*/ 3842540 w 3842540"/>
              <a:gd name="connsiteY3" fmla="*/ 380781 h 2284641"/>
              <a:gd name="connsiteX4" fmla="*/ 3842540 w 3842540"/>
              <a:gd name="connsiteY4" fmla="*/ 1903860 h 2284641"/>
              <a:gd name="connsiteX5" fmla="*/ 3461759 w 3842540"/>
              <a:gd name="connsiteY5" fmla="*/ 2284641 h 2284641"/>
              <a:gd name="connsiteX6" fmla="*/ 380781 w 3842540"/>
              <a:gd name="connsiteY6" fmla="*/ 2284641 h 2284641"/>
              <a:gd name="connsiteX7" fmla="*/ 0 w 3842540"/>
              <a:gd name="connsiteY7" fmla="*/ 1903860 h 2284641"/>
              <a:gd name="connsiteX8" fmla="*/ 0 w 3842540"/>
              <a:gd name="connsiteY8" fmla="*/ 380781 h 228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2540" h="2284641" extrusionOk="0">
                <a:moveTo>
                  <a:pt x="0" y="380781"/>
                </a:moveTo>
                <a:cubicBezTo>
                  <a:pt x="5493" y="156464"/>
                  <a:pt x="203993" y="20756"/>
                  <a:pt x="380781" y="0"/>
                </a:cubicBezTo>
                <a:cubicBezTo>
                  <a:pt x="1298822" y="-108244"/>
                  <a:pt x="2224560" y="41854"/>
                  <a:pt x="3461759" y="0"/>
                </a:cubicBezTo>
                <a:cubicBezTo>
                  <a:pt x="3657558" y="-10352"/>
                  <a:pt x="3844586" y="157799"/>
                  <a:pt x="3842540" y="380781"/>
                </a:cubicBezTo>
                <a:cubicBezTo>
                  <a:pt x="3933417" y="1111702"/>
                  <a:pt x="3837714" y="1285453"/>
                  <a:pt x="3842540" y="1903860"/>
                </a:cubicBezTo>
                <a:cubicBezTo>
                  <a:pt x="3860964" y="2087465"/>
                  <a:pt x="3684199" y="2267110"/>
                  <a:pt x="3461759" y="2284641"/>
                </a:cubicBezTo>
                <a:cubicBezTo>
                  <a:pt x="2815878" y="2376774"/>
                  <a:pt x="1437348" y="2195505"/>
                  <a:pt x="380781" y="2284641"/>
                </a:cubicBezTo>
                <a:cubicBezTo>
                  <a:pt x="174356" y="2282338"/>
                  <a:pt x="-7931" y="2112419"/>
                  <a:pt x="0" y="1903860"/>
                </a:cubicBezTo>
                <a:cubicBezTo>
                  <a:pt x="97360" y="1697612"/>
                  <a:pt x="-125381" y="1103936"/>
                  <a:pt x="0" y="380781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5143814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31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5647C4B-18F8-45C6-B37A-9B2150FE0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r="18678" b="-1"/>
          <a:stretch/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56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0F0B75C-890D-455E-B91E-8B005B4F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07" y="592761"/>
            <a:ext cx="6179700" cy="1325563"/>
          </a:xfrm>
        </p:spPr>
        <p:txBody>
          <a:bodyPr>
            <a:normAutofit/>
          </a:bodyPr>
          <a:lstStyle/>
          <a:p>
            <a:r>
              <a:rPr lang="nb-NO" dirty="0">
                <a:latin typeface="+mn-lt"/>
              </a:rPr>
              <a:t>Kartlegging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219243-C9AE-44D3-9E11-9C8ED52B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47" y="1979591"/>
            <a:ext cx="563885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Vi har undersøkt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000" dirty="0"/>
              <a:t>Dagens situasjon</a:t>
            </a:r>
          </a:p>
          <a:p>
            <a:r>
              <a:rPr lang="nb-NO" sz="2000" dirty="0"/>
              <a:t>Ønsket framtidig situasjon</a:t>
            </a:r>
          </a:p>
          <a:p>
            <a:r>
              <a:rPr lang="nb-NO" sz="2000" dirty="0"/>
              <a:t>Tiltak for å nå fram dit</a:t>
            </a:r>
          </a:p>
          <a:p>
            <a:r>
              <a:rPr lang="nb-NO" sz="2000" dirty="0"/>
              <a:t>Ressursbehov i dag og i morgen 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32" name="Bilde 31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28DA9F5F-C52B-46AE-8EA9-64857E94D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5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5B30E56-C25D-4DAA-9315-FF148B92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280"/>
            <a:ext cx="12192000" cy="61444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30C69BE-D63C-45FC-814E-332F4AD6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95" y="5511974"/>
            <a:ext cx="1166810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Kartleggingen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foregikk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Miro-board,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åpent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alle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Brønnøysundregistrene</a:t>
            </a: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473D8B5A-BEDF-42F2-8DCB-FC05758221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236996E-95C3-4BBD-9F9A-7DE6ABC3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77026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4D86891-86AF-4981-80C9-85986492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51" y="754251"/>
            <a:ext cx="3684785" cy="26714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Arbeidet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oppsummert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en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rapport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6EA1DA2-E37B-4DDF-9C78-B3215538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88" y="331892"/>
            <a:ext cx="6465015" cy="301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7E4706B-33A8-4A4A-A74D-902844F7C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194" y="1051986"/>
            <a:ext cx="6920806" cy="407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EDF41D29-DE47-45CC-83C7-C029D828D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23" y="6449744"/>
            <a:ext cx="2165452" cy="26220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50D1F2F-8C93-4902-9852-BB70C70124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30" r="3126" b="-3"/>
          <a:stretch/>
        </p:blipFill>
        <p:spPr>
          <a:xfrm>
            <a:off x="4779944" y="2996119"/>
            <a:ext cx="7350489" cy="35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4BEC619B-AD3A-4E0A-8171-DC0EC3CE3EA5}"/>
              </a:ext>
            </a:extLst>
          </p:cNvPr>
          <p:cNvSpPr/>
          <p:nvPr/>
        </p:nvSpPr>
        <p:spPr>
          <a:xfrm>
            <a:off x="7982969" y="3168332"/>
            <a:ext cx="2406171" cy="3529989"/>
          </a:xfrm>
          <a:custGeom>
            <a:avLst/>
            <a:gdLst>
              <a:gd name="connsiteX0" fmla="*/ 0 w 2406171"/>
              <a:gd name="connsiteY0" fmla="*/ 401037 h 3529989"/>
              <a:gd name="connsiteX1" fmla="*/ 401037 w 2406171"/>
              <a:gd name="connsiteY1" fmla="*/ 0 h 3529989"/>
              <a:gd name="connsiteX2" fmla="*/ 2005134 w 2406171"/>
              <a:gd name="connsiteY2" fmla="*/ 0 h 3529989"/>
              <a:gd name="connsiteX3" fmla="*/ 2406171 w 2406171"/>
              <a:gd name="connsiteY3" fmla="*/ 401037 h 3529989"/>
              <a:gd name="connsiteX4" fmla="*/ 2406171 w 2406171"/>
              <a:gd name="connsiteY4" fmla="*/ 3128952 h 3529989"/>
              <a:gd name="connsiteX5" fmla="*/ 2005134 w 2406171"/>
              <a:gd name="connsiteY5" fmla="*/ 3529989 h 3529989"/>
              <a:gd name="connsiteX6" fmla="*/ 401037 w 2406171"/>
              <a:gd name="connsiteY6" fmla="*/ 3529989 h 3529989"/>
              <a:gd name="connsiteX7" fmla="*/ 0 w 2406171"/>
              <a:gd name="connsiteY7" fmla="*/ 3128952 h 3529989"/>
              <a:gd name="connsiteX8" fmla="*/ 0 w 2406171"/>
              <a:gd name="connsiteY8" fmla="*/ 401037 h 352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171" h="3529989" extrusionOk="0">
                <a:moveTo>
                  <a:pt x="0" y="401037"/>
                </a:moveTo>
                <a:cubicBezTo>
                  <a:pt x="3651" y="170232"/>
                  <a:pt x="187594" y="4982"/>
                  <a:pt x="401037" y="0"/>
                </a:cubicBezTo>
                <a:cubicBezTo>
                  <a:pt x="803638" y="134142"/>
                  <a:pt x="1275528" y="4801"/>
                  <a:pt x="2005134" y="0"/>
                </a:cubicBezTo>
                <a:cubicBezTo>
                  <a:pt x="2213261" y="-9537"/>
                  <a:pt x="2407858" y="169094"/>
                  <a:pt x="2406171" y="401037"/>
                </a:cubicBezTo>
                <a:cubicBezTo>
                  <a:pt x="2393534" y="732870"/>
                  <a:pt x="2236449" y="2391023"/>
                  <a:pt x="2406171" y="3128952"/>
                </a:cubicBezTo>
                <a:cubicBezTo>
                  <a:pt x="2417848" y="3333521"/>
                  <a:pt x="2231644" y="3522736"/>
                  <a:pt x="2005134" y="3529989"/>
                </a:cubicBezTo>
                <a:cubicBezTo>
                  <a:pt x="1460716" y="3640281"/>
                  <a:pt x="725673" y="3519516"/>
                  <a:pt x="401037" y="3529989"/>
                </a:cubicBezTo>
                <a:cubicBezTo>
                  <a:pt x="191132" y="3523104"/>
                  <a:pt x="-34146" y="3342945"/>
                  <a:pt x="0" y="3128952"/>
                </a:cubicBezTo>
                <a:cubicBezTo>
                  <a:pt x="-95699" y="2404832"/>
                  <a:pt x="116334" y="718327"/>
                  <a:pt x="0" y="401037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5143814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02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øde tegnestifter på et kart">
            <a:extLst>
              <a:ext uri="{FF2B5EF4-FFF2-40B4-BE49-F238E27FC236}">
                <a16:creationId xmlns:a16="http://schemas.microsoft.com/office/drawing/2014/main" id="{FB90674C-8999-43FA-836C-F821CB3A9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1" r="13545"/>
          <a:stretch/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F6819B-E919-4235-9AE1-F1BB2EAD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Veikartet skal være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8B775-9BD9-4262-BF64-709D2F0E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022601"/>
            <a:ext cx="4655602" cy="415436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nb-NO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Brobygger</a:t>
            </a:r>
            <a:r>
              <a:rPr lang="nb-NO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nb-NO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Veikartet definerer hva som utgjør informasjonsforvaltning i Brønnøysundregistrene, og er ment å kunne leses og forstås på tvers av avdelinger og fagområder.  </a:t>
            </a:r>
            <a:endParaRPr lang="nb-NO" sz="20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b-NO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Veiviser</a:t>
            </a:r>
            <a:r>
              <a:rPr lang="nb-NO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nb-NO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Veikartet beskriver mulige positive effekter av økt satsning på grunnmuren vår, nemlig informasjon. Veikartet skal brukes til å peke ut videre retning i årene framover. </a:t>
            </a:r>
          </a:p>
        </p:txBody>
      </p:sp>
      <p:pic>
        <p:nvPicPr>
          <p:cNvPr id="23" name="Bilde 2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1D41394-8715-443F-B645-972A7B37B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178544"/>
            <a:ext cx="1997765" cy="2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4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 21"/>
          <p:cNvSpPr/>
          <p:nvPr/>
        </p:nvSpPr>
        <p:spPr>
          <a:xfrm>
            <a:off x="3820437" y="0"/>
            <a:ext cx="8371563" cy="4935255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ihåndsform 22"/>
          <p:cNvSpPr/>
          <p:nvPr/>
        </p:nvSpPr>
        <p:spPr>
          <a:xfrm>
            <a:off x="1377863" y="0"/>
            <a:ext cx="10814136" cy="6250488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ihåndsform 23"/>
          <p:cNvSpPr/>
          <p:nvPr/>
        </p:nvSpPr>
        <p:spPr>
          <a:xfrm>
            <a:off x="6814159" y="0"/>
            <a:ext cx="5377840" cy="3519814"/>
          </a:xfrm>
          <a:custGeom>
            <a:avLst/>
            <a:gdLst>
              <a:gd name="connsiteX0" fmla="*/ 0 w 11151704"/>
              <a:gd name="connsiteY0" fmla="*/ 0 h 5893905"/>
              <a:gd name="connsiteX1" fmla="*/ 3230217 w 11151704"/>
              <a:gd name="connsiteY1" fmla="*/ 5068957 h 5893905"/>
              <a:gd name="connsiteX2" fmla="*/ 11151704 w 11151704"/>
              <a:gd name="connsiteY2" fmla="*/ 5893905 h 589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704" h="5893905">
                <a:moveTo>
                  <a:pt x="0" y="0"/>
                </a:moveTo>
                <a:cubicBezTo>
                  <a:pt x="685800" y="2043320"/>
                  <a:pt x="1371600" y="4086640"/>
                  <a:pt x="3230217" y="5068957"/>
                </a:cubicBezTo>
                <a:cubicBezTo>
                  <a:pt x="5088834" y="6051274"/>
                  <a:pt x="9831456" y="5764696"/>
                  <a:pt x="11151704" y="58939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738158" y="-166254"/>
            <a:ext cx="1597890" cy="9507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28" name="Rett linje 27"/>
          <p:cNvCxnSpPr>
            <a:cxnSpLocks/>
          </p:cNvCxnSpPr>
          <p:nvPr/>
        </p:nvCxnSpPr>
        <p:spPr>
          <a:xfrm flipH="1">
            <a:off x="23434" y="250022"/>
            <a:ext cx="10988293" cy="13973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H="1">
            <a:off x="6599" y="495690"/>
            <a:ext cx="10852727" cy="26307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cxnSpLocks/>
            <a:stCxn id="26" idx="5"/>
          </p:cNvCxnSpPr>
          <p:nvPr/>
        </p:nvCxnSpPr>
        <p:spPr>
          <a:xfrm flipH="1">
            <a:off x="9191816" y="645230"/>
            <a:ext cx="2910226" cy="6231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/>
        </p:nvCxnSpPr>
        <p:spPr>
          <a:xfrm flipH="1">
            <a:off x="-8329" y="757855"/>
            <a:ext cx="11230530" cy="5393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cxnSpLocks/>
          </p:cNvCxnSpPr>
          <p:nvPr/>
        </p:nvCxnSpPr>
        <p:spPr>
          <a:xfrm flipH="1">
            <a:off x="1589998" y="791052"/>
            <a:ext cx="10110595" cy="6145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>
            <a:cxnSpLocks/>
          </p:cNvCxnSpPr>
          <p:nvPr/>
        </p:nvCxnSpPr>
        <p:spPr>
          <a:xfrm flipH="1">
            <a:off x="7270921" y="776007"/>
            <a:ext cx="4524798" cy="6145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cxnSpLocks/>
          </p:cNvCxnSpPr>
          <p:nvPr/>
        </p:nvCxnSpPr>
        <p:spPr>
          <a:xfrm flipH="1">
            <a:off x="4846642" y="861461"/>
            <a:ext cx="6690461" cy="605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6C23B5-31EE-4E13-8CF0-869129778D04}"/>
              </a:ext>
            </a:extLst>
          </p:cNvPr>
          <p:cNvSpPr txBox="1"/>
          <p:nvPr/>
        </p:nvSpPr>
        <p:spPr>
          <a:xfrm rot="16200000">
            <a:off x="-61334" y="530650"/>
            <a:ext cx="49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CE4DE02-9E92-4B98-9AD0-0F4A4DE9DE2C}"/>
              </a:ext>
            </a:extLst>
          </p:cNvPr>
          <p:cNvSpPr txBox="1"/>
          <p:nvPr/>
        </p:nvSpPr>
        <p:spPr>
          <a:xfrm rot="16200000">
            <a:off x="-211739" y="207208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AC3C58E-CBA1-466B-B12E-1B6FDAC17B22}"/>
              </a:ext>
            </a:extLst>
          </p:cNvPr>
          <p:cNvSpPr txBox="1"/>
          <p:nvPr/>
        </p:nvSpPr>
        <p:spPr>
          <a:xfrm rot="16200000">
            <a:off x="-212636" y="3379497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Begrep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3892351-9940-4C8A-A8E1-8E514DFC366B}"/>
              </a:ext>
            </a:extLst>
          </p:cNvPr>
          <p:cNvSpPr txBox="1"/>
          <p:nvPr/>
        </p:nvSpPr>
        <p:spPr>
          <a:xfrm rot="16200000">
            <a:off x="-275955" y="4750589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2FF9D5F-290B-44DF-89CB-DEA9CBFEF82D}"/>
              </a:ext>
            </a:extLst>
          </p:cNvPr>
          <p:cNvSpPr txBox="1"/>
          <p:nvPr/>
        </p:nvSpPr>
        <p:spPr>
          <a:xfrm>
            <a:off x="137055" y="6507321"/>
            <a:ext cx="13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5BFAD2D-0D9B-4EDC-BB33-CB3BC5C64091}"/>
              </a:ext>
            </a:extLst>
          </p:cNvPr>
          <p:cNvSpPr txBox="1"/>
          <p:nvPr/>
        </p:nvSpPr>
        <p:spPr>
          <a:xfrm>
            <a:off x="2990796" y="6517084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Eierskap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CEEE373-1A20-4BAD-B0E7-82FBD68CC495}"/>
              </a:ext>
            </a:extLst>
          </p:cNvPr>
          <p:cNvSpPr txBox="1"/>
          <p:nvPr/>
        </p:nvSpPr>
        <p:spPr>
          <a:xfrm>
            <a:off x="7679022" y="6495743"/>
            <a:ext cx="10217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Hjemler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384524F-30E2-4208-A0EE-8CCF93FBD6DE}"/>
              </a:ext>
            </a:extLst>
          </p:cNvPr>
          <p:cNvSpPr txBox="1"/>
          <p:nvPr/>
        </p:nvSpPr>
        <p:spPr>
          <a:xfrm>
            <a:off x="5783742" y="6514030"/>
            <a:ext cx="10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AE5AF458-1305-48BA-87A1-DA4EC753F0FF}"/>
              </a:ext>
            </a:extLst>
          </p:cNvPr>
          <p:cNvSpPr txBox="1"/>
          <p:nvPr/>
        </p:nvSpPr>
        <p:spPr>
          <a:xfrm>
            <a:off x="9414857" y="6475768"/>
            <a:ext cx="276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Dokumentasjonsforvaltning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CD05EA11-0A1B-4552-8957-2EB87BAD7537}"/>
              </a:ext>
            </a:extLst>
          </p:cNvPr>
          <p:cNvCxnSpPr>
            <a:cxnSpLocks/>
          </p:cNvCxnSpPr>
          <p:nvPr/>
        </p:nvCxnSpPr>
        <p:spPr>
          <a:xfrm flipH="1">
            <a:off x="6599" y="648355"/>
            <a:ext cx="11036893" cy="38189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E70ADB4A-89A2-48E7-933D-C3E1E57E80D2}"/>
              </a:ext>
            </a:extLst>
          </p:cNvPr>
          <p:cNvSpPr txBox="1"/>
          <p:nvPr/>
        </p:nvSpPr>
        <p:spPr>
          <a:xfrm>
            <a:off x="366140" y="-137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C8314E3-B29D-453C-AC36-B0BD2821AEDB}"/>
              </a:ext>
            </a:extLst>
          </p:cNvPr>
          <p:cNvSpPr txBox="1"/>
          <p:nvPr/>
        </p:nvSpPr>
        <p:spPr>
          <a:xfrm>
            <a:off x="2144927" y="-142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A56E535F-CE1C-4C2C-AB1B-8DAFC86ED04E}"/>
              </a:ext>
            </a:extLst>
          </p:cNvPr>
          <p:cNvSpPr txBox="1"/>
          <p:nvPr/>
        </p:nvSpPr>
        <p:spPr>
          <a:xfrm>
            <a:off x="4842356" y="-16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E73A0FD-59F7-4F54-AB35-3F557D988782}"/>
              </a:ext>
            </a:extLst>
          </p:cNvPr>
          <p:cNvSpPr txBox="1"/>
          <p:nvPr/>
        </p:nvSpPr>
        <p:spPr>
          <a:xfrm>
            <a:off x="7655503" y="-698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EB3265C4-C66D-4D80-95F2-0F7620923A38}"/>
              </a:ext>
            </a:extLst>
          </p:cNvPr>
          <p:cNvSpPr/>
          <p:nvPr/>
        </p:nvSpPr>
        <p:spPr>
          <a:xfrm>
            <a:off x="845470" y="1421500"/>
            <a:ext cx="1319702" cy="708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rammeverk, godkjenning på plass</a:t>
            </a: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19E0C099-B689-4BF9-9215-0DFFCB0870F1}"/>
              </a:ext>
            </a:extLst>
          </p:cNvPr>
          <p:cNvSpPr/>
          <p:nvPr/>
        </p:nvSpPr>
        <p:spPr>
          <a:xfrm>
            <a:off x="2764305" y="3811186"/>
            <a:ext cx="1142252" cy="5036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2EB58F49-9C9C-4C46-B1D0-59D809CA73C9}"/>
              </a:ext>
            </a:extLst>
          </p:cNvPr>
          <p:cNvSpPr/>
          <p:nvPr/>
        </p:nvSpPr>
        <p:spPr>
          <a:xfrm>
            <a:off x="2357835" y="4852727"/>
            <a:ext cx="1405713" cy="80047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beskrivelse av datakvalitet er godkjent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C53BB432-9B30-4664-A492-7A4FB068CB42}"/>
              </a:ext>
            </a:extLst>
          </p:cNvPr>
          <p:cNvSpPr/>
          <p:nvPr/>
        </p:nvSpPr>
        <p:spPr>
          <a:xfrm>
            <a:off x="8804100" y="4868077"/>
            <a:ext cx="1142252" cy="588481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52" name="Rektangel: avrundede hjørner 51">
            <a:extLst>
              <a:ext uri="{FF2B5EF4-FFF2-40B4-BE49-F238E27FC236}">
                <a16:creationId xmlns:a16="http://schemas.microsoft.com/office/drawing/2014/main" id="{32C1658C-5A3A-4FED-AD56-CE930B1BFBAF}"/>
              </a:ext>
            </a:extLst>
          </p:cNvPr>
          <p:cNvSpPr/>
          <p:nvPr/>
        </p:nvSpPr>
        <p:spPr>
          <a:xfrm>
            <a:off x="5669112" y="6035044"/>
            <a:ext cx="1460550" cy="46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65B10648-62B4-481E-B2B1-FAD184931959}"/>
              </a:ext>
            </a:extLst>
          </p:cNvPr>
          <p:cNvSpPr/>
          <p:nvPr/>
        </p:nvSpPr>
        <p:spPr>
          <a:xfrm>
            <a:off x="8023753" y="5351215"/>
            <a:ext cx="687370" cy="1135950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FF02054A-4CF7-49AD-8439-4534040FDEB3}"/>
              </a:ext>
            </a:extLst>
          </p:cNvPr>
          <p:cNvSpPr/>
          <p:nvPr/>
        </p:nvSpPr>
        <p:spPr>
          <a:xfrm>
            <a:off x="10343815" y="5964265"/>
            <a:ext cx="1470147" cy="42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FU/VST er avklart</a:t>
            </a:r>
          </a:p>
        </p:txBody>
      </p:sp>
      <p:sp>
        <p:nvSpPr>
          <p:cNvPr id="57" name="Rektangel: avrundede hjørner 56">
            <a:extLst>
              <a:ext uri="{FF2B5EF4-FFF2-40B4-BE49-F238E27FC236}">
                <a16:creationId xmlns:a16="http://schemas.microsoft.com/office/drawing/2014/main" id="{6C210EEA-7973-4B51-9E3B-0ECF408D2D21}"/>
              </a:ext>
            </a:extLst>
          </p:cNvPr>
          <p:cNvSpPr/>
          <p:nvPr/>
        </p:nvSpPr>
        <p:spPr>
          <a:xfrm>
            <a:off x="7169444" y="360992"/>
            <a:ext cx="1132179" cy="1878306"/>
          </a:xfrm>
          <a:prstGeom prst="roundRect">
            <a:avLst/>
          </a:prstGeom>
          <a:gradFill flip="none" rotWithShape="1">
            <a:gsLst>
              <a:gs pos="74000">
                <a:schemeClr val="accent2">
                  <a:lumMod val="75000"/>
                </a:schemeClr>
              </a:gs>
              <a:gs pos="22000">
                <a:schemeClr val="accent4">
                  <a:lumMod val="75000"/>
                </a:schemeClr>
              </a:gs>
              <a:gs pos="52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Ramme-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 og verktøy i tråd med beste praksis</a:t>
            </a:r>
          </a:p>
        </p:txBody>
      </p:sp>
      <p:sp>
        <p:nvSpPr>
          <p:cNvPr id="58" name="Rektangel: avrundede hjørner 57">
            <a:extLst>
              <a:ext uri="{FF2B5EF4-FFF2-40B4-BE49-F238E27FC236}">
                <a16:creationId xmlns:a16="http://schemas.microsoft.com/office/drawing/2014/main" id="{D8EF4E74-5C09-4D8D-938F-2FA0F77A4AE1}"/>
              </a:ext>
            </a:extLst>
          </p:cNvPr>
          <p:cNvSpPr/>
          <p:nvPr/>
        </p:nvSpPr>
        <p:spPr>
          <a:xfrm>
            <a:off x="3351797" y="1142903"/>
            <a:ext cx="1001312" cy="8417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modeller er hovedregel</a:t>
            </a:r>
          </a:p>
        </p:txBody>
      </p: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900AB6EC-E0F0-4481-AAD5-AFBF4266E356}"/>
              </a:ext>
            </a:extLst>
          </p:cNvPr>
          <p:cNvSpPr/>
          <p:nvPr/>
        </p:nvSpPr>
        <p:spPr>
          <a:xfrm>
            <a:off x="4497585" y="1001179"/>
            <a:ext cx="1166878" cy="10313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Innhold i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modellrepo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har høy kvalitet og tilgjengelighet</a:t>
            </a: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EAFE11B4-DF88-463D-82D4-B649AA232F3F}"/>
              </a:ext>
            </a:extLst>
          </p:cNvPr>
          <p:cNvSpPr/>
          <p:nvPr/>
        </p:nvSpPr>
        <p:spPr>
          <a:xfrm>
            <a:off x="3335431" y="3201666"/>
            <a:ext cx="1738186" cy="43993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Datasettkatalog for BR (intern portal) på plass</a:t>
            </a:r>
          </a:p>
        </p:txBody>
      </p:sp>
      <p:sp>
        <p:nvSpPr>
          <p:cNvPr id="61" name="Rektangel: avrundede hjørner 60">
            <a:extLst>
              <a:ext uri="{FF2B5EF4-FFF2-40B4-BE49-F238E27FC236}">
                <a16:creationId xmlns:a16="http://schemas.microsoft.com/office/drawing/2014/main" id="{38F82251-B663-4109-B180-A6AEFD9D2861}"/>
              </a:ext>
            </a:extLst>
          </p:cNvPr>
          <p:cNvSpPr/>
          <p:nvPr/>
        </p:nvSpPr>
        <p:spPr>
          <a:xfrm>
            <a:off x="1457860" y="4142577"/>
            <a:ext cx="1246051" cy="58848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Behov for intern datasettkatalog er avklart</a:t>
            </a:r>
          </a:p>
        </p:txBody>
      </p: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5DEB41D7-3FA4-4B85-9930-4DF0C5BB2832}"/>
              </a:ext>
            </a:extLst>
          </p:cNvPr>
          <p:cNvSpPr/>
          <p:nvPr/>
        </p:nvSpPr>
        <p:spPr>
          <a:xfrm rot="20074296">
            <a:off x="8335848" y="1629397"/>
            <a:ext cx="1605208" cy="49446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Datakvaliteten for alle registre og ter kjent og dokumentert </a:t>
            </a:r>
          </a:p>
        </p:txBody>
      </p:sp>
      <p:sp>
        <p:nvSpPr>
          <p:cNvPr id="64" name="Rektangel: avrundede hjørner 63">
            <a:extLst>
              <a:ext uri="{FF2B5EF4-FFF2-40B4-BE49-F238E27FC236}">
                <a16:creationId xmlns:a16="http://schemas.microsoft.com/office/drawing/2014/main" id="{8DC92ACF-E0C1-4223-8DD9-BDBBFA03106D}"/>
              </a:ext>
            </a:extLst>
          </p:cNvPr>
          <p:cNvSpPr/>
          <p:nvPr/>
        </p:nvSpPr>
        <p:spPr>
          <a:xfrm>
            <a:off x="4547001" y="373354"/>
            <a:ext cx="1367397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for API-beskrivelser på plass</a:t>
            </a:r>
          </a:p>
        </p:txBody>
      </p:sp>
      <p:sp>
        <p:nvSpPr>
          <p:cNvPr id="65" name="Rektangel: avrundede hjørner 64">
            <a:extLst>
              <a:ext uri="{FF2B5EF4-FFF2-40B4-BE49-F238E27FC236}">
                <a16:creationId xmlns:a16="http://schemas.microsoft.com/office/drawing/2014/main" id="{89434C3B-103F-4AA1-86A4-4DE3C14B04FB}"/>
              </a:ext>
            </a:extLst>
          </p:cNvPr>
          <p:cNvSpPr/>
          <p:nvPr/>
        </p:nvSpPr>
        <p:spPr>
          <a:xfrm rot="2144274">
            <a:off x="9438464" y="1034543"/>
            <a:ext cx="2457709" cy="368269"/>
          </a:xfrm>
          <a:prstGeom prst="roundRect">
            <a:avLst/>
          </a:prstGeom>
          <a:gradFill>
            <a:gsLst>
              <a:gs pos="25500">
                <a:schemeClr val="accent6">
                  <a:lumMod val="50000"/>
                </a:schemeClr>
              </a:gs>
              <a:gs pos="14000">
                <a:schemeClr val="accent2">
                  <a:lumMod val="75000"/>
                </a:schemeClr>
              </a:gs>
              <a:gs pos="56000">
                <a:srgbClr val="7030A0"/>
              </a:gs>
              <a:gs pos="63000">
                <a:srgbClr val="483F8D"/>
              </a:gs>
              <a:gs pos="86000">
                <a:srgbClr val="90568A"/>
              </a:gs>
              <a:gs pos="97000">
                <a:schemeClr val="accent1">
                  <a:lumMod val="75000"/>
                </a:schemeClr>
              </a:gs>
              <a:gs pos="79000">
                <a:srgbClr val="B71184"/>
              </a:gs>
              <a:gs pos="40000">
                <a:srgbClr val="C00000"/>
              </a:gs>
            </a:gsLst>
            <a:lin ang="2700000" scaled="1"/>
          </a:gra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Tydeligere kobling mellom elementene på IF-området</a:t>
            </a:r>
          </a:p>
        </p:txBody>
      </p:sp>
      <p:sp>
        <p:nvSpPr>
          <p:cNvPr id="68" name="Rektangel: avrundede hjørner 67">
            <a:extLst>
              <a:ext uri="{FF2B5EF4-FFF2-40B4-BE49-F238E27FC236}">
                <a16:creationId xmlns:a16="http://schemas.microsoft.com/office/drawing/2014/main" id="{6340EBB3-2D43-4E90-B4BF-0534DFE05793}"/>
              </a:ext>
            </a:extLst>
          </p:cNvPr>
          <p:cNvSpPr/>
          <p:nvPr/>
        </p:nvSpPr>
        <p:spPr>
          <a:xfrm>
            <a:off x="4895538" y="3692491"/>
            <a:ext cx="1142252" cy="38256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metode er valgt</a:t>
            </a:r>
          </a:p>
        </p:txBody>
      </p:sp>
      <p:sp>
        <p:nvSpPr>
          <p:cNvPr id="69" name="Rektangel: avrundede hjørner 68">
            <a:extLst>
              <a:ext uri="{FF2B5EF4-FFF2-40B4-BE49-F238E27FC236}">
                <a16:creationId xmlns:a16="http://schemas.microsoft.com/office/drawing/2014/main" id="{DC0CA7B5-CED2-4BE2-9930-A23DE05AC2CC}"/>
              </a:ext>
            </a:extLst>
          </p:cNvPr>
          <p:cNvSpPr/>
          <p:nvPr/>
        </p:nvSpPr>
        <p:spPr>
          <a:xfrm>
            <a:off x="3939697" y="4370592"/>
            <a:ext cx="1142252" cy="34259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Verktøybehov vurdert</a:t>
            </a:r>
          </a:p>
        </p:txBody>
      </p:sp>
      <p:sp>
        <p:nvSpPr>
          <p:cNvPr id="70" name="Rektangel: avrundede hjørner 69">
            <a:extLst>
              <a:ext uri="{FF2B5EF4-FFF2-40B4-BE49-F238E27FC236}">
                <a16:creationId xmlns:a16="http://schemas.microsoft.com/office/drawing/2014/main" id="{20E9E61D-CCD6-4D3C-B459-332D59FAD647}"/>
              </a:ext>
            </a:extLst>
          </p:cNvPr>
          <p:cNvSpPr/>
          <p:nvPr/>
        </p:nvSpPr>
        <p:spPr>
          <a:xfrm>
            <a:off x="117547" y="5759400"/>
            <a:ext cx="2964298" cy="716226"/>
          </a:xfrm>
          <a:prstGeom prst="roundRect">
            <a:avLst/>
          </a:prstGeom>
          <a:gradFill>
            <a:gsLst>
              <a:gs pos="65000">
                <a:schemeClr val="accent1">
                  <a:lumMod val="50000"/>
                </a:schemeClr>
              </a:gs>
              <a:gs pos="41000">
                <a:srgbClr val="7030A0"/>
              </a:gs>
              <a:gs pos="32000">
                <a:srgbClr val="C00000"/>
              </a:gs>
            </a:gsLst>
            <a:lin ang="27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BE005DA8-76B2-4A89-9761-399CB0A0F0DC}"/>
              </a:ext>
            </a:extLst>
          </p:cNvPr>
          <p:cNvSpPr/>
          <p:nvPr/>
        </p:nvSpPr>
        <p:spPr>
          <a:xfrm>
            <a:off x="5469605" y="4448585"/>
            <a:ext cx="1568320" cy="8154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til data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  <p:sp>
        <p:nvSpPr>
          <p:cNvPr id="75" name="Rektangel: avrundede hjørner 74">
            <a:extLst>
              <a:ext uri="{FF2B5EF4-FFF2-40B4-BE49-F238E27FC236}">
                <a16:creationId xmlns:a16="http://schemas.microsoft.com/office/drawing/2014/main" id="{CC29BAA9-5F7B-4C5D-9F64-540F99A0438D}"/>
              </a:ext>
            </a:extLst>
          </p:cNvPr>
          <p:cNvSpPr/>
          <p:nvPr/>
        </p:nvSpPr>
        <p:spPr>
          <a:xfrm>
            <a:off x="4275625" y="5272595"/>
            <a:ext cx="1424400" cy="7061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Retningslinjer for ansvar og for plassering av eierskap er godkjent</a:t>
            </a:r>
          </a:p>
        </p:txBody>
      </p:sp>
      <p:sp>
        <p:nvSpPr>
          <p:cNvPr id="79" name="Rektangel: avrundede hjørner 78">
            <a:extLst>
              <a:ext uri="{FF2B5EF4-FFF2-40B4-BE49-F238E27FC236}">
                <a16:creationId xmlns:a16="http://schemas.microsoft.com/office/drawing/2014/main" id="{458FEF2D-EF66-4BBC-A194-1A4FECAE0551}"/>
              </a:ext>
            </a:extLst>
          </p:cNvPr>
          <p:cNvSpPr/>
          <p:nvPr/>
        </p:nvSpPr>
        <p:spPr>
          <a:xfrm>
            <a:off x="8751126" y="5531349"/>
            <a:ext cx="744240" cy="1098334"/>
          </a:xfrm>
          <a:prstGeom prst="roundRect">
            <a:avLst/>
          </a:prstGeom>
          <a:solidFill>
            <a:srgbClr val="699B90"/>
          </a:solidFill>
          <a:ln>
            <a:solidFill>
              <a:srgbClr val="699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FIF- Ansvarlig for området er på plass</a:t>
            </a:r>
          </a:p>
        </p:txBody>
      </p:sp>
      <p:sp>
        <p:nvSpPr>
          <p:cNvPr id="80" name="Rektangel: avrundede hjørner 79">
            <a:extLst>
              <a:ext uri="{FF2B5EF4-FFF2-40B4-BE49-F238E27FC236}">
                <a16:creationId xmlns:a16="http://schemas.microsoft.com/office/drawing/2014/main" id="{EF5C6ECA-FC8D-43F9-9E62-481B575994F3}"/>
              </a:ext>
            </a:extLst>
          </p:cNvPr>
          <p:cNvSpPr/>
          <p:nvPr/>
        </p:nvSpPr>
        <p:spPr>
          <a:xfrm>
            <a:off x="10497938" y="5127155"/>
            <a:ext cx="1470147" cy="60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Samarbeid og kartlegging FU/VST er påbegynt</a:t>
            </a:r>
          </a:p>
        </p:txBody>
      </p:sp>
      <p:sp>
        <p:nvSpPr>
          <p:cNvPr id="83" name="Rektangel: avrundede hjørner 82">
            <a:extLst>
              <a:ext uri="{FF2B5EF4-FFF2-40B4-BE49-F238E27FC236}">
                <a16:creationId xmlns:a16="http://schemas.microsoft.com/office/drawing/2014/main" id="{137E089A-9F28-4DBA-80A4-CB9119A8F225}"/>
              </a:ext>
            </a:extLst>
          </p:cNvPr>
          <p:cNvSpPr/>
          <p:nvPr/>
        </p:nvSpPr>
        <p:spPr>
          <a:xfrm>
            <a:off x="3188975" y="475160"/>
            <a:ext cx="1208478" cy="6340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4" name="Rektangel: avrundede hjørner 83">
            <a:extLst>
              <a:ext uri="{FF2B5EF4-FFF2-40B4-BE49-F238E27FC236}">
                <a16:creationId xmlns:a16="http://schemas.microsoft.com/office/drawing/2014/main" id="{2C30F30C-B41D-490A-B99D-80F3B5000BC6}"/>
              </a:ext>
            </a:extLst>
          </p:cNvPr>
          <p:cNvSpPr/>
          <p:nvPr/>
        </p:nvSpPr>
        <p:spPr>
          <a:xfrm>
            <a:off x="1808078" y="430715"/>
            <a:ext cx="1293275" cy="7139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IT: Prøve ut "kode først"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"dokumentasjon først</a:t>
            </a:r>
          </a:p>
        </p:txBody>
      </p:sp>
      <p:sp>
        <p:nvSpPr>
          <p:cNvPr id="85" name="Rektangel: avrundede hjørner 84">
            <a:extLst>
              <a:ext uri="{FF2B5EF4-FFF2-40B4-BE49-F238E27FC236}">
                <a16:creationId xmlns:a16="http://schemas.microsoft.com/office/drawing/2014/main" id="{AE4FBB3C-71B6-4443-BC2D-E19A8E217C52}"/>
              </a:ext>
            </a:extLst>
          </p:cNvPr>
          <p:cNvSpPr/>
          <p:nvPr/>
        </p:nvSpPr>
        <p:spPr>
          <a:xfrm>
            <a:off x="577382" y="658323"/>
            <a:ext cx="1142252" cy="5036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Ressursbruk FU/IT avklart</a:t>
            </a:r>
          </a:p>
        </p:txBody>
      </p:sp>
      <p:sp>
        <p:nvSpPr>
          <p:cNvPr id="87" name="Rektangel: avrundede hjørner 86">
            <a:extLst>
              <a:ext uri="{FF2B5EF4-FFF2-40B4-BE49-F238E27FC236}">
                <a16:creationId xmlns:a16="http://schemas.microsoft.com/office/drawing/2014/main" id="{9DD61501-62EC-4B12-B60D-5E2776F0D75D}"/>
              </a:ext>
            </a:extLst>
          </p:cNvPr>
          <p:cNvSpPr/>
          <p:nvPr/>
        </p:nvSpPr>
        <p:spPr>
          <a:xfrm>
            <a:off x="6824336" y="5333821"/>
            <a:ext cx="1142252" cy="58848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Godkjent første versjon av rammeverk</a:t>
            </a:r>
          </a:p>
        </p:txBody>
      </p:sp>
      <p:sp>
        <p:nvSpPr>
          <p:cNvPr id="88" name="Rektangel: avrundede hjørner 87">
            <a:extLst>
              <a:ext uri="{FF2B5EF4-FFF2-40B4-BE49-F238E27FC236}">
                <a16:creationId xmlns:a16="http://schemas.microsoft.com/office/drawing/2014/main" id="{CE720BAA-32E8-4705-ABE1-44CF9DF57017}"/>
              </a:ext>
            </a:extLst>
          </p:cNvPr>
          <p:cNvSpPr/>
          <p:nvPr/>
        </p:nvSpPr>
        <p:spPr>
          <a:xfrm>
            <a:off x="5669111" y="6035043"/>
            <a:ext cx="1460550" cy="460700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Roller og ansvar RU/DU er avklart</a:t>
            </a:r>
          </a:p>
        </p:txBody>
      </p:sp>
      <p:sp>
        <p:nvSpPr>
          <p:cNvPr id="89" name="Rektangel: avrundede hjørner 88">
            <a:extLst>
              <a:ext uri="{FF2B5EF4-FFF2-40B4-BE49-F238E27FC236}">
                <a16:creationId xmlns:a16="http://schemas.microsoft.com/office/drawing/2014/main" id="{6688E7D3-B1F3-4771-8BBF-23F2E1431C4C}"/>
              </a:ext>
            </a:extLst>
          </p:cNvPr>
          <p:cNvSpPr/>
          <p:nvPr/>
        </p:nvSpPr>
        <p:spPr>
          <a:xfrm>
            <a:off x="8719504" y="3139912"/>
            <a:ext cx="966575" cy="902284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Eksternt publiserte kodeverk er hovedregel</a:t>
            </a:r>
          </a:p>
        </p:txBody>
      </p:sp>
      <p:sp>
        <p:nvSpPr>
          <p:cNvPr id="90" name="Rektangel: avrundede hjørner 89">
            <a:extLst>
              <a:ext uri="{FF2B5EF4-FFF2-40B4-BE49-F238E27FC236}">
                <a16:creationId xmlns:a16="http://schemas.microsoft.com/office/drawing/2014/main" id="{BD84C029-3BE1-418E-B901-8FA7104CFD05}"/>
              </a:ext>
            </a:extLst>
          </p:cNvPr>
          <p:cNvSpPr/>
          <p:nvPr/>
        </p:nvSpPr>
        <p:spPr>
          <a:xfrm rot="18625072">
            <a:off x="9376103" y="2174109"/>
            <a:ext cx="1814321" cy="525388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Kodeverk ved BR finnes i en felles master og gjenbruk er hovedregel</a:t>
            </a:r>
          </a:p>
        </p:txBody>
      </p:sp>
      <p:sp>
        <p:nvSpPr>
          <p:cNvPr id="91" name="Rektangel: avrundede hjørner 90">
            <a:extLst>
              <a:ext uri="{FF2B5EF4-FFF2-40B4-BE49-F238E27FC236}">
                <a16:creationId xmlns:a16="http://schemas.microsoft.com/office/drawing/2014/main" id="{DE58B494-88D0-4321-8AEE-3FE64FBA1F69}"/>
              </a:ext>
            </a:extLst>
          </p:cNvPr>
          <p:cNvSpPr/>
          <p:nvPr/>
        </p:nvSpPr>
        <p:spPr>
          <a:xfrm>
            <a:off x="7722343" y="4008334"/>
            <a:ext cx="1163150" cy="1134901"/>
          </a:xfrm>
          <a:prstGeom prst="roundRect">
            <a:avLst/>
          </a:prstGeom>
          <a:solidFill>
            <a:srgbClr val="B71184"/>
          </a:solidFill>
          <a:ln>
            <a:solidFill>
              <a:srgbClr val="B71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Løsninger for forvaltning og intern publisering av kodeverk er på plass</a:t>
            </a:r>
          </a:p>
        </p:txBody>
      </p:sp>
      <p:sp>
        <p:nvSpPr>
          <p:cNvPr id="71" name="Rektangel: avrundede hjørner 70">
            <a:extLst>
              <a:ext uri="{FF2B5EF4-FFF2-40B4-BE49-F238E27FC236}">
                <a16:creationId xmlns:a16="http://schemas.microsoft.com/office/drawing/2014/main" id="{0F1D217E-19D0-45B0-9DB9-2E3F09BD2F7F}"/>
              </a:ext>
            </a:extLst>
          </p:cNvPr>
          <p:cNvSpPr/>
          <p:nvPr/>
        </p:nvSpPr>
        <p:spPr>
          <a:xfrm>
            <a:off x="2985132" y="2609866"/>
            <a:ext cx="1001312" cy="4966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 verktøy</a:t>
            </a:r>
          </a:p>
        </p:txBody>
      </p:sp>
      <p:sp>
        <p:nvSpPr>
          <p:cNvPr id="72" name="Rektangel: avrundede hjørner 71">
            <a:extLst>
              <a:ext uri="{FF2B5EF4-FFF2-40B4-BE49-F238E27FC236}">
                <a16:creationId xmlns:a16="http://schemas.microsoft.com/office/drawing/2014/main" id="{7741D67A-1CC7-4CE4-AA46-5789AA5BC4A6}"/>
              </a:ext>
            </a:extLst>
          </p:cNvPr>
          <p:cNvSpPr/>
          <p:nvPr/>
        </p:nvSpPr>
        <p:spPr>
          <a:xfrm>
            <a:off x="1979743" y="3120269"/>
            <a:ext cx="1142252" cy="5036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Revidert rammeverk</a:t>
            </a:r>
          </a:p>
        </p:txBody>
      </p:sp>
      <p:sp>
        <p:nvSpPr>
          <p:cNvPr id="92" name="Rektangel: avrundede hjørner 91">
            <a:extLst>
              <a:ext uri="{FF2B5EF4-FFF2-40B4-BE49-F238E27FC236}">
                <a16:creationId xmlns:a16="http://schemas.microsoft.com/office/drawing/2014/main" id="{9F610D59-62E8-4A0A-AC28-15F70D0713F7}"/>
              </a:ext>
            </a:extLst>
          </p:cNvPr>
          <p:cNvSpPr/>
          <p:nvPr/>
        </p:nvSpPr>
        <p:spPr>
          <a:xfrm>
            <a:off x="745338" y="2350701"/>
            <a:ext cx="646269" cy="2003106"/>
          </a:xfrm>
          <a:prstGeom prst="roundRect">
            <a:avLst/>
          </a:prstGeom>
          <a:gradFill flip="none" rotWithShape="1">
            <a:gsLst>
              <a:gs pos="77000">
                <a:srgbClr val="C00000"/>
              </a:gs>
              <a:gs pos="24000">
                <a:schemeClr val="accent6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Ressurser på eksternt samarbeid skalerer</a:t>
            </a:r>
          </a:p>
        </p:txBody>
      </p:sp>
      <p:sp>
        <p:nvSpPr>
          <p:cNvPr id="93" name="Rektangel: avrundede hjørner 92">
            <a:extLst>
              <a:ext uri="{FF2B5EF4-FFF2-40B4-BE49-F238E27FC236}">
                <a16:creationId xmlns:a16="http://schemas.microsoft.com/office/drawing/2014/main" id="{1021FE13-2D3A-4292-A3F0-C3CD90D0F5EC}"/>
              </a:ext>
            </a:extLst>
          </p:cNvPr>
          <p:cNvSpPr/>
          <p:nvPr/>
        </p:nvSpPr>
        <p:spPr>
          <a:xfrm>
            <a:off x="6026257" y="253543"/>
            <a:ext cx="1069629" cy="1132239"/>
          </a:xfrm>
          <a:prstGeom prst="roundRect">
            <a:avLst/>
          </a:prstGeom>
          <a:gradFill flip="none" rotWithShape="1">
            <a:gsLst>
              <a:gs pos="49000">
                <a:schemeClr val="accent4">
                  <a:lumMod val="75000"/>
                </a:schemeClr>
              </a:gs>
              <a:gs pos="57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Modell- og API ramme- verk er tett integrert i utviklingsverktøy</a:t>
            </a:r>
          </a:p>
        </p:txBody>
      </p:sp>
      <p:sp>
        <p:nvSpPr>
          <p:cNvPr id="94" name="Rektangel: avrundede hjørner 93">
            <a:extLst>
              <a:ext uri="{FF2B5EF4-FFF2-40B4-BE49-F238E27FC236}">
                <a16:creationId xmlns:a16="http://schemas.microsoft.com/office/drawing/2014/main" id="{B2A9846B-C920-46D2-A26E-745843B6A2B4}"/>
              </a:ext>
            </a:extLst>
          </p:cNvPr>
          <p:cNvSpPr/>
          <p:nvPr/>
        </p:nvSpPr>
        <p:spPr>
          <a:xfrm>
            <a:off x="2281474" y="1230852"/>
            <a:ext cx="988424" cy="1118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Verktøy og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plugins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forvaltes og videreutvikles</a:t>
            </a:r>
          </a:p>
        </p:txBody>
      </p:sp>
      <p:sp>
        <p:nvSpPr>
          <p:cNvPr id="97" name="Rektangel: avrundede hjørner 96">
            <a:extLst>
              <a:ext uri="{FF2B5EF4-FFF2-40B4-BE49-F238E27FC236}">
                <a16:creationId xmlns:a16="http://schemas.microsoft.com/office/drawing/2014/main" id="{6DC1F920-AC57-455B-979B-951E276845AE}"/>
              </a:ext>
            </a:extLst>
          </p:cNvPr>
          <p:cNvSpPr/>
          <p:nvPr/>
        </p:nvSpPr>
        <p:spPr>
          <a:xfrm>
            <a:off x="6189615" y="3579053"/>
            <a:ext cx="1568320" cy="7825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Oversikt over eierskap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utenfor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 er dokumentert og tilgjengelig</a:t>
            </a:r>
          </a:p>
        </p:txBody>
      </p:sp>
    </p:spTree>
    <p:extLst>
      <p:ext uri="{BB962C8B-B14F-4D97-AF65-F5344CB8AC3E}">
        <p14:creationId xmlns:p14="http://schemas.microsoft.com/office/powerpoint/2010/main" val="25630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1511</Words>
  <Application>Microsoft Office PowerPoint</Application>
  <PresentationFormat>Widescreen</PresentationFormat>
  <Paragraphs>351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Abadi</vt:lpstr>
      <vt:lpstr>Aharoni</vt:lpstr>
      <vt:lpstr>Arial</vt:lpstr>
      <vt:lpstr>Avenir Next LT Pro Demi</vt:lpstr>
      <vt:lpstr>Calibri</vt:lpstr>
      <vt:lpstr>Calibri Light</vt:lpstr>
      <vt:lpstr>Office-tema</vt:lpstr>
      <vt:lpstr>Office Theme</vt:lpstr>
      <vt:lpstr>Veikart for informasjonsforvaltning i Brønnøysundregistrene</vt:lpstr>
      <vt:lpstr>Agenda  </vt:lpstr>
      <vt:lpstr>PowerPoint-presentasjon</vt:lpstr>
      <vt:lpstr>Strategiplan BR og konkretisering av kapabiliteter   </vt:lpstr>
      <vt:lpstr>Kartlegging</vt:lpstr>
      <vt:lpstr>Kartleggingen foregikk i et Miro-board, åpent for alle i Brønnøysundregistrene </vt:lpstr>
      <vt:lpstr>Arbeidet oppsummert i en rapport</vt:lpstr>
      <vt:lpstr>Veikartet skal være</vt:lpstr>
      <vt:lpstr>PowerPoint-presentasjon</vt:lpstr>
      <vt:lpstr>Fra beste praksis…</vt:lpstr>
      <vt:lpstr>PowerPoint-presentasjon</vt:lpstr>
      <vt:lpstr>PowerPoint-presentasjon</vt:lpstr>
      <vt:lpstr>… til å få opp en praksis overhodet</vt:lpstr>
      <vt:lpstr>PowerPoint-presentasjon</vt:lpstr>
      <vt:lpstr>PowerPoint-presentasjon</vt:lpstr>
      <vt:lpstr>PowerPoint-presentasjon</vt:lpstr>
      <vt:lpstr>Ubesvarte spørsmål per 17.11.21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Torseth, Marit Holm</dc:creator>
  <cp:lastModifiedBy>Torseth, Marit Holm</cp:lastModifiedBy>
  <cp:revision>135</cp:revision>
  <dcterms:created xsi:type="dcterms:W3CDTF">2021-05-17T18:46:33Z</dcterms:created>
  <dcterms:modified xsi:type="dcterms:W3CDTF">2021-11-17T09:08:01Z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76794c-8cc1-4553-ade2-1b635d166220_Enabled">
    <vt:lpwstr>true</vt:lpwstr>
  </property>
  <property fmtid="{D5CDD505-2E9C-101B-9397-08002B2CF9AE}" pid="3" name="MSIP_Label_f876794c-8cc1-4553-ade2-1b635d166220_SetDate">
    <vt:lpwstr>2021-05-17T18:46:33Z</vt:lpwstr>
  </property>
  <property fmtid="{D5CDD505-2E9C-101B-9397-08002B2CF9AE}" pid="4" name="MSIP_Label_f876794c-8cc1-4553-ade2-1b635d166220_Method">
    <vt:lpwstr>Standard</vt:lpwstr>
  </property>
  <property fmtid="{D5CDD505-2E9C-101B-9397-08002B2CF9AE}" pid="5" name="MSIP_Label_f876794c-8cc1-4553-ade2-1b635d166220_Name">
    <vt:lpwstr>Åpen informasjon</vt:lpwstr>
  </property>
  <property fmtid="{D5CDD505-2E9C-101B-9397-08002B2CF9AE}" pid="6" name="MSIP_Label_f876794c-8cc1-4553-ade2-1b635d166220_SiteId">
    <vt:lpwstr>4e14915f-a3fe-45aa-92c3-9d87465eda00</vt:lpwstr>
  </property>
  <property fmtid="{D5CDD505-2E9C-101B-9397-08002B2CF9AE}" pid="7" name="MSIP_Label_f876794c-8cc1-4553-ade2-1b635d166220_ActionId">
    <vt:lpwstr>178353b7-bd45-477b-82cd-4a1be8b7031f</vt:lpwstr>
  </property>
  <property fmtid="{D5CDD505-2E9C-101B-9397-08002B2CF9AE}" pid="8" name="MSIP_Label_f876794c-8cc1-4553-ade2-1b635d166220_ContentBits">
    <vt:lpwstr>0</vt:lpwstr>
  </property>
</Properties>
</file>