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38" r:id="rId3"/>
  </p:sldMasterIdLst>
  <p:notesMasterIdLst>
    <p:notesMasterId r:id="rId14"/>
  </p:notesMasterIdLst>
  <p:handoutMasterIdLst>
    <p:handoutMasterId r:id="rId15"/>
  </p:handoutMasterIdLst>
  <p:sldIdLst>
    <p:sldId id="280" r:id="rId4"/>
    <p:sldId id="292" r:id="rId5"/>
    <p:sldId id="303" r:id="rId6"/>
    <p:sldId id="300" r:id="rId7"/>
    <p:sldId id="299" r:id="rId8"/>
    <p:sldId id="304" r:id="rId9"/>
    <p:sldId id="291" r:id="rId10"/>
    <p:sldId id="305" r:id="rId11"/>
    <p:sldId id="306" r:id="rId12"/>
    <p:sldId id="297" r:id="rId13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8872" autoAdjust="0"/>
  </p:normalViewPr>
  <p:slideViewPr>
    <p:cSldViewPr snapToGrid="0">
      <p:cViewPr varScale="1">
        <p:scale>
          <a:sx n="50" d="100"/>
          <a:sy n="50" d="100"/>
        </p:scale>
        <p:origin x="22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47E5-F36F-48B8-9AB0-B14CB0C2A3FA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A1A7-5DBE-4421-9B94-69F960DE2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44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12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73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25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58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90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65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01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A1A7-5DBE-4421-9B94-69F960DE255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83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Grev Wedels Plass 9, 0151 Oslo</a:t>
            </a:r>
            <a:endParaRPr lang="nb-NO" sz="12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rgbClr val="1E2B3C"/>
                </a:solidFill>
              </a:rPr>
              <a:t>digdir.no</a:t>
            </a:r>
            <a:endParaRPr lang="nb-NO" sz="12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digdir.no/informasjonsforvaltning/rammeverk-informasjonsforvaltning/2118" TargetMode="External"/><Relationship Id="rId4" Type="http://schemas.openxmlformats.org/officeDocument/2006/relationships/hyperlink" Target="https://www.digdir.no/informasjonsforvaltning/kva-er-informasjonsforvaltning/21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dir.no/orden-i-eget-h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sjonsforvaltning@digdir.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nne.karete.hvidsten@digdi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9233344" cy="1530351"/>
          </a:xfrm>
        </p:spPr>
        <p:txBody>
          <a:bodyPr/>
          <a:lstStyle/>
          <a:p>
            <a:r>
              <a:rPr lang="nb-NO" dirty="0"/>
              <a:t>Ny veileder for orden i eget hus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FC10CCE-0AAE-46E3-B592-161206E4B439}"/>
              </a:ext>
            </a:extLst>
          </p:cNvPr>
          <p:cNvSpPr txBox="1"/>
          <p:nvPr/>
        </p:nvSpPr>
        <p:spPr>
          <a:xfrm>
            <a:off x="10627112" y="7460166"/>
            <a:ext cx="4449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chemeClr val="bg1"/>
                </a:solidFill>
              </a:rPr>
              <a:t>Faglig arena for informasjonsforvaltning og deling av data</a:t>
            </a:r>
          </a:p>
          <a:p>
            <a:endParaRPr lang="nb-NO" sz="1800" dirty="0">
              <a:solidFill>
                <a:schemeClr val="bg1"/>
              </a:solidFill>
            </a:endParaRPr>
          </a:p>
          <a:p>
            <a:r>
              <a:rPr lang="nb-NO" sz="1800" dirty="0">
                <a:solidFill>
                  <a:schemeClr val="bg1"/>
                </a:solidFill>
              </a:rPr>
              <a:t>Karete Hvidsten, seniorrådgiver, Digdir</a:t>
            </a:r>
          </a:p>
          <a:p>
            <a:r>
              <a:rPr lang="nb-NO" sz="1800" dirty="0">
                <a:solidFill>
                  <a:schemeClr val="bg1"/>
                </a:solidFill>
              </a:rPr>
              <a:t>10.11.2021</a:t>
            </a:r>
          </a:p>
          <a:p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431C226-48EE-488B-868A-C57B22148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87" y="4160520"/>
            <a:ext cx="5486400" cy="4486275"/>
          </a:xfrm>
          <a:prstGeom prst="rect">
            <a:avLst/>
          </a:prstGeom>
          <a:ln w="3175">
            <a:solidFill>
              <a:srgbClr val="1E2B3C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30B8313-1239-495F-8C5A-89C42DFCD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66" y="4403766"/>
            <a:ext cx="5184934" cy="4578903"/>
          </a:xfrm>
          <a:prstGeom prst="rect">
            <a:avLst/>
          </a:prstGeom>
          <a:ln>
            <a:solidFill>
              <a:srgbClr val="1E2B3C"/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8B17B52-D300-488F-89D5-C839C6FC4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666" y="497205"/>
            <a:ext cx="6561079" cy="4486275"/>
          </a:xfrm>
          <a:prstGeom prst="rect">
            <a:avLst/>
          </a:prstGeom>
          <a:ln>
            <a:solidFill>
              <a:srgbClr val="1E2B3C"/>
            </a:solidFill>
          </a:ln>
        </p:spPr>
      </p:pic>
      <p:sp>
        <p:nvSpPr>
          <p:cNvPr id="11" name="Hjerte 10">
            <a:extLst>
              <a:ext uri="{FF2B5EF4-FFF2-40B4-BE49-F238E27FC236}">
                <a16:creationId xmlns:a16="http://schemas.microsoft.com/office/drawing/2014/main" id="{CB311213-A875-46B7-98B6-5D613503A444}"/>
              </a:ext>
            </a:extLst>
          </p:cNvPr>
          <p:cNvSpPr/>
          <p:nvPr/>
        </p:nvSpPr>
        <p:spPr>
          <a:xfrm rot="1020000">
            <a:off x="11695033" y="1097280"/>
            <a:ext cx="2743200" cy="24688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13B6B72-9E1D-461C-835E-986FA58CC9C0}"/>
              </a:ext>
            </a:extLst>
          </p:cNvPr>
          <p:cNvSpPr txBox="1"/>
          <p:nvPr/>
        </p:nvSpPr>
        <p:spPr>
          <a:xfrm rot="1020000">
            <a:off x="12039599" y="1706880"/>
            <a:ext cx="2026920" cy="167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KS</a:t>
            </a:r>
          </a:p>
          <a:p>
            <a:pPr algn="ctr"/>
            <a:r>
              <a:rPr lang="nb-NO" sz="2000" dirty="0"/>
              <a:t>+</a:t>
            </a:r>
          </a:p>
          <a:p>
            <a:pPr algn="ctr"/>
            <a:r>
              <a:rPr lang="nb-NO" sz="2000" dirty="0"/>
              <a:t>Arkivverket</a:t>
            </a:r>
          </a:p>
          <a:p>
            <a:pPr algn="ctr"/>
            <a:r>
              <a:rPr lang="nb-NO" sz="2000" dirty="0"/>
              <a:t>+</a:t>
            </a:r>
          </a:p>
          <a:p>
            <a:pPr algn="ctr"/>
            <a:r>
              <a:rPr lang="nb-NO" sz="2000" dirty="0"/>
              <a:t>Digdir</a:t>
            </a:r>
          </a:p>
        </p:txBody>
      </p:sp>
    </p:spTree>
    <p:extLst>
      <p:ext uri="{BB962C8B-B14F-4D97-AF65-F5344CB8AC3E}">
        <p14:creationId xmlns:p14="http://schemas.microsoft.com/office/powerpoint/2010/main" val="11810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E18048-38BC-4C10-A063-405ABCB7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4230" y="2510971"/>
            <a:ext cx="7383927" cy="5776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En virksomhet har orden i eget hus når den har </a:t>
            </a:r>
            <a:r>
              <a:rPr lang="nb-NO" b="1" dirty="0"/>
              <a:t>oversikt over data den håndterer</a:t>
            </a:r>
            <a:r>
              <a:rPr lang="nb-NO" dirty="0"/>
              <a:t> og har </a:t>
            </a:r>
            <a:r>
              <a:rPr lang="nb-NO" b="1" dirty="0"/>
              <a:t>gode beskrivelser </a:t>
            </a:r>
            <a:r>
              <a:rPr lang="nb-NO" dirty="0"/>
              <a:t>av disse dataene. Beskrivelsene gir blant annet informasjon om hva dataene betyr, hva de kan brukes til, hvilke prosesser de inngår i og hvem som kan bruke dem.</a:t>
            </a:r>
          </a:p>
          <a:p>
            <a:pPr marL="0" indent="0">
              <a:buNone/>
            </a:pPr>
            <a:r>
              <a:rPr lang="nb-NO" dirty="0"/>
              <a:t>Oversikten og beskrivelsene av dataene må være </a:t>
            </a:r>
            <a:r>
              <a:rPr lang="nb-NO" b="1" dirty="0"/>
              <a:t>tilgjengelig</a:t>
            </a:r>
            <a:r>
              <a:rPr lang="nb-NO" dirty="0"/>
              <a:t> internt og eksternt.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5B787C7-87F3-4687-BE42-CB1859BD33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95" y="2461574"/>
            <a:ext cx="5976937" cy="4220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3DC5B5C-9E4D-4445-B4A7-6B6D93E6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orden i eget hus?</a:t>
            </a:r>
          </a:p>
        </p:txBody>
      </p:sp>
    </p:spTree>
    <p:extLst>
      <p:ext uri="{BB962C8B-B14F-4D97-AF65-F5344CB8AC3E}">
        <p14:creationId xmlns:p14="http://schemas.microsoft.com/office/powerpoint/2010/main" val="40816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bilde som inneholder tekst&#10;&#10;Automatisk generert beskrivelse">
            <a:extLst>
              <a:ext uri="{FF2B5EF4-FFF2-40B4-BE49-F238E27FC236}">
                <a16:creationId xmlns:a16="http://schemas.microsoft.com/office/drawing/2014/main" id="{D322FBCF-1F39-4C42-B991-9DD05E55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3"/>
            <a:ext cx="16256033" cy="91440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697BDFB-DD45-4204-8BDA-717192DED46B}"/>
              </a:ext>
            </a:extLst>
          </p:cNvPr>
          <p:cNvSpPr txBox="1"/>
          <p:nvPr/>
        </p:nvSpPr>
        <p:spPr>
          <a:xfrm>
            <a:off x="0" y="8319752"/>
            <a:ext cx="812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linkClick r:id="rId4"/>
              </a:rPr>
              <a:t>https://www.digdir.no/informasjonsforvaltning/kva-er-informasjonsforvaltning/2116</a:t>
            </a:r>
            <a:endParaRPr lang="nb-NO" sz="1400" dirty="0"/>
          </a:p>
          <a:p>
            <a:r>
              <a:rPr lang="nb-NO" sz="1400" dirty="0">
                <a:hlinkClick r:id="rId5"/>
              </a:rPr>
              <a:t>https://www.digdir.no/informasjonsforvaltning/rammeverk-informasjonsforvaltning/2118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4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A11739-9695-4575-8F20-1AFDAFF5E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4230" y="2510971"/>
            <a:ext cx="6943056" cy="5914572"/>
          </a:xfrm>
        </p:spPr>
        <p:txBody>
          <a:bodyPr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nb-NO" b="0" i="1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Veilederen treffer flere og bedre slik at flere virksomheter etablerer orden i eget hus og deler sine data.</a:t>
            </a:r>
          </a:p>
          <a:p>
            <a:pPr marL="0" indent="0" algn="l" rtl="0" fontAlgn="base">
              <a:buNone/>
            </a:pPr>
            <a:endParaRPr lang="nb-NO" i="1" dirty="0">
              <a:solidFill>
                <a:srgbClr val="1E2B3C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spcBef>
                <a:spcPts val="1200"/>
              </a:spcBef>
              <a:buNone/>
            </a:pPr>
            <a:r>
              <a:rPr lang="nb-NO" b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Springer ut fra bakgrunne</a:t>
            </a:r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</a:rPr>
              <a:t>n for revideringen</a:t>
            </a:r>
            <a:r>
              <a:rPr lang="nb-NO" b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 rtl="0" fontAlgn="base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Virksomheter strever med forankring/å se verdien </a:t>
            </a:r>
          </a:p>
          <a:p>
            <a:pPr algn="l" rtl="0" fontAlgn="base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b-NO" b="0" dirty="0">
                <a:solidFill>
                  <a:srgbClr val="1E2B3C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Primært virksomhetsinterne drivere </a:t>
            </a:r>
            <a:endParaRPr lang="nb-NO" dirty="0">
              <a:solidFill>
                <a:srgbClr val="1E2B3C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l" rtl="0" fontAlgn="base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b-NO" b="0" dirty="0">
                <a:solidFill>
                  <a:srgbClr val="1E2B3C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Mange innganger: ulike mål, varierende modenhet og ambisjonsnivå</a:t>
            </a:r>
          </a:p>
          <a:p>
            <a:pPr algn="l" rtl="0" fontAlgn="base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Delvis overlappende fagområder skaper forvirring</a:t>
            </a:r>
          </a:p>
          <a:p>
            <a:pPr algn="l" rtl="0" fontAlgn="base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b-NO" b="0" dirty="0">
                <a:solidFill>
                  <a:srgbClr val="1E2B3C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Svakheter ved forrige veileder</a:t>
            </a:r>
            <a:endParaRPr lang="nb-NO" b="0" dirty="0">
              <a:solidFill>
                <a:srgbClr val="1E2B3C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0DBEC6-2D9D-4671-8832-B2CAB056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Mål med revisjonsarbeidet:</a:t>
            </a:r>
            <a:r>
              <a:rPr lang="en-US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7F3521-3AC7-43CD-87C4-C79402EB4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6" y="3609930"/>
            <a:ext cx="6292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635E83-DDCE-4B75-828D-0839E48E1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0444" y="2510971"/>
            <a:ext cx="8033656" cy="5776686"/>
          </a:xfrm>
        </p:spPr>
        <p:txBody>
          <a:bodyPr>
            <a:normAutofit fontScale="92500"/>
          </a:bodyPr>
          <a:lstStyle/>
          <a:p>
            <a:r>
              <a:rPr lang="nb-NO" dirty="0"/>
              <a:t>Mer praktisk rettet</a:t>
            </a:r>
          </a:p>
          <a:p>
            <a:r>
              <a:rPr lang="nb-NO" dirty="0"/>
              <a:t>«Skalerbar» - tilpasset ulike modenhetsnivå</a:t>
            </a:r>
          </a:p>
          <a:p>
            <a:r>
              <a:rPr lang="nb-NO" dirty="0"/>
              <a:t>Økt fokus på drivere og gevinster – spesielt av virksomhetsintern karakter</a:t>
            </a:r>
          </a:p>
          <a:p>
            <a:r>
              <a:rPr lang="nb-NO" dirty="0"/>
              <a:t>Helhetlig tilnærming</a:t>
            </a:r>
          </a:p>
          <a:p>
            <a:r>
              <a:rPr lang="nb-NO" dirty="0"/>
              <a:t>Ryddig og intuitiv struktur </a:t>
            </a:r>
          </a:p>
          <a:p>
            <a:r>
              <a:rPr lang="nb-NO" dirty="0"/>
              <a:t>Lettfattelig språk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8D978E-350D-4902-A4B0-8BE2597A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444" y="1480956"/>
            <a:ext cx="12748985" cy="692497"/>
          </a:xfrm>
        </p:spPr>
        <p:txBody>
          <a:bodyPr/>
          <a:lstStyle/>
          <a:p>
            <a:r>
              <a:rPr lang="nb-NO" dirty="0"/>
              <a:t>Hva er nytt?</a:t>
            </a:r>
          </a:p>
        </p:txBody>
      </p:sp>
      <p:pic>
        <p:nvPicPr>
          <p:cNvPr id="10" name="Plassholder for innhold 9" descr="Et bilde som inneholder utklipp&#10;&#10;Automatisk generert beskrivelse">
            <a:extLst>
              <a:ext uri="{FF2B5EF4-FFF2-40B4-BE49-F238E27FC236}">
                <a16:creationId xmlns:a16="http://schemas.microsoft.com/office/drawing/2014/main" id="{147E729D-5BB0-493A-8FAF-7677BF6DD7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2510971"/>
            <a:ext cx="6786563" cy="4983842"/>
          </a:xfrm>
        </p:spPr>
      </p:pic>
    </p:spTree>
    <p:extLst>
      <p:ext uri="{BB962C8B-B14F-4D97-AF65-F5344CB8AC3E}">
        <p14:creationId xmlns:p14="http://schemas.microsoft.com/office/powerpoint/2010/main" val="13003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4FD442F-E839-4563-90D9-15A75B9C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962" y="3681198"/>
            <a:ext cx="7357157" cy="1419611"/>
          </a:xfrm>
        </p:spPr>
        <p:txBody>
          <a:bodyPr/>
          <a:lstStyle/>
          <a:p>
            <a:r>
              <a:rPr lang="nb-NO" dirty="0"/>
              <a:t>Demo</a:t>
            </a:r>
            <a:br>
              <a:rPr lang="nb-NO" dirty="0"/>
            </a:br>
            <a:br>
              <a:rPr lang="nb-NO" dirty="0"/>
            </a:br>
            <a:r>
              <a:rPr lang="nb-NO" sz="2800" b="0" i="0" u="sng" dirty="0">
                <a:solidFill>
                  <a:srgbClr val="FFFF00"/>
                </a:solidFill>
                <a:effectLst/>
                <a:latin typeface="Segoe UI" panose="020B0502040204020203" pitchFamily="34" charset="0"/>
                <a:hlinkClick r:id="rId3" tooltip="https://www.digdir.no/orden-i-eget-h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https://www.digdir.no/orden-i-eget-hus</a:t>
            </a:r>
            <a:endParaRPr lang="nb-N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72A320-61F3-4ED5-835C-4491ED363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6420540" cy="5776686"/>
          </a:xfrm>
        </p:spPr>
        <p:txBody>
          <a:bodyPr/>
          <a:lstStyle/>
          <a:p>
            <a:r>
              <a:rPr lang="nb-NO" dirty="0"/>
              <a:t>Kontinuerlig forvaltning</a:t>
            </a:r>
          </a:p>
          <a:p>
            <a:r>
              <a:rPr lang="nb-NO" dirty="0"/>
              <a:t>Behov for videreutvikling</a:t>
            </a:r>
          </a:p>
          <a:p>
            <a:pPr lvl="1"/>
            <a:r>
              <a:rPr lang="nb-NO" dirty="0"/>
              <a:t>Eksempler, eksempler, eksempler</a:t>
            </a:r>
          </a:p>
          <a:p>
            <a:pPr lvl="1"/>
            <a:r>
              <a:rPr lang="nb-NO" dirty="0"/>
              <a:t>Brukerhistorier/-caser</a:t>
            </a:r>
          </a:p>
          <a:p>
            <a:pPr lvl="1"/>
            <a:r>
              <a:rPr lang="nb-NO" dirty="0"/>
              <a:t>Forslag til roller og ansvarsfordeling</a:t>
            </a:r>
          </a:p>
          <a:p>
            <a:pPr lvl="1"/>
            <a:r>
              <a:rPr lang="nb-NO" dirty="0" err="1"/>
              <a:t>Malverk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F32932B-9D2B-4C2A-894F-AE53F1EC4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38" y="3778871"/>
            <a:ext cx="5976937" cy="422173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5B6ACC-FE5A-432B-9B05-580EDF63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5570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04999-34D9-4D50-8920-E5BA5C0E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F4AF2-6EB9-4649-9559-C560ECD1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Håper din virksomhet får nytte av veilederen.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tar gjerne i mot innspill, spørsmål, forslag til forbedringer og eksempler vi kan vise til!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3"/>
              </a:rPr>
              <a:t>informasjonsforvaltning@digdir.no</a:t>
            </a:r>
            <a:endParaRPr lang="nb-NO" dirty="0"/>
          </a:p>
          <a:p>
            <a:pPr marL="0" indent="0">
              <a:buNone/>
            </a:pPr>
            <a:r>
              <a:rPr lang="nb-NO" dirty="0">
                <a:hlinkClick r:id="rId4"/>
              </a:rPr>
              <a:t>anne.karete.hvidsten@digdir.no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3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8C07AF9-138E-458F-9801-2AB7D1CB6417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4FA7598C-311E-4D41-AEEE-A0D0A96A8C8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Digdir mal</Template>
  <TotalTime>1418</TotalTime>
  <Words>304</Words>
  <Application>Microsoft Office PowerPoint</Application>
  <PresentationFormat>Egendefinert</PresentationFormat>
  <Paragraphs>57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Digdir PPTmal</vt:lpstr>
      <vt:lpstr>Overgang Introslides - Med lyd</vt:lpstr>
      <vt:lpstr>Overgang Introslides - Uten lyd</vt:lpstr>
      <vt:lpstr>Ny veileder for orden i eget hus</vt:lpstr>
      <vt:lpstr>PowerPoint-presentasjon</vt:lpstr>
      <vt:lpstr>Hva er orden i eget hus?</vt:lpstr>
      <vt:lpstr>PowerPoint-presentasjon</vt:lpstr>
      <vt:lpstr>Mål med revisjonsarbeidet:​</vt:lpstr>
      <vt:lpstr>Hva er nytt?</vt:lpstr>
      <vt:lpstr>Demo  https://www.digdir.no/orden-i-eget-hus</vt:lpstr>
      <vt:lpstr>Veien videre</vt:lpstr>
      <vt:lpstr>Takk for oppmerksomheten!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veileder for orden i eget hus</dc:title>
  <dc:creator>Hvidsten, Anne Karete</dc:creator>
  <cp:lastModifiedBy>Hvidsten, Anne Karete</cp:lastModifiedBy>
  <cp:revision>24</cp:revision>
  <dcterms:created xsi:type="dcterms:W3CDTF">2021-11-08T18:37:07Z</dcterms:created>
  <dcterms:modified xsi:type="dcterms:W3CDTF">2021-11-10T10:26:06Z</dcterms:modified>
</cp:coreProperties>
</file>