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3" r:id="rId3"/>
    <p:sldId id="267" r:id="rId4"/>
    <p:sldId id="264" r:id="rId5"/>
    <p:sldId id="265" r:id="rId6"/>
    <p:sldId id="266" r:id="rId7"/>
    <p:sldId id="26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A072C-4756-4585-91B4-CB510BB77A5B}" v="2" dt="2021-10-01T11:05:19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DDEC91-5158-44DF-A486-50B1463E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A-kriminformasjonsforskriften – erfaringer fra arbeidet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5810EA7-D3C4-45EF-A009-25695C136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sz="1400" dirty="0"/>
              <a:t>Seniorrådgiver Hanne Kristiansen, Arbeidstilsynet</a:t>
            </a:r>
          </a:p>
        </p:txBody>
      </p:sp>
    </p:spTree>
    <p:extLst>
      <p:ext uri="{BB962C8B-B14F-4D97-AF65-F5344CB8AC3E}">
        <p14:creationId xmlns:p14="http://schemas.microsoft.com/office/powerpoint/2010/main" val="246538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473CFF-1EAB-45E1-A25D-FD27960E6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537"/>
          </a:xfrm>
        </p:spPr>
        <p:txBody>
          <a:bodyPr>
            <a:normAutofit fontScale="90000"/>
          </a:bodyPr>
          <a:lstStyle/>
          <a:p>
            <a:r>
              <a:rPr lang="nb-NO" dirty="0"/>
              <a:t>Rapporten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3CA7BA4-A7C8-4C46-98AC-FF60BC81F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9516"/>
            <a:ext cx="8596668" cy="4701847"/>
          </a:xfrm>
        </p:spPr>
        <p:txBody>
          <a:bodyPr>
            <a:normAutofit fontScale="92500" lnSpcReduction="20000"/>
          </a:bodyPr>
          <a:lstStyle/>
          <a:p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Bakgrunn</a:t>
            </a:r>
          </a:p>
          <a:p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Samarbeidet mot arbeidslivskriminalitet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Dagens samarbeid mot arbeidslivskriminalitet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Bruk av IKT-løsning i dagens samarbeid mot arbeidslivskriminalitet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Tilgang til prosjektmodul i </a:t>
            </a:r>
            <a:r>
              <a:rPr lang="nb-NO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Indicia</a:t>
            </a: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Praktiske utfordringer i samarbeidet mot arbeidslivskriminalitet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Gjeldende rett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Grunnloven, EMK og personvernforordningen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Personopplysningsloven § 12 a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Lovgivningen om taushetsplikt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Kort om tverretatlige samarbeid i Sverige</a:t>
            </a:r>
            <a:endParaRPr lang="nb-NO" sz="1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Hjemmelsgrunnlaget for forskriften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Forskriftsforslaget – arbeidsgruppens vurderinger og forslag</a:t>
            </a:r>
            <a:r>
              <a:rPr lang="nb-NO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2948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56574F-059A-492A-97BC-923B7907E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5642"/>
          </a:xfrm>
        </p:spPr>
        <p:txBody>
          <a:bodyPr>
            <a:normAutofit fontScale="90000"/>
          </a:bodyPr>
          <a:lstStyle/>
          <a:p>
            <a:r>
              <a:rPr lang="nb-NO" dirty="0"/>
              <a:t>Erfaringer – noen suksesskriterier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C08F197-D98C-462E-807F-8845E3204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643"/>
            <a:ext cx="8596668" cy="4957010"/>
          </a:xfrm>
        </p:spPr>
        <p:txBody>
          <a:bodyPr>
            <a:normAutofit lnSpcReduction="10000"/>
          </a:bodyPr>
          <a:lstStyle/>
          <a:p>
            <a:r>
              <a:rPr lang="nb-NO" dirty="0"/>
              <a:t>Hvem leder arbeidsgruppen?</a:t>
            </a:r>
          </a:p>
          <a:p>
            <a:r>
              <a:rPr lang="nb-NO" dirty="0"/>
              <a:t>Hvem deltar i arbeidsgruppen?</a:t>
            </a:r>
          </a:p>
          <a:p>
            <a:pPr lvl="1"/>
            <a:r>
              <a:rPr lang="nb-NO" dirty="0"/>
              <a:t>Krav til kompetanse og kunnskap</a:t>
            </a:r>
          </a:p>
          <a:p>
            <a:pPr lvl="1"/>
            <a:r>
              <a:rPr lang="nb-NO" dirty="0"/>
              <a:t>Krav til ressurser – tilstrekkelig tid til å delta i arbeidet</a:t>
            </a:r>
          </a:p>
          <a:p>
            <a:pPr lvl="1"/>
            <a:r>
              <a:rPr lang="nb-NO" dirty="0"/>
              <a:t>Behov for særskilt kompetanse på sentrale områder</a:t>
            </a:r>
          </a:p>
          <a:p>
            <a:pPr lvl="2"/>
            <a:r>
              <a:rPr lang="nb-NO" dirty="0"/>
              <a:t>Forvaltningsrett</a:t>
            </a:r>
          </a:p>
          <a:p>
            <a:pPr lvl="2"/>
            <a:r>
              <a:rPr lang="nb-NO" dirty="0"/>
              <a:t>Personvernrett </a:t>
            </a:r>
          </a:p>
          <a:p>
            <a:r>
              <a:rPr lang="nb-NO" dirty="0"/>
              <a:t>Plan for hvordan gruppen skal arbeide</a:t>
            </a:r>
          </a:p>
          <a:p>
            <a:pPr lvl="1"/>
            <a:r>
              <a:rPr lang="nb-NO" dirty="0"/>
              <a:t>Møtehyppighet</a:t>
            </a:r>
          </a:p>
          <a:p>
            <a:pPr lvl="2"/>
            <a:r>
              <a:rPr lang="nb-NO" dirty="0"/>
              <a:t>Booke kalenderne for hele perioden arbeidet pågår</a:t>
            </a:r>
          </a:p>
          <a:p>
            <a:pPr lvl="1"/>
            <a:r>
              <a:rPr lang="nb-NO" dirty="0"/>
              <a:t>Møtestruktur</a:t>
            </a:r>
          </a:p>
          <a:p>
            <a:pPr lvl="1"/>
            <a:r>
              <a:rPr lang="nb-NO" dirty="0"/>
              <a:t>Skrivearbeid</a:t>
            </a:r>
          </a:p>
          <a:p>
            <a:pPr lvl="2"/>
            <a:r>
              <a:rPr lang="nb-NO" dirty="0"/>
              <a:t>Plan for hvem som skal skrive hva?</a:t>
            </a:r>
          </a:p>
          <a:p>
            <a:r>
              <a:rPr lang="nb-NO" dirty="0"/>
              <a:t>Sikre dialog i egen etat, med eget departement</a:t>
            </a:r>
          </a:p>
          <a:p>
            <a:pPr lvl="1"/>
            <a:endParaRPr lang="nb-NO" dirty="0"/>
          </a:p>
          <a:p>
            <a:pPr lvl="1"/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6587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681CE8-71D7-4178-904B-0C870F48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747"/>
          </a:xfrm>
        </p:spPr>
        <p:txBody>
          <a:bodyPr/>
          <a:lstStyle/>
          <a:p>
            <a:r>
              <a:rPr lang="nb-NO" dirty="0"/>
              <a:t>Innledning og bakgrunn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7FACCBA-8951-46BD-8D50-89DD2083F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1495"/>
            <a:ext cx="8596668" cy="4709867"/>
          </a:xfrm>
        </p:spPr>
        <p:txBody>
          <a:bodyPr>
            <a:noAutofit/>
          </a:bodyPr>
          <a:lstStyle/>
          <a:p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Regjeringen la frem en egen strategi mot arbeidslivskriminalitet i 2015. Strategien ble revidert og oppdatert i 2017, 2019 og på nytt i 2021.</a:t>
            </a:r>
          </a:p>
          <a:p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Organisering av tverretatlig a-krimsamarbeid</a:t>
            </a:r>
          </a:p>
          <a:p>
            <a:pPr lvl="1"/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Det er etablert 7 a-krimsenter (Oslo, Tønsberg, Kristiansand, Stavanger, Bergen, Trondheim og Bodø)</a:t>
            </a:r>
          </a:p>
          <a:p>
            <a:pPr lvl="1">
              <a:lnSpc>
                <a:spcPts val="1500"/>
              </a:lnSpc>
              <a:spcAft>
                <a:spcPts val="800"/>
              </a:spcAft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Annet lokalt a-krim-samarbeid i de geografiske områdene som ikke dekkes av a-krimsentrenes geografiske nedslagsfelt (deler av Viken fylke, Innlandet, </a:t>
            </a:r>
            <a:r>
              <a:rPr lang="nb-NO" sz="1800" dirty="0">
                <a:effectLst/>
                <a:latin typeface="Calibri" panose="020F0502020204030204" pitchFamily="34" charset="0"/>
                <a:ea typeface="DepCentury Old Style"/>
                <a:cs typeface="Calibri" panose="020F0502020204030204" pitchFamily="34" charset="0"/>
              </a:rPr>
              <a:t>Møre og Romsdal fylke og i Troms og Finnmark fylke)</a:t>
            </a:r>
            <a:endParaRPr lang="nb-N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1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D6CF95-5022-40F2-86E5-9779CCC3C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1895"/>
          </a:xfrm>
        </p:spPr>
        <p:txBody>
          <a:bodyPr/>
          <a:lstStyle/>
          <a:p>
            <a:r>
              <a:rPr lang="nb-NO" dirty="0"/>
              <a:t>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CDF0885-C7F4-4A3F-9362-B78D6F11C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9937"/>
            <a:ext cx="8596668" cy="45414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Deltagere i det tverretatlige a-krimsamarbeidet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Arbeidstilsynet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Skatteetaten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NAV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Politiet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cs typeface="Calibri" panose="020F0502020204030204" pitchFamily="34" charset="0"/>
              </a:rPr>
              <a:t>Tolletaten</a:t>
            </a: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nb-NO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nb-NO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Det tverretatlige a-krimsamarbeidet organisert i to operative grupper.</a:t>
            </a: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Kunnskapsgruppen</a:t>
            </a: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nb-NO" sz="1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ontrollgruppen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8715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87B40A-7E29-45CE-816E-7757EE9F4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5958"/>
          </a:xfrm>
        </p:spPr>
        <p:txBody>
          <a:bodyPr/>
          <a:lstStyle/>
          <a:p>
            <a:r>
              <a:rPr lang="nb-NO" dirty="0"/>
              <a:t>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95ECF2-F5D8-4371-950B-027F5F1D2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5558"/>
            <a:ext cx="8596668" cy="468580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Arbeidstilsynet, NAV, politiet og Skatteetaten har utviklet en felles modell for mål og resultatstyring i det tverretatlige a-krimsamarbeidet. Innsatsen er innrettet for å oppnå følgende mål: </a:t>
            </a:r>
            <a:endParaRPr lang="nb-NO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Sentrale trusselaktører har fått sin kapasitet og intensjon betydelig redusert</a:t>
            </a:r>
            <a:endParaRPr lang="nb-NO" sz="1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indent="-34290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Utenlandske arbeidstakere er satt i stand til å ivareta sine rettigheter og oppfylle sine plikter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Forbrukere og oppdragsgivere bidrar ikke til arbeidslivskriminalitet ved kjøp av varer og tjenester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nb-NO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9947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D05266-D6AF-4170-A473-4DD009F6E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916"/>
          </a:xfrm>
        </p:spPr>
        <p:txBody>
          <a:bodyPr/>
          <a:lstStyle/>
          <a:p>
            <a:r>
              <a:rPr lang="nb-NO" dirty="0"/>
              <a:t>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8E321F-5A38-4E1F-AF76-F15831AF4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8063"/>
            <a:ext cx="8596668" cy="4493299"/>
          </a:xfrm>
        </p:spPr>
        <p:txBody>
          <a:bodyPr/>
          <a:lstStyle/>
          <a:p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Myndighetssamarbeid og økt adgang til informasjonsdeling mellom offentlige myndigheter er et av tiltakene i a-krimstrategien som det har vært jobbet konkret med helt siden 2015. </a:t>
            </a:r>
          </a:p>
          <a:p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senere årene har det også blitt fokusert på annen behandling av opplysninger som skjer i forbindelse med delingen, som for eksempel sammenstilling og sletting. </a:t>
            </a: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Behovet for regelverksendringer har blitt vurdert i flere omganger, blant annet i en felles arbeidsgruppe mellom Finansdepartementet, Justis- og beredskapsdepartementet og Arbeids- og sosialdepartementet i 2018. Temaet informasjonsdeling er videre omtalt i a-krimstrategiene fra 2015, 2017, 2019 og 2021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03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CA45D2-1999-4674-BBF5-69439457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189"/>
          </a:xfrm>
        </p:spPr>
        <p:txBody>
          <a:bodyPr/>
          <a:lstStyle/>
          <a:p>
            <a:r>
              <a:rPr lang="nb-NO" dirty="0"/>
              <a:t>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843ADAE-B4A6-428B-A22D-9E4B7B455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4"/>
          </a:xfrm>
        </p:spPr>
        <p:txBody>
          <a:bodyPr>
            <a:normAutofit/>
          </a:bodyPr>
          <a:lstStyle/>
          <a:p>
            <a:r>
              <a:rPr lang="nb-NO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november 2019 ble det i fellesnotatet </a:t>
            </a:r>
            <a:r>
              <a:rPr lang="nb-NO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Notat – forslag om en samlet utredning av reglene om taushetsplikt og behandlingsgrunnlag i det tverretatlige a-krimsamarbeidet</a:t>
            </a:r>
            <a:r>
              <a:rPr lang="nb-NO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fra Arbeidstilsynet, Arbeids- og velferdsetaten, politiet og skatteetaten, rettet til Arbeids- og sosialdepartementet, pekt på utfordringer med manglende felles reguleringer når det gjelder å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sammenstille personopplysninger fra de ulike etatene i egne elektroniske oversikter, herunder tipsoversikt,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sammenstille personopplysninger og annen informasjon fra de ulike etatene i etterretningsrapporter og 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registrere personopplysninger i felles IKT-plattform. </a:t>
            </a:r>
            <a:endParaRPr lang="nb-N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349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C0837F-8E16-4800-8239-F7DFBC4BD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0758"/>
          </a:xfrm>
        </p:spPr>
        <p:txBody>
          <a:bodyPr>
            <a:normAutofit/>
          </a:bodyPr>
          <a:lstStyle/>
          <a:p>
            <a:r>
              <a:rPr lang="nb-NO" dirty="0"/>
              <a:t>Arbeidsgruppe og mandat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96CFFA0-CCD9-4081-9EB4-61657AC77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8589"/>
            <a:ext cx="8596668" cy="4292773"/>
          </a:xfrm>
        </p:spPr>
        <p:txBody>
          <a:bodyPr>
            <a:normAutofit/>
          </a:bodyPr>
          <a:lstStyle/>
          <a:p>
            <a:r>
              <a:rPr lang="nb-NO" dirty="0">
                <a:effectLst/>
                <a:latin typeface="Calibri" panose="020F0502020204030204" pitchFamily="34" charset="0"/>
                <a:ea typeface="DepCentury Old Style"/>
                <a:cs typeface="Calibri" panose="020F0502020204030204" pitchFamily="34" charset="0"/>
              </a:rPr>
              <a:t>Justis- og beredskapsdepartementet nedsatte 28. januar 2021 en arbeidsgruppe med følgende mandat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DepCentury Old Style"/>
                <a:cs typeface="Calibri" panose="020F0502020204030204" pitchFamily="34" charset="0"/>
              </a:rPr>
              <a:t>utarbeide forslag til forskrifter om informasjonsdeling og annen behandling av informasjon i tilknytning til det tverretatlige samarbeidet mot arbeidslivskriminalitet (a-krimsamarbeidet) og å 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DepCentury Old Style"/>
                <a:cs typeface="Calibri" panose="020F0502020204030204" pitchFamily="34" charset="0"/>
              </a:rPr>
              <a:t>vurdere behovet for en plikt for offentlige myndigheter til å gi informasjon for å bekjempe slik kriminalitet. </a:t>
            </a:r>
          </a:p>
          <a:p>
            <a:pPr lvl="1"/>
            <a:r>
              <a:rPr lang="nb-NO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Vurdere økonomiske og administrative konsekvenser av forslagene som fremsettes</a:t>
            </a:r>
            <a:endParaRPr lang="nb-NO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59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51845E-AC67-4C6E-8963-060A1E23D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9495"/>
          </a:xfrm>
        </p:spPr>
        <p:txBody>
          <a:bodyPr>
            <a:normAutofit fontScale="90000"/>
          </a:bodyPr>
          <a:lstStyle/>
          <a:p>
            <a:r>
              <a:rPr lang="nb-NO" dirty="0"/>
              <a:t>Deltagere i arbeidsgruppen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876EF0D-D06D-4BBE-A4A1-C7BE2D5DD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7643"/>
            <a:ext cx="8596668" cy="4653720"/>
          </a:xfrm>
        </p:spPr>
        <p:txBody>
          <a:bodyPr>
            <a:normAutofit fontScale="70000" lnSpcReduction="20000"/>
          </a:bodyPr>
          <a:lstStyle/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Departementsrådgiver, Justis- og beredskapsdepartementet (leder)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Justis- og beredskapsdepartementet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Arbeids- og sosialdepartementet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Arbeids- og sosialdepartementet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Arbeidstilsynet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Arbeids- og velferdsetaten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Politiinspektør, Politidirektoratet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Politidirektoratet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Seniorskattejurist, Skatteetaten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Systemjurist/seniorskattejurist, Skattedirektoratet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Underdirektør, Tolldirektoratet</a:t>
            </a: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Seniorrådgiver, Tolldirektoratet</a:t>
            </a:r>
          </a:p>
          <a:p>
            <a:endParaRPr lang="nb-NO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2100" dirty="0">
                <a:latin typeface="Calibri" panose="020F0502020204030204" pitchFamily="34" charset="0"/>
                <a:cs typeface="Calibri" panose="020F0502020204030204" pitchFamily="34" charset="0"/>
              </a:rPr>
              <a:t>I tillegg to lovrådgivere i Lovavdelingen i Justis- og beredskapsdepartementet som bisto med råd, vurderinger og konkrete innspill og deltatt i møtene.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872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211727-639B-4104-8E2E-D099945F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5642"/>
          </a:xfrm>
        </p:spPr>
        <p:txBody>
          <a:bodyPr>
            <a:normAutofit fontScale="90000"/>
          </a:bodyPr>
          <a:lstStyle/>
          <a:p>
            <a:r>
              <a:rPr lang="nb-NO" dirty="0"/>
              <a:t>Arbeidsform- og periode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F3E968-8244-4C68-B394-D56E5F58F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8169"/>
            <a:ext cx="8596668" cy="4453194"/>
          </a:xfrm>
        </p:spPr>
        <p:txBody>
          <a:bodyPr/>
          <a:lstStyle/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Arbeidsgruppen ble samlet første gang 24.februar. </a:t>
            </a:r>
          </a:p>
          <a:p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Rapporten med forslag til forskrift ble levert 15.juni.</a:t>
            </a: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Arbeidsgruppen hadde kun digitale møter som følge av korona. Totalt 20 digitale møter. 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det andre møtet holdt leder for a-krimsenteret i Oslo, et innlegg om utfordringer knyttet til informasjonsbehandling i a-krimsentrene.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det sjette møtet holdt prosjektleder fra Skatteetaten et innlegg om dagens IKT-system for a-krimsamarbeidet. 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Arbeidsgruppen har for øvrig innhentet opplysninger fra det </a:t>
            </a:r>
            <a:r>
              <a:rPr lang="nb-NO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svenske Justisdepartementet 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 deres regelverk av betydning for informasjonsdeling mellom offentlige myndigheter ved samarbeid mot organisert kriminalitet og en vurdering fra </a:t>
            </a:r>
            <a:r>
              <a:rPr lang="nb-NO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Utlendingsdirektoratet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av deres behov for å utveksle informasjon i samarbeidet med andre myndigheter i saker om arbeidslivskriminalitet.  </a:t>
            </a:r>
          </a:p>
          <a:p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8928908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381</TotalTime>
  <Words>777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7" baseType="lpstr">
      <vt:lpstr>Arial</vt:lpstr>
      <vt:lpstr>Calibri</vt:lpstr>
      <vt:lpstr>Trebuchet MS</vt:lpstr>
      <vt:lpstr>Wingdings</vt:lpstr>
      <vt:lpstr>Wingdings 3</vt:lpstr>
      <vt:lpstr>Fasett</vt:lpstr>
      <vt:lpstr>A-kriminformasjonsforskriften – erfaringer fra arbeidet</vt:lpstr>
      <vt:lpstr>Innledning og bakgrunn</vt:lpstr>
      <vt:lpstr>Forts.</vt:lpstr>
      <vt:lpstr>Forts.</vt:lpstr>
      <vt:lpstr>Forts.</vt:lpstr>
      <vt:lpstr>Forts.</vt:lpstr>
      <vt:lpstr>Arbeidsgruppe og mandat</vt:lpstr>
      <vt:lpstr>Deltagere i arbeidsgruppen</vt:lpstr>
      <vt:lpstr>Arbeidsform- og periode</vt:lpstr>
      <vt:lpstr>Rapporten</vt:lpstr>
      <vt:lpstr>Erfaringer – noen suksesskriterier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A-kriminformasjonsforskriften – erfaringer fra arbeidet</dc:title>
  <dc:creator>Kristiansen, Hanne</dc:creator>
  <cp:lastModifiedBy>Kristiansen, Hanne</cp:lastModifiedBy>
  <cp:revision>4</cp:revision>
  <dcterms:created xsi:type="dcterms:W3CDTF">2021-09-06T07:31:19Z</dcterms:created>
  <dcterms:modified xsi:type="dcterms:W3CDTF">2021-10-13T06:50:51Z</dcterms:modified>
</cp:coreProperties>
</file>