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702" r:id="rId4"/>
  </p:sldMasterIdLst>
  <p:notesMasterIdLst>
    <p:notesMasterId r:id="rId26"/>
  </p:notesMasterIdLst>
  <p:sldIdLst>
    <p:sldId id="256" r:id="rId5"/>
    <p:sldId id="257" r:id="rId6"/>
    <p:sldId id="268" r:id="rId7"/>
    <p:sldId id="308" r:id="rId8"/>
    <p:sldId id="318" r:id="rId9"/>
    <p:sldId id="316" r:id="rId10"/>
    <p:sldId id="315" r:id="rId11"/>
    <p:sldId id="298" r:id="rId12"/>
    <p:sldId id="307" r:id="rId13"/>
    <p:sldId id="390" r:id="rId14"/>
    <p:sldId id="391" r:id="rId15"/>
    <p:sldId id="392" r:id="rId16"/>
    <p:sldId id="400" r:id="rId17"/>
    <p:sldId id="399" r:id="rId18"/>
    <p:sldId id="385" r:id="rId19"/>
    <p:sldId id="384" r:id="rId20"/>
    <p:sldId id="401" r:id="rId21"/>
    <p:sldId id="386" r:id="rId22"/>
    <p:sldId id="383" r:id="rId23"/>
    <p:sldId id="394" r:id="rId24"/>
    <p:sldId id="359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161878E2-E052-46B7-ABCE-4CBD04BAA9AE}">
          <p14:sldIdLst>
            <p14:sldId id="256"/>
            <p14:sldId id="257"/>
            <p14:sldId id="268"/>
            <p14:sldId id="308"/>
            <p14:sldId id="318"/>
            <p14:sldId id="316"/>
            <p14:sldId id="315"/>
            <p14:sldId id="298"/>
            <p14:sldId id="307"/>
          </p14:sldIdLst>
        </p14:section>
        <p14:section name="Informasjonsforvaltning i prosjektet" id="{3F5CB92A-48F2-4553-A24D-95469F4604A3}">
          <p14:sldIdLst>
            <p14:sldId id="390"/>
            <p14:sldId id="391"/>
            <p14:sldId id="392"/>
            <p14:sldId id="400"/>
            <p14:sldId id="399"/>
            <p14:sldId id="385"/>
            <p14:sldId id="384"/>
            <p14:sldId id="401"/>
            <p14:sldId id="386"/>
          </p14:sldIdLst>
        </p14:section>
        <p14:section name="Erfaringer, læring" id="{777A5579-52FF-4A2D-8CE1-8987753DD678}">
          <p14:sldIdLst>
            <p14:sldId id="383"/>
            <p14:sldId id="394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741"/>
    <a:srgbClr val="C9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228" autoAdjust="0"/>
  </p:normalViewPr>
  <p:slideViewPr>
    <p:cSldViewPr snapToGrid="0">
      <p:cViewPr varScale="1">
        <p:scale>
          <a:sx n="62" d="100"/>
          <a:sy n="62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0939E-AEE1-479A-A694-C64584CAF45C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39FCA-2D6E-463F-9913-FD0A09453A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963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3411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1660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1855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1546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8624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057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340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98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39FCA-2D6E-463F-9913-FD0A09453AB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875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098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17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2621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862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7389D-04E7-4FE8-8C1E-79BAB903BC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5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13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27EA4-EEC4-4849-9168-3880975EAB9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07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27EA4-EEC4-4849-9168-3880975EAB9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780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0295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891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39FCA-2D6E-463F-9913-FD0A09453AB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67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9D6E68-2A2E-4E34-8179-181017ADB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9DA9A8-3B6B-4C8F-97D2-B21100A18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5434DF-2050-4B47-8A67-DE576EA7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577BFD-E058-40D6-90C3-1DD049DE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1ADF90-260C-48FD-AF37-C03D4790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5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1B9FE2-AD3C-4F67-B4B8-FD360C19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68DD12C-8618-4813-ABCF-2E920AE0E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BB0093-2A3B-4843-ACE1-D0B4B4E42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E1A4E6-7AEE-4ECD-882D-60354E9E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0A18A0-1011-4C32-96F0-FFEBB5A2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617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CCBCDD2-0566-4089-9F9D-CDD7C32FB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063D114-6E5B-42BA-BEFF-B29C39ECB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B4A960-79BA-4CE6-A712-5CDC85E3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929F70-3EBB-492F-BC27-4FC9B828A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D4B3BA-D2B9-4735-9700-5BE9E14B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904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" y="283"/>
            <a:ext cx="12190993" cy="685743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76072" y="1699686"/>
            <a:ext cx="7665885" cy="1661993"/>
          </a:xfrm>
        </p:spPr>
        <p:txBody>
          <a:bodyPr anchor="b">
            <a:spAutoFit/>
          </a:bodyPr>
          <a:lstStyle>
            <a:lvl1pPr algn="l">
              <a:lnSpc>
                <a:spcPct val="90000"/>
              </a:lnSpc>
              <a:defRPr sz="6000" b="1"/>
            </a:lvl1pPr>
          </a:lstStyle>
          <a:p>
            <a:r>
              <a:rPr lang="nb-NO" dirty="0"/>
              <a:t>Klikk for å redigere </a:t>
            </a:r>
            <a:br>
              <a:rPr lang="nb-NO" dirty="0"/>
            </a:br>
            <a:r>
              <a:rPr lang="nb-NO" dirty="0"/>
              <a:t>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6072" y="4121018"/>
            <a:ext cx="7665885" cy="384721"/>
          </a:xfrm>
        </p:spPr>
        <p:txBody>
          <a:bodyPr>
            <a:sp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BC0D-6613-4005-A6DD-1FBD8BA235D9}" type="datetime1">
              <a:rPr lang="nb-NO" smtClean="0"/>
              <a:t>15.09.2021</a:t>
            </a:fld>
            <a:endParaRPr lang="nb-NO"/>
          </a:p>
        </p:txBody>
      </p:sp>
      <p:pic>
        <p:nvPicPr>
          <p:cNvPr id="1026" name="Picture 2" descr="Z:\Arbeidstilsynet\2016\Til_koding\at_ppt_mal folder\Links\AT_horisontal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9" y="6013964"/>
            <a:ext cx="2076012" cy="5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8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F42C-490B-47F6-A562-7271E6CC0CB3}" type="datetime1">
              <a:rPr lang="nb-NO" smtClean="0"/>
              <a:t>15.09.2021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40068" y="1606378"/>
            <a:ext cx="5436680" cy="45323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214377" y="1606377"/>
            <a:ext cx="5437555" cy="45323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02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471E-41C8-43AB-B476-534759D9AA57}" type="datetime1">
              <a:rPr lang="nb-NO" smtClean="0"/>
              <a:t>15.09.2021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5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11752" y="6438047"/>
            <a:ext cx="1440180" cy="153888"/>
          </a:xfrm>
        </p:spPr>
        <p:txBody>
          <a:bodyPr/>
          <a:lstStyle/>
          <a:p>
            <a:fld id="{E242CFEA-9867-47F9-ABE3-18813B966B80}" type="datetime1">
              <a:rPr lang="nb-NO" smtClean="0"/>
              <a:t>15.09.2021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735955" y="6438047"/>
            <a:ext cx="720090" cy="153888"/>
          </a:xfrm>
        </p:spPr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tekst 6"/>
          <p:cNvSpPr>
            <a:spLocks noGrp="1"/>
          </p:cNvSpPr>
          <p:nvPr>
            <p:ph type="body" sz="quarter" idx="16"/>
          </p:nvPr>
        </p:nvSpPr>
        <p:spPr>
          <a:xfrm>
            <a:off x="540068" y="1606379"/>
            <a:ext cx="5436680" cy="384721"/>
          </a:xfrm>
        </p:spPr>
        <p:txBody>
          <a:bodyPr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6"/>
          <p:cNvSpPr>
            <a:spLocks noGrp="1"/>
          </p:cNvSpPr>
          <p:nvPr>
            <p:ph type="body" sz="quarter" idx="17"/>
          </p:nvPr>
        </p:nvSpPr>
        <p:spPr>
          <a:xfrm>
            <a:off x="6215252" y="1606378"/>
            <a:ext cx="5436680" cy="384721"/>
          </a:xfrm>
        </p:spPr>
        <p:txBody>
          <a:bodyPr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1"/>
          </p:nvPr>
        </p:nvSpPr>
        <p:spPr>
          <a:xfrm>
            <a:off x="540068" y="2232279"/>
            <a:ext cx="5436680" cy="39064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13"/>
          </p:nvPr>
        </p:nvSpPr>
        <p:spPr>
          <a:xfrm>
            <a:off x="6214377" y="2232278"/>
            <a:ext cx="5437555" cy="39064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8" name="Tit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84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15.09.2021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5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-7"/>
            <a:ext cx="12192025" cy="685801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2779663"/>
            <a:ext cx="10515600" cy="1384995"/>
          </a:xfrm>
        </p:spPr>
        <p:txBody>
          <a:bodyPr anchor="t" anchorCtr="1">
            <a:spAutoFit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2107088"/>
            <a:ext cx="10515600" cy="384721"/>
          </a:xfrm>
        </p:spPr>
        <p:txBody>
          <a:bodyPr anchor="b" anchorCtr="1">
            <a:sp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265EE-3814-41EE-AB28-756D1ECC3FE8}" type="datetime1">
              <a:rPr lang="nb-NO" smtClean="0"/>
              <a:t>15.09.2021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29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høy spalte (høy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5436680" cy="110799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11752" y="6438047"/>
            <a:ext cx="1440180" cy="153888"/>
          </a:xfrm>
        </p:spPr>
        <p:txBody>
          <a:bodyPr/>
          <a:lstStyle/>
          <a:p>
            <a:fld id="{5824525A-F767-40DE-A7D5-6CB34D4296D4}" type="datetime1">
              <a:rPr lang="nb-NO" smtClean="0"/>
              <a:t>15.09.2021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735955" y="6438047"/>
            <a:ext cx="720090" cy="153888"/>
          </a:xfrm>
        </p:spPr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innhold 2"/>
          <p:cNvSpPr>
            <a:spLocks noGrp="1"/>
          </p:cNvSpPr>
          <p:nvPr>
            <p:ph idx="1"/>
          </p:nvPr>
        </p:nvSpPr>
        <p:spPr>
          <a:xfrm>
            <a:off x="540068" y="2232279"/>
            <a:ext cx="5436680" cy="39064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13"/>
          </p:nvPr>
        </p:nvSpPr>
        <p:spPr>
          <a:xfrm>
            <a:off x="6214377" y="466698"/>
            <a:ext cx="5437555" cy="567206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7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2598004"/>
            <a:ext cx="10515600" cy="1661993"/>
          </a:xfrm>
        </p:spPr>
        <p:txBody>
          <a:bodyPr anchor="ctr" anchorCtr="1">
            <a:spAutoFit/>
          </a:bodyPr>
          <a:lstStyle>
            <a:lvl1pPr algn="ctr">
              <a:lnSpc>
                <a:spcPct val="90000"/>
              </a:lnSpc>
              <a:defRPr sz="6000" b="1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97A61A-80D8-4183-8AEB-D9C9817B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141D66-0063-4145-BE04-0A958430E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4C2D4B-FF0A-48C4-B83F-F42FA84A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931E3E-ABC0-4606-9148-4A57A04F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B4E6BF-D069-4427-ACB4-3494ECCD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06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3ECF-CAA1-4514-8972-EB4925306082}" type="datetime1">
              <a:rPr lang="nb-NO" smtClean="0"/>
              <a:t>15.09.2021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95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74148" y="1198511"/>
            <a:ext cx="9144000" cy="1551194"/>
          </a:xfrm>
        </p:spPr>
        <p:txBody>
          <a:bodyPr anchor="t">
            <a:normAutofit/>
          </a:bodyPr>
          <a:lstStyle>
            <a:lvl1pPr algn="l">
              <a:defRPr sz="55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74148" y="2854081"/>
            <a:ext cx="9144000" cy="48128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8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nb-NO" dirty="0"/>
              <a:t>Navn på foredragsholder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3" y="3816477"/>
            <a:ext cx="10732728" cy="113081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9359259" y="6228779"/>
            <a:ext cx="2124214" cy="207026"/>
          </a:xfrm>
        </p:spPr>
        <p:txBody>
          <a:bodyPr>
            <a:normAutofit/>
          </a:bodyPr>
          <a:lstStyle>
            <a:lvl1pPr marL="0" indent="0" algn="r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 – </a:t>
            </a:r>
            <a:r>
              <a:rPr lang="nb-NO" dirty="0" err="1"/>
              <a:t>dd.mm.åååå</a:t>
            </a:r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6" y="6066759"/>
            <a:ext cx="2383696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4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630120" y="900112"/>
            <a:ext cx="10441985" cy="3600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 b="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17" name="Rett linje 16"/>
          <p:cNvCxnSpPr>
            <a:cxnSpLocks/>
          </p:cNvCxnSpPr>
          <p:nvPr userDrawn="1"/>
        </p:nvCxnSpPr>
        <p:spPr>
          <a:xfrm>
            <a:off x="630121" y="2214277"/>
            <a:ext cx="10928077" cy="0"/>
          </a:xfrm>
          <a:prstGeom prst="line">
            <a:avLst/>
          </a:prstGeom>
          <a:ln w="12700">
            <a:solidFill>
              <a:srgbClr val="DD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>
            <a:cxnSpLocks/>
          </p:cNvCxnSpPr>
          <p:nvPr userDrawn="1"/>
        </p:nvCxnSpPr>
        <p:spPr>
          <a:xfrm>
            <a:off x="630121" y="3852482"/>
            <a:ext cx="10928077" cy="0"/>
          </a:xfrm>
          <a:prstGeom prst="line">
            <a:avLst/>
          </a:prstGeom>
          <a:ln w="12700">
            <a:solidFill>
              <a:srgbClr val="DDD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6"/>
          <p:cNvSpPr>
            <a:spLocks noGrp="1"/>
          </p:cNvSpPr>
          <p:nvPr>
            <p:ph type="body" sz="quarter" idx="14"/>
          </p:nvPr>
        </p:nvSpPr>
        <p:spPr>
          <a:xfrm>
            <a:off x="630121" y="1440181"/>
            <a:ext cx="10928077" cy="547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Plassholder for tekst 6"/>
          <p:cNvSpPr>
            <a:spLocks noGrp="1"/>
          </p:cNvSpPr>
          <p:nvPr>
            <p:ph type="body" sz="quarter" idx="15"/>
          </p:nvPr>
        </p:nvSpPr>
        <p:spPr>
          <a:xfrm>
            <a:off x="630120" y="2556320"/>
            <a:ext cx="10441985" cy="3600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 b="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2" name="Plassholder for tekst 6"/>
          <p:cNvSpPr>
            <a:spLocks noGrp="1"/>
          </p:cNvSpPr>
          <p:nvPr>
            <p:ph type="body" sz="quarter" idx="16"/>
          </p:nvPr>
        </p:nvSpPr>
        <p:spPr>
          <a:xfrm>
            <a:off x="630121" y="3060383"/>
            <a:ext cx="10928077" cy="547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3" name="Plassholder for tekst 6"/>
          <p:cNvSpPr>
            <a:spLocks noGrp="1"/>
          </p:cNvSpPr>
          <p:nvPr>
            <p:ph type="body" sz="quarter" idx="17"/>
          </p:nvPr>
        </p:nvSpPr>
        <p:spPr>
          <a:xfrm>
            <a:off x="630120" y="4194524"/>
            <a:ext cx="10441985" cy="3600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 b="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4" name="Plassholder for tekst 6"/>
          <p:cNvSpPr>
            <a:spLocks noGrp="1"/>
          </p:cNvSpPr>
          <p:nvPr>
            <p:ph type="body" sz="quarter" idx="18"/>
          </p:nvPr>
        </p:nvSpPr>
        <p:spPr>
          <a:xfrm>
            <a:off x="630121" y="4716590"/>
            <a:ext cx="10928077" cy="5475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300" b="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5" name="Plassholder f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11239523" y="900112"/>
            <a:ext cx="306059" cy="360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 b="1"/>
            </a:lvl1pPr>
          </a:lstStyle>
          <a:p>
            <a:pPr lvl="0"/>
            <a:r>
              <a:rPr lang="nb-NO" dirty="0"/>
              <a:t>XX</a:t>
            </a:r>
          </a:p>
        </p:txBody>
      </p:sp>
      <p:sp>
        <p:nvSpPr>
          <p:cNvPr id="26" name="Plassholder for tekst 6"/>
          <p:cNvSpPr>
            <a:spLocks noGrp="1"/>
          </p:cNvSpPr>
          <p:nvPr>
            <p:ph type="body" sz="quarter" idx="20" hasCustomPrompt="1"/>
          </p:nvPr>
        </p:nvSpPr>
        <p:spPr>
          <a:xfrm>
            <a:off x="11239522" y="2556320"/>
            <a:ext cx="306059" cy="360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 b="1"/>
            </a:lvl1pPr>
          </a:lstStyle>
          <a:p>
            <a:pPr lvl="0"/>
            <a:r>
              <a:rPr lang="nb-NO" dirty="0"/>
              <a:t>XX</a:t>
            </a:r>
          </a:p>
        </p:txBody>
      </p:sp>
      <p:sp>
        <p:nvSpPr>
          <p:cNvPr id="27" name="Plassholder for tekst 6"/>
          <p:cNvSpPr>
            <a:spLocks noGrp="1"/>
          </p:cNvSpPr>
          <p:nvPr>
            <p:ph type="body" sz="quarter" idx="21" hasCustomPrompt="1"/>
          </p:nvPr>
        </p:nvSpPr>
        <p:spPr>
          <a:xfrm>
            <a:off x="11239522" y="4194524"/>
            <a:ext cx="306059" cy="360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 b="1"/>
            </a:lvl1pPr>
          </a:lstStyle>
          <a:p>
            <a:pPr lvl="0"/>
            <a:r>
              <a:rPr lang="nb-NO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42156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964" indent="-179964">
              <a:buFont typeface="Arial" panose="020B0604020202020204" pitchFamily="34" charset="0"/>
              <a:buChar char="•"/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3104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0206" y="1511587"/>
            <a:ext cx="10515600" cy="1661865"/>
          </a:xfrm>
        </p:spPr>
        <p:txBody>
          <a:bodyPr anchor="b">
            <a:normAutofit/>
          </a:bodyPr>
          <a:lstStyle>
            <a:lvl1pPr>
              <a:defRPr sz="59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80206" y="3660114"/>
            <a:ext cx="10515600" cy="86764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49055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120" y="576072"/>
            <a:ext cx="5175984" cy="1137235"/>
          </a:xfrm>
        </p:spPr>
        <p:txBody>
          <a:bodyPr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6472231" y="1017127"/>
            <a:ext cx="5085966" cy="4284536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630120" y="1953244"/>
            <a:ext cx="5175984" cy="3780473"/>
          </a:xfrm>
          <a:prstGeom prst="rect">
            <a:avLst/>
          </a:prstGeom>
        </p:spPr>
        <p:txBody>
          <a:bodyPr lIns="0" tIns="0" rIns="0" bIns="0"/>
          <a:lstStyle>
            <a:lvl1pPr marL="179964" indent="-179964">
              <a:buFont typeface="Arial" panose="020B0604020202020204" pitchFamily="34" charset="0"/>
              <a:buChar char="•"/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496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77137" y="0"/>
            <a:ext cx="6214864" cy="6858000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120" y="576072"/>
            <a:ext cx="5175984" cy="1137235"/>
          </a:xfrm>
        </p:spPr>
        <p:txBody>
          <a:bodyPr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630120" y="1953244"/>
            <a:ext cx="5175984" cy="3780473"/>
          </a:xfrm>
          <a:prstGeom prst="rect">
            <a:avLst/>
          </a:prstGeom>
        </p:spPr>
        <p:txBody>
          <a:bodyPr lIns="0" tIns="0" rIns="0" bIns="0"/>
          <a:lstStyle>
            <a:lvl1pPr marL="179964" indent="-179964">
              <a:buFont typeface="Arial" panose="020B0604020202020204" pitchFamily="34" charset="0"/>
              <a:buChar char="•"/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0415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120" y="576072"/>
            <a:ext cx="5175984" cy="113723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630120" y="1953244"/>
            <a:ext cx="5175984" cy="3780473"/>
          </a:xfrm>
          <a:prstGeom prst="rect">
            <a:avLst/>
          </a:prstGeom>
        </p:spPr>
        <p:txBody>
          <a:bodyPr lIns="0" tIns="0" rIns="0" bIns="0"/>
          <a:lstStyle>
            <a:lvl1pPr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5"/>
          </p:nvPr>
        </p:nvSpPr>
        <p:spPr>
          <a:xfrm>
            <a:off x="6382214" y="576073"/>
            <a:ext cx="5175984" cy="515764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2465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630120" y="1953244"/>
            <a:ext cx="5175984" cy="3780473"/>
          </a:xfrm>
          <a:prstGeom prst="rect">
            <a:avLst/>
          </a:prstGeom>
        </p:spPr>
        <p:txBody>
          <a:bodyPr lIns="0" tIns="0" rIns="0" bIns="0"/>
          <a:lstStyle>
            <a:lvl1pPr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6562248" y="1926241"/>
            <a:ext cx="4914935" cy="2829954"/>
          </a:xfrm>
          <a:prstGeom prst="rect">
            <a:avLst/>
          </a:prstGeom>
          <a:ln w="114300">
            <a:solidFill>
              <a:schemeClr val="accent1"/>
            </a:solidFill>
            <a:miter lim="800000"/>
          </a:ln>
        </p:spPr>
        <p:txBody>
          <a:bodyPr lIns="360000" tIns="360000" rIns="36000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99" b="0" i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21587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bunn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14079" y="489308"/>
            <a:ext cx="11216530" cy="5233227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61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E363B4-FA1C-4CB6-BB7A-725DEB5A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DDC2AA-A4E8-477E-BE73-4BD56693E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A04A37-6933-4D4B-9F1E-CC003E03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A91E7D-BB1B-47FB-BF83-1A74E777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7C24FC-FF91-46F4-BB1C-10042B0F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794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60454" y="758356"/>
            <a:ext cx="10671094" cy="5341290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8944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8987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138767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414081" y="6390800"/>
            <a:ext cx="10928077" cy="2700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52997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630120" y="675085"/>
            <a:ext cx="3942749" cy="4284536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630120" y="5202650"/>
            <a:ext cx="3942749" cy="58507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18.12.2020</a:t>
            </a:r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8"/>
          </p:nvPr>
        </p:nvSpPr>
        <p:spPr>
          <a:xfrm>
            <a:off x="4842920" y="675084"/>
            <a:ext cx="6706275" cy="4284536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9"/>
          </p:nvPr>
        </p:nvSpPr>
        <p:spPr>
          <a:xfrm>
            <a:off x="4842921" y="5202650"/>
            <a:ext cx="6705414" cy="58507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33116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630121" y="882111"/>
            <a:ext cx="3420650" cy="4554569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630121" y="5598700"/>
            <a:ext cx="3420650" cy="2700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18.12.2020</a:t>
            </a:r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8"/>
          </p:nvPr>
        </p:nvSpPr>
        <p:spPr>
          <a:xfrm>
            <a:off x="4383834" y="882111"/>
            <a:ext cx="3420650" cy="4554569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9"/>
          </p:nvPr>
        </p:nvSpPr>
        <p:spPr>
          <a:xfrm>
            <a:off x="4383833" y="5598699"/>
            <a:ext cx="3420650" cy="2700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20"/>
          </p:nvPr>
        </p:nvSpPr>
        <p:spPr>
          <a:xfrm>
            <a:off x="8119544" y="882111"/>
            <a:ext cx="3420650" cy="4554569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Plassholder for tekst 2"/>
          <p:cNvSpPr>
            <a:spLocks noGrp="1"/>
          </p:cNvSpPr>
          <p:nvPr>
            <p:ph type="body" sz="quarter" idx="21"/>
          </p:nvPr>
        </p:nvSpPr>
        <p:spPr>
          <a:xfrm>
            <a:off x="8119544" y="5598699"/>
            <a:ext cx="3420650" cy="2700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72643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30120" y="1953244"/>
            <a:ext cx="5175984" cy="378047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82214" y="1953244"/>
            <a:ext cx="5175984" cy="378047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8750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120" y="1953244"/>
            <a:ext cx="5180484" cy="28392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120" y="2237168"/>
            <a:ext cx="5175984" cy="349654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82214" y="1953244"/>
            <a:ext cx="5180484" cy="28392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82214" y="2237168"/>
            <a:ext cx="5175984" cy="349654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4989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med tekst og ik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306059" cy="685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/>
          </a:p>
        </p:txBody>
      </p:sp>
      <p:sp>
        <p:nvSpPr>
          <p:cNvPr id="7" name="Rektangel 6"/>
          <p:cNvSpPr/>
          <p:nvPr userDrawn="1"/>
        </p:nvSpPr>
        <p:spPr>
          <a:xfrm>
            <a:off x="11885942" y="0"/>
            <a:ext cx="306059" cy="685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1"/>
            <a:ext cx="12193717" cy="30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9" name="Rektangel 8"/>
          <p:cNvSpPr/>
          <p:nvPr userDrawn="1"/>
        </p:nvSpPr>
        <p:spPr>
          <a:xfrm>
            <a:off x="0" y="6551962"/>
            <a:ext cx="12193717" cy="30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7484024" y="2172872"/>
            <a:ext cx="2682510" cy="3420428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Ikon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437414" y="2172871"/>
            <a:ext cx="5287209" cy="3420428"/>
          </a:xfrm>
          <a:prstGeom prst="rect">
            <a:avLst/>
          </a:prstGeom>
          <a:noFill/>
          <a:ln w="228600">
            <a:noFill/>
            <a:miter lim="800000"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Legg til tekst</a:t>
            </a:r>
          </a:p>
        </p:txBody>
      </p:sp>
    </p:spTree>
    <p:extLst>
      <p:ext uri="{BB962C8B-B14F-4D97-AF65-F5344CB8AC3E}">
        <p14:creationId xmlns:p14="http://schemas.microsoft.com/office/powerpoint/2010/main" val="2448720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/m ramme og tekstbok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1415111" y="2967336"/>
            <a:ext cx="9361780" cy="923329"/>
          </a:xfrm>
          <a:prstGeom prst="rect">
            <a:avLst/>
          </a:prstGeom>
          <a:noFill/>
          <a:ln w="228600">
            <a:noFill/>
            <a:miter lim="800000"/>
          </a:ln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9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" name="Rektangel 1"/>
          <p:cNvSpPr/>
          <p:nvPr userDrawn="1"/>
        </p:nvSpPr>
        <p:spPr>
          <a:xfrm>
            <a:off x="0" y="0"/>
            <a:ext cx="306059" cy="685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/>
          </a:p>
        </p:txBody>
      </p:sp>
      <p:sp>
        <p:nvSpPr>
          <p:cNvPr id="7" name="Rektangel 6"/>
          <p:cNvSpPr/>
          <p:nvPr userDrawn="1"/>
        </p:nvSpPr>
        <p:spPr>
          <a:xfrm>
            <a:off x="11885942" y="0"/>
            <a:ext cx="306059" cy="685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-1717" y="1"/>
            <a:ext cx="12193717" cy="30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9" name="Rektangel 8"/>
          <p:cNvSpPr/>
          <p:nvPr userDrawn="1"/>
        </p:nvSpPr>
        <p:spPr>
          <a:xfrm>
            <a:off x="0" y="6551962"/>
            <a:ext cx="12193717" cy="30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52081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boks /m ram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1415111" y="1869647"/>
            <a:ext cx="9361780" cy="311870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lIns="360000" tIns="630000" rIns="360000" bIns="630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9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7666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9A8CAE-92FF-472A-91A2-2489A8F5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D40DD3-11C2-4E15-A4E1-DD64AECDB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282AC83-478D-4FC9-8929-D5B282EEB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11F762F-2B06-40D6-8FD3-896E29BF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D9F7257-21F5-41DC-9D92-AE3584B21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74BD3C9-56CB-43EB-87B4-C8DD0419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2288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boks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1134216" y="1956845"/>
            <a:ext cx="5040958" cy="2970371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wrap="square" lIns="540000" tIns="630000" rIns="540000" bIns="63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5"/>
          </p:nvPr>
        </p:nvSpPr>
        <p:spPr>
          <a:xfrm>
            <a:off x="6175174" y="1956845"/>
            <a:ext cx="5040958" cy="2970371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</a:ln>
        </p:spPr>
        <p:txBody>
          <a:bodyPr wrap="square" lIns="540000" tIns="630000" rIns="540000" bIns="63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9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6"/>
          </p:nvPr>
        </p:nvSpPr>
        <p:spPr>
          <a:xfrm>
            <a:off x="1692321" y="4176523"/>
            <a:ext cx="3794436" cy="47750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7"/>
          </p:nvPr>
        </p:nvSpPr>
        <p:spPr>
          <a:xfrm>
            <a:off x="6733279" y="4176523"/>
            <a:ext cx="3794436" cy="47750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89843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93" cy="6858000"/>
          </a:xfrm>
          <a:prstGeom prst="rect">
            <a:avLst/>
          </a:prstGeom>
        </p:spPr>
      </p:pic>
      <p:sp>
        <p:nvSpPr>
          <p:cNvPr id="5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415110" y="1451353"/>
            <a:ext cx="9361779" cy="3240405"/>
          </a:xfrm>
          <a:prstGeom prst="rect">
            <a:avLst/>
          </a:prstGeom>
          <a:noFill/>
          <a:ln w="228600">
            <a:noFill/>
            <a:miter lim="800000"/>
          </a:ln>
        </p:spPr>
        <p:txBody>
          <a:bodyPr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Legg til tekst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1415110" y="5243074"/>
            <a:ext cx="9361779" cy="32273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7344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93" cy="6858000"/>
          </a:xfrm>
          <a:prstGeom prst="rect">
            <a:avLst/>
          </a:prstGeom>
        </p:spPr>
      </p:pic>
      <p:sp>
        <p:nvSpPr>
          <p:cNvPr id="5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415110" y="1451353"/>
            <a:ext cx="9361779" cy="3240405"/>
          </a:xfrm>
          <a:prstGeom prst="rect">
            <a:avLst/>
          </a:prstGeom>
          <a:noFill/>
          <a:ln w="228600">
            <a:noFill/>
            <a:miter lim="800000"/>
          </a:ln>
        </p:spPr>
        <p:txBody>
          <a:bodyPr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Legg til tekst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1415110" y="5243074"/>
            <a:ext cx="9361779" cy="32273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97527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1865197" y="1484757"/>
            <a:ext cx="8461608" cy="388848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lIns="360000" tIns="360000" rIns="360000" bIns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1865197" y="5904738"/>
            <a:ext cx="8461608" cy="32273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25923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ed ram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0"/>
            <a:ext cx="12193717" cy="6858858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415110" y="1451353"/>
            <a:ext cx="9361779" cy="3240405"/>
          </a:xfrm>
          <a:prstGeom prst="rect">
            <a:avLst/>
          </a:prstGeom>
          <a:noFill/>
          <a:ln w="228600">
            <a:noFill/>
            <a:miter lim="800000"/>
          </a:ln>
        </p:spPr>
        <p:txBody>
          <a:bodyPr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Legg til tekst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1415110" y="5243074"/>
            <a:ext cx="9361779" cy="32273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306059" cy="685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/>
          </a:p>
        </p:txBody>
      </p:sp>
      <p:sp>
        <p:nvSpPr>
          <p:cNvPr id="7" name="Rektangel 6"/>
          <p:cNvSpPr/>
          <p:nvPr userDrawn="1"/>
        </p:nvSpPr>
        <p:spPr>
          <a:xfrm>
            <a:off x="11885942" y="0"/>
            <a:ext cx="306059" cy="685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1"/>
            <a:ext cx="12193717" cy="30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  <p:sp>
        <p:nvSpPr>
          <p:cNvPr id="9" name="Rektangel 8"/>
          <p:cNvSpPr/>
          <p:nvPr userDrawn="1"/>
        </p:nvSpPr>
        <p:spPr>
          <a:xfrm>
            <a:off x="0" y="6551962"/>
            <a:ext cx="12193717" cy="30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9" tIns="22855" rIns="45709" bIns="22855" rtlCol="0" anchor="ctr"/>
          <a:lstStyle/>
          <a:p>
            <a:pPr algn="ctr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113000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/m teks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lIns="0" tIns="720000" rIns="0" bIns="0" anchor="t" anchorCtr="1">
            <a:normAutofit/>
          </a:bodyPr>
          <a:lstStyle>
            <a:lvl1pPr marL="0" indent="0" algn="ctr">
              <a:buNone/>
              <a:defRPr sz="1300"/>
            </a:lvl1pPr>
          </a:lstStyle>
          <a:p>
            <a:r>
              <a:rPr lang="nb-NO" dirty="0"/>
              <a:t>Skift bilde via menyen «sett inn» og «bilde»-knappen</a:t>
            </a:r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415111" y="2603820"/>
            <a:ext cx="9361780" cy="1650361"/>
          </a:xfrm>
          <a:prstGeom prst="rect">
            <a:avLst/>
          </a:prstGeom>
          <a:solidFill>
            <a:schemeClr val="tx2">
              <a:alpha val="60000"/>
            </a:schemeClr>
          </a:solidFill>
          <a:ln w="228600">
            <a:noFill/>
            <a:miter lim="800000"/>
          </a:ln>
        </p:spPr>
        <p:txBody>
          <a:bodyPr lIns="360000" tIns="360000" rIns="360000" bIns="360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999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Legg til tekst</a:t>
            </a:r>
          </a:p>
        </p:txBody>
      </p:sp>
    </p:spTree>
    <p:extLst>
      <p:ext uri="{BB962C8B-B14F-4D97-AF65-F5344CB8AC3E}">
        <p14:creationId xmlns:p14="http://schemas.microsoft.com/office/powerpoint/2010/main" val="3908411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/m farg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720000" rIns="0" bIns="0" anchor="t" anchorCtr="1">
            <a:normAutofit/>
          </a:bodyPr>
          <a:lstStyle>
            <a:lvl1pPr marL="0" indent="0" algn="ctr">
              <a:buNone/>
              <a:defRPr sz="13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Skift bilde via menyen «sett inn» og «bilde»-knappen</a:t>
            </a:r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3717" cy="685885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lIns="45720" tIns="22860" rIns="45720" bIns="2286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  <p:sp>
        <p:nvSpPr>
          <p:cNvPr id="4" name="Plassholder for tekst 8"/>
          <p:cNvSpPr>
            <a:spLocks noGrp="1"/>
          </p:cNvSpPr>
          <p:nvPr>
            <p:ph type="body" sz="quarter" idx="15"/>
          </p:nvPr>
        </p:nvSpPr>
        <p:spPr>
          <a:xfrm>
            <a:off x="6301198" y="3384424"/>
            <a:ext cx="5148978" cy="264633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</a:ln>
        </p:spPr>
        <p:txBody>
          <a:bodyPr wrap="square" lIns="540000" tIns="540000" rIns="540000" bIns="54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9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7"/>
          </p:nvPr>
        </p:nvSpPr>
        <p:spPr>
          <a:xfrm>
            <a:off x="6871258" y="5313947"/>
            <a:ext cx="3794436" cy="47750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42093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tel /m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6530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1885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18.12.2020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KFN på Brsys-plattformen - Ronny Bertelsen, Hovedforretningsarkitekt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90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42F599-FF53-4F76-B64F-F785DE64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E26CA5-BBBB-4DEE-B301-E83A50DE0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F79494-7432-41E0-9E14-4288879E5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FCD02E9-AD7B-4D67-808B-7C81D7FA5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752EC2B-77DA-4708-AEBA-3342509E4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C640A87-4B95-4720-8711-05A3AE20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CECB69D-9215-45DB-8DFC-46BD0E2D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100F235-35C4-49BC-A445-5E76727C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7351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kstboks /m ram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1415123" y="1869647"/>
            <a:ext cx="9361780" cy="311870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lIns="360000" tIns="630000" rIns="360000" bIns="630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998" b="0" i="0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89142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undertittel 0" type="tx">
  <p:cSld name="Tittel og undertittel 0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894424" y="1154096"/>
            <a:ext cx="10403200" cy="2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0" tIns="19000" rIns="19000" bIns="190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1"/>
          </p:nvPr>
        </p:nvSpPr>
        <p:spPr>
          <a:xfrm>
            <a:off x="894424" y="3536724"/>
            <a:ext cx="104032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0" tIns="19000" rIns="19000" bIns="19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marL="2743200" lvl="5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ldNum" idx="12"/>
          </p:nvPr>
        </p:nvSpPr>
        <p:spPr>
          <a:xfrm>
            <a:off x="6032532" y="6534021"/>
            <a:ext cx="1204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0" tIns="19000" rIns="19000" bIns="190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 Light"/>
              <a:buNone/>
              <a:defRPr sz="9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997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377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3742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9945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838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8282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0786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4257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04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06EEE7-3895-4170-9254-6900160C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28C2106-0836-48E2-B111-6D28776B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4F7B5C5-CA2C-4DAD-B3B8-AA45485A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430A7EA-BB4B-4706-A842-3D960B6D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09338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02352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6127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52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34A7F2-3605-4A79-A0AD-EAA285CD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CC9007F-50E1-42ED-B10F-ED607157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AEA243B-09C4-4285-B128-1BEA1E6A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09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B26FDD-BE15-42F5-A5D8-19A98EAC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484558-AF7A-40AC-A162-E449B1A2D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7444FCA-168E-4704-B4BF-259557E94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57B5A9-E802-4DF9-8B3E-F24E3AFB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7F3306E-7F3A-44FE-96F7-F8F610C0E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EA63A3C-A29B-43A8-9121-18915D43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97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B83196-A844-4AE1-9D7C-8F48C64E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ED356BA-05D4-48F1-8CAD-934156DBF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C65765-596C-4DAA-9684-19695C42F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F4D6A85-0987-482D-938D-0C46B76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BE25E6A-63D1-49F0-9A4F-405E1A61D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C5562B0-1725-4564-A59E-3306FBC2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158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C844490-C877-4EF9-8008-4CF9E523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C1B5A4-1605-4EF5-BC5F-5A582CD94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CCC1C9-6231-4CCE-9DAC-EEAD7A8AC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9BE01-A60D-4398-8AE3-EBEBCDC5B76E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47EF7E-E839-4631-B59E-7E25F4CC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6CFC27-D890-4B64-AE15-DB2BF00CC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06693-E431-4268-9D7B-DE6C1742DB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332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40068" y="1606378"/>
            <a:ext cx="11111864" cy="453238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11752" y="6438047"/>
            <a:ext cx="144018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spcBef>
                <a:spcPts val="0"/>
              </a:spcBef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96636FE-DFBB-4959-B63B-7CD3EC69F7C6}" type="datetime1">
              <a:rPr lang="nb-NO" smtClean="0"/>
              <a:t>15.09.2021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40068" y="6438047"/>
            <a:ext cx="41148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spcBef>
                <a:spcPts val="0"/>
              </a:spcBef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735955" y="6438047"/>
            <a:ext cx="72009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spcBef>
                <a:spcPts val="0"/>
              </a:spcBef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D4160C1-CA93-4BE0-8F6C-A5F0DB3D50D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651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00" indent="-37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918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16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30121" y="576072"/>
            <a:ext cx="10928077" cy="113723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120" y="1953244"/>
            <a:ext cx="10928077" cy="37804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697273" y="639079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18.12.2020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24522" y="6390799"/>
            <a:ext cx="450085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KFN på Brsys-plattformen - Ronny Bertelsen, Hovedforretningsarkitekt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39523" y="639079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6" name="Rett linje 15"/>
          <p:cNvCxnSpPr/>
          <p:nvPr userDrawn="1"/>
        </p:nvCxnSpPr>
        <p:spPr>
          <a:xfrm flipV="1">
            <a:off x="6625259" y="6433983"/>
            <a:ext cx="0" cy="108014"/>
          </a:xfrm>
          <a:prstGeom prst="line">
            <a:avLst/>
          </a:prstGeom>
          <a:ln w="19050">
            <a:solidFill>
              <a:srgbClr val="A6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3" y="6426804"/>
            <a:ext cx="185940" cy="146304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0" y="5958744"/>
            <a:ext cx="10936958" cy="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2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</p:sldLayoutIdLst>
  <p:hf hdr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39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64" indent="-179964" algn="l" defTabSz="914172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49910" indent="-179964" algn="l" defTabSz="914172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56" indent="-179964" algn="l" defTabSz="914172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9802" indent="-179964" algn="l" defTabSz="914172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9748" indent="-179964" algn="l" defTabSz="914172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8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0368-8038-4967-822C-56F7896CDB81}" type="datetimeFigureOut">
              <a:rPr lang="nb-NO" smtClean="0"/>
              <a:t>15.09.2021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CEAF-C9A3-4F57-A304-CF05C4351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807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hyperlink" Target="https://altinn.github.io/docs/utviklingsguider/data.altinn.no/tjenester/tilsynsdat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iki.brreg.no/display/TDTD/Deling+av+tilsynsdata+-+Tilda" TargetMode="External"/><Relationship Id="rId5" Type="http://schemas.openxmlformats.org/officeDocument/2006/relationships/hyperlink" Target="https://www.brreg.no/offentlig-sektor/tilda/" TargetMode="External"/><Relationship Id="rId4" Type="http://schemas.openxmlformats.org/officeDocument/2006/relationships/hyperlink" Target="mailto:mto@brreg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24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9E275C5-6759-4132-969C-DAD60A45D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" name="Tittel 1">
            <a:extLst>
              <a:ext uri="{FF2B5EF4-FFF2-40B4-BE49-F238E27FC236}">
                <a16:creationId xmlns:a16="http://schemas.microsoft.com/office/drawing/2014/main" id="{6AD3A3D2-7FC0-4A9B-98CE-E00153CE4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79" y="1433546"/>
            <a:ext cx="4792520" cy="2771126"/>
          </a:xfrm>
        </p:spPr>
        <p:txBody>
          <a:bodyPr anchor="b">
            <a:normAutofit/>
          </a:bodyPr>
          <a:lstStyle/>
          <a:p>
            <a:pPr algn="l"/>
            <a:r>
              <a:rPr lang="nb-NO" sz="3600" dirty="0">
                <a:latin typeface="+mn-lt"/>
              </a:rPr>
              <a:t>Informasjonsforvaltning i prosjektet </a:t>
            </a:r>
            <a:r>
              <a:rPr lang="nb-NO" sz="3600" i="1" dirty="0">
                <a:latin typeface="+mn-lt"/>
              </a:rPr>
              <a:t>Deling av </a:t>
            </a:r>
            <a:r>
              <a:rPr lang="nb-NO" sz="3600" i="1" dirty="0" err="1">
                <a:latin typeface="+mn-lt"/>
              </a:rPr>
              <a:t>tilsynsdata</a:t>
            </a:r>
            <a:r>
              <a:rPr lang="nb-NO" sz="3600" i="1" dirty="0">
                <a:latin typeface="+mn-lt"/>
              </a:rPr>
              <a:t> ~ </a:t>
            </a:r>
            <a:r>
              <a:rPr lang="nb-NO" sz="3600" i="1" dirty="0" err="1">
                <a:latin typeface="+mn-lt"/>
              </a:rPr>
              <a:t>Tilda</a:t>
            </a:r>
            <a:endParaRPr lang="nb-NO" sz="3600" i="1" dirty="0">
              <a:latin typeface="+mn-lt"/>
            </a:endParaRP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7D79B79D-595A-428C-AB49-418EE0AC8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79" y="4572640"/>
            <a:ext cx="4023359" cy="120814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Marit Holm Torseth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Avdeling Forretningsutvikling // Seksjon Datadrevet utvikling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algn="l"/>
            <a:endParaRPr lang="nb-NO" sz="2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532;p1">
            <a:extLst>
              <a:ext uri="{FF2B5EF4-FFF2-40B4-BE49-F238E27FC236}">
                <a16:creationId xmlns:a16="http://schemas.microsoft.com/office/drawing/2014/main" id="{B4D0DA91-E833-4879-8B3D-817479418D70}"/>
              </a:ext>
            </a:extLst>
          </p:cNvPr>
          <p:cNvSpPr txBox="1">
            <a:spLocks/>
          </p:cNvSpPr>
          <p:nvPr/>
        </p:nvSpPr>
        <p:spPr>
          <a:xfrm>
            <a:off x="1176199" y="4731265"/>
            <a:ext cx="9252487" cy="97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E7161A5-DC68-4049-B9AC-E5F46E6E13C6}"/>
              </a:ext>
            </a:extLst>
          </p:cNvPr>
          <p:cNvSpPr/>
          <p:nvPr/>
        </p:nvSpPr>
        <p:spPr>
          <a:xfrm>
            <a:off x="247349" y="381000"/>
            <a:ext cx="2222500" cy="771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5" name="Bilde 64">
            <a:extLst>
              <a:ext uri="{FF2B5EF4-FFF2-40B4-BE49-F238E27FC236}">
                <a16:creationId xmlns:a16="http://schemas.microsoft.com/office/drawing/2014/main" id="{EBA4A8F0-D6AA-4EE5-ADCB-BED0B6714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0" y="6103399"/>
            <a:ext cx="3541421" cy="423943"/>
          </a:xfrm>
          <a:prstGeom prst="rect">
            <a:avLst/>
          </a:prstGeom>
        </p:spPr>
      </p:pic>
      <p:sp>
        <p:nvSpPr>
          <p:cNvPr id="68" name="Undertittel 6">
            <a:extLst>
              <a:ext uri="{FF2B5EF4-FFF2-40B4-BE49-F238E27FC236}">
                <a16:creationId xmlns:a16="http://schemas.microsoft.com/office/drawing/2014/main" id="{A2E13942-08F7-4C2E-9FFA-6541695EED59}"/>
              </a:ext>
            </a:extLst>
          </p:cNvPr>
          <p:cNvSpPr txBox="1">
            <a:spLocks/>
          </p:cNvSpPr>
          <p:nvPr/>
        </p:nvSpPr>
        <p:spPr>
          <a:xfrm>
            <a:off x="9817186" y="6434057"/>
            <a:ext cx="3240583" cy="42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2000" dirty="0"/>
              <a:t>15.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927683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A2CA94-4D0F-4A22-A029-4F4CFC7A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24" y="1154096"/>
            <a:ext cx="10403200" cy="45719"/>
          </a:xfrm>
        </p:spPr>
        <p:txBody>
          <a:bodyPr/>
          <a:lstStyle/>
          <a:p>
            <a:r>
              <a:rPr lang="nb-NO" sz="4400" dirty="0"/>
              <a:t>Informasjonsforvaltning i </a:t>
            </a:r>
            <a:r>
              <a:rPr lang="nb-NO" sz="4400" dirty="0" err="1"/>
              <a:t>Tilda</a:t>
            </a:r>
            <a:endParaRPr lang="nb-NO" sz="4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058CC1E-B961-45C7-ABDE-BBC1E8FB2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691241"/>
            <a:ext cx="8790869" cy="516675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8A4A28F-71B3-4823-8AB6-D58D1E655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9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Ruller med plantegninger">
            <a:extLst>
              <a:ext uri="{FF2B5EF4-FFF2-40B4-BE49-F238E27FC236}">
                <a16:creationId xmlns:a16="http://schemas.microsoft.com/office/drawing/2014/main" id="{2ED3D4A4-F9D9-4DBE-99A4-10EFE8EEC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10" r="-1" b="-1"/>
          <a:stretch/>
        </p:blipFill>
        <p:spPr>
          <a:xfrm>
            <a:off x="5977137" y="10"/>
            <a:ext cx="6214864" cy="6857990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10CDBB-ADDE-4312-AF6F-19DB846C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20" y="576072"/>
            <a:ext cx="5175984" cy="1137235"/>
          </a:xfrm>
        </p:spPr>
        <p:txBody>
          <a:bodyPr anchor="ctr">
            <a:noAutofit/>
          </a:bodyPr>
          <a:lstStyle/>
          <a:p>
            <a:r>
              <a:rPr lang="nb-NO" sz="3200" dirty="0"/>
              <a:t>Krav til informasjonsforvaltning i prosjektet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80C981D-46E3-4027-A5C2-5DA4AD56C5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120" y="2669271"/>
            <a:ext cx="5175984" cy="3780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latin typeface="Arial" panose="020B0604020202020204" pitchFamily="34" charset="0"/>
              </a:rPr>
              <a:t>Resultatmål</a:t>
            </a:r>
          </a:p>
          <a:p>
            <a:r>
              <a:rPr lang="nb-NO" b="0" i="0" dirty="0">
                <a:effectLst/>
                <a:latin typeface="Arial" panose="020B0604020202020204" pitchFamily="34" charset="0"/>
              </a:rPr>
              <a:t>Det skal være etablert et </a:t>
            </a:r>
            <a:r>
              <a:rPr lang="nb-NO" b="1" i="0" dirty="0">
                <a:effectLst/>
                <a:latin typeface="Arial" panose="020B0604020202020204" pitchFamily="34" charset="0"/>
              </a:rPr>
              <a:t>felles begrepsapparat </a:t>
            </a:r>
            <a:r>
              <a:rPr lang="nb-NO" b="0" i="0" dirty="0">
                <a:effectLst/>
                <a:latin typeface="Arial" panose="020B0604020202020204" pitchFamily="34" charset="0"/>
              </a:rPr>
              <a:t>for de data det er aktuelt å dele og bruke i første omgang.</a:t>
            </a:r>
          </a:p>
          <a:p>
            <a:r>
              <a:rPr lang="nb-NO" b="0" i="0" dirty="0">
                <a:effectLst/>
                <a:latin typeface="Arial" panose="020B0604020202020204" pitchFamily="34" charset="0"/>
              </a:rPr>
              <a:t>Aktuelle </a:t>
            </a:r>
            <a:r>
              <a:rPr lang="nb-NO" b="1" i="0" dirty="0">
                <a:effectLst/>
                <a:latin typeface="Arial" panose="020B0604020202020204" pitchFamily="34" charset="0"/>
              </a:rPr>
              <a:t>begreper, API-er, informasjonsmodeller og datasett</a:t>
            </a:r>
            <a:r>
              <a:rPr lang="nb-NO" b="0" i="0" dirty="0">
                <a:effectLst/>
                <a:latin typeface="Arial" panose="020B0604020202020204" pitchFamily="34" charset="0"/>
              </a:rPr>
              <a:t> skal være registrert i </a:t>
            </a:r>
            <a:r>
              <a:rPr lang="nb-NO" b="1" i="0" dirty="0">
                <a:effectLst/>
                <a:latin typeface="Arial" panose="020B0604020202020204" pitchFamily="34" charset="0"/>
              </a:rPr>
              <a:t>Felles datakatalog</a:t>
            </a:r>
            <a:r>
              <a:rPr lang="nb-NO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3E615C73-A113-4E12-9568-164B3BD09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73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B7834B5-7120-4952-AB96-192BB9F0B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516" y="1912876"/>
            <a:ext cx="5180484" cy="283924"/>
          </a:xfrm>
        </p:spPr>
        <p:txBody>
          <a:bodyPr/>
          <a:lstStyle/>
          <a:p>
            <a:r>
              <a:rPr lang="en-US" dirty="0" err="1"/>
              <a:t>Nasjonal</a:t>
            </a:r>
            <a:r>
              <a:rPr lang="en-US" dirty="0"/>
              <a:t> </a:t>
            </a:r>
            <a:r>
              <a:rPr lang="en-US" dirty="0" err="1"/>
              <a:t>verktøykasse</a:t>
            </a:r>
            <a:r>
              <a:rPr lang="en-US" dirty="0"/>
              <a:t> – </a:t>
            </a:r>
            <a:r>
              <a:rPr lang="en-US" dirty="0" err="1"/>
              <a:t>eksempel</a:t>
            </a:r>
            <a:r>
              <a:rPr lang="en-US" dirty="0"/>
              <a:t> –</a:t>
            </a:r>
            <a:r>
              <a:rPr lang="en-US" dirty="0" err="1"/>
              <a:t>fra</a:t>
            </a:r>
            <a:r>
              <a:rPr lang="en-US" dirty="0"/>
              <a:t> ‘dele data’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40EA07F-084E-49EE-8FE6-02C80FB35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30" y="2661768"/>
            <a:ext cx="6366474" cy="3294649"/>
          </a:xfrm>
          <a:prstGeom prst="rect">
            <a:avLst/>
          </a:prstGeom>
          <a:noFill/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85BEC15-DCC8-47D3-9ACB-195F14506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60065" y="1891707"/>
            <a:ext cx="5180484" cy="283924"/>
          </a:xfrm>
        </p:spPr>
        <p:txBody>
          <a:bodyPr/>
          <a:lstStyle/>
          <a:p>
            <a:r>
              <a:rPr lang="en-US" dirty="0" err="1"/>
              <a:t>Informasjonsforvaltningsmetode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Brønnøysundregistrene</a:t>
            </a:r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1000A4D-A1C0-465D-863E-13615318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08" y="184860"/>
            <a:ext cx="10928077" cy="1137235"/>
          </a:xfrm>
        </p:spPr>
        <p:txBody>
          <a:bodyPr anchor="ctr">
            <a:normAutofit/>
          </a:bodyPr>
          <a:lstStyle/>
          <a:p>
            <a:r>
              <a:rPr lang="nb-NO" dirty="0"/>
              <a:t>Nasjonal verktøykasse for deling av data supplert med egne rammeverk</a:t>
            </a:r>
          </a:p>
        </p:txBody>
      </p:sp>
      <p:pic>
        <p:nvPicPr>
          <p:cNvPr id="23" name="Plassholder for innhold 22" descr="Et bilde som inneholder tekst&#10;&#10;Automatisk generert beskrivelse">
            <a:extLst>
              <a:ext uri="{FF2B5EF4-FFF2-40B4-BE49-F238E27FC236}">
                <a16:creationId xmlns:a16="http://schemas.microsoft.com/office/drawing/2014/main" id="{9BB9577F-DCB7-4AAA-BC18-DF2DA73C378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44" y="2728831"/>
            <a:ext cx="5975432" cy="3160525"/>
          </a:xfr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3F4D3B5B-7BAE-4E38-8DC7-561CED738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06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262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102E434-421B-4A63-9BB8-5CB9E69E72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Å </a:t>
            </a:r>
            <a:r>
              <a:rPr lang="en-US" dirty="0" err="1">
                <a:solidFill>
                  <a:srgbClr val="FFFFFF"/>
                </a:solidFill>
                <a:latin typeface="Georgia" panose="02040502050405020303" pitchFamily="18" charset="0"/>
              </a:rPr>
              <a:t>b</a:t>
            </a:r>
            <a:r>
              <a:rPr lang="en-US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egripe</a:t>
            </a:r>
            <a:r>
              <a:rPr lang="en-US" kern="1200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begrepene</a:t>
            </a:r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…</a:t>
            </a:r>
            <a:endParaRPr lang="en-US" kern="12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8EA36EA-96A2-449A-8A80-BB03050C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85" y="217129"/>
            <a:ext cx="5465162" cy="321187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684E617-EC38-4D6A-8D47-F5E5B51C1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018" y="3877789"/>
            <a:ext cx="5465161" cy="25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262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2008079-EF47-4446-86FF-59B1028D6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838" y="504296"/>
            <a:ext cx="5264150" cy="1785938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5FC88B62-1FD9-4718-85DD-E36DA68CC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838" y="2493963"/>
            <a:ext cx="5264150" cy="2259013"/>
          </a:xfrm>
          <a:prstGeom prst="rect">
            <a:avLst/>
          </a:prstGeom>
        </p:spPr>
      </p:pic>
      <p:pic>
        <p:nvPicPr>
          <p:cNvPr id="10" name="Bilde 9" descr="Et bilde som inneholder bord&#10;&#10;Automatisk generert beskrivelse">
            <a:extLst>
              <a:ext uri="{FF2B5EF4-FFF2-40B4-BE49-F238E27FC236}">
                <a16:creationId xmlns:a16="http://schemas.microsoft.com/office/drawing/2014/main" id="{189AF19F-88F2-4F50-B5A8-42E2E184B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018" y="4432301"/>
            <a:ext cx="6722098" cy="1785938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2102E434-421B-4A63-9BB8-5CB9E69E72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Georgia" panose="02040502050405020303" pitchFamily="18" charset="0"/>
              </a:rPr>
              <a:t>Fra </a:t>
            </a:r>
            <a:r>
              <a:rPr lang="en-US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hode</a:t>
            </a:r>
            <a:r>
              <a:rPr lang="en-US" kern="1200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til</a:t>
            </a:r>
            <a:r>
              <a:rPr lang="en-US" kern="1200" dirty="0">
                <a:solidFill>
                  <a:srgbClr val="FFFFFF"/>
                </a:solidFill>
                <a:latin typeface="Georgia" panose="02040502050405020303" pitchFamily="18" charset="0"/>
              </a:rPr>
              <a:t> “</a:t>
            </a:r>
            <a:r>
              <a:rPr lang="en-US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kode</a:t>
            </a:r>
            <a:r>
              <a:rPr lang="en-US" kern="1200" dirty="0">
                <a:solidFill>
                  <a:srgbClr val="FFFFFF"/>
                </a:solidFill>
                <a:latin typeface="Georgia" panose="02040502050405020303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70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AA0EB5FE-ADEF-4A50-A04F-5327702D8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5" y="39688"/>
            <a:ext cx="6838950" cy="677862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1A97838-46E8-4D97-A5C6-0801E5E77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325" y="39688"/>
            <a:ext cx="4513263" cy="677862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2DA90EA-0352-4A2D-8442-DC7365A031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8938" y="165100"/>
            <a:ext cx="3500387" cy="1155835"/>
          </a:xfrm>
          <a:custGeom>
            <a:avLst/>
            <a:gdLst>
              <a:gd name="connsiteX0" fmla="*/ 0 w 3500387"/>
              <a:gd name="connsiteY0" fmla="*/ 0 h 1155835"/>
              <a:gd name="connsiteX1" fmla="*/ 618402 w 3500387"/>
              <a:gd name="connsiteY1" fmla="*/ 0 h 1155835"/>
              <a:gd name="connsiteX2" fmla="*/ 1236803 w 3500387"/>
              <a:gd name="connsiteY2" fmla="*/ 0 h 1155835"/>
              <a:gd name="connsiteX3" fmla="*/ 1715190 w 3500387"/>
              <a:gd name="connsiteY3" fmla="*/ 0 h 1155835"/>
              <a:gd name="connsiteX4" fmla="*/ 2228580 w 3500387"/>
              <a:gd name="connsiteY4" fmla="*/ 0 h 1155835"/>
              <a:gd name="connsiteX5" fmla="*/ 2881985 w 3500387"/>
              <a:gd name="connsiteY5" fmla="*/ 0 h 1155835"/>
              <a:gd name="connsiteX6" fmla="*/ 3500387 w 3500387"/>
              <a:gd name="connsiteY6" fmla="*/ 0 h 1155835"/>
              <a:gd name="connsiteX7" fmla="*/ 3500387 w 3500387"/>
              <a:gd name="connsiteY7" fmla="*/ 566359 h 1155835"/>
              <a:gd name="connsiteX8" fmla="*/ 3500387 w 3500387"/>
              <a:gd name="connsiteY8" fmla="*/ 1155835 h 1155835"/>
              <a:gd name="connsiteX9" fmla="*/ 2951993 w 3500387"/>
              <a:gd name="connsiteY9" fmla="*/ 1155835 h 1155835"/>
              <a:gd name="connsiteX10" fmla="*/ 2473607 w 3500387"/>
              <a:gd name="connsiteY10" fmla="*/ 1155835 h 1155835"/>
              <a:gd name="connsiteX11" fmla="*/ 1855205 w 3500387"/>
              <a:gd name="connsiteY11" fmla="*/ 1155835 h 1155835"/>
              <a:gd name="connsiteX12" fmla="*/ 1376819 w 3500387"/>
              <a:gd name="connsiteY12" fmla="*/ 1155835 h 1155835"/>
              <a:gd name="connsiteX13" fmla="*/ 793421 w 3500387"/>
              <a:gd name="connsiteY13" fmla="*/ 1155835 h 1155835"/>
              <a:gd name="connsiteX14" fmla="*/ 0 w 3500387"/>
              <a:gd name="connsiteY14" fmla="*/ 1155835 h 1155835"/>
              <a:gd name="connsiteX15" fmla="*/ 0 w 3500387"/>
              <a:gd name="connsiteY15" fmla="*/ 589476 h 1155835"/>
              <a:gd name="connsiteX16" fmla="*/ 0 w 3500387"/>
              <a:gd name="connsiteY16" fmla="*/ 0 h 115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00387" h="1155835" fill="none" extrusionOk="0">
                <a:moveTo>
                  <a:pt x="0" y="0"/>
                </a:moveTo>
                <a:cubicBezTo>
                  <a:pt x="236545" y="-3412"/>
                  <a:pt x="381192" y="-29713"/>
                  <a:pt x="618402" y="0"/>
                </a:cubicBezTo>
                <a:cubicBezTo>
                  <a:pt x="855612" y="29713"/>
                  <a:pt x="1021941" y="5999"/>
                  <a:pt x="1236803" y="0"/>
                </a:cubicBezTo>
                <a:cubicBezTo>
                  <a:pt x="1451665" y="-5999"/>
                  <a:pt x="1614363" y="-16076"/>
                  <a:pt x="1715190" y="0"/>
                </a:cubicBezTo>
                <a:cubicBezTo>
                  <a:pt x="1816017" y="16076"/>
                  <a:pt x="2005075" y="-18136"/>
                  <a:pt x="2228580" y="0"/>
                </a:cubicBezTo>
                <a:cubicBezTo>
                  <a:pt x="2452085" y="18136"/>
                  <a:pt x="2674218" y="-25974"/>
                  <a:pt x="2881985" y="0"/>
                </a:cubicBezTo>
                <a:cubicBezTo>
                  <a:pt x="3089753" y="25974"/>
                  <a:pt x="3325923" y="-13229"/>
                  <a:pt x="3500387" y="0"/>
                </a:cubicBezTo>
                <a:cubicBezTo>
                  <a:pt x="3511785" y="282714"/>
                  <a:pt x="3523784" y="296527"/>
                  <a:pt x="3500387" y="566359"/>
                </a:cubicBezTo>
                <a:cubicBezTo>
                  <a:pt x="3476990" y="836191"/>
                  <a:pt x="3492838" y="952857"/>
                  <a:pt x="3500387" y="1155835"/>
                </a:cubicBezTo>
                <a:cubicBezTo>
                  <a:pt x="3380543" y="1149304"/>
                  <a:pt x="3106264" y="1181876"/>
                  <a:pt x="2951993" y="1155835"/>
                </a:cubicBezTo>
                <a:cubicBezTo>
                  <a:pt x="2797722" y="1129794"/>
                  <a:pt x="2623481" y="1156132"/>
                  <a:pt x="2473607" y="1155835"/>
                </a:cubicBezTo>
                <a:cubicBezTo>
                  <a:pt x="2323733" y="1155538"/>
                  <a:pt x="2087016" y="1185651"/>
                  <a:pt x="1855205" y="1155835"/>
                </a:cubicBezTo>
                <a:cubicBezTo>
                  <a:pt x="1623394" y="1126019"/>
                  <a:pt x="1607779" y="1175055"/>
                  <a:pt x="1376819" y="1155835"/>
                </a:cubicBezTo>
                <a:cubicBezTo>
                  <a:pt x="1145859" y="1136615"/>
                  <a:pt x="956787" y="1140532"/>
                  <a:pt x="793421" y="1155835"/>
                </a:cubicBezTo>
                <a:cubicBezTo>
                  <a:pt x="630055" y="1171138"/>
                  <a:pt x="290032" y="1195286"/>
                  <a:pt x="0" y="1155835"/>
                </a:cubicBezTo>
                <a:cubicBezTo>
                  <a:pt x="-25559" y="981085"/>
                  <a:pt x="-21489" y="857398"/>
                  <a:pt x="0" y="589476"/>
                </a:cubicBezTo>
                <a:cubicBezTo>
                  <a:pt x="21489" y="321554"/>
                  <a:pt x="-5153" y="241167"/>
                  <a:pt x="0" y="0"/>
                </a:cubicBezTo>
                <a:close/>
              </a:path>
              <a:path w="3500387" h="1155835" stroke="0" extrusionOk="0">
                <a:moveTo>
                  <a:pt x="0" y="0"/>
                </a:moveTo>
                <a:cubicBezTo>
                  <a:pt x="171742" y="-20991"/>
                  <a:pt x="441711" y="-21827"/>
                  <a:pt x="653406" y="0"/>
                </a:cubicBezTo>
                <a:cubicBezTo>
                  <a:pt x="865101" y="21827"/>
                  <a:pt x="948249" y="-3447"/>
                  <a:pt x="1131792" y="0"/>
                </a:cubicBezTo>
                <a:cubicBezTo>
                  <a:pt x="1315335" y="3447"/>
                  <a:pt x="1491927" y="-12472"/>
                  <a:pt x="1750194" y="0"/>
                </a:cubicBezTo>
                <a:cubicBezTo>
                  <a:pt x="2008461" y="12472"/>
                  <a:pt x="2026365" y="12412"/>
                  <a:pt x="2263584" y="0"/>
                </a:cubicBezTo>
                <a:cubicBezTo>
                  <a:pt x="2500803" y="-12412"/>
                  <a:pt x="2767526" y="-26994"/>
                  <a:pt x="2916989" y="0"/>
                </a:cubicBezTo>
                <a:cubicBezTo>
                  <a:pt x="3066453" y="26994"/>
                  <a:pt x="3242916" y="-15992"/>
                  <a:pt x="3500387" y="0"/>
                </a:cubicBezTo>
                <a:cubicBezTo>
                  <a:pt x="3485104" y="201542"/>
                  <a:pt x="3480776" y="367759"/>
                  <a:pt x="3500387" y="589476"/>
                </a:cubicBezTo>
                <a:cubicBezTo>
                  <a:pt x="3519998" y="811193"/>
                  <a:pt x="3499475" y="1022970"/>
                  <a:pt x="3500387" y="1155835"/>
                </a:cubicBezTo>
                <a:cubicBezTo>
                  <a:pt x="3265834" y="1139248"/>
                  <a:pt x="3076646" y="1152734"/>
                  <a:pt x="2881985" y="1155835"/>
                </a:cubicBezTo>
                <a:cubicBezTo>
                  <a:pt x="2687324" y="1158936"/>
                  <a:pt x="2548515" y="1171200"/>
                  <a:pt x="2403599" y="1155835"/>
                </a:cubicBezTo>
                <a:cubicBezTo>
                  <a:pt x="2258683" y="1140470"/>
                  <a:pt x="1974413" y="1146347"/>
                  <a:pt x="1855205" y="1155835"/>
                </a:cubicBezTo>
                <a:cubicBezTo>
                  <a:pt x="1735997" y="1165323"/>
                  <a:pt x="1583241" y="1141526"/>
                  <a:pt x="1376819" y="1155835"/>
                </a:cubicBezTo>
                <a:cubicBezTo>
                  <a:pt x="1170397" y="1170144"/>
                  <a:pt x="1010726" y="1163564"/>
                  <a:pt x="828425" y="1155835"/>
                </a:cubicBezTo>
                <a:cubicBezTo>
                  <a:pt x="646124" y="1148106"/>
                  <a:pt x="301007" y="1147043"/>
                  <a:pt x="0" y="1155835"/>
                </a:cubicBezTo>
                <a:cubicBezTo>
                  <a:pt x="-7425" y="998406"/>
                  <a:pt x="27196" y="867426"/>
                  <a:pt x="0" y="589476"/>
                </a:cubicBezTo>
                <a:cubicBezTo>
                  <a:pt x="-27196" y="311526"/>
                  <a:pt x="-12668" y="230784"/>
                  <a:pt x="0" y="0"/>
                </a:cubicBezTo>
                <a:close/>
              </a:path>
            </a:pathLst>
          </a:custGeom>
          <a:solidFill>
            <a:srgbClr val="2D374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02793809"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>
            <a:normAutofit fontScale="90000"/>
          </a:bodyPr>
          <a:lstStyle/>
          <a:p>
            <a:r>
              <a:rPr lang="nb-NO" sz="3600" dirty="0" err="1">
                <a:solidFill>
                  <a:schemeClr val="bg1"/>
                </a:solidFill>
              </a:rPr>
              <a:t>Tildas</a:t>
            </a:r>
            <a:r>
              <a:rPr lang="nb-NO" sz="3600" dirty="0">
                <a:solidFill>
                  <a:schemeClr val="bg1"/>
                </a:solidFill>
              </a:rPr>
              <a:t> begrepsapparat inn i Felles datakatalog</a:t>
            </a:r>
          </a:p>
        </p:txBody>
      </p:sp>
    </p:spTree>
    <p:extLst>
      <p:ext uri="{BB962C8B-B14F-4D97-AF65-F5344CB8AC3E}">
        <p14:creationId xmlns:p14="http://schemas.microsoft.com/office/powerpoint/2010/main" val="343669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596F87-B977-4CF1-AA42-CC666A8F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16</a:t>
            </a:fld>
            <a:endParaRPr lang="no-NO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C0CCC3B5-7CEB-41A2-9F75-A9F48023C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EBC9620-A907-435C-A5E8-AA67DB1AE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7" y="0"/>
            <a:ext cx="4849641" cy="6858000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6A04BDF3-D8AA-4C99-955B-EDF36E2D1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49" y="0"/>
            <a:ext cx="5178669" cy="68580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0D77A7A-D74A-405C-99DC-B89F23ABC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640" y="0"/>
            <a:ext cx="6263692" cy="68580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08AC21AB-C6B8-40E3-9FEC-0A8C8D1F7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158" y="0"/>
            <a:ext cx="6249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000D58D6-E353-443D-B351-9200CA27A5C9}"/>
              </a:ext>
            </a:extLst>
          </p:cNvPr>
          <p:cNvSpPr/>
          <p:nvPr/>
        </p:nvSpPr>
        <p:spPr>
          <a:xfrm>
            <a:off x="775511" y="4708186"/>
            <a:ext cx="9902757" cy="270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A9E31F8-18B8-45A4-B4C9-CF9A76F68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6" y="0"/>
            <a:ext cx="11602387" cy="65532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2E05AF9-258C-4634-BAB5-BEF2FA0E9329}"/>
              </a:ext>
            </a:extLst>
          </p:cNvPr>
          <p:cNvSpPr/>
          <p:nvPr/>
        </p:nvSpPr>
        <p:spPr>
          <a:xfrm>
            <a:off x="241300" y="4241983"/>
            <a:ext cx="11176000" cy="419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F215EA58-9289-49A4-A502-8EAF66BDE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780" y="0"/>
            <a:ext cx="5104707" cy="71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5867C6A0-C1BC-47E0-89B3-00E5670B3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3" y="216568"/>
            <a:ext cx="11833134" cy="6424863"/>
          </a:xfrm>
          <a:prstGeom prst="rect">
            <a:avLst/>
          </a:prstGeom>
        </p:spPr>
      </p:pic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E7C2DB96-2AC0-4719-8C3C-10D9AE4357E3}"/>
              </a:ext>
            </a:extLst>
          </p:cNvPr>
          <p:cNvSpPr/>
          <p:nvPr/>
        </p:nvSpPr>
        <p:spPr>
          <a:xfrm>
            <a:off x="401053" y="4588043"/>
            <a:ext cx="11341768" cy="673769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146782F-B9CC-47E2-ADA0-928FFBADE35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r="7744" b="-3"/>
          <a:stretch/>
        </p:blipFill>
        <p:spPr>
          <a:xfrm>
            <a:off x="5935578" y="127512"/>
            <a:ext cx="6256421" cy="6797938"/>
          </a:xfrm>
          <a:noFill/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875E159-C6A5-4124-919F-2BF266A8A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9"/>
          <a:stretch/>
        </p:blipFill>
        <p:spPr>
          <a:xfrm rot="476276">
            <a:off x="7133726" y="823498"/>
            <a:ext cx="4256204" cy="5405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39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Tre bøker som er pent stablet">
            <a:extLst>
              <a:ext uri="{FF2B5EF4-FFF2-40B4-BE49-F238E27FC236}">
                <a16:creationId xmlns:a16="http://schemas.microsoft.com/office/drawing/2014/main" id="{9509C24F-53EC-4115-A87B-1F2C5ED23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10" r="-1" b="-1"/>
          <a:stretch/>
        </p:blipFill>
        <p:spPr>
          <a:xfrm>
            <a:off x="7324674" y="0"/>
            <a:ext cx="6214864" cy="6857990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769B9BD-C58D-4572-ADEE-AFE7C7D5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20" y="576072"/>
            <a:ext cx="5175984" cy="1137235"/>
          </a:xfrm>
        </p:spPr>
        <p:txBody>
          <a:bodyPr anchor="ctr">
            <a:normAutofit/>
          </a:bodyPr>
          <a:lstStyle/>
          <a:p>
            <a:r>
              <a:rPr lang="nb-NO" dirty="0"/>
              <a:t>Hva lærte vi?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85DAF0-5771-4A24-9D4C-917150195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119" y="1953244"/>
            <a:ext cx="6460491" cy="4463598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+mj-lt"/>
              </a:rPr>
              <a:t>Viktigheten</a:t>
            </a:r>
            <a:r>
              <a:rPr lang="en-US" sz="2000" dirty="0">
                <a:latin typeface="+mj-lt"/>
              </a:rPr>
              <a:t> av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felles</a:t>
            </a:r>
            <a:r>
              <a:rPr lang="en-US" sz="2000" dirty="0">
                <a:latin typeface="+mj-lt"/>
              </a:rPr>
              <a:t> intro, kick off –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av å </a:t>
            </a:r>
            <a:r>
              <a:rPr lang="en-US" sz="2000" dirty="0" err="1">
                <a:latin typeface="+mj-lt"/>
              </a:rPr>
              <a:t>møtes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fysisk</a:t>
            </a:r>
            <a:r>
              <a:rPr lang="en-US" sz="2000" dirty="0">
                <a:latin typeface="+mj-lt"/>
              </a:rPr>
              <a:t>!</a:t>
            </a:r>
          </a:p>
          <a:p>
            <a:r>
              <a:rPr lang="en-US" sz="2000" dirty="0">
                <a:latin typeface="+mj-lt"/>
              </a:rPr>
              <a:t>… men vi </a:t>
            </a:r>
            <a:r>
              <a:rPr lang="en-US" sz="2000" dirty="0" err="1">
                <a:latin typeface="+mj-lt"/>
              </a:rPr>
              <a:t>får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jaggu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endel</a:t>
            </a:r>
            <a:r>
              <a:rPr lang="en-US" sz="2000" dirty="0">
                <a:latin typeface="+mj-lt"/>
              </a:rPr>
              <a:t> bra saker remote,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!</a:t>
            </a:r>
          </a:p>
          <a:p>
            <a:r>
              <a:rPr lang="en-US" sz="2000" dirty="0" err="1">
                <a:latin typeface="+mj-lt"/>
              </a:rPr>
              <a:t>Forventninger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ambisjoner</a:t>
            </a:r>
            <a:r>
              <a:rPr lang="en-US" sz="2000" dirty="0">
                <a:latin typeface="+mj-lt"/>
              </a:rPr>
              <a:t> vs. MVP</a:t>
            </a:r>
          </a:p>
          <a:p>
            <a:r>
              <a:rPr lang="en-US" sz="2000" dirty="0" err="1">
                <a:latin typeface="+mj-lt"/>
              </a:rPr>
              <a:t>Juridiske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avklaringer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aldri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tidlig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nok</a:t>
            </a:r>
            <a:endParaRPr lang="en-US" sz="2000" dirty="0">
              <a:latin typeface="+mj-lt"/>
            </a:endParaRPr>
          </a:p>
          <a:p>
            <a:r>
              <a:rPr lang="en-US" sz="2000" dirty="0" err="1">
                <a:latin typeface="+mj-lt"/>
              </a:rPr>
              <a:t>Informasjonsforvaltningsrammeverk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verktøy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burde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promoteres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og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være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del av </a:t>
            </a:r>
            <a:r>
              <a:rPr lang="en-US" sz="2000" dirty="0" err="1">
                <a:latin typeface="+mj-lt"/>
              </a:rPr>
              <a:t>opplæringen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til</a:t>
            </a:r>
            <a:r>
              <a:rPr lang="en-US" sz="2000" dirty="0">
                <a:latin typeface="+mj-lt"/>
              </a:rPr>
              <a:t> alle </a:t>
            </a:r>
            <a:r>
              <a:rPr lang="en-US" sz="2000" dirty="0" err="1">
                <a:latin typeface="+mj-lt"/>
              </a:rPr>
              <a:t>som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skal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jobbe</a:t>
            </a:r>
            <a:r>
              <a:rPr lang="en-US" sz="2000" dirty="0">
                <a:latin typeface="+mj-lt"/>
              </a:rPr>
              <a:t> med </a:t>
            </a:r>
            <a:r>
              <a:rPr lang="en-US" sz="2000" dirty="0" err="1">
                <a:latin typeface="+mj-lt"/>
              </a:rPr>
              <a:t>deling</a:t>
            </a:r>
            <a:r>
              <a:rPr lang="en-US" sz="2000" dirty="0">
                <a:latin typeface="+mj-lt"/>
              </a:rPr>
              <a:t> av data!</a:t>
            </a:r>
          </a:p>
        </p:txBody>
      </p:sp>
    </p:spTree>
    <p:extLst>
      <p:ext uri="{BB962C8B-B14F-4D97-AF65-F5344CB8AC3E}">
        <p14:creationId xmlns:p14="http://schemas.microsoft.com/office/powerpoint/2010/main" val="192250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014621-1ADC-422D-A30A-ABF8B91D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prstClr val="white"/>
                </a:solidFill>
                <a:latin typeface="Georgia" panose="02040502050405020303" pitchFamily="18" charset="0"/>
              </a:rPr>
              <a:t>I dag vil jeg snakke om	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lang="nb-NO" sz="5400" dirty="0">
                <a:solidFill>
                  <a:srgbClr val="FFFFFF"/>
                </a:solidFill>
                <a:latin typeface="Georgia" panose="02040502050405020303" pitchFamily="18" charset="0"/>
              </a:rPr>
              <a:t>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423B21-E45A-4164-89B4-5F3A13645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FFFFFF"/>
                </a:solidFill>
                <a:latin typeface="Georgia" panose="02040502050405020303" pitchFamily="18" charset="0"/>
              </a:rPr>
              <a:t>Hva </a:t>
            </a:r>
            <a:r>
              <a:rPr lang="nb-NO" sz="3600" dirty="0" err="1">
                <a:solidFill>
                  <a:srgbClr val="FFFFFF"/>
                </a:solidFill>
                <a:latin typeface="Georgia" panose="02040502050405020303" pitchFamily="18" charset="0"/>
              </a:rPr>
              <a:t>Tilda</a:t>
            </a:r>
            <a:r>
              <a:rPr lang="nb-NO" sz="3600" dirty="0">
                <a:solidFill>
                  <a:srgbClr val="FFFFFF"/>
                </a:solidFill>
                <a:latin typeface="Georgia" panose="02040502050405020303" pitchFamily="18" charset="0"/>
              </a:rPr>
              <a:t> er </a:t>
            </a:r>
          </a:p>
          <a:p>
            <a:r>
              <a:rPr lang="nb-NO" sz="3600" dirty="0">
                <a:solidFill>
                  <a:srgbClr val="FFFFFF"/>
                </a:solidFill>
                <a:latin typeface="Georgia" panose="02040502050405020303" pitchFamily="18" charset="0"/>
              </a:rPr>
              <a:t>Praktisk informasjonsforvaltning som del av prosjektet og i videre forvaltning</a:t>
            </a:r>
          </a:p>
          <a:p>
            <a:r>
              <a:rPr lang="nb-NO" sz="3600" dirty="0">
                <a:solidFill>
                  <a:srgbClr val="FFFFFF"/>
                </a:solidFill>
                <a:latin typeface="Georgia" panose="02040502050405020303" pitchFamily="18" charset="0"/>
              </a:rPr>
              <a:t>Læring og erfaringer</a:t>
            </a:r>
          </a:p>
        </p:txBody>
      </p:sp>
      <p:pic>
        <p:nvPicPr>
          <p:cNvPr id="23" name="Bilde 2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501C1FA-DDF9-4340-924D-0893496CD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178544"/>
            <a:ext cx="1997765" cy="2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01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6BDB980-D78A-4E71-AEB6-A7AADFD2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står vi nå?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52A1616-612A-4CA0-83AE-729F9510E5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614" y="2049496"/>
            <a:ext cx="5175984" cy="3780473"/>
          </a:xfrm>
        </p:spPr>
        <p:txBody>
          <a:bodyPr>
            <a:normAutofit lnSpcReduction="10000"/>
          </a:bodyPr>
          <a:lstStyle/>
          <a:p>
            <a:r>
              <a:rPr lang="nb-NO" sz="2000" dirty="0">
                <a:latin typeface="+mj-lt"/>
              </a:rPr>
              <a:t>Datadelingstjenesten er lansert og tre tilsynsmyndigheter har koblet seg på</a:t>
            </a:r>
          </a:p>
          <a:p>
            <a:r>
              <a:rPr lang="nb-NO" sz="2000" dirty="0">
                <a:latin typeface="+mj-lt"/>
              </a:rPr>
              <a:t>Begreper, datasett og </a:t>
            </a:r>
            <a:r>
              <a:rPr lang="nb-NO" sz="2000" dirty="0" err="1">
                <a:latin typeface="+mj-lt"/>
              </a:rPr>
              <a:t>APIer</a:t>
            </a:r>
            <a:r>
              <a:rPr lang="nb-NO" sz="2000" dirty="0">
                <a:latin typeface="+mj-lt"/>
              </a:rPr>
              <a:t> er dokumentert i FDK fra forvaltningsorganisasjonen og én tilsynsmyndighet</a:t>
            </a:r>
          </a:p>
          <a:p>
            <a:r>
              <a:rPr lang="nb-NO" sz="2000" dirty="0">
                <a:latin typeface="+mj-lt"/>
              </a:rPr>
              <a:t>Forvaltningsorganisasjon med arbeidsgruppe er oppe og går</a:t>
            </a:r>
          </a:p>
          <a:p>
            <a:r>
              <a:rPr lang="nb-NO" sz="2000" dirty="0">
                <a:latin typeface="+mj-lt"/>
              </a:rPr>
              <a:t>Sikter på å dele personopplysninger først i versjon 2 av tjenesten – jobber med å få på plass hjemler</a:t>
            </a:r>
          </a:p>
        </p:txBody>
      </p:sp>
      <p:pic>
        <p:nvPicPr>
          <p:cNvPr id="10" name="Plassholder for bilde 9" descr="Et bilde som inneholder tekst, person, bærbar PC, innendørs&#10;&#10;Automatisk generert beskrivelse">
            <a:extLst>
              <a:ext uri="{FF2B5EF4-FFF2-40B4-BE49-F238E27FC236}">
                <a16:creationId xmlns:a16="http://schemas.microsoft.com/office/drawing/2014/main" id="{B613406D-5EBF-4AD5-A2D1-83DF3E2D4C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r="19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39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person, poserer&#10;&#10;Automatisk generert beskrivelse">
            <a:extLst>
              <a:ext uri="{FF2B5EF4-FFF2-40B4-BE49-F238E27FC236}">
                <a16:creationId xmlns:a16="http://schemas.microsoft.com/office/drawing/2014/main" id="{2FD5A710-15D8-40E1-B8C4-4D79E3F2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8458200" y="953740"/>
            <a:ext cx="1927313" cy="1927313"/>
          </a:xfrm>
          <a:prstGeom prst="ellipse">
            <a:avLst/>
          </a:prstGeom>
          <a:noFill/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CE3C45E7-16DB-4FE8-8131-928FEB22C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4251" y="3747887"/>
            <a:ext cx="5776898" cy="23492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altLang="nb-NO" sz="1800" b="1" i="0" u="none" strike="noStrike" kern="1200" cap="none" spc="0" normalizeH="0" baseline="0" noProof="0" dirty="0" bmk="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arit Holm Torseth</a:t>
            </a:r>
            <a:endParaRPr kumimoji="0" lang="en-US" alt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600" b="1" i="0" u="none" strike="noStrike" kern="1200" cap="none" spc="0" normalizeH="0" baseline="0" noProof="0" dirty="0" err="1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Seniorrådgiver</a:t>
            </a:r>
            <a:endParaRPr kumimoji="0" lang="en-US" altLang="nb-NO" sz="1600" b="1" i="0" u="none" strike="noStrike" kern="1200" cap="none" spc="0" normalizeH="0" baseline="0" noProof="0" dirty="0" bmk="_MailAutoSig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600" b="1" i="0" u="none" strike="noStrike" kern="1200" cap="none" spc="0" normalizeH="0" baseline="0" noProof="0" dirty="0" err="1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Avdeling</a:t>
            </a:r>
            <a:r>
              <a:rPr kumimoji="0" lang="en-US" altLang="nb-NO" sz="1600" b="1" i="0" u="none" strike="noStrike" kern="1200" cap="none" spc="0" normalizeH="0" baseline="0" noProof="0" dirty="0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nb-NO" sz="1600" b="1" i="0" u="none" strike="noStrike" kern="1200" cap="none" spc="0" normalizeH="0" baseline="0" noProof="0" dirty="0" err="1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Forretningsutvikling</a:t>
            </a:r>
            <a:endParaRPr kumimoji="0" lang="en-US" altLang="nb-NO" sz="1600" b="1" i="0" u="none" strike="noStrike" kern="1200" cap="none" spc="0" normalizeH="0" baseline="0" noProof="0" dirty="0" bmk="_MailAutoSig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600" b="1" i="0" u="none" strike="noStrike" kern="1200" cap="none" spc="0" normalizeH="0" baseline="0" noProof="0" dirty="0" err="1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Seksjon</a:t>
            </a:r>
            <a:r>
              <a:rPr kumimoji="0" lang="en-US" altLang="nb-NO" sz="1600" b="1" i="0" u="none" strike="noStrike" kern="1200" cap="none" spc="0" normalizeH="0" baseline="0" noProof="0" dirty="0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nb-NO" sz="1600" b="1" i="0" u="none" strike="noStrike" kern="1200" cap="none" spc="0" normalizeH="0" baseline="0" noProof="0" dirty="0" err="1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Datadrevet</a:t>
            </a:r>
            <a:r>
              <a:rPr kumimoji="0" lang="en-US" altLang="nb-NO" sz="1600" b="1" i="0" u="none" strike="noStrike" kern="1200" cap="none" spc="0" normalizeH="0" baseline="0" noProof="0" dirty="0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nb-NO" sz="1600" b="1" i="0" u="none" strike="noStrike" kern="1200" cap="none" spc="0" normalizeH="0" baseline="0" noProof="0" dirty="0" err="1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utvikling</a:t>
            </a:r>
            <a:endParaRPr kumimoji="0" lang="en-US" altLang="nb-NO" sz="1600" b="1" i="0" u="none" strike="noStrike" kern="1200" cap="none" spc="0" normalizeH="0" baseline="0" noProof="0" dirty="0" bmk="_MailAutoSig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600" b="1" i="0" u="none" strike="noStrike" kern="1200" cap="none" spc="0" normalizeH="0" baseline="0" noProof="0" dirty="0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M: 992 55 998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600" b="1" i="0" u="none" strike="noStrike" kern="1200" cap="none" spc="0" normalizeH="0" baseline="0" noProof="0" dirty="0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mto@brreg.no</a:t>
            </a:r>
            <a:r>
              <a:rPr kumimoji="0" lang="en-US" altLang="nb-NO" sz="1600" b="1" i="0" u="none" strike="noStrike" kern="1200" cap="none" spc="0" normalizeH="0" baseline="0" noProof="0" dirty="0" bmk="_MailAutoSig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US" altLang="nb-NO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nb-NO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56B83E9-D3BC-4C59-B5EC-6822DFCAD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4614723"/>
            <a:ext cx="116713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100" b="0" i="0" u="none" strike="noStrike" kern="1200" cap="none" spc="0" normalizeH="0" baseline="0" noProof="0" bmk="_MailAutoSig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altLang="nb-N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2A4C7D9-C92F-4A8D-B356-0A631005267C}"/>
              </a:ext>
            </a:extLst>
          </p:cNvPr>
          <p:cNvSpPr txBox="1"/>
          <p:nvPr/>
        </p:nvSpPr>
        <p:spPr>
          <a:xfrm>
            <a:off x="630120" y="1962783"/>
            <a:ext cx="42291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>
                <a:latin typeface="Georgia" panose="02040502050405020303" pitchFamily="18" charset="0"/>
              </a:rPr>
              <a:t>Les mer her:</a:t>
            </a:r>
          </a:p>
          <a:p>
            <a:r>
              <a:rPr lang="nb-NO" dirty="0">
                <a:latin typeface="Georgia" panose="02040502050405020303" pitchFamily="18" charset="0"/>
                <a:hlinkClick r:id="rId5"/>
              </a:rPr>
              <a:t>https://www.brreg.no/offentlig-sektor/tilda/</a:t>
            </a:r>
            <a:endParaRPr lang="nb-NO" dirty="0">
              <a:latin typeface="Georgia" panose="02040502050405020303" pitchFamily="18" charset="0"/>
            </a:endParaRPr>
          </a:p>
          <a:p>
            <a:endParaRPr lang="nb-NO" dirty="0">
              <a:latin typeface="Georgia" panose="02040502050405020303" pitchFamily="18" charset="0"/>
            </a:endParaRPr>
          </a:p>
          <a:p>
            <a:r>
              <a:rPr lang="nb-NO" dirty="0">
                <a:latin typeface="Georgia" panose="02040502050405020303" pitchFamily="18" charset="0"/>
                <a:hlinkClick r:id="rId6"/>
              </a:rPr>
              <a:t>https://wiki.brreg.no/display/TDTD/Deling+av+tilsynsdata+-+Tilda</a:t>
            </a:r>
            <a:endParaRPr lang="nb-NO" dirty="0">
              <a:latin typeface="Georgia" panose="02040502050405020303" pitchFamily="18" charset="0"/>
            </a:endParaRPr>
          </a:p>
          <a:p>
            <a:endParaRPr lang="nb-NO" dirty="0">
              <a:latin typeface="Georgia" panose="02040502050405020303" pitchFamily="18" charset="0"/>
            </a:endParaRPr>
          </a:p>
          <a:p>
            <a:r>
              <a:rPr lang="nb-NO" dirty="0">
                <a:latin typeface="Georgia" panose="02040502050405020303" pitchFamily="18" charset="0"/>
                <a:hlinkClick r:id="rId7"/>
              </a:rPr>
              <a:t>https://altinn.github.io/docs/utviklingsguider/data.altinn.no/tjenester/tilsynsdata/</a:t>
            </a:r>
            <a:endParaRPr lang="nb-NO" dirty="0">
              <a:latin typeface="Georgia" panose="02040502050405020303" pitchFamily="18" charset="0"/>
            </a:endParaRPr>
          </a:p>
          <a:p>
            <a:endParaRPr lang="nb-NO" dirty="0">
              <a:latin typeface="Georgia" panose="02040502050405020303" pitchFamily="18" charset="0"/>
            </a:endParaRPr>
          </a:p>
          <a:p>
            <a:endParaRPr lang="nb-NO" dirty="0">
              <a:latin typeface="Georgia" panose="02040502050405020303" pitchFamily="18" charset="0"/>
            </a:endParaRPr>
          </a:p>
        </p:txBody>
      </p:sp>
      <p:sp>
        <p:nvSpPr>
          <p:cNvPr id="13" name="Tittel 2">
            <a:extLst>
              <a:ext uri="{FF2B5EF4-FFF2-40B4-BE49-F238E27FC236}">
                <a16:creationId xmlns:a16="http://schemas.microsoft.com/office/drawing/2014/main" id="{614701D7-E379-42FE-A9A3-96BD9BED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20" y="576072"/>
            <a:ext cx="5175984" cy="1137235"/>
          </a:xfrm>
        </p:spPr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Takk for meg!</a:t>
            </a:r>
          </a:p>
        </p:txBody>
      </p:sp>
    </p:spTree>
    <p:extLst>
      <p:ext uri="{BB962C8B-B14F-4D97-AF65-F5344CB8AC3E}">
        <p14:creationId xmlns:p14="http://schemas.microsoft.com/office/powerpoint/2010/main" val="1478481936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BDCA0DE5-9A72-44C4-9265-ED50C301FF15}"/>
              </a:ext>
            </a:extLst>
          </p:cNvPr>
          <p:cNvSpPr/>
          <p:nvPr/>
        </p:nvSpPr>
        <p:spPr>
          <a:xfrm>
            <a:off x="6849368" y="-1"/>
            <a:ext cx="5342631" cy="3808473"/>
          </a:xfrm>
          <a:custGeom>
            <a:avLst/>
            <a:gdLst>
              <a:gd name="connsiteX0" fmla="*/ 0 w 5342631"/>
              <a:gd name="connsiteY0" fmla="*/ 0 h 3808473"/>
              <a:gd name="connsiteX1" fmla="*/ 560976 w 5342631"/>
              <a:gd name="connsiteY1" fmla="*/ 0 h 3808473"/>
              <a:gd name="connsiteX2" fmla="*/ 1335658 w 5342631"/>
              <a:gd name="connsiteY2" fmla="*/ 0 h 3808473"/>
              <a:gd name="connsiteX3" fmla="*/ 2003487 w 5342631"/>
              <a:gd name="connsiteY3" fmla="*/ 0 h 3808473"/>
              <a:gd name="connsiteX4" fmla="*/ 2617889 w 5342631"/>
              <a:gd name="connsiteY4" fmla="*/ 0 h 3808473"/>
              <a:gd name="connsiteX5" fmla="*/ 3392571 w 5342631"/>
              <a:gd name="connsiteY5" fmla="*/ 0 h 3808473"/>
              <a:gd name="connsiteX6" fmla="*/ 3900121 w 5342631"/>
              <a:gd name="connsiteY6" fmla="*/ 0 h 3808473"/>
              <a:gd name="connsiteX7" fmla="*/ 4461097 w 5342631"/>
              <a:gd name="connsiteY7" fmla="*/ 0 h 3808473"/>
              <a:gd name="connsiteX8" fmla="*/ 5342631 w 5342631"/>
              <a:gd name="connsiteY8" fmla="*/ 0 h 3808473"/>
              <a:gd name="connsiteX9" fmla="*/ 5342631 w 5342631"/>
              <a:gd name="connsiteY9" fmla="*/ 596661 h 3808473"/>
              <a:gd name="connsiteX10" fmla="*/ 5342631 w 5342631"/>
              <a:gd name="connsiteY10" fmla="*/ 1155237 h 3808473"/>
              <a:gd name="connsiteX11" fmla="*/ 5342631 w 5342631"/>
              <a:gd name="connsiteY11" fmla="*/ 1866152 h 3808473"/>
              <a:gd name="connsiteX12" fmla="*/ 5342631 w 5342631"/>
              <a:gd name="connsiteY12" fmla="*/ 2538982 h 3808473"/>
              <a:gd name="connsiteX13" fmla="*/ 5342631 w 5342631"/>
              <a:gd name="connsiteY13" fmla="*/ 3135643 h 3808473"/>
              <a:gd name="connsiteX14" fmla="*/ 5342631 w 5342631"/>
              <a:gd name="connsiteY14" fmla="*/ 3808473 h 3808473"/>
              <a:gd name="connsiteX15" fmla="*/ 4567950 w 5342631"/>
              <a:gd name="connsiteY15" fmla="*/ 3808473 h 3808473"/>
              <a:gd name="connsiteX16" fmla="*/ 4060400 w 5342631"/>
              <a:gd name="connsiteY16" fmla="*/ 3808473 h 3808473"/>
              <a:gd name="connsiteX17" fmla="*/ 3445997 w 5342631"/>
              <a:gd name="connsiteY17" fmla="*/ 3808473 h 3808473"/>
              <a:gd name="connsiteX18" fmla="*/ 2778168 w 5342631"/>
              <a:gd name="connsiteY18" fmla="*/ 3808473 h 3808473"/>
              <a:gd name="connsiteX19" fmla="*/ 2110339 w 5342631"/>
              <a:gd name="connsiteY19" fmla="*/ 3808473 h 3808473"/>
              <a:gd name="connsiteX20" fmla="*/ 1442510 w 5342631"/>
              <a:gd name="connsiteY20" fmla="*/ 3808473 h 3808473"/>
              <a:gd name="connsiteX21" fmla="*/ 774681 w 5342631"/>
              <a:gd name="connsiteY21" fmla="*/ 3808473 h 3808473"/>
              <a:gd name="connsiteX22" fmla="*/ 0 w 5342631"/>
              <a:gd name="connsiteY22" fmla="*/ 3808473 h 3808473"/>
              <a:gd name="connsiteX23" fmla="*/ 0 w 5342631"/>
              <a:gd name="connsiteY23" fmla="*/ 3097558 h 3808473"/>
              <a:gd name="connsiteX24" fmla="*/ 0 w 5342631"/>
              <a:gd name="connsiteY24" fmla="*/ 2424728 h 3808473"/>
              <a:gd name="connsiteX25" fmla="*/ 0 w 5342631"/>
              <a:gd name="connsiteY25" fmla="*/ 1904237 h 3808473"/>
              <a:gd name="connsiteX26" fmla="*/ 0 w 5342631"/>
              <a:gd name="connsiteY26" fmla="*/ 1307576 h 3808473"/>
              <a:gd name="connsiteX27" fmla="*/ 0 w 5342631"/>
              <a:gd name="connsiteY27" fmla="*/ 634746 h 3808473"/>
              <a:gd name="connsiteX28" fmla="*/ 0 w 5342631"/>
              <a:gd name="connsiteY28" fmla="*/ 0 h 380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631" h="3808473" fill="none" extrusionOk="0">
                <a:moveTo>
                  <a:pt x="0" y="0"/>
                </a:moveTo>
                <a:cubicBezTo>
                  <a:pt x="250079" y="1435"/>
                  <a:pt x="431993" y="7955"/>
                  <a:pt x="560976" y="0"/>
                </a:cubicBezTo>
                <a:cubicBezTo>
                  <a:pt x="689959" y="-7955"/>
                  <a:pt x="1180602" y="51"/>
                  <a:pt x="1335658" y="0"/>
                </a:cubicBezTo>
                <a:cubicBezTo>
                  <a:pt x="1490714" y="-51"/>
                  <a:pt x="1769197" y="-238"/>
                  <a:pt x="2003487" y="0"/>
                </a:cubicBezTo>
                <a:cubicBezTo>
                  <a:pt x="2237777" y="238"/>
                  <a:pt x="2408210" y="10530"/>
                  <a:pt x="2617889" y="0"/>
                </a:cubicBezTo>
                <a:cubicBezTo>
                  <a:pt x="2827568" y="-10530"/>
                  <a:pt x="3184064" y="15612"/>
                  <a:pt x="3392571" y="0"/>
                </a:cubicBezTo>
                <a:cubicBezTo>
                  <a:pt x="3601078" y="-15612"/>
                  <a:pt x="3752956" y="10601"/>
                  <a:pt x="3900121" y="0"/>
                </a:cubicBezTo>
                <a:cubicBezTo>
                  <a:pt x="4047286" y="-10601"/>
                  <a:pt x="4343685" y="7175"/>
                  <a:pt x="4461097" y="0"/>
                </a:cubicBezTo>
                <a:cubicBezTo>
                  <a:pt x="4578509" y="-7175"/>
                  <a:pt x="5021619" y="-23383"/>
                  <a:pt x="5342631" y="0"/>
                </a:cubicBezTo>
                <a:cubicBezTo>
                  <a:pt x="5327251" y="147529"/>
                  <a:pt x="5348289" y="325105"/>
                  <a:pt x="5342631" y="596661"/>
                </a:cubicBezTo>
                <a:cubicBezTo>
                  <a:pt x="5336973" y="868217"/>
                  <a:pt x="5327997" y="882984"/>
                  <a:pt x="5342631" y="1155237"/>
                </a:cubicBezTo>
                <a:cubicBezTo>
                  <a:pt x="5357265" y="1427490"/>
                  <a:pt x="5338782" y="1513713"/>
                  <a:pt x="5342631" y="1866152"/>
                </a:cubicBezTo>
                <a:cubicBezTo>
                  <a:pt x="5346480" y="2218592"/>
                  <a:pt x="5325886" y="2245967"/>
                  <a:pt x="5342631" y="2538982"/>
                </a:cubicBezTo>
                <a:cubicBezTo>
                  <a:pt x="5359377" y="2831997"/>
                  <a:pt x="5349271" y="2984784"/>
                  <a:pt x="5342631" y="3135643"/>
                </a:cubicBezTo>
                <a:cubicBezTo>
                  <a:pt x="5335991" y="3286502"/>
                  <a:pt x="5321678" y="3593918"/>
                  <a:pt x="5342631" y="3808473"/>
                </a:cubicBezTo>
                <a:cubicBezTo>
                  <a:pt x="5089159" y="3817827"/>
                  <a:pt x="4848674" y="3832541"/>
                  <a:pt x="4567950" y="3808473"/>
                </a:cubicBezTo>
                <a:cubicBezTo>
                  <a:pt x="4287226" y="3784405"/>
                  <a:pt x="4296666" y="3784340"/>
                  <a:pt x="4060400" y="3808473"/>
                </a:cubicBezTo>
                <a:cubicBezTo>
                  <a:pt x="3824134" y="3832607"/>
                  <a:pt x="3688203" y="3823257"/>
                  <a:pt x="3445997" y="3808473"/>
                </a:cubicBezTo>
                <a:cubicBezTo>
                  <a:pt x="3203791" y="3793689"/>
                  <a:pt x="2977861" y="3807092"/>
                  <a:pt x="2778168" y="3808473"/>
                </a:cubicBezTo>
                <a:cubicBezTo>
                  <a:pt x="2578475" y="3809854"/>
                  <a:pt x="2320516" y="3807427"/>
                  <a:pt x="2110339" y="3808473"/>
                </a:cubicBezTo>
                <a:cubicBezTo>
                  <a:pt x="1900162" y="3809519"/>
                  <a:pt x="1681047" y="3838056"/>
                  <a:pt x="1442510" y="3808473"/>
                </a:cubicBezTo>
                <a:cubicBezTo>
                  <a:pt x="1203973" y="3778890"/>
                  <a:pt x="943686" y="3815022"/>
                  <a:pt x="774681" y="3808473"/>
                </a:cubicBezTo>
                <a:cubicBezTo>
                  <a:pt x="605676" y="3801924"/>
                  <a:pt x="202286" y="3787368"/>
                  <a:pt x="0" y="3808473"/>
                </a:cubicBezTo>
                <a:cubicBezTo>
                  <a:pt x="24869" y="3491862"/>
                  <a:pt x="21111" y="3322405"/>
                  <a:pt x="0" y="3097558"/>
                </a:cubicBezTo>
                <a:cubicBezTo>
                  <a:pt x="-21111" y="2872712"/>
                  <a:pt x="-17600" y="2717187"/>
                  <a:pt x="0" y="2424728"/>
                </a:cubicBezTo>
                <a:cubicBezTo>
                  <a:pt x="17600" y="2132269"/>
                  <a:pt x="24134" y="2154573"/>
                  <a:pt x="0" y="1904237"/>
                </a:cubicBezTo>
                <a:cubicBezTo>
                  <a:pt x="-24134" y="1653901"/>
                  <a:pt x="20631" y="1587748"/>
                  <a:pt x="0" y="1307576"/>
                </a:cubicBezTo>
                <a:cubicBezTo>
                  <a:pt x="-20631" y="1027404"/>
                  <a:pt x="-9532" y="856774"/>
                  <a:pt x="0" y="634746"/>
                </a:cubicBezTo>
                <a:cubicBezTo>
                  <a:pt x="9532" y="412718"/>
                  <a:pt x="-23665" y="293993"/>
                  <a:pt x="0" y="0"/>
                </a:cubicBezTo>
                <a:close/>
              </a:path>
              <a:path w="5342631" h="3808473" stroke="0" extrusionOk="0">
                <a:moveTo>
                  <a:pt x="0" y="0"/>
                </a:moveTo>
                <a:cubicBezTo>
                  <a:pt x="272442" y="27791"/>
                  <a:pt x="454546" y="-16575"/>
                  <a:pt x="774681" y="0"/>
                </a:cubicBezTo>
                <a:cubicBezTo>
                  <a:pt x="1094816" y="16575"/>
                  <a:pt x="1279677" y="12970"/>
                  <a:pt x="1442510" y="0"/>
                </a:cubicBezTo>
                <a:cubicBezTo>
                  <a:pt x="1605343" y="-12970"/>
                  <a:pt x="1865750" y="-6168"/>
                  <a:pt x="2003487" y="0"/>
                </a:cubicBezTo>
                <a:cubicBezTo>
                  <a:pt x="2141224" y="6168"/>
                  <a:pt x="2486326" y="5458"/>
                  <a:pt x="2671316" y="0"/>
                </a:cubicBezTo>
                <a:cubicBezTo>
                  <a:pt x="2856306" y="-5458"/>
                  <a:pt x="3273035" y="12261"/>
                  <a:pt x="3445997" y="0"/>
                </a:cubicBezTo>
                <a:cubicBezTo>
                  <a:pt x="3618959" y="-12261"/>
                  <a:pt x="3873588" y="5651"/>
                  <a:pt x="4006973" y="0"/>
                </a:cubicBezTo>
                <a:cubicBezTo>
                  <a:pt x="4140358" y="-5651"/>
                  <a:pt x="4388237" y="14270"/>
                  <a:pt x="4514523" y="0"/>
                </a:cubicBezTo>
                <a:cubicBezTo>
                  <a:pt x="4640809" y="-14270"/>
                  <a:pt x="4973526" y="101"/>
                  <a:pt x="5342631" y="0"/>
                </a:cubicBezTo>
                <a:cubicBezTo>
                  <a:pt x="5364924" y="222356"/>
                  <a:pt x="5316654" y="349621"/>
                  <a:pt x="5342631" y="634746"/>
                </a:cubicBezTo>
                <a:cubicBezTo>
                  <a:pt x="5368608" y="919871"/>
                  <a:pt x="5358819" y="1159409"/>
                  <a:pt x="5342631" y="1307576"/>
                </a:cubicBezTo>
                <a:cubicBezTo>
                  <a:pt x="5326444" y="1455743"/>
                  <a:pt x="5322302" y="1715554"/>
                  <a:pt x="5342631" y="1904237"/>
                </a:cubicBezTo>
                <a:cubicBezTo>
                  <a:pt x="5362960" y="2092920"/>
                  <a:pt x="5351264" y="2209378"/>
                  <a:pt x="5342631" y="2500897"/>
                </a:cubicBezTo>
                <a:cubicBezTo>
                  <a:pt x="5333998" y="2792416"/>
                  <a:pt x="5317748" y="3031403"/>
                  <a:pt x="5342631" y="3173727"/>
                </a:cubicBezTo>
                <a:cubicBezTo>
                  <a:pt x="5367515" y="3316051"/>
                  <a:pt x="5318473" y="3671583"/>
                  <a:pt x="5342631" y="3808473"/>
                </a:cubicBezTo>
                <a:cubicBezTo>
                  <a:pt x="5107632" y="3820977"/>
                  <a:pt x="4911184" y="3782142"/>
                  <a:pt x="4781655" y="3808473"/>
                </a:cubicBezTo>
                <a:cubicBezTo>
                  <a:pt x="4652126" y="3834804"/>
                  <a:pt x="4178120" y="3786582"/>
                  <a:pt x="4006973" y="3808473"/>
                </a:cubicBezTo>
                <a:cubicBezTo>
                  <a:pt x="3835826" y="3830364"/>
                  <a:pt x="3466142" y="3829723"/>
                  <a:pt x="3285718" y="3808473"/>
                </a:cubicBezTo>
                <a:cubicBezTo>
                  <a:pt x="3105294" y="3787223"/>
                  <a:pt x="2858548" y="3779570"/>
                  <a:pt x="2617889" y="3808473"/>
                </a:cubicBezTo>
                <a:cubicBezTo>
                  <a:pt x="2377230" y="3837376"/>
                  <a:pt x="2327197" y="3797951"/>
                  <a:pt x="2110339" y="3808473"/>
                </a:cubicBezTo>
                <a:cubicBezTo>
                  <a:pt x="1893481" y="3818996"/>
                  <a:pt x="1576465" y="3829084"/>
                  <a:pt x="1442510" y="3808473"/>
                </a:cubicBezTo>
                <a:cubicBezTo>
                  <a:pt x="1308555" y="3787862"/>
                  <a:pt x="1018171" y="3774162"/>
                  <a:pt x="667829" y="3808473"/>
                </a:cubicBezTo>
                <a:cubicBezTo>
                  <a:pt x="317487" y="3842784"/>
                  <a:pt x="230486" y="3822512"/>
                  <a:pt x="0" y="3808473"/>
                </a:cubicBezTo>
                <a:cubicBezTo>
                  <a:pt x="-26434" y="3499670"/>
                  <a:pt x="-7103" y="3421956"/>
                  <a:pt x="0" y="3173728"/>
                </a:cubicBezTo>
                <a:cubicBezTo>
                  <a:pt x="7103" y="2925501"/>
                  <a:pt x="-10108" y="2779643"/>
                  <a:pt x="0" y="2500897"/>
                </a:cubicBezTo>
                <a:cubicBezTo>
                  <a:pt x="10108" y="2222151"/>
                  <a:pt x="-9273" y="2081959"/>
                  <a:pt x="0" y="1789982"/>
                </a:cubicBezTo>
                <a:cubicBezTo>
                  <a:pt x="9273" y="1498006"/>
                  <a:pt x="8118" y="1375252"/>
                  <a:pt x="0" y="1079067"/>
                </a:cubicBezTo>
                <a:cubicBezTo>
                  <a:pt x="-8118" y="782883"/>
                  <a:pt x="14581" y="444743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  <a:alpha val="33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9E65EF03-1134-424B-A021-48415EBE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92" y="269106"/>
            <a:ext cx="2050732" cy="553998"/>
          </a:xfrm>
        </p:spPr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CD212DA7-737C-4AC5-892B-31793CCE0554}"/>
              </a:ext>
            </a:extLst>
          </p:cNvPr>
          <p:cNvSpPr txBox="1">
            <a:spLocks/>
          </p:cNvSpPr>
          <p:nvPr/>
        </p:nvSpPr>
        <p:spPr>
          <a:xfrm>
            <a:off x="998787" y="1610152"/>
            <a:ext cx="4162142" cy="7755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11C1B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Tilsynsmyndighetenes samordningsgruppe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TSG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A789D75-4207-49EE-9A8C-61A4F3B8F99D}"/>
              </a:ext>
            </a:extLst>
          </p:cNvPr>
          <p:cNvSpPr txBox="1">
            <a:spLocks/>
          </p:cNvSpPr>
          <p:nvPr/>
        </p:nvSpPr>
        <p:spPr>
          <a:xfrm>
            <a:off x="7168039" y="207159"/>
            <a:ext cx="4483893" cy="7755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B09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Nærings- og fiskeridepartementet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NFD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B5F352A6-5D96-4E2D-B2E3-AFCDF7BE6692}"/>
              </a:ext>
            </a:extLst>
          </p:cNvPr>
          <p:cNvSpPr txBox="1"/>
          <p:nvPr/>
        </p:nvSpPr>
        <p:spPr>
          <a:xfrm>
            <a:off x="7290275" y="1231587"/>
            <a:ext cx="38112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Regjeringens strategi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en enklere hverdag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småbedriftene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på mulighetene for å dele tilsynsdata; riktigere bruk av ressurser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C6CA458-81A2-475A-AC39-713F0754EE6F}"/>
              </a:ext>
            </a:extLst>
          </p:cNvPr>
          <p:cNvSpPr/>
          <p:nvPr/>
        </p:nvSpPr>
        <p:spPr>
          <a:xfrm>
            <a:off x="-46731" y="0"/>
            <a:ext cx="6896100" cy="6858000"/>
          </a:xfrm>
          <a:custGeom>
            <a:avLst/>
            <a:gdLst>
              <a:gd name="connsiteX0" fmla="*/ 0 w 6896100"/>
              <a:gd name="connsiteY0" fmla="*/ 0 h 6858000"/>
              <a:gd name="connsiteX1" fmla="*/ 758571 w 6896100"/>
              <a:gd name="connsiteY1" fmla="*/ 0 h 6858000"/>
              <a:gd name="connsiteX2" fmla="*/ 1379220 w 6896100"/>
              <a:gd name="connsiteY2" fmla="*/ 0 h 6858000"/>
              <a:gd name="connsiteX3" fmla="*/ 2206752 w 6896100"/>
              <a:gd name="connsiteY3" fmla="*/ 0 h 6858000"/>
              <a:gd name="connsiteX4" fmla="*/ 2758440 w 6896100"/>
              <a:gd name="connsiteY4" fmla="*/ 0 h 6858000"/>
              <a:gd name="connsiteX5" fmla="*/ 3379089 w 6896100"/>
              <a:gd name="connsiteY5" fmla="*/ 0 h 6858000"/>
              <a:gd name="connsiteX6" fmla="*/ 4206621 w 6896100"/>
              <a:gd name="connsiteY6" fmla="*/ 0 h 6858000"/>
              <a:gd name="connsiteX7" fmla="*/ 4689348 w 6896100"/>
              <a:gd name="connsiteY7" fmla="*/ 0 h 6858000"/>
              <a:gd name="connsiteX8" fmla="*/ 5447919 w 6896100"/>
              <a:gd name="connsiteY8" fmla="*/ 0 h 6858000"/>
              <a:gd name="connsiteX9" fmla="*/ 6068568 w 6896100"/>
              <a:gd name="connsiteY9" fmla="*/ 0 h 6858000"/>
              <a:gd name="connsiteX10" fmla="*/ 6896100 w 6896100"/>
              <a:gd name="connsiteY10" fmla="*/ 0 h 6858000"/>
              <a:gd name="connsiteX11" fmla="*/ 6896100 w 6896100"/>
              <a:gd name="connsiteY11" fmla="*/ 548640 h 6858000"/>
              <a:gd name="connsiteX12" fmla="*/ 6896100 w 6896100"/>
              <a:gd name="connsiteY12" fmla="*/ 1371600 h 6858000"/>
              <a:gd name="connsiteX13" fmla="*/ 6896100 w 6896100"/>
              <a:gd name="connsiteY13" fmla="*/ 2057400 h 6858000"/>
              <a:gd name="connsiteX14" fmla="*/ 6896100 w 6896100"/>
              <a:gd name="connsiteY14" fmla="*/ 2811780 h 6858000"/>
              <a:gd name="connsiteX15" fmla="*/ 6896100 w 6896100"/>
              <a:gd name="connsiteY15" fmla="*/ 3291840 h 6858000"/>
              <a:gd name="connsiteX16" fmla="*/ 6896100 w 6896100"/>
              <a:gd name="connsiteY16" fmla="*/ 3840480 h 6858000"/>
              <a:gd name="connsiteX17" fmla="*/ 6896100 w 6896100"/>
              <a:gd name="connsiteY17" fmla="*/ 4389120 h 6858000"/>
              <a:gd name="connsiteX18" fmla="*/ 6896100 w 6896100"/>
              <a:gd name="connsiteY18" fmla="*/ 5006340 h 6858000"/>
              <a:gd name="connsiteX19" fmla="*/ 6896100 w 6896100"/>
              <a:gd name="connsiteY19" fmla="*/ 5554980 h 6858000"/>
              <a:gd name="connsiteX20" fmla="*/ 6896100 w 6896100"/>
              <a:gd name="connsiteY20" fmla="*/ 6172200 h 6858000"/>
              <a:gd name="connsiteX21" fmla="*/ 6896100 w 6896100"/>
              <a:gd name="connsiteY21" fmla="*/ 6858000 h 6858000"/>
              <a:gd name="connsiteX22" fmla="*/ 6413373 w 6896100"/>
              <a:gd name="connsiteY22" fmla="*/ 6858000 h 6858000"/>
              <a:gd name="connsiteX23" fmla="*/ 5861685 w 6896100"/>
              <a:gd name="connsiteY23" fmla="*/ 6858000 h 6858000"/>
              <a:gd name="connsiteX24" fmla="*/ 5378958 w 6896100"/>
              <a:gd name="connsiteY24" fmla="*/ 6858000 h 6858000"/>
              <a:gd name="connsiteX25" fmla="*/ 4689348 w 6896100"/>
              <a:gd name="connsiteY25" fmla="*/ 6858000 h 6858000"/>
              <a:gd name="connsiteX26" fmla="*/ 3861816 w 6896100"/>
              <a:gd name="connsiteY26" fmla="*/ 6858000 h 6858000"/>
              <a:gd name="connsiteX27" fmla="*/ 3103245 w 6896100"/>
              <a:gd name="connsiteY27" fmla="*/ 6858000 h 6858000"/>
              <a:gd name="connsiteX28" fmla="*/ 2344674 w 6896100"/>
              <a:gd name="connsiteY28" fmla="*/ 6858000 h 6858000"/>
              <a:gd name="connsiteX29" fmla="*/ 1517142 w 6896100"/>
              <a:gd name="connsiteY29" fmla="*/ 6858000 h 6858000"/>
              <a:gd name="connsiteX30" fmla="*/ 827532 w 6896100"/>
              <a:gd name="connsiteY30" fmla="*/ 6858000 h 6858000"/>
              <a:gd name="connsiteX31" fmla="*/ 0 w 6896100"/>
              <a:gd name="connsiteY31" fmla="*/ 6858000 h 6858000"/>
              <a:gd name="connsiteX32" fmla="*/ 0 w 6896100"/>
              <a:gd name="connsiteY32" fmla="*/ 6240780 h 6858000"/>
              <a:gd name="connsiteX33" fmla="*/ 0 w 6896100"/>
              <a:gd name="connsiteY33" fmla="*/ 5486400 h 6858000"/>
              <a:gd name="connsiteX34" fmla="*/ 0 w 6896100"/>
              <a:gd name="connsiteY34" fmla="*/ 4800600 h 6858000"/>
              <a:gd name="connsiteX35" fmla="*/ 0 w 6896100"/>
              <a:gd name="connsiteY35" fmla="*/ 4183380 h 6858000"/>
              <a:gd name="connsiteX36" fmla="*/ 0 w 6896100"/>
              <a:gd name="connsiteY36" fmla="*/ 3566160 h 6858000"/>
              <a:gd name="connsiteX37" fmla="*/ 0 w 6896100"/>
              <a:gd name="connsiteY37" fmla="*/ 2811780 h 6858000"/>
              <a:gd name="connsiteX38" fmla="*/ 0 w 6896100"/>
              <a:gd name="connsiteY38" fmla="*/ 2194560 h 6858000"/>
              <a:gd name="connsiteX39" fmla="*/ 0 w 6896100"/>
              <a:gd name="connsiteY39" fmla="*/ 1371600 h 6858000"/>
              <a:gd name="connsiteX40" fmla="*/ 0 w 6896100"/>
              <a:gd name="connsiteY40" fmla="*/ 617220 h 6858000"/>
              <a:gd name="connsiteX41" fmla="*/ 0 w 6896100"/>
              <a:gd name="connsiteY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896100" h="6858000" fill="none" extrusionOk="0">
                <a:moveTo>
                  <a:pt x="0" y="0"/>
                </a:moveTo>
                <a:cubicBezTo>
                  <a:pt x="155451" y="-6809"/>
                  <a:pt x="531254" y="-26449"/>
                  <a:pt x="758571" y="0"/>
                </a:cubicBezTo>
                <a:cubicBezTo>
                  <a:pt x="985888" y="26449"/>
                  <a:pt x="1193895" y="-20510"/>
                  <a:pt x="1379220" y="0"/>
                </a:cubicBezTo>
                <a:cubicBezTo>
                  <a:pt x="1564545" y="20510"/>
                  <a:pt x="1983237" y="8340"/>
                  <a:pt x="2206752" y="0"/>
                </a:cubicBezTo>
                <a:cubicBezTo>
                  <a:pt x="2430267" y="-8340"/>
                  <a:pt x="2507969" y="-11271"/>
                  <a:pt x="2758440" y="0"/>
                </a:cubicBezTo>
                <a:cubicBezTo>
                  <a:pt x="3008911" y="11271"/>
                  <a:pt x="3102026" y="-27136"/>
                  <a:pt x="3379089" y="0"/>
                </a:cubicBezTo>
                <a:cubicBezTo>
                  <a:pt x="3656152" y="27136"/>
                  <a:pt x="3837899" y="7048"/>
                  <a:pt x="4206621" y="0"/>
                </a:cubicBezTo>
                <a:cubicBezTo>
                  <a:pt x="4575343" y="-7048"/>
                  <a:pt x="4548296" y="4829"/>
                  <a:pt x="4689348" y="0"/>
                </a:cubicBezTo>
                <a:cubicBezTo>
                  <a:pt x="4830400" y="-4829"/>
                  <a:pt x="5113893" y="-25340"/>
                  <a:pt x="5447919" y="0"/>
                </a:cubicBezTo>
                <a:cubicBezTo>
                  <a:pt x="5781945" y="25340"/>
                  <a:pt x="5846379" y="30066"/>
                  <a:pt x="6068568" y="0"/>
                </a:cubicBezTo>
                <a:cubicBezTo>
                  <a:pt x="6290757" y="-30066"/>
                  <a:pt x="6660157" y="-30450"/>
                  <a:pt x="6896100" y="0"/>
                </a:cubicBezTo>
                <a:cubicBezTo>
                  <a:pt x="6878954" y="152513"/>
                  <a:pt x="6904228" y="386422"/>
                  <a:pt x="6896100" y="548640"/>
                </a:cubicBezTo>
                <a:cubicBezTo>
                  <a:pt x="6887972" y="710858"/>
                  <a:pt x="6921083" y="1093494"/>
                  <a:pt x="6896100" y="1371600"/>
                </a:cubicBezTo>
                <a:cubicBezTo>
                  <a:pt x="6871117" y="1649706"/>
                  <a:pt x="6865698" y="1741313"/>
                  <a:pt x="6896100" y="2057400"/>
                </a:cubicBezTo>
                <a:cubicBezTo>
                  <a:pt x="6926502" y="2373487"/>
                  <a:pt x="6923515" y="2603081"/>
                  <a:pt x="6896100" y="2811780"/>
                </a:cubicBezTo>
                <a:cubicBezTo>
                  <a:pt x="6868685" y="3020479"/>
                  <a:pt x="6910301" y="3080822"/>
                  <a:pt x="6896100" y="3291840"/>
                </a:cubicBezTo>
                <a:cubicBezTo>
                  <a:pt x="6881899" y="3502858"/>
                  <a:pt x="6881243" y="3576390"/>
                  <a:pt x="6896100" y="3840480"/>
                </a:cubicBezTo>
                <a:cubicBezTo>
                  <a:pt x="6910957" y="4104570"/>
                  <a:pt x="6918228" y="4226136"/>
                  <a:pt x="6896100" y="4389120"/>
                </a:cubicBezTo>
                <a:cubicBezTo>
                  <a:pt x="6873972" y="4552104"/>
                  <a:pt x="6889222" y="4846385"/>
                  <a:pt x="6896100" y="5006340"/>
                </a:cubicBezTo>
                <a:cubicBezTo>
                  <a:pt x="6902978" y="5166295"/>
                  <a:pt x="6889526" y="5390268"/>
                  <a:pt x="6896100" y="5554980"/>
                </a:cubicBezTo>
                <a:cubicBezTo>
                  <a:pt x="6902674" y="5719692"/>
                  <a:pt x="6902301" y="5942811"/>
                  <a:pt x="6896100" y="6172200"/>
                </a:cubicBezTo>
                <a:cubicBezTo>
                  <a:pt x="6889899" y="6401589"/>
                  <a:pt x="6863259" y="6562887"/>
                  <a:pt x="6896100" y="6858000"/>
                </a:cubicBezTo>
                <a:cubicBezTo>
                  <a:pt x="6732008" y="6854050"/>
                  <a:pt x="6524469" y="6870545"/>
                  <a:pt x="6413373" y="6858000"/>
                </a:cubicBezTo>
                <a:cubicBezTo>
                  <a:pt x="6302277" y="6845455"/>
                  <a:pt x="6001684" y="6834654"/>
                  <a:pt x="5861685" y="6858000"/>
                </a:cubicBezTo>
                <a:cubicBezTo>
                  <a:pt x="5721686" y="6881346"/>
                  <a:pt x="5615924" y="6864710"/>
                  <a:pt x="5378958" y="6858000"/>
                </a:cubicBezTo>
                <a:cubicBezTo>
                  <a:pt x="5141992" y="6851290"/>
                  <a:pt x="4976217" y="6885507"/>
                  <a:pt x="4689348" y="6858000"/>
                </a:cubicBezTo>
                <a:cubicBezTo>
                  <a:pt x="4402479" y="6830494"/>
                  <a:pt x="4235705" y="6880324"/>
                  <a:pt x="3861816" y="6858000"/>
                </a:cubicBezTo>
                <a:cubicBezTo>
                  <a:pt x="3487927" y="6835676"/>
                  <a:pt x="3441137" y="6876188"/>
                  <a:pt x="3103245" y="6858000"/>
                </a:cubicBezTo>
                <a:cubicBezTo>
                  <a:pt x="2765353" y="6839812"/>
                  <a:pt x="2705351" y="6879901"/>
                  <a:pt x="2344674" y="6858000"/>
                </a:cubicBezTo>
                <a:cubicBezTo>
                  <a:pt x="1983997" y="6836099"/>
                  <a:pt x="1775403" y="6837003"/>
                  <a:pt x="1517142" y="6858000"/>
                </a:cubicBezTo>
                <a:cubicBezTo>
                  <a:pt x="1258881" y="6878997"/>
                  <a:pt x="1068372" y="6868721"/>
                  <a:pt x="827532" y="6858000"/>
                </a:cubicBezTo>
                <a:cubicBezTo>
                  <a:pt x="586692" y="6847280"/>
                  <a:pt x="265584" y="6853287"/>
                  <a:pt x="0" y="6858000"/>
                </a:cubicBezTo>
                <a:cubicBezTo>
                  <a:pt x="-5140" y="6610242"/>
                  <a:pt x="10423" y="6430849"/>
                  <a:pt x="0" y="6240780"/>
                </a:cubicBezTo>
                <a:cubicBezTo>
                  <a:pt x="-10423" y="6050711"/>
                  <a:pt x="8832" y="5820366"/>
                  <a:pt x="0" y="5486400"/>
                </a:cubicBezTo>
                <a:cubicBezTo>
                  <a:pt x="-8832" y="5152434"/>
                  <a:pt x="-6551" y="5061050"/>
                  <a:pt x="0" y="4800600"/>
                </a:cubicBezTo>
                <a:cubicBezTo>
                  <a:pt x="6551" y="4540150"/>
                  <a:pt x="27051" y="4458411"/>
                  <a:pt x="0" y="4183380"/>
                </a:cubicBezTo>
                <a:cubicBezTo>
                  <a:pt x="-27051" y="3908349"/>
                  <a:pt x="-11429" y="3800582"/>
                  <a:pt x="0" y="3566160"/>
                </a:cubicBezTo>
                <a:cubicBezTo>
                  <a:pt x="11429" y="3331738"/>
                  <a:pt x="5563" y="3071168"/>
                  <a:pt x="0" y="2811780"/>
                </a:cubicBezTo>
                <a:cubicBezTo>
                  <a:pt x="-5563" y="2552392"/>
                  <a:pt x="-21675" y="2377612"/>
                  <a:pt x="0" y="2194560"/>
                </a:cubicBezTo>
                <a:cubicBezTo>
                  <a:pt x="21675" y="2011508"/>
                  <a:pt x="-30992" y="1546157"/>
                  <a:pt x="0" y="1371600"/>
                </a:cubicBezTo>
                <a:cubicBezTo>
                  <a:pt x="30992" y="1197043"/>
                  <a:pt x="-22923" y="902419"/>
                  <a:pt x="0" y="617220"/>
                </a:cubicBezTo>
                <a:cubicBezTo>
                  <a:pt x="22923" y="332021"/>
                  <a:pt x="-19320" y="270779"/>
                  <a:pt x="0" y="0"/>
                </a:cubicBezTo>
                <a:close/>
              </a:path>
              <a:path w="6896100" h="6858000" stroke="0" extrusionOk="0">
                <a:moveTo>
                  <a:pt x="0" y="0"/>
                </a:moveTo>
                <a:cubicBezTo>
                  <a:pt x="139159" y="21656"/>
                  <a:pt x="306361" y="-4688"/>
                  <a:pt x="482727" y="0"/>
                </a:cubicBezTo>
                <a:cubicBezTo>
                  <a:pt x="659093" y="4688"/>
                  <a:pt x="962929" y="-30466"/>
                  <a:pt x="1310259" y="0"/>
                </a:cubicBezTo>
                <a:cubicBezTo>
                  <a:pt x="1657589" y="30466"/>
                  <a:pt x="1725644" y="20601"/>
                  <a:pt x="1861947" y="0"/>
                </a:cubicBezTo>
                <a:cubicBezTo>
                  <a:pt x="1998250" y="-20601"/>
                  <a:pt x="2275387" y="30061"/>
                  <a:pt x="2620518" y="0"/>
                </a:cubicBezTo>
                <a:cubicBezTo>
                  <a:pt x="2965649" y="-30061"/>
                  <a:pt x="3152653" y="1628"/>
                  <a:pt x="3379089" y="0"/>
                </a:cubicBezTo>
                <a:cubicBezTo>
                  <a:pt x="3605525" y="-1628"/>
                  <a:pt x="3827805" y="17275"/>
                  <a:pt x="4206621" y="0"/>
                </a:cubicBezTo>
                <a:cubicBezTo>
                  <a:pt x="4585437" y="-17275"/>
                  <a:pt x="4464986" y="8278"/>
                  <a:pt x="4689348" y="0"/>
                </a:cubicBezTo>
                <a:cubicBezTo>
                  <a:pt x="4913710" y="-8278"/>
                  <a:pt x="5278239" y="23074"/>
                  <a:pt x="5516880" y="0"/>
                </a:cubicBezTo>
                <a:cubicBezTo>
                  <a:pt x="5755521" y="-23074"/>
                  <a:pt x="6066551" y="-1017"/>
                  <a:pt x="6206490" y="0"/>
                </a:cubicBezTo>
                <a:cubicBezTo>
                  <a:pt x="6346429" y="1017"/>
                  <a:pt x="6573091" y="-32479"/>
                  <a:pt x="6896100" y="0"/>
                </a:cubicBezTo>
                <a:cubicBezTo>
                  <a:pt x="6886984" y="237399"/>
                  <a:pt x="6880267" y="307030"/>
                  <a:pt x="6896100" y="480060"/>
                </a:cubicBezTo>
                <a:cubicBezTo>
                  <a:pt x="6911933" y="653090"/>
                  <a:pt x="6872642" y="853688"/>
                  <a:pt x="6896100" y="1028700"/>
                </a:cubicBezTo>
                <a:cubicBezTo>
                  <a:pt x="6919558" y="1203712"/>
                  <a:pt x="6871872" y="1491414"/>
                  <a:pt x="6896100" y="1783080"/>
                </a:cubicBezTo>
                <a:cubicBezTo>
                  <a:pt x="6920328" y="2074746"/>
                  <a:pt x="6904984" y="2276862"/>
                  <a:pt x="6896100" y="2606040"/>
                </a:cubicBezTo>
                <a:cubicBezTo>
                  <a:pt x="6887216" y="2935218"/>
                  <a:pt x="6921302" y="3089209"/>
                  <a:pt x="6896100" y="3360420"/>
                </a:cubicBezTo>
                <a:cubicBezTo>
                  <a:pt x="6870898" y="3631631"/>
                  <a:pt x="6903580" y="3713510"/>
                  <a:pt x="6896100" y="3840480"/>
                </a:cubicBezTo>
                <a:cubicBezTo>
                  <a:pt x="6888620" y="3967450"/>
                  <a:pt x="6915410" y="4181294"/>
                  <a:pt x="6896100" y="4320540"/>
                </a:cubicBezTo>
                <a:cubicBezTo>
                  <a:pt x="6876790" y="4459786"/>
                  <a:pt x="6873672" y="4968567"/>
                  <a:pt x="6896100" y="5143500"/>
                </a:cubicBezTo>
                <a:cubicBezTo>
                  <a:pt x="6918528" y="5318433"/>
                  <a:pt x="6891115" y="5557064"/>
                  <a:pt x="6896100" y="5897880"/>
                </a:cubicBezTo>
                <a:cubicBezTo>
                  <a:pt x="6901085" y="6238696"/>
                  <a:pt x="6892337" y="6520546"/>
                  <a:pt x="6896100" y="6858000"/>
                </a:cubicBezTo>
                <a:cubicBezTo>
                  <a:pt x="6752974" y="6850739"/>
                  <a:pt x="6630479" y="6850702"/>
                  <a:pt x="6413373" y="6858000"/>
                </a:cubicBezTo>
                <a:cubicBezTo>
                  <a:pt x="6196267" y="6865298"/>
                  <a:pt x="6036870" y="6891385"/>
                  <a:pt x="5723763" y="6858000"/>
                </a:cubicBezTo>
                <a:cubicBezTo>
                  <a:pt x="5410656" y="6824616"/>
                  <a:pt x="5248216" y="6820836"/>
                  <a:pt x="4965192" y="6858000"/>
                </a:cubicBezTo>
                <a:cubicBezTo>
                  <a:pt x="4682168" y="6895164"/>
                  <a:pt x="4610985" y="6836454"/>
                  <a:pt x="4482465" y="6858000"/>
                </a:cubicBezTo>
                <a:cubicBezTo>
                  <a:pt x="4353945" y="6879546"/>
                  <a:pt x="3986056" y="6849376"/>
                  <a:pt x="3861816" y="6858000"/>
                </a:cubicBezTo>
                <a:cubicBezTo>
                  <a:pt x="3737576" y="6866624"/>
                  <a:pt x="3555840" y="6868210"/>
                  <a:pt x="3379089" y="6858000"/>
                </a:cubicBezTo>
                <a:cubicBezTo>
                  <a:pt x="3202338" y="6847790"/>
                  <a:pt x="3029642" y="6866793"/>
                  <a:pt x="2689479" y="6858000"/>
                </a:cubicBezTo>
                <a:cubicBezTo>
                  <a:pt x="2349316" y="6849208"/>
                  <a:pt x="2084214" y="6825161"/>
                  <a:pt x="1861947" y="6858000"/>
                </a:cubicBezTo>
                <a:cubicBezTo>
                  <a:pt x="1639680" y="6890839"/>
                  <a:pt x="1212970" y="6854702"/>
                  <a:pt x="1034415" y="6858000"/>
                </a:cubicBezTo>
                <a:cubicBezTo>
                  <a:pt x="855860" y="6861298"/>
                  <a:pt x="242915" y="6884119"/>
                  <a:pt x="0" y="6858000"/>
                </a:cubicBezTo>
                <a:cubicBezTo>
                  <a:pt x="21647" y="6742207"/>
                  <a:pt x="-20530" y="6500135"/>
                  <a:pt x="0" y="6377940"/>
                </a:cubicBezTo>
                <a:cubicBezTo>
                  <a:pt x="20530" y="6255745"/>
                  <a:pt x="-7410" y="6037232"/>
                  <a:pt x="0" y="5760720"/>
                </a:cubicBezTo>
                <a:cubicBezTo>
                  <a:pt x="7410" y="5484208"/>
                  <a:pt x="-18163" y="5360702"/>
                  <a:pt x="0" y="5212080"/>
                </a:cubicBezTo>
                <a:cubicBezTo>
                  <a:pt x="18163" y="5063458"/>
                  <a:pt x="32717" y="4708170"/>
                  <a:pt x="0" y="4457700"/>
                </a:cubicBezTo>
                <a:cubicBezTo>
                  <a:pt x="-32717" y="4207230"/>
                  <a:pt x="-24195" y="3895884"/>
                  <a:pt x="0" y="3634740"/>
                </a:cubicBezTo>
                <a:cubicBezTo>
                  <a:pt x="24195" y="3373596"/>
                  <a:pt x="-10957" y="3110444"/>
                  <a:pt x="0" y="2811780"/>
                </a:cubicBezTo>
                <a:cubicBezTo>
                  <a:pt x="10957" y="2513116"/>
                  <a:pt x="12817" y="2232993"/>
                  <a:pt x="0" y="1988820"/>
                </a:cubicBezTo>
                <a:cubicBezTo>
                  <a:pt x="-12817" y="1744647"/>
                  <a:pt x="-25458" y="1407172"/>
                  <a:pt x="0" y="1165860"/>
                </a:cubicBezTo>
                <a:cubicBezTo>
                  <a:pt x="25458" y="924548"/>
                  <a:pt x="-30207" y="526370"/>
                  <a:pt x="0" y="0"/>
                </a:cubicBezTo>
                <a:close/>
              </a:path>
            </a:pathLst>
          </a:custGeom>
          <a:solidFill>
            <a:schemeClr val="accent1">
              <a:alpha val="33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1604435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3" name="Gruppe 102">
            <a:extLst>
              <a:ext uri="{FF2B5EF4-FFF2-40B4-BE49-F238E27FC236}">
                <a16:creationId xmlns:a16="http://schemas.microsoft.com/office/drawing/2014/main" id="{5D8A7534-843D-4BFA-A822-B49B3988E17C}"/>
              </a:ext>
            </a:extLst>
          </p:cNvPr>
          <p:cNvGrpSpPr/>
          <p:nvPr/>
        </p:nvGrpSpPr>
        <p:grpSpPr>
          <a:xfrm>
            <a:off x="171901" y="2704338"/>
            <a:ext cx="5987732" cy="3140303"/>
            <a:chOff x="517589" y="1845351"/>
            <a:chExt cx="6481766" cy="2664305"/>
          </a:xfrm>
        </p:grpSpPr>
        <p:sp>
          <p:nvSpPr>
            <p:cNvPr id="20" name="Rektangel: avrundede hjørner 19">
              <a:extLst>
                <a:ext uri="{FF2B5EF4-FFF2-40B4-BE49-F238E27FC236}">
                  <a16:creationId xmlns:a16="http://schemas.microsoft.com/office/drawing/2014/main" id="{3D1602BC-AC0A-402D-9DE8-2ADFD6D11CF3}"/>
                </a:ext>
              </a:extLst>
            </p:cNvPr>
            <p:cNvSpPr/>
            <p:nvPr/>
          </p:nvSpPr>
          <p:spPr>
            <a:xfrm>
              <a:off x="2916377" y="2782126"/>
              <a:ext cx="1685577" cy="83127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Felles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tilsynsdatabase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3B1DEF8-E579-4CAD-B5A2-1559F798A11C}"/>
                </a:ext>
              </a:extLst>
            </p:cNvPr>
            <p:cNvSpPr/>
            <p:nvPr/>
          </p:nvSpPr>
          <p:spPr>
            <a:xfrm>
              <a:off x="5037319" y="2948380"/>
              <a:ext cx="1962036" cy="4806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Miljødirektoratet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Forurensing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8BA975F0-264A-4520-8443-D2DB3165DD78}"/>
                </a:ext>
              </a:extLst>
            </p:cNvPr>
            <p:cNvSpPr/>
            <p:nvPr/>
          </p:nvSpPr>
          <p:spPr>
            <a:xfrm>
              <a:off x="2778147" y="1871064"/>
              <a:ext cx="1962036" cy="4806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NSO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OpenEdge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104EA08-49CB-466A-9B08-38B3CC16016F}"/>
                </a:ext>
              </a:extLst>
            </p:cNvPr>
            <p:cNvSpPr/>
            <p:nvPr/>
          </p:nvSpPr>
          <p:spPr>
            <a:xfrm>
              <a:off x="517589" y="2957453"/>
              <a:ext cx="1962036" cy="480620"/>
            </a:xfrm>
            <a:custGeom>
              <a:avLst/>
              <a:gdLst>
                <a:gd name="connsiteX0" fmla="*/ 0 w 1962036"/>
                <a:gd name="connsiteY0" fmla="*/ 240310 h 480620"/>
                <a:gd name="connsiteX1" fmla="*/ 981018 w 1962036"/>
                <a:gd name="connsiteY1" fmla="*/ 0 h 480620"/>
                <a:gd name="connsiteX2" fmla="*/ 1962036 w 1962036"/>
                <a:gd name="connsiteY2" fmla="*/ 240310 h 480620"/>
                <a:gd name="connsiteX3" fmla="*/ 981018 w 1962036"/>
                <a:gd name="connsiteY3" fmla="*/ 480620 h 480620"/>
                <a:gd name="connsiteX4" fmla="*/ 0 w 1962036"/>
                <a:gd name="connsiteY4" fmla="*/ 240310 h 48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036" h="480620" fill="none" extrusionOk="0">
                  <a:moveTo>
                    <a:pt x="0" y="240310"/>
                  </a:moveTo>
                  <a:cubicBezTo>
                    <a:pt x="2839" y="76939"/>
                    <a:pt x="491541" y="-27501"/>
                    <a:pt x="981018" y="0"/>
                  </a:cubicBezTo>
                  <a:cubicBezTo>
                    <a:pt x="1532998" y="-2474"/>
                    <a:pt x="1950936" y="111540"/>
                    <a:pt x="1962036" y="240310"/>
                  </a:cubicBezTo>
                  <a:cubicBezTo>
                    <a:pt x="1978395" y="391359"/>
                    <a:pt x="1519013" y="546577"/>
                    <a:pt x="981018" y="480620"/>
                  </a:cubicBezTo>
                  <a:cubicBezTo>
                    <a:pt x="442953" y="469911"/>
                    <a:pt x="3522" y="379845"/>
                    <a:pt x="0" y="240310"/>
                  </a:cubicBezTo>
                  <a:close/>
                </a:path>
                <a:path w="1962036" h="480620" stroke="0" extrusionOk="0">
                  <a:moveTo>
                    <a:pt x="0" y="240310"/>
                  </a:moveTo>
                  <a:cubicBezTo>
                    <a:pt x="47842" y="63752"/>
                    <a:pt x="467625" y="23713"/>
                    <a:pt x="981018" y="0"/>
                  </a:cubicBezTo>
                  <a:cubicBezTo>
                    <a:pt x="1516648" y="-1876"/>
                    <a:pt x="1984380" y="108519"/>
                    <a:pt x="1962036" y="240310"/>
                  </a:cubicBezTo>
                  <a:cubicBezTo>
                    <a:pt x="2003988" y="424176"/>
                    <a:pt x="1547361" y="514292"/>
                    <a:pt x="981018" y="480620"/>
                  </a:cubicBezTo>
                  <a:cubicBezTo>
                    <a:pt x="423843" y="459644"/>
                    <a:pt x="2866" y="375155"/>
                    <a:pt x="0" y="2403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9430976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Arbeidstilsynet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Betzy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426CCB9-5070-49E7-B988-4B8C7C249C5F}"/>
                </a:ext>
              </a:extLst>
            </p:cNvPr>
            <p:cNvSpPr/>
            <p:nvPr/>
          </p:nvSpPr>
          <p:spPr>
            <a:xfrm>
              <a:off x="2778148" y="4029036"/>
              <a:ext cx="1962036" cy="4806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DSB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SamBas</a:t>
              </a:r>
            </a:p>
          </p:txBody>
        </p:sp>
        <p:cxnSp>
          <p:nvCxnSpPr>
            <p:cNvPr id="29" name="Rett pilkobling 28">
              <a:extLst>
                <a:ext uri="{FF2B5EF4-FFF2-40B4-BE49-F238E27FC236}">
                  <a16:creationId xmlns:a16="http://schemas.microsoft.com/office/drawing/2014/main" id="{5913D36B-FD01-428F-BEAF-763518892631}"/>
                </a:ext>
              </a:extLst>
            </p:cNvPr>
            <p:cNvCxnSpPr>
              <a:cxnSpLocks/>
              <a:stCxn id="27" idx="0"/>
              <a:endCxn id="20" idx="2"/>
            </p:cNvCxnSpPr>
            <p:nvPr/>
          </p:nvCxnSpPr>
          <p:spPr>
            <a:xfrm flipV="1">
              <a:off x="3759166" y="3613399"/>
              <a:ext cx="0" cy="41563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1" name="Rett pilkobling 30">
              <a:extLst>
                <a:ext uri="{FF2B5EF4-FFF2-40B4-BE49-F238E27FC236}">
                  <a16:creationId xmlns:a16="http://schemas.microsoft.com/office/drawing/2014/main" id="{EBECAED1-1D65-4EF3-A81D-6BDE2592D9FF}"/>
                </a:ext>
              </a:extLst>
            </p:cNvPr>
            <p:cNvCxnSpPr>
              <a:cxnSpLocks/>
              <a:stCxn id="21" idx="2"/>
              <a:endCxn id="20" idx="3"/>
            </p:cNvCxnSpPr>
            <p:nvPr/>
          </p:nvCxnSpPr>
          <p:spPr>
            <a:xfrm flipH="1">
              <a:off x="4601954" y="3188690"/>
              <a:ext cx="435365" cy="907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4" name="Rett pilkobling 33">
              <a:extLst>
                <a:ext uri="{FF2B5EF4-FFF2-40B4-BE49-F238E27FC236}">
                  <a16:creationId xmlns:a16="http://schemas.microsoft.com/office/drawing/2014/main" id="{555B5DE2-97A3-4140-98C5-D471E26E0D6F}"/>
                </a:ext>
              </a:extLst>
            </p:cNvPr>
            <p:cNvCxnSpPr>
              <a:cxnSpLocks/>
              <a:stCxn id="23" idx="4"/>
              <a:endCxn id="20" idx="0"/>
            </p:cNvCxnSpPr>
            <p:nvPr/>
          </p:nvCxnSpPr>
          <p:spPr>
            <a:xfrm>
              <a:off x="3759165" y="2351684"/>
              <a:ext cx="1" cy="4304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8" name="Rett pilkobling 37">
              <a:extLst>
                <a:ext uri="{FF2B5EF4-FFF2-40B4-BE49-F238E27FC236}">
                  <a16:creationId xmlns:a16="http://schemas.microsoft.com/office/drawing/2014/main" id="{CE0095D0-A669-4C47-960B-875511101286}"/>
                </a:ext>
              </a:extLst>
            </p:cNvPr>
            <p:cNvCxnSpPr>
              <a:cxnSpLocks/>
              <a:stCxn id="25" idx="6"/>
              <a:endCxn id="20" idx="1"/>
            </p:cNvCxnSpPr>
            <p:nvPr/>
          </p:nvCxnSpPr>
          <p:spPr>
            <a:xfrm>
              <a:off x="2479625" y="3197763"/>
              <a:ext cx="43675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953B10CC-0898-42B1-899D-378B166D79CF}"/>
                </a:ext>
              </a:extLst>
            </p:cNvPr>
            <p:cNvSpPr/>
            <p:nvPr/>
          </p:nvSpPr>
          <p:spPr>
            <a:xfrm>
              <a:off x="5037319" y="4029036"/>
              <a:ext cx="1962036" cy="480620"/>
            </a:xfrm>
            <a:prstGeom prst="ellipse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Petroleumstilsynet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(manuelt)</a:t>
              </a:r>
            </a:p>
          </p:txBody>
        </p:sp>
        <p:cxnSp>
          <p:nvCxnSpPr>
            <p:cNvPr id="90" name="Rett pilkobling 89">
              <a:extLst>
                <a:ext uri="{FF2B5EF4-FFF2-40B4-BE49-F238E27FC236}">
                  <a16:creationId xmlns:a16="http://schemas.microsoft.com/office/drawing/2014/main" id="{B31ECEF8-8FDA-4A05-9C9F-67708D26F13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 flipV="1">
              <a:off x="4585093" y="3590277"/>
              <a:ext cx="739560" cy="509144"/>
            </a:xfrm>
            <a:prstGeom prst="straightConnector1">
              <a:avLst/>
            </a:prstGeom>
            <a:ln>
              <a:solidFill>
                <a:schemeClr val="dk1">
                  <a:alpha val="18000"/>
                </a:schemeClr>
              </a:solidFill>
              <a:prstDash val="sysDot"/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43" name="Rektangel: avrundede hjørner 42">
              <a:extLst>
                <a:ext uri="{FF2B5EF4-FFF2-40B4-BE49-F238E27FC236}">
                  <a16:creationId xmlns:a16="http://schemas.microsoft.com/office/drawing/2014/main" id="{C9B068F6-9F02-4D15-B823-A29EBBD057EA}"/>
                </a:ext>
              </a:extLst>
            </p:cNvPr>
            <p:cNvSpPr/>
            <p:nvPr/>
          </p:nvSpPr>
          <p:spPr>
            <a:xfrm>
              <a:off x="2915517" y="2756413"/>
              <a:ext cx="1685577" cy="831273"/>
            </a:xfrm>
            <a:custGeom>
              <a:avLst/>
              <a:gdLst>
                <a:gd name="connsiteX0" fmla="*/ 0 w 1685577"/>
                <a:gd name="connsiteY0" fmla="*/ 138548 h 831273"/>
                <a:gd name="connsiteX1" fmla="*/ 138548 w 1685577"/>
                <a:gd name="connsiteY1" fmla="*/ 0 h 831273"/>
                <a:gd name="connsiteX2" fmla="*/ 1547029 w 1685577"/>
                <a:gd name="connsiteY2" fmla="*/ 0 h 831273"/>
                <a:gd name="connsiteX3" fmla="*/ 1685577 w 1685577"/>
                <a:gd name="connsiteY3" fmla="*/ 138548 h 831273"/>
                <a:gd name="connsiteX4" fmla="*/ 1685577 w 1685577"/>
                <a:gd name="connsiteY4" fmla="*/ 692725 h 831273"/>
                <a:gd name="connsiteX5" fmla="*/ 1547029 w 1685577"/>
                <a:gd name="connsiteY5" fmla="*/ 831273 h 831273"/>
                <a:gd name="connsiteX6" fmla="*/ 138548 w 1685577"/>
                <a:gd name="connsiteY6" fmla="*/ 831273 h 831273"/>
                <a:gd name="connsiteX7" fmla="*/ 0 w 1685577"/>
                <a:gd name="connsiteY7" fmla="*/ 692725 h 831273"/>
                <a:gd name="connsiteX8" fmla="*/ 0 w 1685577"/>
                <a:gd name="connsiteY8" fmla="*/ 138548 h 83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5577" h="831273" fill="none" extrusionOk="0">
                  <a:moveTo>
                    <a:pt x="0" y="138548"/>
                  </a:moveTo>
                  <a:cubicBezTo>
                    <a:pt x="6325" y="64405"/>
                    <a:pt x="52746" y="2972"/>
                    <a:pt x="138548" y="0"/>
                  </a:cubicBezTo>
                  <a:cubicBezTo>
                    <a:pt x="328334" y="-4326"/>
                    <a:pt x="1339312" y="18807"/>
                    <a:pt x="1547029" y="0"/>
                  </a:cubicBezTo>
                  <a:cubicBezTo>
                    <a:pt x="1628723" y="-8083"/>
                    <a:pt x="1697823" y="53015"/>
                    <a:pt x="1685577" y="138548"/>
                  </a:cubicBezTo>
                  <a:cubicBezTo>
                    <a:pt x="1688487" y="415475"/>
                    <a:pt x="1725907" y="458947"/>
                    <a:pt x="1685577" y="692725"/>
                  </a:cubicBezTo>
                  <a:cubicBezTo>
                    <a:pt x="1687213" y="762149"/>
                    <a:pt x="1617491" y="831913"/>
                    <a:pt x="1547029" y="831273"/>
                  </a:cubicBezTo>
                  <a:cubicBezTo>
                    <a:pt x="1008911" y="836471"/>
                    <a:pt x="691923" y="775439"/>
                    <a:pt x="138548" y="831273"/>
                  </a:cubicBezTo>
                  <a:cubicBezTo>
                    <a:pt x="71617" y="824973"/>
                    <a:pt x="498" y="783028"/>
                    <a:pt x="0" y="692725"/>
                  </a:cubicBezTo>
                  <a:cubicBezTo>
                    <a:pt x="-21381" y="616070"/>
                    <a:pt x="27190" y="395978"/>
                    <a:pt x="0" y="138548"/>
                  </a:cubicBezTo>
                  <a:close/>
                </a:path>
                <a:path w="1685577" h="831273" stroke="0" extrusionOk="0">
                  <a:moveTo>
                    <a:pt x="0" y="138548"/>
                  </a:moveTo>
                  <a:cubicBezTo>
                    <a:pt x="2792" y="67676"/>
                    <a:pt x="67457" y="-1912"/>
                    <a:pt x="138548" y="0"/>
                  </a:cubicBezTo>
                  <a:cubicBezTo>
                    <a:pt x="806825" y="62923"/>
                    <a:pt x="1062692" y="126413"/>
                    <a:pt x="1547029" y="0"/>
                  </a:cubicBezTo>
                  <a:cubicBezTo>
                    <a:pt x="1623805" y="4446"/>
                    <a:pt x="1676789" y="68687"/>
                    <a:pt x="1685577" y="138548"/>
                  </a:cubicBezTo>
                  <a:cubicBezTo>
                    <a:pt x="1673337" y="337028"/>
                    <a:pt x="1707961" y="418196"/>
                    <a:pt x="1685577" y="692725"/>
                  </a:cubicBezTo>
                  <a:cubicBezTo>
                    <a:pt x="1699211" y="766832"/>
                    <a:pt x="1628368" y="836210"/>
                    <a:pt x="1547029" y="831273"/>
                  </a:cubicBezTo>
                  <a:cubicBezTo>
                    <a:pt x="1364268" y="738579"/>
                    <a:pt x="726668" y="938935"/>
                    <a:pt x="138548" y="831273"/>
                  </a:cubicBezTo>
                  <a:cubicBezTo>
                    <a:pt x="70463" y="834708"/>
                    <a:pt x="3883" y="760983"/>
                    <a:pt x="0" y="692725"/>
                  </a:cubicBezTo>
                  <a:cubicBezTo>
                    <a:pt x="-42667" y="552637"/>
                    <a:pt x="28935" y="246118"/>
                    <a:pt x="0" y="138548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79437623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Felles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tilsynsdatabase</a:t>
              </a: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8EE82709-4D42-4E8E-8D66-C8F2849C0125}"/>
                </a:ext>
              </a:extLst>
            </p:cNvPr>
            <p:cNvSpPr/>
            <p:nvPr/>
          </p:nvSpPr>
          <p:spPr>
            <a:xfrm>
              <a:off x="5036459" y="2922666"/>
              <a:ext cx="1962035" cy="480620"/>
            </a:xfrm>
            <a:custGeom>
              <a:avLst/>
              <a:gdLst>
                <a:gd name="connsiteX0" fmla="*/ 0 w 1962035"/>
                <a:gd name="connsiteY0" fmla="*/ 240310 h 480620"/>
                <a:gd name="connsiteX1" fmla="*/ 981018 w 1962035"/>
                <a:gd name="connsiteY1" fmla="*/ 0 h 480620"/>
                <a:gd name="connsiteX2" fmla="*/ 1962036 w 1962035"/>
                <a:gd name="connsiteY2" fmla="*/ 240310 h 480620"/>
                <a:gd name="connsiteX3" fmla="*/ 981018 w 1962035"/>
                <a:gd name="connsiteY3" fmla="*/ 480620 h 480620"/>
                <a:gd name="connsiteX4" fmla="*/ 0 w 1962035"/>
                <a:gd name="connsiteY4" fmla="*/ 240310 h 48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035" h="480620" fill="none" extrusionOk="0">
                  <a:moveTo>
                    <a:pt x="0" y="240310"/>
                  </a:moveTo>
                  <a:cubicBezTo>
                    <a:pt x="-50278" y="179082"/>
                    <a:pt x="501259" y="28012"/>
                    <a:pt x="981018" y="0"/>
                  </a:cubicBezTo>
                  <a:cubicBezTo>
                    <a:pt x="1519176" y="18054"/>
                    <a:pt x="1940520" y="109098"/>
                    <a:pt x="1962036" y="240310"/>
                  </a:cubicBezTo>
                  <a:cubicBezTo>
                    <a:pt x="1997479" y="389287"/>
                    <a:pt x="1529475" y="478001"/>
                    <a:pt x="981018" y="480620"/>
                  </a:cubicBezTo>
                  <a:cubicBezTo>
                    <a:pt x="443844" y="485227"/>
                    <a:pt x="22203" y="366762"/>
                    <a:pt x="0" y="240310"/>
                  </a:cubicBezTo>
                  <a:close/>
                </a:path>
                <a:path w="1962035" h="480620" stroke="0" extrusionOk="0">
                  <a:moveTo>
                    <a:pt x="0" y="240310"/>
                  </a:moveTo>
                  <a:cubicBezTo>
                    <a:pt x="25769" y="113296"/>
                    <a:pt x="446771" y="7461"/>
                    <a:pt x="981018" y="0"/>
                  </a:cubicBezTo>
                  <a:cubicBezTo>
                    <a:pt x="1519976" y="-612"/>
                    <a:pt x="1968997" y="92273"/>
                    <a:pt x="1962036" y="240310"/>
                  </a:cubicBezTo>
                  <a:cubicBezTo>
                    <a:pt x="1913861" y="364790"/>
                    <a:pt x="1569681" y="475318"/>
                    <a:pt x="981018" y="480620"/>
                  </a:cubicBezTo>
                  <a:cubicBezTo>
                    <a:pt x="450553" y="472655"/>
                    <a:pt x="-8956" y="382339"/>
                    <a:pt x="0" y="2403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322005293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Miljødirektoratet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Forurensing</a:t>
              </a: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915E5A6-D3FD-4BAF-83C7-5007E7A7AEE2}"/>
                </a:ext>
              </a:extLst>
            </p:cNvPr>
            <p:cNvSpPr/>
            <p:nvPr/>
          </p:nvSpPr>
          <p:spPr>
            <a:xfrm>
              <a:off x="2777286" y="1845351"/>
              <a:ext cx="1962035" cy="480620"/>
            </a:xfrm>
            <a:custGeom>
              <a:avLst/>
              <a:gdLst>
                <a:gd name="connsiteX0" fmla="*/ 0 w 1962035"/>
                <a:gd name="connsiteY0" fmla="*/ 240310 h 480620"/>
                <a:gd name="connsiteX1" fmla="*/ 981018 w 1962035"/>
                <a:gd name="connsiteY1" fmla="*/ 0 h 480620"/>
                <a:gd name="connsiteX2" fmla="*/ 1962036 w 1962035"/>
                <a:gd name="connsiteY2" fmla="*/ 240310 h 480620"/>
                <a:gd name="connsiteX3" fmla="*/ 981018 w 1962035"/>
                <a:gd name="connsiteY3" fmla="*/ 480620 h 480620"/>
                <a:gd name="connsiteX4" fmla="*/ 0 w 1962035"/>
                <a:gd name="connsiteY4" fmla="*/ 240310 h 48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035" h="480620" fill="none" extrusionOk="0">
                  <a:moveTo>
                    <a:pt x="0" y="240310"/>
                  </a:moveTo>
                  <a:cubicBezTo>
                    <a:pt x="-4827" y="99378"/>
                    <a:pt x="432146" y="-8587"/>
                    <a:pt x="981018" y="0"/>
                  </a:cubicBezTo>
                  <a:cubicBezTo>
                    <a:pt x="1527188" y="1345"/>
                    <a:pt x="1964763" y="106608"/>
                    <a:pt x="1962036" y="240310"/>
                  </a:cubicBezTo>
                  <a:cubicBezTo>
                    <a:pt x="1935720" y="359947"/>
                    <a:pt x="1513913" y="454040"/>
                    <a:pt x="981018" y="480620"/>
                  </a:cubicBezTo>
                  <a:cubicBezTo>
                    <a:pt x="419129" y="490791"/>
                    <a:pt x="10098" y="367853"/>
                    <a:pt x="0" y="240310"/>
                  </a:cubicBezTo>
                  <a:close/>
                </a:path>
                <a:path w="1962035" h="480620" stroke="0" extrusionOk="0">
                  <a:moveTo>
                    <a:pt x="0" y="240310"/>
                  </a:moveTo>
                  <a:cubicBezTo>
                    <a:pt x="-11282" y="87214"/>
                    <a:pt x="417395" y="-20959"/>
                    <a:pt x="981018" y="0"/>
                  </a:cubicBezTo>
                  <a:cubicBezTo>
                    <a:pt x="1520693" y="760"/>
                    <a:pt x="1963196" y="119278"/>
                    <a:pt x="1962036" y="240310"/>
                  </a:cubicBezTo>
                  <a:cubicBezTo>
                    <a:pt x="1901954" y="397692"/>
                    <a:pt x="1569982" y="518404"/>
                    <a:pt x="981018" y="480620"/>
                  </a:cubicBezTo>
                  <a:cubicBezTo>
                    <a:pt x="451160" y="497212"/>
                    <a:pt x="12441" y="351542"/>
                    <a:pt x="0" y="2403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22482170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NSO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OpenEdge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1FC1E6B8-64B5-4C01-B27F-29DD007B5D00}"/>
                </a:ext>
              </a:extLst>
            </p:cNvPr>
            <p:cNvSpPr/>
            <p:nvPr/>
          </p:nvSpPr>
          <p:spPr>
            <a:xfrm>
              <a:off x="2777287" y="4003323"/>
              <a:ext cx="1962035" cy="480620"/>
            </a:xfrm>
            <a:custGeom>
              <a:avLst/>
              <a:gdLst>
                <a:gd name="connsiteX0" fmla="*/ 0 w 1962035"/>
                <a:gd name="connsiteY0" fmla="*/ 240310 h 480620"/>
                <a:gd name="connsiteX1" fmla="*/ 981018 w 1962035"/>
                <a:gd name="connsiteY1" fmla="*/ 0 h 480620"/>
                <a:gd name="connsiteX2" fmla="*/ 1962036 w 1962035"/>
                <a:gd name="connsiteY2" fmla="*/ 240310 h 480620"/>
                <a:gd name="connsiteX3" fmla="*/ 981018 w 1962035"/>
                <a:gd name="connsiteY3" fmla="*/ 480620 h 480620"/>
                <a:gd name="connsiteX4" fmla="*/ 0 w 1962035"/>
                <a:gd name="connsiteY4" fmla="*/ 240310 h 48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035" h="480620" fill="none" extrusionOk="0">
                  <a:moveTo>
                    <a:pt x="0" y="240310"/>
                  </a:moveTo>
                  <a:cubicBezTo>
                    <a:pt x="-50167" y="118098"/>
                    <a:pt x="507038" y="37786"/>
                    <a:pt x="981018" y="0"/>
                  </a:cubicBezTo>
                  <a:cubicBezTo>
                    <a:pt x="1517880" y="5453"/>
                    <a:pt x="1979791" y="125845"/>
                    <a:pt x="1962036" y="240310"/>
                  </a:cubicBezTo>
                  <a:cubicBezTo>
                    <a:pt x="1966850" y="379199"/>
                    <a:pt x="1547408" y="511565"/>
                    <a:pt x="981018" y="480620"/>
                  </a:cubicBezTo>
                  <a:cubicBezTo>
                    <a:pt x="459337" y="495378"/>
                    <a:pt x="3060" y="365929"/>
                    <a:pt x="0" y="240310"/>
                  </a:cubicBezTo>
                  <a:close/>
                </a:path>
                <a:path w="1962035" h="480620" stroke="0" extrusionOk="0">
                  <a:moveTo>
                    <a:pt x="0" y="240310"/>
                  </a:moveTo>
                  <a:cubicBezTo>
                    <a:pt x="-187" y="129717"/>
                    <a:pt x="365163" y="-41880"/>
                    <a:pt x="981018" y="0"/>
                  </a:cubicBezTo>
                  <a:cubicBezTo>
                    <a:pt x="1520578" y="-603"/>
                    <a:pt x="1973311" y="111849"/>
                    <a:pt x="1962036" y="240310"/>
                  </a:cubicBezTo>
                  <a:cubicBezTo>
                    <a:pt x="1954273" y="338161"/>
                    <a:pt x="1509401" y="493621"/>
                    <a:pt x="981018" y="480620"/>
                  </a:cubicBezTo>
                  <a:cubicBezTo>
                    <a:pt x="446884" y="455844"/>
                    <a:pt x="2151" y="378347"/>
                    <a:pt x="0" y="2403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744430030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DSB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SamBas</a:t>
              </a: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A151ACF1-E473-45DA-A6DC-66B8071577C7}"/>
                </a:ext>
              </a:extLst>
            </p:cNvPr>
            <p:cNvSpPr/>
            <p:nvPr/>
          </p:nvSpPr>
          <p:spPr>
            <a:xfrm>
              <a:off x="5036459" y="4003323"/>
              <a:ext cx="1962035" cy="480620"/>
            </a:xfrm>
            <a:custGeom>
              <a:avLst/>
              <a:gdLst>
                <a:gd name="connsiteX0" fmla="*/ 0 w 1962035"/>
                <a:gd name="connsiteY0" fmla="*/ 240310 h 480620"/>
                <a:gd name="connsiteX1" fmla="*/ 981018 w 1962035"/>
                <a:gd name="connsiteY1" fmla="*/ 0 h 480620"/>
                <a:gd name="connsiteX2" fmla="*/ 1962036 w 1962035"/>
                <a:gd name="connsiteY2" fmla="*/ 240310 h 480620"/>
                <a:gd name="connsiteX3" fmla="*/ 981018 w 1962035"/>
                <a:gd name="connsiteY3" fmla="*/ 480620 h 480620"/>
                <a:gd name="connsiteX4" fmla="*/ 0 w 1962035"/>
                <a:gd name="connsiteY4" fmla="*/ 240310 h 48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035" h="480620" fill="none" extrusionOk="0">
                  <a:moveTo>
                    <a:pt x="0" y="240310"/>
                  </a:moveTo>
                  <a:cubicBezTo>
                    <a:pt x="-19103" y="100242"/>
                    <a:pt x="435701" y="29988"/>
                    <a:pt x="981018" y="0"/>
                  </a:cubicBezTo>
                  <a:cubicBezTo>
                    <a:pt x="1540624" y="-6511"/>
                    <a:pt x="1950431" y="126554"/>
                    <a:pt x="1962036" y="240310"/>
                  </a:cubicBezTo>
                  <a:cubicBezTo>
                    <a:pt x="1894905" y="399276"/>
                    <a:pt x="1544033" y="468796"/>
                    <a:pt x="981018" y="480620"/>
                  </a:cubicBezTo>
                  <a:cubicBezTo>
                    <a:pt x="449979" y="483270"/>
                    <a:pt x="-19874" y="373663"/>
                    <a:pt x="0" y="240310"/>
                  </a:cubicBezTo>
                  <a:close/>
                </a:path>
                <a:path w="1962035" h="480620" stroke="0" extrusionOk="0">
                  <a:moveTo>
                    <a:pt x="0" y="240310"/>
                  </a:moveTo>
                  <a:cubicBezTo>
                    <a:pt x="-29959" y="106656"/>
                    <a:pt x="476926" y="-15399"/>
                    <a:pt x="981018" y="0"/>
                  </a:cubicBezTo>
                  <a:cubicBezTo>
                    <a:pt x="1517099" y="15138"/>
                    <a:pt x="1955253" y="108423"/>
                    <a:pt x="1962036" y="240310"/>
                  </a:cubicBezTo>
                  <a:cubicBezTo>
                    <a:pt x="1986165" y="371239"/>
                    <a:pt x="1530772" y="416697"/>
                    <a:pt x="981018" y="480620"/>
                  </a:cubicBezTo>
                  <a:cubicBezTo>
                    <a:pt x="433805" y="482529"/>
                    <a:pt x="15888" y="358135"/>
                    <a:pt x="0" y="240310"/>
                  </a:cubicBezTo>
                  <a:close/>
                </a:path>
              </a:pathLst>
            </a:custGeom>
            <a:ln>
              <a:prstDash val="sysDot"/>
              <a:extLst>
                <a:ext uri="{C807C97D-BFC1-408E-A445-0C87EB9F89A2}">
                  <ask:lineSketchStyleProps xmlns:ask="http://schemas.microsoft.com/office/drawing/2018/sketchyshapes" sd="2859123582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Petroleumstilsynet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(manuelt)</a:t>
              </a:r>
            </a:p>
          </p:txBody>
        </p:sp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C223E830-A596-4A83-BAA2-605D90616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360" y="3870237"/>
            <a:ext cx="3641567" cy="878060"/>
          </a:xfrm>
          <a:prstGeom prst="rect">
            <a:avLst/>
          </a:prstGeom>
        </p:spPr>
      </p:pic>
      <p:sp>
        <p:nvSpPr>
          <p:cNvPr id="28" name="Rektangel 27">
            <a:extLst>
              <a:ext uri="{FF2B5EF4-FFF2-40B4-BE49-F238E27FC236}">
                <a16:creationId xmlns:a16="http://schemas.microsoft.com/office/drawing/2014/main" id="{9790FB9D-6C39-4F82-974F-E877EB9DC9D0}"/>
              </a:ext>
            </a:extLst>
          </p:cNvPr>
          <p:cNvSpPr/>
          <p:nvPr/>
        </p:nvSpPr>
        <p:spPr>
          <a:xfrm>
            <a:off x="6849367" y="3808475"/>
            <a:ext cx="5342631" cy="3049525"/>
          </a:xfrm>
          <a:custGeom>
            <a:avLst/>
            <a:gdLst>
              <a:gd name="connsiteX0" fmla="*/ 0 w 5342631"/>
              <a:gd name="connsiteY0" fmla="*/ 0 h 3049525"/>
              <a:gd name="connsiteX1" fmla="*/ 774681 w 5342631"/>
              <a:gd name="connsiteY1" fmla="*/ 0 h 3049525"/>
              <a:gd name="connsiteX2" fmla="*/ 1495937 w 5342631"/>
              <a:gd name="connsiteY2" fmla="*/ 0 h 3049525"/>
              <a:gd name="connsiteX3" fmla="*/ 2003487 w 5342631"/>
              <a:gd name="connsiteY3" fmla="*/ 0 h 3049525"/>
              <a:gd name="connsiteX4" fmla="*/ 2778168 w 5342631"/>
              <a:gd name="connsiteY4" fmla="*/ 0 h 3049525"/>
              <a:gd name="connsiteX5" fmla="*/ 3445997 w 5342631"/>
              <a:gd name="connsiteY5" fmla="*/ 0 h 3049525"/>
              <a:gd name="connsiteX6" fmla="*/ 4060400 w 5342631"/>
              <a:gd name="connsiteY6" fmla="*/ 0 h 3049525"/>
              <a:gd name="connsiteX7" fmla="*/ 5342631 w 5342631"/>
              <a:gd name="connsiteY7" fmla="*/ 0 h 3049525"/>
              <a:gd name="connsiteX8" fmla="*/ 5342631 w 5342631"/>
              <a:gd name="connsiteY8" fmla="*/ 518419 h 3049525"/>
              <a:gd name="connsiteX9" fmla="*/ 5342631 w 5342631"/>
              <a:gd name="connsiteY9" fmla="*/ 1189315 h 3049525"/>
              <a:gd name="connsiteX10" fmla="*/ 5342631 w 5342631"/>
              <a:gd name="connsiteY10" fmla="*/ 1829715 h 3049525"/>
              <a:gd name="connsiteX11" fmla="*/ 5342631 w 5342631"/>
              <a:gd name="connsiteY11" fmla="*/ 2470115 h 3049525"/>
              <a:gd name="connsiteX12" fmla="*/ 5342631 w 5342631"/>
              <a:gd name="connsiteY12" fmla="*/ 3049525 h 3049525"/>
              <a:gd name="connsiteX13" fmla="*/ 4567950 w 5342631"/>
              <a:gd name="connsiteY13" fmla="*/ 3049525 h 3049525"/>
              <a:gd name="connsiteX14" fmla="*/ 4060400 w 5342631"/>
              <a:gd name="connsiteY14" fmla="*/ 3049525 h 3049525"/>
              <a:gd name="connsiteX15" fmla="*/ 3339144 w 5342631"/>
              <a:gd name="connsiteY15" fmla="*/ 3049525 h 3049525"/>
              <a:gd name="connsiteX16" fmla="*/ 2831594 w 5342631"/>
              <a:gd name="connsiteY16" fmla="*/ 3049525 h 3049525"/>
              <a:gd name="connsiteX17" fmla="*/ 2324044 w 5342631"/>
              <a:gd name="connsiteY17" fmla="*/ 3049525 h 3049525"/>
              <a:gd name="connsiteX18" fmla="*/ 1816495 w 5342631"/>
              <a:gd name="connsiteY18" fmla="*/ 3049525 h 3049525"/>
              <a:gd name="connsiteX19" fmla="*/ 1202092 w 5342631"/>
              <a:gd name="connsiteY19" fmla="*/ 3049525 h 3049525"/>
              <a:gd name="connsiteX20" fmla="*/ 0 w 5342631"/>
              <a:gd name="connsiteY20" fmla="*/ 3049525 h 3049525"/>
              <a:gd name="connsiteX21" fmla="*/ 0 w 5342631"/>
              <a:gd name="connsiteY21" fmla="*/ 2439620 h 3049525"/>
              <a:gd name="connsiteX22" fmla="*/ 0 w 5342631"/>
              <a:gd name="connsiteY22" fmla="*/ 1890706 h 3049525"/>
              <a:gd name="connsiteX23" fmla="*/ 0 w 5342631"/>
              <a:gd name="connsiteY23" fmla="*/ 1311296 h 3049525"/>
              <a:gd name="connsiteX24" fmla="*/ 0 w 5342631"/>
              <a:gd name="connsiteY24" fmla="*/ 701391 h 3049525"/>
              <a:gd name="connsiteX25" fmla="*/ 0 w 5342631"/>
              <a:gd name="connsiteY25" fmla="*/ 0 h 304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42631" h="3049525" fill="none" extrusionOk="0">
                <a:moveTo>
                  <a:pt x="0" y="0"/>
                </a:moveTo>
                <a:cubicBezTo>
                  <a:pt x="183464" y="3299"/>
                  <a:pt x="466995" y="13356"/>
                  <a:pt x="774681" y="0"/>
                </a:cubicBezTo>
                <a:cubicBezTo>
                  <a:pt x="1082367" y="-13356"/>
                  <a:pt x="1325017" y="6520"/>
                  <a:pt x="1495937" y="0"/>
                </a:cubicBezTo>
                <a:cubicBezTo>
                  <a:pt x="1666857" y="-6520"/>
                  <a:pt x="1841097" y="14306"/>
                  <a:pt x="2003487" y="0"/>
                </a:cubicBezTo>
                <a:cubicBezTo>
                  <a:pt x="2165877" y="-14306"/>
                  <a:pt x="2391465" y="3413"/>
                  <a:pt x="2778168" y="0"/>
                </a:cubicBezTo>
                <a:cubicBezTo>
                  <a:pt x="3164871" y="-3413"/>
                  <a:pt x="3211707" y="-238"/>
                  <a:pt x="3445997" y="0"/>
                </a:cubicBezTo>
                <a:cubicBezTo>
                  <a:pt x="3680287" y="238"/>
                  <a:pt x="3844309" y="8344"/>
                  <a:pt x="4060400" y="0"/>
                </a:cubicBezTo>
                <a:cubicBezTo>
                  <a:pt x="4276491" y="-8344"/>
                  <a:pt x="4770388" y="-45905"/>
                  <a:pt x="5342631" y="0"/>
                </a:cubicBezTo>
                <a:cubicBezTo>
                  <a:pt x="5342442" y="242969"/>
                  <a:pt x="5338321" y="276982"/>
                  <a:pt x="5342631" y="518419"/>
                </a:cubicBezTo>
                <a:cubicBezTo>
                  <a:pt x="5346941" y="759856"/>
                  <a:pt x="5341205" y="945173"/>
                  <a:pt x="5342631" y="1189315"/>
                </a:cubicBezTo>
                <a:cubicBezTo>
                  <a:pt x="5344057" y="1433457"/>
                  <a:pt x="5319696" y="1511708"/>
                  <a:pt x="5342631" y="1829715"/>
                </a:cubicBezTo>
                <a:cubicBezTo>
                  <a:pt x="5365566" y="2147722"/>
                  <a:pt x="5355704" y="2176042"/>
                  <a:pt x="5342631" y="2470115"/>
                </a:cubicBezTo>
                <a:cubicBezTo>
                  <a:pt x="5329558" y="2764188"/>
                  <a:pt x="5315669" y="2818199"/>
                  <a:pt x="5342631" y="3049525"/>
                </a:cubicBezTo>
                <a:cubicBezTo>
                  <a:pt x="4982883" y="3080821"/>
                  <a:pt x="4837402" y="3039699"/>
                  <a:pt x="4567950" y="3049525"/>
                </a:cubicBezTo>
                <a:cubicBezTo>
                  <a:pt x="4298498" y="3059351"/>
                  <a:pt x="4213585" y="3055712"/>
                  <a:pt x="4060400" y="3049525"/>
                </a:cubicBezTo>
                <a:cubicBezTo>
                  <a:pt x="3907215" y="3043339"/>
                  <a:pt x="3501619" y="3040750"/>
                  <a:pt x="3339144" y="3049525"/>
                </a:cubicBezTo>
                <a:cubicBezTo>
                  <a:pt x="3176669" y="3058300"/>
                  <a:pt x="2966008" y="3037118"/>
                  <a:pt x="2831594" y="3049525"/>
                </a:cubicBezTo>
                <a:cubicBezTo>
                  <a:pt x="2697180" y="3061933"/>
                  <a:pt x="2448954" y="3059701"/>
                  <a:pt x="2324044" y="3049525"/>
                </a:cubicBezTo>
                <a:cubicBezTo>
                  <a:pt x="2199134" y="3039350"/>
                  <a:pt x="2050193" y="3069647"/>
                  <a:pt x="1816495" y="3049525"/>
                </a:cubicBezTo>
                <a:cubicBezTo>
                  <a:pt x="1582797" y="3029403"/>
                  <a:pt x="1444298" y="3064309"/>
                  <a:pt x="1202092" y="3049525"/>
                </a:cubicBezTo>
                <a:cubicBezTo>
                  <a:pt x="959886" y="3034741"/>
                  <a:pt x="260631" y="3074823"/>
                  <a:pt x="0" y="3049525"/>
                </a:cubicBezTo>
                <a:cubicBezTo>
                  <a:pt x="-17329" y="2815195"/>
                  <a:pt x="6913" y="2715607"/>
                  <a:pt x="0" y="2439620"/>
                </a:cubicBezTo>
                <a:cubicBezTo>
                  <a:pt x="-6913" y="2163633"/>
                  <a:pt x="-436" y="2036215"/>
                  <a:pt x="0" y="1890706"/>
                </a:cubicBezTo>
                <a:cubicBezTo>
                  <a:pt x="436" y="1745197"/>
                  <a:pt x="-2355" y="1461090"/>
                  <a:pt x="0" y="1311296"/>
                </a:cubicBezTo>
                <a:cubicBezTo>
                  <a:pt x="2355" y="1161502"/>
                  <a:pt x="15922" y="935379"/>
                  <a:pt x="0" y="701391"/>
                </a:cubicBezTo>
                <a:cubicBezTo>
                  <a:pt x="-15922" y="467403"/>
                  <a:pt x="-24157" y="179154"/>
                  <a:pt x="0" y="0"/>
                </a:cubicBezTo>
                <a:close/>
              </a:path>
              <a:path w="5342631" h="3049525" stroke="0" extrusionOk="0">
                <a:moveTo>
                  <a:pt x="0" y="0"/>
                </a:moveTo>
                <a:cubicBezTo>
                  <a:pt x="272442" y="27791"/>
                  <a:pt x="454546" y="-16575"/>
                  <a:pt x="774681" y="0"/>
                </a:cubicBezTo>
                <a:cubicBezTo>
                  <a:pt x="1094816" y="16575"/>
                  <a:pt x="1279677" y="12970"/>
                  <a:pt x="1442510" y="0"/>
                </a:cubicBezTo>
                <a:cubicBezTo>
                  <a:pt x="1605343" y="-12970"/>
                  <a:pt x="1865750" y="-6168"/>
                  <a:pt x="2003487" y="0"/>
                </a:cubicBezTo>
                <a:cubicBezTo>
                  <a:pt x="2141224" y="6168"/>
                  <a:pt x="2486326" y="5458"/>
                  <a:pt x="2671316" y="0"/>
                </a:cubicBezTo>
                <a:cubicBezTo>
                  <a:pt x="2856306" y="-5458"/>
                  <a:pt x="3273035" y="12261"/>
                  <a:pt x="3445997" y="0"/>
                </a:cubicBezTo>
                <a:cubicBezTo>
                  <a:pt x="3618959" y="-12261"/>
                  <a:pt x="3873588" y="5651"/>
                  <a:pt x="4006973" y="0"/>
                </a:cubicBezTo>
                <a:cubicBezTo>
                  <a:pt x="4140358" y="-5651"/>
                  <a:pt x="4388237" y="14270"/>
                  <a:pt x="4514523" y="0"/>
                </a:cubicBezTo>
                <a:cubicBezTo>
                  <a:pt x="4640809" y="-14270"/>
                  <a:pt x="4973526" y="101"/>
                  <a:pt x="5342631" y="0"/>
                </a:cubicBezTo>
                <a:cubicBezTo>
                  <a:pt x="5334629" y="196760"/>
                  <a:pt x="5333502" y="434201"/>
                  <a:pt x="5342631" y="609905"/>
                </a:cubicBezTo>
                <a:cubicBezTo>
                  <a:pt x="5351760" y="785610"/>
                  <a:pt x="5352849" y="1120727"/>
                  <a:pt x="5342631" y="1250305"/>
                </a:cubicBezTo>
                <a:cubicBezTo>
                  <a:pt x="5332413" y="1379883"/>
                  <a:pt x="5345373" y="1598084"/>
                  <a:pt x="5342631" y="1829715"/>
                </a:cubicBezTo>
                <a:cubicBezTo>
                  <a:pt x="5339890" y="2061346"/>
                  <a:pt x="5348065" y="2216425"/>
                  <a:pt x="5342631" y="2409125"/>
                </a:cubicBezTo>
                <a:cubicBezTo>
                  <a:pt x="5337198" y="2601825"/>
                  <a:pt x="5363862" y="2744036"/>
                  <a:pt x="5342631" y="3049525"/>
                </a:cubicBezTo>
                <a:cubicBezTo>
                  <a:pt x="5143572" y="3067861"/>
                  <a:pt x="4860894" y="3050463"/>
                  <a:pt x="4728228" y="3049525"/>
                </a:cubicBezTo>
                <a:cubicBezTo>
                  <a:pt x="4595562" y="3048587"/>
                  <a:pt x="4285678" y="3031500"/>
                  <a:pt x="4006973" y="3049525"/>
                </a:cubicBezTo>
                <a:cubicBezTo>
                  <a:pt x="3728269" y="3067550"/>
                  <a:pt x="3400307" y="3022395"/>
                  <a:pt x="3232292" y="3049525"/>
                </a:cubicBezTo>
                <a:cubicBezTo>
                  <a:pt x="3064277" y="3076655"/>
                  <a:pt x="2691461" y="3070775"/>
                  <a:pt x="2511037" y="3049525"/>
                </a:cubicBezTo>
                <a:cubicBezTo>
                  <a:pt x="2330613" y="3028275"/>
                  <a:pt x="2083867" y="3020622"/>
                  <a:pt x="1843208" y="3049525"/>
                </a:cubicBezTo>
                <a:cubicBezTo>
                  <a:pt x="1602549" y="3078428"/>
                  <a:pt x="1552516" y="3039003"/>
                  <a:pt x="1335658" y="3049525"/>
                </a:cubicBezTo>
                <a:cubicBezTo>
                  <a:pt x="1118800" y="3060048"/>
                  <a:pt x="801784" y="3070136"/>
                  <a:pt x="667829" y="3049525"/>
                </a:cubicBezTo>
                <a:cubicBezTo>
                  <a:pt x="533874" y="3028914"/>
                  <a:pt x="278676" y="3078414"/>
                  <a:pt x="0" y="3049525"/>
                </a:cubicBezTo>
                <a:cubicBezTo>
                  <a:pt x="-7469" y="2715574"/>
                  <a:pt x="-30925" y="2680802"/>
                  <a:pt x="0" y="2378630"/>
                </a:cubicBezTo>
                <a:cubicBezTo>
                  <a:pt x="30925" y="2076458"/>
                  <a:pt x="15735" y="2021907"/>
                  <a:pt x="0" y="1829715"/>
                </a:cubicBezTo>
                <a:cubicBezTo>
                  <a:pt x="-15735" y="1637523"/>
                  <a:pt x="29640" y="1472990"/>
                  <a:pt x="0" y="1189315"/>
                </a:cubicBezTo>
                <a:cubicBezTo>
                  <a:pt x="-29640" y="905640"/>
                  <a:pt x="-18287" y="564124"/>
                  <a:pt x="0" y="0"/>
                </a:cubicBezTo>
                <a:close/>
              </a:path>
            </a:pathLst>
          </a:custGeom>
          <a:solidFill>
            <a:srgbClr val="0070C0">
              <a:alpha val="33000"/>
            </a:srgb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A55338A-1BA4-42AA-9530-2A2A9FB4F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922" y="4570917"/>
            <a:ext cx="2915829" cy="189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Bilde 29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F40937D-2A9E-4CA0-8F4F-7F28004F5B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4547" b="-9533"/>
          <a:stretch/>
        </p:blipFill>
        <p:spPr>
          <a:xfrm>
            <a:off x="11646157" y="6468884"/>
            <a:ext cx="458579" cy="3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9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innhold 11" descr="Et bilde som inneholder markedsplass&#10;&#10;Automatisk generert beskrivelse">
            <a:extLst>
              <a:ext uri="{FF2B5EF4-FFF2-40B4-BE49-F238E27FC236}">
                <a16:creationId xmlns:a16="http://schemas.microsoft.com/office/drawing/2014/main" id="{F5712188-9EA0-43E0-BA0B-7E3107D28A2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22726"/>
          <a:stretch/>
        </p:blipFill>
        <p:spPr>
          <a:xfrm>
            <a:off x="9525" y="0"/>
            <a:ext cx="5905501" cy="6858000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9B92DC0-FBFF-4B9B-8575-5FC279976740}"/>
              </a:ext>
            </a:extLst>
          </p:cNvPr>
          <p:cNvSpPr txBox="1"/>
          <p:nvPr/>
        </p:nvSpPr>
        <p:spPr>
          <a:xfrm>
            <a:off x="6276976" y="305970"/>
            <a:ext cx="5718069" cy="587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En datadelingstjeneste for deling </a:t>
            </a:r>
          </a:p>
          <a:p>
            <a:pPr marL="0" indent="0" algn="ctr">
              <a:buNone/>
            </a:pP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av </a:t>
            </a:r>
            <a:r>
              <a:rPr lang="nb-NO" sz="28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TILsynsDAta</a:t>
            </a: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mellom tilsynsmyndigheter</a:t>
            </a:r>
          </a:p>
          <a:p>
            <a:pPr marL="0" indent="0" algn="ctr">
              <a:buNone/>
            </a:pPr>
            <a:endParaRPr lang="nb-NO" sz="28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nb-NO" sz="2800" dirty="0">
              <a:latin typeface="Georgia" panose="02040502050405020303" pitchFamily="18" charset="0"/>
            </a:endParaRPr>
          </a:p>
          <a:p>
            <a:r>
              <a:rPr lang="nb-NO" sz="2000" b="1" dirty="0">
                <a:solidFill>
                  <a:srgbClr val="333333"/>
                </a:solidFill>
                <a:latin typeface="Georgia" panose="02040502050405020303" pitchFamily="18" charset="0"/>
              </a:rPr>
              <a:t>Hva er fordelene med </a:t>
            </a:r>
            <a:r>
              <a:rPr lang="nb-NO" sz="2000" b="1" dirty="0" err="1">
                <a:solidFill>
                  <a:srgbClr val="333333"/>
                </a:solidFill>
                <a:latin typeface="Georgia" panose="02040502050405020303" pitchFamily="18" charset="0"/>
              </a:rPr>
              <a:t>Tilda</a:t>
            </a:r>
            <a:r>
              <a:rPr lang="nb-NO" sz="2000" b="1" dirty="0">
                <a:solidFill>
                  <a:srgbClr val="333333"/>
                </a:solidFill>
                <a:latin typeface="Georgia" panose="02040502050405020303" pitchFamily="18" charset="0"/>
              </a:rPr>
              <a:t>?</a:t>
            </a:r>
          </a:p>
          <a:p>
            <a:endParaRPr lang="nb-NO" sz="20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333333"/>
                </a:solidFill>
                <a:latin typeface="Georgia" panose="02040502050405020303" pitchFamily="18" charset="0"/>
              </a:rPr>
              <a:t>norske tilsynsmyndigheter får tilgang på informasjon om andres tilsynsvirksomhet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333333"/>
                </a:solidFill>
                <a:latin typeface="Georgia" panose="02040502050405020303" pitchFamily="18" charset="0"/>
              </a:rPr>
              <a:t>tilsynene blir effektive og målrettede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333333"/>
                </a:solidFill>
                <a:latin typeface="Georgia" panose="02040502050405020303" pitchFamily="18" charset="0"/>
              </a:rPr>
              <a:t>forhindrer at de private virksomhetene opplever tilsyn som en unødig belastning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333333"/>
                </a:solidFill>
                <a:latin typeface="Georgia" panose="02040502050405020303" pitchFamily="18" charset="0"/>
              </a:rPr>
              <a:t>informasjonen vises i sanntid, dermed kan tilsyn koordineres</a:t>
            </a:r>
          </a:p>
          <a:p>
            <a:endParaRPr lang="nb-NO" sz="2800" dirty="0">
              <a:latin typeface="Georgia" panose="02040502050405020303" pitchFamily="18" charset="0"/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56058031-D0B4-4732-BAA2-005A2E0EA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  <p:sp>
        <p:nvSpPr>
          <p:cNvPr id="15" name="Snakkeboble: rektangel med avrundede hjørner 14">
            <a:extLst>
              <a:ext uri="{FF2B5EF4-FFF2-40B4-BE49-F238E27FC236}">
                <a16:creationId xmlns:a16="http://schemas.microsoft.com/office/drawing/2014/main" id="{A9583C6B-81FE-4C4F-B574-8D283A1228E8}"/>
              </a:ext>
            </a:extLst>
          </p:cNvPr>
          <p:cNvSpPr/>
          <p:nvPr/>
        </p:nvSpPr>
        <p:spPr>
          <a:xfrm>
            <a:off x="358724" y="114300"/>
            <a:ext cx="2413000" cy="1079346"/>
          </a:xfrm>
          <a:prstGeom prst="wedgeRoundRectCallout">
            <a:avLst>
              <a:gd name="adj1" fmla="val 70307"/>
              <a:gd name="adj2" fmla="val 591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kern="1200" dirty="0">
                <a:latin typeface="Georgia" panose="02040502050405020303" pitchFamily="18" charset="0"/>
                <a:ea typeface="+mj-ea"/>
                <a:cs typeface="+mj-cs"/>
              </a:rPr>
              <a:t>Hva er «</a:t>
            </a:r>
            <a:r>
              <a:rPr lang="nb-NO" sz="2800" b="1" kern="1200" dirty="0" err="1">
                <a:latin typeface="Georgia" panose="02040502050405020303" pitchFamily="18" charset="0"/>
                <a:ea typeface="+mj-ea"/>
                <a:cs typeface="+mj-cs"/>
              </a:rPr>
              <a:t>Tilda</a:t>
            </a:r>
            <a:r>
              <a:rPr lang="nb-NO" sz="2800" b="1" kern="1200" dirty="0">
                <a:latin typeface="Georgia" panose="02040502050405020303" pitchFamily="18" charset="0"/>
                <a:ea typeface="+mj-ea"/>
                <a:cs typeface="+mj-cs"/>
              </a:rPr>
              <a:t>?»</a:t>
            </a:r>
            <a:endParaRPr lang="nb-NO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8894" y="299175"/>
            <a:ext cx="11111864" cy="553998"/>
          </a:xfrm>
        </p:spPr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Prosjektorganisering</a:t>
            </a:r>
          </a:p>
        </p:txBody>
      </p:sp>
      <p:grpSp>
        <p:nvGrpSpPr>
          <p:cNvPr id="80" name="Gruppe 79">
            <a:extLst>
              <a:ext uri="{FF2B5EF4-FFF2-40B4-BE49-F238E27FC236}">
                <a16:creationId xmlns:a16="http://schemas.microsoft.com/office/drawing/2014/main" id="{EEEA8867-1286-4BCB-88F1-F067C3307B24}"/>
              </a:ext>
            </a:extLst>
          </p:cNvPr>
          <p:cNvGrpSpPr/>
          <p:nvPr/>
        </p:nvGrpSpPr>
        <p:grpSpPr>
          <a:xfrm>
            <a:off x="1281244" y="932110"/>
            <a:ext cx="9450989" cy="5180843"/>
            <a:chOff x="1417386" y="1054567"/>
            <a:chExt cx="9450989" cy="5180843"/>
          </a:xfrm>
        </p:grpSpPr>
        <p:grpSp>
          <p:nvGrpSpPr>
            <p:cNvPr id="79" name="Gruppe 78">
              <a:extLst>
                <a:ext uri="{FF2B5EF4-FFF2-40B4-BE49-F238E27FC236}">
                  <a16:creationId xmlns:a16="http://schemas.microsoft.com/office/drawing/2014/main" id="{C9535F85-610D-4AB4-A9A0-63C2E7A0F897}"/>
                </a:ext>
              </a:extLst>
            </p:cNvPr>
            <p:cNvGrpSpPr/>
            <p:nvPr/>
          </p:nvGrpSpPr>
          <p:grpSpPr>
            <a:xfrm>
              <a:off x="6030968" y="2216677"/>
              <a:ext cx="2630255" cy="3829055"/>
              <a:chOff x="6030968" y="2216677"/>
              <a:chExt cx="2630255" cy="3829055"/>
            </a:xfrm>
          </p:grpSpPr>
          <p:pic>
            <p:nvPicPr>
              <p:cNvPr id="50" name="Bilde 49">
                <a:extLst>
                  <a:ext uri="{FF2B5EF4-FFF2-40B4-BE49-F238E27FC236}">
                    <a16:creationId xmlns:a16="http://schemas.microsoft.com/office/drawing/2014/main" id="{CA904A6F-6A31-4258-8F4D-B479714EE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0968" y="5327473"/>
                <a:ext cx="1054746" cy="428410"/>
              </a:xfrm>
              <a:prstGeom prst="rect">
                <a:avLst/>
              </a:prstGeom>
            </p:spPr>
          </p:pic>
          <p:pic>
            <p:nvPicPr>
              <p:cNvPr id="51" name="Bilde 50">
                <a:extLst>
                  <a:ext uri="{FF2B5EF4-FFF2-40B4-BE49-F238E27FC236}">
                    <a16:creationId xmlns:a16="http://schemas.microsoft.com/office/drawing/2014/main" id="{9986EDDF-F6AD-4B5D-B4B8-502999287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1655" y="3823231"/>
                <a:ext cx="1319568" cy="469024"/>
              </a:xfrm>
              <a:prstGeom prst="rect">
                <a:avLst/>
              </a:prstGeom>
            </p:spPr>
          </p:pic>
          <p:pic>
            <p:nvPicPr>
              <p:cNvPr id="52" name="Picture 2" descr="https://www.miljodirektoratet.no/globalassets/profilbank/profilbank-bilder/mdir_logo_hoved_neg_rgb2.png">
                <a:extLst>
                  <a:ext uri="{FF2B5EF4-FFF2-40B4-BE49-F238E27FC236}">
                    <a16:creationId xmlns:a16="http://schemas.microsoft.com/office/drawing/2014/main" id="{F0236F11-BAC5-4160-9DFB-6D1EED1FF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7944" y="5088416"/>
                <a:ext cx="956873" cy="957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4" descr="https://digitalprofil.dsb.no/images/dsb_hor_ORANGE.jpg">
                <a:extLst>
                  <a:ext uri="{FF2B5EF4-FFF2-40B4-BE49-F238E27FC236}">
                    <a16:creationId xmlns:a16="http://schemas.microsoft.com/office/drawing/2014/main" id="{F526589A-59D5-4AE8-9EE2-F458A1BF4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9905" y="3180357"/>
                <a:ext cx="904024" cy="217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6" descr="Bilderesultat for helsetilsynet logo">
                <a:extLst>
                  <a:ext uri="{FF2B5EF4-FFF2-40B4-BE49-F238E27FC236}">
                    <a16:creationId xmlns:a16="http://schemas.microsoft.com/office/drawing/2014/main" id="{0AB56455-7F57-433D-AD33-18CFCDE01D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1739" y="4661229"/>
                <a:ext cx="1054746" cy="320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10" descr="Bilderesultat for petroleumstilsynet logo">
                <a:extLst>
                  <a:ext uri="{FF2B5EF4-FFF2-40B4-BE49-F238E27FC236}">
                    <a16:creationId xmlns:a16="http://schemas.microsoft.com/office/drawing/2014/main" id="{4618BF28-0246-44BA-8EB7-C3D1DC7600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8764" y="3834766"/>
                <a:ext cx="939157" cy="418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2" descr="Bilderesultat for direktoratet for strÃ¥levern og atomsikkerhet logo">
                <a:extLst>
                  <a:ext uri="{FF2B5EF4-FFF2-40B4-BE49-F238E27FC236}">
                    <a16:creationId xmlns:a16="http://schemas.microsoft.com/office/drawing/2014/main" id="{760F9181-2024-4B50-A079-5058652403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0970" y="4580498"/>
                <a:ext cx="1054746" cy="486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14" descr="Bilderesultat for nÃ¦ringslivets sikkerhetsorganisasjon logo">
                <a:extLst>
                  <a:ext uri="{FF2B5EF4-FFF2-40B4-BE49-F238E27FC236}">
                    <a16:creationId xmlns:a16="http://schemas.microsoft.com/office/drawing/2014/main" id="{30A375D9-1F56-4C8A-A3B2-7C2DE43B3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5827" y="3218633"/>
                <a:ext cx="1146573" cy="235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Bilde 57">
                <a:extLst>
                  <a:ext uri="{FF2B5EF4-FFF2-40B4-BE49-F238E27FC236}">
                    <a16:creationId xmlns:a16="http://schemas.microsoft.com/office/drawing/2014/main" id="{28044054-D22A-4A02-B9A7-2DFB013BD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1446" y="2441651"/>
                <a:ext cx="1175332" cy="298379"/>
              </a:xfrm>
              <a:prstGeom prst="rect">
                <a:avLst/>
              </a:prstGeom>
            </p:spPr>
          </p:pic>
          <p:pic>
            <p:nvPicPr>
              <p:cNvPr id="59" name="Picture 2" descr="Logo.png | Mattilsynet">
                <a:extLst>
                  <a:ext uri="{FF2B5EF4-FFF2-40B4-BE49-F238E27FC236}">
                    <a16:creationId xmlns:a16="http://schemas.microsoft.com/office/drawing/2014/main" id="{A132E233-EDA5-47C1-BC96-6A3C49784D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1682" y="2216677"/>
                <a:ext cx="673318" cy="49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Bilde 45">
              <a:extLst>
                <a:ext uri="{FF2B5EF4-FFF2-40B4-BE49-F238E27FC236}">
                  <a16:creationId xmlns:a16="http://schemas.microsoft.com/office/drawing/2014/main" id="{0BCC6DEC-A368-4588-AC94-023CA8697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35586" y="1054567"/>
              <a:ext cx="2159220" cy="728228"/>
            </a:xfrm>
            <a:prstGeom prst="rect">
              <a:avLst/>
            </a:prstGeom>
          </p:spPr>
        </p:pic>
        <p:sp>
          <p:nvSpPr>
            <p:cNvPr id="31" name="Rektangel: avrundede hjørner 30">
              <a:extLst>
                <a:ext uri="{FF2B5EF4-FFF2-40B4-BE49-F238E27FC236}">
                  <a16:creationId xmlns:a16="http://schemas.microsoft.com/office/drawing/2014/main" id="{5591B464-4FB3-4249-A85A-A5941A37DE61}"/>
                </a:ext>
              </a:extLst>
            </p:cNvPr>
            <p:cNvSpPr/>
            <p:nvPr/>
          </p:nvSpPr>
          <p:spPr>
            <a:xfrm>
              <a:off x="5775030" y="1696378"/>
              <a:ext cx="2914523" cy="4539032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Tilsynsetater i prosjektet</a:t>
              </a:r>
            </a:p>
          </p:txBody>
        </p:sp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5C0C4925-4674-4A1B-B249-DD37F01191CB}"/>
                </a:ext>
              </a:extLst>
            </p:cNvPr>
            <p:cNvSpPr/>
            <p:nvPr/>
          </p:nvSpPr>
          <p:spPr>
            <a:xfrm>
              <a:off x="1417386" y="4004809"/>
              <a:ext cx="2095200" cy="10800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Prosjektteam</a:t>
              </a: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Informasjonsforvaltning og juridisk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Teknisk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Sikkerhet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Kommunikasjon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Juridisk</a:t>
              </a:r>
            </a:p>
          </p:txBody>
        </p:sp>
        <p:sp>
          <p:nvSpPr>
            <p:cNvPr id="6" name="Rektangel: avrundede hjørner 5">
              <a:extLst>
                <a:ext uri="{FF2B5EF4-FFF2-40B4-BE49-F238E27FC236}">
                  <a16:creationId xmlns:a16="http://schemas.microsoft.com/office/drawing/2014/main" id="{D84C9ECB-742D-4A36-A9A1-C1E79C29E9BE}"/>
                </a:ext>
              </a:extLst>
            </p:cNvPr>
            <p:cNvSpPr/>
            <p:nvPr/>
          </p:nvSpPr>
          <p:spPr>
            <a:xfrm>
              <a:off x="3596208" y="4004809"/>
              <a:ext cx="2095200" cy="10800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Arbeidsgruppe</a:t>
              </a: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 ressurser fra prosjektets aktører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Møtes hver uke</a:t>
              </a:r>
            </a:p>
          </p:txBody>
        </p:sp>
        <p:sp>
          <p:nvSpPr>
            <p:cNvPr id="8" name="Rektangel: avrundede hjørner 7">
              <a:extLst>
                <a:ext uri="{FF2B5EF4-FFF2-40B4-BE49-F238E27FC236}">
                  <a16:creationId xmlns:a16="http://schemas.microsoft.com/office/drawing/2014/main" id="{1D9A0219-DE03-48FF-9260-6208C34DBB57}"/>
                </a:ext>
              </a:extLst>
            </p:cNvPr>
            <p:cNvSpPr/>
            <p:nvPr/>
          </p:nvSpPr>
          <p:spPr>
            <a:xfrm>
              <a:off x="1417386" y="2853139"/>
              <a:ext cx="2095200" cy="10800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Styringsgruppe</a:t>
              </a: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Representanter fra deltagende etater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og forvaltning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Møtes hver 4. uke</a:t>
              </a:r>
            </a:p>
          </p:txBody>
        </p:sp>
        <p:sp>
          <p:nvSpPr>
            <p:cNvPr id="10" name="Rektangel: avrundede hjørner 9">
              <a:extLst>
                <a:ext uri="{FF2B5EF4-FFF2-40B4-BE49-F238E27FC236}">
                  <a16:creationId xmlns:a16="http://schemas.microsoft.com/office/drawing/2014/main" id="{9090D5E6-F2AD-487A-A15D-A30CAD3C484E}"/>
                </a:ext>
              </a:extLst>
            </p:cNvPr>
            <p:cNvSpPr/>
            <p:nvPr/>
          </p:nvSpPr>
          <p:spPr>
            <a:xfrm>
              <a:off x="1418157" y="1696378"/>
              <a:ext cx="2093658" cy="10800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Direktørgruppe 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TSG, Fiskeridirektoratet, Justervesenet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direktører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Involvert ved beslutningspunkter</a:t>
              </a:r>
            </a:p>
          </p:txBody>
        </p:sp>
        <p:sp>
          <p:nvSpPr>
            <p:cNvPr id="30" name="Rektangel: avrundede hjørner 29">
              <a:extLst>
                <a:ext uri="{FF2B5EF4-FFF2-40B4-BE49-F238E27FC236}">
                  <a16:creationId xmlns:a16="http://schemas.microsoft.com/office/drawing/2014/main" id="{1DECB85B-FBAB-4283-803C-FB02085496DD}"/>
                </a:ext>
              </a:extLst>
            </p:cNvPr>
            <p:cNvSpPr/>
            <p:nvPr/>
          </p:nvSpPr>
          <p:spPr>
            <a:xfrm>
              <a:off x="3596208" y="2853139"/>
              <a:ext cx="2095200" cy="10800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Forvaltning</a:t>
              </a:r>
            </a:p>
          </p:txBody>
        </p:sp>
        <p:sp>
          <p:nvSpPr>
            <p:cNvPr id="33" name="Rektangel: avrundede hjørner 32">
              <a:extLst>
                <a:ext uri="{FF2B5EF4-FFF2-40B4-BE49-F238E27FC236}">
                  <a16:creationId xmlns:a16="http://schemas.microsoft.com/office/drawing/2014/main" id="{580D1564-3B8B-4CDC-8814-398751898762}"/>
                </a:ext>
              </a:extLst>
            </p:cNvPr>
            <p:cNvSpPr/>
            <p:nvPr/>
          </p:nvSpPr>
          <p:spPr>
            <a:xfrm>
              <a:off x="1417386" y="5155411"/>
              <a:ext cx="2095200" cy="10799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Departementer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Nærings- og fiskeridepartementet (NFD)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Kommunal- og moderniseringsdepartementet (KMD)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Arbeids- og sosialdepartementet (ASD)</a:t>
              </a:r>
            </a:p>
          </p:txBody>
        </p:sp>
        <p:sp>
          <p:nvSpPr>
            <p:cNvPr id="35" name="Rektangel: avrundede hjørner 34">
              <a:extLst>
                <a:ext uri="{FF2B5EF4-FFF2-40B4-BE49-F238E27FC236}">
                  <a16:creationId xmlns:a16="http://schemas.microsoft.com/office/drawing/2014/main" id="{2548D73E-77F5-4B53-8031-9FF5607DBD34}"/>
                </a:ext>
              </a:extLst>
            </p:cNvPr>
            <p:cNvSpPr/>
            <p:nvPr/>
          </p:nvSpPr>
          <p:spPr>
            <a:xfrm>
              <a:off x="8773175" y="5155410"/>
              <a:ext cx="2095200" cy="10800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Kunder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Tilsynskalenderen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(Statsforvalterens fellestjenester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 Statsforvalteren i Møre og Romsdal)</a:t>
              </a: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ktangel: avrundede hjørner 36">
              <a:extLst>
                <a:ext uri="{FF2B5EF4-FFF2-40B4-BE49-F238E27FC236}">
                  <a16:creationId xmlns:a16="http://schemas.microsoft.com/office/drawing/2014/main" id="{E228D472-40C8-4A28-869F-35095B07F258}"/>
                </a:ext>
              </a:extLst>
            </p:cNvPr>
            <p:cNvSpPr/>
            <p:nvPr/>
          </p:nvSpPr>
          <p:spPr>
            <a:xfrm>
              <a:off x="8773175" y="3823231"/>
              <a:ext cx="2095200" cy="12667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Leverandører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Cubit (DLE &amp; brann)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Norkart (brann)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Volue </a:t>
              </a:r>
              <a:r>
                <a:rPr kumimoji="0" lang="nb-NO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(tidl. Powel) </a:t>
              </a: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(brann)</a:t>
              </a:r>
              <a:endParaRPr kumimoji="0" lang="nb-NO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CGI (DLE)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Hansen (DLE)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Norconsult </a:t>
              </a: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ktangel: avrundede hjørner 38">
              <a:extLst>
                <a:ext uri="{FF2B5EF4-FFF2-40B4-BE49-F238E27FC236}">
                  <a16:creationId xmlns:a16="http://schemas.microsoft.com/office/drawing/2014/main" id="{376DA337-E3ED-4AE6-BE4A-DC165FD9D728}"/>
                </a:ext>
              </a:extLst>
            </p:cNvPr>
            <p:cNvSpPr/>
            <p:nvPr/>
          </p:nvSpPr>
          <p:spPr>
            <a:xfrm>
              <a:off x="3611261" y="5155411"/>
              <a:ext cx="2095200" cy="10799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Digitaliserings-direktoratet</a:t>
              </a:r>
            </a:p>
          </p:txBody>
        </p:sp>
        <p:pic>
          <p:nvPicPr>
            <p:cNvPr id="61" name="Picture 4" descr="Forsiden | Brønnøysundregistrene">
              <a:extLst>
                <a:ext uri="{FF2B5EF4-FFF2-40B4-BE49-F238E27FC236}">
                  <a16:creationId xmlns:a16="http://schemas.microsoft.com/office/drawing/2014/main" id="{1F30F784-1B21-4650-BD05-353E0A7068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565" y="3296987"/>
              <a:ext cx="1624503" cy="19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ktangel: avrundede hjørner 70">
              <a:extLst>
                <a:ext uri="{FF2B5EF4-FFF2-40B4-BE49-F238E27FC236}">
                  <a16:creationId xmlns:a16="http://schemas.microsoft.com/office/drawing/2014/main" id="{32E19023-4873-47CA-A1EA-81CE02006B57}"/>
                </a:ext>
              </a:extLst>
            </p:cNvPr>
            <p:cNvSpPr/>
            <p:nvPr/>
          </p:nvSpPr>
          <p:spPr>
            <a:xfrm rot="21222408">
              <a:off x="2344260" y="4720586"/>
              <a:ext cx="1048983" cy="209430"/>
            </a:xfrm>
            <a:prstGeom prst="roundRect">
              <a:avLst/>
            </a:prstGeom>
            <a:solidFill>
              <a:srgbClr val="0EC44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prosjektleder</a:t>
              </a:r>
            </a:p>
          </p:txBody>
        </p:sp>
        <p:sp>
          <p:nvSpPr>
            <p:cNvPr id="73" name="Rektangel: avrundede hjørner 72">
              <a:extLst>
                <a:ext uri="{FF2B5EF4-FFF2-40B4-BE49-F238E27FC236}">
                  <a16:creationId xmlns:a16="http://schemas.microsoft.com/office/drawing/2014/main" id="{A2433E2E-1072-4087-A829-3BEFA3A50282}"/>
                </a:ext>
              </a:extLst>
            </p:cNvPr>
            <p:cNvSpPr/>
            <p:nvPr/>
          </p:nvSpPr>
          <p:spPr>
            <a:xfrm rot="21222408">
              <a:off x="2346455" y="3608495"/>
              <a:ext cx="1048983" cy="209430"/>
            </a:xfrm>
            <a:prstGeom prst="roundRect">
              <a:avLst/>
            </a:prstGeom>
            <a:solidFill>
              <a:srgbClr val="00A1D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prosjekteier</a:t>
              </a:r>
            </a:p>
          </p:txBody>
        </p:sp>
        <p:sp>
          <p:nvSpPr>
            <p:cNvPr id="75" name="Rektangel: avrundede hjørner 74">
              <a:extLst>
                <a:ext uri="{FF2B5EF4-FFF2-40B4-BE49-F238E27FC236}">
                  <a16:creationId xmlns:a16="http://schemas.microsoft.com/office/drawing/2014/main" id="{D53FC8CA-A5F5-479E-B99E-8BF02203BDCC}"/>
                </a:ext>
              </a:extLst>
            </p:cNvPr>
            <p:cNvSpPr/>
            <p:nvPr/>
          </p:nvSpPr>
          <p:spPr>
            <a:xfrm rot="21222408">
              <a:off x="4543682" y="3608495"/>
              <a:ext cx="1048983" cy="209430"/>
            </a:xfrm>
            <a:prstGeom prst="roundRect">
              <a:avLst/>
            </a:prstGeom>
            <a:solidFill>
              <a:srgbClr val="57D1B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tjenesteeier</a:t>
              </a:r>
            </a:p>
          </p:txBody>
        </p:sp>
        <p:pic>
          <p:nvPicPr>
            <p:cNvPr id="78" name="Bilde 77">
              <a:extLst>
                <a:ext uri="{FF2B5EF4-FFF2-40B4-BE49-F238E27FC236}">
                  <a16:creationId xmlns:a16="http://schemas.microsoft.com/office/drawing/2014/main" id="{D7DBF4D0-2E8E-4729-B410-C91A9577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274" y="5847266"/>
              <a:ext cx="913748" cy="309207"/>
            </a:xfrm>
            <a:prstGeom prst="rect">
              <a:avLst/>
            </a:prstGeom>
          </p:spPr>
        </p:pic>
      </p:grpSp>
      <p:pic>
        <p:nvPicPr>
          <p:cNvPr id="2050" name="Picture 2" descr="Statsforvalterens fellestjenester | LinkedIn">
            <a:extLst>
              <a:ext uri="{FF2B5EF4-FFF2-40B4-BE49-F238E27FC236}">
                <a16:creationId xmlns:a16="http://schemas.microsoft.com/office/drawing/2014/main" id="{EFED8B36-72DE-4208-882A-6DFB2665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10" y="5237316"/>
            <a:ext cx="223145" cy="2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78E485A-66CF-494C-8ED8-15B28AA4F1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04817" y="4077707"/>
            <a:ext cx="165128" cy="184181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E2FA80B-7697-4992-B017-9D39D431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879" y="4190705"/>
            <a:ext cx="165127" cy="2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chnology for a Sustainable Tomorrow - Volue">
            <a:extLst>
              <a:ext uri="{FF2B5EF4-FFF2-40B4-BE49-F238E27FC236}">
                <a16:creationId xmlns:a16="http://schemas.microsoft.com/office/drawing/2014/main" id="{C915C8F8-ACFD-4032-82EB-CBAA30A5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401" y="4326203"/>
            <a:ext cx="170543" cy="1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orking at Norconsult | Glassdoor">
            <a:extLst>
              <a:ext uri="{FF2B5EF4-FFF2-40B4-BE49-F238E27FC236}">
                <a16:creationId xmlns:a16="http://schemas.microsoft.com/office/drawing/2014/main" id="{BE59B523-09FC-4136-A2FC-92FB25C88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350" y="4747387"/>
            <a:ext cx="165127" cy="16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A92A96C3-2133-4071-A839-D165EBA9F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34" y="5205016"/>
            <a:ext cx="305183" cy="30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562421-53C5-4165-B1DB-C484BF54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49" y="4532170"/>
            <a:ext cx="189186" cy="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sen Technologies - Power The Next - Create-Deliver-Engage">
            <a:extLst>
              <a:ext uri="{FF2B5EF4-FFF2-40B4-BE49-F238E27FC236}">
                <a16:creationId xmlns:a16="http://schemas.microsoft.com/office/drawing/2014/main" id="{35705ECD-60C3-4BDF-AB59-0A61303C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308" y="4628103"/>
            <a:ext cx="157655" cy="1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097AAFC0-C411-4547-915C-701AD90AA9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25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Ellipse 89">
            <a:extLst>
              <a:ext uri="{FF2B5EF4-FFF2-40B4-BE49-F238E27FC236}">
                <a16:creationId xmlns:a16="http://schemas.microsoft.com/office/drawing/2014/main" id="{821AAD05-95D2-43D1-80C7-1204A9969B1D}"/>
              </a:ext>
            </a:extLst>
          </p:cNvPr>
          <p:cNvSpPr/>
          <p:nvPr/>
        </p:nvSpPr>
        <p:spPr>
          <a:xfrm>
            <a:off x="2738892" y="5959085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5094D89E-E708-47CB-A189-B961A13C3216}"/>
              </a:ext>
            </a:extLst>
          </p:cNvPr>
          <p:cNvSpPr/>
          <p:nvPr/>
        </p:nvSpPr>
        <p:spPr>
          <a:xfrm>
            <a:off x="4224250" y="1302790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FD62B9EC-5A66-4B64-8E86-F363E525B343}"/>
              </a:ext>
            </a:extLst>
          </p:cNvPr>
          <p:cNvSpPr/>
          <p:nvPr/>
        </p:nvSpPr>
        <p:spPr>
          <a:xfrm>
            <a:off x="4762250" y="1417459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5928" y="225424"/>
            <a:ext cx="11111864" cy="553998"/>
          </a:xfrm>
        </p:spPr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Stort potensiale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2AA31D43-D87E-4889-BAAB-02ACB31F9D3C}"/>
              </a:ext>
            </a:extLst>
          </p:cNvPr>
          <p:cNvSpPr/>
          <p:nvPr/>
        </p:nvSpPr>
        <p:spPr>
          <a:xfrm>
            <a:off x="3862999" y="3500488"/>
            <a:ext cx="1799794" cy="999694"/>
          </a:xfrm>
          <a:prstGeom prst="rect">
            <a:avLst/>
          </a:prstGeom>
          <a:solidFill>
            <a:srgbClr val="DCC5ED"/>
          </a:solidFill>
          <a:ln w="3175">
            <a:solidFill>
              <a:schemeClr val="tx1"/>
            </a:solidFill>
            <a:prstDash val="solid"/>
            <a:tailEnd type="arrow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data.altinn.no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Maskinporten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99000EA-C2BD-46B2-90B4-4777EB97A731}"/>
              </a:ext>
            </a:extLst>
          </p:cNvPr>
          <p:cNvSpPr/>
          <p:nvPr/>
        </p:nvSpPr>
        <p:spPr>
          <a:xfrm>
            <a:off x="1589309" y="2356950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7ECB13B-CC93-479C-9057-34E191A006A3}"/>
              </a:ext>
            </a:extLst>
          </p:cNvPr>
          <p:cNvSpPr/>
          <p:nvPr/>
        </p:nvSpPr>
        <p:spPr>
          <a:xfrm>
            <a:off x="1778285" y="2161854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27A55E4-D3F2-486D-8756-EC9CB9678AA0}"/>
              </a:ext>
            </a:extLst>
          </p:cNvPr>
          <p:cNvSpPr/>
          <p:nvPr/>
        </p:nvSpPr>
        <p:spPr>
          <a:xfrm>
            <a:off x="1979638" y="1973750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15DAB5B-1737-4248-8BDF-CCA11C61113F}"/>
              </a:ext>
            </a:extLst>
          </p:cNvPr>
          <p:cNvSpPr/>
          <p:nvPr/>
        </p:nvSpPr>
        <p:spPr>
          <a:xfrm>
            <a:off x="2180991" y="1806714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EE3B2E6-2FAB-40B2-AF94-908D553101B8}"/>
              </a:ext>
            </a:extLst>
          </p:cNvPr>
          <p:cNvSpPr/>
          <p:nvPr/>
        </p:nvSpPr>
        <p:spPr>
          <a:xfrm>
            <a:off x="5006637" y="1663298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C96D058-7E00-4D4F-8E1F-A20A1C809DB4}"/>
              </a:ext>
            </a:extLst>
          </p:cNvPr>
          <p:cNvSpPr/>
          <p:nvPr/>
        </p:nvSpPr>
        <p:spPr>
          <a:xfrm>
            <a:off x="5289684" y="1822099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054DE2B-2895-494C-928C-E30A9CA72246}"/>
              </a:ext>
            </a:extLst>
          </p:cNvPr>
          <p:cNvSpPr/>
          <p:nvPr/>
        </p:nvSpPr>
        <p:spPr>
          <a:xfrm>
            <a:off x="5620409" y="2059479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DA42F57-E0AE-4948-B830-A74A1EEA0FE6}"/>
              </a:ext>
            </a:extLst>
          </p:cNvPr>
          <p:cNvSpPr/>
          <p:nvPr/>
        </p:nvSpPr>
        <p:spPr>
          <a:xfrm>
            <a:off x="5736572" y="2285722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DF4EDF4-75D1-4B20-83A7-40D40BC9791C}"/>
              </a:ext>
            </a:extLst>
          </p:cNvPr>
          <p:cNvSpPr/>
          <p:nvPr/>
        </p:nvSpPr>
        <p:spPr>
          <a:xfrm>
            <a:off x="5852735" y="2820575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F8DB9DE-31FE-4340-AC7A-5DBB752FC8FD}"/>
              </a:ext>
            </a:extLst>
          </p:cNvPr>
          <p:cNvSpPr/>
          <p:nvPr/>
        </p:nvSpPr>
        <p:spPr>
          <a:xfrm>
            <a:off x="6008909" y="3139540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1ED314C-4F89-43CA-9E1F-4AB375A47740}"/>
              </a:ext>
            </a:extLst>
          </p:cNvPr>
          <p:cNvSpPr/>
          <p:nvPr/>
        </p:nvSpPr>
        <p:spPr>
          <a:xfrm>
            <a:off x="6050556" y="3424272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C9848B14-ED72-4CC4-8966-D32AEB1D5EEA}"/>
              </a:ext>
            </a:extLst>
          </p:cNvPr>
          <p:cNvSpPr/>
          <p:nvPr/>
        </p:nvSpPr>
        <p:spPr>
          <a:xfrm>
            <a:off x="5959433" y="4032386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4160815-0ECB-416F-827B-2742D3E20D3D}"/>
              </a:ext>
            </a:extLst>
          </p:cNvPr>
          <p:cNvSpPr/>
          <p:nvPr/>
        </p:nvSpPr>
        <p:spPr>
          <a:xfrm>
            <a:off x="5925615" y="4349954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B2E3948-80E0-4A27-BD59-0E3740F5F301}"/>
              </a:ext>
            </a:extLst>
          </p:cNvPr>
          <p:cNvSpPr/>
          <p:nvPr/>
        </p:nvSpPr>
        <p:spPr>
          <a:xfrm>
            <a:off x="5651996" y="5149521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46D1228-C790-4984-8301-FEF56AD40778}"/>
              </a:ext>
            </a:extLst>
          </p:cNvPr>
          <p:cNvSpPr/>
          <p:nvPr/>
        </p:nvSpPr>
        <p:spPr>
          <a:xfrm>
            <a:off x="5874893" y="4655879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6805F4E-AB14-485A-A25A-901698F4B1E0}"/>
              </a:ext>
            </a:extLst>
          </p:cNvPr>
          <p:cNvSpPr/>
          <p:nvPr/>
        </p:nvSpPr>
        <p:spPr>
          <a:xfrm>
            <a:off x="5442196" y="5344481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23D5CF1-7DDB-4BEB-A5A2-89FDCDE7EFA1}"/>
              </a:ext>
            </a:extLst>
          </p:cNvPr>
          <p:cNvSpPr/>
          <p:nvPr/>
        </p:nvSpPr>
        <p:spPr>
          <a:xfrm>
            <a:off x="5232396" y="5504191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DD11525-0182-42B1-BCF2-2330E69AB937}"/>
              </a:ext>
            </a:extLst>
          </p:cNvPr>
          <p:cNvSpPr/>
          <p:nvPr/>
        </p:nvSpPr>
        <p:spPr>
          <a:xfrm>
            <a:off x="4981937" y="5630361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CB3181B-872B-43C0-8188-A3576A12FFB0}"/>
              </a:ext>
            </a:extLst>
          </p:cNvPr>
          <p:cNvSpPr/>
          <p:nvPr/>
        </p:nvSpPr>
        <p:spPr>
          <a:xfrm>
            <a:off x="2249849" y="5780298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5C60BF6-8A1D-4A18-9E28-A0E896AAED33}"/>
              </a:ext>
            </a:extLst>
          </p:cNvPr>
          <p:cNvSpPr/>
          <p:nvPr/>
        </p:nvSpPr>
        <p:spPr>
          <a:xfrm>
            <a:off x="2030879" y="5550483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2DC501E-47A8-4096-8BDA-14B7D83D0AAD}"/>
              </a:ext>
            </a:extLst>
          </p:cNvPr>
          <p:cNvSpPr/>
          <p:nvPr/>
        </p:nvSpPr>
        <p:spPr>
          <a:xfrm>
            <a:off x="1798911" y="5381088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B512081-746C-466D-9CD6-94032D1F09AD}"/>
              </a:ext>
            </a:extLst>
          </p:cNvPr>
          <p:cNvSpPr/>
          <p:nvPr/>
        </p:nvSpPr>
        <p:spPr>
          <a:xfrm>
            <a:off x="1626527" y="5085289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0297FB1D-0629-4394-B5F9-E1ADE13AFF9F}"/>
              </a:ext>
            </a:extLst>
          </p:cNvPr>
          <p:cNvSpPr/>
          <p:nvPr/>
        </p:nvSpPr>
        <p:spPr>
          <a:xfrm>
            <a:off x="1440527" y="4560761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1A5CDD3-2DF9-48C3-9F47-6009D6ED3314}"/>
              </a:ext>
            </a:extLst>
          </p:cNvPr>
          <p:cNvSpPr/>
          <p:nvPr/>
        </p:nvSpPr>
        <p:spPr>
          <a:xfrm>
            <a:off x="1363949" y="4312410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AD52934-3AAE-4BA1-A8B4-40EEB8796A9D}"/>
              </a:ext>
            </a:extLst>
          </p:cNvPr>
          <p:cNvSpPr/>
          <p:nvPr/>
        </p:nvSpPr>
        <p:spPr>
          <a:xfrm>
            <a:off x="1349055" y="3958745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5992F07-66D3-4329-BE19-E492ABE0273F}"/>
              </a:ext>
            </a:extLst>
          </p:cNvPr>
          <p:cNvSpPr/>
          <p:nvPr/>
        </p:nvSpPr>
        <p:spPr>
          <a:xfrm>
            <a:off x="1326444" y="3487986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57AD8D4-3C87-4E7B-ABBC-02A2222FD33D}"/>
              </a:ext>
            </a:extLst>
          </p:cNvPr>
          <p:cNvSpPr/>
          <p:nvPr/>
        </p:nvSpPr>
        <p:spPr>
          <a:xfrm>
            <a:off x="1337750" y="3210852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93F47E4-AAF4-47BF-831C-9851432DC1D1}"/>
              </a:ext>
            </a:extLst>
          </p:cNvPr>
          <p:cNvSpPr/>
          <p:nvPr/>
        </p:nvSpPr>
        <p:spPr>
          <a:xfrm>
            <a:off x="1394377" y="2941898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D6430C0D-1999-4F84-BF68-EF9E93E02128}"/>
              </a:ext>
            </a:extLst>
          </p:cNvPr>
          <p:cNvSpPr/>
          <p:nvPr/>
        </p:nvSpPr>
        <p:spPr>
          <a:xfrm>
            <a:off x="1443939" y="2746638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98AF5EB-CADA-44A7-B86D-7449FC1DE36D}"/>
              </a:ext>
            </a:extLst>
          </p:cNvPr>
          <p:cNvSpPr/>
          <p:nvPr/>
        </p:nvSpPr>
        <p:spPr>
          <a:xfrm>
            <a:off x="1495238" y="2545054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Fiskeridirektoratet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SAGA tilsyn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461191E-6C3F-40EB-AF0B-D5E4C55722AE}"/>
              </a:ext>
            </a:extLst>
          </p:cNvPr>
          <p:cNvSpPr/>
          <p:nvPr/>
        </p:nvSpPr>
        <p:spPr>
          <a:xfrm>
            <a:off x="6050556" y="3687245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Cubit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(systemleverandør)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Brannvesen/DLE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8B2D961-5F48-452B-8308-956D769EA205}"/>
              </a:ext>
            </a:extLst>
          </p:cNvPr>
          <p:cNvSpPr/>
          <p:nvPr/>
        </p:nvSpPr>
        <p:spPr>
          <a:xfrm>
            <a:off x="5811088" y="4949766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Helsetilsynet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NESTOR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BA452FF-FFBA-4B7F-8B9C-3CE83C5218DE}"/>
              </a:ext>
            </a:extLst>
          </p:cNvPr>
          <p:cNvSpPr/>
          <p:nvPr/>
        </p:nvSpPr>
        <p:spPr>
          <a:xfrm>
            <a:off x="1495238" y="4886862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Justervesenet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Metric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6834C23-F3A9-44B8-8194-5DC73DC4526C}"/>
              </a:ext>
            </a:extLst>
          </p:cNvPr>
          <p:cNvSpPr/>
          <p:nvPr/>
        </p:nvSpPr>
        <p:spPr>
          <a:xfrm>
            <a:off x="1303833" y="3701159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Petroleumstilsynet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Planverktøyet</a:t>
            </a:r>
          </a:p>
        </p:txBody>
      </p:sp>
      <p:sp>
        <p:nvSpPr>
          <p:cNvPr id="83" name="Pil: bøyd mot venstre 82">
            <a:extLst>
              <a:ext uri="{FF2B5EF4-FFF2-40B4-BE49-F238E27FC236}">
                <a16:creationId xmlns:a16="http://schemas.microsoft.com/office/drawing/2014/main" id="{4EDD46E3-4513-4A01-B523-BB5EF1939822}"/>
              </a:ext>
            </a:extLst>
          </p:cNvPr>
          <p:cNvSpPr/>
          <p:nvPr/>
        </p:nvSpPr>
        <p:spPr>
          <a:xfrm flipH="1">
            <a:off x="3657733" y="2344945"/>
            <a:ext cx="978953" cy="3451593"/>
          </a:xfrm>
          <a:prstGeom prst="curved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7ADBB26-AC2A-406D-A6FD-F8C9B624B945}"/>
              </a:ext>
            </a:extLst>
          </p:cNvPr>
          <p:cNvSpPr/>
          <p:nvPr/>
        </p:nvSpPr>
        <p:spPr>
          <a:xfrm>
            <a:off x="2316285" y="1643663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A3B8A72D-A1BC-469B-A74B-9CC1B2CB0278}"/>
              </a:ext>
            </a:extLst>
          </p:cNvPr>
          <p:cNvSpPr/>
          <p:nvPr/>
        </p:nvSpPr>
        <p:spPr>
          <a:xfrm>
            <a:off x="2603030" y="1460572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86B74B78-D021-4637-8609-DF90801605D0}"/>
              </a:ext>
            </a:extLst>
          </p:cNvPr>
          <p:cNvSpPr/>
          <p:nvPr/>
        </p:nvSpPr>
        <p:spPr>
          <a:xfrm>
            <a:off x="3054692" y="1290302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792D6E1-CC2C-497D-8583-EAD7DE0EBD08}"/>
              </a:ext>
            </a:extLst>
          </p:cNvPr>
          <p:cNvSpPr/>
          <p:nvPr/>
        </p:nvSpPr>
        <p:spPr>
          <a:xfrm>
            <a:off x="3593814" y="1184361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Arbeidstilsynet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Betzy Tilsyn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246054F-3927-40E7-9291-FC137DC9DA6E}"/>
              </a:ext>
            </a:extLst>
          </p:cNvPr>
          <p:cNvSpPr/>
          <p:nvPr/>
        </p:nvSpPr>
        <p:spPr>
          <a:xfrm>
            <a:off x="4902391" y="5761297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321B875-4C9F-4A96-AA2F-719D5AD74670}"/>
              </a:ext>
            </a:extLst>
          </p:cNvPr>
          <p:cNvSpPr/>
          <p:nvPr/>
        </p:nvSpPr>
        <p:spPr>
          <a:xfrm>
            <a:off x="4523233" y="5927573"/>
            <a:ext cx="2159220" cy="578297"/>
          </a:xfrm>
          <a:prstGeom prst="ellipse">
            <a:avLst/>
          </a:prstGeom>
          <a:gradFill flip="none" rotWithShape="1">
            <a:gsLst>
              <a:gs pos="0">
                <a:srgbClr val="CCE9AD">
                  <a:tint val="66000"/>
                  <a:satMod val="160000"/>
                </a:srgbClr>
              </a:gs>
              <a:gs pos="50000">
                <a:srgbClr val="CCE9AD">
                  <a:tint val="44500"/>
                  <a:satMod val="160000"/>
                </a:srgbClr>
              </a:gs>
              <a:gs pos="100000">
                <a:srgbClr val="CCE9AD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04A7417-9D1B-4846-BEEC-797E26A398CA}"/>
              </a:ext>
            </a:extLst>
          </p:cNvPr>
          <p:cNvSpPr/>
          <p:nvPr/>
        </p:nvSpPr>
        <p:spPr>
          <a:xfrm>
            <a:off x="3654458" y="6013638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Miljødirektoratet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Forurensing</a:t>
            </a:r>
          </a:p>
        </p:txBody>
      </p:sp>
      <p:sp>
        <p:nvSpPr>
          <p:cNvPr id="5" name="Pil: bøyd mot venstre 4">
            <a:extLst>
              <a:ext uri="{FF2B5EF4-FFF2-40B4-BE49-F238E27FC236}">
                <a16:creationId xmlns:a16="http://schemas.microsoft.com/office/drawing/2014/main" id="{E9145195-AB45-4BDB-8095-F10E59DD3834}"/>
              </a:ext>
            </a:extLst>
          </p:cNvPr>
          <p:cNvSpPr/>
          <p:nvPr/>
        </p:nvSpPr>
        <p:spPr>
          <a:xfrm flipV="1">
            <a:off x="4832545" y="2241594"/>
            <a:ext cx="975625" cy="3421991"/>
          </a:xfrm>
          <a:prstGeom prst="curved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35DDEEDD-9F83-426D-B76C-CDD770DDC3F9}"/>
              </a:ext>
            </a:extLst>
          </p:cNvPr>
          <p:cNvGraphicFramePr>
            <a:graphicFrameLocks noGrp="1"/>
          </p:cNvGraphicFramePr>
          <p:nvPr/>
        </p:nvGraphicFramePr>
        <p:xfrm>
          <a:off x="8770357" y="0"/>
          <a:ext cx="2009529" cy="6838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9529">
                  <a:extLst>
                    <a:ext uri="{9D8B030D-6E8A-4147-A177-3AD203B41FA5}">
                      <a16:colId xmlns:a16="http://schemas.microsoft.com/office/drawing/2014/main" val="720033223"/>
                    </a:ext>
                  </a:extLst>
                </a:gridCol>
              </a:tblGrid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Arbeidstilsynet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3804135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Direktoratet for samfunnssikkerhet og beredskap (DSB)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251457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Direktoratet for strålevern og atomsikkerhet (DSA)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6232358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Fiskeridirektoratet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6493595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Justervesenet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257122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Mattilsynet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81530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Miljødirektoratet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974872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Næringslivets sikkerhetsorganisasjon (NSO)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587082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Petroleumstilsynet (PTIL)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48742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Statens helsetilsyn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275124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Arbeids- og velferdsdirektoratet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60115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Arkivverket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330502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Barne-, ungdoms- og familiedirektoratet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64205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Brønnøysundregistrene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9091501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Datatilsynet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51934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Digitaliseringsdirektoratet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6413779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Direktoratet for byggkvalitet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956880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Direktoratet for e-helse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619640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Direktoratet for IKT og fellestjenester i høyere utdanning og forskning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065623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Direktoratet for internasjonalisering og kvalitetsutvikling i høyere utdanning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426242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Direktoratet for mineralforvaltning med Bergmesteren for Svalbard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612191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Direktoratet for utviklingssamarbeid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12493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Direktoratet for økonomistyring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1628221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Finanstilsynet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244657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Folkehelseinstituttet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099996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Forbrukertilsynet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455266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Helsedirektoratet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7021747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Husbanken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3000787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Integrerings- og mangfoldsdirektoratet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0000337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Jernbanedirektoratet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5857141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Kompetanse Norge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40870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Konkurransetilsynet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5892838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Kriminalomsorgsdirektoratet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66933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Kulturtanken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293310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Kunst i offentlige rom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844929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Kystverket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565855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Landbruksdirektoratet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10160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Legemiddelverket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690652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Likestillings- og diskrimineringsombudet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5034967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Lotteri- og stiftelsestilsynet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558000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Luftfartstilsynet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737484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Lånekassen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638105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Medietilsynet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746212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Nasjonal kommunikasjonsmyndighet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1229118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Nasjonal sikkerhetsmyndighet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908582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n-NO" sz="500" u="none" strike="noStrike">
                          <a:effectLst/>
                        </a:rPr>
                        <a:t>Nasjonalt organ for kvalitet i utdanningen</a:t>
                      </a:r>
                      <a:endParaRPr lang="nn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854028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Norges vassdrags- og energidirektorat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663301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Norsk akkreditering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2898798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Norsk filminstitutt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240484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Norsk kulturråd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4374028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Norsk nukleær dekommisjonering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5531189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Norsk pasientskadeerstatning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458385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Norsk polarinstitutt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8746287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Oljedirektoratet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849810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Patentstyret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8636619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Pensjonstrygden for sjømenn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487763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Politidirektoratet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619746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Riksantikvaren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1616789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Riksrevisjonen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330215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Sivil klareringsmyndighet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9123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Sivilombudsmannen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179568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Sjøfartsdirektoratet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934555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Skattedirektoratet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434213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Statens havarikommisjon for transport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9201094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Statens jernbanetilsyn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6183879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Statens kartverk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964025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Statens legemiddelverk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3930549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Statens sivilrettsforvaltning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58531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Statens veivesen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8025925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Statistisk sentralbyrå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76295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Agder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588080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Innlandet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516212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Møre og Romsdal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810062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Nordland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429657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n-NO" sz="500" u="none" strike="noStrike">
                          <a:effectLst/>
                        </a:rPr>
                        <a:t>Statsforvalteren i Oslo og Viken</a:t>
                      </a:r>
                      <a:endParaRPr lang="nn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6341236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Rogaland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674489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Troms og Finnmark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276154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Trøndelag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139774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Vestfold og Telemark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4053031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Statsforvalteren i Vestland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513457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Tolldirektoratet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602338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Utdanningsdirektoratet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4557580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Utlendingsdirektoratet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9439797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Valgdirektoratet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97042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>
                          <a:effectLst/>
                        </a:rPr>
                        <a:t>Vegdirektoratet</a:t>
                      </a:r>
                      <a:endParaRPr lang="nb-N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780733"/>
                  </a:ext>
                </a:extLst>
              </a:tr>
              <a:tr h="79517">
                <a:tc>
                  <a:txBody>
                    <a:bodyPr/>
                    <a:lstStyle/>
                    <a:p>
                      <a:pPr algn="l" fontAlgn="ctr"/>
                      <a:r>
                        <a:rPr lang="nb-NO" sz="500" u="none" strike="noStrike" dirty="0">
                          <a:effectLst/>
                        </a:rPr>
                        <a:t>Vegtilsynet</a:t>
                      </a:r>
                      <a:endParaRPr lang="nb-N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9160686"/>
                  </a:ext>
                </a:extLst>
              </a:tr>
            </a:tbl>
          </a:graphicData>
        </a:graphic>
      </p:graphicFrame>
      <p:sp>
        <p:nvSpPr>
          <p:cNvPr id="9" name="TekstSylinder 8">
            <a:extLst>
              <a:ext uri="{FF2B5EF4-FFF2-40B4-BE49-F238E27FC236}">
                <a16:creationId xmlns:a16="http://schemas.microsoft.com/office/drawing/2014/main" id="{0FA11C73-DC5D-4F2D-BE52-74FB425E361D}"/>
              </a:ext>
            </a:extLst>
          </p:cNvPr>
          <p:cNvSpPr txBox="1"/>
          <p:nvPr/>
        </p:nvSpPr>
        <p:spPr>
          <a:xfrm rot="5400000">
            <a:off x="9014800" y="3119448"/>
            <a:ext cx="388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Identifiserte tilsynsmyndigheter i Norge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EC8E822-E9F7-414B-9D90-FC3B29C81499}"/>
              </a:ext>
            </a:extLst>
          </p:cNvPr>
          <p:cNvSpPr/>
          <p:nvPr/>
        </p:nvSpPr>
        <p:spPr>
          <a:xfrm>
            <a:off x="5813678" y="2456214"/>
            <a:ext cx="2159220" cy="578297"/>
          </a:xfrm>
          <a:prstGeom prst="ellipse">
            <a:avLst/>
          </a:prstGeom>
          <a:solidFill>
            <a:srgbClr val="CCE9A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Tilsynskalenderen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m/10 statsforvaltere</a:t>
            </a:r>
          </a:p>
        </p:txBody>
      </p:sp>
      <p:pic>
        <p:nvPicPr>
          <p:cNvPr id="73" name="Bilde 72">
            <a:extLst>
              <a:ext uri="{FF2B5EF4-FFF2-40B4-BE49-F238E27FC236}">
                <a16:creationId xmlns:a16="http://schemas.microsoft.com/office/drawing/2014/main" id="{9FEE996F-6725-4618-B99D-1A7FB8D52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4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EDC013DB-5B36-44D1-8609-A13C3FD3A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-1" r="38269" b="-4811"/>
          <a:stretch/>
        </p:blipFill>
        <p:spPr>
          <a:xfrm>
            <a:off x="-1" y="0"/>
            <a:ext cx="6096001" cy="7226300"/>
          </a:xfrm>
          <a:prstGeom prst="rect">
            <a:avLst/>
          </a:prstGeom>
          <a:noFill/>
        </p:spPr>
      </p:pic>
      <p:sp>
        <p:nvSpPr>
          <p:cNvPr id="83" name="Plassholder for innhold 5">
            <a:extLst>
              <a:ext uri="{FF2B5EF4-FFF2-40B4-BE49-F238E27FC236}">
                <a16:creationId xmlns:a16="http://schemas.microsoft.com/office/drawing/2014/main" id="{732F1A11-5F2C-4587-A4BF-C8C048DA7D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06477" y="1185932"/>
            <a:ext cx="5437555" cy="5672068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Georgia" panose="02040502050405020303" pitchFamily="18" charset="0"/>
              </a:rPr>
              <a:t>Forvaltet av Brønnøysundregistrene</a:t>
            </a:r>
          </a:p>
          <a:p>
            <a:pPr marL="0" indent="0">
              <a:spcAft>
                <a:spcPts val="600"/>
              </a:spcAft>
              <a:buNone/>
            </a:pPr>
            <a:endParaRPr lang="nb-NO" dirty="0"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Georgia" panose="02040502050405020303" pitchFamily="18" charset="0"/>
              </a:rPr>
              <a:t>Styrt drift og videreutvikling av tilsynsmyndighetene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dirty="0"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Georgia" panose="02040502050405020303" pitchFamily="18" charset="0"/>
              </a:rPr>
              <a:t>Et fundament for bredt samarbeid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Georgia" panose="02040502050405020303" pitchFamily="18" charset="0"/>
              </a:rPr>
              <a:t>Et fundament for nye bruksområder</a:t>
            </a:r>
          </a:p>
          <a:p>
            <a:pPr marL="0" indent="0">
              <a:spcAft>
                <a:spcPts val="600"/>
              </a:spcAft>
              <a:buNone/>
            </a:pPr>
            <a:endParaRPr lang="nb-NO" dirty="0"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Georgia" panose="02040502050405020303" pitchFamily="18" charset="0"/>
              </a:rPr>
              <a:t>I produksjon medio 2021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E857930-1D83-480A-BDDD-6D2B52D30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FD64B5E-614A-4552-A026-AD253761ED55}"/>
              </a:ext>
            </a:extLst>
          </p:cNvPr>
          <p:cNvSpPr txBox="1"/>
          <p:nvPr/>
        </p:nvSpPr>
        <p:spPr>
          <a:xfrm>
            <a:off x="6375400" y="190500"/>
            <a:ext cx="5303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>
                <a:latin typeface="Georgia" panose="02040502050405020303" pitchFamily="18" charset="0"/>
              </a:rPr>
              <a:t>Forvaltning av tjenesten</a:t>
            </a:r>
            <a:endParaRPr lang="nb-NO" sz="25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7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2EEDBA4-CC5E-4B3B-913E-2FE3CBD9B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116" y="1105302"/>
            <a:ext cx="7524750" cy="493395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85B3BEB-0DC6-4B98-BF19-5E20BDFB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Arkitekturen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7B7B1B7-7E43-48D0-A836-87B238844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5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ktangel: ett klippet hjørne 36">
            <a:extLst>
              <a:ext uri="{FF2B5EF4-FFF2-40B4-BE49-F238E27FC236}">
                <a16:creationId xmlns:a16="http://schemas.microsoft.com/office/drawing/2014/main" id="{7DF6AB58-1F47-4734-9AE8-496A4FAD286D}"/>
              </a:ext>
            </a:extLst>
          </p:cNvPr>
          <p:cNvSpPr/>
          <p:nvPr/>
        </p:nvSpPr>
        <p:spPr>
          <a:xfrm rot="240391">
            <a:off x="9345490" y="1697570"/>
            <a:ext cx="2047162" cy="2539705"/>
          </a:xfrm>
          <a:prstGeom prst="snip1Rect">
            <a:avLst/>
          </a:prstGeom>
          <a:solidFill>
            <a:srgbClr val="84F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Trend</a:t>
            </a:r>
          </a:p>
        </p:txBody>
      </p:sp>
      <p:sp>
        <p:nvSpPr>
          <p:cNvPr id="36" name="Rektangel: ett klippet hjørne 35">
            <a:extLst>
              <a:ext uri="{FF2B5EF4-FFF2-40B4-BE49-F238E27FC236}">
                <a16:creationId xmlns:a16="http://schemas.microsoft.com/office/drawing/2014/main" id="{73B3CE74-970D-4334-953C-1D064FDFAFC8}"/>
              </a:ext>
            </a:extLst>
          </p:cNvPr>
          <p:cNvSpPr/>
          <p:nvPr/>
        </p:nvSpPr>
        <p:spPr>
          <a:xfrm rot="240391">
            <a:off x="8917773" y="2238581"/>
            <a:ext cx="2047162" cy="2539705"/>
          </a:xfrm>
          <a:prstGeom prst="snip1Rect">
            <a:avLst/>
          </a:prstGeom>
          <a:solidFill>
            <a:srgbClr val="84F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Tilsynskoordinering</a:t>
            </a:r>
          </a:p>
        </p:txBody>
      </p:sp>
      <p:sp>
        <p:nvSpPr>
          <p:cNvPr id="69" name="Tittel 1">
            <a:extLst>
              <a:ext uri="{FF2B5EF4-FFF2-40B4-BE49-F238E27FC236}">
                <a16:creationId xmlns:a16="http://schemas.microsoft.com/office/drawing/2014/main" id="{13752B63-B2D6-4E0A-B761-5191E58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525816"/>
            <a:ext cx="11111864" cy="553998"/>
          </a:xfrm>
        </p:spPr>
        <p:txBody>
          <a:bodyPr/>
          <a:lstStyle/>
          <a:p>
            <a:r>
              <a:rPr lang="nb-NO" dirty="0">
                <a:latin typeface="Georgia" panose="02040502050405020303" pitchFamily="18" charset="0"/>
              </a:rPr>
              <a:t>Arkitekturen</a:t>
            </a:r>
          </a:p>
        </p:txBody>
      </p:sp>
      <p:sp>
        <p:nvSpPr>
          <p:cNvPr id="2" name="Rektangel: ett klippet hjørne 1">
            <a:extLst>
              <a:ext uri="{FF2B5EF4-FFF2-40B4-BE49-F238E27FC236}">
                <a16:creationId xmlns:a16="http://schemas.microsoft.com/office/drawing/2014/main" id="{CF6D3DAE-C4BB-4F8D-B197-9F9F8F0114BA}"/>
              </a:ext>
            </a:extLst>
          </p:cNvPr>
          <p:cNvSpPr/>
          <p:nvPr/>
        </p:nvSpPr>
        <p:spPr>
          <a:xfrm rot="240391">
            <a:off x="8524509" y="2777951"/>
            <a:ext cx="2047162" cy="2539705"/>
          </a:xfrm>
          <a:prstGeom prst="snip1Rect">
            <a:avLst/>
          </a:prstGeom>
          <a:solidFill>
            <a:srgbClr val="84F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Tilsynsrapport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Tilsynsobjekt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Tilsynsmyndighet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 vegne av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Tilsynsadresser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Tilsynsaktivitet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Tilsynsegenskaper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Kontakt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Tilsynsnotater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Brudd og reaksjoner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45A62968-1718-4D6B-A843-D34EF7A06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3" y="6449744"/>
            <a:ext cx="2165452" cy="26220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BBA28C0-5A5D-4977-8283-111159856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2" y="1079814"/>
            <a:ext cx="7935900" cy="48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5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beidstilsynet">
  <a:themeElements>
    <a:clrScheme name="Arbeidstilsyn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C1B0"/>
      </a:accent1>
      <a:accent2>
        <a:srgbClr val="FF7B56"/>
      </a:accent2>
      <a:accent3>
        <a:srgbClr val="EDEEF2"/>
      </a:accent3>
      <a:accent4>
        <a:srgbClr val="70DAD0"/>
      </a:accent4>
      <a:accent5>
        <a:srgbClr val="FFB09A"/>
      </a:accent5>
      <a:accent6>
        <a:srgbClr val="797A7A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9B49ADF2-293F-FB46-88D4-C41A78F5819D}" vid="{0CC15C6C-929A-CB4F-B8C6-C7DA0D52FCF8}"/>
    </a:ext>
  </a:extLst>
</a:theme>
</file>

<file path=ppt/theme/theme3.xml><?xml version="1.0" encoding="utf-8"?>
<a:theme xmlns:a="http://schemas.openxmlformats.org/drawingml/2006/main" name="2_Office-tema">
  <a:themeElements>
    <a:clrScheme name="Brønnøysundreg">
      <a:dk1>
        <a:sysClr val="windowText" lastClr="000000"/>
      </a:dk1>
      <a:lt1>
        <a:sysClr val="window" lastClr="FFFFFF"/>
      </a:lt1>
      <a:dk2>
        <a:srgbClr val="0078CC"/>
      </a:dk2>
      <a:lt2>
        <a:srgbClr val="E7E6E6"/>
      </a:lt2>
      <a:accent1>
        <a:srgbClr val="00B8E6"/>
      </a:accent1>
      <a:accent2>
        <a:srgbClr val="009152"/>
      </a:accent2>
      <a:accent3>
        <a:srgbClr val="815EB4"/>
      </a:accent3>
      <a:accent4>
        <a:srgbClr val="FBAE16"/>
      </a:accent4>
      <a:accent5>
        <a:srgbClr val="EB5C31"/>
      </a:accent5>
      <a:accent6>
        <a:srgbClr val="A6AAA9"/>
      </a:accent6>
      <a:hlink>
        <a:srgbClr val="0563C1"/>
      </a:hlink>
      <a:folHlink>
        <a:srgbClr val="954F72"/>
      </a:folHlink>
    </a:clrScheme>
    <a:fontScheme name="Brønnøysundregister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 bokmål.pptx" id="{702CF40A-99AA-4854-A80D-9B185C542B06}" vid="{8569E5FE-B272-491B-A421-B06EBF618174}"/>
    </a:ext>
  </a:extLst>
</a:theme>
</file>

<file path=ppt/theme/theme4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867</Words>
  <Application>Microsoft Office PowerPoint</Application>
  <PresentationFormat>Widescreen</PresentationFormat>
  <Paragraphs>278</Paragraphs>
  <Slides>21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Helvetica Neue Light</vt:lpstr>
      <vt:lpstr>Office-tema</vt:lpstr>
      <vt:lpstr>Arbeidstilsynet</vt:lpstr>
      <vt:lpstr>2_Office-tema</vt:lpstr>
      <vt:lpstr>Office Theme</vt:lpstr>
      <vt:lpstr>Informasjonsforvaltning i prosjektet Deling av tilsynsdata ~ Tilda</vt:lpstr>
      <vt:lpstr>I dag vil jeg snakke om   </vt:lpstr>
      <vt:lpstr>Bakgrunn</vt:lpstr>
      <vt:lpstr>PowerPoint-presentasjon</vt:lpstr>
      <vt:lpstr>Prosjektorganisering</vt:lpstr>
      <vt:lpstr>Stort potensiale</vt:lpstr>
      <vt:lpstr>PowerPoint-presentasjon</vt:lpstr>
      <vt:lpstr>Arkitekturen</vt:lpstr>
      <vt:lpstr>Arkitekturen</vt:lpstr>
      <vt:lpstr>Informasjonsforvaltning i Tilda</vt:lpstr>
      <vt:lpstr>Krav til informasjonsforvaltning i prosjektet</vt:lpstr>
      <vt:lpstr>Nasjonal verktøykasse for deling av data supplert med egne rammeverk</vt:lpstr>
      <vt:lpstr>Å begripe begrepene…</vt:lpstr>
      <vt:lpstr>Fra hode til “kode”</vt:lpstr>
      <vt:lpstr>Tildas begrepsapparat inn i Felles datakatalog</vt:lpstr>
      <vt:lpstr>PowerPoint-presentasjon</vt:lpstr>
      <vt:lpstr>PowerPoint-presentasjon</vt:lpstr>
      <vt:lpstr>PowerPoint-presentasjon</vt:lpstr>
      <vt:lpstr>Hva lærte vi?</vt:lpstr>
      <vt:lpstr>Hvor står vi nå?</vt:lpstr>
      <vt:lpstr>Takk for meg!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Tilda</dc:title>
  <dc:creator>Torseth, Marit Holm</dc:creator>
  <cp:lastModifiedBy>Torseth, Marit Holm</cp:lastModifiedBy>
  <cp:revision>63</cp:revision>
  <dcterms:created xsi:type="dcterms:W3CDTF">2021-09-13T09:17:10Z</dcterms:created>
  <dcterms:modified xsi:type="dcterms:W3CDTF">2021-09-15T08:43:17Z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876794c-8cc1-4553-ade2-1b635d166220_Enabled">
    <vt:lpwstr>true</vt:lpwstr>
  </property>
  <property fmtid="{D5CDD505-2E9C-101B-9397-08002B2CF9AE}" pid="3" name="MSIP_Label_f876794c-8cc1-4553-ade2-1b635d166220_SetDate">
    <vt:lpwstr>2021-09-13T09:17:10Z</vt:lpwstr>
  </property>
  <property fmtid="{D5CDD505-2E9C-101B-9397-08002B2CF9AE}" pid="4" name="MSIP_Label_f876794c-8cc1-4553-ade2-1b635d166220_Method">
    <vt:lpwstr>Standard</vt:lpwstr>
  </property>
  <property fmtid="{D5CDD505-2E9C-101B-9397-08002B2CF9AE}" pid="5" name="MSIP_Label_f876794c-8cc1-4553-ade2-1b635d166220_Name">
    <vt:lpwstr>Åpen informasjon</vt:lpwstr>
  </property>
  <property fmtid="{D5CDD505-2E9C-101B-9397-08002B2CF9AE}" pid="6" name="MSIP_Label_f876794c-8cc1-4553-ade2-1b635d166220_SiteId">
    <vt:lpwstr>4e14915f-a3fe-45aa-92c3-9d87465eda00</vt:lpwstr>
  </property>
  <property fmtid="{D5CDD505-2E9C-101B-9397-08002B2CF9AE}" pid="7" name="MSIP_Label_f876794c-8cc1-4553-ade2-1b635d166220_ActionId">
    <vt:lpwstr>fc17c59d-0750-40f7-882d-90d055968944</vt:lpwstr>
  </property>
  <property fmtid="{D5CDD505-2E9C-101B-9397-08002B2CF9AE}" pid="8" name="MSIP_Label_f876794c-8cc1-4553-ade2-1b635d166220_ContentBits">
    <vt:lpwstr>0</vt:lpwstr>
  </property>
</Properties>
</file>