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sldIdLst>
    <p:sldId id="331" r:id="rId5"/>
    <p:sldId id="257" r:id="rId6"/>
    <p:sldId id="268" r:id="rId7"/>
    <p:sldId id="258" r:id="rId8"/>
    <p:sldId id="463" r:id="rId9"/>
    <p:sldId id="464" r:id="rId10"/>
    <p:sldId id="454" r:id="rId11"/>
    <p:sldId id="427" r:id="rId12"/>
    <p:sldId id="333" r:id="rId13"/>
    <p:sldId id="344" r:id="rId14"/>
    <p:sldId id="410" r:id="rId15"/>
    <p:sldId id="412" r:id="rId16"/>
    <p:sldId id="456" r:id="rId17"/>
    <p:sldId id="457" r:id="rId18"/>
    <p:sldId id="458" r:id="rId19"/>
    <p:sldId id="366" r:id="rId20"/>
    <p:sldId id="451" r:id="rId21"/>
    <p:sldId id="365" r:id="rId22"/>
    <p:sldId id="452" r:id="rId23"/>
    <p:sldId id="266" r:id="rId24"/>
    <p:sldId id="328" r:id="rId25"/>
    <p:sldId id="274" r:id="rId26"/>
    <p:sldId id="345" r:id="rId27"/>
    <p:sldId id="453" r:id="rId28"/>
    <p:sldId id="289" r:id="rId29"/>
    <p:sldId id="275" r:id="rId30"/>
    <p:sldId id="462" r:id="rId31"/>
    <p:sldId id="369" r:id="rId32"/>
    <p:sldId id="373" r:id="rId33"/>
    <p:sldId id="374" r:id="rId34"/>
    <p:sldId id="406" r:id="rId35"/>
    <p:sldId id="455" r:id="rId36"/>
    <p:sldId id="461" r:id="rId37"/>
    <p:sldId id="459" r:id="rId38"/>
    <p:sldId id="460" r:id="rId39"/>
    <p:sldId id="433" r:id="rId40"/>
    <p:sldId id="352" r:id="rId41"/>
    <p:sldId id="359" r:id="rId42"/>
    <p:sldId id="357" r:id="rId43"/>
    <p:sldId id="358" r:id="rId44"/>
    <p:sldId id="435" r:id="rId45"/>
    <p:sldId id="353" r:id="rId46"/>
    <p:sldId id="436" r:id="rId47"/>
    <p:sldId id="437" r:id="rId48"/>
    <p:sldId id="304" r:id="rId49"/>
    <p:sldId id="310" r:id="rId50"/>
    <p:sldId id="311" r:id="rId51"/>
    <p:sldId id="319" r:id="rId52"/>
    <p:sldId id="321" r:id="rId53"/>
    <p:sldId id="312" r:id="rId54"/>
    <p:sldId id="315" r:id="rId55"/>
    <p:sldId id="314" r:id="rId56"/>
    <p:sldId id="313" r:id="rId57"/>
    <p:sldId id="323" r:id="rId58"/>
    <p:sldId id="330" r:id="rId59"/>
    <p:sldId id="438" r:id="rId60"/>
    <p:sldId id="305" r:id="rId61"/>
    <p:sldId id="306" r:id="rId62"/>
    <p:sldId id="401" r:id="rId63"/>
    <p:sldId id="320" r:id="rId64"/>
    <p:sldId id="307" r:id="rId65"/>
    <p:sldId id="308" r:id="rId66"/>
    <p:sldId id="342" r:id="rId67"/>
    <p:sldId id="339" r:id="rId68"/>
    <p:sldId id="337" r:id="rId69"/>
    <p:sldId id="338" r:id="rId70"/>
    <p:sldId id="340" r:id="rId71"/>
    <p:sldId id="341" r:id="rId72"/>
    <p:sldId id="439" r:id="rId73"/>
    <p:sldId id="440" r:id="rId74"/>
    <p:sldId id="441" r:id="rId75"/>
    <p:sldId id="384" r:id="rId76"/>
    <p:sldId id="385" r:id="rId77"/>
    <p:sldId id="291" r:id="rId78"/>
    <p:sldId id="434" r:id="rId79"/>
    <p:sldId id="367" r:id="rId80"/>
    <p:sldId id="329" r:id="rId81"/>
    <p:sldId id="409" r:id="rId82"/>
    <p:sldId id="282" r:id="rId83"/>
    <p:sldId id="379" r:id="rId84"/>
    <p:sldId id="28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te, Øystein Flø" initials="BF" lastIdx="10" clrIdx="0">
    <p:extLst>
      <p:ext uri="{19B8F6BF-5375-455C-9EA6-DF929625EA0E}">
        <p15:presenceInfo xmlns:p15="http://schemas.microsoft.com/office/powerpoint/2012/main" userId="S::oystein.flo.baste@digdir.no::f810edc4-a308-4ce6-9230-ffb7954d61e4" providerId="AD"/>
      </p:ext>
    </p:extLst>
  </p:cmAuthor>
  <p:cmAuthor id="2" name="Strande, Ask" initials="SA" lastIdx="1" clrIdx="1">
    <p:extLst>
      <p:ext uri="{19B8F6BF-5375-455C-9EA6-DF929625EA0E}">
        <p15:presenceInfo xmlns:p15="http://schemas.microsoft.com/office/powerpoint/2012/main" userId="Strande, Ask" providerId="None"/>
      </p:ext>
    </p:extLst>
  </p:cmAuthor>
  <p:cmAuthor id="3" name="Skjeltorp-Borgaas, Johannes" initials="SBJ" lastIdx="1" clrIdx="2">
    <p:extLst>
      <p:ext uri="{19B8F6BF-5375-455C-9EA6-DF929625EA0E}">
        <p15:presenceInfo xmlns:p15="http://schemas.microsoft.com/office/powerpoint/2012/main" userId="Skjeltorp-Borgaas, Johannes" providerId="None"/>
      </p:ext>
    </p:extLst>
  </p:cmAuthor>
  <p:cmAuthor id="4" name="Hjelle, Emil Wiersdalen" initials="HW" lastIdx="2" clrIdx="3">
    <p:extLst>
      <p:ext uri="{19B8F6BF-5375-455C-9EA6-DF929625EA0E}">
        <p15:presenceInfo xmlns:p15="http://schemas.microsoft.com/office/powerpoint/2012/main" userId="S::emil.wiersdal.hjelle@digdir.no::1707e803-9b3f-452c-818c-0446bd03917a" providerId="AD"/>
      </p:ext>
    </p:extLst>
  </p:cmAuthor>
  <p:cmAuthor id="5" name="Paulsen, Magnus" initials="PM" lastIdx="1" clrIdx="4">
    <p:extLst>
      <p:ext uri="{19B8F6BF-5375-455C-9EA6-DF929625EA0E}">
        <p15:presenceInfo xmlns:p15="http://schemas.microsoft.com/office/powerpoint/2012/main" userId="S::magnus.paulsen@digdir.no::572ca8f6-2d19-4577-82a4-e59271018b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ED"/>
    <a:srgbClr val="C20074"/>
    <a:srgbClr val="EDF8FF"/>
    <a:srgbClr val="0300B0"/>
    <a:srgbClr val="4F002F"/>
    <a:srgbClr val="FFFFFF"/>
    <a:srgbClr val="FFF0CF"/>
    <a:srgbClr val="368700"/>
    <a:srgbClr val="02008A"/>
    <a:srgbClr val="2D7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9"/>
  </p:normalViewPr>
  <p:slideViewPr>
    <p:cSldViewPr snapToGrid="0">
      <p:cViewPr varScale="1">
        <p:scale>
          <a:sx n="120" d="100"/>
          <a:sy n="120" d="100"/>
        </p:scale>
        <p:origin x="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1T18:10:28.955" idx="7">
    <p:pos x="10" y="10"/>
    <p:text>Men alt her er "gode erfaringer" i form av læringspunkter</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10T03:20:44.662" idx="4">
    <p:pos x="6714" y="2266"/>
    <p:text>Tenker at video er overflødig - vi viste det sist. 
Men det er relevant å raskt nevne de små justeringene vi har gjort siden forrige demo :--)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1-08-10T06:58:08.770" idx="1">
    <p:pos x="6715" y="2265"/>
    <p:text>Jeg ville skrevet: autofyller informasjon som er lagret i ID-porten, brukeren får kun opp de relevante feltene (f.eks. så får man ikke opp felter for navn og fødselsnummer på samboer hvis man har fylt ut at man ikke har samboer) og man slipper å bruke papir (Redder planeten)</p:text>
    <p:extLst>
      <p:ext uri="{C676402C-5697-4E1C-873F-D02D1690AC5C}">
        <p15:threadingInfo xmlns:p15="http://schemas.microsoft.com/office/powerpoint/2012/main" timeZoneBias="420"/>
      </p:ext>
    </p:extLst>
  </p:cm>
  <p:cm authorId="4" dt="2021-08-10T07:03:53.308" idx="2">
    <p:pos x="6811" y="2361"/>
    <p:text>Forslag: Det er ingen måte å fortelle en søker at han/hun tjener for mye til å kunne få redusert foreldrebetaling. Det er heller ikke mulig å hente inn skattemeldinger automatisk. Sikkert mer og...</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8-10T03:20:44.662" idx="8">
    <p:pos x="6714" y="2266"/>
    <p:text>Tenker at video er overflødig - vi viste det sist. 
Men det er relevant å raskt nevne de små justeringene vi har gjort siden forrige demo :--)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16300-0A87-4A49-98E5-B46EC55EE34D}" type="datetimeFigureOut">
              <a:rPr lang="nb-NO" smtClean="0"/>
              <a:t>01.09.2021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940BA-3897-468B-BCF2-BAE98CDFFC86}" type="slidenum">
              <a:rPr lang="nb-NO" smtClean="0"/>
              <a:t>‹#›</a:t>
            </a:fld>
            <a:endParaRPr lang="nb-NO"/>
          </a:p>
        </p:txBody>
      </p:sp>
    </p:spTree>
    <p:extLst>
      <p:ext uri="{BB962C8B-B14F-4D97-AF65-F5344CB8AC3E}">
        <p14:creationId xmlns:p14="http://schemas.microsoft.com/office/powerpoint/2010/main" val="3728121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mira</a:t>
            </a:r>
            <a:endParaRPr lang="nb-NO" dirty="0"/>
          </a:p>
        </p:txBody>
      </p:sp>
      <p:sp>
        <p:nvSpPr>
          <p:cNvPr id="4" name="Plassholder for lysbildenummer 3"/>
          <p:cNvSpPr>
            <a:spLocks noGrp="1"/>
          </p:cNvSpPr>
          <p:nvPr>
            <p:ph type="sldNum" sz="quarter" idx="5"/>
          </p:nvPr>
        </p:nvSpPr>
        <p:spPr/>
        <p:txBody>
          <a:bodyPr/>
          <a:lstStyle/>
          <a:p>
            <a:fld id="{82E940BA-3897-468B-BCF2-BAE98CDFFC86}" type="slidenum">
              <a:rPr lang="nb-NO" smtClean="0"/>
              <a:t>1</a:t>
            </a:fld>
            <a:endParaRPr lang="nb-NO"/>
          </a:p>
        </p:txBody>
      </p:sp>
    </p:spTree>
    <p:extLst>
      <p:ext uri="{BB962C8B-B14F-4D97-AF65-F5344CB8AC3E}">
        <p14:creationId xmlns:p14="http://schemas.microsoft.com/office/powerpoint/2010/main" val="853618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22</a:t>
            </a:fld>
            <a:endParaRPr lang="nb-NO"/>
          </a:p>
        </p:txBody>
      </p:sp>
    </p:spTree>
    <p:extLst>
      <p:ext uri="{BB962C8B-B14F-4D97-AF65-F5344CB8AC3E}">
        <p14:creationId xmlns:p14="http://schemas.microsoft.com/office/powerpoint/2010/main" val="1221348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27</a:t>
            </a:fld>
            <a:endParaRPr lang="nb-NO"/>
          </a:p>
        </p:txBody>
      </p:sp>
    </p:spTree>
    <p:extLst>
      <p:ext uri="{BB962C8B-B14F-4D97-AF65-F5344CB8AC3E}">
        <p14:creationId xmlns:p14="http://schemas.microsoft.com/office/powerpoint/2010/main" val="652129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Strukturen til </a:t>
            </a:r>
            <a:r>
              <a:rPr lang="nb-NO" err="1"/>
              <a:t>backend</a:t>
            </a:r>
            <a:r>
              <a:rPr lang="nb-NO"/>
              <a:t>-systemet, hvor man ser prosessflyten ved initiering av søknad. </a:t>
            </a:r>
          </a:p>
          <a:p>
            <a:endParaRPr lang="nb-NO"/>
          </a:p>
          <a:p>
            <a:r>
              <a:rPr lang="nb-NO"/>
              <a:t>(kanskje nevne?) </a:t>
            </a:r>
          </a:p>
          <a:p>
            <a:r>
              <a:rPr lang="nb-NO"/>
              <a:t>Det er denne strukturen vi har videreutviklet og koblet med applikasjon vi har utviklet den siste halvdelen av prosjektet.</a:t>
            </a:r>
          </a:p>
        </p:txBody>
      </p:sp>
      <p:sp>
        <p:nvSpPr>
          <p:cNvPr id="4" name="Plassholder for lysbildenummer 3"/>
          <p:cNvSpPr>
            <a:spLocks noGrp="1"/>
          </p:cNvSpPr>
          <p:nvPr>
            <p:ph type="sldNum" sz="quarter" idx="5"/>
          </p:nvPr>
        </p:nvSpPr>
        <p:spPr/>
        <p:txBody>
          <a:bodyPr/>
          <a:lstStyle/>
          <a:p>
            <a:fld id="{82E940BA-3897-468B-BCF2-BAE98CDFFC86}" type="slidenum">
              <a:rPr lang="nb-NO" smtClean="0"/>
              <a:t>28</a:t>
            </a:fld>
            <a:endParaRPr lang="nb-NO"/>
          </a:p>
        </p:txBody>
      </p:sp>
    </p:spTree>
    <p:extLst>
      <p:ext uri="{BB962C8B-B14F-4D97-AF65-F5344CB8AC3E}">
        <p14:creationId xmlns:p14="http://schemas.microsoft.com/office/powerpoint/2010/main" val="319096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sunniva</a:t>
            </a:r>
            <a:endParaRPr lang="nb-NO" dirty="0"/>
          </a:p>
        </p:txBody>
      </p:sp>
      <p:sp>
        <p:nvSpPr>
          <p:cNvPr id="4" name="Plassholder for lysbildenummer 3"/>
          <p:cNvSpPr>
            <a:spLocks noGrp="1"/>
          </p:cNvSpPr>
          <p:nvPr>
            <p:ph type="sldNum" sz="quarter" idx="5"/>
          </p:nvPr>
        </p:nvSpPr>
        <p:spPr/>
        <p:txBody>
          <a:bodyPr/>
          <a:lstStyle/>
          <a:p>
            <a:fld id="{82E940BA-3897-468B-BCF2-BAE98CDFFC86}" type="slidenum">
              <a:rPr lang="nb-NO" smtClean="0"/>
              <a:t>32</a:t>
            </a:fld>
            <a:endParaRPr lang="nb-NO"/>
          </a:p>
        </p:txBody>
      </p:sp>
    </p:spTree>
    <p:extLst>
      <p:ext uri="{BB962C8B-B14F-4D97-AF65-F5344CB8AC3E}">
        <p14:creationId xmlns:p14="http://schemas.microsoft.com/office/powerpoint/2010/main" val="191772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a:t>En ide om </a:t>
            </a:r>
            <a:r>
              <a:rPr lang="en-US" b="1" err="1"/>
              <a:t>hvordan</a:t>
            </a:r>
            <a:r>
              <a:rPr lang="en-US" b="1"/>
              <a:t> </a:t>
            </a:r>
            <a:r>
              <a:rPr lang="en-US" b="1" err="1"/>
              <a:t>forskjellige</a:t>
            </a:r>
            <a:r>
              <a:rPr lang="en-US" b="1"/>
              <a:t> </a:t>
            </a:r>
            <a:r>
              <a:rPr lang="en-US" b="1" err="1"/>
              <a:t>tjenester</a:t>
            </a:r>
            <a:r>
              <a:rPr lang="en-US" b="1"/>
              <a:t> </a:t>
            </a:r>
            <a:r>
              <a:rPr lang="en-US" b="1" err="1"/>
              <a:t>kan</a:t>
            </a:r>
            <a:r>
              <a:rPr lang="en-US" b="1"/>
              <a:t> henge </a:t>
            </a:r>
            <a:r>
              <a:rPr lang="en-US" b="1" err="1"/>
              <a:t>sammen</a:t>
            </a:r>
            <a:r>
              <a:rPr lang="en-US" b="1"/>
              <a:t>, </a:t>
            </a:r>
            <a:r>
              <a:rPr lang="en-US" b="1" err="1"/>
              <a:t>sende</a:t>
            </a:r>
            <a:r>
              <a:rPr lang="en-US" b="1"/>
              <a:t> signaler </a:t>
            </a:r>
            <a:r>
              <a:rPr lang="en-US" b="1" err="1"/>
              <a:t>når</a:t>
            </a:r>
            <a:r>
              <a:rPr lang="en-US" b="1"/>
              <a:t> </a:t>
            </a:r>
            <a:r>
              <a:rPr lang="en-US" b="1" err="1"/>
              <a:t>endringer</a:t>
            </a:r>
            <a:r>
              <a:rPr lang="en-US" b="1"/>
              <a:t> </a:t>
            </a:r>
            <a:r>
              <a:rPr lang="en-US" b="1" err="1"/>
              <a:t>forekommer</a:t>
            </a:r>
            <a:r>
              <a:rPr lang="en-US" b="1"/>
              <a:t> </a:t>
            </a:r>
            <a:r>
              <a:rPr lang="en-US" b="1" err="1"/>
              <a:t>i</a:t>
            </a:r>
            <a:r>
              <a:rPr lang="en-US" b="1"/>
              <a:t> data om deg </a:t>
            </a:r>
            <a:r>
              <a:rPr lang="en-US" b="1" err="1"/>
              <a:t>staten</a:t>
            </a:r>
            <a:r>
              <a:rPr lang="en-US" b="1"/>
              <a:t> sitter på. </a:t>
            </a:r>
            <a:r>
              <a:rPr lang="en-US" b="1" err="1"/>
              <a:t>Basert</a:t>
            </a:r>
            <a:r>
              <a:rPr lang="en-US" b="1"/>
              <a:t> å </a:t>
            </a:r>
            <a:r>
              <a:rPr lang="en-US" b="1" err="1"/>
              <a:t>disse</a:t>
            </a:r>
            <a:r>
              <a:rPr lang="en-US" b="1"/>
              <a:t> </a:t>
            </a:r>
            <a:r>
              <a:rPr lang="en-US" b="1" err="1"/>
              <a:t>endirngene</a:t>
            </a:r>
            <a:r>
              <a:rPr lang="en-US" b="1"/>
              <a:t> </a:t>
            </a:r>
            <a:r>
              <a:rPr lang="en-US" b="1" err="1"/>
              <a:t>kan</a:t>
            </a:r>
            <a:r>
              <a:rPr lang="en-US" b="1"/>
              <a:t> </a:t>
            </a:r>
            <a:r>
              <a:rPr lang="en-US" b="1" err="1"/>
              <a:t>innbyggerne</a:t>
            </a:r>
            <a:r>
              <a:rPr lang="en-US" b="1"/>
              <a:t> </a:t>
            </a:r>
            <a:r>
              <a:rPr lang="en-US" b="1" err="1"/>
              <a:t>få</a:t>
            </a:r>
            <a:r>
              <a:rPr lang="en-US" b="1"/>
              <a:t> </a:t>
            </a:r>
            <a:r>
              <a:rPr lang="en-US" b="1" err="1"/>
              <a:t>beskjed</a:t>
            </a:r>
            <a:r>
              <a:rPr lang="en-US" b="1"/>
              <a:t> om å </a:t>
            </a:r>
            <a:r>
              <a:rPr lang="en-US" b="1" err="1"/>
              <a:t>sjekke</a:t>
            </a:r>
            <a:r>
              <a:rPr lang="en-US" b="1"/>
              <a:t> </a:t>
            </a:r>
            <a:r>
              <a:rPr lang="en-US" b="1" err="1"/>
              <a:t>tjenester</a:t>
            </a:r>
            <a:r>
              <a:rPr lang="en-US" b="1"/>
              <a:t> de </a:t>
            </a:r>
            <a:r>
              <a:rPr lang="en-US" b="1" err="1"/>
              <a:t>kan</a:t>
            </a:r>
            <a:r>
              <a:rPr lang="en-US" b="1"/>
              <a:t> ha </a:t>
            </a:r>
            <a:r>
              <a:rPr lang="en-US" b="1" err="1"/>
              <a:t>krav</a:t>
            </a:r>
            <a:r>
              <a:rPr lang="en-US" b="1"/>
              <a:t> </a:t>
            </a:r>
            <a:r>
              <a:rPr lang="en-US" b="1" err="1"/>
              <a:t>på</a:t>
            </a:r>
            <a:r>
              <a:rPr lang="en-US" b="1"/>
              <a:t>. Dette </a:t>
            </a:r>
            <a:r>
              <a:rPr lang="en-US" b="1" err="1"/>
              <a:t>kan</a:t>
            </a:r>
            <a:r>
              <a:rPr lang="en-US" b="1"/>
              <a:t> </a:t>
            </a:r>
            <a:r>
              <a:rPr lang="en-US" b="1">
                <a:cs typeface="+mn-lt"/>
              </a:rPr>
              <a:t>med </a:t>
            </a:r>
            <a:r>
              <a:rPr lang="en-US" b="1" err="1">
                <a:cs typeface="+mn-lt"/>
              </a:rPr>
              <a:t>andre</a:t>
            </a:r>
            <a:r>
              <a:rPr lang="en-US" b="1">
                <a:cs typeface="+mn-lt"/>
              </a:rPr>
              <a:t> </a:t>
            </a:r>
            <a:r>
              <a:rPr lang="en-US" b="1" err="1">
                <a:cs typeface="+mn-lt"/>
              </a:rPr>
              <a:t>ord</a:t>
            </a:r>
            <a:r>
              <a:rPr lang="en-US" b="1">
                <a:cs typeface="+mn-lt"/>
              </a:rPr>
              <a:t> </a:t>
            </a:r>
            <a:r>
              <a:rPr lang="en-US" b="1" err="1">
                <a:cs typeface="+mn-lt"/>
              </a:rPr>
              <a:t>være</a:t>
            </a:r>
            <a:r>
              <a:rPr lang="en-US" b="1">
                <a:cs typeface="+mn-lt"/>
              </a:rPr>
              <a:t> et </a:t>
            </a:r>
            <a:r>
              <a:rPr lang="en-US" b="1" err="1">
                <a:cs typeface="+mn-lt"/>
              </a:rPr>
              <a:t>middel</a:t>
            </a:r>
            <a:r>
              <a:rPr lang="en-US" b="1">
                <a:cs typeface="+mn-lt"/>
              </a:rPr>
              <a:t> </a:t>
            </a:r>
            <a:r>
              <a:rPr lang="en-US" b="1" err="1">
                <a:cs typeface="+mn-lt"/>
              </a:rPr>
              <a:t>som</a:t>
            </a:r>
            <a:r>
              <a:rPr lang="en-US" b="1">
                <a:cs typeface="+mn-lt"/>
              </a:rPr>
              <a:t> </a:t>
            </a:r>
            <a:r>
              <a:rPr lang="en-US" b="1" err="1">
                <a:cs typeface="+mn-lt"/>
              </a:rPr>
              <a:t>gir</a:t>
            </a:r>
            <a:r>
              <a:rPr lang="en-US" b="1">
                <a:cs typeface="+mn-lt"/>
              </a:rPr>
              <a:t> </a:t>
            </a:r>
            <a:r>
              <a:rPr lang="en-US" b="1" err="1">
                <a:cs typeface="+mn-lt"/>
              </a:rPr>
              <a:t>proaktive</a:t>
            </a:r>
            <a:r>
              <a:rPr lang="en-US" b="1">
                <a:cs typeface="+mn-lt"/>
              </a:rPr>
              <a:t> </a:t>
            </a:r>
            <a:r>
              <a:rPr lang="en-US" b="1" err="1">
                <a:cs typeface="+mn-lt"/>
              </a:rPr>
              <a:t>tjenester</a:t>
            </a:r>
            <a:r>
              <a:rPr lang="en-US" b="1">
                <a:cs typeface="+mn-lt"/>
              </a:rPr>
              <a:t>.</a:t>
            </a:r>
            <a:br>
              <a:rPr lang="en-US" b="1">
                <a:cs typeface="+mn-lt"/>
              </a:rPr>
            </a:br>
            <a:endParaRPr lang="en-US" b="1">
              <a:cs typeface="Calibri"/>
            </a:endParaRPr>
          </a:p>
        </p:txBody>
      </p:sp>
      <p:sp>
        <p:nvSpPr>
          <p:cNvPr id="4" name="Plassholder for lysbildenummer 3"/>
          <p:cNvSpPr>
            <a:spLocks noGrp="1"/>
          </p:cNvSpPr>
          <p:nvPr>
            <p:ph type="sldNum" sz="quarter" idx="5"/>
          </p:nvPr>
        </p:nvSpPr>
        <p:spPr/>
        <p:txBody>
          <a:bodyPr/>
          <a:lstStyle/>
          <a:p>
            <a:fld id="{82E940BA-3897-468B-BCF2-BAE98CDFFC86}" type="slidenum">
              <a:rPr lang="nb-NO" smtClean="0"/>
              <a:t>41</a:t>
            </a:fld>
            <a:endParaRPr lang="nb-NO"/>
          </a:p>
        </p:txBody>
      </p:sp>
    </p:spTree>
    <p:extLst>
      <p:ext uri="{BB962C8B-B14F-4D97-AF65-F5344CB8AC3E}">
        <p14:creationId xmlns:p14="http://schemas.microsoft.com/office/powerpoint/2010/main" val="1210447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a:t>En ide om </a:t>
            </a:r>
            <a:r>
              <a:rPr lang="en-US" b="1" err="1"/>
              <a:t>hvordan</a:t>
            </a:r>
            <a:r>
              <a:rPr lang="en-US" b="1"/>
              <a:t> </a:t>
            </a:r>
            <a:r>
              <a:rPr lang="en-US" b="1" err="1"/>
              <a:t>forskjellige</a:t>
            </a:r>
            <a:r>
              <a:rPr lang="en-US" b="1"/>
              <a:t> </a:t>
            </a:r>
            <a:r>
              <a:rPr lang="en-US" b="1" err="1"/>
              <a:t>tjenester</a:t>
            </a:r>
            <a:r>
              <a:rPr lang="en-US" b="1"/>
              <a:t> </a:t>
            </a:r>
            <a:r>
              <a:rPr lang="en-US" b="1" err="1"/>
              <a:t>kan</a:t>
            </a:r>
            <a:r>
              <a:rPr lang="en-US" b="1"/>
              <a:t> henge </a:t>
            </a:r>
            <a:r>
              <a:rPr lang="en-US" b="1" err="1"/>
              <a:t>sammen</a:t>
            </a:r>
            <a:r>
              <a:rPr lang="en-US" b="1"/>
              <a:t>, </a:t>
            </a:r>
            <a:r>
              <a:rPr lang="en-US" b="1" err="1"/>
              <a:t>sende</a:t>
            </a:r>
            <a:r>
              <a:rPr lang="en-US" b="1"/>
              <a:t> signaler </a:t>
            </a:r>
            <a:r>
              <a:rPr lang="en-US" b="1" err="1"/>
              <a:t>når</a:t>
            </a:r>
            <a:r>
              <a:rPr lang="en-US" b="1"/>
              <a:t> </a:t>
            </a:r>
            <a:r>
              <a:rPr lang="en-US" b="1" err="1"/>
              <a:t>endringer</a:t>
            </a:r>
            <a:r>
              <a:rPr lang="en-US" b="1"/>
              <a:t> </a:t>
            </a:r>
            <a:r>
              <a:rPr lang="en-US" b="1" err="1"/>
              <a:t>forekommer</a:t>
            </a:r>
            <a:r>
              <a:rPr lang="en-US" b="1"/>
              <a:t> </a:t>
            </a:r>
            <a:r>
              <a:rPr lang="en-US" b="1" err="1"/>
              <a:t>i</a:t>
            </a:r>
            <a:r>
              <a:rPr lang="en-US" b="1"/>
              <a:t> data om deg. </a:t>
            </a:r>
            <a:r>
              <a:rPr lang="en-US" b="1" err="1"/>
              <a:t>Basert</a:t>
            </a:r>
            <a:r>
              <a:rPr lang="en-US" b="1"/>
              <a:t> å </a:t>
            </a:r>
            <a:r>
              <a:rPr lang="en-US" b="1" err="1"/>
              <a:t>disse</a:t>
            </a:r>
            <a:r>
              <a:rPr lang="en-US" b="1"/>
              <a:t> </a:t>
            </a:r>
            <a:r>
              <a:rPr lang="en-US" b="1" err="1"/>
              <a:t>endirngene</a:t>
            </a:r>
            <a:r>
              <a:rPr lang="en-US" b="1"/>
              <a:t> </a:t>
            </a:r>
            <a:r>
              <a:rPr lang="en-US" b="1" err="1"/>
              <a:t>kan</a:t>
            </a:r>
            <a:r>
              <a:rPr lang="en-US" b="1"/>
              <a:t> </a:t>
            </a:r>
            <a:r>
              <a:rPr lang="en-US" b="1" err="1"/>
              <a:t>innbyggerne</a:t>
            </a:r>
            <a:r>
              <a:rPr lang="en-US" b="1"/>
              <a:t> </a:t>
            </a:r>
            <a:r>
              <a:rPr lang="en-US" b="1" err="1"/>
              <a:t>få</a:t>
            </a:r>
            <a:r>
              <a:rPr lang="en-US" b="1"/>
              <a:t> </a:t>
            </a:r>
            <a:r>
              <a:rPr lang="en-US" b="1" err="1"/>
              <a:t>beskjed</a:t>
            </a:r>
            <a:r>
              <a:rPr lang="en-US" b="1"/>
              <a:t> om å </a:t>
            </a:r>
            <a:r>
              <a:rPr lang="en-US" b="1" err="1"/>
              <a:t>sjekke</a:t>
            </a:r>
            <a:r>
              <a:rPr lang="en-US" b="1"/>
              <a:t> </a:t>
            </a:r>
            <a:r>
              <a:rPr lang="en-US" b="1" err="1"/>
              <a:t>tjenester</a:t>
            </a:r>
            <a:r>
              <a:rPr lang="en-US" b="1"/>
              <a:t> de </a:t>
            </a:r>
            <a:r>
              <a:rPr lang="en-US" b="1" err="1"/>
              <a:t>kan</a:t>
            </a:r>
            <a:r>
              <a:rPr lang="en-US" b="1"/>
              <a:t> ha </a:t>
            </a:r>
            <a:r>
              <a:rPr lang="en-US" b="1" err="1"/>
              <a:t>krav</a:t>
            </a:r>
            <a:r>
              <a:rPr lang="en-US" b="1"/>
              <a:t> </a:t>
            </a:r>
            <a:r>
              <a:rPr lang="en-US" b="1" err="1"/>
              <a:t>på</a:t>
            </a:r>
            <a:r>
              <a:rPr lang="en-US" b="1"/>
              <a:t>. Dette </a:t>
            </a:r>
            <a:r>
              <a:rPr lang="en-US" b="1" err="1"/>
              <a:t>kan</a:t>
            </a:r>
            <a:r>
              <a:rPr lang="en-US" b="1"/>
              <a:t> </a:t>
            </a:r>
            <a:r>
              <a:rPr lang="en-US" b="1">
                <a:cs typeface="+mn-lt"/>
              </a:rPr>
              <a:t>med </a:t>
            </a:r>
            <a:r>
              <a:rPr lang="en-US" b="1" err="1">
                <a:cs typeface="+mn-lt"/>
              </a:rPr>
              <a:t>andre</a:t>
            </a:r>
            <a:r>
              <a:rPr lang="en-US" b="1">
                <a:cs typeface="+mn-lt"/>
              </a:rPr>
              <a:t> </a:t>
            </a:r>
            <a:r>
              <a:rPr lang="en-US" b="1" err="1">
                <a:cs typeface="+mn-lt"/>
              </a:rPr>
              <a:t>ord</a:t>
            </a:r>
            <a:r>
              <a:rPr lang="en-US" b="1">
                <a:cs typeface="+mn-lt"/>
              </a:rPr>
              <a:t> </a:t>
            </a:r>
            <a:r>
              <a:rPr lang="en-US" b="1" err="1">
                <a:cs typeface="+mn-lt"/>
              </a:rPr>
              <a:t>være</a:t>
            </a:r>
            <a:r>
              <a:rPr lang="en-US" b="1">
                <a:cs typeface="+mn-lt"/>
              </a:rPr>
              <a:t> et </a:t>
            </a:r>
            <a:r>
              <a:rPr lang="en-US" b="1" err="1">
                <a:cs typeface="+mn-lt"/>
              </a:rPr>
              <a:t>middel</a:t>
            </a:r>
            <a:r>
              <a:rPr lang="en-US" b="1">
                <a:cs typeface="+mn-lt"/>
              </a:rPr>
              <a:t> </a:t>
            </a:r>
            <a:r>
              <a:rPr lang="en-US" b="1" err="1">
                <a:cs typeface="+mn-lt"/>
              </a:rPr>
              <a:t>som</a:t>
            </a:r>
            <a:r>
              <a:rPr lang="en-US" b="1">
                <a:cs typeface="+mn-lt"/>
              </a:rPr>
              <a:t> </a:t>
            </a:r>
            <a:r>
              <a:rPr lang="en-US" b="1" err="1">
                <a:cs typeface="+mn-lt"/>
              </a:rPr>
              <a:t>gir</a:t>
            </a:r>
            <a:r>
              <a:rPr lang="en-US" b="1">
                <a:cs typeface="+mn-lt"/>
              </a:rPr>
              <a:t> </a:t>
            </a:r>
            <a:r>
              <a:rPr lang="en-US" b="1" err="1">
                <a:cs typeface="+mn-lt"/>
              </a:rPr>
              <a:t>proaktive</a:t>
            </a:r>
            <a:r>
              <a:rPr lang="en-US" b="1">
                <a:cs typeface="+mn-lt"/>
              </a:rPr>
              <a:t> </a:t>
            </a:r>
            <a:r>
              <a:rPr lang="en-US" b="1" err="1">
                <a:cs typeface="+mn-lt"/>
              </a:rPr>
              <a:t>tjenester</a:t>
            </a:r>
            <a:r>
              <a:rPr lang="en-US" b="1">
                <a:cs typeface="+mn-lt"/>
              </a:rPr>
              <a:t>.</a:t>
            </a:r>
            <a:br>
              <a:rPr lang="en-US" b="1">
                <a:cs typeface="+mn-lt"/>
              </a:rPr>
            </a:br>
            <a:endParaRPr lang="en-US" b="1">
              <a:cs typeface="Calibri"/>
            </a:endParaRPr>
          </a:p>
        </p:txBody>
      </p:sp>
      <p:sp>
        <p:nvSpPr>
          <p:cNvPr id="4" name="Plassholder for lysbildenummer 3"/>
          <p:cNvSpPr>
            <a:spLocks noGrp="1"/>
          </p:cNvSpPr>
          <p:nvPr>
            <p:ph type="sldNum" sz="quarter" idx="5"/>
          </p:nvPr>
        </p:nvSpPr>
        <p:spPr/>
        <p:txBody>
          <a:bodyPr/>
          <a:lstStyle/>
          <a:p>
            <a:fld id="{82E940BA-3897-468B-BCF2-BAE98CDFFC86}" type="slidenum">
              <a:rPr lang="nb-NO" smtClean="0"/>
              <a:t>42</a:t>
            </a:fld>
            <a:endParaRPr lang="nb-NO"/>
          </a:p>
        </p:txBody>
      </p:sp>
    </p:spTree>
    <p:extLst>
      <p:ext uri="{BB962C8B-B14F-4D97-AF65-F5344CB8AC3E}">
        <p14:creationId xmlns:p14="http://schemas.microsoft.com/office/powerpoint/2010/main" val="24616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a:t>En proaktiv kanal derinnbyggere kan få oversikt over hvilke tilbud de kan søke om</a:t>
            </a:r>
            <a:br>
              <a:rPr lang="en-US" b="1">
                <a:cs typeface="+mn-lt"/>
              </a:rPr>
            </a:br>
            <a:endParaRPr lang="en-US" b="1">
              <a:cs typeface="Calibri"/>
            </a:endParaRPr>
          </a:p>
        </p:txBody>
      </p:sp>
      <p:sp>
        <p:nvSpPr>
          <p:cNvPr id="4" name="Plassholder for lysbildenummer 3"/>
          <p:cNvSpPr>
            <a:spLocks noGrp="1"/>
          </p:cNvSpPr>
          <p:nvPr>
            <p:ph type="sldNum" sz="quarter" idx="5"/>
          </p:nvPr>
        </p:nvSpPr>
        <p:spPr/>
        <p:txBody>
          <a:bodyPr/>
          <a:lstStyle/>
          <a:p>
            <a:fld id="{82E940BA-3897-468B-BCF2-BAE98CDFFC86}" type="slidenum">
              <a:rPr lang="nb-NO" smtClean="0"/>
              <a:t>43</a:t>
            </a:fld>
            <a:endParaRPr lang="nb-NO"/>
          </a:p>
        </p:txBody>
      </p:sp>
    </p:spTree>
    <p:extLst>
      <p:ext uri="{BB962C8B-B14F-4D97-AF65-F5344CB8AC3E}">
        <p14:creationId xmlns:p14="http://schemas.microsoft.com/office/powerpoint/2010/main" val="318214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Mira - </a:t>
            </a:r>
            <a:r>
              <a:rPr lang="en-US" b="1" dirty="0" err="1"/>
              <a:t>En</a:t>
            </a:r>
            <a:r>
              <a:rPr lang="en-US" b="1" dirty="0"/>
              <a:t> </a:t>
            </a:r>
            <a:r>
              <a:rPr lang="en-US" b="1" dirty="0" err="1"/>
              <a:t>måtet</a:t>
            </a:r>
            <a:r>
              <a:rPr lang="en-US" b="1" dirty="0"/>
              <a:t> </a:t>
            </a:r>
            <a:r>
              <a:rPr lang="en-US" b="1" dirty="0" err="1"/>
              <a:t>kommuner</a:t>
            </a:r>
            <a:r>
              <a:rPr lang="en-US" b="1" dirty="0"/>
              <a:t> </a:t>
            </a:r>
            <a:r>
              <a:rPr lang="en-US" b="1" dirty="0" err="1"/>
              <a:t>kan</a:t>
            </a:r>
            <a:r>
              <a:rPr lang="en-US" b="1" dirty="0"/>
              <a:t> </a:t>
            </a:r>
            <a:r>
              <a:rPr lang="en-US" b="1" dirty="0" err="1"/>
              <a:t>kommunise</a:t>
            </a:r>
            <a:r>
              <a:rPr lang="en-US" b="1" dirty="0"/>
              <a:t> </a:t>
            </a:r>
            <a:r>
              <a:rPr lang="en-US" b="1" dirty="0" err="1"/>
              <a:t>medhverandre</a:t>
            </a:r>
            <a:r>
              <a:rPr lang="en-US" b="1" dirty="0"/>
              <a:t>, </a:t>
            </a:r>
            <a:r>
              <a:rPr lang="en-US" b="1" dirty="0" err="1"/>
              <a:t>får</a:t>
            </a:r>
            <a:r>
              <a:rPr lang="en-US" b="1" dirty="0"/>
              <a:t> </a:t>
            </a:r>
            <a:r>
              <a:rPr lang="en-US" b="1" dirty="0" err="1"/>
              <a:t>tilgang</a:t>
            </a:r>
            <a:r>
              <a:rPr lang="en-US" b="1" dirty="0"/>
              <a:t> </a:t>
            </a:r>
            <a:r>
              <a:rPr lang="en-US" b="1" dirty="0" err="1"/>
              <a:t>til</a:t>
            </a:r>
            <a:r>
              <a:rPr lang="en-US" b="1" dirty="0"/>
              <a:t> </a:t>
            </a:r>
            <a:r>
              <a:rPr lang="en-US" b="1" dirty="0" err="1"/>
              <a:t>hverandres</a:t>
            </a:r>
            <a:r>
              <a:rPr lang="en-US" b="1" dirty="0"/>
              <a:t> </a:t>
            </a:r>
            <a:r>
              <a:rPr lang="en-US" b="1" dirty="0" err="1"/>
              <a:t>innsiktsarbeid</a:t>
            </a:r>
            <a:r>
              <a:rPr lang="en-US" b="1" dirty="0"/>
              <a:t>, </a:t>
            </a:r>
            <a:r>
              <a:rPr lang="en-US" b="1" dirty="0" err="1"/>
              <a:t>ressurser</a:t>
            </a:r>
            <a:r>
              <a:rPr lang="en-US" b="1" dirty="0"/>
              <a:t> </a:t>
            </a:r>
            <a:r>
              <a:rPr lang="en-US" b="1" dirty="0" err="1"/>
              <a:t>og</a:t>
            </a:r>
            <a:r>
              <a:rPr lang="en-US" b="1" dirty="0"/>
              <a:t> </a:t>
            </a:r>
            <a:r>
              <a:rPr lang="en-US" b="1" dirty="0" err="1"/>
              <a:t>tjenester</a:t>
            </a:r>
            <a:r>
              <a:rPr lang="en-US" b="1" dirty="0"/>
              <a:t>.</a:t>
            </a:r>
            <a:br>
              <a:rPr lang="en-US" b="1" dirty="0">
                <a:cs typeface="+mn-lt"/>
              </a:rPr>
            </a:br>
            <a:endParaRPr lang="en-US" b="1" dirty="0">
              <a:cs typeface="Calibri"/>
            </a:endParaRPr>
          </a:p>
        </p:txBody>
      </p:sp>
      <p:sp>
        <p:nvSpPr>
          <p:cNvPr id="4" name="Plassholder for lysbildenummer 3"/>
          <p:cNvSpPr>
            <a:spLocks noGrp="1"/>
          </p:cNvSpPr>
          <p:nvPr>
            <p:ph type="sldNum" sz="quarter" idx="5"/>
          </p:nvPr>
        </p:nvSpPr>
        <p:spPr/>
        <p:txBody>
          <a:bodyPr/>
          <a:lstStyle/>
          <a:p>
            <a:fld id="{82E940BA-3897-468B-BCF2-BAE98CDFFC86}" type="slidenum">
              <a:rPr lang="nb-NO" smtClean="0"/>
              <a:t>44</a:t>
            </a:fld>
            <a:endParaRPr lang="nb-NO"/>
          </a:p>
        </p:txBody>
      </p:sp>
    </p:spTree>
    <p:extLst>
      <p:ext uri="{BB962C8B-B14F-4D97-AF65-F5344CB8AC3E}">
        <p14:creationId xmlns:p14="http://schemas.microsoft.com/office/powerpoint/2010/main" val="3957389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Arial" panose="020B0604020202020204" pitchFamily="34" charset="0"/>
              </a:rPr>
              <a:t>Tre aspekter som vi så som sentrale</a:t>
            </a:r>
          </a:p>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46</a:t>
            </a:fld>
            <a:endParaRPr lang="nb-NO"/>
          </a:p>
        </p:txBody>
      </p:sp>
    </p:spTree>
    <p:extLst>
      <p:ext uri="{BB962C8B-B14F-4D97-AF65-F5344CB8AC3E}">
        <p14:creationId xmlns:p14="http://schemas.microsoft.com/office/powerpoint/2010/main" val="1262896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Grunnlaget er persondata og flyten av den og i hvilken grad den skal flyte. </a:t>
            </a:r>
          </a:p>
          <a:p>
            <a:pPr marL="342900" lvl="0" indent="-342900">
              <a:lnSpc>
                <a:spcPct val="107000"/>
              </a:lnSpc>
              <a:spcAft>
                <a:spcPts val="800"/>
              </a:spcAft>
              <a:buFont typeface="+mj-lt"/>
              <a:buAutoNum type="arabicPeriod"/>
            </a:pPr>
            <a:r>
              <a:rPr lang="nb-NO" sz="1800">
                <a:effectLst/>
                <a:latin typeface="Calibri"/>
                <a:ea typeface="Calibri" panose="020F0502020204030204" pitchFamily="34" charset="0"/>
                <a:cs typeface="Calibri"/>
              </a:rPr>
              <a:t>Innsikt ga blandet inntrykk, men overall ikke </a:t>
            </a:r>
            <a:r>
              <a:rPr lang="nb-NO" sz="1800" err="1">
                <a:effectLst/>
                <a:latin typeface="Calibri"/>
                <a:ea typeface="Calibri" panose="020F0502020204030204" pitchFamily="34" charset="0"/>
                <a:cs typeface="Calibri"/>
              </a:rPr>
              <a:t>overvåkingsamfunn</a:t>
            </a:r>
            <a:endParaRPr lang="nb-NO" sz="1800">
              <a:effectLst/>
              <a:latin typeface="Calibri"/>
              <a:ea typeface="Calibri" panose="020F0502020204030204" pitchFamily="34" charset="0"/>
              <a:cs typeface="Calibri"/>
            </a:endParaRP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Personvern er sterkt</a:t>
            </a:r>
          </a:p>
          <a:p>
            <a:pPr marL="342900" indent="-342900">
              <a:lnSpc>
                <a:spcPct val="107000"/>
              </a:lnSpc>
              <a:spcAft>
                <a:spcPts val="800"/>
              </a:spcAft>
              <a:buAutoNum type="arabicPeriod"/>
            </a:pPr>
            <a:endParaRPr lang="nb-NO" sz="1800">
              <a:latin typeface="Calibri" panose="020F0502020204030204" pitchFamily="34" charset="0"/>
              <a:ea typeface="Calibri" panose="020F0502020204030204" pitchFamily="34" charset="0"/>
              <a:cs typeface="Calibri"/>
            </a:endParaRPr>
          </a:p>
        </p:txBody>
      </p:sp>
      <p:sp>
        <p:nvSpPr>
          <p:cNvPr id="4" name="Plassholder for lysbildenummer 3"/>
          <p:cNvSpPr>
            <a:spLocks noGrp="1"/>
          </p:cNvSpPr>
          <p:nvPr>
            <p:ph type="sldNum" sz="quarter" idx="5"/>
          </p:nvPr>
        </p:nvSpPr>
        <p:spPr/>
        <p:txBody>
          <a:bodyPr/>
          <a:lstStyle/>
          <a:p>
            <a:fld id="{82E940BA-3897-468B-BCF2-BAE98CDFFC86}" type="slidenum">
              <a:rPr lang="nb-NO" smtClean="0"/>
              <a:t>47</a:t>
            </a:fld>
            <a:endParaRPr lang="nb-NO"/>
          </a:p>
        </p:txBody>
      </p:sp>
    </p:spTree>
    <p:extLst>
      <p:ext uri="{BB962C8B-B14F-4D97-AF65-F5344CB8AC3E}">
        <p14:creationId xmlns:p14="http://schemas.microsoft.com/office/powerpoint/2010/main" val="6080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todelt </a:t>
            </a:r>
            <a:r>
              <a:rPr lang="nb-NO" dirty="0" err="1"/>
              <a:t>pressentasjon</a:t>
            </a:r>
            <a:endParaRPr lang="nb-NO" dirty="0"/>
          </a:p>
        </p:txBody>
      </p:sp>
      <p:sp>
        <p:nvSpPr>
          <p:cNvPr id="4" name="Plassholder for lysbildenummer 3"/>
          <p:cNvSpPr>
            <a:spLocks noGrp="1"/>
          </p:cNvSpPr>
          <p:nvPr>
            <p:ph type="sldNum" sz="quarter" idx="5"/>
          </p:nvPr>
        </p:nvSpPr>
        <p:spPr/>
        <p:txBody>
          <a:bodyPr/>
          <a:lstStyle/>
          <a:p>
            <a:fld id="{82E940BA-3897-468B-BCF2-BAE98CDFFC86}" type="slidenum">
              <a:rPr lang="nb-NO" smtClean="0"/>
              <a:t>2</a:t>
            </a:fld>
            <a:endParaRPr lang="nb-NO"/>
          </a:p>
        </p:txBody>
      </p:sp>
    </p:spTree>
    <p:extLst>
      <p:ext uri="{BB962C8B-B14F-4D97-AF65-F5344CB8AC3E}">
        <p14:creationId xmlns:p14="http://schemas.microsoft.com/office/powerpoint/2010/main" val="2229789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Forslag på å beskytte personvern</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Endring i data slik at proaktivitet kan skje</a:t>
            </a:r>
          </a:p>
          <a:p>
            <a:pPr marL="342900" lvl="0" indent="-342900">
              <a:lnSpc>
                <a:spcPct val="107000"/>
              </a:lnSpc>
              <a:spcAft>
                <a:spcPts val="800"/>
              </a:spcAft>
              <a:buFont typeface="+mj-lt"/>
              <a:buAutoNum type="arabicPeriod"/>
            </a:pPr>
            <a:r>
              <a:rPr lang="nb-NO" sz="1800">
                <a:effectLst/>
                <a:latin typeface="Calibri"/>
                <a:ea typeface="Calibri" panose="020F0502020204030204" pitchFamily="34" charset="0"/>
                <a:cs typeface="Calibri"/>
              </a:rPr>
              <a:t>Er fortsatt </a:t>
            </a:r>
            <a:r>
              <a:rPr lang="nb-NO" sz="1800">
                <a:latin typeface="Calibri"/>
                <a:ea typeface="Calibri" panose="020F0502020204030204" pitchFamily="34" charset="0"/>
                <a:cs typeface="Calibri"/>
              </a:rPr>
              <a:t>personopplysning</a:t>
            </a:r>
            <a:r>
              <a:rPr lang="nb-NO" sz="1800">
                <a:effectLst/>
                <a:latin typeface="Calibri"/>
                <a:ea typeface="Calibri" panose="020F0502020204030204" pitchFamily="34" charset="0"/>
                <a:cs typeface="Calibri"/>
              </a:rPr>
              <a:t>, må ta videre vurdering om det er relevant evt. Hvilke tilfeller</a:t>
            </a:r>
          </a:p>
        </p:txBody>
      </p:sp>
      <p:sp>
        <p:nvSpPr>
          <p:cNvPr id="4" name="Plassholder for lysbildenummer 3"/>
          <p:cNvSpPr>
            <a:spLocks noGrp="1"/>
          </p:cNvSpPr>
          <p:nvPr>
            <p:ph type="sldNum" sz="quarter" idx="5"/>
          </p:nvPr>
        </p:nvSpPr>
        <p:spPr/>
        <p:txBody>
          <a:bodyPr/>
          <a:lstStyle/>
          <a:p>
            <a:fld id="{82E940BA-3897-468B-BCF2-BAE98CDFFC86}" type="slidenum">
              <a:rPr lang="nb-NO" smtClean="0"/>
              <a:t>48</a:t>
            </a:fld>
            <a:endParaRPr lang="nb-NO"/>
          </a:p>
        </p:txBody>
      </p:sp>
    </p:spTree>
    <p:extLst>
      <p:ext uri="{BB962C8B-B14F-4D97-AF65-F5344CB8AC3E}">
        <p14:creationId xmlns:p14="http://schemas.microsoft.com/office/powerpoint/2010/main" val="2425941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Samtykke som behandlingsgrunnlag</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Føyes med endring i data</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Aktiviseres og inkluderer bruker </a:t>
            </a:r>
          </a:p>
          <a:p>
            <a:pPr marL="342900" indent="-342900">
              <a:lnSpc>
                <a:spcPct val="107000"/>
              </a:lnSpc>
              <a:spcAft>
                <a:spcPts val="800"/>
              </a:spcAft>
              <a:buAutoNum type="arabicPeriod"/>
            </a:pPr>
            <a:endParaRPr lang="nb-NO" sz="1800">
              <a:latin typeface="Calibri" panose="020F0502020204030204" pitchFamily="34" charset="0"/>
              <a:ea typeface="Calibri" panose="020F0502020204030204" pitchFamily="34" charset="0"/>
              <a:cs typeface="Calibri"/>
            </a:endParaRPr>
          </a:p>
          <a:p>
            <a:pPr marL="342900" indent="-342900">
              <a:lnSpc>
                <a:spcPct val="107000"/>
              </a:lnSpc>
              <a:spcAft>
                <a:spcPts val="800"/>
              </a:spcAft>
              <a:buAutoNum type="arabicPeriod"/>
            </a:pPr>
            <a:r>
              <a:rPr lang="nb-NO" sz="1800">
                <a:latin typeface="Calibri"/>
                <a:ea typeface="Calibri" panose="020F0502020204030204" pitchFamily="34" charset="0"/>
                <a:cs typeface="Calibri"/>
              </a:rPr>
              <a:t>Lånekassen og Nav.</a:t>
            </a:r>
          </a:p>
        </p:txBody>
      </p:sp>
      <p:sp>
        <p:nvSpPr>
          <p:cNvPr id="4" name="Plassholder for lysbildenummer 3"/>
          <p:cNvSpPr>
            <a:spLocks noGrp="1"/>
          </p:cNvSpPr>
          <p:nvPr>
            <p:ph type="sldNum" sz="quarter" idx="5"/>
          </p:nvPr>
        </p:nvSpPr>
        <p:spPr/>
        <p:txBody>
          <a:bodyPr/>
          <a:lstStyle/>
          <a:p>
            <a:fld id="{82E940BA-3897-468B-BCF2-BAE98CDFFC86}" type="slidenum">
              <a:rPr lang="nb-NO" smtClean="0"/>
              <a:t>49</a:t>
            </a:fld>
            <a:endParaRPr lang="nb-NO"/>
          </a:p>
        </p:txBody>
      </p:sp>
    </p:spTree>
    <p:extLst>
      <p:ext uri="{BB962C8B-B14F-4D97-AF65-F5344CB8AC3E}">
        <p14:creationId xmlns:p14="http://schemas.microsoft.com/office/powerpoint/2010/main" val="237170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Noe må initiere så systemet må snakke sammen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«Vanlig» passer med lovgivning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Hvordan skal det flyte? Proaktivitet peker mot hendelsesdrevet</a:t>
            </a:r>
          </a:p>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50</a:t>
            </a:fld>
            <a:endParaRPr lang="nb-NO"/>
          </a:p>
        </p:txBody>
      </p:sp>
    </p:spTree>
    <p:extLst>
      <p:ext uri="{BB962C8B-B14F-4D97-AF65-F5344CB8AC3E}">
        <p14:creationId xmlns:p14="http://schemas.microsoft.com/office/powerpoint/2010/main" val="2761938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Økosystem hvor alle snakker sammen</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EDA i bunn, med lov / sterk anbefaling om å tilrettelegge produsering av hendelser</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Private aktører har tilgang</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Sendes til Front for interaksjon med bruker </a:t>
            </a:r>
          </a:p>
        </p:txBody>
      </p:sp>
      <p:sp>
        <p:nvSpPr>
          <p:cNvPr id="4" name="Plassholder for lysbildenummer 3"/>
          <p:cNvSpPr>
            <a:spLocks noGrp="1"/>
          </p:cNvSpPr>
          <p:nvPr>
            <p:ph type="sldNum" sz="quarter" idx="5"/>
          </p:nvPr>
        </p:nvSpPr>
        <p:spPr/>
        <p:txBody>
          <a:bodyPr/>
          <a:lstStyle/>
          <a:p>
            <a:fld id="{82E940BA-3897-468B-BCF2-BAE98CDFFC86}" type="slidenum">
              <a:rPr lang="nb-NO" smtClean="0"/>
              <a:t>51</a:t>
            </a:fld>
            <a:endParaRPr lang="nb-NO"/>
          </a:p>
        </p:txBody>
      </p:sp>
    </p:spTree>
    <p:extLst>
      <p:ext uri="{BB962C8B-B14F-4D97-AF65-F5344CB8AC3E}">
        <p14:creationId xmlns:p14="http://schemas.microsoft.com/office/powerpoint/2010/main" val="2663852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Skapes behov for nasjonalstyrt megler som sentraliserer bindeleddet, men holder tjenestene og aktørene desentralisert</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Megler styrer tilgangskontroll</a:t>
            </a:r>
          </a:p>
          <a:p>
            <a:pPr marL="342900" lvl="0" indent="-342900">
              <a:lnSpc>
                <a:spcPct val="107000"/>
              </a:lnSpc>
              <a:spcAft>
                <a:spcPts val="800"/>
              </a:spcAft>
              <a:buFont typeface="+mj-lt"/>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Ligner veldig på </a:t>
            </a:r>
            <a:r>
              <a:rPr lang="nb-NO" sz="1800" err="1">
                <a:effectLst/>
                <a:latin typeface="Calibri" panose="020F0502020204030204" pitchFamily="34" charset="0"/>
                <a:ea typeface="Calibri" panose="020F0502020204030204" pitchFamily="34" charset="0"/>
                <a:cs typeface="Arial" panose="020B0604020202020204" pitchFamily="34" charset="0"/>
              </a:rPr>
              <a:t>Altinn</a:t>
            </a:r>
            <a:r>
              <a:rPr lang="nb-NO" sz="1800">
                <a:effectLst/>
                <a:latin typeface="Calibri" panose="020F0502020204030204" pitchFamily="34" charset="0"/>
                <a:ea typeface="Calibri" panose="020F0502020204030204" pitchFamily="34" charset="0"/>
                <a:cs typeface="Arial" panose="020B0604020202020204" pitchFamily="34" charset="0"/>
              </a:rPr>
              <a:t> </a:t>
            </a:r>
            <a:r>
              <a:rPr lang="nb-NO" sz="1800" err="1">
                <a:effectLst/>
                <a:latin typeface="Calibri" panose="020F0502020204030204" pitchFamily="34" charset="0"/>
                <a:ea typeface="Calibri" panose="020F0502020204030204" pitchFamily="34" charset="0"/>
                <a:cs typeface="Arial" panose="020B0604020202020204" pitchFamily="34" charset="0"/>
              </a:rPr>
              <a:t>Events</a:t>
            </a:r>
            <a:r>
              <a:rPr lang="nb-NO" sz="1800">
                <a:effectLst/>
                <a:latin typeface="Calibri" panose="020F0502020204030204" pitchFamily="34" charset="0"/>
                <a:ea typeface="Calibri" panose="020F0502020204030204" pitchFamily="34" charset="0"/>
                <a:cs typeface="Arial" panose="020B0604020202020204" pitchFamily="34" charset="0"/>
              </a:rPr>
              <a:t> sin visjon!</a:t>
            </a:r>
          </a:p>
        </p:txBody>
      </p:sp>
      <p:sp>
        <p:nvSpPr>
          <p:cNvPr id="4" name="Plassholder for lysbildenummer 3"/>
          <p:cNvSpPr>
            <a:spLocks noGrp="1"/>
          </p:cNvSpPr>
          <p:nvPr>
            <p:ph type="sldNum" sz="quarter" idx="5"/>
          </p:nvPr>
        </p:nvSpPr>
        <p:spPr/>
        <p:txBody>
          <a:bodyPr/>
          <a:lstStyle/>
          <a:p>
            <a:fld id="{82E940BA-3897-468B-BCF2-BAE98CDFFC86}" type="slidenum">
              <a:rPr lang="nb-NO" smtClean="0"/>
              <a:t>52</a:t>
            </a:fld>
            <a:endParaRPr lang="nb-NO"/>
          </a:p>
        </p:txBody>
      </p:sp>
    </p:spTree>
    <p:extLst>
      <p:ext uri="{BB962C8B-B14F-4D97-AF65-F5344CB8AC3E}">
        <p14:creationId xmlns:p14="http://schemas.microsoft.com/office/powerpoint/2010/main" val="1991832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Proaktiv hensikt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Til det beste for bruker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Ikke systemet som skal være kulest og mest effektiv, men bruker som skal skapes verdi for</a:t>
            </a:r>
          </a:p>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53</a:t>
            </a:fld>
            <a:endParaRPr lang="nb-NO"/>
          </a:p>
        </p:txBody>
      </p:sp>
    </p:spTree>
    <p:extLst>
      <p:ext uri="{BB962C8B-B14F-4D97-AF65-F5344CB8AC3E}">
        <p14:creationId xmlns:p14="http://schemas.microsoft.com/office/powerpoint/2010/main" val="784805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Få for mye / for lite , spesielt </a:t>
            </a:r>
            <a:r>
              <a:rPr lang="nb-NO" sz="1800" err="1">
                <a:effectLst/>
                <a:latin typeface="Calibri" panose="020F0502020204030204" pitchFamily="34" charset="0"/>
                <a:ea typeface="Calibri" panose="020F0502020204030204" pitchFamily="34" charset="0"/>
                <a:cs typeface="Arial" panose="020B0604020202020204" pitchFamily="34" charset="0"/>
              </a:rPr>
              <a:t>mtp</a:t>
            </a:r>
            <a:r>
              <a:rPr lang="nb-NO" sz="1800">
                <a:effectLst/>
                <a:latin typeface="Calibri" panose="020F0502020204030204" pitchFamily="34" charset="0"/>
                <a:ea typeface="Calibri" panose="020F0502020204030204" pitchFamily="34" charset="0"/>
                <a:cs typeface="Arial" panose="020B0604020202020204" pitchFamily="34" charset="0"/>
              </a:rPr>
              <a:t> bruk av endring av data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Behov for persontilpassing, da det ikke er one-</a:t>
            </a:r>
            <a:r>
              <a:rPr lang="nb-NO" sz="1800" err="1">
                <a:effectLst/>
                <a:latin typeface="Calibri" panose="020F0502020204030204" pitchFamily="34" charset="0"/>
                <a:ea typeface="Calibri" panose="020F0502020204030204" pitchFamily="34" charset="0"/>
                <a:cs typeface="Arial" panose="020B0604020202020204" pitchFamily="34" charset="0"/>
              </a:rPr>
              <a:t>size</a:t>
            </a:r>
            <a:r>
              <a:rPr lang="nb-NO" sz="1800">
                <a:effectLst/>
                <a:latin typeface="Calibri" panose="020F0502020204030204" pitchFamily="34" charset="0"/>
                <a:ea typeface="Calibri" panose="020F0502020204030204" pitchFamily="34" charset="0"/>
                <a:cs typeface="Arial" panose="020B0604020202020204" pitchFamily="34" charset="0"/>
              </a:rPr>
              <a:t>-</a:t>
            </a:r>
            <a:r>
              <a:rPr lang="nb-NO" sz="1800" err="1">
                <a:effectLst/>
                <a:latin typeface="Calibri" panose="020F0502020204030204" pitchFamily="34" charset="0"/>
                <a:ea typeface="Calibri" panose="020F0502020204030204" pitchFamily="34" charset="0"/>
                <a:cs typeface="Arial" panose="020B0604020202020204" pitchFamily="34" charset="0"/>
              </a:rPr>
              <a:t>fits</a:t>
            </a:r>
            <a:r>
              <a:rPr lang="nb-NO" sz="1800">
                <a:effectLst/>
                <a:latin typeface="Calibri" panose="020F0502020204030204" pitchFamily="34" charset="0"/>
                <a:ea typeface="Calibri" panose="020F0502020204030204" pitchFamily="34" charset="0"/>
                <a:cs typeface="Arial" panose="020B0604020202020204" pitchFamily="34" charset="0"/>
              </a:rPr>
              <a:t>-all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b-NO" sz="1800">
                <a:effectLst/>
                <a:latin typeface="Calibri" panose="020F0502020204030204" pitchFamily="34" charset="0"/>
                <a:ea typeface="Calibri" panose="020F0502020204030204" pitchFamily="34" charset="0"/>
                <a:cs typeface="Arial" panose="020B0604020202020204" pitchFamily="34" charset="0"/>
              </a:rPr>
              <a:t>Gi mulighet for å kunne endre hvor mye proaktivitet man vil delta på</a:t>
            </a:r>
          </a:p>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54</a:t>
            </a:fld>
            <a:endParaRPr lang="nb-NO"/>
          </a:p>
        </p:txBody>
      </p:sp>
    </p:spTree>
    <p:extLst>
      <p:ext uri="{BB962C8B-B14F-4D97-AF65-F5344CB8AC3E}">
        <p14:creationId xmlns:p14="http://schemas.microsoft.com/office/powerpoint/2010/main" val="809465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Proaktiv versus reaktiv. Proaktiv for å tilrettelegge for bruker slik at den har det best, samtidig ønske om en aktiv innbygger som er var sin egen situasjon</a:t>
            </a:r>
          </a:p>
          <a:p>
            <a:pPr marL="342900" indent="-342900">
              <a:buAutoNum type="arabicPeriod"/>
            </a:pPr>
            <a:r>
              <a:rPr lang="nb-NO" sz="1800">
                <a:effectLst/>
                <a:latin typeface="Calibri" panose="020F0502020204030204" pitchFamily="34" charset="0"/>
                <a:ea typeface="Calibri" panose="020F0502020204030204" pitchFamily="34" charset="0"/>
                <a:cs typeface="Arial" panose="020B0604020202020204" pitchFamily="34" charset="0"/>
              </a:rPr>
              <a:t>Endring av persondata og samtykke underbygger dette. </a:t>
            </a:r>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55</a:t>
            </a:fld>
            <a:endParaRPr lang="nb-NO"/>
          </a:p>
        </p:txBody>
      </p:sp>
    </p:spTree>
    <p:extLst>
      <p:ext uri="{BB962C8B-B14F-4D97-AF65-F5344CB8AC3E}">
        <p14:creationId xmlns:p14="http://schemas.microsoft.com/office/powerpoint/2010/main" val="1202817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E940BA-3897-468B-BCF2-BAE98CDFFC86}" type="slidenum">
              <a:rPr lang="nb-NO" smtClean="0"/>
              <a:t>64</a:t>
            </a:fld>
            <a:endParaRPr lang="nb-NO"/>
          </a:p>
        </p:txBody>
      </p:sp>
    </p:spTree>
    <p:extLst>
      <p:ext uri="{BB962C8B-B14F-4D97-AF65-F5344CB8AC3E}">
        <p14:creationId xmlns:p14="http://schemas.microsoft.com/office/powerpoint/2010/main" val="3548278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Forklare hvorfor disse delene er forskjellig! </a:t>
            </a:r>
          </a:p>
          <a:p>
            <a:r>
              <a:rPr lang="en-US">
                <a:cs typeface="Calibri"/>
              </a:rPr>
              <a:t>Hvordan disse elementene relaterer seg til eksisterende ting og tang: altinn events, minside xxx </a:t>
            </a:r>
          </a:p>
          <a:p>
            <a:endParaRPr lang="en-US">
              <a:cs typeface="Calibri"/>
            </a:endParaRPr>
          </a:p>
          <a:p>
            <a:r>
              <a:rPr lang="en-US">
                <a:cs typeface="Calibri"/>
              </a:rPr>
              <a:t>Våre samlede refleksjoner</a:t>
            </a:r>
          </a:p>
        </p:txBody>
      </p:sp>
      <p:sp>
        <p:nvSpPr>
          <p:cNvPr id="4" name="Plassholder for lysbildenummer 3"/>
          <p:cNvSpPr>
            <a:spLocks noGrp="1"/>
          </p:cNvSpPr>
          <p:nvPr>
            <p:ph type="sldNum" sz="quarter" idx="5"/>
          </p:nvPr>
        </p:nvSpPr>
        <p:spPr/>
        <p:txBody>
          <a:bodyPr/>
          <a:lstStyle/>
          <a:p>
            <a:fld id="{82E940BA-3897-468B-BCF2-BAE98CDFFC86}" type="slidenum">
              <a:rPr lang="nb-NO" smtClean="0"/>
              <a:t>75</a:t>
            </a:fld>
            <a:endParaRPr lang="nb-NO"/>
          </a:p>
        </p:txBody>
      </p:sp>
    </p:spTree>
    <p:extLst>
      <p:ext uri="{BB962C8B-B14F-4D97-AF65-F5344CB8AC3E}">
        <p14:creationId xmlns:p14="http://schemas.microsoft.com/office/powerpoint/2010/main" val="318761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Mira "… </a:t>
            </a:r>
            <a:r>
              <a:rPr lang="en-US" dirty="0" err="1">
                <a:cs typeface="Calibri"/>
              </a:rPr>
              <a:t>å</a:t>
            </a:r>
            <a:r>
              <a:rPr lang="en-US" dirty="0">
                <a:cs typeface="Calibri"/>
              </a:rPr>
              <a:t> </a:t>
            </a:r>
            <a:r>
              <a:rPr lang="en-US" dirty="0" err="1">
                <a:cs typeface="Calibri"/>
              </a:rPr>
              <a:t>få</a:t>
            </a:r>
            <a:r>
              <a:rPr lang="en-US" dirty="0">
                <a:cs typeface="Calibri"/>
              </a:rPr>
              <a:t> </a:t>
            </a:r>
            <a:r>
              <a:rPr lang="en-US" dirty="0" err="1">
                <a:cs typeface="Calibri"/>
              </a:rPr>
              <a:t>brukerne</a:t>
            </a:r>
            <a:r>
              <a:rPr lang="en-US" dirty="0">
                <a:cs typeface="Calibri"/>
              </a:rPr>
              <a:t> </a:t>
            </a:r>
            <a:r>
              <a:rPr lang="en-US" dirty="0" err="1">
                <a:cs typeface="Calibri"/>
              </a:rPr>
              <a:t>til</a:t>
            </a:r>
            <a:r>
              <a:rPr lang="en-US" dirty="0">
                <a:cs typeface="Calibri"/>
              </a:rPr>
              <a:t> </a:t>
            </a:r>
            <a:r>
              <a:rPr lang="en-US" dirty="0" err="1">
                <a:cs typeface="Calibri"/>
              </a:rPr>
              <a:t>å</a:t>
            </a:r>
            <a:r>
              <a:rPr lang="en-US" dirty="0">
                <a:cs typeface="Calibri"/>
              </a:rPr>
              <a:t> </a:t>
            </a:r>
            <a:r>
              <a:rPr lang="en-US" dirty="0" err="1">
                <a:cs typeface="Calibri"/>
              </a:rPr>
              <a:t>oppleve</a:t>
            </a:r>
            <a:r>
              <a:rPr lang="en-US" dirty="0">
                <a:cs typeface="Calibri"/>
              </a:rPr>
              <a:t> </a:t>
            </a:r>
            <a:r>
              <a:rPr lang="en-US" dirty="0" err="1">
                <a:cs typeface="Calibri"/>
              </a:rPr>
              <a:t>en</a:t>
            </a:r>
            <a:r>
              <a:rPr lang="en-US" dirty="0">
                <a:cs typeface="Calibri"/>
              </a:rPr>
              <a:t> digital </a:t>
            </a:r>
            <a:r>
              <a:rPr lang="en-US" dirty="0" err="1">
                <a:cs typeface="Calibri"/>
              </a:rPr>
              <a:t>sektor</a:t>
            </a:r>
            <a:r>
              <a:rPr lang="en-US" dirty="0">
                <a:cs typeface="Calibri"/>
              </a:rPr>
              <a:t>"</a:t>
            </a:r>
          </a:p>
        </p:txBody>
      </p:sp>
      <p:sp>
        <p:nvSpPr>
          <p:cNvPr id="4" name="Plassholder for lysbildenummer 3"/>
          <p:cNvSpPr>
            <a:spLocks noGrp="1"/>
          </p:cNvSpPr>
          <p:nvPr>
            <p:ph type="sldNum" sz="quarter" idx="5"/>
          </p:nvPr>
        </p:nvSpPr>
        <p:spPr/>
        <p:txBody>
          <a:bodyPr/>
          <a:lstStyle/>
          <a:p>
            <a:fld id="{82E940BA-3897-468B-BCF2-BAE98CDFFC86}" type="slidenum">
              <a:rPr lang="nb-NO" smtClean="0"/>
              <a:t>8</a:t>
            </a:fld>
            <a:endParaRPr lang="nb-NO"/>
          </a:p>
        </p:txBody>
      </p:sp>
    </p:spTree>
    <p:extLst>
      <p:ext uri="{BB962C8B-B14F-4D97-AF65-F5344CB8AC3E}">
        <p14:creationId xmlns:p14="http://schemas.microsoft.com/office/powerpoint/2010/main" val="2355272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Forklare hvorfor disse delene er forskjellig! </a:t>
            </a:r>
          </a:p>
          <a:p>
            <a:r>
              <a:rPr lang="en-US">
                <a:cs typeface="Calibri"/>
              </a:rPr>
              <a:t>Hvordan disse elementene relaterer seg til eksisterende ting og tang: altinn events, minside xxx </a:t>
            </a:r>
          </a:p>
          <a:p>
            <a:endParaRPr lang="en-US">
              <a:cs typeface="Calibri"/>
            </a:endParaRPr>
          </a:p>
          <a:p>
            <a:r>
              <a:rPr lang="en-US">
                <a:cs typeface="Calibri"/>
              </a:rPr>
              <a:t>Våre samlede refleksjoner</a:t>
            </a:r>
          </a:p>
        </p:txBody>
      </p:sp>
      <p:sp>
        <p:nvSpPr>
          <p:cNvPr id="4" name="Plassholder for lysbildenummer 3"/>
          <p:cNvSpPr>
            <a:spLocks noGrp="1"/>
          </p:cNvSpPr>
          <p:nvPr>
            <p:ph type="sldNum" sz="quarter" idx="5"/>
          </p:nvPr>
        </p:nvSpPr>
        <p:spPr/>
        <p:txBody>
          <a:bodyPr/>
          <a:lstStyle/>
          <a:p>
            <a:fld id="{82E940BA-3897-468B-BCF2-BAE98CDFFC86}" type="slidenum">
              <a:rPr lang="nb-NO" smtClean="0"/>
              <a:t>76</a:t>
            </a:fld>
            <a:endParaRPr lang="nb-NO"/>
          </a:p>
        </p:txBody>
      </p:sp>
    </p:spTree>
    <p:extLst>
      <p:ext uri="{BB962C8B-B14F-4D97-AF65-F5344CB8AC3E}">
        <p14:creationId xmlns:p14="http://schemas.microsoft.com/office/powerpoint/2010/main" val="1470332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ask</a:t>
            </a:r>
          </a:p>
        </p:txBody>
      </p:sp>
      <p:sp>
        <p:nvSpPr>
          <p:cNvPr id="4" name="Plassholder for lysbildenummer 3"/>
          <p:cNvSpPr>
            <a:spLocks noGrp="1"/>
          </p:cNvSpPr>
          <p:nvPr>
            <p:ph type="sldNum" sz="quarter" idx="5"/>
          </p:nvPr>
        </p:nvSpPr>
        <p:spPr/>
        <p:txBody>
          <a:bodyPr/>
          <a:lstStyle/>
          <a:p>
            <a:fld id="{82E940BA-3897-468B-BCF2-BAE98CDFFC86}" type="slidenum">
              <a:rPr lang="nb-NO" smtClean="0"/>
              <a:t>77</a:t>
            </a:fld>
            <a:endParaRPr lang="nb-NO"/>
          </a:p>
        </p:txBody>
      </p:sp>
    </p:spTree>
    <p:extLst>
      <p:ext uri="{BB962C8B-B14F-4D97-AF65-F5344CB8AC3E}">
        <p14:creationId xmlns:p14="http://schemas.microsoft.com/office/powerpoint/2010/main" val="1186963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Kategorisere etter fagfelt</a:t>
            </a:r>
          </a:p>
        </p:txBody>
      </p:sp>
      <p:sp>
        <p:nvSpPr>
          <p:cNvPr id="4" name="Plassholder for lysbildenummer 3"/>
          <p:cNvSpPr>
            <a:spLocks noGrp="1"/>
          </p:cNvSpPr>
          <p:nvPr>
            <p:ph type="sldNum" sz="quarter" idx="5"/>
          </p:nvPr>
        </p:nvSpPr>
        <p:spPr/>
        <p:txBody>
          <a:bodyPr/>
          <a:lstStyle/>
          <a:p>
            <a:fld id="{82E940BA-3897-468B-BCF2-BAE98CDFFC86}" type="slidenum">
              <a:rPr lang="nb-NO" smtClean="0"/>
              <a:t>78</a:t>
            </a:fld>
            <a:endParaRPr lang="nb-NO"/>
          </a:p>
        </p:txBody>
      </p:sp>
    </p:spTree>
    <p:extLst>
      <p:ext uri="{BB962C8B-B14F-4D97-AF65-F5344CB8AC3E}">
        <p14:creationId xmlns:p14="http://schemas.microsoft.com/office/powerpoint/2010/main" val="3319634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cs typeface="Calibri"/>
              </a:rPr>
              <a:t>Visuell utforming</a:t>
            </a:r>
          </a:p>
        </p:txBody>
      </p:sp>
      <p:sp>
        <p:nvSpPr>
          <p:cNvPr id="4" name="Plassholder for lysbildenummer 3"/>
          <p:cNvSpPr>
            <a:spLocks noGrp="1"/>
          </p:cNvSpPr>
          <p:nvPr>
            <p:ph type="sldNum" sz="quarter" idx="5"/>
          </p:nvPr>
        </p:nvSpPr>
        <p:spPr/>
        <p:txBody>
          <a:bodyPr/>
          <a:lstStyle/>
          <a:p>
            <a:fld id="{82E940BA-3897-468B-BCF2-BAE98CDFFC86}" type="slidenum">
              <a:rPr lang="nb-NO" smtClean="0"/>
              <a:t>80</a:t>
            </a:fld>
            <a:endParaRPr lang="nb-NO"/>
          </a:p>
        </p:txBody>
      </p:sp>
    </p:spTree>
    <p:extLst>
      <p:ext uri="{BB962C8B-B14F-4D97-AF65-F5344CB8AC3E}">
        <p14:creationId xmlns:p14="http://schemas.microsoft.com/office/powerpoint/2010/main" val="409805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Redusert</a:t>
            </a:r>
            <a:r>
              <a:rPr lang="en-US">
                <a:cs typeface="Calibri"/>
              </a:rPr>
              <a:t> </a:t>
            </a:r>
            <a:r>
              <a:rPr lang="en-US" err="1">
                <a:cs typeface="Calibri"/>
              </a:rPr>
              <a:t>foreldrebetaling</a:t>
            </a:r>
            <a:r>
              <a:rPr lang="en-US">
                <a:cs typeface="Calibri"/>
              </a:rPr>
              <a:t> </a:t>
            </a:r>
            <a:r>
              <a:rPr lang="en-US" err="1">
                <a:cs typeface="Calibri"/>
              </a:rPr>
              <a:t>og</a:t>
            </a:r>
            <a:r>
              <a:rPr lang="en-US">
                <a:cs typeface="Calibri"/>
              </a:rPr>
              <a:t> gratis </a:t>
            </a:r>
            <a:r>
              <a:rPr lang="en-US" err="1">
                <a:cs typeface="Calibri"/>
              </a:rPr>
              <a:t>kjernetid</a:t>
            </a:r>
            <a:r>
              <a:rPr lang="en-US">
                <a:cs typeface="Calibri"/>
              </a:rPr>
              <a:t> </a:t>
            </a:r>
            <a:r>
              <a:rPr lang="en-US" err="1">
                <a:cs typeface="Calibri"/>
              </a:rPr>
              <a:t>moderasjonsordninger</a:t>
            </a:r>
            <a:r>
              <a:rPr lang="en-US">
                <a:cs typeface="Calibri"/>
              </a:rPr>
              <a:t>, </a:t>
            </a:r>
            <a:r>
              <a:rPr lang="en-US" err="1">
                <a:cs typeface="Calibri"/>
              </a:rPr>
              <a:t>en</a:t>
            </a:r>
            <a:r>
              <a:rPr lang="en-US">
                <a:cs typeface="Calibri"/>
              </a:rPr>
              <a:t> form for rabatt som retter seg mot foreldre med barn I barnehage og SFO. </a:t>
            </a:r>
            <a:r>
              <a:rPr lang="en-US" err="1">
                <a:cs typeface="Calibri"/>
              </a:rPr>
              <a:t>Kommunen</a:t>
            </a:r>
            <a:r>
              <a:rPr lang="en-US">
                <a:cs typeface="Calibri"/>
              </a:rPr>
              <a:t> </a:t>
            </a:r>
            <a:r>
              <a:rPr lang="en-US" err="1">
                <a:cs typeface="Calibri"/>
              </a:rPr>
              <a:t>plikter</a:t>
            </a:r>
            <a:r>
              <a:rPr lang="en-US">
                <a:cs typeface="Calibri"/>
              </a:rPr>
              <a:t> </a:t>
            </a:r>
            <a:r>
              <a:rPr lang="en-US" err="1">
                <a:cs typeface="Calibri"/>
              </a:rPr>
              <a:t>etter</a:t>
            </a:r>
            <a:r>
              <a:rPr lang="en-US">
                <a:cs typeface="Calibri"/>
              </a:rPr>
              <a:t> </a:t>
            </a:r>
            <a:r>
              <a:rPr lang="en-US" err="1">
                <a:cs typeface="Calibri"/>
              </a:rPr>
              <a:t>lov</a:t>
            </a:r>
            <a:r>
              <a:rPr lang="en-US">
                <a:cs typeface="Calibri"/>
              </a:rPr>
              <a:t> </a:t>
            </a:r>
            <a:r>
              <a:rPr lang="en-US" err="1">
                <a:cs typeface="Calibri"/>
              </a:rPr>
              <a:t>å</a:t>
            </a:r>
            <a:r>
              <a:rPr lang="en-US">
                <a:cs typeface="Calibri"/>
              </a:rPr>
              <a:t> </a:t>
            </a:r>
            <a:r>
              <a:rPr lang="en-US" err="1">
                <a:cs typeface="Calibri"/>
              </a:rPr>
              <a:t>tilby</a:t>
            </a:r>
            <a:r>
              <a:rPr lang="en-US">
                <a:cs typeface="Calibri"/>
              </a:rPr>
              <a:t> </a:t>
            </a:r>
            <a:r>
              <a:rPr lang="en-US" err="1">
                <a:cs typeface="Calibri"/>
              </a:rPr>
              <a:t>dette</a:t>
            </a:r>
            <a:r>
              <a:rPr lang="en-US">
                <a:cs typeface="Calibri"/>
              </a:rPr>
              <a:t>. </a:t>
            </a:r>
            <a:r>
              <a:rPr lang="en-US" err="1">
                <a:cs typeface="Calibri"/>
              </a:rPr>
              <a:t>Rfb</a:t>
            </a:r>
            <a:r>
              <a:rPr lang="en-US">
                <a:cs typeface="Calibri"/>
              </a:rPr>
              <a:t> setter </a:t>
            </a:r>
            <a:r>
              <a:rPr lang="en-US" err="1">
                <a:cs typeface="Calibri"/>
              </a:rPr>
              <a:t>en</a:t>
            </a:r>
            <a:r>
              <a:rPr lang="en-US">
                <a:cs typeface="Calibri"/>
              </a:rPr>
              <a:t> </a:t>
            </a:r>
            <a:r>
              <a:rPr lang="en-US" err="1">
                <a:cs typeface="Calibri"/>
              </a:rPr>
              <a:t>grense</a:t>
            </a:r>
            <a:r>
              <a:rPr lang="en-US">
                <a:cs typeface="Calibri"/>
              </a:rPr>
              <a:t> for </a:t>
            </a:r>
            <a:r>
              <a:rPr lang="en-US" err="1">
                <a:cs typeface="Calibri"/>
              </a:rPr>
              <a:t>hvor</a:t>
            </a:r>
            <a:r>
              <a:rPr lang="en-US">
                <a:cs typeface="Calibri"/>
              </a:rPr>
              <a:t> </a:t>
            </a:r>
            <a:r>
              <a:rPr lang="en-US" err="1">
                <a:cs typeface="Calibri"/>
              </a:rPr>
              <a:t>mye</a:t>
            </a:r>
            <a:r>
              <a:rPr lang="en-US">
                <a:cs typeface="Calibri"/>
              </a:rPr>
              <a:t> </a:t>
            </a:r>
            <a:r>
              <a:rPr lang="en-US" err="1">
                <a:cs typeface="Calibri"/>
              </a:rPr>
              <a:t>en</a:t>
            </a:r>
            <a:r>
              <a:rPr lang="en-US">
                <a:cs typeface="Calibri"/>
              </a:rPr>
              <a:t> </a:t>
            </a:r>
            <a:r>
              <a:rPr lang="en-US" err="1">
                <a:cs typeface="Calibri"/>
              </a:rPr>
              <a:t>husholdning</a:t>
            </a:r>
            <a:r>
              <a:rPr lang="en-US">
                <a:cs typeface="Calibri"/>
              </a:rPr>
              <a:t> </a:t>
            </a:r>
            <a:r>
              <a:rPr lang="en-US" err="1">
                <a:cs typeface="Calibri"/>
              </a:rPr>
              <a:t>betaler</a:t>
            </a:r>
            <a:r>
              <a:rPr lang="en-US">
                <a:cs typeface="Calibri"/>
              </a:rPr>
              <a:t> for </a:t>
            </a:r>
            <a:r>
              <a:rPr lang="en-US" err="1">
                <a:cs typeface="Calibri"/>
              </a:rPr>
              <a:t>barnehage</a:t>
            </a:r>
            <a:r>
              <a:rPr lang="en-US">
                <a:cs typeface="Calibri"/>
              </a:rPr>
              <a:t>- </a:t>
            </a:r>
            <a:r>
              <a:rPr lang="en-US" err="1">
                <a:cs typeface="Calibri"/>
              </a:rPr>
              <a:t>og</a:t>
            </a:r>
            <a:r>
              <a:rPr lang="en-US">
                <a:cs typeface="Calibri"/>
              </a:rPr>
              <a:t> SFO-</a:t>
            </a:r>
            <a:r>
              <a:rPr lang="en-US" err="1">
                <a:cs typeface="Calibri"/>
              </a:rPr>
              <a:t>plasis</a:t>
            </a:r>
            <a:r>
              <a:rPr lang="en-US">
                <a:cs typeface="Calibri"/>
              </a:rPr>
              <a:t>. </a:t>
            </a:r>
            <a:r>
              <a:rPr lang="en-US" err="1">
                <a:cs typeface="Calibri"/>
              </a:rPr>
              <a:t>Oppad</a:t>
            </a:r>
            <a:r>
              <a:rPr lang="en-US">
                <a:cs typeface="Calibri"/>
              </a:rPr>
              <a:t> </a:t>
            </a:r>
            <a:r>
              <a:rPr lang="en-US" err="1">
                <a:cs typeface="Calibri"/>
              </a:rPr>
              <a:t>begrenset</a:t>
            </a:r>
            <a:r>
              <a:rPr lang="en-US">
                <a:cs typeface="Calibri"/>
              </a:rPr>
              <a:t> </a:t>
            </a:r>
            <a:r>
              <a:rPr lang="en-US" err="1">
                <a:cs typeface="Calibri"/>
              </a:rPr>
              <a:t>til</a:t>
            </a:r>
            <a:r>
              <a:rPr lang="en-US">
                <a:cs typeface="Calibri"/>
              </a:rPr>
              <a:t> 6% av </a:t>
            </a:r>
            <a:r>
              <a:rPr lang="en-US" err="1">
                <a:cs typeface="Calibri"/>
              </a:rPr>
              <a:t>husholdningens</a:t>
            </a:r>
            <a:r>
              <a:rPr lang="en-US">
                <a:cs typeface="Calibri"/>
              </a:rPr>
              <a:t> </a:t>
            </a:r>
            <a:r>
              <a:rPr lang="en-US" err="1">
                <a:cs typeface="Calibri"/>
              </a:rPr>
              <a:t>samlede</a:t>
            </a:r>
            <a:r>
              <a:rPr lang="en-US">
                <a:cs typeface="Calibri"/>
              </a:rPr>
              <a:t> </a:t>
            </a:r>
            <a:r>
              <a:rPr lang="en-US" err="1">
                <a:cs typeface="Calibri"/>
              </a:rPr>
              <a:t>inntekt</a:t>
            </a:r>
            <a:r>
              <a:rPr lang="en-US">
                <a:cs typeface="Calibri"/>
              </a:rPr>
              <a:t> per barn. </a:t>
            </a:r>
          </a:p>
          <a:p>
            <a:endParaRPr lang="en-US">
              <a:cs typeface="Calibri"/>
            </a:endParaRPr>
          </a:p>
          <a:p>
            <a:r>
              <a:rPr lang="en-US">
                <a:cs typeface="Calibri"/>
              </a:rPr>
              <a:t>Gratis </a:t>
            </a:r>
            <a:r>
              <a:rPr lang="en-US" err="1">
                <a:cs typeface="Calibri"/>
              </a:rPr>
              <a:t>kjernetid</a:t>
            </a:r>
            <a:r>
              <a:rPr lang="en-US">
                <a:cs typeface="Calibri"/>
              </a:rPr>
              <a:t>, 20 timer gratis </a:t>
            </a:r>
            <a:r>
              <a:rPr lang="en-US" err="1">
                <a:cs typeface="Calibri"/>
              </a:rPr>
              <a:t>opphold</a:t>
            </a:r>
            <a:r>
              <a:rPr lang="en-US">
                <a:cs typeface="Calibri"/>
              </a:rPr>
              <a:t> per uke </a:t>
            </a:r>
            <a:r>
              <a:rPr lang="en-US" err="1">
                <a:cs typeface="Calibri"/>
              </a:rPr>
              <a:t>i</a:t>
            </a:r>
            <a:r>
              <a:rPr lang="en-US">
                <a:cs typeface="Calibri"/>
              </a:rPr>
              <a:t> </a:t>
            </a:r>
            <a:r>
              <a:rPr lang="en-US" err="1">
                <a:cs typeface="Calibri"/>
              </a:rPr>
              <a:t>barnehage</a:t>
            </a:r>
            <a:r>
              <a:rPr lang="en-US">
                <a:cs typeface="Calibri"/>
              </a:rPr>
              <a:t>, </a:t>
            </a:r>
            <a:r>
              <a:rPr lang="en-US" err="1">
                <a:cs typeface="Calibri"/>
              </a:rPr>
              <a:t>har</a:t>
            </a:r>
            <a:r>
              <a:rPr lang="en-US">
                <a:cs typeface="Calibri"/>
              </a:rPr>
              <a:t> man </a:t>
            </a:r>
            <a:r>
              <a:rPr lang="en-US" err="1">
                <a:cs typeface="Calibri"/>
              </a:rPr>
              <a:t>rett</a:t>
            </a:r>
            <a:r>
              <a:rPr lang="en-US">
                <a:cs typeface="Calibri"/>
              </a:rPr>
              <a:t> </a:t>
            </a:r>
            <a:r>
              <a:rPr lang="en-US" err="1">
                <a:cs typeface="Calibri"/>
              </a:rPr>
              <a:t>på</a:t>
            </a:r>
            <a:r>
              <a:rPr lang="en-US">
                <a:cs typeface="Calibri"/>
              </a:rPr>
              <a:t> </a:t>
            </a:r>
            <a:r>
              <a:rPr lang="en-US" err="1">
                <a:cs typeface="Calibri"/>
              </a:rPr>
              <a:t>dersom</a:t>
            </a:r>
            <a:r>
              <a:rPr lang="en-US">
                <a:cs typeface="Calibri"/>
              </a:rPr>
              <a:t> </a:t>
            </a:r>
            <a:r>
              <a:rPr lang="en-US" err="1">
                <a:cs typeface="Calibri"/>
              </a:rPr>
              <a:t>husholdningen</a:t>
            </a:r>
            <a:r>
              <a:rPr lang="en-US">
                <a:cs typeface="Calibri"/>
              </a:rPr>
              <a:t> </a:t>
            </a:r>
            <a:r>
              <a:rPr lang="en-US" err="1">
                <a:cs typeface="Calibri"/>
              </a:rPr>
              <a:t>har</a:t>
            </a:r>
            <a:r>
              <a:rPr lang="en-US">
                <a:cs typeface="Calibri"/>
              </a:rPr>
              <a:t> </a:t>
            </a:r>
            <a:r>
              <a:rPr lang="en-US" err="1">
                <a:cs typeface="Calibri"/>
              </a:rPr>
              <a:t>en</a:t>
            </a:r>
            <a:r>
              <a:rPr lang="en-US">
                <a:cs typeface="Calibri"/>
              </a:rPr>
              <a:t> samlet </a:t>
            </a:r>
            <a:r>
              <a:rPr lang="en-US" err="1">
                <a:cs typeface="Calibri"/>
              </a:rPr>
              <a:t>inntekt</a:t>
            </a:r>
            <a:r>
              <a:rPr lang="en-US">
                <a:cs typeface="Calibri"/>
              </a:rPr>
              <a:t> </a:t>
            </a:r>
            <a:r>
              <a:rPr lang="en-US" err="1">
                <a:cs typeface="Calibri"/>
              </a:rPr>
              <a:t>på</a:t>
            </a:r>
            <a:r>
              <a:rPr lang="en-US">
                <a:cs typeface="Calibri"/>
              </a:rPr>
              <a:t> </a:t>
            </a:r>
            <a:r>
              <a:rPr lang="en-US" err="1">
                <a:cs typeface="Calibri"/>
              </a:rPr>
              <a:t>mindre</a:t>
            </a:r>
            <a:r>
              <a:rPr lang="en-US">
                <a:cs typeface="Calibri"/>
              </a:rPr>
              <a:t> </a:t>
            </a:r>
            <a:r>
              <a:rPr lang="en-US" err="1">
                <a:cs typeface="Calibri"/>
              </a:rPr>
              <a:t>enn</a:t>
            </a:r>
            <a:r>
              <a:rPr lang="en-US">
                <a:cs typeface="Calibri"/>
              </a:rPr>
              <a:t> 583 650. </a:t>
            </a:r>
          </a:p>
        </p:txBody>
      </p:sp>
      <p:sp>
        <p:nvSpPr>
          <p:cNvPr id="4" name="Plassholder for lysbildenummer 3"/>
          <p:cNvSpPr>
            <a:spLocks noGrp="1"/>
          </p:cNvSpPr>
          <p:nvPr>
            <p:ph type="sldNum" sz="quarter" idx="5"/>
          </p:nvPr>
        </p:nvSpPr>
        <p:spPr/>
        <p:txBody>
          <a:bodyPr/>
          <a:lstStyle/>
          <a:p>
            <a:fld id="{602B5B92-B658-40B2-A59F-7ED954C738F6}" type="slidenum">
              <a:rPr lang="nb-NO"/>
              <a:t>10</a:t>
            </a:fld>
            <a:endParaRPr lang="nb-NO"/>
          </a:p>
        </p:txBody>
      </p:sp>
    </p:spTree>
    <p:extLst>
      <p:ext uri="{BB962C8B-B14F-4D97-AF65-F5344CB8AC3E}">
        <p14:creationId xmlns:p14="http://schemas.microsoft.com/office/powerpoint/2010/main" val="410296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mira</a:t>
            </a:r>
            <a:endParaRPr lang="nb-NO" dirty="0"/>
          </a:p>
        </p:txBody>
      </p:sp>
      <p:sp>
        <p:nvSpPr>
          <p:cNvPr id="4" name="Plassholder for lysbildenummer 3"/>
          <p:cNvSpPr>
            <a:spLocks noGrp="1"/>
          </p:cNvSpPr>
          <p:nvPr>
            <p:ph type="sldNum" sz="quarter" idx="5"/>
          </p:nvPr>
        </p:nvSpPr>
        <p:spPr/>
        <p:txBody>
          <a:bodyPr/>
          <a:lstStyle/>
          <a:p>
            <a:fld id="{82E940BA-3897-468B-BCF2-BAE98CDFFC86}" type="slidenum">
              <a:rPr lang="nb-NO" smtClean="0"/>
              <a:t>13</a:t>
            </a:fld>
            <a:endParaRPr lang="nb-NO"/>
          </a:p>
        </p:txBody>
      </p:sp>
    </p:spTree>
    <p:extLst>
      <p:ext uri="{BB962C8B-B14F-4D97-AF65-F5344CB8AC3E}">
        <p14:creationId xmlns:p14="http://schemas.microsoft.com/office/powerpoint/2010/main" val="119027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Kommunikasjon</a:t>
            </a:r>
            <a:r>
              <a:rPr lang="en-US">
                <a:cs typeface="Calibri"/>
              </a:rPr>
              <a:t> for at </a:t>
            </a:r>
            <a:r>
              <a:rPr lang="en-US" err="1">
                <a:cs typeface="Calibri"/>
              </a:rPr>
              <a:t>brukere</a:t>
            </a:r>
            <a:r>
              <a:rPr lang="en-US">
                <a:cs typeface="Calibri"/>
              </a:rPr>
              <a:t> </a:t>
            </a:r>
            <a:r>
              <a:rPr lang="en-US" err="1">
                <a:cs typeface="Calibri"/>
              </a:rPr>
              <a:t>enkelt</a:t>
            </a:r>
            <a:r>
              <a:rPr lang="en-US">
                <a:cs typeface="Calibri"/>
              </a:rPr>
              <a:t> </a:t>
            </a:r>
            <a:r>
              <a:rPr lang="en-US" err="1">
                <a:cs typeface="Calibri"/>
              </a:rPr>
              <a:t>kan</a:t>
            </a:r>
            <a:r>
              <a:rPr lang="en-US">
                <a:cs typeface="Calibri"/>
              </a:rPr>
              <a:t> </a:t>
            </a:r>
            <a:r>
              <a:rPr lang="en-US" err="1">
                <a:cs typeface="Calibri"/>
              </a:rPr>
              <a:t>komme</a:t>
            </a:r>
            <a:r>
              <a:rPr lang="en-US">
                <a:cs typeface="Calibri"/>
              </a:rPr>
              <a:t> I </a:t>
            </a:r>
            <a:r>
              <a:rPr lang="en-US" err="1">
                <a:cs typeface="Calibri"/>
              </a:rPr>
              <a:t>kontakt</a:t>
            </a:r>
            <a:r>
              <a:rPr lang="en-US">
                <a:cs typeface="Calibri"/>
              </a:rPr>
              <a:t> med </a:t>
            </a:r>
            <a:r>
              <a:rPr lang="en-US" err="1">
                <a:cs typeface="Calibri"/>
              </a:rPr>
              <a:t>saksbehandler</a:t>
            </a:r>
            <a:r>
              <a:rPr lang="en-US">
                <a:cs typeface="Calibri"/>
              </a:rPr>
              <a:t> </a:t>
            </a:r>
            <a:r>
              <a:rPr lang="en-US" err="1">
                <a:cs typeface="Calibri"/>
              </a:rPr>
              <a:t>og</a:t>
            </a:r>
            <a:r>
              <a:rPr lang="en-US">
                <a:cs typeface="Calibri"/>
              </a:rPr>
              <a:t> vis versa. </a:t>
            </a:r>
            <a:r>
              <a:rPr lang="en-US" err="1">
                <a:cs typeface="Calibri"/>
              </a:rPr>
              <a:t>Gjennom</a:t>
            </a:r>
            <a:r>
              <a:rPr lang="en-US">
                <a:cs typeface="Calibri"/>
              </a:rPr>
              <a:t> </a:t>
            </a:r>
            <a:r>
              <a:rPr lang="en-US" err="1">
                <a:cs typeface="Calibri"/>
              </a:rPr>
              <a:t>økt</a:t>
            </a:r>
            <a:r>
              <a:rPr lang="en-US">
                <a:cs typeface="Calibri"/>
              </a:rPr>
              <a:t> </a:t>
            </a:r>
            <a:r>
              <a:rPr lang="en-US" err="1">
                <a:cs typeface="Calibri"/>
              </a:rPr>
              <a:t>kommunikasjon</a:t>
            </a:r>
            <a:r>
              <a:rPr lang="en-US">
                <a:cs typeface="Calibri"/>
              </a:rPr>
              <a:t> </a:t>
            </a:r>
            <a:r>
              <a:rPr lang="en-US" err="1">
                <a:cs typeface="Calibri"/>
              </a:rPr>
              <a:t>kan</a:t>
            </a:r>
            <a:r>
              <a:rPr lang="en-US">
                <a:cs typeface="Calibri"/>
              </a:rPr>
              <a:t> man </a:t>
            </a:r>
            <a:r>
              <a:rPr lang="en-US" err="1">
                <a:cs typeface="Calibri"/>
              </a:rPr>
              <a:t>elliminere</a:t>
            </a:r>
            <a:r>
              <a:rPr lang="en-US">
                <a:cs typeface="Calibri"/>
              </a:rPr>
              <a:t> </a:t>
            </a:r>
            <a:r>
              <a:rPr lang="en-US" err="1">
                <a:cs typeface="Calibri"/>
              </a:rPr>
              <a:t>en</a:t>
            </a:r>
            <a:r>
              <a:rPr lang="en-US">
                <a:cs typeface="Calibri"/>
              </a:rPr>
              <a:t> </a:t>
            </a:r>
            <a:r>
              <a:rPr lang="en-US" err="1">
                <a:cs typeface="Calibri"/>
              </a:rPr>
              <a:t>rekke</a:t>
            </a:r>
            <a:r>
              <a:rPr lang="en-US">
                <a:cs typeface="Calibri"/>
              </a:rPr>
              <a:t> av </a:t>
            </a:r>
            <a:r>
              <a:rPr lang="en-US" err="1">
                <a:cs typeface="Calibri"/>
              </a:rPr>
              <a:t>problemene</a:t>
            </a:r>
            <a:r>
              <a:rPr lang="en-US">
                <a:cs typeface="Calibri"/>
              </a:rPr>
              <a:t> </a:t>
            </a:r>
            <a:r>
              <a:rPr lang="en-US" err="1">
                <a:cs typeface="Calibri"/>
              </a:rPr>
              <a:t>som</a:t>
            </a:r>
            <a:r>
              <a:rPr lang="en-US">
                <a:cs typeface="Calibri"/>
              </a:rPr>
              <a:t> </a:t>
            </a:r>
            <a:r>
              <a:rPr lang="en-US" err="1">
                <a:cs typeface="Calibri"/>
              </a:rPr>
              <a:t>oppstår</a:t>
            </a:r>
            <a:r>
              <a:rPr lang="en-US">
                <a:cs typeface="Calibri"/>
              </a:rPr>
              <a:t> </a:t>
            </a:r>
            <a:r>
              <a:rPr lang="en-US" err="1">
                <a:cs typeface="Calibri"/>
              </a:rPr>
              <a:t>rundt</a:t>
            </a:r>
            <a:r>
              <a:rPr lang="en-US">
                <a:cs typeface="Calibri"/>
              </a:rPr>
              <a:t> </a:t>
            </a:r>
            <a:r>
              <a:rPr lang="en-US" err="1">
                <a:cs typeface="Calibri"/>
              </a:rPr>
              <a:t>usikkerhet</a:t>
            </a:r>
            <a:r>
              <a:rPr lang="en-US">
                <a:cs typeface="Calibri"/>
              </a:rPr>
              <a:t>. </a:t>
            </a:r>
          </a:p>
          <a:p>
            <a:endParaRPr lang="en-US">
              <a:cs typeface="Calibri"/>
            </a:endParaRPr>
          </a:p>
          <a:p>
            <a:r>
              <a:rPr lang="en-US" err="1">
                <a:cs typeface="Calibri"/>
              </a:rPr>
              <a:t>Trygghet</a:t>
            </a:r>
            <a:r>
              <a:rPr lang="en-US">
                <a:cs typeface="Calibri"/>
              </a:rPr>
              <a:t> -&gt; </a:t>
            </a:r>
            <a:r>
              <a:rPr lang="en-US" err="1">
                <a:cs typeface="Calibri"/>
              </a:rPr>
              <a:t>innebærer</a:t>
            </a:r>
            <a:r>
              <a:rPr lang="en-US">
                <a:cs typeface="Calibri"/>
              </a:rPr>
              <a:t> </a:t>
            </a:r>
            <a:r>
              <a:rPr lang="en-US" err="1">
                <a:cs typeface="Calibri"/>
              </a:rPr>
              <a:t>blant</a:t>
            </a:r>
            <a:r>
              <a:rPr lang="en-US">
                <a:cs typeface="Calibri"/>
              </a:rPr>
              <a:t> </a:t>
            </a:r>
            <a:r>
              <a:rPr lang="en-US" err="1">
                <a:cs typeface="Calibri"/>
              </a:rPr>
              <a:t>annet</a:t>
            </a:r>
            <a:r>
              <a:rPr lang="en-US">
                <a:cs typeface="Calibri"/>
              </a:rPr>
              <a:t> </a:t>
            </a:r>
            <a:r>
              <a:rPr lang="en-US" err="1">
                <a:cs typeface="Calibri"/>
              </a:rPr>
              <a:t>en</a:t>
            </a:r>
            <a:r>
              <a:rPr lang="en-US">
                <a:cs typeface="Calibri"/>
              </a:rPr>
              <a:t> </a:t>
            </a:r>
            <a:r>
              <a:rPr lang="en-US" err="1">
                <a:cs typeface="Calibri"/>
              </a:rPr>
              <a:t>oversikt</a:t>
            </a:r>
            <a:r>
              <a:rPr lang="en-US">
                <a:cs typeface="Calibri"/>
              </a:rPr>
              <a:t> over </a:t>
            </a:r>
            <a:r>
              <a:rPr lang="en-US" err="1">
                <a:cs typeface="Calibri"/>
              </a:rPr>
              <a:t>hvor</a:t>
            </a:r>
            <a:r>
              <a:rPr lang="en-US">
                <a:cs typeface="Calibri"/>
              </a:rPr>
              <a:t> man er, </a:t>
            </a:r>
            <a:r>
              <a:rPr lang="en-US" err="1">
                <a:cs typeface="Calibri"/>
              </a:rPr>
              <a:t>situasjonen</a:t>
            </a:r>
            <a:r>
              <a:rPr lang="en-US">
                <a:cs typeface="Calibri"/>
              </a:rPr>
              <a:t> </a:t>
            </a:r>
            <a:r>
              <a:rPr lang="en-US" err="1">
                <a:cs typeface="Calibri"/>
              </a:rPr>
              <a:t>til</a:t>
            </a:r>
            <a:r>
              <a:rPr lang="en-US">
                <a:cs typeface="Calibri"/>
              </a:rPr>
              <a:t> </a:t>
            </a:r>
            <a:r>
              <a:rPr lang="en-US" err="1">
                <a:cs typeface="Calibri"/>
              </a:rPr>
              <a:t>søknaden</a:t>
            </a:r>
            <a:r>
              <a:rPr lang="en-US">
                <a:cs typeface="Calibri"/>
              </a:rPr>
              <a:t> </a:t>
            </a:r>
            <a:r>
              <a:rPr lang="en-US" err="1">
                <a:cs typeface="Calibri"/>
              </a:rPr>
              <a:t>osv</a:t>
            </a:r>
            <a:r>
              <a:rPr lang="en-US">
                <a:cs typeface="Calibri"/>
              </a:rPr>
              <a:t>. </a:t>
            </a:r>
            <a:r>
              <a:rPr lang="en-US" err="1">
                <a:cs typeface="Calibri"/>
              </a:rPr>
              <a:t>Mennesker</a:t>
            </a:r>
            <a:r>
              <a:rPr lang="en-US">
                <a:cs typeface="Calibri"/>
              </a:rPr>
              <a:t> </a:t>
            </a:r>
            <a:r>
              <a:rPr lang="en-US" err="1">
                <a:cs typeface="Calibri"/>
              </a:rPr>
              <a:t>som</a:t>
            </a:r>
            <a:r>
              <a:rPr lang="en-US">
                <a:cs typeface="Calibri"/>
              </a:rPr>
              <a:t> </a:t>
            </a:r>
            <a:r>
              <a:rPr lang="en-US" err="1">
                <a:cs typeface="Calibri"/>
              </a:rPr>
              <a:t>allerede</a:t>
            </a:r>
            <a:r>
              <a:rPr lang="en-US">
                <a:cs typeface="Calibri"/>
              </a:rPr>
              <a:t> </a:t>
            </a:r>
            <a:r>
              <a:rPr lang="en-US" err="1">
                <a:cs typeface="Calibri"/>
              </a:rPr>
              <a:t>kanskje</a:t>
            </a:r>
            <a:r>
              <a:rPr lang="en-US">
                <a:cs typeface="Calibri"/>
              </a:rPr>
              <a:t> er I </a:t>
            </a:r>
            <a:r>
              <a:rPr lang="en-US" err="1">
                <a:cs typeface="Calibri"/>
              </a:rPr>
              <a:t>en</a:t>
            </a:r>
            <a:r>
              <a:rPr lang="en-US">
                <a:cs typeface="Calibri"/>
              </a:rPr>
              <a:t> </a:t>
            </a:r>
            <a:r>
              <a:rPr lang="en-US" err="1">
                <a:cs typeface="Calibri"/>
              </a:rPr>
              <a:t>sårbar</a:t>
            </a:r>
            <a:r>
              <a:rPr lang="en-US">
                <a:cs typeface="Calibri"/>
              </a:rPr>
              <a:t> </a:t>
            </a:r>
            <a:r>
              <a:rPr lang="en-US" err="1">
                <a:cs typeface="Calibri"/>
              </a:rPr>
              <a:t>situasjon</a:t>
            </a:r>
          </a:p>
          <a:p>
            <a:endParaRPr lang="en-US">
              <a:cs typeface="Calibri"/>
            </a:endParaRPr>
          </a:p>
          <a:p>
            <a:r>
              <a:rPr lang="nb-NO">
                <a:cs typeface="Calibri"/>
              </a:rPr>
              <a:t>Tillit fordi hele </a:t>
            </a:r>
            <a:r>
              <a:rPr lang="nb-NO" err="1">
                <a:cs typeface="Calibri"/>
              </a:rPr>
              <a:t>velferdstaten</a:t>
            </a:r>
            <a:r>
              <a:rPr lang="nb-NO">
                <a:cs typeface="Calibri"/>
              </a:rPr>
              <a:t> fungerer på tillitt. Det er selve grunnstenen til hvorfor statlige og kommunale tjenester fungerer. Derfor noe vi ønsker at løsningen vår skal </a:t>
            </a:r>
            <a:r>
              <a:rPr lang="nb-NO" err="1">
                <a:cs typeface="Calibri"/>
              </a:rPr>
              <a:t>oppretholde</a:t>
            </a:r>
          </a:p>
        </p:txBody>
      </p:sp>
      <p:sp>
        <p:nvSpPr>
          <p:cNvPr id="4" name="Plassholder for lysbildenummer 3"/>
          <p:cNvSpPr>
            <a:spLocks noGrp="1"/>
          </p:cNvSpPr>
          <p:nvPr>
            <p:ph type="sldNum" sz="quarter" idx="5"/>
          </p:nvPr>
        </p:nvSpPr>
        <p:spPr/>
        <p:txBody>
          <a:bodyPr/>
          <a:lstStyle/>
          <a:p>
            <a:fld id="{82E940BA-3897-468B-BCF2-BAE98CDFFC86}" type="slidenum">
              <a:rPr lang="nb-NO" smtClean="0"/>
              <a:t>18</a:t>
            </a:fld>
            <a:endParaRPr lang="nb-NO"/>
          </a:p>
        </p:txBody>
      </p:sp>
    </p:spTree>
    <p:extLst>
      <p:ext uri="{BB962C8B-B14F-4D97-AF65-F5344CB8AC3E}">
        <p14:creationId xmlns:p14="http://schemas.microsoft.com/office/powerpoint/2010/main" val="239633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Med sammenheng mener vi at tjenesten skal ha mulighet til å være del av et større system. Dette er blant annet for å tilrettelegge for proaktivitet</a:t>
            </a:r>
          </a:p>
          <a:p>
            <a:endParaRPr lang="en-US"/>
          </a:p>
          <a:p>
            <a:r>
              <a:rPr lang="en-US"/>
              <a:t>Og til slutt, automatisering av søknadsprosessen gjør det ofte mindre krevende å søke og er også med på å gjøre prosessen mer behagelig.</a:t>
            </a:r>
          </a:p>
          <a:p>
            <a:endParaRPr lang="en-US">
              <a:cs typeface="Calibri"/>
            </a:endParaRPr>
          </a:p>
        </p:txBody>
      </p:sp>
      <p:sp>
        <p:nvSpPr>
          <p:cNvPr id="4" name="Plassholder for lysbildenummer 3"/>
          <p:cNvSpPr>
            <a:spLocks noGrp="1"/>
          </p:cNvSpPr>
          <p:nvPr>
            <p:ph type="sldNum" sz="quarter" idx="5"/>
          </p:nvPr>
        </p:nvSpPr>
        <p:spPr/>
        <p:txBody>
          <a:bodyPr/>
          <a:lstStyle/>
          <a:p>
            <a:fld id="{82E940BA-3897-468B-BCF2-BAE98CDFFC86}" type="slidenum">
              <a:rPr lang="nb-NO" smtClean="0"/>
              <a:t>19</a:t>
            </a:fld>
            <a:endParaRPr lang="nb-NO"/>
          </a:p>
        </p:txBody>
      </p:sp>
    </p:spTree>
    <p:extLst>
      <p:ext uri="{BB962C8B-B14F-4D97-AF65-F5344CB8AC3E}">
        <p14:creationId xmlns:p14="http://schemas.microsoft.com/office/powerpoint/2010/main" val="388959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mira</a:t>
            </a:r>
            <a:endParaRPr lang="nb-NO" dirty="0"/>
          </a:p>
        </p:txBody>
      </p:sp>
      <p:sp>
        <p:nvSpPr>
          <p:cNvPr id="4" name="Plassholder for lysbildenummer 3"/>
          <p:cNvSpPr>
            <a:spLocks noGrp="1"/>
          </p:cNvSpPr>
          <p:nvPr>
            <p:ph type="sldNum" sz="quarter" idx="5"/>
          </p:nvPr>
        </p:nvSpPr>
        <p:spPr/>
        <p:txBody>
          <a:bodyPr/>
          <a:lstStyle/>
          <a:p>
            <a:fld id="{82E940BA-3897-468B-BCF2-BAE98CDFFC86}" type="slidenum">
              <a:rPr lang="nb-NO" smtClean="0"/>
              <a:t>20</a:t>
            </a:fld>
            <a:endParaRPr lang="nb-NO"/>
          </a:p>
        </p:txBody>
      </p:sp>
    </p:spTree>
    <p:extLst>
      <p:ext uri="{BB962C8B-B14F-4D97-AF65-F5344CB8AC3E}">
        <p14:creationId xmlns:p14="http://schemas.microsoft.com/office/powerpoint/2010/main" val="89083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sunniva</a:t>
            </a:r>
            <a:endParaRPr lang="nb-NO" dirty="0"/>
          </a:p>
        </p:txBody>
      </p:sp>
      <p:sp>
        <p:nvSpPr>
          <p:cNvPr id="4" name="Plassholder for lysbildenummer 3"/>
          <p:cNvSpPr>
            <a:spLocks noGrp="1"/>
          </p:cNvSpPr>
          <p:nvPr>
            <p:ph type="sldNum" sz="quarter" idx="5"/>
          </p:nvPr>
        </p:nvSpPr>
        <p:spPr/>
        <p:txBody>
          <a:bodyPr/>
          <a:lstStyle/>
          <a:p>
            <a:fld id="{82E940BA-3897-468B-BCF2-BAE98CDFFC86}" type="slidenum">
              <a:rPr lang="nb-NO" smtClean="0"/>
              <a:t>21</a:t>
            </a:fld>
            <a:endParaRPr lang="nb-NO"/>
          </a:p>
        </p:txBody>
      </p:sp>
    </p:spTree>
    <p:extLst>
      <p:ext uri="{BB962C8B-B14F-4D97-AF65-F5344CB8AC3E}">
        <p14:creationId xmlns:p14="http://schemas.microsoft.com/office/powerpoint/2010/main" val="255540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9/1/21</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9/1/21</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9/1/21</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9/1/21</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9/1/21</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9/1/21</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9/1/21</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9/1/21</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9/1/21</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9/1/21</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9/1/21</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9/1/21</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5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12.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EFD6"/>
        </a:solidFill>
        <a:effectLst/>
      </p:bgPr>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8305784A-5B23-4BFE-A699-318A6FF046AB}"/>
              </a:ext>
            </a:extLst>
          </p:cNvPr>
          <p:cNvSpPr>
            <a:spLocks noGrp="1"/>
          </p:cNvSpPr>
          <p:nvPr>
            <p:ph type="ctrTitle"/>
          </p:nvPr>
        </p:nvSpPr>
        <p:spPr>
          <a:xfrm>
            <a:off x="1274618" y="288646"/>
            <a:ext cx="10080514" cy="968068"/>
          </a:xfrm>
        </p:spPr>
        <p:txBody>
          <a:bodyPr vert="horz" lIns="91440" tIns="45720" rIns="91440" bIns="45720" rtlCol="0" anchor="b">
            <a:noAutofit/>
          </a:bodyPr>
          <a:lstStyle/>
          <a:p>
            <a:r>
              <a:rPr lang="en-US" sz="4400" dirty="0" err="1">
                <a:latin typeface="Helvetica"/>
                <a:cs typeface="Calibri Light"/>
              </a:rPr>
              <a:t>Digitale</a:t>
            </a:r>
            <a:r>
              <a:rPr lang="en-US" sz="4400" dirty="0">
                <a:latin typeface="Helvetica"/>
                <a:cs typeface="Calibri Light"/>
              </a:rPr>
              <a:t> </a:t>
            </a:r>
            <a:r>
              <a:rPr lang="en-US" sz="4400" dirty="0" err="1">
                <a:latin typeface="Helvetica"/>
                <a:cs typeface="Calibri Light"/>
              </a:rPr>
              <a:t>Helgeland</a:t>
            </a:r>
            <a:r>
              <a:rPr lang="en-US" sz="4400" dirty="0">
                <a:latin typeface="Helvetica"/>
                <a:cs typeface="Calibri Light"/>
              </a:rPr>
              <a:t> </a:t>
            </a:r>
            <a:r>
              <a:rPr lang="en-US" sz="4400" dirty="0" err="1">
                <a:latin typeface="Helvetica"/>
                <a:cs typeface="Calibri Light"/>
              </a:rPr>
              <a:t>Sommercamp</a:t>
            </a:r>
            <a:r>
              <a:rPr lang="en-US" sz="4400" dirty="0">
                <a:latin typeface="Helvetica"/>
                <a:cs typeface="Calibri Light"/>
              </a:rPr>
              <a:t> 2021</a:t>
            </a:r>
            <a:endParaRPr lang="nb-NO" sz="4400" dirty="0">
              <a:latin typeface="Helvetica"/>
              <a:cs typeface="Arial"/>
            </a:endParaRPr>
          </a:p>
        </p:txBody>
      </p:sp>
      <p:pic>
        <p:nvPicPr>
          <p:cNvPr id="9" name="Bilde 9" descr="Et bilde som inneholder tekst&#10;&#10;Automatisk generert beskrivelse">
            <a:extLst>
              <a:ext uri="{FF2B5EF4-FFF2-40B4-BE49-F238E27FC236}">
                <a16:creationId xmlns:a16="http://schemas.microsoft.com/office/drawing/2014/main" id="{E9E7B807-D44F-4957-B95B-37842033491E}"/>
              </a:ext>
            </a:extLst>
          </p:cNvPr>
          <p:cNvPicPr>
            <a:picLocks noChangeAspect="1"/>
          </p:cNvPicPr>
          <p:nvPr/>
        </p:nvPicPr>
        <p:blipFill>
          <a:blip r:embed="rId3"/>
          <a:stretch>
            <a:fillRect/>
          </a:stretch>
        </p:blipFill>
        <p:spPr>
          <a:xfrm>
            <a:off x="3655388" y="1437010"/>
            <a:ext cx="4940959" cy="4374326"/>
          </a:xfrm>
          <a:prstGeom prst="rect">
            <a:avLst/>
          </a:prstGeom>
        </p:spPr>
      </p:pic>
      <p:pic>
        <p:nvPicPr>
          <p:cNvPr id="2" name="Bilde 2" descr="Et bilde som inneholder tekst&#10;&#10;Automatisk generert beskrivelse">
            <a:extLst>
              <a:ext uri="{FF2B5EF4-FFF2-40B4-BE49-F238E27FC236}">
                <a16:creationId xmlns:a16="http://schemas.microsoft.com/office/drawing/2014/main" id="{D6FE514C-72A6-48B7-92C1-420C4B1CB669}"/>
              </a:ext>
            </a:extLst>
          </p:cNvPr>
          <p:cNvPicPr>
            <a:picLocks noChangeAspect="1"/>
          </p:cNvPicPr>
          <p:nvPr/>
        </p:nvPicPr>
        <p:blipFill>
          <a:blip r:embed="rId4"/>
          <a:stretch>
            <a:fillRect/>
          </a:stretch>
        </p:blipFill>
        <p:spPr>
          <a:xfrm>
            <a:off x="6065609" y="4838176"/>
            <a:ext cx="4091353" cy="2893591"/>
          </a:xfrm>
          <a:prstGeom prst="rect">
            <a:avLst/>
          </a:prstGeom>
        </p:spPr>
      </p:pic>
      <p:pic>
        <p:nvPicPr>
          <p:cNvPr id="3" name="Bilde 3" descr="Et bilde som inneholder tekst&#10;&#10;Automatisk generert beskrivelse">
            <a:extLst>
              <a:ext uri="{FF2B5EF4-FFF2-40B4-BE49-F238E27FC236}">
                <a16:creationId xmlns:a16="http://schemas.microsoft.com/office/drawing/2014/main" id="{03BE2001-2D90-451F-B08E-1DC7B482B0E2}"/>
              </a:ext>
            </a:extLst>
          </p:cNvPr>
          <p:cNvPicPr>
            <a:picLocks noChangeAspect="1"/>
          </p:cNvPicPr>
          <p:nvPr/>
        </p:nvPicPr>
        <p:blipFill>
          <a:blip r:embed="rId5"/>
          <a:stretch>
            <a:fillRect/>
          </a:stretch>
        </p:blipFill>
        <p:spPr>
          <a:xfrm>
            <a:off x="2555211" y="5399036"/>
            <a:ext cx="2268949" cy="1609381"/>
          </a:xfrm>
          <a:prstGeom prst="rect">
            <a:avLst/>
          </a:prstGeom>
        </p:spPr>
      </p:pic>
      <p:pic>
        <p:nvPicPr>
          <p:cNvPr id="4" name="Bilde 4">
            <a:extLst>
              <a:ext uri="{FF2B5EF4-FFF2-40B4-BE49-F238E27FC236}">
                <a16:creationId xmlns:a16="http://schemas.microsoft.com/office/drawing/2014/main" id="{F4A8B9E8-CC6C-4508-82F0-6F86AA685D8B}"/>
              </a:ext>
            </a:extLst>
          </p:cNvPr>
          <p:cNvPicPr>
            <a:picLocks noChangeAspect="1"/>
          </p:cNvPicPr>
          <p:nvPr/>
        </p:nvPicPr>
        <p:blipFill>
          <a:blip r:embed="rId6"/>
          <a:stretch>
            <a:fillRect/>
          </a:stretch>
        </p:blipFill>
        <p:spPr>
          <a:xfrm>
            <a:off x="4729309" y="5581721"/>
            <a:ext cx="1981201" cy="1396235"/>
          </a:xfrm>
          <a:prstGeom prst="rect">
            <a:avLst/>
          </a:prstGeom>
        </p:spPr>
      </p:pic>
    </p:spTree>
    <p:extLst>
      <p:ext uri="{BB962C8B-B14F-4D97-AF65-F5344CB8AC3E}">
        <p14:creationId xmlns:p14="http://schemas.microsoft.com/office/powerpoint/2010/main" val="279685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DED"/>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93735" y="1878443"/>
            <a:ext cx="9144000" cy="1631163"/>
          </a:xfrm>
        </p:spPr>
        <p:txBody>
          <a:bodyPr>
            <a:normAutofit/>
          </a:bodyPr>
          <a:lstStyle/>
          <a:p>
            <a:r>
              <a:rPr lang="nb-NO" sz="4000" b="1">
                <a:solidFill>
                  <a:srgbClr val="C00000"/>
                </a:solidFill>
                <a:cs typeface="Calibri Light"/>
              </a:rPr>
              <a:t>Hva er redusert foreldrebetaling og gratis kjernetid?</a:t>
            </a:r>
            <a:endParaRPr lang="nb-NO">
              <a:solidFill>
                <a:srgbClr val="C00000"/>
              </a:solidFill>
              <a:cs typeface="Calibri Light"/>
            </a:endParaRPr>
          </a:p>
        </p:txBody>
      </p:sp>
      <p:sp>
        <p:nvSpPr>
          <p:cNvPr id="4" name="Rektangel 3">
            <a:extLst>
              <a:ext uri="{FF2B5EF4-FFF2-40B4-BE49-F238E27FC236}">
                <a16:creationId xmlns:a16="http://schemas.microsoft.com/office/drawing/2014/main" id="{4DFB1B90-27A6-4706-8B9D-0CD9D2C9B4FE}"/>
              </a:ext>
            </a:extLst>
          </p:cNvPr>
          <p:cNvSpPr/>
          <p:nvPr/>
        </p:nvSpPr>
        <p:spPr>
          <a:xfrm>
            <a:off x="5052449" y="4474803"/>
            <a:ext cx="2195871" cy="84393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rosess 4">
            <a:extLst>
              <a:ext uri="{FF2B5EF4-FFF2-40B4-BE49-F238E27FC236}">
                <a16:creationId xmlns:a16="http://schemas.microsoft.com/office/drawing/2014/main" id="{A10007BD-174F-4116-BDBB-D11291B46454}"/>
              </a:ext>
            </a:extLst>
          </p:cNvPr>
          <p:cNvSpPr/>
          <p:nvPr/>
        </p:nvSpPr>
        <p:spPr>
          <a:xfrm>
            <a:off x="5391969" y="4932426"/>
            <a:ext cx="221226" cy="409679"/>
          </a:xfrm>
          <a:prstGeom prst="flowChartProcess">
            <a:avLst/>
          </a:prstGeom>
          <a:solidFill>
            <a:srgbClr val="FFFFFF"/>
          </a:solidFill>
          <a:ln>
            <a:solidFill>
              <a:srgbClr val="F5E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ttvinklet trekant 5">
            <a:extLst>
              <a:ext uri="{FF2B5EF4-FFF2-40B4-BE49-F238E27FC236}">
                <a16:creationId xmlns:a16="http://schemas.microsoft.com/office/drawing/2014/main" id="{2877FD0B-6626-4576-9666-E8E29B1C5A8C}"/>
              </a:ext>
            </a:extLst>
          </p:cNvPr>
          <p:cNvSpPr/>
          <p:nvPr/>
        </p:nvSpPr>
        <p:spPr>
          <a:xfrm rot="-5400000">
            <a:off x="5600391" y="3572489"/>
            <a:ext cx="352323" cy="1450257"/>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ttvinklet trekant 6">
            <a:extLst>
              <a:ext uri="{FF2B5EF4-FFF2-40B4-BE49-F238E27FC236}">
                <a16:creationId xmlns:a16="http://schemas.microsoft.com/office/drawing/2014/main" id="{7E579338-F974-47F0-95FA-E3729F335ADD}"/>
              </a:ext>
            </a:extLst>
          </p:cNvPr>
          <p:cNvSpPr/>
          <p:nvPr/>
        </p:nvSpPr>
        <p:spPr>
          <a:xfrm>
            <a:off x="6505268" y="4125040"/>
            <a:ext cx="745612" cy="352324"/>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DCB4C228-491A-4617-AADD-2C751BBCA09A}"/>
              </a:ext>
            </a:extLst>
          </p:cNvPr>
          <p:cNvSpPr/>
          <p:nvPr/>
        </p:nvSpPr>
        <p:spPr>
          <a:xfrm>
            <a:off x="5828787" y="4931594"/>
            <a:ext cx="221227" cy="204840"/>
          </a:xfrm>
          <a:prstGeom prst="rect">
            <a:avLst/>
          </a:prstGeom>
          <a:solidFill>
            <a:srgbClr val="FFFFFF"/>
          </a:solidFill>
          <a:ln>
            <a:solidFill>
              <a:srgbClr val="F5E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09A8EE1-28F1-450C-8510-E17AAFBAB059}"/>
              </a:ext>
            </a:extLst>
          </p:cNvPr>
          <p:cNvSpPr/>
          <p:nvPr/>
        </p:nvSpPr>
        <p:spPr>
          <a:xfrm>
            <a:off x="6148335" y="4931594"/>
            <a:ext cx="221227" cy="204840"/>
          </a:xfrm>
          <a:prstGeom prst="rect">
            <a:avLst/>
          </a:prstGeom>
          <a:solidFill>
            <a:srgbClr val="FFFFFF"/>
          </a:solidFill>
          <a:ln>
            <a:solidFill>
              <a:srgbClr val="F5E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34AF773B-18A5-47C1-A0B2-F839BCD61258}"/>
              </a:ext>
            </a:extLst>
          </p:cNvPr>
          <p:cNvSpPr/>
          <p:nvPr/>
        </p:nvSpPr>
        <p:spPr>
          <a:xfrm>
            <a:off x="6541625" y="4931593"/>
            <a:ext cx="221227" cy="204840"/>
          </a:xfrm>
          <a:prstGeom prst="rect">
            <a:avLst/>
          </a:prstGeom>
          <a:solidFill>
            <a:srgbClr val="FFFFFF"/>
          </a:solidFill>
          <a:ln>
            <a:solidFill>
              <a:srgbClr val="F5E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3BEADB7B-E9DA-45E3-9E76-50E67DBF9340}"/>
              </a:ext>
            </a:extLst>
          </p:cNvPr>
          <p:cNvSpPr/>
          <p:nvPr/>
        </p:nvSpPr>
        <p:spPr>
          <a:xfrm>
            <a:off x="6852980" y="4931593"/>
            <a:ext cx="221227" cy="204840"/>
          </a:xfrm>
          <a:prstGeom prst="rect">
            <a:avLst/>
          </a:prstGeom>
          <a:solidFill>
            <a:srgbClr val="FFFFFF"/>
          </a:solidFill>
          <a:ln>
            <a:solidFill>
              <a:srgbClr val="F5E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C4C75056-3116-448A-ACC4-EBF9E1A2F19D}"/>
              </a:ext>
            </a:extLst>
          </p:cNvPr>
          <p:cNvSpPr/>
          <p:nvPr/>
        </p:nvSpPr>
        <p:spPr>
          <a:xfrm>
            <a:off x="6856565" y="4124018"/>
            <a:ext cx="155677" cy="22942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a:extLst>
              <a:ext uri="{FF2B5EF4-FFF2-40B4-BE49-F238E27FC236}">
                <a16:creationId xmlns:a16="http://schemas.microsoft.com/office/drawing/2014/main" id="{EFF84041-7768-4D9C-85B5-4BEF860967F1}"/>
              </a:ext>
            </a:extLst>
          </p:cNvPr>
          <p:cNvSpPr txBox="1"/>
          <p:nvPr/>
        </p:nvSpPr>
        <p:spPr>
          <a:xfrm>
            <a:off x="2057400" y="45550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a:cs typeface="Calibri"/>
            </a:endParaRPr>
          </a:p>
        </p:txBody>
      </p:sp>
    </p:spTree>
    <p:extLst>
      <p:ext uri="{BB962C8B-B14F-4D97-AF65-F5344CB8AC3E}">
        <p14:creationId xmlns:p14="http://schemas.microsoft.com/office/powerpoint/2010/main" val="374184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18">
            <a:extLst>
              <a:ext uri="{FF2B5EF4-FFF2-40B4-BE49-F238E27FC236}">
                <a16:creationId xmlns:a16="http://schemas.microsoft.com/office/drawing/2014/main" id="{82A5E629-1B82-4E5A-822A-71B75896E8F6}"/>
              </a:ext>
            </a:extLst>
          </p:cNvPr>
          <p:cNvPicPr>
            <a:picLocks noChangeAspect="1"/>
          </p:cNvPicPr>
          <p:nvPr/>
        </p:nvPicPr>
        <p:blipFill>
          <a:blip r:embed="rId2"/>
          <a:stretch>
            <a:fillRect/>
          </a:stretch>
        </p:blipFill>
        <p:spPr>
          <a:xfrm>
            <a:off x="42421" y="133149"/>
            <a:ext cx="11957900" cy="2836693"/>
          </a:xfrm>
          <a:prstGeom prst="rect">
            <a:avLst/>
          </a:prstGeom>
        </p:spPr>
      </p:pic>
      <p:pic>
        <p:nvPicPr>
          <p:cNvPr id="10" name="Bilde 10">
            <a:extLst>
              <a:ext uri="{FF2B5EF4-FFF2-40B4-BE49-F238E27FC236}">
                <a16:creationId xmlns:a16="http://schemas.microsoft.com/office/drawing/2014/main" id="{0D800EBB-6773-4CC6-A9C2-D5DA4E2AAC39}"/>
              </a:ext>
            </a:extLst>
          </p:cNvPr>
          <p:cNvPicPr>
            <a:picLocks noChangeAspect="1"/>
          </p:cNvPicPr>
          <p:nvPr/>
        </p:nvPicPr>
        <p:blipFill>
          <a:blip r:embed="rId3"/>
          <a:stretch>
            <a:fillRect/>
          </a:stretch>
        </p:blipFill>
        <p:spPr>
          <a:xfrm>
            <a:off x="42421" y="2805510"/>
            <a:ext cx="3120272" cy="3666526"/>
          </a:xfrm>
          <a:prstGeom prst="rect">
            <a:avLst/>
          </a:prstGeom>
        </p:spPr>
      </p:pic>
      <p:sp>
        <p:nvSpPr>
          <p:cNvPr id="11" name="Rektangel 10">
            <a:extLst>
              <a:ext uri="{FF2B5EF4-FFF2-40B4-BE49-F238E27FC236}">
                <a16:creationId xmlns:a16="http://schemas.microsoft.com/office/drawing/2014/main" id="{01884ABC-F268-49F8-B44B-04968850ED4A}"/>
              </a:ext>
            </a:extLst>
          </p:cNvPr>
          <p:cNvSpPr/>
          <p:nvPr/>
        </p:nvSpPr>
        <p:spPr>
          <a:xfrm>
            <a:off x="3172119" y="2822541"/>
            <a:ext cx="8924040" cy="9348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2" descr="Et bilde som inneholder tekst&#10;&#10;Automatisk generert beskrivelse">
            <a:extLst>
              <a:ext uri="{FF2B5EF4-FFF2-40B4-BE49-F238E27FC236}">
                <a16:creationId xmlns:a16="http://schemas.microsoft.com/office/drawing/2014/main" id="{71ACAC85-C694-42A5-BDBF-966F9672F950}"/>
              </a:ext>
            </a:extLst>
          </p:cNvPr>
          <p:cNvPicPr>
            <a:picLocks noChangeAspect="1"/>
          </p:cNvPicPr>
          <p:nvPr/>
        </p:nvPicPr>
        <p:blipFill>
          <a:blip r:embed="rId4"/>
          <a:stretch>
            <a:fillRect/>
          </a:stretch>
        </p:blipFill>
        <p:spPr>
          <a:xfrm>
            <a:off x="8188751" y="3915634"/>
            <a:ext cx="3725158" cy="2436093"/>
          </a:xfrm>
          <a:prstGeom prst="rect">
            <a:avLst/>
          </a:prstGeom>
        </p:spPr>
      </p:pic>
      <p:sp>
        <p:nvSpPr>
          <p:cNvPr id="14" name="Tittel 1">
            <a:extLst>
              <a:ext uri="{FF2B5EF4-FFF2-40B4-BE49-F238E27FC236}">
                <a16:creationId xmlns:a16="http://schemas.microsoft.com/office/drawing/2014/main" id="{A17D2621-0712-43CD-B5FE-8F3BA72C27F5}"/>
              </a:ext>
            </a:extLst>
          </p:cNvPr>
          <p:cNvSpPr>
            <a:spLocks noGrp="1"/>
          </p:cNvSpPr>
          <p:nvPr>
            <p:ph type="ctrTitle"/>
          </p:nvPr>
        </p:nvSpPr>
        <p:spPr>
          <a:xfrm>
            <a:off x="911258" y="2332136"/>
            <a:ext cx="9144000" cy="2387600"/>
          </a:xfrm>
        </p:spPr>
        <p:txBody>
          <a:bodyPr>
            <a:normAutofit/>
          </a:bodyPr>
          <a:lstStyle/>
          <a:p>
            <a:r>
              <a:rPr lang="en-US">
                <a:latin typeface="Helvetica"/>
                <a:cs typeface="Calibri Light"/>
              </a:rPr>
              <a:t>Research</a:t>
            </a:r>
            <a:endParaRPr lang="nb-NO">
              <a:cs typeface="Calibri Light"/>
            </a:endParaRPr>
          </a:p>
        </p:txBody>
      </p:sp>
    </p:spTree>
    <p:extLst>
      <p:ext uri="{BB962C8B-B14F-4D97-AF65-F5344CB8AC3E}">
        <p14:creationId xmlns:p14="http://schemas.microsoft.com/office/powerpoint/2010/main" val="295180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18">
            <a:extLst>
              <a:ext uri="{FF2B5EF4-FFF2-40B4-BE49-F238E27FC236}">
                <a16:creationId xmlns:a16="http://schemas.microsoft.com/office/drawing/2014/main" id="{82A5E629-1B82-4E5A-822A-71B75896E8F6}"/>
              </a:ext>
            </a:extLst>
          </p:cNvPr>
          <p:cNvPicPr>
            <a:picLocks noChangeAspect="1"/>
          </p:cNvPicPr>
          <p:nvPr/>
        </p:nvPicPr>
        <p:blipFill>
          <a:blip r:embed="rId2"/>
          <a:stretch>
            <a:fillRect/>
          </a:stretch>
        </p:blipFill>
        <p:spPr>
          <a:xfrm>
            <a:off x="42421" y="133149"/>
            <a:ext cx="11957900" cy="2836693"/>
          </a:xfrm>
          <a:prstGeom prst="rect">
            <a:avLst/>
          </a:prstGeom>
        </p:spPr>
      </p:pic>
      <p:pic>
        <p:nvPicPr>
          <p:cNvPr id="10" name="Bilde 10">
            <a:extLst>
              <a:ext uri="{FF2B5EF4-FFF2-40B4-BE49-F238E27FC236}">
                <a16:creationId xmlns:a16="http://schemas.microsoft.com/office/drawing/2014/main" id="{0D800EBB-6773-4CC6-A9C2-D5DA4E2AAC39}"/>
              </a:ext>
            </a:extLst>
          </p:cNvPr>
          <p:cNvPicPr>
            <a:picLocks noChangeAspect="1"/>
          </p:cNvPicPr>
          <p:nvPr/>
        </p:nvPicPr>
        <p:blipFill>
          <a:blip r:embed="rId3"/>
          <a:stretch>
            <a:fillRect/>
          </a:stretch>
        </p:blipFill>
        <p:spPr>
          <a:xfrm>
            <a:off x="42421" y="2805510"/>
            <a:ext cx="3120272" cy="3666526"/>
          </a:xfrm>
          <a:prstGeom prst="rect">
            <a:avLst/>
          </a:prstGeom>
        </p:spPr>
      </p:pic>
      <p:sp>
        <p:nvSpPr>
          <p:cNvPr id="11" name="Rektangel 10">
            <a:extLst>
              <a:ext uri="{FF2B5EF4-FFF2-40B4-BE49-F238E27FC236}">
                <a16:creationId xmlns:a16="http://schemas.microsoft.com/office/drawing/2014/main" id="{01884ABC-F268-49F8-B44B-04968850ED4A}"/>
              </a:ext>
            </a:extLst>
          </p:cNvPr>
          <p:cNvSpPr/>
          <p:nvPr/>
        </p:nvSpPr>
        <p:spPr>
          <a:xfrm>
            <a:off x="3172119" y="2822541"/>
            <a:ext cx="8924040" cy="9348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2" descr="Et bilde som inneholder tekst&#10;&#10;Automatisk generert beskrivelse">
            <a:extLst>
              <a:ext uri="{FF2B5EF4-FFF2-40B4-BE49-F238E27FC236}">
                <a16:creationId xmlns:a16="http://schemas.microsoft.com/office/drawing/2014/main" id="{71ACAC85-C694-42A5-BDBF-966F9672F950}"/>
              </a:ext>
            </a:extLst>
          </p:cNvPr>
          <p:cNvPicPr>
            <a:picLocks noChangeAspect="1"/>
          </p:cNvPicPr>
          <p:nvPr/>
        </p:nvPicPr>
        <p:blipFill>
          <a:blip r:embed="rId4"/>
          <a:stretch>
            <a:fillRect/>
          </a:stretch>
        </p:blipFill>
        <p:spPr>
          <a:xfrm>
            <a:off x="8188751" y="3915634"/>
            <a:ext cx="3725158" cy="2436093"/>
          </a:xfrm>
          <a:prstGeom prst="rect">
            <a:avLst/>
          </a:prstGeom>
        </p:spPr>
      </p:pic>
      <p:sp>
        <p:nvSpPr>
          <p:cNvPr id="14" name="Tittel 1">
            <a:extLst>
              <a:ext uri="{FF2B5EF4-FFF2-40B4-BE49-F238E27FC236}">
                <a16:creationId xmlns:a16="http://schemas.microsoft.com/office/drawing/2014/main" id="{A17D2621-0712-43CD-B5FE-8F3BA72C27F5}"/>
              </a:ext>
            </a:extLst>
          </p:cNvPr>
          <p:cNvSpPr>
            <a:spLocks noGrp="1"/>
          </p:cNvSpPr>
          <p:nvPr>
            <p:ph type="ctrTitle"/>
          </p:nvPr>
        </p:nvSpPr>
        <p:spPr>
          <a:xfrm>
            <a:off x="911258" y="2332136"/>
            <a:ext cx="9144000" cy="2387600"/>
          </a:xfrm>
        </p:spPr>
        <p:txBody>
          <a:bodyPr>
            <a:normAutofit/>
          </a:bodyPr>
          <a:lstStyle/>
          <a:p>
            <a:r>
              <a:rPr lang="en-US">
                <a:latin typeface="Helvetica"/>
                <a:cs typeface="Calibri Light"/>
              </a:rPr>
              <a:t>Research</a:t>
            </a:r>
            <a:endParaRPr lang="nb-NO">
              <a:cs typeface="Calibri Light"/>
            </a:endParaRPr>
          </a:p>
        </p:txBody>
      </p:sp>
      <p:sp>
        <p:nvSpPr>
          <p:cNvPr id="4" name="Rektangel 3">
            <a:extLst>
              <a:ext uri="{FF2B5EF4-FFF2-40B4-BE49-F238E27FC236}">
                <a16:creationId xmlns:a16="http://schemas.microsoft.com/office/drawing/2014/main" id="{78C926A7-1365-4C92-8ACC-68DB13D332F8}"/>
              </a:ext>
            </a:extLst>
          </p:cNvPr>
          <p:cNvSpPr/>
          <p:nvPr/>
        </p:nvSpPr>
        <p:spPr>
          <a:xfrm>
            <a:off x="0" y="0"/>
            <a:ext cx="12192000" cy="6857999"/>
          </a:xfrm>
          <a:prstGeom prst="rect">
            <a:avLst/>
          </a:prstGeom>
          <a:gradFill flip="none" rotWithShape="0">
            <a:gsLst>
              <a:gs pos="27000">
                <a:schemeClr val="accent3">
                  <a:lumMod val="0"/>
                  <a:alpha val="84945"/>
                </a:schemeClr>
              </a:gs>
              <a:gs pos="27000">
                <a:schemeClr val="tx1">
                  <a:lumMod val="0"/>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xtBox 7">
            <a:extLst>
              <a:ext uri="{FF2B5EF4-FFF2-40B4-BE49-F238E27FC236}">
                <a16:creationId xmlns:a16="http://schemas.microsoft.com/office/drawing/2014/main" id="{BB7C5175-D1D0-466F-8BF9-44DA12C7523D}"/>
              </a:ext>
            </a:extLst>
          </p:cNvPr>
          <p:cNvSpPr txBox="1"/>
          <p:nvPr/>
        </p:nvSpPr>
        <p:spPr>
          <a:xfrm>
            <a:off x="822858" y="463955"/>
            <a:ext cx="744100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solidFill>
                  <a:srgbClr val="FFFFFF"/>
                </a:solidFill>
                <a:latin typeface="Helvetica"/>
                <a:cs typeface="Helvetica"/>
              </a:rPr>
              <a:t>Digdir</a:t>
            </a:r>
            <a:endParaRPr lang="nb-NO" sz="2800">
              <a:solidFill>
                <a:srgbClr val="FFFFFF"/>
              </a:solidFill>
              <a:latin typeface="Helvetica"/>
              <a:cs typeface="Helvetica"/>
            </a:endParaRPr>
          </a:p>
          <a:p>
            <a:r>
              <a:rPr lang="en-US" sz="2800">
                <a:solidFill>
                  <a:srgbClr val="FFFFFF"/>
                </a:solidFill>
                <a:latin typeface="Helvetica"/>
                <a:cs typeface="Helvetica"/>
              </a:rPr>
              <a:t>Digital </a:t>
            </a:r>
            <a:r>
              <a:rPr lang="en-US" sz="2800" err="1">
                <a:solidFill>
                  <a:srgbClr val="FFFFFF"/>
                </a:solidFill>
                <a:latin typeface="Helvetica"/>
                <a:cs typeface="Helvetica"/>
              </a:rPr>
              <a:t>assistent</a:t>
            </a:r>
            <a:endParaRPr lang="en-US" err="1">
              <a:solidFill>
                <a:srgbClr val="000000"/>
              </a:solidFill>
              <a:latin typeface="Calibri" panose="020F0502020204030204"/>
              <a:cs typeface="Calibri" panose="020F0502020204030204"/>
            </a:endParaRPr>
          </a:p>
          <a:p>
            <a:r>
              <a:rPr lang="en-US" sz="2800" err="1">
                <a:solidFill>
                  <a:srgbClr val="FFFFFF"/>
                </a:solidFill>
                <a:latin typeface="Helvetica"/>
                <a:cs typeface="Helvetica"/>
              </a:rPr>
              <a:t>Brønnøysundregistrene</a:t>
            </a:r>
            <a:endParaRPr lang="en-US" sz="2800">
              <a:solidFill>
                <a:srgbClr val="FFFFFF"/>
              </a:solidFill>
              <a:latin typeface="Helvetica"/>
              <a:cs typeface="Helvetica"/>
            </a:endParaRPr>
          </a:p>
          <a:p>
            <a:r>
              <a:rPr lang="en-US" sz="2800" err="1">
                <a:solidFill>
                  <a:srgbClr val="FFFFFF"/>
                </a:solidFill>
                <a:latin typeface="Helvetica"/>
                <a:cs typeface="Helvetica"/>
              </a:rPr>
              <a:t>Digitale</a:t>
            </a:r>
            <a:r>
              <a:rPr lang="en-US" sz="2800">
                <a:solidFill>
                  <a:srgbClr val="FFFFFF"/>
                </a:solidFill>
                <a:latin typeface="Helvetica"/>
                <a:cs typeface="Helvetica"/>
              </a:rPr>
              <a:t> Helgeland</a:t>
            </a:r>
          </a:p>
          <a:p>
            <a:r>
              <a:rPr lang="en-US" sz="2800" err="1">
                <a:solidFill>
                  <a:srgbClr val="FFFFFF"/>
                </a:solidFill>
                <a:latin typeface="Helvetica"/>
                <a:cs typeface="Helvetica"/>
              </a:rPr>
              <a:t>Brønnøy</a:t>
            </a:r>
            <a:r>
              <a:rPr lang="en-US" sz="2800">
                <a:solidFill>
                  <a:srgbClr val="FFFFFF"/>
                </a:solidFill>
                <a:latin typeface="Helvetica"/>
                <a:cs typeface="Helvetica"/>
              </a:rPr>
              <a:t> </a:t>
            </a:r>
            <a:r>
              <a:rPr lang="en-US" sz="2800" err="1">
                <a:solidFill>
                  <a:srgbClr val="FFFFFF"/>
                </a:solidFill>
                <a:latin typeface="Helvetica"/>
                <a:cs typeface="Helvetica"/>
              </a:rPr>
              <a:t>kommune</a:t>
            </a:r>
            <a:endParaRPr lang="en-US" sz="2800">
              <a:solidFill>
                <a:srgbClr val="FFFFFF"/>
              </a:solidFill>
              <a:latin typeface="Helvetica"/>
              <a:cs typeface="Helvetica"/>
            </a:endParaRPr>
          </a:p>
          <a:p>
            <a:r>
              <a:rPr lang="en-US" sz="2800">
                <a:solidFill>
                  <a:srgbClr val="FFFFFF"/>
                </a:solidFill>
                <a:latin typeface="Helvetica"/>
                <a:cs typeface="Helvetica"/>
              </a:rPr>
              <a:t>KMD</a:t>
            </a:r>
            <a:endParaRPr lang="nb-NO" sz="2800">
              <a:solidFill>
                <a:srgbClr val="FFFFFF"/>
              </a:solidFill>
              <a:latin typeface="Helvetica"/>
              <a:cs typeface="Helvetica"/>
            </a:endParaRPr>
          </a:p>
          <a:p>
            <a:r>
              <a:rPr lang="en-US" sz="2800">
                <a:solidFill>
                  <a:srgbClr val="FFFFFF"/>
                </a:solidFill>
                <a:latin typeface="Helvetica"/>
                <a:cs typeface="Helvetica"/>
              </a:rPr>
              <a:t>Digital </a:t>
            </a:r>
            <a:r>
              <a:rPr lang="en-US" sz="2800" err="1">
                <a:solidFill>
                  <a:srgbClr val="FFFFFF"/>
                </a:solidFill>
                <a:latin typeface="Helvetica"/>
                <a:cs typeface="Helvetica"/>
              </a:rPr>
              <a:t>medarbeider</a:t>
            </a:r>
            <a:endParaRPr lang="en-US" sz="2800">
              <a:solidFill>
                <a:srgbClr val="FFFFFF"/>
              </a:solidFill>
              <a:latin typeface="Helvetica"/>
              <a:cs typeface="Helvetica"/>
            </a:endParaRPr>
          </a:p>
          <a:p>
            <a:r>
              <a:rPr lang="en-US" sz="2800">
                <a:solidFill>
                  <a:srgbClr val="FFFFFF"/>
                </a:solidFill>
                <a:latin typeface="Helvetica"/>
                <a:cs typeface="Helvetica"/>
              </a:rPr>
              <a:t>Oslo </a:t>
            </a:r>
            <a:r>
              <a:rPr lang="en-US" sz="2800" err="1">
                <a:solidFill>
                  <a:srgbClr val="FFFFFF"/>
                </a:solidFill>
                <a:latin typeface="Helvetica"/>
                <a:cs typeface="Helvetica"/>
              </a:rPr>
              <a:t>Origo</a:t>
            </a:r>
            <a:endParaRPr lang="nb-NO" sz="2800">
              <a:solidFill>
                <a:srgbClr val="FFFFFF"/>
              </a:solidFill>
              <a:latin typeface="Helvetica"/>
              <a:cs typeface="Helvetica"/>
            </a:endParaRPr>
          </a:p>
          <a:p>
            <a:r>
              <a:rPr lang="en-US" sz="2800">
                <a:solidFill>
                  <a:srgbClr val="FFFFFF"/>
                </a:solidFill>
                <a:latin typeface="Helvetica"/>
                <a:cs typeface="Helvetica"/>
              </a:rPr>
              <a:t>KS</a:t>
            </a:r>
          </a:p>
          <a:p>
            <a:r>
              <a:rPr lang="en-US" sz="2800" err="1">
                <a:solidFill>
                  <a:srgbClr val="FFFFFF"/>
                </a:solidFill>
                <a:latin typeface="Helvetica"/>
                <a:cs typeface="Helvetica"/>
              </a:rPr>
              <a:t>Skatteetaten</a:t>
            </a:r>
            <a:endParaRPr lang="en-US" sz="2800">
              <a:solidFill>
                <a:srgbClr val="FFFFFF"/>
              </a:solidFill>
              <a:latin typeface="Helvetica"/>
              <a:cs typeface="Helvetica"/>
            </a:endParaRPr>
          </a:p>
          <a:p>
            <a:r>
              <a:rPr lang="en-US" sz="2800" err="1">
                <a:solidFill>
                  <a:srgbClr val="FFFFFF"/>
                </a:solidFill>
                <a:latin typeface="Helvetica"/>
                <a:cs typeface="Helvetica"/>
              </a:rPr>
              <a:t>Artikler</a:t>
            </a:r>
            <a:endParaRPr lang="nb-NO" sz="2800">
              <a:solidFill>
                <a:srgbClr val="FFFFFF"/>
              </a:solidFill>
              <a:latin typeface="Helvetica"/>
              <a:cs typeface="Helvetica"/>
            </a:endParaRPr>
          </a:p>
          <a:p>
            <a:r>
              <a:rPr lang="en-US" sz="2800">
                <a:solidFill>
                  <a:srgbClr val="FFFFFF"/>
                </a:solidFill>
                <a:latin typeface="Helvetica"/>
                <a:cs typeface="Helvetica"/>
              </a:rPr>
              <a:t>Forum</a:t>
            </a:r>
            <a:endParaRPr lang="nb-NO" sz="2800">
              <a:solidFill>
                <a:srgbClr val="FFFFFF"/>
              </a:solidFill>
              <a:latin typeface="Helvetica"/>
              <a:cs typeface="Helvetica"/>
            </a:endParaRPr>
          </a:p>
          <a:p>
            <a:endParaRPr lang="en-US" sz="2800" b="1">
              <a:solidFill>
                <a:srgbClr val="FFFFFF"/>
              </a:solidFill>
              <a:latin typeface="Helvetica"/>
              <a:cs typeface="Calibri"/>
            </a:endParaRPr>
          </a:p>
          <a:p>
            <a:r>
              <a:rPr lang="nb-NO" sz="2800">
                <a:solidFill>
                  <a:srgbClr val="FFFFFF"/>
                </a:solidFill>
                <a:latin typeface="Helvetica"/>
                <a:cs typeface="Calibri"/>
              </a:rPr>
              <a:t>m.m.</a:t>
            </a:r>
          </a:p>
        </p:txBody>
      </p:sp>
    </p:spTree>
    <p:extLst>
      <p:ext uri="{BB962C8B-B14F-4D97-AF65-F5344CB8AC3E}">
        <p14:creationId xmlns:p14="http://schemas.microsoft.com/office/powerpoint/2010/main" val="1056707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D9305C31-09DC-4B2A-A753-1E81C207F645}"/>
              </a:ext>
            </a:extLst>
          </p:cNvPr>
          <p:cNvSpPr txBox="1">
            <a:spLocks/>
          </p:cNvSpPr>
          <p:nvPr/>
        </p:nvSpPr>
        <p:spPr>
          <a:xfrm>
            <a:off x="489461" y="3169196"/>
            <a:ext cx="3042438"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a:solidFill>
                  <a:srgbClr val="B07800"/>
                </a:solidFill>
                <a:latin typeface="Helvetica"/>
                <a:cs typeface="Calibri Light"/>
              </a:rPr>
              <a:t>Bruker</a:t>
            </a:r>
            <a:endParaRPr lang="nb-NO" b="1">
              <a:solidFill>
                <a:srgbClr val="B07800"/>
              </a:solidFill>
              <a:cs typeface="Calibri Light" panose="020F0302020204030204"/>
            </a:endParaRPr>
          </a:p>
        </p:txBody>
      </p:sp>
      <p:sp>
        <p:nvSpPr>
          <p:cNvPr id="8" name="Tittel 1">
            <a:extLst>
              <a:ext uri="{FF2B5EF4-FFF2-40B4-BE49-F238E27FC236}">
                <a16:creationId xmlns:a16="http://schemas.microsoft.com/office/drawing/2014/main" id="{9931AEE2-9FEE-4157-A3D1-92AB2AEFD84D}"/>
              </a:ext>
            </a:extLst>
          </p:cNvPr>
          <p:cNvSpPr txBox="1">
            <a:spLocks/>
          </p:cNvSpPr>
          <p:nvPr/>
        </p:nvSpPr>
        <p:spPr>
          <a:xfrm>
            <a:off x="8604482" y="3169196"/>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err="1">
                <a:solidFill>
                  <a:srgbClr val="B07800"/>
                </a:solidFill>
                <a:latin typeface="Helvetica"/>
                <a:cs typeface="Calibri Light"/>
              </a:rPr>
              <a:t>Bruksmåte</a:t>
            </a:r>
            <a:endParaRPr lang="nb-NO" err="1">
              <a:solidFill>
                <a:srgbClr val="000000"/>
              </a:solidFill>
              <a:cs typeface="Calibri Light" panose="020F0302020204030204"/>
            </a:endParaRPr>
          </a:p>
        </p:txBody>
      </p:sp>
      <p:sp>
        <p:nvSpPr>
          <p:cNvPr id="14" name="Tittel 1">
            <a:extLst>
              <a:ext uri="{FF2B5EF4-FFF2-40B4-BE49-F238E27FC236}">
                <a16:creationId xmlns:a16="http://schemas.microsoft.com/office/drawing/2014/main" id="{69A9EBD0-AEF4-4598-ACC9-D2A730083F28}"/>
              </a:ext>
            </a:extLst>
          </p:cNvPr>
          <p:cNvSpPr txBox="1">
            <a:spLocks/>
          </p:cNvSpPr>
          <p:nvPr/>
        </p:nvSpPr>
        <p:spPr>
          <a:xfrm>
            <a:off x="1290395" y="3719837"/>
            <a:ext cx="3042438" cy="1264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Familier</a:t>
            </a:r>
            <a:r>
              <a:rPr lang="en-US" sz="1600">
                <a:latin typeface="Helvetica"/>
                <a:cs typeface="Calibri Light"/>
              </a:rPr>
              <a:t> med </a:t>
            </a:r>
            <a:r>
              <a:rPr lang="en-US" sz="1600" err="1">
                <a:latin typeface="Helvetica"/>
                <a:cs typeface="Calibri Light"/>
              </a:rPr>
              <a:t>lav</a:t>
            </a:r>
            <a:r>
              <a:rPr lang="en-US" sz="1600">
                <a:latin typeface="Helvetica"/>
                <a:cs typeface="Calibri Light"/>
              </a:rPr>
              <a:t> </a:t>
            </a:r>
            <a:r>
              <a:rPr lang="en-US" sz="1600" err="1">
                <a:latin typeface="Helvetica"/>
                <a:cs typeface="Calibri Light"/>
              </a:rPr>
              <a:t>inntekt</a:t>
            </a:r>
            <a:r>
              <a:rPr lang="en-US" sz="1600">
                <a:latin typeface="Helvetica"/>
                <a:cs typeface="Calibri Light"/>
              </a:rPr>
              <a:t> </a:t>
            </a:r>
            <a:r>
              <a:rPr lang="en-US" sz="1600" err="1">
                <a:latin typeface="Helvetica"/>
                <a:cs typeface="Calibri Light"/>
              </a:rPr>
              <a:t>og</a:t>
            </a:r>
            <a:r>
              <a:rPr lang="en-US" sz="1600">
                <a:latin typeface="Helvetica"/>
                <a:cs typeface="Calibri Light"/>
              </a:rPr>
              <a:t> barn </a:t>
            </a:r>
            <a:r>
              <a:rPr lang="en-US" sz="1600" err="1">
                <a:latin typeface="Helvetica"/>
                <a:cs typeface="Calibri Light"/>
              </a:rPr>
              <a:t>i</a:t>
            </a:r>
            <a:r>
              <a:rPr lang="en-US" sz="1600">
                <a:latin typeface="Helvetica"/>
                <a:cs typeface="Calibri Light"/>
              </a:rPr>
              <a:t> alder for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 </a:t>
            </a:r>
            <a:r>
              <a:rPr lang="en-US" sz="1600" err="1">
                <a:latin typeface="Helvetica"/>
                <a:cs typeface="Calibri Light"/>
              </a:rPr>
              <a:t>eller</a:t>
            </a:r>
            <a:r>
              <a:rPr lang="en-US" sz="1600">
                <a:latin typeface="Helvetica"/>
                <a:cs typeface="Calibri Light"/>
              </a:rPr>
              <a:t> SFO</a:t>
            </a:r>
          </a:p>
        </p:txBody>
      </p:sp>
      <p:sp>
        <p:nvSpPr>
          <p:cNvPr id="9" name="Tittel 1">
            <a:extLst>
              <a:ext uri="{FF2B5EF4-FFF2-40B4-BE49-F238E27FC236}">
                <a16:creationId xmlns:a16="http://schemas.microsoft.com/office/drawing/2014/main" id="{61F89DAA-3442-4426-9780-B42AAF5F47F8}"/>
              </a:ext>
            </a:extLst>
          </p:cNvPr>
          <p:cNvSpPr txBox="1">
            <a:spLocks/>
          </p:cNvSpPr>
          <p:nvPr/>
        </p:nvSpPr>
        <p:spPr>
          <a:xfrm>
            <a:off x="5039211" y="3069079"/>
            <a:ext cx="2992380" cy="21094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Søke</a:t>
            </a:r>
            <a:r>
              <a:rPr lang="en-US" sz="1600">
                <a:latin typeface="Helvetica"/>
                <a:cs typeface="Calibri Light"/>
              </a:rPr>
              <a:t> om </a:t>
            </a:r>
            <a:r>
              <a:rPr lang="en-US" sz="1600" err="1">
                <a:latin typeface="Helvetica"/>
                <a:cs typeface="Calibri Light"/>
              </a:rPr>
              <a:t>redusert</a:t>
            </a:r>
            <a:r>
              <a:rPr lang="en-US" sz="1600">
                <a:latin typeface="Helvetica"/>
                <a:cs typeface="Calibri Light"/>
              </a:rPr>
              <a:t> </a:t>
            </a:r>
            <a:r>
              <a:rPr lang="en-US" sz="1600" err="1">
                <a:latin typeface="Helvetica"/>
                <a:cs typeface="Calibri Light"/>
              </a:rPr>
              <a:t>foreldrebetaling</a:t>
            </a:r>
            <a:r>
              <a:rPr lang="en-US" sz="1600">
                <a:latin typeface="Helvetica"/>
                <a:cs typeface="Calibri Light"/>
              </a:rPr>
              <a:t> </a:t>
            </a:r>
            <a:r>
              <a:rPr lang="en-US" sz="1600" err="1">
                <a:latin typeface="Helvetica"/>
                <a:cs typeface="Calibri Light"/>
              </a:rPr>
              <a:t>og</a:t>
            </a:r>
            <a:r>
              <a:rPr lang="en-US" sz="1600">
                <a:latin typeface="Helvetica"/>
                <a:cs typeface="Calibri Light"/>
              </a:rPr>
              <a:t> gratis </a:t>
            </a:r>
            <a:r>
              <a:rPr lang="en-US" sz="1600" err="1">
                <a:latin typeface="Helvetica"/>
                <a:cs typeface="Calibri Light"/>
              </a:rPr>
              <a:t>kjernetid</a:t>
            </a:r>
            <a:r>
              <a:rPr lang="en-US" sz="1600">
                <a:latin typeface="Helvetica"/>
                <a:cs typeface="Calibri Light"/>
              </a:rPr>
              <a:t> </a:t>
            </a:r>
            <a:r>
              <a:rPr lang="en-US" sz="1600" err="1">
                <a:latin typeface="Helvetica"/>
                <a:cs typeface="Calibri Light"/>
              </a:rPr>
              <a:t>i</a:t>
            </a:r>
            <a:r>
              <a:rPr lang="en-US" sz="1600">
                <a:latin typeface="Helvetica"/>
                <a:cs typeface="Calibri Light"/>
              </a:rPr>
              <a:t>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SFO</a:t>
            </a:r>
          </a:p>
        </p:txBody>
      </p:sp>
      <p:sp>
        <p:nvSpPr>
          <p:cNvPr id="10" name="Tittel 1">
            <a:extLst>
              <a:ext uri="{FF2B5EF4-FFF2-40B4-BE49-F238E27FC236}">
                <a16:creationId xmlns:a16="http://schemas.microsoft.com/office/drawing/2014/main" id="{E5C832F5-7EE0-4FF2-8F1E-13827D0C5134}"/>
              </a:ext>
            </a:extLst>
          </p:cNvPr>
          <p:cNvSpPr txBox="1">
            <a:spLocks/>
          </p:cNvSpPr>
          <p:nvPr/>
        </p:nvSpPr>
        <p:spPr>
          <a:xfrm>
            <a:off x="9321985" y="4125867"/>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a:latin typeface="Helvetica"/>
                <a:cs typeface="Calibri Light"/>
              </a:rPr>
              <a:t>En digital </a:t>
            </a:r>
            <a:r>
              <a:rPr lang="en-US" sz="1600" err="1">
                <a:latin typeface="Helvetica"/>
                <a:cs typeface="Calibri Light"/>
              </a:rPr>
              <a:t>tjeneste</a:t>
            </a:r>
            <a:endParaRPr lang="nb-NO" sz="1600" err="1">
              <a:cs typeface="Calibri Light"/>
            </a:endParaRPr>
          </a:p>
        </p:txBody>
      </p:sp>
      <p:sp>
        <p:nvSpPr>
          <p:cNvPr id="3" name="Utsettelse 2">
            <a:extLst>
              <a:ext uri="{FF2B5EF4-FFF2-40B4-BE49-F238E27FC236}">
                <a16:creationId xmlns:a16="http://schemas.microsoft.com/office/drawing/2014/main" id="{03347869-4905-4B44-9975-6E1CBDFA4BBE}"/>
              </a:ext>
            </a:extLst>
          </p:cNvPr>
          <p:cNvSpPr/>
          <p:nvPr/>
        </p:nvSpPr>
        <p:spPr>
          <a:xfrm rot="16200000">
            <a:off x="1602501" y="2161486"/>
            <a:ext cx="761999" cy="800934"/>
          </a:xfrm>
          <a:prstGeom prst="flowChartDelay">
            <a:avLst/>
          </a:prstGeom>
          <a:solidFill>
            <a:srgbClr val="FF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Ellipse 3">
            <a:extLst>
              <a:ext uri="{FF2B5EF4-FFF2-40B4-BE49-F238E27FC236}">
                <a16:creationId xmlns:a16="http://schemas.microsoft.com/office/drawing/2014/main" id="{0067FE41-2CC8-4E08-B197-300EDD9A39A8}"/>
              </a:ext>
            </a:extLst>
          </p:cNvPr>
          <p:cNvSpPr/>
          <p:nvPr/>
        </p:nvSpPr>
        <p:spPr>
          <a:xfrm>
            <a:off x="1658463" y="1622307"/>
            <a:ext cx="650759" cy="639635"/>
          </a:xfrm>
          <a:prstGeom prst="ellipse">
            <a:avLst/>
          </a:prstGeom>
          <a:solidFill>
            <a:srgbClr val="FF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9856FD24-2B52-4AA1-A548-A4D4F5EBDA7C}"/>
              </a:ext>
            </a:extLst>
          </p:cNvPr>
          <p:cNvSpPr/>
          <p:nvPr/>
        </p:nvSpPr>
        <p:spPr>
          <a:xfrm>
            <a:off x="9716125" y="1870862"/>
            <a:ext cx="673008" cy="1129095"/>
          </a:xfrm>
          <a:prstGeom prst="roundRect">
            <a:avLst/>
          </a:prstGeom>
          <a:no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avrundede hjørner 14">
            <a:extLst>
              <a:ext uri="{FF2B5EF4-FFF2-40B4-BE49-F238E27FC236}">
                <a16:creationId xmlns:a16="http://schemas.microsoft.com/office/drawing/2014/main" id="{CFCF534A-BE84-4B8F-8B98-0F2DEAE7BC08}"/>
              </a:ext>
            </a:extLst>
          </p:cNvPr>
          <p:cNvSpPr/>
          <p:nvPr/>
        </p:nvSpPr>
        <p:spPr>
          <a:xfrm>
            <a:off x="9738373" y="2883152"/>
            <a:ext cx="606264" cy="61185"/>
          </a:xfrm>
          <a:prstGeom prst="roundRect">
            <a:avLst/>
          </a:prstGeom>
          <a:solidFill>
            <a:srgbClr val="FFBE33"/>
          </a:solid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avrundede hjørner 15">
            <a:extLst>
              <a:ext uri="{FF2B5EF4-FFF2-40B4-BE49-F238E27FC236}">
                <a16:creationId xmlns:a16="http://schemas.microsoft.com/office/drawing/2014/main" id="{D4289E09-9F43-4325-A5A5-CF4B993A742A}"/>
              </a:ext>
            </a:extLst>
          </p:cNvPr>
          <p:cNvSpPr/>
          <p:nvPr/>
        </p:nvSpPr>
        <p:spPr>
          <a:xfrm>
            <a:off x="9749496" y="1904232"/>
            <a:ext cx="606264" cy="61185"/>
          </a:xfrm>
          <a:prstGeom prst="roundRect">
            <a:avLst/>
          </a:prstGeom>
          <a:solidFill>
            <a:srgbClr val="FFBE33"/>
          </a:solid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BDAA2300-E7E5-4449-87B2-46D953E4D349}"/>
              </a:ext>
            </a:extLst>
          </p:cNvPr>
          <p:cNvSpPr/>
          <p:nvPr/>
        </p:nvSpPr>
        <p:spPr>
          <a:xfrm>
            <a:off x="10012652" y="2884890"/>
            <a:ext cx="88995" cy="105680"/>
          </a:xfrm>
          <a:prstGeom prst="ellipse">
            <a:avLst/>
          </a:prstGeom>
          <a:solidFill>
            <a:srgbClr val="F5E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FB28B26D-A923-4E11-985C-C7AE2E46B4C3}"/>
              </a:ext>
            </a:extLst>
          </p:cNvPr>
          <p:cNvSpPr/>
          <p:nvPr/>
        </p:nvSpPr>
        <p:spPr>
          <a:xfrm>
            <a:off x="5707977" y="1795078"/>
            <a:ext cx="711942" cy="1140220"/>
          </a:xfrm>
          <a:prstGeom prst="rect">
            <a:avLst/>
          </a:prstGeom>
          <a:no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3D2C8C14-0647-4D12-845C-514AC659F60F}"/>
              </a:ext>
            </a:extLst>
          </p:cNvPr>
          <p:cNvSpPr/>
          <p:nvPr/>
        </p:nvSpPr>
        <p:spPr>
          <a:xfrm>
            <a:off x="5780283" y="1889632"/>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421A016A-7807-469D-92EC-648F02272AA9}"/>
              </a:ext>
            </a:extLst>
          </p:cNvPr>
          <p:cNvSpPr/>
          <p:nvPr/>
        </p:nvSpPr>
        <p:spPr>
          <a:xfrm>
            <a:off x="5780283" y="2006435"/>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5F4B5459-97DE-48C2-BD0E-635A75EF82DA}"/>
              </a:ext>
            </a:extLst>
          </p:cNvPr>
          <p:cNvSpPr/>
          <p:nvPr/>
        </p:nvSpPr>
        <p:spPr>
          <a:xfrm>
            <a:off x="5780283" y="2123238"/>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F525F965-637F-41C5-95A3-EB35077FB693}"/>
              </a:ext>
            </a:extLst>
          </p:cNvPr>
          <p:cNvSpPr/>
          <p:nvPr/>
        </p:nvSpPr>
        <p:spPr>
          <a:xfrm>
            <a:off x="5780283" y="2240041"/>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08CCC040-0BB3-42EB-8ECF-843E12975607}"/>
              </a:ext>
            </a:extLst>
          </p:cNvPr>
          <p:cNvSpPr/>
          <p:nvPr/>
        </p:nvSpPr>
        <p:spPr>
          <a:xfrm>
            <a:off x="5780283" y="2345719"/>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5366DAEB-BD77-44EF-9F61-9EDA27721D0F}"/>
              </a:ext>
            </a:extLst>
          </p:cNvPr>
          <p:cNvSpPr/>
          <p:nvPr/>
        </p:nvSpPr>
        <p:spPr>
          <a:xfrm>
            <a:off x="5780283" y="2462522"/>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a:extLst>
              <a:ext uri="{FF2B5EF4-FFF2-40B4-BE49-F238E27FC236}">
                <a16:creationId xmlns:a16="http://schemas.microsoft.com/office/drawing/2014/main" id="{3D8250C4-22B5-4E5A-ABEB-7519B1A47070}"/>
              </a:ext>
            </a:extLst>
          </p:cNvPr>
          <p:cNvSpPr/>
          <p:nvPr/>
        </p:nvSpPr>
        <p:spPr>
          <a:xfrm>
            <a:off x="5780283" y="2579325"/>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C9DAEC0A-AE70-495E-85B4-499E72D7E2C5}"/>
              </a:ext>
            </a:extLst>
          </p:cNvPr>
          <p:cNvSpPr/>
          <p:nvPr/>
        </p:nvSpPr>
        <p:spPr>
          <a:xfrm>
            <a:off x="5780283" y="2696128"/>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1">
            <a:extLst>
              <a:ext uri="{FF2B5EF4-FFF2-40B4-BE49-F238E27FC236}">
                <a16:creationId xmlns:a16="http://schemas.microsoft.com/office/drawing/2014/main" id="{3BA3FBDB-64FF-4DFD-9C50-6D7A7091630F}"/>
              </a:ext>
            </a:extLst>
          </p:cNvPr>
          <p:cNvSpPr txBox="1">
            <a:spLocks/>
          </p:cNvSpPr>
          <p:nvPr/>
        </p:nvSpPr>
        <p:spPr>
          <a:xfrm>
            <a:off x="4566438" y="3124700"/>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err="1">
                <a:solidFill>
                  <a:srgbClr val="B07800"/>
                </a:solidFill>
                <a:latin typeface="Helvetica"/>
                <a:cs typeface="Calibri Light"/>
              </a:rPr>
              <a:t>Brukssituasjon</a:t>
            </a:r>
            <a:endParaRPr lang="nb-NO" b="1">
              <a:solidFill>
                <a:srgbClr val="B07800"/>
              </a:solidFill>
              <a:cs typeface="Calibri Light"/>
            </a:endParaRPr>
          </a:p>
        </p:txBody>
      </p:sp>
    </p:spTree>
    <p:extLst>
      <p:ext uri="{BB962C8B-B14F-4D97-AF65-F5344CB8AC3E}">
        <p14:creationId xmlns:p14="http://schemas.microsoft.com/office/powerpoint/2010/main" val="62231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D9305C31-09DC-4B2A-A753-1E81C207F645}"/>
              </a:ext>
            </a:extLst>
          </p:cNvPr>
          <p:cNvSpPr txBox="1">
            <a:spLocks/>
          </p:cNvSpPr>
          <p:nvPr/>
        </p:nvSpPr>
        <p:spPr>
          <a:xfrm>
            <a:off x="489461" y="3169196"/>
            <a:ext cx="3042438"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a:solidFill>
                  <a:srgbClr val="B07800"/>
                </a:solidFill>
                <a:latin typeface="Helvetica"/>
                <a:cs typeface="Calibri Light"/>
              </a:rPr>
              <a:t>Bruker</a:t>
            </a:r>
            <a:endParaRPr lang="nb-NO" b="1">
              <a:solidFill>
                <a:srgbClr val="B07800"/>
              </a:solidFill>
              <a:cs typeface="Calibri Light" panose="020F0302020204030204"/>
            </a:endParaRPr>
          </a:p>
        </p:txBody>
      </p:sp>
      <p:sp>
        <p:nvSpPr>
          <p:cNvPr id="7" name="Tittel 1">
            <a:extLst>
              <a:ext uri="{FF2B5EF4-FFF2-40B4-BE49-F238E27FC236}">
                <a16:creationId xmlns:a16="http://schemas.microsoft.com/office/drawing/2014/main" id="{85662448-CEC1-43D8-97C6-2C8D5BE0210B}"/>
              </a:ext>
            </a:extLst>
          </p:cNvPr>
          <p:cNvSpPr txBox="1">
            <a:spLocks/>
          </p:cNvSpPr>
          <p:nvPr/>
        </p:nvSpPr>
        <p:spPr>
          <a:xfrm>
            <a:off x="4566438" y="3124700"/>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err="1">
                <a:solidFill>
                  <a:srgbClr val="B07800"/>
                </a:solidFill>
                <a:latin typeface="Helvetica"/>
                <a:cs typeface="Calibri Light"/>
              </a:rPr>
              <a:t>Brukssituasjon</a:t>
            </a:r>
            <a:endParaRPr lang="nb-NO" b="1">
              <a:solidFill>
                <a:srgbClr val="B07800"/>
              </a:solidFill>
              <a:cs typeface="Calibri Light"/>
            </a:endParaRPr>
          </a:p>
        </p:txBody>
      </p:sp>
      <p:sp>
        <p:nvSpPr>
          <p:cNvPr id="8" name="Tittel 1">
            <a:extLst>
              <a:ext uri="{FF2B5EF4-FFF2-40B4-BE49-F238E27FC236}">
                <a16:creationId xmlns:a16="http://schemas.microsoft.com/office/drawing/2014/main" id="{9931AEE2-9FEE-4157-A3D1-92AB2AEFD84D}"/>
              </a:ext>
            </a:extLst>
          </p:cNvPr>
          <p:cNvSpPr txBox="1">
            <a:spLocks/>
          </p:cNvSpPr>
          <p:nvPr/>
        </p:nvSpPr>
        <p:spPr>
          <a:xfrm>
            <a:off x="8604482" y="3169196"/>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err="1">
                <a:solidFill>
                  <a:srgbClr val="B07800"/>
                </a:solidFill>
                <a:latin typeface="Helvetica"/>
                <a:cs typeface="Calibri Light"/>
              </a:rPr>
              <a:t>Bruksmåte</a:t>
            </a:r>
            <a:endParaRPr lang="nb-NO" err="1">
              <a:solidFill>
                <a:srgbClr val="000000"/>
              </a:solidFill>
              <a:cs typeface="Calibri Light" panose="020F0302020204030204"/>
            </a:endParaRPr>
          </a:p>
        </p:txBody>
      </p:sp>
      <p:sp>
        <p:nvSpPr>
          <p:cNvPr id="14" name="Tittel 1">
            <a:extLst>
              <a:ext uri="{FF2B5EF4-FFF2-40B4-BE49-F238E27FC236}">
                <a16:creationId xmlns:a16="http://schemas.microsoft.com/office/drawing/2014/main" id="{69A9EBD0-AEF4-4598-ACC9-D2A730083F28}"/>
              </a:ext>
            </a:extLst>
          </p:cNvPr>
          <p:cNvSpPr txBox="1">
            <a:spLocks/>
          </p:cNvSpPr>
          <p:nvPr/>
        </p:nvSpPr>
        <p:spPr>
          <a:xfrm>
            <a:off x="1290395" y="3719837"/>
            <a:ext cx="3042438" cy="1264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Familier</a:t>
            </a:r>
            <a:r>
              <a:rPr lang="en-US" sz="1600">
                <a:latin typeface="Helvetica"/>
                <a:cs typeface="Calibri Light"/>
              </a:rPr>
              <a:t> med </a:t>
            </a:r>
            <a:r>
              <a:rPr lang="en-US" sz="1600" err="1">
                <a:latin typeface="Helvetica"/>
                <a:cs typeface="Calibri Light"/>
              </a:rPr>
              <a:t>lav</a:t>
            </a:r>
            <a:r>
              <a:rPr lang="en-US" sz="1600">
                <a:latin typeface="Helvetica"/>
                <a:cs typeface="Calibri Light"/>
              </a:rPr>
              <a:t> </a:t>
            </a:r>
            <a:r>
              <a:rPr lang="en-US" sz="1600" err="1">
                <a:latin typeface="Helvetica"/>
                <a:cs typeface="Calibri Light"/>
              </a:rPr>
              <a:t>inntekt</a:t>
            </a:r>
            <a:r>
              <a:rPr lang="en-US" sz="1600">
                <a:latin typeface="Helvetica"/>
                <a:cs typeface="Calibri Light"/>
              </a:rPr>
              <a:t> </a:t>
            </a:r>
            <a:r>
              <a:rPr lang="en-US" sz="1600" err="1">
                <a:latin typeface="Helvetica"/>
                <a:cs typeface="Calibri Light"/>
              </a:rPr>
              <a:t>og</a:t>
            </a:r>
            <a:r>
              <a:rPr lang="en-US" sz="1600">
                <a:latin typeface="Helvetica"/>
                <a:cs typeface="Calibri Light"/>
              </a:rPr>
              <a:t> barn </a:t>
            </a:r>
            <a:r>
              <a:rPr lang="en-US" sz="1600" err="1">
                <a:latin typeface="Helvetica"/>
                <a:cs typeface="Calibri Light"/>
              </a:rPr>
              <a:t>i</a:t>
            </a:r>
            <a:r>
              <a:rPr lang="en-US" sz="1600">
                <a:latin typeface="Helvetica"/>
                <a:cs typeface="Calibri Light"/>
              </a:rPr>
              <a:t> alder for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 </a:t>
            </a:r>
            <a:r>
              <a:rPr lang="en-US" sz="1600" err="1">
                <a:latin typeface="Helvetica"/>
                <a:cs typeface="Calibri Light"/>
              </a:rPr>
              <a:t>eller</a:t>
            </a:r>
            <a:r>
              <a:rPr lang="en-US" sz="1600">
                <a:latin typeface="Helvetica"/>
                <a:cs typeface="Calibri Light"/>
              </a:rPr>
              <a:t> SFO</a:t>
            </a:r>
          </a:p>
        </p:txBody>
      </p:sp>
      <p:sp>
        <p:nvSpPr>
          <p:cNvPr id="9" name="Tittel 1">
            <a:extLst>
              <a:ext uri="{FF2B5EF4-FFF2-40B4-BE49-F238E27FC236}">
                <a16:creationId xmlns:a16="http://schemas.microsoft.com/office/drawing/2014/main" id="{61F89DAA-3442-4426-9780-B42AAF5F47F8}"/>
              </a:ext>
            </a:extLst>
          </p:cNvPr>
          <p:cNvSpPr txBox="1">
            <a:spLocks/>
          </p:cNvSpPr>
          <p:nvPr/>
        </p:nvSpPr>
        <p:spPr>
          <a:xfrm>
            <a:off x="5039211" y="3069079"/>
            <a:ext cx="2992380" cy="21094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Søke</a:t>
            </a:r>
            <a:r>
              <a:rPr lang="en-US" sz="1600">
                <a:latin typeface="Helvetica"/>
                <a:cs typeface="Calibri Light"/>
              </a:rPr>
              <a:t> om </a:t>
            </a:r>
            <a:r>
              <a:rPr lang="en-US" sz="1600" err="1">
                <a:latin typeface="Helvetica"/>
                <a:cs typeface="Calibri Light"/>
              </a:rPr>
              <a:t>redusert</a:t>
            </a:r>
            <a:r>
              <a:rPr lang="en-US" sz="1600">
                <a:latin typeface="Helvetica"/>
                <a:cs typeface="Calibri Light"/>
              </a:rPr>
              <a:t> </a:t>
            </a:r>
            <a:r>
              <a:rPr lang="en-US" sz="1600" err="1">
                <a:latin typeface="Helvetica"/>
                <a:cs typeface="Calibri Light"/>
              </a:rPr>
              <a:t>foreldrebetaling</a:t>
            </a:r>
            <a:r>
              <a:rPr lang="en-US" sz="1600">
                <a:latin typeface="Helvetica"/>
                <a:cs typeface="Calibri Light"/>
              </a:rPr>
              <a:t> </a:t>
            </a:r>
            <a:r>
              <a:rPr lang="en-US" sz="1600" err="1">
                <a:latin typeface="Helvetica"/>
                <a:cs typeface="Calibri Light"/>
              </a:rPr>
              <a:t>og</a:t>
            </a:r>
            <a:r>
              <a:rPr lang="en-US" sz="1600">
                <a:latin typeface="Helvetica"/>
                <a:cs typeface="Calibri Light"/>
              </a:rPr>
              <a:t> gratis </a:t>
            </a:r>
            <a:r>
              <a:rPr lang="en-US" sz="1600" err="1">
                <a:latin typeface="Helvetica"/>
                <a:cs typeface="Calibri Light"/>
              </a:rPr>
              <a:t>kjernetid</a:t>
            </a:r>
            <a:r>
              <a:rPr lang="en-US" sz="1600">
                <a:latin typeface="Helvetica"/>
                <a:cs typeface="Calibri Light"/>
              </a:rPr>
              <a:t> </a:t>
            </a:r>
            <a:r>
              <a:rPr lang="en-US" sz="1600" err="1">
                <a:latin typeface="Helvetica"/>
                <a:cs typeface="Calibri Light"/>
              </a:rPr>
              <a:t>i</a:t>
            </a:r>
            <a:r>
              <a:rPr lang="en-US" sz="1600">
                <a:latin typeface="Helvetica"/>
                <a:cs typeface="Calibri Light"/>
              </a:rPr>
              <a:t>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SFO</a:t>
            </a:r>
          </a:p>
        </p:txBody>
      </p:sp>
      <p:sp>
        <p:nvSpPr>
          <p:cNvPr id="10" name="Tittel 1">
            <a:extLst>
              <a:ext uri="{FF2B5EF4-FFF2-40B4-BE49-F238E27FC236}">
                <a16:creationId xmlns:a16="http://schemas.microsoft.com/office/drawing/2014/main" id="{E5C832F5-7EE0-4FF2-8F1E-13827D0C5134}"/>
              </a:ext>
            </a:extLst>
          </p:cNvPr>
          <p:cNvSpPr txBox="1">
            <a:spLocks/>
          </p:cNvSpPr>
          <p:nvPr/>
        </p:nvSpPr>
        <p:spPr>
          <a:xfrm>
            <a:off x="9321985" y="4125867"/>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a:latin typeface="Helvetica"/>
                <a:cs typeface="Calibri Light"/>
              </a:rPr>
              <a:t>En digital </a:t>
            </a:r>
            <a:r>
              <a:rPr lang="en-US" sz="1600" err="1">
                <a:latin typeface="Helvetica"/>
                <a:cs typeface="Calibri Light"/>
              </a:rPr>
              <a:t>tjeneste</a:t>
            </a:r>
            <a:endParaRPr lang="nb-NO" sz="1600" err="1">
              <a:cs typeface="Calibri Light"/>
            </a:endParaRPr>
          </a:p>
        </p:txBody>
      </p:sp>
      <p:sp>
        <p:nvSpPr>
          <p:cNvPr id="3" name="Utsettelse 2">
            <a:extLst>
              <a:ext uri="{FF2B5EF4-FFF2-40B4-BE49-F238E27FC236}">
                <a16:creationId xmlns:a16="http://schemas.microsoft.com/office/drawing/2014/main" id="{03347869-4905-4B44-9975-6E1CBDFA4BBE}"/>
              </a:ext>
            </a:extLst>
          </p:cNvPr>
          <p:cNvSpPr/>
          <p:nvPr/>
        </p:nvSpPr>
        <p:spPr>
          <a:xfrm rot="16200000">
            <a:off x="1602501" y="2161486"/>
            <a:ext cx="761999" cy="800934"/>
          </a:xfrm>
          <a:prstGeom prst="flowChartDelay">
            <a:avLst/>
          </a:prstGeom>
          <a:solidFill>
            <a:srgbClr val="FF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Ellipse 3">
            <a:extLst>
              <a:ext uri="{FF2B5EF4-FFF2-40B4-BE49-F238E27FC236}">
                <a16:creationId xmlns:a16="http://schemas.microsoft.com/office/drawing/2014/main" id="{0067FE41-2CC8-4E08-B197-300EDD9A39A8}"/>
              </a:ext>
            </a:extLst>
          </p:cNvPr>
          <p:cNvSpPr/>
          <p:nvPr/>
        </p:nvSpPr>
        <p:spPr>
          <a:xfrm>
            <a:off x="1658463" y="1622307"/>
            <a:ext cx="650759" cy="639635"/>
          </a:xfrm>
          <a:prstGeom prst="ellipse">
            <a:avLst/>
          </a:prstGeom>
          <a:solidFill>
            <a:srgbClr val="FF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9856FD24-2B52-4AA1-A548-A4D4F5EBDA7C}"/>
              </a:ext>
            </a:extLst>
          </p:cNvPr>
          <p:cNvSpPr/>
          <p:nvPr/>
        </p:nvSpPr>
        <p:spPr>
          <a:xfrm>
            <a:off x="9716125" y="1870862"/>
            <a:ext cx="673008" cy="1129095"/>
          </a:xfrm>
          <a:prstGeom prst="roundRect">
            <a:avLst/>
          </a:prstGeom>
          <a:no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avrundede hjørner 14">
            <a:extLst>
              <a:ext uri="{FF2B5EF4-FFF2-40B4-BE49-F238E27FC236}">
                <a16:creationId xmlns:a16="http://schemas.microsoft.com/office/drawing/2014/main" id="{CFCF534A-BE84-4B8F-8B98-0F2DEAE7BC08}"/>
              </a:ext>
            </a:extLst>
          </p:cNvPr>
          <p:cNvSpPr/>
          <p:nvPr/>
        </p:nvSpPr>
        <p:spPr>
          <a:xfrm>
            <a:off x="9738373" y="2883152"/>
            <a:ext cx="606264" cy="61185"/>
          </a:xfrm>
          <a:prstGeom prst="roundRect">
            <a:avLst/>
          </a:prstGeom>
          <a:solidFill>
            <a:srgbClr val="FFBE33"/>
          </a:solid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avrundede hjørner 15">
            <a:extLst>
              <a:ext uri="{FF2B5EF4-FFF2-40B4-BE49-F238E27FC236}">
                <a16:creationId xmlns:a16="http://schemas.microsoft.com/office/drawing/2014/main" id="{D4289E09-9F43-4325-A5A5-CF4B993A742A}"/>
              </a:ext>
            </a:extLst>
          </p:cNvPr>
          <p:cNvSpPr/>
          <p:nvPr/>
        </p:nvSpPr>
        <p:spPr>
          <a:xfrm>
            <a:off x="9749496" y="1904232"/>
            <a:ext cx="606264" cy="61185"/>
          </a:xfrm>
          <a:prstGeom prst="roundRect">
            <a:avLst/>
          </a:prstGeom>
          <a:solidFill>
            <a:srgbClr val="FFBE33"/>
          </a:solid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BDAA2300-E7E5-4449-87B2-46D953E4D349}"/>
              </a:ext>
            </a:extLst>
          </p:cNvPr>
          <p:cNvSpPr/>
          <p:nvPr/>
        </p:nvSpPr>
        <p:spPr>
          <a:xfrm>
            <a:off x="10012652" y="2884890"/>
            <a:ext cx="88995" cy="105680"/>
          </a:xfrm>
          <a:prstGeom prst="ellipse">
            <a:avLst/>
          </a:prstGeom>
          <a:solidFill>
            <a:srgbClr val="F5E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FB28B26D-A923-4E11-985C-C7AE2E46B4C3}"/>
              </a:ext>
            </a:extLst>
          </p:cNvPr>
          <p:cNvSpPr/>
          <p:nvPr/>
        </p:nvSpPr>
        <p:spPr>
          <a:xfrm>
            <a:off x="5707977" y="1795078"/>
            <a:ext cx="711942" cy="1140220"/>
          </a:xfrm>
          <a:prstGeom prst="rect">
            <a:avLst/>
          </a:prstGeom>
          <a:no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3D2C8C14-0647-4D12-845C-514AC659F60F}"/>
              </a:ext>
            </a:extLst>
          </p:cNvPr>
          <p:cNvSpPr/>
          <p:nvPr/>
        </p:nvSpPr>
        <p:spPr>
          <a:xfrm>
            <a:off x="5780283" y="1889632"/>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421A016A-7807-469D-92EC-648F02272AA9}"/>
              </a:ext>
            </a:extLst>
          </p:cNvPr>
          <p:cNvSpPr/>
          <p:nvPr/>
        </p:nvSpPr>
        <p:spPr>
          <a:xfrm>
            <a:off x="5780283" y="2006435"/>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5F4B5459-97DE-48C2-BD0E-635A75EF82DA}"/>
              </a:ext>
            </a:extLst>
          </p:cNvPr>
          <p:cNvSpPr/>
          <p:nvPr/>
        </p:nvSpPr>
        <p:spPr>
          <a:xfrm>
            <a:off x="5780283" y="2123238"/>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F525F965-637F-41C5-95A3-EB35077FB693}"/>
              </a:ext>
            </a:extLst>
          </p:cNvPr>
          <p:cNvSpPr/>
          <p:nvPr/>
        </p:nvSpPr>
        <p:spPr>
          <a:xfrm>
            <a:off x="5780283" y="2240041"/>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08CCC040-0BB3-42EB-8ECF-843E12975607}"/>
              </a:ext>
            </a:extLst>
          </p:cNvPr>
          <p:cNvSpPr/>
          <p:nvPr/>
        </p:nvSpPr>
        <p:spPr>
          <a:xfrm>
            <a:off x="5780283" y="2345719"/>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5366DAEB-BD77-44EF-9F61-9EDA27721D0F}"/>
              </a:ext>
            </a:extLst>
          </p:cNvPr>
          <p:cNvSpPr/>
          <p:nvPr/>
        </p:nvSpPr>
        <p:spPr>
          <a:xfrm>
            <a:off x="5780283" y="2462522"/>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a:extLst>
              <a:ext uri="{FF2B5EF4-FFF2-40B4-BE49-F238E27FC236}">
                <a16:creationId xmlns:a16="http://schemas.microsoft.com/office/drawing/2014/main" id="{3D8250C4-22B5-4E5A-ABEB-7519B1A47070}"/>
              </a:ext>
            </a:extLst>
          </p:cNvPr>
          <p:cNvSpPr/>
          <p:nvPr/>
        </p:nvSpPr>
        <p:spPr>
          <a:xfrm>
            <a:off x="5780283" y="2579325"/>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C9DAEC0A-AE70-495E-85B4-499E72D7E2C5}"/>
              </a:ext>
            </a:extLst>
          </p:cNvPr>
          <p:cNvSpPr/>
          <p:nvPr/>
        </p:nvSpPr>
        <p:spPr>
          <a:xfrm>
            <a:off x="5780283" y="2696128"/>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ittel 1">
            <a:extLst>
              <a:ext uri="{FF2B5EF4-FFF2-40B4-BE49-F238E27FC236}">
                <a16:creationId xmlns:a16="http://schemas.microsoft.com/office/drawing/2014/main" id="{50E80F37-8C49-418D-A581-5B493E8404CC}"/>
              </a:ext>
            </a:extLst>
          </p:cNvPr>
          <p:cNvSpPr txBox="1">
            <a:spLocks/>
          </p:cNvSpPr>
          <p:nvPr/>
        </p:nvSpPr>
        <p:spPr>
          <a:xfrm>
            <a:off x="1290395" y="4643136"/>
            <a:ext cx="3042438" cy="1264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Saksbehandlere</a:t>
            </a:r>
            <a:endParaRPr lang="nb-NO" err="1"/>
          </a:p>
        </p:txBody>
      </p:sp>
    </p:spTree>
    <p:extLst>
      <p:ext uri="{BB962C8B-B14F-4D97-AF65-F5344CB8AC3E}">
        <p14:creationId xmlns:p14="http://schemas.microsoft.com/office/powerpoint/2010/main" val="1669882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D9305C31-09DC-4B2A-A753-1E81C207F645}"/>
              </a:ext>
            </a:extLst>
          </p:cNvPr>
          <p:cNvSpPr txBox="1">
            <a:spLocks/>
          </p:cNvSpPr>
          <p:nvPr/>
        </p:nvSpPr>
        <p:spPr>
          <a:xfrm>
            <a:off x="489461" y="3169196"/>
            <a:ext cx="3042438"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a:solidFill>
                  <a:srgbClr val="B07800"/>
                </a:solidFill>
                <a:latin typeface="Helvetica"/>
                <a:cs typeface="Calibri Light"/>
              </a:rPr>
              <a:t>Bruker</a:t>
            </a:r>
            <a:endParaRPr lang="nb-NO" b="1">
              <a:solidFill>
                <a:srgbClr val="B07800"/>
              </a:solidFill>
              <a:cs typeface="Calibri Light" panose="020F0302020204030204"/>
            </a:endParaRPr>
          </a:p>
        </p:txBody>
      </p:sp>
      <p:sp>
        <p:nvSpPr>
          <p:cNvPr id="7" name="Tittel 1">
            <a:extLst>
              <a:ext uri="{FF2B5EF4-FFF2-40B4-BE49-F238E27FC236}">
                <a16:creationId xmlns:a16="http://schemas.microsoft.com/office/drawing/2014/main" id="{85662448-CEC1-43D8-97C6-2C8D5BE0210B}"/>
              </a:ext>
            </a:extLst>
          </p:cNvPr>
          <p:cNvSpPr txBox="1">
            <a:spLocks/>
          </p:cNvSpPr>
          <p:nvPr/>
        </p:nvSpPr>
        <p:spPr>
          <a:xfrm>
            <a:off x="4566438" y="3124700"/>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err="1">
                <a:solidFill>
                  <a:srgbClr val="B07800"/>
                </a:solidFill>
                <a:latin typeface="Helvetica"/>
                <a:cs typeface="Calibri Light"/>
              </a:rPr>
              <a:t>Brukssituasjon</a:t>
            </a:r>
            <a:endParaRPr lang="nb-NO" b="1">
              <a:solidFill>
                <a:srgbClr val="B07800"/>
              </a:solidFill>
              <a:cs typeface="Calibri Light"/>
            </a:endParaRPr>
          </a:p>
        </p:txBody>
      </p:sp>
      <p:sp>
        <p:nvSpPr>
          <p:cNvPr id="8" name="Tittel 1">
            <a:extLst>
              <a:ext uri="{FF2B5EF4-FFF2-40B4-BE49-F238E27FC236}">
                <a16:creationId xmlns:a16="http://schemas.microsoft.com/office/drawing/2014/main" id="{9931AEE2-9FEE-4157-A3D1-92AB2AEFD84D}"/>
              </a:ext>
            </a:extLst>
          </p:cNvPr>
          <p:cNvSpPr txBox="1">
            <a:spLocks/>
          </p:cNvSpPr>
          <p:nvPr/>
        </p:nvSpPr>
        <p:spPr>
          <a:xfrm>
            <a:off x="8604482" y="3169196"/>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err="1">
                <a:solidFill>
                  <a:srgbClr val="B07800"/>
                </a:solidFill>
                <a:latin typeface="Helvetica"/>
                <a:cs typeface="Calibri Light"/>
              </a:rPr>
              <a:t>Bruksmåte</a:t>
            </a:r>
            <a:endParaRPr lang="nb-NO" err="1">
              <a:solidFill>
                <a:srgbClr val="000000"/>
              </a:solidFill>
              <a:cs typeface="Calibri Light" panose="020F0302020204030204"/>
            </a:endParaRPr>
          </a:p>
        </p:txBody>
      </p:sp>
      <p:sp>
        <p:nvSpPr>
          <p:cNvPr id="14" name="Tittel 1">
            <a:extLst>
              <a:ext uri="{FF2B5EF4-FFF2-40B4-BE49-F238E27FC236}">
                <a16:creationId xmlns:a16="http://schemas.microsoft.com/office/drawing/2014/main" id="{69A9EBD0-AEF4-4598-ACC9-D2A730083F28}"/>
              </a:ext>
            </a:extLst>
          </p:cNvPr>
          <p:cNvSpPr txBox="1">
            <a:spLocks/>
          </p:cNvSpPr>
          <p:nvPr/>
        </p:nvSpPr>
        <p:spPr>
          <a:xfrm>
            <a:off x="1290395" y="3719837"/>
            <a:ext cx="3042438" cy="1264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Familier</a:t>
            </a:r>
            <a:r>
              <a:rPr lang="en-US" sz="1600">
                <a:latin typeface="Helvetica"/>
                <a:cs typeface="Calibri Light"/>
              </a:rPr>
              <a:t> med </a:t>
            </a:r>
            <a:r>
              <a:rPr lang="en-US" sz="1600" err="1">
                <a:latin typeface="Helvetica"/>
                <a:cs typeface="Calibri Light"/>
              </a:rPr>
              <a:t>lav</a:t>
            </a:r>
            <a:r>
              <a:rPr lang="en-US" sz="1600">
                <a:latin typeface="Helvetica"/>
                <a:cs typeface="Calibri Light"/>
              </a:rPr>
              <a:t> </a:t>
            </a:r>
            <a:r>
              <a:rPr lang="en-US" sz="1600" err="1">
                <a:latin typeface="Helvetica"/>
                <a:cs typeface="Calibri Light"/>
              </a:rPr>
              <a:t>inntekt</a:t>
            </a:r>
            <a:r>
              <a:rPr lang="en-US" sz="1600">
                <a:latin typeface="Helvetica"/>
                <a:cs typeface="Calibri Light"/>
              </a:rPr>
              <a:t> </a:t>
            </a:r>
            <a:r>
              <a:rPr lang="en-US" sz="1600" err="1">
                <a:latin typeface="Helvetica"/>
                <a:cs typeface="Calibri Light"/>
              </a:rPr>
              <a:t>og</a:t>
            </a:r>
            <a:r>
              <a:rPr lang="en-US" sz="1600">
                <a:latin typeface="Helvetica"/>
                <a:cs typeface="Calibri Light"/>
              </a:rPr>
              <a:t> barn </a:t>
            </a:r>
            <a:r>
              <a:rPr lang="en-US" sz="1600" err="1">
                <a:latin typeface="Helvetica"/>
                <a:cs typeface="Calibri Light"/>
              </a:rPr>
              <a:t>i</a:t>
            </a:r>
            <a:r>
              <a:rPr lang="en-US" sz="1600">
                <a:latin typeface="Helvetica"/>
                <a:cs typeface="Calibri Light"/>
              </a:rPr>
              <a:t> alder for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 </a:t>
            </a:r>
            <a:r>
              <a:rPr lang="en-US" sz="1600" err="1">
                <a:latin typeface="Helvetica"/>
                <a:cs typeface="Calibri Light"/>
              </a:rPr>
              <a:t>eller</a:t>
            </a:r>
            <a:r>
              <a:rPr lang="en-US" sz="1600">
                <a:latin typeface="Helvetica"/>
                <a:cs typeface="Calibri Light"/>
              </a:rPr>
              <a:t> SFO</a:t>
            </a:r>
          </a:p>
        </p:txBody>
      </p:sp>
      <p:sp>
        <p:nvSpPr>
          <p:cNvPr id="9" name="Tittel 1">
            <a:extLst>
              <a:ext uri="{FF2B5EF4-FFF2-40B4-BE49-F238E27FC236}">
                <a16:creationId xmlns:a16="http://schemas.microsoft.com/office/drawing/2014/main" id="{61F89DAA-3442-4426-9780-B42AAF5F47F8}"/>
              </a:ext>
            </a:extLst>
          </p:cNvPr>
          <p:cNvSpPr txBox="1">
            <a:spLocks/>
          </p:cNvSpPr>
          <p:nvPr/>
        </p:nvSpPr>
        <p:spPr>
          <a:xfrm>
            <a:off x="5039211" y="3069079"/>
            <a:ext cx="2992380" cy="21094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Søke</a:t>
            </a:r>
            <a:r>
              <a:rPr lang="en-US" sz="1600">
                <a:latin typeface="Helvetica"/>
                <a:cs typeface="Calibri Light"/>
              </a:rPr>
              <a:t> om </a:t>
            </a:r>
            <a:r>
              <a:rPr lang="en-US" sz="1600" err="1">
                <a:latin typeface="Helvetica"/>
                <a:cs typeface="Calibri Light"/>
              </a:rPr>
              <a:t>redusert</a:t>
            </a:r>
            <a:r>
              <a:rPr lang="en-US" sz="1600">
                <a:latin typeface="Helvetica"/>
                <a:cs typeface="Calibri Light"/>
              </a:rPr>
              <a:t> </a:t>
            </a:r>
            <a:r>
              <a:rPr lang="en-US" sz="1600" err="1">
                <a:latin typeface="Helvetica"/>
                <a:cs typeface="Calibri Light"/>
              </a:rPr>
              <a:t>foreldrebetaling</a:t>
            </a:r>
            <a:r>
              <a:rPr lang="en-US" sz="1600">
                <a:latin typeface="Helvetica"/>
                <a:cs typeface="Calibri Light"/>
              </a:rPr>
              <a:t> </a:t>
            </a:r>
            <a:r>
              <a:rPr lang="en-US" sz="1600" err="1">
                <a:latin typeface="Helvetica"/>
                <a:cs typeface="Calibri Light"/>
              </a:rPr>
              <a:t>og</a:t>
            </a:r>
            <a:r>
              <a:rPr lang="en-US" sz="1600">
                <a:latin typeface="Helvetica"/>
                <a:cs typeface="Calibri Light"/>
              </a:rPr>
              <a:t> gratis </a:t>
            </a:r>
            <a:r>
              <a:rPr lang="en-US" sz="1600" err="1">
                <a:latin typeface="Helvetica"/>
                <a:cs typeface="Calibri Light"/>
              </a:rPr>
              <a:t>kjernetid</a:t>
            </a:r>
            <a:r>
              <a:rPr lang="en-US" sz="1600">
                <a:latin typeface="Helvetica"/>
                <a:cs typeface="Calibri Light"/>
              </a:rPr>
              <a:t> </a:t>
            </a:r>
            <a:r>
              <a:rPr lang="en-US" sz="1600" err="1">
                <a:latin typeface="Helvetica"/>
                <a:cs typeface="Calibri Light"/>
              </a:rPr>
              <a:t>i</a:t>
            </a:r>
            <a:r>
              <a:rPr lang="en-US" sz="1600">
                <a:latin typeface="Helvetica"/>
                <a:cs typeface="Calibri Light"/>
              </a:rPr>
              <a:t>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SFO</a:t>
            </a:r>
          </a:p>
        </p:txBody>
      </p:sp>
      <p:sp>
        <p:nvSpPr>
          <p:cNvPr id="10" name="Tittel 1">
            <a:extLst>
              <a:ext uri="{FF2B5EF4-FFF2-40B4-BE49-F238E27FC236}">
                <a16:creationId xmlns:a16="http://schemas.microsoft.com/office/drawing/2014/main" id="{E5C832F5-7EE0-4FF2-8F1E-13827D0C5134}"/>
              </a:ext>
            </a:extLst>
          </p:cNvPr>
          <p:cNvSpPr txBox="1">
            <a:spLocks/>
          </p:cNvSpPr>
          <p:nvPr/>
        </p:nvSpPr>
        <p:spPr>
          <a:xfrm>
            <a:off x="9321985" y="4125867"/>
            <a:ext cx="2992380" cy="51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a:latin typeface="Helvetica"/>
                <a:cs typeface="Calibri Light"/>
              </a:rPr>
              <a:t>En digital </a:t>
            </a:r>
            <a:r>
              <a:rPr lang="en-US" sz="1600" err="1">
                <a:latin typeface="Helvetica"/>
                <a:cs typeface="Calibri Light"/>
              </a:rPr>
              <a:t>tjeneste</a:t>
            </a:r>
            <a:endParaRPr lang="nb-NO" sz="1600" err="1">
              <a:cs typeface="Calibri Light"/>
            </a:endParaRPr>
          </a:p>
        </p:txBody>
      </p:sp>
      <p:sp>
        <p:nvSpPr>
          <p:cNvPr id="3" name="Utsettelse 2">
            <a:extLst>
              <a:ext uri="{FF2B5EF4-FFF2-40B4-BE49-F238E27FC236}">
                <a16:creationId xmlns:a16="http://schemas.microsoft.com/office/drawing/2014/main" id="{03347869-4905-4B44-9975-6E1CBDFA4BBE}"/>
              </a:ext>
            </a:extLst>
          </p:cNvPr>
          <p:cNvSpPr/>
          <p:nvPr/>
        </p:nvSpPr>
        <p:spPr>
          <a:xfrm rot="16200000">
            <a:off x="1602501" y="2161486"/>
            <a:ext cx="761999" cy="800934"/>
          </a:xfrm>
          <a:prstGeom prst="flowChartDelay">
            <a:avLst/>
          </a:prstGeom>
          <a:solidFill>
            <a:srgbClr val="FF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Ellipse 3">
            <a:extLst>
              <a:ext uri="{FF2B5EF4-FFF2-40B4-BE49-F238E27FC236}">
                <a16:creationId xmlns:a16="http://schemas.microsoft.com/office/drawing/2014/main" id="{0067FE41-2CC8-4E08-B197-300EDD9A39A8}"/>
              </a:ext>
            </a:extLst>
          </p:cNvPr>
          <p:cNvSpPr/>
          <p:nvPr/>
        </p:nvSpPr>
        <p:spPr>
          <a:xfrm>
            <a:off x="1658463" y="1622307"/>
            <a:ext cx="650759" cy="639635"/>
          </a:xfrm>
          <a:prstGeom prst="ellipse">
            <a:avLst/>
          </a:prstGeom>
          <a:solidFill>
            <a:srgbClr val="FFB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9856FD24-2B52-4AA1-A548-A4D4F5EBDA7C}"/>
              </a:ext>
            </a:extLst>
          </p:cNvPr>
          <p:cNvSpPr/>
          <p:nvPr/>
        </p:nvSpPr>
        <p:spPr>
          <a:xfrm>
            <a:off x="9716125" y="1870862"/>
            <a:ext cx="673008" cy="1129095"/>
          </a:xfrm>
          <a:prstGeom prst="roundRect">
            <a:avLst/>
          </a:prstGeom>
          <a:no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avrundede hjørner 14">
            <a:extLst>
              <a:ext uri="{FF2B5EF4-FFF2-40B4-BE49-F238E27FC236}">
                <a16:creationId xmlns:a16="http://schemas.microsoft.com/office/drawing/2014/main" id="{CFCF534A-BE84-4B8F-8B98-0F2DEAE7BC08}"/>
              </a:ext>
            </a:extLst>
          </p:cNvPr>
          <p:cNvSpPr/>
          <p:nvPr/>
        </p:nvSpPr>
        <p:spPr>
          <a:xfrm>
            <a:off x="9738373" y="2883152"/>
            <a:ext cx="606264" cy="61185"/>
          </a:xfrm>
          <a:prstGeom prst="roundRect">
            <a:avLst/>
          </a:prstGeom>
          <a:solidFill>
            <a:srgbClr val="FFBE33"/>
          </a:solid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avrundede hjørner 15">
            <a:extLst>
              <a:ext uri="{FF2B5EF4-FFF2-40B4-BE49-F238E27FC236}">
                <a16:creationId xmlns:a16="http://schemas.microsoft.com/office/drawing/2014/main" id="{D4289E09-9F43-4325-A5A5-CF4B993A742A}"/>
              </a:ext>
            </a:extLst>
          </p:cNvPr>
          <p:cNvSpPr/>
          <p:nvPr/>
        </p:nvSpPr>
        <p:spPr>
          <a:xfrm>
            <a:off x="9749496" y="1904232"/>
            <a:ext cx="606264" cy="61185"/>
          </a:xfrm>
          <a:prstGeom prst="roundRect">
            <a:avLst/>
          </a:prstGeom>
          <a:solidFill>
            <a:srgbClr val="FFBE33"/>
          </a:solid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BDAA2300-E7E5-4449-87B2-46D953E4D349}"/>
              </a:ext>
            </a:extLst>
          </p:cNvPr>
          <p:cNvSpPr/>
          <p:nvPr/>
        </p:nvSpPr>
        <p:spPr>
          <a:xfrm>
            <a:off x="10012652" y="2884890"/>
            <a:ext cx="88995" cy="105680"/>
          </a:xfrm>
          <a:prstGeom prst="ellipse">
            <a:avLst/>
          </a:prstGeom>
          <a:solidFill>
            <a:srgbClr val="F5E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FB28B26D-A923-4E11-985C-C7AE2E46B4C3}"/>
              </a:ext>
            </a:extLst>
          </p:cNvPr>
          <p:cNvSpPr/>
          <p:nvPr/>
        </p:nvSpPr>
        <p:spPr>
          <a:xfrm>
            <a:off x="5707977" y="1795078"/>
            <a:ext cx="711942" cy="1140220"/>
          </a:xfrm>
          <a:prstGeom prst="rect">
            <a:avLst/>
          </a:prstGeom>
          <a:noFill/>
          <a:ln w="57150">
            <a:solidFill>
              <a:srgbClr val="FFB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3D2C8C14-0647-4D12-845C-514AC659F60F}"/>
              </a:ext>
            </a:extLst>
          </p:cNvPr>
          <p:cNvSpPr/>
          <p:nvPr/>
        </p:nvSpPr>
        <p:spPr>
          <a:xfrm>
            <a:off x="5780283" y="1889632"/>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421A016A-7807-469D-92EC-648F02272AA9}"/>
              </a:ext>
            </a:extLst>
          </p:cNvPr>
          <p:cNvSpPr/>
          <p:nvPr/>
        </p:nvSpPr>
        <p:spPr>
          <a:xfrm>
            <a:off x="5780283" y="2006435"/>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5F4B5459-97DE-48C2-BD0E-635A75EF82DA}"/>
              </a:ext>
            </a:extLst>
          </p:cNvPr>
          <p:cNvSpPr/>
          <p:nvPr/>
        </p:nvSpPr>
        <p:spPr>
          <a:xfrm>
            <a:off x="5780283" y="2123238"/>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F525F965-637F-41C5-95A3-EB35077FB693}"/>
              </a:ext>
            </a:extLst>
          </p:cNvPr>
          <p:cNvSpPr/>
          <p:nvPr/>
        </p:nvSpPr>
        <p:spPr>
          <a:xfrm>
            <a:off x="5780283" y="2240041"/>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08CCC040-0BB3-42EB-8ECF-843E12975607}"/>
              </a:ext>
            </a:extLst>
          </p:cNvPr>
          <p:cNvSpPr/>
          <p:nvPr/>
        </p:nvSpPr>
        <p:spPr>
          <a:xfrm>
            <a:off x="5780283" y="2345719"/>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5366DAEB-BD77-44EF-9F61-9EDA27721D0F}"/>
              </a:ext>
            </a:extLst>
          </p:cNvPr>
          <p:cNvSpPr/>
          <p:nvPr/>
        </p:nvSpPr>
        <p:spPr>
          <a:xfrm>
            <a:off x="5780283" y="2462522"/>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a:extLst>
              <a:ext uri="{FF2B5EF4-FFF2-40B4-BE49-F238E27FC236}">
                <a16:creationId xmlns:a16="http://schemas.microsoft.com/office/drawing/2014/main" id="{3D8250C4-22B5-4E5A-ABEB-7519B1A47070}"/>
              </a:ext>
            </a:extLst>
          </p:cNvPr>
          <p:cNvSpPr/>
          <p:nvPr/>
        </p:nvSpPr>
        <p:spPr>
          <a:xfrm>
            <a:off x="5780283" y="2579325"/>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C9DAEC0A-AE70-495E-85B4-499E72D7E2C5}"/>
              </a:ext>
            </a:extLst>
          </p:cNvPr>
          <p:cNvSpPr/>
          <p:nvPr/>
        </p:nvSpPr>
        <p:spPr>
          <a:xfrm>
            <a:off x="5780283" y="2696128"/>
            <a:ext cx="567329" cy="44498"/>
          </a:xfrm>
          <a:prstGeom prst="rect">
            <a:avLst/>
          </a:prstGeom>
          <a:solidFill>
            <a:srgbClr val="FFBE3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ittel 1">
            <a:extLst>
              <a:ext uri="{FF2B5EF4-FFF2-40B4-BE49-F238E27FC236}">
                <a16:creationId xmlns:a16="http://schemas.microsoft.com/office/drawing/2014/main" id="{50E80F37-8C49-418D-A581-5B493E8404CC}"/>
              </a:ext>
            </a:extLst>
          </p:cNvPr>
          <p:cNvSpPr txBox="1">
            <a:spLocks/>
          </p:cNvSpPr>
          <p:nvPr/>
        </p:nvSpPr>
        <p:spPr>
          <a:xfrm>
            <a:off x="1290395" y="4643136"/>
            <a:ext cx="3042438" cy="1264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Saksbehandlere</a:t>
            </a:r>
            <a:endParaRPr lang="nb-NO" err="1"/>
          </a:p>
        </p:txBody>
      </p:sp>
      <p:sp>
        <p:nvSpPr>
          <p:cNvPr id="27" name="Tittel 1">
            <a:extLst>
              <a:ext uri="{FF2B5EF4-FFF2-40B4-BE49-F238E27FC236}">
                <a16:creationId xmlns:a16="http://schemas.microsoft.com/office/drawing/2014/main" id="{D2807D03-8DF5-43FD-8E99-5BBC9B304B8E}"/>
              </a:ext>
            </a:extLst>
          </p:cNvPr>
          <p:cNvSpPr txBox="1">
            <a:spLocks/>
          </p:cNvSpPr>
          <p:nvPr/>
        </p:nvSpPr>
        <p:spPr>
          <a:xfrm>
            <a:off x="5039212" y="5277208"/>
            <a:ext cx="3042438" cy="1264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err="1">
                <a:latin typeface="Helvetica"/>
                <a:cs typeface="Calibri Light"/>
              </a:rPr>
              <a:t>Behandle</a:t>
            </a:r>
            <a:r>
              <a:rPr lang="en-US" sz="1600">
                <a:latin typeface="Helvetica"/>
                <a:cs typeface="Calibri Light"/>
              </a:rPr>
              <a:t> </a:t>
            </a:r>
            <a:r>
              <a:rPr lang="en-US" sz="1600" err="1">
                <a:latin typeface="Helvetica"/>
                <a:cs typeface="Calibri Light"/>
              </a:rPr>
              <a:t>søknader</a:t>
            </a:r>
            <a:r>
              <a:rPr lang="en-US" sz="1600">
                <a:latin typeface="Helvetica"/>
                <a:cs typeface="Calibri Light"/>
              </a:rPr>
              <a:t> om </a:t>
            </a:r>
            <a:r>
              <a:rPr lang="en-US" sz="1600" err="1">
                <a:latin typeface="Helvetica"/>
                <a:cs typeface="Calibri Light"/>
              </a:rPr>
              <a:t>redusert</a:t>
            </a:r>
            <a:r>
              <a:rPr lang="en-US" sz="1600">
                <a:latin typeface="Helvetica"/>
                <a:cs typeface="Calibri Light"/>
              </a:rPr>
              <a:t> </a:t>
            </a:r>
            <a:r>
              <a:rPr lang="en-US" sz="1600" err="1">
                <a:latin typeface="Helvetica"/>
                <a:cs typeface="Calibri Light"/>
              </a:rPr>
              <a:t>foreldrebetaling</a:t>
            </a:r>
            <a:r>
              <a:rPr lang="en-US" sz="1600">
                <a:latin typeface="Helvetica"/>
                <a:cs typeface="Calibri Light"/>
              </a:rPr>
              <a:t> </a:t>
            </a:r>
            <a:r>
              <a:rPr lang="en-US" sz="1600" err="1">
                <a:latin typeface="Helvetica"/>
                <a:cs typeface="Calibri Light"/>
              </a:rPr>
              <a:t>og</a:t>
            </a:r>
            <a:r>
              <a:rPr lang="en-US" sz="1600">
                <a:latin typeface="Helvetica"/>
                <a:cs typeface="Calibri Light"/>
              </a:rPr>
              <a:t> gratis kjernetid i </a:t>
            </a:r>
            <a:r>
              <a:rPr lang="en-US" sz="1600" err="1">
                <a:latin typeface="Helvetica"/>
                <a:cs typeface="Calibri Light"/>
              </a:rPr>
              <a:t>barnehage</a:t>
            </a:r>
            <a:r>
              <a:rPr lang="en-US" sz="1600">
                <a:latin typeface="Helvetica"/>
                <a:cs typeface="Calibri Light"/>
              </a:rPr>
              <a:t> </a:t>
            </a:r>
            <a:r>
              <a:rPr lang="en-US" sz="1600" err="1">
                <a:latin typeface="Helvetica"/>
                <a:cs typeface="Calibri Light"/>
              </a:rPr>
              <a:t>og</a:t>
            </a:r>
            <a:r>
              <a:rPr lang="en-US" sz="1600">
                <a:latin typeface="Helvetica"/>
                <a:cs typeface="Calibri Light"/>
              </a:rPr>
              <a:t> SFO</a:t>
            </a:r>
            <a:endParaRPr lang="nb-NO"/>
          </a:p>
        </p:txBody>
      </p:sp>
    </p:spTree>
    <p:extLst>
      <p:ext uri="{BB962C8B-B14F-4D97-AF65-F5344CB8AC3E}">
        <p14:creationId xmlns:p14="http://schemas.microsoft.com/office/powerpoint/2010/main" val="3173920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DED"/>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63C2531C-90B0-4D2D-9D92-4A2A0569FF6E}"/>
              </a:ext>
            </a:extLst>
          </p:cNvPr>
          <p:cNvSpPr txBox="1"/>
          <p:nvPr/>
        </p:nvSpPr>
        <p:spPr>
          <a:xfrm>
            <a:off x="2373755" y="1680874"/>
            <a:ext cx="7341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"Vet ikke hvem jeg skal kontakte for å få svar."</a:t>
            </a:r>
            <a:endParaRPr lang="nb-NO" b="1">
              <a:solidFill>
                <a:schemeClr val="tx1">
                  <a:lumMod val="95000"/>
                  <a:lumOff val="5000"/>
                </a:schemeClr>
              </a:solidFill>
              <a:latin typeface="+mj-lt"/>
              <a:cs typeface="Calibri Light"/>
            </a:endParaRPr>
          </a:p>
        </p:txBody>
      </p:sp>
      <p:sp>
        <p:nvSpPr>
          <p:cNvPr id="3" name="TekstSylinder 2">
            <a:extLst>
              <a:ext uri="{FF2B5EF4-FFF2-40B4-BE49-F238E27FC236}">
                <a16:creationId xmlns:a16="http://schemas.microsoft.com/office/drawing/2014/main" id="{4005251F-F46C-4B29-8E23-9FE96B21D52A}"/>
              </a:ext>
            </a:extLst>
          </p:cNvPr>
          <p:cNvSpPr txBox="1"/>
          <p:nvPr/>
        </p:nvSpPr>
        <p:spPr>
          <a:xfrm>
            <a:off x="2479434" y="2531867"/>
            <a:ext cx="7341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"Vet ikke hvor jeg kan gå for å se når jeg få svar."</a:t>
            </a:r>
          </a:p>
        </p:txBody>
      </p:sp>
      <p:sp>
        <p:nvSpPr>
          <p:cNvPr id="5" name="TekstSylinder 4">
            <a:extLst>
              <a:ext uri="{FF2B5EF4-FFF2-40B4-BE49-F238E27FC236}">
                <a16:creationId xmlns:a16="http://schemas.microsoft.com/office/drawing/2014/main" id="{5A33E7EF-71C6-4D83-8F73-6A171F73FD68}"/>
              </a:ext>
            </a:extLst>
          </p:cNvPr>
          <p:cNvSpPr txBox="1"/>
          <p:nvPr/>
        </p:nvSpPr>
        <p:spPr>
          <a:xfrm>
            <a:off x="2479434" y="3371735"/>
            <a:ext cx="73418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"Skulle ønske det kom en tilbakemelding om at søknaden var kommet frem."</a:t>
            </a:r>
          </a:p>
        </p:txBody>
      </p:sp>
      <p:sp>
        <p:nvSpPr>
          <p:cNvPr id="6" name="TekstSylinder 5">
            <a:extLst>
              <a:ext uri="{FF2B5EF4-FFF2-40B4-BE49-F238E27FC236}">
                <a16:creationId xmlns:a16="http://schemas.microsoft.com/office/drawing/2014/main" id="{D1C4C0AA-8BF6-49DB-AC7C-1FCB7A9AD4BD}"/>
              </a:ext>
            </a:extLst>
          </p:cNvPr>
          <p:cNvSpPr txBox="1"/>
          <p:nvPr/>
        </p:nvSpPr>
        <p:spPr>
          <a:xfrm>
            <a:off x="2551740" y="4445209"/>
            <a:ext cx="7341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"Sliter med å skjønne hva jeg skal trykke på."</a:t>
            </a:r>
            <a:endParaRPr lang="nb-NO" b="1">
              <a:solidFill>
                <a:schemeClr val="tx1">
                  <a:lumMod val="95000"/>
                  <a:lumOff val="5000"/>
                </a:schemeClr>
              </a:solidFill>
              <a:latin typeface="+mj-lt"/>
              <a:cs typeface="Calibri Light"/>
            </a:endParaRPr>
          </a:p>
        </p:txBody>
      </p:sp>
    </p:spTree>
    <p:extLst>
      <p:ext uri="{BB962C8B-B14F-4D97-AF65-F5344CB8AC3E}">
        <p14:creationId xmlns:p14="http://schemas.microsoft.com/office/powerpoint/2010/main" val="753359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DED"/>
        </a:solid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63C2531C-90B0-4D2D-9D92-4A2A0569FF6E}"/>
              </a:ext>
            </a:extLst>
          </p:cNvPr>
          <p:cNvSpPr txBox="1"/>
          <p:nvPr/>
        </p:nvSpPr>
        <p:spPr>
          <a:xfrm>
            <a:off x="2373755" y="1680874"/>
            <a:ext cx="7341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"Vet ikke hvem jeg skal kontakte for å få svar."</a:t>
            </a:r>
            <a:endParaRPr lang="nb-NO" b="1">
              <a:solidFill>
                <a:schemeClr val="tx1">
                  <a:lumMod val="95000"/>
                  <a:lumOff val="5000"/>
                </a:schemeClr>
              </a:solidFill>
              <a:latin typeface="+mj-lt"/>
              <a:cs typeface="Calibri Light"/>
            </a:endParaRPr>
          </a:p>
        </p:txBody>
      </p:sp>
      <p:sp>
        <p:nvSpPr>
          <p:cNvPr id="3" name="TekstSylinder 2">
            <a:extLst>
              <a:ext uri="{FF2B5EF4-FFF2-40B4-BE49-F238E27FC236}">
                <a16:creationId xmlns:a16="http://schemas.microsoft.com/office/drawing/2014/main" id="{4005251F-F46C-4B29-8E23-9FE96B21D52A}"/>
              </a:ext>
            </a:extLst>
          </p:cNvPr>
          <p:cNvSpPr txBox="1"/>
          <p:nvPr/>
        </p:nvSpPr>
        <p:spPr>
          <a:xfrm>
            <a:off x="2479434" y="2531867"/>
            <a:ext cx="7341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"Vet ikke hvor jeg kan gå for å se når jeg få svar."</a:t>
            </a:r>
          </a:p>
        </p:txBody>
      </p:sp>
      <p:sp>
        <p:nvSpPr>
          <p:cNvPr id="5" name="TekstSylinder 4">
            <a:extLst>
              <a:ext uri="{FF2B5EF4-FFF2-40B4-BE49-F238E27FC236}">
                <a16:creationId xmlns:a16="http://schemas.microsoft.com/office/drawing/2014/main" id="{5A33E7EF-71C6-4D83-8F73-6A171F73FD68}"/>
              </a:ext>
            </a:extLst>
          </p:cNvPr>
          <p:cNvSpPr txBox="1"/>
          <p:nvPr/>
        </p:nvSpPr>
        <p:spPr>
          <a:xfrm>
            <a:off x="2479434" y="3371735"/>
            <a:ext cx="73418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"Skulle ønske det kom en tilbakemelding om at søknaden var kommet frem."</a:t>
            </a:r>
          </a:p>
        </p:txBody>
      </p:sp>
      <p:sp>
        <p:nvSpPr>
          <p:cNvPr id="6" name="TekstSylinder 5">
            <a:extLst>
              <a:ext uri="{FF2B5EF4-FFF2-40B4-BE49-F238E27FC236}">
                <a16:creationId xmlns:a16="http://schemas.microsoft.com/office/drawing/2014/main" id="{D1C4C0AA-8BF6-49DB-AC7C-1FCB7A9AD4BD}"/>
              </a:ext>
            </a:extLst>
          </p:cNvPr>
          <p:cNvSpPr txBox="1"/>
          <p:nvPr/>
        </p:nvSpPr>
        <p:spPr>
          <a:xfrm>
            <a:off x="2551740" y="4445209"/>
            <a:ext cx="73418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a:solidFill>
                  <a:schemeClr val="tx1">
                    <a:lumMod val="95000"/>
                    <a:lumOff val="5000"/>
                  </a:schemeClr>
                </a:solidFill>
                <a:latin typeface="+mj-lt"/>
                <a:cs typeface="Calibri"/>
              </a:rPr>
              <a:t>"Sliter med å skjønne hva jeg skal trykke på."</a:t>
            </a:r>
            <a:endParaRPr lang="nb-NO" b="1">
              <a:solidFill>
                <a:schemeClr val="tx1">
                  <a:lumMod val="95000"/>
                  <a:lumOff val="5000"/>
                </a:schemeClr>
              </a:solidFill>
              <a:latin typeface="+mj-lt"/>
              <a:cs typeface="Calibri Light"/>
            </a:endParaRPr>
          </a:p>
        </p:txBody>
      </p:sp>
      <p:sp>
        <p:nvSpPr>
          <p:cNvPr id="2" name="Rektangel 1">
            <a:extLst>
              <a:ext uri="{FF2B5EF4-FFF2-40B4-BE49-F238E27FC236}">
                <a16:creationId xmlns:a16="http://schemas.microsoft.com/office/drawing/2014/main" id="{1445C597-F48E-4344-8E45-57537FD2B618}"/>
              </a:ext>
            </a:extLst>
          </p:cNvPr>
          <p:cNvSpPr/>
          <p:nvPr/>
        </p:nvSpPr>
        <p:spPr>
          <a:xfrm rot="-1560000">
            <a:off x="891752" y="2079349"/>
            <a:ext cx="9599447" cy="1506482"/>
          </a:xfrm>
          <a:prstGeom prst="rect">
            <a:avLst/>
          </a:prstGeom>
          <a:solidFill>
            <a:srgbClr val="FFFF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FA4A4629-FC5F-477B-9B36-F5634F00C1C2}"/>
              </a:ext>
            </a:extLst>
          </p:cNvPr>
          <p:cNvSpPr txBox="1"/>
          <p:nvPr/>
        </p:nvSpPr>
        <p:spPr>
          <a:xfrm rot="-1560000">
            <a:off x="2067779" y="2323962"/>
            <a:ext cx="73418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6000" b="1">
                <a:solidFill>
                  <a:srgbClr val="C00000"/>
                </a:solidFill>
                <a:latin typeface="+mj-lt"/>
                <a:cs typeface="Calibri"/>
              </a:rPr>
              <a:t>MYE USIKKERHET</a:t>
            </a:r>
          </a:p>
        </p:txBody>
      </p:sp>
    </p:spTree>
    <p:extLst>
      <p:ext uri="{BB962C8B-B14F-4D97-AF65-F5344CB8AC3E}">
        <p14:creationId xmlns:p14="http://schemas.microsoft.com/office/powerpoint/2010/main" val="3884864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F972ECB-2ED7-4651-B8B4-13A0A9AB6B16}"/>
              </a:ext>
            </a:extLst>
          </p:cNvPr>
          <p:cNvSpPr/>
          <p:nvPr/>
        </p:nvSpPr>
        <p:spPr>
          <a:xfrm>
            <a:off x="1408387" y="3514836"/>
            <a:ext cx="9590687" cy="945929"/>
          </a:xfrm>
          <a:prstGeom prst="rect">
            <a:avLst/>
          </a:prstGeom>
          <a:solidFill>
            <a:srgbClr val="F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3">
            <a:extLst>
              <a:ext uri="{FF2B5EF4-FFF2-40B4-BE49-F238E27FC236}">
                <a16:creationId xmlns:a16="http://schemas.microsoft.com/office/drawing/2014/main" id="{EC39B1E6-1CA3-45D8-BC52-1AE28A8A8CF7}"/>
              </a:ext>
            </a:extLst>
          </p:cNvPr>
          <p:cNvSpPr>
            <a:spLocks noGrp="1"/>
          </p:cNvSpPr>
          <p:nvPr>
            <p:ph type="ctrTitle"/>
          </p:nvPr>
        </p:nvSpPr>
        <p:spPr/>
        <p:txBody>
          <a:bodyPr/>
          <a:lstStyle/>
          <a:p>
            <a:r>
              <a:rPr lang="nb-NO" b="1">
                <a:ea typeface="+mj-lt"/>
                <a:cs typeface="+mj-lt"/>
              </a:rPr>
              <a:t>Fokusområder</a:t>
            </a:r>
            <a:endParaRPr lang="nb-NO"/>
          </a:p>
          <a:p>
            <a:endParaRPr lang="nb-NO">
              <a:cs typeface="Calibri Light"/>
            </a:endParaRPr>
          </a:p>
        </p:txBody>
      </p:sp>
      <p:sp>
        <p:nvSpPr>
          <p:cNvPr id="2" name="Undertittel 6">
            <a:extLst>
              <a:ext uri="{FF2B5EF4-FFF2-40B4-BE49-F238E27FC236}">
                <a16:creationId xmlns:a16="http://schemas.microsoft.com/office/drawing/2014/main" id="{8F4D18A4-6DC5-479F-9831-6C939CD92182}"/>
              </a:ext>
            </a:extLst>
          </p:cNvPr>
          <p:cNvSpPr txBox="1">
            <a:spLocks/>
          </p:cNvSpPr>
          <p:nvPr/>
        </p:nvSpPr>
        <p:spPr>
          <a:xfrm>
            <a:off x="1308538" y="3771955"/>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latin typeface="+mj-lt"/>
                <a:ea typeface="+mn-lt"/>
                <a:cs typeface="+mn-lt"/>
              </a:rPr>
              <a:t>Kommunikasjon</a:t>
            </a:r>
            <a:endParaRPr lang="nb-NO" sz="2800">
              <a:latin typeface="+mj-lt"/>
              <a:cs typeface="Calibri Light"/>
            </a:endParaRPr>
          </a:p>
          <a:p>
            <a:endParaRPr lang="nb-NO">
              <a:ea typeface="+mn-lt"/>
              <a:cs typeface="+mn-lt"/>
            </a:endParaRPr>
          </a:p>
          <a:p>
            <a:endParaRPr lang="nb-NO">
              <a:ea typeface="+mn-lt"/>
              <a:cs typeface="+mn-lt"/>
            </a:endParaRPr>
          </a:p>
          <a:p>
            <a:endParaRPr lang="nb-NO"/>
          </a:p>
          <a:p>
            <a:endParaRPr lang="nb-NO">
              <a:cs typeface="Calibri"/>
            </a:endParaRPr>
          </a:p>
        </p:txBody>
      </p:sp>
      <p:sp>
        <p:nvSpPr>
          <p:cNvPr id="8" name="Undertittel 6">
            <a:extLst>
              <a:ext uri="{FF2B5EF4-FFF2-40B4-BE49-F238E27FC236}">
                <a16:creationId xmlns:a16="http://schemas.microsoft.com/office/drawing/2014/main" id="{016AB1DB-4958-4BB2-A8B1-CDDD4CED87BF}"/>
              </a:ext>
            </a:extLst>
          </p:cNvPr>
          <p:cNvSpPr txBox="1">
            <a:spLocks/>
          </p:cNvSpPr>
          <p:nvPr/>
        </p:nvSpPr>
        <p:spPr>
          <a:xfrm>
            <a:off x="4584261" y="3771954"/>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latin typeface="+mj-lt"/>
                <a:ea typeface="+mn-lt"/>
                <a:cs typeface="+mn-lt"/>
              </a:rPr>
              <a:t>Trygghet</a:t>
            </a:r>
            <a:endParaRPr lang="nb-NO"/>
          </a:p>
          <a:p>
            <a:endParaRPr lang="nb-NO">
              <a:ea typeface="+mn-lt"/>
              <a:cs typeface="+mn-lt"/>
            </a:endParaRPr>
          </a:p>
          <a:p>
            <a:endParaRPr lang="nb-NO">
              <a:ea typeface="+mn-lt"/>
              <a:cs typeface="+mn-lt"/>
            </a:endParaRPr>
          </a:p>
          <a:p>
            <a:endParaRPr lang="nb-NO"/>
          </a:p>
          <a:p>
            <a:endParaRPr lang="nb-NO">
              <a:cs typeface="Calibri"/>
            </a:endParaRPr>
          </a:p>
        </p:txBody>
      </p:sp>
      <p:sp>
        <p:nvSpPr>
          <p:cNvPr id="9" name="Undertittel 6">
            <a:extLst>
              <a:ext uri="{FF2B5EF4-FFF2-40B4-BE49-F238E27FC236}">
                <a16:creationId xmlns:a16="http://schemas.microsoft.com/office/drawing/2014/main" id="{8283F8D0-15B2-47C5-8FA7-0CBFB302FDE4}"/>
              </a:ext>
            </a:extLst>
          </p:cNvPr>
          <p:cNvSpPr txBox="1">
            <a:spLocks/>
          </p:cNvSpPr>
          <p:nvPr/>
        </p:nvSpPr>
        <p:spPr>
          <a:xfrm>
            <a:off x="7859984" y="3771953"/>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latin typeface="+mj-lt"/>
                <a:ea typeface="+mn-lt"/>
                <a:cs typeface="+mn-lt"/>
              </a:rPr>
              <a:t>Tillit</a:t>
            </a:r>
            <a:endParaRPr lang="nb-NO"/>
          </a:p>
          <a:p>
            <a:endParaRPr lang="nb-NO">
              <a:ea typeface="+mn-lt"/>
              <a:cs typeface="+mn-lt"/>
            </a:endParaRPr>
          </a:p>
          <a:p>
            <a:endParaRPr lang="nb-NO">
              <a:ea typeface="+mn-lt"/>
              <a:cs typeface="+mn-lt"/>
            </a:endParaRPr>
          </a:p>
          <a:p>
            <a:endParaRPr lang="nb-NO"/>
          </a:p>
          <a:p>
            <a:endParaRPr lang="nb-NO">
              <a:cs typeface="Calibri"/>
            </a:endParaRPr>
          </a:p>
        </p:txBody>
      </p:sp>
    </p:spTree>
    <p:extLst>
      <p:ext uri="{BB962C8B-B14F-4D97-AF65-F5344CB8AC3E}">
        <p14:creationId xmlns:p14="http://schemas.microsoft.com/office/powerpoint/2010/main" val="3719362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F972ECB-2ED7-4651-B8B4-13A0A9AB6B16}"/>
              </a:ext>
            </a:extLst>
          </p:cNvPr>
          <p:cNvSpPr/>
          <p:nvPr/>
        </p:nvSpPr>
        <p:spPr>
          <a:xfrm>
            <a:off x="1408387" y="3514836"/>
            <a:ext cx="9590687" cy="945929"/>
          </a:xfrm>
          <a:prstGeom prst="rect">
            <a:avLst/>
          </a:prstGeom>
          <a:solidFill>
            <a:srgbClr val="F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3">
            <a:extLst>
              <a:ext uri="{FF2B5EF4-FFF2-40B4-BE49-F238E27FC236}">
                <a16:creationId xmlns:a16="http://schemas.microsoft.com/office/drawing/2014/main" id="{EC39B1E6-1CA3-45D8-BC52-1AE28A8A8CF7}"/>
              </a:ext>
            </a:extLst>
          </p:cNvPr>
          <p:cNvSpPr>
            <a:spLocks noGrp="1"/>
          </p:cNvSpPr>
          <p:nvPr>
            <p:ph type="ctrTitle"/>
          </p:nvPr>
        </p:nvSpPr>
        <p:spPr/>
        <p:txBody>
          <a:bodyPr/>
          <a:lstStyle/>
          <a:p>
            <a:r>
              <a:rPr lang="nb-NO" b="1">
                <a:ea typeface="+mj-lt"/>
                <a:cs typeface="+mj-lt"/>
              </a:rPr>
              <a:t>Fokusområder</a:t>
            </a:r>
            <a:endParaRPr lang="nb-NO"/>
          </a:p>
          <a:p>
            <a:endParaRPr lang="nb-NO">
              <a:cs typeface="Calibri Light"/>
            </a:endParaRPr>
          </a:p>
        </p:txBody>
      </p:sp>
      <p:sp>
        <p:nvSpPr>
          <p:cNvPr id="2" name="Undertittel 6">
            <a:extLst>
              <a:ext uri="{FF2B5EF4-FFF2-40B4-BE49-F238E27FC236}">
                <a16:creationId xmlns:a16="http://schemas.microsoft.com/office/drawing/2014/main" id="{8F4D18A4-6DC5-479F-9831-6C939CD92182}"/>
              </a:ext>
            </a:extLst>
          </p:cNvPr>
          <p:cNvSpPr txBox="1">
            <a:spLocks/>
          </p:cNvSpPr>
          <p:nvPr/>
        </p:nvSpPr>
        <p:spPr>
          <a:xfrm>
            <a:off x="1308538" y="3771955"/>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latin typeface="+mj-lt"/>
                <a:ea typeface="+mn-lt"/>
                <a:cs typeface="+mn-lt"/>
              </a:rPr>
              <a:t>Kommunikasjon</a:t>
            </a:r>
            <a:endParaRPr lang="nb-NO" sz="2800">
              <a:latin typeface="+mj-lt"/>
              <a:cs typeface="Calibri Light"/>
            </a:endParaRPr>
          </a:p>
          <a:p>
            <a:endParaRPr lang="nb-NO">
              <a:ea typeface="+mn-lt"/>
              <a:cs typeface="+mn-lt"/>
            </a:endParaRPr>
          </a:p>
          <a:p>
            <a:endParaRPr lang="nb-NO">
              <a:ea typeface="+mn-lt"/>
              <a:cs typeface="+mn-lt"/>
            </a:endParaRPr>
          </a:p>
          <a:p>
            <a:endParaRPr lang="nb-NO"/>
          </a:p>
          <a:p>
            <a:endParaRPr lang="nb-NO">
              <a:cs typeface="Calibri"/>
            </a:endParaRPr>
          </a:p>
        </p:txBody>
      </p:sp>
      <p:sp>
        <p:nvSpPr>
          <p:cNvPr id="8" name="Undertittel 6">
            <a:extLst>
              <a:ext uri="{FF2B5EF4-FFF2-40B4-BE49-F238E27FC236}">
                <a16:creationId xmlns:a16="http://schemas.microsoft.com/office/drawing/2014/main" id="{016AB1DB-4958-4BB2-A8B1-CDDD4CED87BF}"/>
              </a:ext>
            </a:extLst>
          </p:cNvPr>
          <p:cNvSpPr txBox="1">
            <a:spLocks/>
          </p:cNvSpPr>
          <p:nvPr/>
        </p:nvSpPr>
        <p:spPr>
          <a:xfrm>
            <a:off x="4584261" y="3771954"/>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latin typeface="+mj-lt"/>
                <a:ea typeface="+mn-lt"/>
                <a:cs typeface="+mn-lt"/>
              </a:rPr>
              <a:t>Trygghet</a:t>
            </a:r>
            <a:endParaRPr lang="nb-NO"/>
          </a:p>
          <a:p>
            <a:endParaRPr lang="nb-NO">
              <a:ea typeface="+mn-lt"/>
              <a:cs typeface="+mn-lt"/>
            </a:endParaRPr>
          </a:p>
          <a:p>
            <a:endParaRPr lang="nb-NO">
              <a:ea typeface="+mn-lt"/>
              <a:cs typeface="+mn-lt"/>
            </a:endParaRPr>
          </a:p>
          <a:p>
            <a:endParaRPr lang="nb-NO"/>
          </a:p>
          <a:p>
            <a:endParaRPr lang="nb-NO">
              <a:cs typeface="Calibri"/>
            </a:endParaRPr>
          </a:p>
        </p:txBody>
      </p:sp>
      <p:sp>
        <p:nvSpPr>
          <p:cNvPr id="9" name="Undertittel 6">
            <a:extLst>
              <a:ext uri="{FF2B5EF4-FFF2-40B4-BE49-F238E27FC236}">
                <a16:creationId xmlns:a16="http://schemas.microsoft.com/office/drawing/2014/main" id="{8283F8D0-15B2-47C5-8FA7-0CBFB302FDE4}"/>
              </a:ext>
            </a:extLst>
          </p:cNvPr>
          <p:cNvSpPr txBox="1">
            <a:spLocks/>
          </p:cNvSpPr>
          <p:nvPr/>
        </p:nvSpPr>
        <p:spPr>
          <a:xfrm>
            <a:off x="7859984" y="3771953"/>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latin typeface="+mj-lt"/>
                <a:ea typeface="+mn-lt"/>
                <a:cs typeface="+mn-lt"/>
              </a:rPr>
              <a:t>Tillit</a:t>
            </a:r>
            <a:endParaRPr lang="nb-NO"/>
          </a:p>
          <a:p>
            <a:endParaRPr lang="nb-NO">
              <a:ea typeface="+mn-lt"/>
              <a:cs typeface="+mn-lt"/>
            </a:endParaRPr>
          </a:p>
          <a:p>
            <a:endParaRPr lang="nb-NO">
              <a:ea typeface="+mn-lt"/>
              <a:cs typeface="+mn-lt"/>
            </a:endParaRPr>
          </a:p>
          <a:p>
            <a:endParaRPr lang="nb-NO"/>
          </a:p>
          <a:p>
            <a:endParaRPr lang="nb-NO">
              <a:cs typeface="Calibri"/>
            </a:endParaRPr>
          </a:p>
        </p:txBody>
      </p:sp>
      <p:sp>
        <p:nvSpPr>
          <p:cNvPr id="7" name="Undertittel 6">
            <a:extLst>
              <a:ext uri="{FF2B5EF4-FFF2-40B4-BE49-F238E27FC236}">
                <a16:creationId xmlns:a16="http://schemas.microsoft.com/office/drawing/2014/main" id="{FA94E2EB-5F1B-47B7-9478-83E23D196370}"/>
              </a:ext>
            </a:extLst>
          </p:cNvPr>
          <p:cNvSpPr txBox="1">
            <a:spLocks/>
          </p:cNvSpPr>
          <p:nvPr/>
        </p:nvSpPr>
        <p:spPr>
          <a:xfrm>
            <a:off x="2867572" y="5138299"/>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solidFill>
                  <a:srgbClr val="C20074"/>
                </a:solidFill>
                <a:latin typeface="+mj-lt"/>
                <a:ea typeface="+mn-lt"/>
                <a:cs typeface="+mn-lt"/>
              </a:rPr>
              <a:t>Sammenheng</a:t>
            </a:r>
            <a:endParaRPr lang="nb-NO">
              <a:solidFill>
                <a:srgbClr val="C20074"/>
              </a:solidFill>
              <a:cs typeface="Calibri"/>
            </a:endParaRPr>
          </a:p>
          <a:p>
            <a:endParaRPr lang="nb-NO">
              <a:ea typeface="+mn-lt"/>
              <a:cs typeface="+mn-lt"/>
            </a:endParaRPr>
          </a:p>
          <a:p>
            <a:endParaRPr lang="nb-NO">
              <a:ea typeface="+mn-lt"/>
              <a:cs typeface="+mn-lt"/>
            </a:endParaRPr>
          </a:p>
          <a:p>
            <a:endParaRPr lang="nb-NO"/>
          </a:p>
          <a:p>
            <a:endParaRPr lang="nb-NO">
              <a:cs typeface="Calibri"/>
            </a:endParaRPr>
          </a:p>
        </p:txBody>
      </p:sp>
      <p:sp>
        <p:nvSpPr>
          <p:cNvPr id="10" name="Undertittel 6">
            <a:extLst>
              <a:ext uri="{FF2B5EF4-FFF2-40B4-BE49-F238E27FC236}">
                <a16:creationId xmlns:a16="http://schemas.microsoft.com/office/drawing/2014/main" id="{BE80E070-CD51-404A-AD8E-669224F34A6D}"/>
              </a:ext>
            </a:extLst>
          </p:cNvPr>
          <p:cNvSpPr txBox="1">
            <a:spLocks/>
          </p:cNvSpPr>
          <p:nvPr/>
        </p:nvSpPr>
        <p:spPr>
          <a:xfrm>
            <a:off x="6029433" y="5138298"/>
            <a:ext cx="3424621" cy="47396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a:solidFill>
                  <a:srgbClr val="C20074"/>
                </a:solidFill>
                <a:latin typeface="+mj-lt"/>
                <a:ea typeface="+mn-lt"/>
                <a:cs typeface="+mn-lt"/>
              </a:rPr>
              <a:t>Automatisering</a:t>
            </a:r>
            <a:endParaRPr lang="nb-NO">
              <a:solidFill>
                <a:srgbClr val="C20074"/>
              </a:solidFill>
              <a:cs typeface="Calibri"/>
            </a:endParaRPr>
          </a:p>
          <a:p>
            <a:endParaRPr lang="nb-NO">
              <a:ea typeface="+mn-lt"/>
              <a:cs typeface="+mn-lt"/>
            </a:endParaRPr>
          </a:p>
          <a:p>
            <a:endParaRPr lang="nb-NO">
              <a:ea typeface="+mn-lt"/>
              <a:cs typeface="+mn-lt"/>
            </a:endParaRPr>
          </a:p>
          <a:p>
            <a:endParaRPr lang="nb-NO"/>
          </a:p>
          <a:p>
            <a:endParaRPr lang="nb-NO">
              <a:cs typeface="Calibri"/>
            </a:endParaRPr>
          </a:p>
        </p:txBody>
      </p:sp>
    </p:spTree>
    <p:extLst>
      <p:ext uri="{BB962C8B-B14F-4D97-AF65-F5344CB8AC3E}">
        <p14:creationId xmlns:p14="http://schemas.microsoft.com/office/powerpoint/2010/main" val="269645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Undertittel 2">
            <a:extLst>
              <a:ext uri="{FF2B5EF4-FFF2-40B4-BE49-F238E27FC236}">
                <a16:creationId xmlns:a16="http://schemas.microsoft.com/office/drawing/2014/main" id="{74321D95-B721-4939-B86E-732D350B68CD}"/>
              </a:ext>
            </a:extLst>
          </p:cNvPr>
          <p:cNvSpPr txBox="1">
            <a:spLocks/>
          </p:cNvSpPr>
          <p:nvPr/>
        </p:nvSpPr>
        <p:spPr>
          <a:xfrm>
            <a:off x="1523999" y="3095098"/>
            <a:ext cx="6930887" cy="255299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nb-NO" dirty="0">
                <a:latin typeface="+mj-lt"/>
                <a:cs typeface="Calibri"/>
              </a:rPr>
              <a:t>Om casen og hvordan vi har gått frem</a:t>
            </a:r>
          </a:p>
          <a:p>
            <a:pPr marL="457200" indent="-457200" algn="l">
              <a:buFont typeface="+mj-lt"/>
              <a:buAutoNum type="arabicPeriod"/>
            </a:pPr>
            <a:r>
              <a:rPr lang="nb-NO" dirty="0">
                <a:latin typeface="+mj-lt"/>
              </a:rPr>
              <a:t>Redusert foreldrebetaling og gratis kjernetid</a:t>
            </a:r>
          </a:p>
          <a:p>
            <a:pPr marL="457200" indent="-457200" algn="l">
              <a:buFont typeface="+mj-lt"/>
              <a:buAutoNum type="arabicPeriod"/>
            </a:pPr>
            <a:r>
              <a:rPr lang="nb-NO" dirty="0">
                <a:latin typeface="+mj-lt"/>
                <a:cs typeface="Calibri"/>
              </a:rPr>
              <a:t>Digital assistent</a:t>
            </a:r>
          </a:p>
          <a:p>
            <a:pPr marL="457200" indent="-457200" algn="l">
              <a:buFont typeface="+mj-lt"/>
              <a:buAutoNum type="arabicPeriod"/>
            </a:pPr>
            <a:r>
              <a:rPr lang="nb-NO" dirty="0">
                <a:latin typeface="+mj-lt"/>
              </a:rPr>
              <a:t>Våre tanker om veien videre</a:t>
            </a:r>
          </a:p>
        </p:txBody>
      </p:sp>
      <p:sp>
        <p:nvSpPr>
          <p:cNvPr id="17" name="Tittel 1">
            <a:extLst>
              <a:ext uri="{FF2B5EF4-FFF2-40B4-BE49-F238E27FC236}">
                <a16:creationId xmlns:a16="http://schemas.microsoft.com/office/drawing/2014/main" id="{5E1D947D-69F0-4D7D-A808-D933510C4AB1}"/>
              </a:ext>
            </a:extLst>
          </p:cNvPr>
          <p:cNvSpPr txBox="1">
            <a:spLocks/>
          </p:cNvSpPr>
          <p:nvPr/>
        </p:nvSpPr>
        <p:spPr>
          <a:xfrm>
            <a:off x="1524000" y="1220463"/>
            <a:ext cx="9144000" cy="126701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cs typeface="Calibri Light"/>
              </a:rPr>
              <a:t>Agenda</a:t>
            </a:r>
          </a:p>
        </p:txBody>
      </p:sp>
    </p:spTree>
    <p:extLst>
      <p:ext uri="{BB962C8B-B14F-4D97-AF65-F5344CB8AC3E}">
        <p14:creationId xmlns:p14="http://schemas.microsoft.com/office/powerpoint/2010/main" val="4170239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751887"/>
            <a:ext cx="9144000" cy="1156677"/>
          </a:xfrm>
        </p:spPr>
        <p:txBody>
          <a:bodyPr/>
          <a:lstStyle/>
          <a:p>
            <a:pPr algn="l"/>
            <a:r>
              <a:rPr lang="en-US" err="1">
                <a:solidFill>
                  <a:srgbClr val="4F002F"/>
                </a:solidFill>
                <a:cs typeface="Calibri Light"/>
              </a:rPr>
              <a:t>Problemformulering</a:t>
            </a:r>
            <a:endParaRPr lang="nb-NO">
              <a:solidFill>
                <a:srgbClr val="4F002F"/>
              </a:solidFill>
              <a:cs typeface="Calibri Light" panose="020F0302020204030204"/>
            </a:endParaRPr>
          </a:p>
        </p:txBody>
      </p:sp>
      <p:sp>
        <p:nvSpPr>
          <p:cNvPr id="3" name="TekstSylinder 2">
            <a:extLst>
              <a:ext uri="{FF2B5EF4-FFF2-40B4-BE49-F238E27FC236}">
                <a16:creationId xmlns:a16="http://schemas.microsoft.com/office/drawing/2014/main" id="{1169CFB7-92D2-4466-A5CD-F0B24C541108}"/>
              </a:ext>
            </a:extLst>
          </p:cNvPr>
          <p:cNvSpPr txBox="1"/>
          <p:nvPr/>
        </p:nvSpPr>
        <p:spPr>
          <a:xfrm>
            <a:off x="1412981" y="2325965"/>
            <a:ext cx="898040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solidFill>
                  <a:srgbClr val="4F002F"/>
                </a:solidFill>
                <a:latin typeface="+mj-lt"/>
                <a:ea typeface="+mn-lt"/>
                <a:cs typeface="+mn-lt"/>
              </a:rPr>
              <a:t>Hvordan utvikle en tjeneste som legger til rette for interaksjon mellom innbyggere og kommunale og statlige tjenester. </a:t>
            </a:r>
            <a:endParaRPr lang="nb-NO">
              <a:solidFill>
                <a:srgbClr val="4F002F"/>
              </a:solidFill>
              <a:cs typeface="Calibri"/>
            </a:endParaRPr>
          </a:p>
          <a:p>
            <a:endParaRPr lang="nb-NO" sz="2400">
              <a:solidFill>
                <a:srgbClr val="4F002F"/>
              </a:solidFill>
              <a:latin typeface="+mj-lt"/>
              <a:cs typeface="Calibri"/>
            </a:endParaRPr>
          </a:p>
          <a:p>
            <a:r>
              <a:rPr lang="nb-NO" sz="2400">
                <a:solidFill>
                  <a:srgbClr val="4F002F"/>
                </a:solidFill>
                <a:latin typeface="+mj-lt"/>
                <a:ea typeface="+mn-lt"/>
                <a:cs typeface="+mn-lt"/>
              </a:rPr>
              <a:t>Den utviklede tjenesten skal også skape trygghet og tillit blant innbyggere ved å både gi enkel tilgang til relevant informasjon og tilstrekkelig hjelp. </a:t>
            </a:r>
          </a:p>
          <a:p>
            <a:endParaRPr lang="nb-NO" sz="2400">
              <a:solidFill>
                <a:srgbClr val="4F002F"/>
              </a:solidFill>
              <a:latin typeface="+mj-lt"/>
              <a:cs typeface="Calibri"/>
            </a:endParaRPr>
          </a:p>
          <a:p>
            <a:r>
              <a:rPr lang="nb-NO" sz="2400">
                <a:solidFill>
                  <a:srgbClr val="4F002F"/>
                </a:solidFill>
                <a:latin typeface="+mj-lt"/>
                <a:ea typeface="+mn-lt"/>
                <a:cs typeface="+mn-lt"/>
              </a:rPr>
              <a:t>Søknadsprosessen skal være delvis automatisert og tjenesten burde passe inn i et større brukertilpasset system.</a:t>
            </a:r>
            <a:endParaRPr lang="nb-NO" sz="2400">
              <a:solidFill>
                <a:srgbClr val="4F002F"/>
              </a:solidFill>
              <a:latin typeface="+mj-lt"/>
              <a:cs typeface="Calibri Light"/>
            </a:endParaRPr>
          </a:p>
          <a:p>
            <a:pPr algn="l"/>
            <a:endParaRPr lang="nb-NO">
              <a:solidFill>
                <a:srgbClr val="4F002F"/>
              </a:solidFill>
              <a:cs typeface="Calibri"/>
            </a:endParaRPr>
          </a:p>
        </p:txBody>
      </p:sp>
    </p:spTree>
    <p:extLst>
      <p:ext uri="{BB962C8B-B14F-4D97-AF65-F5344CB8AC3E}">
        <p14:creationId xmlns:p14="http://schemas.microsoft.com/office/powerpoint/2010/main" val="161433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19" name="Rektangel: avrundede hjørner 18">
            <a:extLst>
              <a:ext uri="{FF2B5EF4-FFF2-40B4-BE49-F238E27FC236}">
                <a16:creationId xmlns:a16="http://schemas.microsoft.com/office/drawing/2014/main" id="{899EC28A-4835-40D9-B65C-D350D19F20CF}"/>
              </a:ext>
            </a:extLst>
          </p:cNvPr>
          <p:cNvSpPr/>
          <p:nvPr/>
        </p:nvSpPr>
        <p:spPr>
          <a:xfrm>
            <a:off x="614364" y="3471863"/>
            <a:ext cx="2603499" cy="3141961"/>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avrundede hjørner 19">
            <a:extLst>
              <a:ext uri="{FF2B5EF4-FFF2-40B4-BE49-F238E27FC236}">
                <a16:creationId xmlns:a16="http://schemas.microsoft.com/office/drawing/2014/main" id="{B32611FE-FD51-4AAC-8F63-CC807A1BB3F9}"/>
              </a:ext>
            </a:extLst>
          </p:cNvPr>
          <p:cNvSpPr/>
          <p:nvPr/>
        </p:nvSpPr>
        <p:spPr>
          <a:xfrm>
            <a:off x="4281489" y="2243138"/>
            <a:ext cx="2603499" cy="457041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avrundede hjørner 20">
            <a:extLst>
              <a:ext uri="{FF2B5EF4-FFF2-40B4-BE49-F238E27FC236}">
                <a16:creationId xmlns:a16="http://schemas.microsoft.com/office/drawing/2014/main" id="{EE1B5D61-19B3-448F-A5FF-FAA81ED7F42C}"/>
              </a:ext>
            </a:extLst>
          </p:cNvPr>
          <p:cNvSpPr/>
          <p:nvPr/>
        </p:nvSpPr>
        <p:spPr>
          <a:xfrm>
            <a:off x="8237539" y="728663"/>
            <a:ext cx="2711449" cy="6045198"/>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1008061" y="-949624"/>
            <a:ext cx="9144000" cy="2387600"/>
          </a:xfrm>
        </p:spPr>
        <p:txBody>
          <a:bodyPr/>
          <a:lstStyle/>
          <a:p>
            <a:r>
              <a:rPr lang="en-US" err="1">
                <a:cs typeface="Calibri Light"/>
              </a:rPr>
              <a:t>Leveransene</a:t>
            </a:r>
            <a:endParaRPr lang="nb-NO"/>
          </a:p>
        </p:txBody>
      </p:sp>
      <p:pic>
        <p:nvPicPr>
          <p:cNvPr id="4" name="Bilde 3">
            <a:extLst>
              <a:ext uri="{FF2B5EF4-FFF2-40B4-BE49-F238E27FC236}">
                <a16:creationId xmlns:a16="http://schemas.microsoft.com/office/drawing/2014/main" id="{C46AE3BB-5C6F-45A6-A1FC-A8BED30931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 r="10204" b="213"/>
          <a:stretch/>
        </p:blipFill>
        <p:spPr>
          <a:xfrm>
            <a:off x="874127" y="4722495"/>
            <a:ext cx="2077620" cy="1699563"/>
          </a:xfrm>
          <a:prstGeom prst="rect">
            <a:avLst/>
          </a:prstGeom>
        </p:spPr>
      </p:pic>
      <p:pic>
        <p:nvPicPr>
          <p:cNvPr id="6" name="Bilde 2" descr="Et bilde som inneholder tekst&#10;&#10;Automatisk generert beskrivelse">
            <a:extLst>
              <a:ext uri="{FF2B5EF4-FFF2-40B4-BE49-F238E27FC236}">
                <a16:creationId xmlns:a16="http://schemas.microsoft.com/office/drawing/2014/main" id="{5B7BAA59-3573-4B47-9924-4D16EA5CEBF0}"/>
              </a:ext>
            </a:extLst>
          </p:cNvPr>
          <p:cNvPicPr>
            <a:picLocks noChangeAspect="1"/>
          </p:cNvPicPr>
          <p:nvPr/>
        </p:nvPicPr>
        <p:blipFill>
          <a:blip r:embed="rId4"/>
          <a:stretch>
            <a:fillRect/>
          </a:stretch>
        </p:blipFill>
        <p:spPr>
          <a:xfrm>
            <a:off x="4690693" y="3338074"/>
            <a:ext cx="1778737" cy="3083984"/>
          </a:xfrm>
          <a:prstGeom prst="roundRect">
            <a:avLst>
              <a:gd name="adj" fmla="val 8594"/>
            </a:avLst>
          </a:prstGeom>
          <a:solidFill>
            <a:srgbClr val="FFFFFF">
              <a:shade val="85000"/>
            </a:srgbClr>
          </a:solidFill>
          <a:ln>
            <a:noFill/>
          </a:ln>
          <a:effectLst/>
        </p:spPr>
      </p:pic>
      <p:pic>
        <p:nvPicPr>
          <p:cNvPr id="8" name="Bilde 7">
            <a:extLst>
              <a:ext uri="{FF2B5EF4-FFF2-40B4-BE49-F238E27FC236}">
                <a16:creationId xmlns:a16="http://schemas.microsoft.com/office/drawing/2014/main" id="{34933D63-8160-415C-A5FD-DEC591BC9B9A}"/>
              </a:ext>
            </a:extLst>
          </p:cNvPr>
          <p:cNvPicPr>
            <a:picLocks noChangeAspect="1"/>
          </p:cNvPicPr>
          <p:nvPr/>
        </p:nvPicPr>
        <p:blipFill>
          <a:blip r:embed="rId5"/>
          <a:stretch>
            <a:fillRect/>
          </a:stretch>
        </p:blipFill>
        <p:spPr>
          <a:xfrm>
            <a:off x="8386144" y="2012524"/>
            <a:ext cx="2240026" cy="1798987"/>
          </a:xfrm>
          <a:prstGeom prst="rect">
            <a:avLst/>
          </a:prstGeom>
        </p:spPr>
      </p:pic>
      <p:pic>
        <p:nvPicPr>
          <p:cNvPr id="10" name="Bilde 9">
            <a:extLst>
              <a:ext uri="{FF2B5EF4-FFF2-40B4-BE49-F238E27FC236}">
                <a16:creationId xmlns:a16="http://schemas.microsoft.com/office/drawing/2014/main" id="{E4798633-5403-49E8-86C6-55B038B05370}"/>
              </a:ext>
            </a:extLst>
          </p:cNvPr>
          <p:cNvPicPr>
            <a:picLocks noChangeAspect="1"/>
          </p:cNvPicPr>
          <p:nvPr/>
        </p:nvPicPr>
        <p:blipFill>
          <a:blip r:embed="rId6"/>
          <a:stretch>
            <a:fillRect/>
          </a:stretch>
        </p:blipFill>
        <p:spPr>
          <a:xfrm>
            <a:off x="8528934" y="4438366"/>
            <a:ext cx="2096561" cy="1997252"/>
          </a:xfrm>
          <a:prstGeom prst="rect">
            <a:avLst/>
          </a:prstGeom>
        </p:spPr>
      </p:pic>
      <p:sp>
        <p:nvSpPr>
          <p:cNvPr id="13" name="TekstSylinder 12">
            <a:extLst>
              <a:ext uri="{FF2B5EF4-FFF2-40B4-BE49-F238E27FC236}">
                <a16:creationId xmlns:a16="http://schemas.microsoft.com/office/drawing/2014/main" id="{8532F4CB-EFFA-4FA7-80EA-69A3D9CCF225}"/>
              </a:ext>
            </a:extLst>
          </p:cNvPr>
          <p:cNvSpPr txBox="1"/>
          <p:nvPr/>
        </p:nvSpPr>
        <p:spPr>
          <a:xfrm>
            <a:off x="541337" y="38989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a:ea typeface="+mn-lt"/>
                <a:cs typeface="+mn-lt"/>
              </a:rPr>
              <a:t>Digital</a:t>
            </a:r>
            <a:br>
              <a:rPr lang="nb-NO">
                <a:ea typeface="+mn-lt"/>
                <a:cs typeface="+mn-lt"/>
              </a:rPr>
            </a:br>
            <a:r>
              <a:rPr lang="nb-NO">
                <a:ea typeface="+mn-lt"/>
                <a:cs typeface="+mn-lt"/>
              </a:rPr>
              <a:t>skjemaløsning (</a:t>
            </a:r>
            <a:r>
              <a:rPr lang="nb-NO" err="1">
                <a:ea typeface="+mn-lt"/>
                <a:cs typeface="+mn-lt"/>
              </a:rPr>
              <a:t>Altinn</a:t>
            </a:r>
            <a:r>
              <a:rPr lang="nb-NO">
                <a:ea typeface="+mn-lt"/>
                <a:cs typeface="+mn-lt"/>
              </a:rPr>
              <a:t>)</a:t>
            </a:r>
          </a:p>
          <a:p>
            <a:pPr algn="l"/>
            <a:endParaRPr lang="nb-NO">
              <a:ea typeface="+mn-lt"/>
              <a:cs typeface="+mn-lt"/>
            </a:endParaRPr>
          </a:p>
        </p:txBody>
      </p:sp>
      <p:sp>
        <p:nvSpPr>
          <p:cNvPr id="14" name="TekstSylinder 13">
            <a:extLst>
              <a:ext uri="{FF2B5EF4-FFF2-40B4-BE49-F238E27FC236}">
                <a16:creationId xmlns:a16="http://schemas.microsoft.com/office/drawing/2014/main" id="{F9AF0526-ACC2-49E5-B314-C1E315F5EA72}"/>
              </a:ext>
            </a:extLst>
          </p:cNvPr>
          <p:cNvSpPr txBox="1"/>
          <p:nvPr/>
        </p:nvSpPr>
        <p:spPr>
          <a:xfrm>
            <a:off x="4208462" y="252571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a:ea typeface="+mn-lt"/>
                <a:cs typeface="+mn-lt"/>
              </a:rPr>
              <a:t>Redusert foreldrebetaling</a:t>
            </a:r>
            <a:endParaRPr lang="en-US">
              <a:ea typeface="+mn-lt"/>
              <a:cs typeface="+mn-lt"/>
            </a:endParaRPr>
          </a:p>
          <a:p>
            <a:pPr algn="ctr"/>
            <a:r>
              <a:rPr lang="nb-NO">
                <a:ea typeface="+mn-lt"/>
                <a:cs typeface="+mn-lt"/>
              </a:rPr>
              <a:t>(</a:t>
            </a:r>
            <a:r>
              <a:rPr lang="nb-NO" err="1">
                <a:ea typeface="+mn-lt"/>
                <a:cs typeface="+mn-lt"/>
              </a:rPr>
              <a:t>PoC</a:t>
            </a:r>
            <a:r>
              <a:rPr lang="nb-NO">
                <a:ea typeface="+mn-lt"/>
                <a:cs typeface="+mn-lt"/>
              </a:rPr>
              <a:t>)</a:t>
            </a:r>
            <a:endParaRPr lang="nb-NO"/>
          </a:p>
        </p:txBody>
      </p:sp>
      <p:sp>
        <p:nvSpPr>
          <p:cNvPr id="15" name="TekstSylinder 14">
            <a:extLst>
              <a:ext uri="{FF2B5EF4-FFF2-40B4-BE49-F238E27FC236}">
                <a16:creationId xmlns:a16="http://schemas.microsoft.com/office/drawing/2014/main" id="{7B3370DF-639E-42A1-ADAF-5097487BA7ED}"/>
              </a:ext>
            </a:extLst>
          </p:cNvPr>
          <p:cNvSpPr txBox="1"/>
          <p:nvPr/>
        </p:nvSpPr>
        <p:spPr>
          <a:xfrm>
            <a:off x="8201025" y="115252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a:ea typeface="+mn-lt"/>
                <a:cs typeface="+mn-lt"/>
              </a:rPr>
              <a:t>Digital Assistent</a:t>
            </a:r>
          </a:p>
          <a:p>
            <a:pPr algn="ctr"/>
            <a:endParaRPr lang="nb-NO">
              <a:ea typeface="+mn-lt"/>
              <a:cs typeface="+mn-lt"/>
            </a:endParaRPr>
          </a:p>
        </p:txBody>
      </p:sp>
      <p:cxnSp>
        <p:nvCxnSpPr>
          <p:cNvPr id="24" name="Rett pilkobling 23">
            <a:extLst>
              <a:ext uri="{FF2B5EF4-FFF2-40B4-BE49-F238E27FC236}">
                <a16:creationId xmlns:a16="http://schemas.microsoft.com/office/drawing/2014/main" id="{366C16FD-9870-4273-9B0A-44C4AD7F3F5D}"/>
              </a:ext>
            </a:extLst>
          </p:cNvPr>
          <p:cNvCxnSpPr>
            <a:cxnSpLocks/>
          </p:cNvCxnSpPr>
          <p:nvPr/>
        </p:nvCxnSpPr>
        <p:spPr>
          <a:xfrm flipV="1">
            <a:off x="3365183" y="4722495"/>
            <a:ext cx="765385" cy="514774"/>
          </a:xfrm>
          <a:prstGeom prst="straightConnector1">
            <a:avLst/>
          </a:prstGeom>
          <a:ln w="38100">
            <a:solidFill>
              <a:srgbClr val="0070C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6" name="Rett pilkobling 25">
            <a:extLst>
              <a:ext uri="{FF2B5EF4-FFF2-40B4-BE49-F238E27FC236}">
                <a16:creationId xmlns:a16="http://schemas.microsoft.com/office/drawing/2014/main" id="{CC58D99B-95FF-47E4-B345-A66AC1E11D89}"/>
              </a:ext>
            </a:extLst>
          </p:cNvPr>
          <p:cNvCxnSpPr>
            <a:cxnSpLocks/>
          </p:cNvCxnSpPr>
          <p:nvPr/>
        </p:nvCxnSpPr>
        <p:spPr>
          <a:xfrm flipV="1">
            <a:off x="7198995" y="3349307"/>
            <a:ext cx="765385" cy="514774"/>
          </a:xfrm>
          <a:prstGeom prst="straightConnector1">
            <a:avLst/>
          </a:prstGeom>
          <a:ln w="38100">
            <a:solidFill>
              <a:srgbClr val="0070C0"/>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20190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A720DD7-7507-428F-951F-2A59FF17C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2779145"/>
            <a:ext cx="8210550" cy="4105275"/>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CD2273AF-9866-4259-838E-F9255EF20DD9}"/>
              </a:ext>
            </a:extLst>
          </p:cNvPr>
          <p:cNvSpPr/>
          <p:nvPr/>
        </p:nvSpPr>
        <p:spPr>
          <a:xfrm>
            <a:off x="-857030" y="-2066206"/>
            <a:ext cx="7515556" cy="7086600"/>
          </a:xfrm>
          <a:prstGeom prst="ellipse">
            <a:avLst/>
          </a:prstGeom>
          <a:solidFill>
            <a:srgbClr val="EDF8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1406525" y="-156293"/>
            <a:ext cx="9144000" cy="2387600"/>
          </a:xfrm>
        </p:spPr>
        <p:txBody>
          <a:bodyPr/>
          <a:lstStyle/>
          <a:p>
            <a:r>
              <a:rPr lang="en-US">
                <a:cs typeface="Calibri Light"/>
              </a:rPr>
              <a:t>1 - </a:t>
            </a:r>
            <a:r>
              <a:rPr lang="en-US" err="1">
                <a:cs typeface="Calibri Light"/>
              </a:rPr>
              <a:t>Skjemaløsning</a:t>
            </a:r>
            <a:endParaRPr lang="en-US">
              <a:cs typeface="Calibri Light"/>
            </a:endParaRPr>
          </a:p>
        </p:txBody>
      </p:sp>
    </p:spTree>
    <p:extLst>
      <p:ext uri="{BB962C8B-B14F-4D97-AF65-F5344CB8AC3E}">
        <p14:creationId xmlns:p14="http://schemas.microsoft.com/office/powerpoint/2010/main" val="46073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pic>
        <p:nvPicPr>
          <p:cNvPr id="7" name="Bilde 6" descr="Et bilde som inneholder tekst&#10;&#10;Automatisk generert beskrivelse">
            <a:extLst>
              <a:ext uri="{FF2B5EF4-FFF2-40B4-BE49-F238E27FC236}">
                <a16:creationId xmlns:a16="http://schemas.microsoft.com/office/drawing/2014/main" id="{50E08549-56DA-48EF-B580-182423DE4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40" y="-96252"/>
            <a:ext cx="11096667" cy="6778797"/>
          </a:xfrm>
          <a:prstGeom prst="rect">
            <a:avLst/>
          </a:prstGeom>
        </p:spPr>
      </p:pic>
    </p:spTree>
    <p:extLst>
      <p:ext uri="{BB962C8B-B14F-4D97-AF65-F5344CB8AC3E}">
        <p14:creationId xmlns:p14="http://schemas.microsoft.com/office/powerpoint/2010/main" val="3377499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B24CAE5C-17A0-49FF-8CF5-4E34F428DDDD}"/>
              </a:ext>
            </a:extLst>
          </p:cNvPr>
          <p:cNvPicPr>
            <a:picLocks noChangeAspect="1"/>
          </p:cNvPicPr>
          <p:nvPr/>
        </p:nvPicPr>
        <p:blipFill rotWithShape="1">
          <a:blip r:embed="rId2">
            <a:extLst>
              <a:ext uri="{28A0092B-C50C-407E-A947-70E740481C1C}">
                <a14:useLocalDpi xmlns:a14="http://schemas.microsoft.com/office/drawing/2010/main" val="0"/>
              </a:ext>
            </a:extLst>
          </a:blip>
          <a:srcRect l="81306" t="18586" r="148" b="65859"/>
          <a:stretch/>
        </p:blipFill>
        <p:spPr>
          <a:xfrm>
            <a:off x="0" y="-615461"/>
            <a:ext cx="12227459" cy="7531223"/>
          </a:xfrm>
          <a:prstGeom prst="rect">
            <a:avLst/>
          </a:prstGeom>
        </p:spPr>
      </p:pic>
      <p:pic>
        <p:nvPicPr>
          <p:cNvPr id="5" name="Bilde 4">
            <a:extLst>
              <a:ext uri="{FF2B5EF4-FFF2-40B4-BE49-F238E27FC236}">
                <a16:creationId xmlns:a16="http://schemas.microsoft.com/office/drawing/2014/main" id="{1009A019-4961-4DF4-9A3D-B3C936544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31984" cy="3621314"/>
          </a:xfrm>
          <a:prstGeom prst="rect">
            <a:avLst/>
          </a:prstGeom>
        </p:spPr>
      </p:pic>
      <p:pic>
        <p:nvPicPr>
          <p:cNvPr id="6" name="Bilde 5" descr="Et bilde som inneholder tekst&#10;&#10;Automatisk generert beskrivelse">
            <a:extLst>
              <a:ext uri="{FF2B5EF4-FFF2-40B4-BE49-F238E27FC236}">
                <a16:creationId xmlns:a16="http://schemas.microsoft.com/office/drawing/2014/main" id="{AF0CA947-CFAB-4768-90DB-09E7F04BB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71" y="3633573"/>
            <a:ext cx="4804229" cy="3224427"/>
          </a:xfrm>
          <a:prstGeom prst="rect">
            <a:avLst/>
          </a:prstGeom>
        </p:spPr>
      </p:pic>
      <p:pic>
        <p:nvPicPr>
          <p:cNvPr id="7" name="Bilde 6" descr="Et bilde som inneholder bord&#10;&#10;Automatisk generert beskrivelse">
            <a:extLst>
              <a:ext uri="{FF2B5EF4-FFF2-40B4-BE49-F238E27FC236}">
                <a16:creationId xmlns:a16="http://schemas.microsoft.com/office/drawing/2014/main" id="{B1D6A0EE-E007-41F5-83AD-C9B13ADCCD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1984" y="-3548"/>
            <a:ext cx="4566516" cy="3624862"/>
          </a:xfrm>
          <a:prstGeom prst="rect">
            <a:avLst/>
          </a:prstGeom>
        </p:spPr>
      </p:pic>
      <p:pic>
        <p:nvPicPr>
          <p:cNvPr id="8" name="Bilde 7" descr="Et bilde som inneholder tekst&#10;&#10;Automatisk generert beskrivelse">
            <a:extLst>
              <a:ext uri="{FF2B5EF4-FFF2-40B4-BE49-F238E27FC236}">
                <a16:creationId xmlns:a16="http://schemas.microsoft.com/office/drawing/2014/main" id="{48C666DF-3C17-4019-8FA8-78BAA9118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3146" y="3613988"/>
            <a:ext cx="3820023" cy="3291734"/>
          </a:xfrm>
          <a:prstGeom prst="rect">
            <a:avLst/>
          </a:prstGeom>
        </p:spPr>
      </p:pic>
    </p:spTree>
    <p:extLst>
      <p:ext uri="{BB962C8B-B14F-4D97-AF65-F5344CB8AC3E}">
        <p14:creationId xmlns:p14="http://schemas.microsoft.com/office/powerpoint/2010/main" val="536444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601937"/>
            <a:ext cx="9144000" cy="1008425"/>
          </a:xfrm>
        </p:spPr>
        <p:txBody>
          <a:bodyPr>
            <a:normAutofit/>
          </a:bodyPr>
          <a:lstStyle/>
          <a:p>
            <a:r>
              <a:rPr lang="nb-NO">
                <a:ea typeface="+mj-lt"/>
                <a:cs typeface="+mj-lt"/>
              </a:rPr>
              <a:t>Hvorfor er dette bra?</a:t>
            </a:r>
            <a:endParaRPr lang="nb-NO"/>
          </a:p>
        </p:txBody>
      </p:sp>
      <p:sp>
        <p:nvSpPr>
          <p:cNvPr id="5" name="Undertittel 4">
            <a:extLst>
              <a:ext uri="{FF2B5EF4-FFF2-40B4-BE49-F238E27FC236}">
                <a16:creationId xmlns:a16="http://schemas.microsoft.com/office/drawing/2014/main" id="{6742AD64-D7B7-4908-9FCE-520B775A2FA7}"/>
              </a:ext>
            </a:extLst>
          </p:cNvPr>
          <p:cNvSpPr>
            <a:spLocks noGrp="1"/>
          </p:cNvSpPr>
          <p:nvPr>
            <p:ph type="subTitle" idx="1"/>
          </p:nvPr>
        </p:nvSpPr>
        <p:spPr>
          <a:xfrm>
            <a:off x="733698" y="3017519"/>
            <a:ext cx="5249091" cy="2984863"/>
          </a:xfrm>
        </p:spPr>
        <p:txBody>
          <a:bodyPr vert="horz" lIns="91440" tIns="45720" rIns="91440" bIns="45720" rtlCol="0" anchor="t">
            <a:normAutofit/>
          </a:bodyPr>
          <a:lstStyle/>
          <a:p>
            <a:pPr algn="l">
              <a:lnSpc>
                <a:spcPct val="150000"/>
              </a:lnSpc>
            </a:pPr>
            <a:r>
              <a:rPr lang="nb-NO" sz="3200" dirty="0">
                <a:latin typeface="+mj-lt"/>
                <a:cs typeface="Calibri"/>
              </a:rPr>
              <a:t>Det gode</a:t>
            </a:r>
          </a:p>
          <a:p>
            <a:pPr marL="342900" indent="-342900" algn="l">
              <a:buFont typeface="Arial" panose="020B0604020202020204" pitchFamily="34" charset="0"/>
              <a:buChar char="•"/>
            </a:pPr>
            <a:r>
              <a:rPr lang="nb-NO" sz="2000" dirty="0">
                <a:latin typeface="+mj-lt"/>
                <a:cs typeface="Calibri"/>
              </a:rPr>
              <a:t>Automatisk informasjon fra ID-porten</a:t>
            </a:r>
          </a:p>
          <a:p>
            <a:pPr marL="342900" indent="-342900" algn="l">
              <a:buFont typeface="Arial" panose="020B0604020202020204" pitchFamily="34" charset="0"/>
              <a:buChar char="•"/>
            </a:pPr>
            <a:r>
              <a:rPr lang="nb-NO" sz="2000" dirty="0">
                <a:latin typeface="+mj-lt"/>
                <a:cs typeface="Calibri"/>
              </a:rPr>
              <a:t>Brukeren får kun opp relevante felt</a:t>
            </a:r>
          </a:p>
          <a:p>
            <a:pPr marL="342900" indent="-342900" algn="l">
              <a:buFont typeface="Arial" panose="020B0604020202020204" pitchFamily="34" charset="0"/>
              <a:buChar char="•"/>
            </a:pPr>
            <a:r>
              <a:rPr lang="nb-NO" sz="2000" dirty="0">
                <a:latin typeface="+mj-lt"/>
                <a:cs typeface="Calibri"/>
              </a:rPr>
              <a:t>Man slipper å bruke papir </a:t>
            </a:r>
            <a:r>
              <a:rPr lang="nb-NO" sz="2000" dirty="0">
                <a:latin typeface="+mj-lt"/>
                <a:cs typeface="Calibri"/>
                <a:sym typeface="Wingdings" panose="05000000000000000000" pitchFamily="2" charset="2"/>
              </a:rPr>
              <a:t></a:t>
            </a:r>
          </a:p>
        </p:txBody>
      </p:sp>
      <p:sp>
        <p:nvSpPr>
          <p:cNvPr id="3" name="TekstSylinder 2">
            <a:extLst>
              <a:ext uri="{FF2B5EF4-FFF2-40B4-BE49-F238E27FC236}">
                <a16:creationId xmlns:a16="http://schemas.microsoft.com/office/drawing/2014/main" id="{3B0097E6-B7D9-49A5-9DEB-0E008C27C55E}"/>
              </a:ext>
            </a:extLst>
          </p:cNvPr>
          <p:cNvSpPr txBox="1"/>
          <p:nvPr/>
        </p:nvSpPr>
        <p:spPr>
          <a:xfrm>
            <a:off x="5681255" y="3017519"/>
            <a:ext cx="6250576" cy="1446550"/>
          </a:xfrm>
          <a:prstGeom prst="rect">
            <a:avLst/>
          </a:prstGeom>
          <a:noFill/>
        </p:spPr>
        <p:txBody>
          <a:bodyPr wrap="square" lIns="91440" tIns="45720" rIns="91440" bIns="45720" rtlCol="0" anchor="t">
            <a:spAutoFit/>
          </a:bodyPr>
          <a:lstStyle/>
          <a:p>
            <a:pPr>
              <a:lnSpc>
                <a:spcPct val="150000"/>
              </a:lnSpc>
            </a:pPr>
            <a:r>
              <a:rPr lang="nb-NO" sz="3200" dirty="0">
                <a:latin typeface="+mj-lt"/>
              </a:rPr>
              <a:t>Utfordringer</a:t>
            </a:r>
          </a:p>
          <a:p>
            <a:pPr marL="285750" indent="-285750">
              <a:buFont typeface="Arial" panose="020B0604020202020204" pitchFamily="34" charset="0"/>
              <a:buChar char="•"/>
            </a:pPr>
            <a:r>
              <a:rPr lang="nb-NO" sz="2000" dirty="0">
                <a:latin typeface="+mj-lt"/>
              </a:rPr>
              <a:t>Henter ikke skattemeldinger automatisk</a:t>
            </a:r>
          </a:p>
          <a:p>
            <a:pPr marL="285750" indent="-285750">
              <a:buFont typeface="Arial" panose="020B0604020202020204" pitchFamily="34" charset="0"/>
              <a:buChar char="•"/>
            </a:pPr>
            <a:r>
              <a:rPr lang="nb-NO" sz="2000" dirty="0">
                <a:latin typeface="+mj-lt"/>
              </a:rPr>
              <a:t>Hvor skal skjemaet sendes?</a:t>
            </a:r>
          </a:p>
        </p:txBody>
      </p:sp>
    </p:spTree>
    <p:extLst>
      <p:ext uri="{BB962C8B-B14F-4D97-AF65-F5344CB8AC3E}">
        <p14:creationId xmlns:p14="http://schemas.microsoft.com/office/powerpoint/2010/main" val="160176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13C9AA1-D06B-4A99-A127-BA7880900FA0}"/>
              </a:ext>
            </a:extLst>
          </p:cNvPr>
          <p:cNvPicPr>
            <a:picLocks noChangeAspect="1"/>
          </p:cNvPicPr>
          <p:nvPr/>
        </p:nvPicPr>
        <p:blipFill>
          <a:blip r:embed="rId2"/>
          <a:stretch>
            <a:fillRect/>
          </a:stretch>
        </p:blipFill>
        <p:spPr>
          <a:xfrm>
            <a:off x="0" y="1128588"/>
            <a:ext cx="12192000" cy="5729412"/>
          </a:xfrm>
          <a:prstGeom prst="rect">
            <a:avLst/>
          </a:prstGeom>
        </p:spPr>
      </p:pic>
      <p:sp>
        <p:nvSpPr>
          <p:cNvPr id="6" name="Rektangel 5">
            <a:extLst>
              <a:ext uri="{FF2B5EF4-FFF2-40B4-BE49-F238E27FC236}">
                <a16:creationId xmlns:a16="http://schemas.microsoft.com/office/drawing/2014/main" id="{B4B5B0A0-25DB-4CC0-A57B-5AB2B4A17935}"/>
              </a:ext>
            </a:extLst>
          </p:cNvPr>
          <p:cNvSpPr/>
          <p:nvPr/>
        </p:nvSpPr>
        <p:spPr>
          <a:xfrm>
            <a:off x="573922" y="4934481"/>
            <a:ext cx="3371426" cy="10705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nb-NO"/>
          </a:p>
        </p:txBody>
      </p:sp>
      <p:sp>
        <p:nvSpPr>
          <p:cNvPr id="2" name="Tittel 1"/>
          <p:cNvSpPr>
            <a:spLocks noGrp="1"/>
          </p:cNvSpPr>
          <p:nvPr>
            <p:ph type="ctrTitle"/>
          </p:nvPr>
        </p:nvSpPr>
        <p:spPr>
          <a:xfrm>
            <a:off x="401283" y="10989"/>
            <a:ext cx="11262251" cy="992312"/>
          </a:xfrm>
        </p:spPr>
        <p:txBody>
          <a:bodyPr>
            <a:normAutofit/>
          </a:bodyPr>
          <a:lstStyle/>
          <a:p>
            <a:r>
              <a:rPr lang="nb-NO">
                <a:ea typeface="+mj-lt"/>
                <a:cs typeface="+mj-lt"/>
              </a:rPr>
              <a:t>2 - søknadstjeneste / prototypen</a:t>
            </a:r>
          </a:p>
        </p:txBody>
      </p:sp>
      <p:sp>
        <p:nvSpPr>
          <p:cNvPr id="5" name="Undertittel 4">
            <a:extLst>
              <a:ext uri="{FF2B5EF4-FFF2-40B4-BE49-F238E27FC236}">
                <a16:creationId xmlns:a16="http://schemas.microsoft.com/office/drawing/2014/main" id="{6742AD64-D7B7-4908-9FCE-520B775A2FA7}"/>
              </a:ext>
            </a:extLst>
          </p:cNvPr>
          <p:cNvSpPr>
            <a:spLocks noGrp="1"/>
          </p:cNvSpPr>
          <p:nvPr>
            <p:ph type="subTitle" idx="1"/>
          </p:nvPr>
        </p:nvSpPr>
        <p:spPr>
          <a:xfrm>
            <a:off x="708206" y="5019733"/>
            <a:ext cx="3371426" cy="941187"/>
          </a:xfrm>
        </p:spPr>
        <p:txBody>
          <a:bodyPr vert="horz" lIns="91440" tIns="45720" rIns="91440" bIns="45720" rtlCol="0" anchor="t">
            <a:normAutofit/>
          </a:bodyPr>
          <a:lstStyle/>
          <a:p>
            <a:pPr marL="342900" indent="-342900" algn="l">
              <a:buFont typeface="Arial" panose="020B0604020202020204" pitchFamily="34" charset="0"/>
              <a:buChar char="•"/>
            </a:pPr>
            <a:r>
              <a:rPr lang="en-US">
                <a:latin typeface="+mj-lt"/>
              </a:rPr>
              <a:t>Proof of concept</a:t>
            </a:r>
          </a:p>
          <a:p>
            <a:pPr marL="342900" indent="-342900" algn="l">
              <a:buFont typeface="Arial" panose="020B0604020202020204" pitchFamily="34" charset="0"/>
              <a:buChar char="•"/>
            </a:pPr>
            <a:r>
              <a:rPr lang="en-US" err="1">
                <a:latin typeface="+mj-lt"/>
              </a:rPr>
              <a:t>Vårt</a:t>
            </a:r>
            <a:r>
              <a:rPr lang="en-US">
                <a:latin typeface="+mj-lt"/>
              </a:rPr>
              <a:t> </a:t>
            </a:r>
            <a:r>
              <a:rPr lang="en-US" err="1">
                <a:latin typeface="+mj-lt"/>
              </a:rPr>
              <a:t>løsningsforslag</a:t>
            </a:r>
            <a:endParaRPr lang="en-US">
              <a:latin typeface="+mj-lt"/>
            </a:endParaRPr>
          </a:p>
          <a:p>
            <a:pPr marL="342900" indent="-342900" algn="l">
              <a:buFont typeface="Arial" panose="020B0604020202020204" pitchFamily="34" charset="0"/>
              <a:buChar char="•"/>
            </a:pPr>
            <a:endParaRPr lang="en-US"/>
          </a:p>
          <a:p>
            <a:pPr marL="342900" indent="-342900" algn="l">
              <a:buFont typeface="Arial" panose="020B0604020202020204" pitchFamily="34" charset="0"/>
              <a:buChar char="•"/>
            </a:pPr>
            <a:endParaRPr lang="en-US"/>
          </a:p>
          <a:p>
            <a:pPr algn="l"/>
            <a:endParaRPr lang="nb-NO"/>
          </a:p>
        </p:txBody>
      </p:sp>
    </p:spTree>
    <p:extLst>
      <p:ext uri="{BB962C8B-B14F-4D97-AF65-F5344CB8AC3E}">
        <p14:creationId xmlns:p14="http://schemas.microsoft.com/office/powerpoint/2010/main" val="308113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73E23B3-F8BE-384C-BA83-4C1EC7B4B9E7}"/>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336008" y="-357015"/>
            <a:ext cx="9144000" cy="2387600"/>
          </a:xfrm>
        </p:spPr>
        <p:txBody>
          <a:bodyPr/>
          <a:lstStyle/>
          <a:p>
            <a:r>
              <a:rPr lang="en-US" b="1" dirty="0">
                <a:cs typeface="Calibri Light"/>
              </a:rPr>
              <a:t>2 – Proof of concept</a:t>
            </a:r>
          </a:p>
        </p:txBody>
      </p:sp>
      <p:pic>
        <p:nvPicPr>
          <p:cNvPr id="5" name="Bilde 4" descr="Et bilde som inneholder tekst&#10;&#10;Automatisk generert beskrivelse">
            <a:extLst>
              <a:ext uri="{FF2B5EF4-FFF2-40B4-BE49-F238E27FC236}">
                <a16:creationId xmlns:a16="http://schemas.microsoft.com/office/drawing/2014/main" id="{51923337-4A6E-454E-8421-5DC4BEE46A67}"/>
              </a:ext>
            </a:extLst>
          </p:cNvPr>
          <p:cNvPicPr>
            <a:picLocks noChangeAspect="1"/>
          </p:cNvPicPr>
          <p:nvPr/>
        </p:nvPicPr>
        <p:blipFill>
          <a:blip r:embed="rId3"/>
          <a:stretch>
            <a:fillRect/>
          </a:stretch>
        </p:blipFill>
        <p:spPr>
          <a:xfrm rot="1080000">
            <a:off x="7858860" y="944266"/>
            <a:ext cx="2535077" cy="4969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kstSylinder 6">
            <a:extLst>
              <a:ext uri="{FF2B5EF4-FFF2-40B4-BE49-F238E27FC236}">
                <a16:creationId xmlns:a16="http://schemas.microsoft.com/office/drawing/2014/main" id="{DC0B2353-3960-BF45-AD5F-6A1B7464D0C6}"/>
              </a:ext>
            </a:extLst>
          </p:cNvPr>
          <p:cNvSpPr txBox="1"/>
          <p:nvPr/>
        </p:nvSpPr>
        <p:spPr>
          <a:xfrm>
            <a:off x="1831996" y="2669712"/>
            <a:ext cx="1729687"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nb-NO" sz="2400">
                <a:latin typeface="+mj-lt"/>
                <a:ea typeface="+mn-lt"/>
                <a:cs typeface="+mn-lt"/>
              </a:rPr>
              <a:t>Web </a:t>
            </a:r>
            <a:r>
              <a:rPr lang="nb-NO" sz="2400" err="1">
                <a:latin typeface="+mj-lt"/>
                <a:ea typeface="+mn-lt"/>
                <a:cs typeface="+mn-lt"/>
              </a:rPr>
              <a:t>app</a:t>
            </a:r>
            <a:endParaRPr lang="nb-NO" sz="2400">
              <a:latin typeface="+mj-lt"/>
            </a:endParaRPr>
          </a:p>
          <a:p>
            <a:pPr marL="285750" indent="-285750">
              <a:buFont typeface="Arial" panose="020B0604020202020204" pitchFamily="34" charset="0"/>
              <a:buChar char="•"/>
            </a:pPr>
            <a:r>
              <a:rPr lang="nb-NO" sz="2400" err="1">
                <a:latin typeface="+mj-lt"/>
              </a:rPr>
              <a:t>Figma</a:t>
            </a:r>
            <a:endParaRPr lang="nb-NO">
              <a:latin typeface="+mj-lt"/>
            </a:endParaRPr>
          </a:p>
          <a:p>
            <a:pPr marL="285750" indent="-285750">
              <a:buFont typeface="Arial" panose="020B0604020202020204" pitchFamily="34" charset="0"/>
              <a:buChar char="•"/>
            </a:pPr>
            <a:endParaRPr lang="nb-NO" sz="2400">
              <a:cs typeface="Calibri"/>
            </a:endParaRPr>
          </a:p>
        </p:txBody>
      </p:sp>
    </p:spTree>
    <p:extLst>
      <p:ext uri="{BB962C8B-B14F-4D97-AF65-F5344CB8AC3E}">
        <p14:creationId xmlns:p14="http://schemas.microsoft.com/office/powerpoint/2010/main" val="1375702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DED"/>
        </a:solidFill>
        <a:effectLst/>
      </p:bgPr>
    </p:bg>
    <p:spTree>
      <p:nvGrpSpPr>
        <p:cNvPr id="1" name=""/>
        <p:cNvGrpSpPr/>
        <p:nvPr/>
      </p:nvGrpSpPr>
      <p:grpSpPr>
        <a:xfrm>
          <a:off x="0" y="0"/>
          <a:ext cx="0" cy="0"/>
          <a:chOff x="0" y="0"/>
          <a:chExt cx="0" cy="0"/>
        </a:xfrm>
      </p:grpSpPr>
      <p:pic>
        <p:nvPicPr>
          <p:cNvPr id="2" name="Bilde 2">
            <a:extLst>
              <a:ext uri="{FF2B5EF4-FFF2-40B4-BE49-F238E27FC236}">
                <a16:creationId xmlns:a16="http://schemas.microsoft.com/office/drawing/2014/main" id="{12215200-32C6-47BA-9E17-76C1E0E579F2}"/>
              </a:ext>
            </a:extLst>
          </p:cNvPr>
          <p:cNvPicPr>
            <a:picLocks noChangeAspect="1"/>
          </p:cNvPicPr>
          <p:nvPr/>
        </p:nvPicPr>
        <p:blipFill>
          <a:blip r:embed="rId3"/>
          <a:stretch>
            <a:fillRect/>
          </a:stretch>
        </p:blipFill>
        <p:spPr>
          <a:xfrm>
            <a:off x="1184788" y="820164"/>
            <a:ext cx="9584812" cy="5406124"/>
          </a:xfrm>
          <a:prstGeom prst="rect">
            <a:avLst/>
          </a:prstGeom>
        </p:spPr>
      </p:pic>
      <p:sp>
        <p:nvSpPr>
          <p:cNvPr id="3" name="Tittel 1">
            <a:extLst>
              <a:ext uri="{FF2B5EF4-FFF2-40B4-BE49-F238E27FC236}">
                <a16:creationId xmlns:a16="http://schemas.microsoft.com/office/drawing/2014/main" id="{5BC062A8-7457-441F-BE3A-80CB1913BC0F}"/>
              </a:ext>
            </a:extLst>
          </p:cNvPr>
          <p:cNvSpPr txBox="1">
            <a:spLocks/>
          </p:cNvSpPr>
          <p:nvPr/>
        </p:nvSpPr>
        <p:spPr>
          <a:xfrm>
            <a:off x="80210" y="-585"/>
            <a:ext cx="2841745" cy="53755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err="1">
                <a:solidFill>
                  <a:schemeClr val="tx1">
                    <a:lumMod val="95000"/>
                    <a:lumOff val="5000"/>
                  </a:schemeClr>
                </a:solidFill>
                <a:latin typeface="+mj-lt"/>
                <a:cs typeface="Calibri Light"/>
              </a:rPr>
              <a:t>Redusert</a:t>
            </a:r>
            <a:r>
              <a:rPr lang="en-US" sz="1600">
                <a:solidFill>
                  <a:schemeClr val="tx1">
                    <a:lumMod val="95000"/>
                    <a:lumOff val="5000"/>
                  </a:schemeClr>
                </a:solidFill>
                <a:latin typeface="+mj-lt"/>
                <a:cs typeface="Calibri Light"/>
              </a:rPr>
              <a:t> </a:t>
            </a:r>
            <a:r>
              <a:rPr lang="en-US" sz="1600" err="1">
                <a:solidFill>
                  <a:schemeClr val="tx1">
                    <a:lumMod val="95000"/>
                    <a:lumOff val="5000"/>
                  </a:schemeClr>
                </a:solidFill>
                <a:latin typeface="+mj-lt"/>
                <a:cs typeface="Calibri Light"/>
              </a:rPr>
              <a:t>foreldrebetaling</a:t>
            </a:r>
            <a:r>
              <a:rPr lang="en-US" sz="1600">
                <a:solidFill>
                  <a:schemeClr val="tx1">
                    <a:lumMod val="95000"/>
                    <a:lumOff val="5000"/>
                  </a:schemeClr>
                </a:solidFill>
                <a:latin typeface="+mj-lt"/>
                <a:cs typeface="Calibri Light"/>
              </a:rPr>
              <a:t> (</a:t>
            </a:r>
            <a:r>
              <a:rPr lang="en-US" sz="1600" err="1">
                <a:solidFill>
                  <a:schemeClr val="tx1">
                    <a:lumMod val="95000"/>
                    <a:lumOff val="5000"/>
                  </a:schemeClr>
                </a:solidFill>
                <a:latin typeface="+mj-lt"/>
                <a:cs typeface="Calibri Light"/>
              </a:rPr>
              <a:t>poc</a:t>
            </a:r>
            <a:r>
              <a:rPr lang="en-US" sz="1600">
                <a:solidFill>
                  <a:schemeClr val="tx1">
                    <a:lumMod val="95000"/>
                    <a:lumOff val="5000"/>
                  </a:schemeClr>
                </a:solidFill>
                <a:latin typeface="+mj-lt"/>
                <a:cs typeface="Calibri Light"/>
              </a:rPr>
              <a:t>)</a:t>
            </a:r>
            <a:endParaRPr lang="nb-NO" sz="1600">
              <a:solidFill>
                <a:schemeClr val="tx1">
                  <a:lumMod val="95000"/>
                  <a:lumOff val="5000"/>
                </a:schemeClr>
              </a:solidFill>
              <a:latin typeface="+mj-lt"/>
              <a:cs typeface="Calibri Light"/>
            </a:endParaRPr>
          </a:p>
        </p:txBody>
      </p:sp>
    </p:spTree>
    <p:extLst>
      <p:ext uri="{BB962C8B-B14F-4D97-AF65-F5344CB8AC3E}">
        <p14:creationId xmlns:p14="http://schemas.microsoft.com/office/powerpoint/2010/main" val="4132874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B41CB226-D161-4759-AE33-4C106558DA87}"/>
              </a:ext>
            </a:extLst>
          </p:cNvPr>
          <p:cNvPicPr>
            <a:picLocks noChangeAspect="1"/>
          </p:cNvPicPr>
          <p:nvPr/>
        </p:nvPicPr>
        <p:blipFill>
          <a:blip r:embed="rId2"/>
          <a:stretch>
            <a:fillRect/>
          </a:stretch>
        </p:blipFill>
        <p:spPr>
          <a:xfrm>
            <a:off x="1464909" y="1041027"/>
            <a:ext cx="1871904" cy="4888004"/>
          </a:xfrm>
          <a:prstGeom prst="rect">
            <a:avLst/>
          </a:prstGeom>
        </p:spPr>
      </p:pic>
      <p:pic>
        <p:nvPicPr>
          <p:cNvPr id="6" name="Bilde 6" descr="Et bilde som inneholder tekst&#10;&#10;Automatisk generert beskrivelse">
            <a:extLst>
              <a:ext uri="{FF2B5EF4-FFF2-40B4-BE49-F238E27FC236}">
                <a16:creationId xmlns:a16="http://schemas.microsoft.com/office/drawing/2014/main" id="{03FE5167-4C79-41B7-B23F-911040CFCFA4}"/>
              </a:ext>
            </a:extLst>
          </p:cNvPr>
          <p:cNvPicPr>
            <a:picLocks noChangeAspect="1"/>
          </p:cNvPicPr>
          <p:nvPr/>
        </p:nvPicPr>
        <p:blipFill>
          <a:blip r:embed="rId3"/>
          <a:stretch>
            <a:fillRect/>
          </a:stretch>
        </p:blipFill>
        <p:spPr>
          <a:xfrm>
            <a:off x="5145847" y="1427813"/>
            <a:ext cx="1900308" cy="4114800"/>
          </a:xfrm>
          <a:prstGeom prst="rect">
            <a:avLst/>
          </a:prstGeom>
        </p:spPr>
      </p:pic>
      <p:pic>
        <p:nvPicPr>
          <p:cNvPr id="8" name="Bilde 9" descr="Et bilde som inneholder tekst&#10;&#10;Automatisk generert beskrivelse">
            <a:extLst>
              <a:ext uri="{FF2B5EF4-FFF2-40B4-BE49-F238E27FC236}">
                <a16:creationId xmlns:a16="http://schemas.microsoft.com/office/drawing/2014/main" id="{D417181D-52F0-4A34-8D73-8D1E576857B2}"/>
              </a:ext>
            </a:extLst>
          </p:cNvPr>
          <p:cNvPicPr>
            <a:picLocks noChangeAspect="1"/>
          </p:cNvPicPr>
          <p:nvPr/>
        </p:nvPicPr>
        <p:blipFill>
          <a:blip r:embed="rId4"/>
          <a:stretch>
            <a:fillRect/>
          </a:stretch>
        </p:blipFill>
        <p:spPr>
          <a:xfrm>
            <a:off x="8962091" y="1427813"/>
            <a:ext cx="1900308" cy="4114800"/>
          </a:xfrm>
          <a:prstGeom prst="rect">
            <a:avLst/>
          </a:prstGeom>
        </p:spPr>
      </p:pic>
      <p:cxnSp>
        <p:nvCxnSpPr>
          <p:cNvPr id="10" name="Rett pilkobling 9">
            <a:extLst>
              <a:ext uri="{FF2B5EF4-FFF2-40B4-BE49-F238E27FC236}">
                <a16:creationId xmlns:a16="http://schemas.microsoft.com/office/drawing/2014/main" id="{818F8B3C-1663-4E8D-A0FC-7A1F07818E9A}"/>
              </a:ext>
            </a:extLst>
          </p:cNvPr>
          <p:cNvCxnSpPr/>
          <p:nvPr/>
        </p:nvCxnSpPr>
        <p:spPr>
          <a:xfrm>
            <a:off x="3458981" y="3540177"/>
            <a:ext cx="1538990" cy="8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ett pilkobling 11">
            <a:extLst>
              <a:ext uri="{FF2B5EF4-FFF2-40B4-BE49-F238E27FC236}">
                <a16:creationId xmlns:a16="http://schemas.microsoft.com/office/drawing/2014/main" id="{E48284F4-8F67-41E0-AC4C-629D3087E605}"/>
              </a:ext>
            </a:extLst>
          </p:cNvPr>
          <p:cNvCxnSpPr>
            <a:cxnSpLocks/>
          </p:cNvCxnSpPr>
          <p:nvPr/>
        </p:nvCxnSpPr>
        <p:spPr>
          <a:xfrm>
            <a:off x="7250242" y="3540176"/>
            <a:ext cx="1538990" cy="8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Rett pilkobling 12">
            <a:extLst>
              <a:ext uri="{FF2B5EF4-FFF2-40B4-BE49-F238E27FC236}">
                <a16:creationId xmlns:a16="http://schemas.microsoft.com/office/drawing/2014/main" id="{A9BD6186-9CBE-475C-A71B-9B446D2AB3DD}"/>
              </a:ext>
            </a:extLst>
          </p:cNvPr>
          <p:cNvCxnSpPr>
            <a:cxnSpLocks/>
          </p:cNvCxnSpPr>
          <p:nvPr/>
        </p:nvCxnSpPr>
        <p:spPr>
          <a:xfrm>
            <a:off x="11185161" y="3540177"/>
            <a:ext cx="1538990" cy="8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ktangel 1">
            <a:extLst>
              <a:ext uri="{FF2B5EF4-FFF2-40B4-BE49-F238E27FC236}">
                <a16:creationId xmlns:a16="http://schemas.microsoft.com/office/drawing/2014/main" id="{CFC6690F-838E-492C-A852-5448B0D1992D}"/>
              </a:ext>
            </a:extLst>
          </p:cNvPr>
          <p:cNvSpPr/>
          <p:nvPr/>
        </p:nvSpPr>
        <p:spPr>
          <a:xfrm>
            <a:off x="1466235" y="1042219"/>
            <a:ext cx="1880419" cy="4885403"/>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9" name="Rektangel 8">
            <a:extLst>
              <a:ext uri="{FF2B5EF4-FFF2-40B4-BE49-F238E27FC236}">
                <a16:creationId xmlns:a16="http://schemas.microsoft.com/office/drawing/2014/main" id="{3C12EB2F-A435-4E33-AA46-DA8F8F97AFFD}"/>
              </a:ext>
            </a:extLst>
          </p:cNvPr>
          <p:cNvSpPr/>
          <p:nvPr/>
        </p:nvSpPr>
        <p:spPr>
          <a:xfrm>
            <a:off x="5147186" y="1429363"/>
            <a:ext cx="1886564" cy="4117258"/>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11" name="Rektangel 10">
            <a:extLst>
              <a:ext uri="{FF2B5EF4-FFF2-40B4-BE49-F238E27FC236}">
                <a16:creationId xmlns:a16="http://schemas.microsoft.com/office/drawing/2014/main" id="{E5BD4A58-5592-4909-8594-1F9948A37061}"/>
              </a:ext>
            </a:extLst>
          </p:cNvPr>
          <p:cNvSpPr/>
          <p:nvPr/>
        </p:nvSpPr>
        <p:spPr>
          <a:xfrm>
            <a:off x="8963331" y="1429364"/>
            <a:ext cx="1880419" cy="4135694"/>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3" name="Undertittel 4">
            <a:extLst>
              <a:ext uri="{FF2B5EF4-FFF2-40B4-BE49-F238E27FC236}">
                <a16:creationId xmlns:a16="http://schemas.microsoft.com/office/drawing/2014/main" id="{765497A1-5A8C-4599-99AC-B18D51A43EB1}"/>
              </a:ext>
            </a:extLst>
          </p:cNvPr>
          <p:cNvSpPr txBox="1">
            <a:spLocks/>
          </p:cNvSpPr>
          <p:nvPr/>
        </p:nvSpPr>
        <p:spPr>
          <a:xfrm>
            <a:off x="1466665" y="641941"/>
            <a:ext cx="1877827" cy="40103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cs typeface="Calibri"/>
              </a:rPr>
              <a:t>Oversikt</a:t>
            </a:r>
          </a:p>
        </p:txBody>
      </p:sp>
      <p:sp>
        <p:nvSpPr>
          <p:cNvPr id="15" name="Undertittel 4">
            <a:extLst>
              <a:ext uri="{FF2B5EF4-FFF2-40B4-BE49-F238E27FC236}">
                <a16:creationId xmlns:a16="http://schemas.microsoft.com/office/drawing/2014/main" id="{57E7DA91-E788-4309-9975-DEC3AF7FB448}"/>
              </a:ext>
            </a:extLst>
          </p:cNvPr>
          <p:cNvSpPr txBox="1">
            <a:spLocks/>
          </p:cNvSpPr>
          <p:nvPr/>
        </p:nvSpPr>
        <p:spPr>
          <a:xfrm>
            <a:off x="5147797" y="1028543"/>
            <a:ext cx="1877827" cy="40103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cs typeface="Calibri"/>
              </a:rPr>
              <a:t>Fakturering</a:t>
            </a:r>
            <a:endParaRPr lang="en-US"/>
          </a:p>
        </p:txBody>
      </p:sp>
      <p:sp>
        <p:nvSpPr>
          <p:cNvPr id="16" name="Undertittel 4">
            <a:extLst>
              <a:ext uri="{FF2B5EF4-FFF2-40B4-BE49-F238E27FC236}">
                <a16:creationId xmlns:a16="http://schemas.microsoft.com/office/drawing/2014/main" id="{C4AC98EF-4F17-4AED-BBCC-7982FF24A6AF}"/>
              </a:ext>
            </a:extLst>
          </p:cNvPr>
          <p:cNvSpPr txBox="1">
            <a:spLocks/>
          </p:cNvSpPr>
          <p:nvPr/>
        </p:nvSpPr>
        <p:spPr>
          <a:xfrm>
            <a:off x="8963399" y="1039749"/>
            <a:ext cx="1877827" cy="40103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cs typeface="Calibri"/>
              </a:rPr>
              <a:t>Husholdning</a:t>
            </a:r>
            <a:endParaRPr lang="en-US"/>
          </a:p>
        </p:txBody>
      </p:sp>
    </p:spTree>
    <p:extLst>
      <p:ext uri="{BB962C8B-B14F-4D97-AF65-F5344CB8AC3E}">
        <p14:creationId xmlns:p14="http://schemas.microsoft.com/office/powerpoint/2010/main" val="69456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636895"/>
            <a:ext cx="9144000" cy="968068"/>
          </a:xfrm>
        </p:spPr>
        <p:txBody>
          <a:bodyPr/>
          <a:lstStyle/>
          <a:p>
            <a:r>
              <a:rPr lang="en-US" err="1">
                <a:cs typeface="Calibri Light"/>
              </a:rPr>
              <a:t>Tverrfaglighet</a:t>
            </a:r>
            <a:endParaRPr lang="en-US">
              <a:cs typeface="Calibri Light"/>
            </a:endParaRPr>
          </a:p>
        </p:txBody>
      </p:sp>
      <p:sp>
        <p:nvSpPr>
          <p:cNvPr id="3" name="Undertittel 4">
            <a:extLst>
              <a:ext uri="{FF2B5EF4-FFF2-40B4-BE49-F238E27FC236}">
                <a16:creationId xmlns:a16="http://schemas.microsoft.com/office/drawing/2014/main" id="{4C8B2142-F628-4811-9407-8B6B04702815}"/>
              </a:ext>
            </a:extLst>
          </p:cNvPr>
          <p:cNvSpPr txBox="1">
            <a:spLocks/>
          </p:cNvSpPr>
          <p:nvPr/>
        </p:nvSpPr>
        <p:spPr>
          <a:xfrm>
            <a:off x="1873045" y="2230438"/>
            <a:ext cx="2236839" cy="45745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b="1">
                <a:latin typeface="+mj-lt"/>
                <a:cs typeface="Calibri"/>
              </a:rPr>
              <a:t>Gode erfaringer</a:t>
            </a:r>
            <a:endParaRPr lang="nb-NO" b="1">
              <a:latin typeface="+mj-lt"/>
            </a:endParaRPr>
          </a:p>
        </p:txBody>
      </p:sp>
      <p:sp>
        <p:nvSpPr>
          <p:cNvPr id="6" name="Undertittel 4">
            <a:extLst>
              <a:ext uri="{FF2B5EF4-FFF2-40B4-BE49-F238E27FC236}">
                <a16:creationId xmlns:a16="http://schemas.microsoft.com/office/drawing/2014/main" id="{3571B9B0-EFC1-48FE-900C-700A34236BD5}"/>
              </a:ext>
            </a:extLst>
          </p:cNvPr>
          <p:cNvSpPr txBox="1">
            <a:spLocks/>
          </p:cNvSpPr>
          <p:nvPr/>
        </p:nvSpPr>
        <p:spPr>
          <a:xfrm>
            <a:off x="6807609" y="2230437"/>
            <a:ext cx="2236839" cy="45745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b="1">
                <a:latin typeface="+mj-lt"/>
                <a:cs typeface="Calibri"/>
              </a:rPr>
              <a:t>Utfordringer</a:t>
            </a:r>
            <a:endParaRPr lang="nb-NO" b="1">
              <a:latin typeface="+mj-lt"/>
            </a:endParaRPr>
          </a:p>
        </p:txBody>
      </p:sp>
      <p:sp>
        <p:nvSpPr>
          <p:cNvPr id="7" name="TekstSylinder 6">
            <a:extLst>
              <a:ext uri="{FF2B5EF4-FFF2-40B4-BE49-F238E27FC236}">
                <a16:creationId xmlns:a16="http://schemas.microsoft.com/office/drawing/2014/main" id="{37FD5BD7-7883-4BD3-913D-1535B7CE9419}"/>
              </a:ext>
            </a:extLst>
          </p:cNvPr>
          <p:cNvSpPr txBox="1"/>
          <p:nvPr/>
        </p:nvSpPr>
        <p:spPr>
          <a:xfrm>
            <a:off x="1873046" y="2831689"/>
            <a:ext cx="471579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b-NO" sz="2400">
                <a:latin typeface="+mj-lt"/>
                <a:cs typeface="Calibri"/>
              </a:rPr>
              <a:t>Bred kompetanse</a:t>
            </a:r>
          </a:p>
          <a:p>
            <a:pPr marL="285750" indent="-285750">
              <a:buFont typeface="Arial"/>
              <a:buChar char="•"/>
            </a:pPr>
            <a:r>
              <a:rPr lang="nb-NO" sz="2400">
                <a:latin typeface="+mj-lt"/>
                <a:cs typeface="Calibri"/>
              </a:rPr>
              <a:t>Delegering</a:t>
            </a:r>
          </a:p>
          <a:p>
            <a:pPr marL="285750" indent="-285750">
              <a:buFont typeface="Arial"/>
              <a:buChar char="•"/>
            </a:pPr>
            <a:r>
              <a:rPr lang="nb-NO" sz="2400">
                <a:latin typeface="+mj-lt"/>
                <a:cs typeface="Calibri"/>
              </a:rPr>
              <a:t>Veiledning</a:t>
            </a:r>
          </a:p>
          <a:p>
            <a:pPr marL="285750" indent="-285750">
              <a:buFont typeface="Arial"/>
              <a:buChar char="•"/>
            </a:pPr>
            <a:r>
              <a:rPr lang="nb-NO" sz="2400">
                <a:latin typeface="+mj-lt"/>
                <a:cs typeface="Calibri"/>
              </a:rPr>
              <a:t>Lært mye om samarbeid</a:t>
            </a:r>
          </a:p>
          <a:p>
            <a:pPr marL="285750" indent="-285750">
              <a:buFont typeface="Arial"/>
              <a:buChar char="•"/>
            </a:pPr>
            <a:r>
              <a:rPr lang="nb-NO" sz="2400">
                <a:latin typeface="+mj-lt"/>
                <a:cs typeface="Calibri"/>
              </a:rPr>
              <a:t>Lært mye om andre fagretninger</a:t>
            </a:r>
          </a:p>
          <a:p>
            <a:pPr marL="285750" indent="-285750">
              <a:buFont typeface="Arial"/>
              <a:buChar char="•"/>
            </a:pPr>
            <a:r>
              <a:rPr lang="nb-NO" sz="2400">
                <a:latin typeface="+mj-lt"/>
                <a:cs typeface="Calibri"/>
              </a:rPr>
              <a:t>Agile metoder: </a:t>
            </a:r>
            <a:r>
              <a:rPr lang="nb-NO" sz="2400" err="1">
                <a:latin typeface="+mj-lt"/>
                <a:cs typeface="Calibri"/>
              </a:rPr>
              <a:t>Scrum</a:t>
            </a:r>
            <a:endParaRPr lang="nb-NO" sz="2400">
              <a:latin typeface="+mj-lt"/>
              <a:cs typeface="Calibri"/>
            </a:endParaRPr>
          </a:p>
          <a:p>
            <a:pPr marL="285750" indent="-285750">
              <a:buFont typeface="Arial"/>
              <a:buChar char="•"/>
            </a:pPr>
            <a:endParaRPr lang="nb-NO">
              <a:cs typeface="Calibri"/>
            </a:endParaRPr>
          </a:p>
        </p:txBody>
      </p:sp>
      <p:sp>
        <p:nvSpPr>
          <p:cNvPr id="8" name="TekstSylinder 7">
            <a:extLst>
              <a:ext uri="{FF2B5EF4-FFF2-40B4-BE49-F238E27FC236}">
                <a16:creationId xmlns:a16="http://schemas.microsoft.com/office/drawing/2014/main" id="{FF14BCD7-CA39-4482-84AB-CAB66CA5A34F}"/>
              </a:ext>
            </a:extLst>
          </p:cNvPr>
          <p:cNvSpPr txBox="1"/>
          <p:nvPr/>
        </p:nvSpPr>
        <p:spPr>
          <a:xfrm>
            <a:off x="7064769" y="2831688"/>
            <a:ext cx="403861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b-NO" sz="2400">
                <a:latin typeface="+mj-lt"/>
                <a:cs typeface="Calibri"/>
              </a:rPr>
              <a:t>Hva skal gjøres når?</a:t>
            </a:r>
          </a:p>
          <a:p>
            <a:pPr marL="285750" indent="-285750">
              <a:buFont typeface="Arial"/>
              <a:buChar char="•"/>
            </a:pPr>
            <a:r>
              <a:rPr lang="nb-NO" sz="2400">
                <a:latin typeface="+mj-lt"/>
                <a:cs typeface="Calibri"/>
              </a:rPr>
              <a:t>Involvere på riktig tidspunkt</a:t>
            </a:r>
          </a:p>
          <a:p>
            <a:pPr marL="285750" indent="-285750">
              <a:buFont typeface="Arial"/>
              <a:buChar char="•"/>
            </a:pPr>
            <a:r>
              <a:rPr lang="nb-NO" sz="2400">
                <a:latin typeface="+mj-lt"/>
                <a:cs typeface="Calibri"/>
              </a:rPr>
              <a:t>Flat struktur</a:t>
            </a:r>
          </a:p>
          <a:p>
            <a:pPr marL="285750" indent="-285750">
              <a:buFont typeface="Arial"/>
              <a:buChar char="•"/>
            </a:pPr>
            <a:r>
              <a:rPr lang="nb-NO" sz="2400">
                <a:latin typeface="+mj-lt"/>
                <a:ea typeface="+mn-lt"/>
                <a:cs typeface="+mn-lt"/>
              </a:rPr>
              <a:t>Parallell jobbing</a:t>
            </a:r>
            <a:endParaRPr lang="nb-NO" sz="2400">
              <a:latin typeface="+mj-lt"/>
              <a:cs typeface="Calibri"/>
            </a:endParaRPr>
          </a:p>
        </p:txBody>
      </p:sp>
    </p:spTree>
    <p:extLst>
      <p:ext uri="{BB962C8B-B14F-4D97-AF65-F5344CB8AC3E}">
        <p14:creationId xmlns:p14="http://schemas.microsoft.com/office/powerpoint/2010/main" val="577360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pic>
        <p:nvPicPr>
          <p:cNvPr id="2" name="Bilde 2" descr="Et bilde som inneholder tekst&#10;&#10;Automatisk generert beskrivelse">
            <a:extLst>
              <a:ext uri="{FF2B5EF4-FFF2-40B4-BE49-F238E27FC236}">
                <a16:creationId xmlns:a16="http://schemas.microsoft.com/office/drawing/2014/main" id="{A7FBBB68-5130-4102-8717-34EB353F2440}"/>
              </a:ext>
            </a:extLst>
          </p:cNvPr>
          <p:cNvPicPr>
            <a:picLocks noChangeAspect="1"/>
          </p:cNvPicPr>
          <p:nvPr/>
        </p:nvPicPr>
        <p:blipFill>
          <a:blip r:embed="rId2"/>
          <a:stretch>
            <a:fillRect/>
          </a:stretch>
        </p:blipFill>
        <p:spPr>
          <a:xfrm>
            <a:off x="1248403" y="1409076"/>
            <a:ext cx="1900308" cy="4114800"/>
          </a:xfrm>
          <a:prstGeom prst="rect">
            <a:avLst/>
          </a:prstGeom>
        </p:spPr>
      </p:pic>
      <p:pic>
        <p:nvPicPr>
          <p:cNvPr id="3" name="Bilde 3" descr="Et bilde som inneholder tekst&#10;&#10;Automatisk generert beskrivelse">
            <a:extLst>
              <a:ext uri="{FF2B5EF4-FFF2-40B4-BE49-F238E27FC236}">
                <a16:creationId xmlns:a16="http://schemas.microsoft.com/office/drawing/2014/main" id="{3A920341-9692-4282-940D-FB3981AE0B48}"/>
              </a:ext>
            </a:extLst>
          </p:cNvPr>
          <p:cNvPicPr>
            <a:picLocks noChangeAspect="1"/>
          </p:cNvPicPr>
          <p:nvPr/>
        </p:nvPicPr>
        <p:blipFill>
          <a:blip r:embed="rId3"/>
          <a:stretch>
            <a:fillRect/>
          </a:stretch>
        </p:blipFill>
        <p:spPr>
          <a:xfrm>
            <a:off x="5144139" y="778239"/>
            <a:ext cx="1903721" cy="5563849"/>
          </a:xfrm>
          <a:prstGeom prst="rect">
            <a:avLst/>
          </a:prstGeom>
        </p:spPr>
      </p:pic>
      <p:pic>
        <p:nvPicPr>
          <p:cNvPr id="5" name="Bilde 8" descr="Et bilde som inneholder tekst&#10;&#10;Automatisk generert beskrivelse">
            <a:extLst>
              <a:ext uri="{FF2B5EF4-FFF2-40B4-BE49-F238E27FC236}">
                <a16:creationId xmlns:a16="http://schemas.microsoft.com/office/drawing/2014/main" id="{E7B2BAD4-81D2-4707-86A2-63553F7BA3E5}"/>
              </a:ext>
            </a:extLst>
          </p:cNvPr>
          <p:cNvPicPr>
            <a:picLocks noChangeAspect="1"/>
          </p:cNvPicPr>
          <p:nvPr/>
        </p:nvPicPr>
        <p:blipFill rotWithShape="1">
          <a:blip r:embed="rId4"/>
          <a:srcRect l="283" r="585" b="52807"/>
          <a:stretch/>
        </p:blipFill>
        <p:spPr>
          <a:xfrm>
            <a:off x="9250181" y="473015"/>
            <a:ext cx="1901784" cy="3490873"/>
          </a:xfrm>
          <a:prstGeom prst="rect">
            <a:avLst/>
          </a:prstGeom>
        </p:spPr>
      </p:pic>
      <p:pic>
        <p:nvPicPr>
          <p:cNvPr id="9" name="Bilde 9" descr="Et bilde som inneholder tekst&#10;&#10;Automatisk generert beskrivelse">
            <a:extLst>
              <a:ext uri="{FF2B5EF4-FFF2-40B4-BE49-F238E27FC236}">
                <a16:creationId xmlns:a16="http://schemas.microsoft.com/office/drawing/2014/main" id="{BD877B2D-14BA-456D-B422-BD907952B864}"/>
              </a:ext>
            </a:extLst>
          </p:cNvPr>
          <p:cNvPicPr>
            <a:picLocks noChangeAspect="1"/>
          </p:cNvPicPr>
          <p:nvPr/>
        </p:nvPicPr>
        <p:blipFill rotWithShape="1">
          <a:blip r:embed="rId4"/>
          <a:srcRect t="48255" r="585" b="152"/>
          <a:stretch/>
        </p:blipFill>
        <p:spPr>
          <a:xfrm>
            <a:off x="9247157" y="3964935"/>
            <a:ext cx="1904808" cy="3828097"/>
          </a:xfrm>
          <a:prstGeom prst="rect">
            <a:avLst/>
          </a:prstGeom>
        </p:spPr>
      </p:pic>
      <p:cxnSp>
        <p:nvCxnSpPr>
          <p:cNvPr id="11" name="Rett pilkobling 10">
            <a:extLst>
              <a:ext uri="{FF2B5EF4-FFF2-40B4-BE49-F238E27FC236}">
                <a16:creationId xmlns:a16="http://schemas.microsoft.com/office/drawing/2014/main" id="{09507CA8-77C7-45C0-ABE0-5484AF74A9C2}"/>
              </a:ext>
            </a:extLst>
          </p:cNvPr>
          <p:cNvCxnSpPr/>
          <p:nvPr/>
        </p:nvCxnSpPr>
        <p:spPr>
          <a:xfrm>
            <a:off x="-657068" y="3552669"/>
            <a:ext cx="1538990" cy="8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Rett pilkobling 14">
            <a:extLst>
              <a:ext uri="{FF2B5EF4-FFF2-40B4-BE49-F238E27FC236}">
                <a16:creationId xmlns:a16="http://schemas.microsoft.com/office/drawing/2014/main" id="{AD2303BD-B847-4D0D-B399-046CBE2EC5BC}"/>
              </a:ext>
            </a:extLst>
          </p:cNvPr>
          <p:cNvCxnSpPr/>
          <p:nvPr/>
        </p:nvCxnSpPr>
        <p:spPr>
          <a:xfrm>
            <a:off x="7400145" y="3552669"/>
            <a:ext cx="1538990" cy="8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Rett pilkobling 18">
            <a:extLst>
              <a:ext uri="{FF2B5EF4-FFF2-40B4-BE49-F238E27FC236}">
                <a16:creationId xmlns:a16="http://schemas.microsoft.com/office/drawing/2014/main" id="{81E412B8-3B04-42FE-99A1-C5C90037FC94}"/>
              </a:ext>
            </a:extLst>
          </p:cNvPr>
          <p:cNvCxnSpPr/>
          <p:nvPr/>
        </p:nvCxnSpPr>
        <p:spPr>
          <a:xfrm>
            <a:off x="3396522" y="3540177"/>
            <a:ext cx="1538990" cy="87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Rektangel 3">
            <a:extLst>
              <a:ext uri="{FF2B5EF4-FFF2-40B4-BE49-F238E27FC236}">
                <a16:creationId xmlns:a16="http://schemas.microsoft.com/office/drawing/2014/main" id="{298FA751-72B9-4317-9867-0D7D0B0E250C}"/>
              </a:ext>
            </a:extLst>
          </p:cNvPr>
          <p:cNvSpPr/>
          <p:nvPr/>
        </p:nvSpPr>
        <p:spPr>
          <a:xfrm>
            <a:off x="1251154" y="1410929"/>
            <a:ext cx="1898854" cy="4117258"/>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6" name="Rektangel 5">
            <a:extLst>
              <a:ext uri="{FF2B5EF4-FFF2-40B4-BE49-F238E27FC236}">
                <a16:creationId xmlns:a16="http://schemas.microsoft.com/office/drawing/2014/main" id="{517BBB7D-8D5F-4C1C-BBB9-1942F37BCA49}"/>
              </a:ext>
            </a:extLst>
          </p:cNvPr>
          <p:cNvSpPr/>
          <p:nvPr/>
        </p:nvSpPr>
        <p:spPr>
          <a:xfrm>
            <a:off x="5147187" y="777977"/>
            <a:ext cx="1904999" cy="556137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7" name="Rektangel 6">
            <a:extLst>
              <a:ext uri="{FF2B5EF4-FFF2-40B4-BE49-F238E27FC236}">
                <a16:creationId xmlns:a16="http://schemas.microsoft.com/office/drawing/2014/main" id="{72F9F8A4-657F-45BE-8878-4F3EDD16757C}"/>
              </a:ext>
            </a:extLst>
          </p:cNvPr>
          <p:cNvSpPr/>
          <p:nvPr/>
        </p:nvSpPr>
        <p:spPr>
          <a:xfrm>
            <a:off x="9252154" y="470539"/>
            <a:ext cx="1898315" cy="732575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nb-NO"/>
          </a:p>
        </p:txBody>
      </p:sp>
      <p:sp>
        <p:nvSpPr>
          <p:cNvPr id="12" name="TekstSylinder 1">
            <a:extLst>
              <a:ext uri="{FF2B5EF4-FFF2-40B4-BE49-F238E27FC236}">
                <a16:creationId xmlns:a16="http://schemas.microsoft.com/office/drawing/2014/main" id="{ED37833F-969E-4320-A0B0-9C821B811BA4}"/>
              </a:ext>
            </a:extLst>
          </p:cNvPr>
          <p:cNvSpPr txBox="1"/>
          <p:nvPr/>
        </p:nvSpPr>
        <p:spPr>
          <a:xfrm>
            <a:off x="84176" y="39920"/>
            <a:ext cx="186756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nb-NO">
                <a:latin typeface="+mj-lt"/>
                <a:cs typeface="Calibri"/>
              </a:rPr>
              <a:t>Informasjon</a:t>
            </a:r>
          </a:p>
          <a:p>
            <a:r>
              <a:rPr lang="nb-NO">
                <a:latin typeface="+mj-lt"/>
                <a:cs typeface="Calibri"/>
              </a:rPr>
              <a:t>Status</a:t>
            </a:r>
          </a:p>
          <a:p>
            <a:r>
              <a:rPr lang="nb-NO">
                <a:latin typeface="+mj-lt"/>
                <a:cs typeface="Calibri"/>
              </a:rPr>
              <a:t>Automatisering</a:t>
            </a:r>
          </a:p>
          <a:p>
            <a:endParaRPr lang="nb-NO">
              <a:cs typeface="Calibri"/>
            </a:endParaRPr>
          </a:p>
        </p:txBody>
      </p:sp>
      <p:sp>
        <p:nvSpPr>
          <p:cNvPr id="8" name="Undertittel 4">
            <a:extLst>
              <a:ext uri="{FF2B5EF4-FFF2-40B4-BE49-F238E27FC236}">
                <a16:creationId xmlns:a16="http://schemas.microsoft.com/office/drawing/2014/main" id="{21D6DED3-CE89-41DF-BEF3-AEA9EF39E21F}"/>
              </a:ext>
            </a:extLst>
          </p:cNvPr>
          <p:cNvSpPr txBox="1">
            <a:spLocks/>
          </p:cNvSpPr>
          <p:nvPr/>
        </p:nvSpPr>
        <p:spPr>
          <a:xfrm>
            <a:off x="1248150" y="1011735"/>
            <a:ext cx="1877827" cy="40103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cs typeface="Calibri"/>
              </a:rPr>
              <a:t>Barn</a:t>
            </a:r>
            <a:endParaRPr lang="en-US"/>
          </a:p>
        </p:txBody>
      </p:sp>
      <p:sp>
        <p:nvSpPr>
          <p:cNvPr id="10" name="Undertittel 4">
            <a:extLst>
              <a:ext uri="{FF2B5EF4-FFF2-40B4-BE49-F238E27FC236}">
                <a16:creationId xmlns:a16="http://schemas.microsoft.com/office/drawing/2014/main" id="{D12F9234-A4A7-4A9C-872B-8B3785283761}"/>
              </a:ext>
            </a:extLst>
          </p:cNvPr>
          <p:cNvSpPr txBox="1">
            <a:spLocks/>
          </p:cNvSpPr>
          <p:nvPr/>
        </p:nvSpPr>
        <p:spPr>
          <a:xfrm>
            <a:off x="5142194" y="401015"/>
            <a:ext cx="1877827" cy="40103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cs typeface="Calibri"/>
              </a:rPr>
              <a:t>Inntekt</a:t>
            </a:r>
          </a:p>
        </p:txBody>
      </p:sp>
      <p:sp>
        <p:nvSpPr>
          <p:cNvPr id="14" name="Undertittel 4">
            <a:extLst>
              <a:ext uri="{FF2B5EF4-FFF2-40B4-BE49-F238E27FC236}">
                <a16:creationId xmlns:a16="http://schemas.microsoft.com/office/drawing/2014/main" id="{750721A3-A3A9-421B-A15C-03018A086D29}"/>
              </a:ext>
            </a:extLst>
          </p:cNvPr>
          <p:cNvSpPr txBox="1">
            <a:spLocks/>
          </p:cNvSpPr>
          <p:nvPr/>
        </p:nvSpPr>
        <p:spPr>
          <a:xfrm>
            <a:off x="9249150" y="76044"/>
            <a:ext cx="1877827" cy="40103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cs typeface="Calibri"/>
              </a:rPr>
              <a:t>Se over</a:t>
            </a:r>
          </a:p>
        </p:txBody>
      </p:sp>
    </p:spTree>
    <p:extLst>
      <p:ext uri="{BB962C8B-B14F-4D97-AF65-F5344CB8AC3E}">
        <p14:creationId xmlns:p14="http://schemas.microsoft.com/office/powerpoint/2010/main" val="4198797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7DA852E-FFF4-4B52-9237-54BBEF5109F4}"/>
              </a:ext>
            </a:extLst>
          </p:cNvPr>
          <p:cNvSpPr>
            <a:spLocks noGrp="1"/>
          </p:cNvSpPr>
          <p:nvPr/>
        </p:nvSpPr>
        <p:spPr>
          <a:xfrm>
            <a:off x="783551" y="203248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Calibri Light"/>
                <a:ea typeface="+mn-lt"/>
                <a:cs typeface="+mn-lt"/>
              </a:rPr>
              <a:t>PoC </a:t>
            </a:r>
            <a:r>
              <a:rPr lang="en-US" err="1">
                <a:latin typeface="Calibri Light"/>
                <a:ea typeface="+mn-lt"/>
                <a:cs typeface="+mn-lt"/>
              </a:rPr>
              <a:t>retter</a:t>
            </a:r>
            <a:r>
              <a:rPr lang="en-US">
                <a:latin typeface="Calibri Light"/>
                <a:ea typeface="+mn-lt"/>
                <a:cs typeface="+mn-lt"/>
              </a:rPr>
              <a:t> seg mot A4-tilfeller</a:t>
            </a:r>
          </a:p>
          <a:p>
            <a:r>
              <a:rPr lang="en-US">
                <a:latin typeface="Calibri Light"/>
                <a:cs typeface="Calibri"/>
              </a:rPr>
              <a:t>"A4-tilfeller" </a:t>
            </a:r>
          </a:p>
          <a:p>
            <a:r>
              <a:rPr lang="en-US" err="1">
                <a:latin typeface="Calibri Light"/>
                <a:cs typeface="Calibri"/>
              </a:rPr>
              <a:t>Typetilfeller</a:t>
            </a:r>
            <a:endParaRPr lang="en-US">
              <a:latin typeface="Calibri Light"/>
              <a:cs typeface="Calibri"/>
            </a:endParaRPr>
          </a:p>
          <a:p>
            <a:pPr lvl="1"/>
            <a:r>
              <a:rPr lang="en-US" err="1">
                <a:latin typeface="Calibri Light"/>
                <a:cs typeface="Calibri"/>
              </a:rPr>
              <a:t>Samboere</a:t>
            </a:r>
            <a:r>
              <a:rPr lang="en-US">
                <a:latin typeface="Calibri Light"/>
                <a:cs typeface="Calibri"/>
              </a:rPr>
              <a:t> </a:t>
            </a:r>
            <a:r>
              <a:rPr lang="en-US" err="1">
                <a:latin typeface="Calibri Light"/>
                <a:cs typeface="Calibri"/>
              </a:rPr>
              <a:t>uten</a:t>
            </a:r>
            <a:r>
              <a:rPr lang="en-US">
                <a:latin typeface="Calibri Light"/>
                <a:cs typeface="Calibri"/>
              </a:rPr>
              <a:t> </a:t>
            </a:r>
            <a:r>
              <a:rPr lang="en-US" err="1">
                <a:latin typeface="Calibri Light"/>
                <a:cs typeface="Calibri"/>
              </a:rPr>
              <a:t>felles</a:t>
            </a:r>
            <a:r>
              <a:rPr lang="en-US">
                <a:latin typeface="Calibri Light"/>
                <a:cs typeface="Calibri"/>
              </a:rPr>
              <a:t> barn</a:t>
            </a:r>
          </a:p>
          <a:p>
            <a:pPr lvl="1"/>
            <a:r>
              <a:rPr lang="en-US" err="1">
                <a:latin typeface="Calibri Light"/>
                <a:cs typeface="Calibri"/>
              </a:rPr>
              <a:t>Fosterbarn</a:t>
            </a:r>
            <a:endParaRPr lang="en-US">
              <a:latin typeface="Calibri Light"/>
              <a:cs typeface="Calibri"/>
            </a:endParaRPr>
          </a:p>
          <a:p>
            <a:pPr lvl="1"/>
            <a:r>
              <a:rPr lang="en-US" err="1">
                <a:latin typeface="Calibri Light"/>
                <a:cs typeface="Calibri"/>
              </a:rPr>
              <a:t>Personer</a:t>
            </a:r>
            <a:r>
              <a:rPr lang="en-US">
                <a:latin typeface="Calibri Light"/>
                <a:cs typeface="Calibri"/>
              </a:rPr>
              <a:t> </a:t>
            </a:r>
            <a:r>
              <a:rPr lang="en-US" err="1">
                <a:latin typeface="Calibri Light"/>
                <a:cs typeface="Calibri"/>
              </a:rPr>
              <a:t>uten</a:t>
            </a:r>
            <a:r>
              <a:rPr lang="en-US">
                <a:latin typeface="Calibri Light"/>
                <a:cs typeface="Calibri"/>
              </a:rPr>
              <a:t> </a:t>
            </a:r>
            <a:r>
              <a:rPr lang="en-US" err="1">
                <a:latin typeface="Calibri Light"/>
                <a:cs typeface="Calibri"/>
              </a:rPr>
              <a:t>fødselsnummer</a:t>
            </a:r>
            <a:r>
              <a:rPr lang="en-US">
                <a:latin typeface="Calibri Light"/>
                <a:cs typeface="Calibri"/>
              </a:rPr>
              <a:t>/D-</a:t>
            </a:r>
            <a:r>
              <a:rPr lang="en-US" err="1">
                <a:latin typeface="Calibri Light"/>
                <a:cs typeface="Calibri"/>
              </a:rPr>
              <a:t>nummer</a:t>
            </a:r>
            <a:endParaRPr lang="en-US">
              <a:latin typeface="Calibri Light"/>
              <a:cs typeface="Calibri"/>
            </a:endParaRPr>
          </a:p>
          <a:p>
            <a:pPr lvl="1"/>
            <a:endParaRPr lang="en-US">
              <a:cs typeface="Calibri"/>
            </a:endParaRPr>
          </a:p>
          <a:p>
            <a:endParaRPr lang="en-US">
              <a:cs typeface="Calibri"/>
            </a:endParaRPr>
          </a:p>
        </p:txBody>
      </p:sp>
      <p:sp>
        <p:nvSpPr>
          <p:cNvPr id="11" name="Title 1">
            <a:extLst>
              <a:ext uri="{FF2B5EF4-FFF2-40B4-BE49-F238E27FC236}">
                <a16:creationId xmlns:a16="http://schemas.microsoft.com/office/drawing/2014/main" id="{5D6A62D3-C38A-477A-8B80-B497D4971880}"/>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Typetilfeller</a:t>
            </a:r>
          </a:p>
        </p:txBody>
      </p:sp>
      <p:pic>
        <p:nvPicPr>
          <p:cNvPr id="3" name="Bilde 2">
            <a:extLst>
              <a:ext uri="{FF2B5EF4-FFF2-40B4-BE49-F238E27FC236}">
                <a16:creationId xmlns:a16="http://schemas.microsoft.com/office/drawing/2014/main" id="{8684DB3C-3ED7-7844-BA36-528B6DD66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727" y="1027906"/>
            <a:ext cx="4649722" cy="3982244"/>
          </a:xfrm>
          <a:prstGeom prst="rect">
            <a:avLst/>
          </a:prstGeom>
        </p:spPr>
      </p:pic>
    </p:spTree>
    <p:extLst>
      <p:ext uri="{BB962C8B-B14F-4D97-AF65-F5344CB8AC3E}">
        <p14:creationId xmlns:p14="http://schemas.microsoft.com/office/powerpoint/2010/main" val="94884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7A41B4B-3796-7747-95D3-F00D85BC6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07" y="0"/>
            <a:ext cx="11035412" cy="6858000"/>
          </a:xfrm>
          <a:prstGeom prst="rect">
            <a:avLst/>
          </a:prstGeom>
        </p:spPr>
      </p:pic>
      <p:sp>
        <p:nvSpPr>
          <p:cNvPr id="8" name="Rektangel 7">
            <a:extLst>
              <a:ext uri="{FF2B5EF4-FFF2-40B4-BE49-F238E27FC236}">
                <a16:creationId xmlns:a16="http://schemas.microsoft.com/office/drawing/2014/main" id="{FE5C8129-0B0D-DC4F-A141-8F74B7EA3AF4}"/>
              </a:ext>
            </a:extLst>
          </p:cNvPr>
          <p:cNvSpPr/>
          <p:nvPr/>
        </p:nvSpPr>
        <p:spPr>
          <a:xfrm>
            <a:off x="678307" y="0"/>
            <a:ext cx="2771775"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80E1BDFA-16FA-5B4E-BB11-325D747CC88D}"/>
              </a:ext>
            </a:extLst>
          </p:cNvPr>
          <p:cNvSpPr/>
          <p:nvPr/>
        </p:nvSpPr>
        <p:spPr>
          <a:xfrm>
            <a:off x="0" y="104898"/>
            <a:ext cx="783771" cy="6753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0E7C6D11-E8E4-5342-B64D-AA0A8332235B}"/>
              </a:ext>
            </a:extLst>
          </p:cNvPr>
          <p:cNvSpPr/>
          <p:nvPr/>
        </p:nvSpPr>
        <p:spPr>
          <a:xfrm>
            <a:off x="9355776" y="0"/>
            <a:ext cx="2590801" cy="35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A81FBEED-23C7-7B4B-8A02-A2C262C42B05}"/>
              </a:ext>
            </a:extLst>
          </p:cNvPr>
          <p:cNvSpPr/>
          <p:nvPr/>
        </p:nvSpPr>
        <p:spPr>
          <a:xfrm>
            <a:off x="10865922" y="5747657"/>
            <a:ext cx="1080655" cy="11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9416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10;&#10;Automatisk generert beskrivelse">
            <a:extLst>
              <a:ext uri="{FF2B5EF4-FFF2-40B4-BE49-F238E27FC236}">
                <a16:creationId xmlns:a16="http://schemas.microsoft.com/office/drawing/2014/main" id="{12001E2C-69B9-D44B-8C9D-6A8344FB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Tree>
    <p:extLst>
      <p:ext uri="{BB962C8B-B14F-4D97-AF65-F5344CB8AC3E}">
        <p14:creationId xmlns:p14="http://schemas.microsoft.com/office/powerpoint/2010/main" val="187150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2647D8A-752C-1F49-85A9-437E0F040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Tree>
    <p:extLst>
      <p:ext uri="{BB962C8B-B14F-4D97-AF65-F5344CB8AC3E}">
        <p14:creationId xmlns:p14="http://schemas.microsoft.com/office/powerpoint/2010/main" val="1936167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FBF0767-860C-F94A-8E03-8749035D5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6600"/>
          </a:xfrm>
          <a:prstGeom prst="rect">
            <a:avLst/>
          </a:prstGeom>
        </p:spPr>
      </p:pic>
    </p:spTree>
    <p:extLst>
      <p:ext uri="{BB962C8B-B14F-4D97-AF65-F5344CB8AC3E}">
        <p14:creationId xmlns:p14="http://schemas.microsoft.com/office/powerpoint/2010/main" val="3354896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A4E1DCA-348B-4950-8BEA-7BD80FBE942A}"/>
              </a:ext>
            </a:extLst>
          </p:cNvPr>
          <p:cNvPicPr>
            <a:picLocks noChangeAspect="1"/>
          </p:cNvPicPr>
          <p:nvPr/>
        </p:nvPicPr>
        <p:blipFill>
          <a:blip r:embed="rId2"/>
          <a:stretch>
            <a:fillRect/>
          </a:stretch>
        </p:blipFill>
        <p:spPr>
          <a:xfrm>
            <a:off x="1589597" y="2400082"/>
            <a:ext cx="3684651" cy="2957862"/>
          </a:xfrm>
          <a:prstGeom prst="rect">
            <a:avLst/>
          </a:prstGeom>
        </p:spPr>
      </p:pic>
      <p:pic>
        <p:nvPicPr>
          <p:cNvPr id="8" name="Bilde 9">
            <a:extLst>
              <a:ext uri="{FF2B5EF4-FFF2-40B4-BE49-F238E27FC236}">
                <a16:creationId xmlns:a16="http://schemas.microsoft.com/office/drawing/2014/main" id="{BDEDB3AA-CC28-4CE7-B35D-177B8BE3FF12}"/>
              </a:ext>
            </a:extLst>
          </p:cNvPr>
          <p:cNvPicPr>
            <a:picLocks noChangeAspect="1"/>
          </p:cNvPicPr>
          <p:nvPr/>
        </p:nvPicPr>
        <p:blipFill>
          <a:blip r:embed="rId3"/>
          <a:stretch>
            <a:fillRect/>
          </a:stretch>
        </p:blipFill>
        <p:spPr>
          <a:xfrm>
            <a:off x="5185663" y="2957238"/>
            <a:ext cx="2412473" cy="2297289"/>
          </a:xfrm>
          <a:prstGeom prst="rect">
            <a:avLst/>
          </a:prstGeom>
        </p:spPr>
      </p:pic>
      <p:pic>
        <p:nvPicPr>
          <p:cNvPr id="10" name="Bilde 9" descr="Et bilde som inneholder tekst&#10;&#10;Automatisk generert beskrivelse">
            <a:extLst>
              <a:ext uri="{FF2B5EF4-FFF2-40B4-BE49-F238E27FC236}">
                <a16:creationId xmlns:a16="http://schemas.microsoft.com/office/drawing/2014/main" id="{CF7C95C0-743B-408F-AB7B-4B1ECFA68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097" y="2235231"/>
            <a:ext cx="1806822" cy="3125095"/>
          </a:xfrm>
          <a:prstGeom prst="rect">
            <a:avLst/>
          </a:prstGeom>
        </p:spPr>
      </p:pic>
      <p:sp>
        <p:nvSpPr>
          <p:cNvPr id="18" name="Tittel 1">
            <a:extLst>
              <a:ext uri="{FF2B5EF4-FFF2-40B4-BE49-F238E27FC236}">
                <a16:creationId xmlns:a16="http://schemas.microsoft.com/office/drawing/2014/main" id="{605A6742-77E2-4FEC-987A-916813194CF8}"/>
              </a:ext>
            </a:extLst>
          </p:cNvPr>
          <p:cNvSpPr>
            <a:spLocks noGrp="1"/>
          </p:cNvSpPr>
          <p:nvPr>
            <p:ph type="ctrTitle"/>
          </p:nvPr>
        </p:nvSpPr>
        <p:spPr>
          <a:xfrm>
            <a:off x="1527736" y="-519602"/>
            <a:ext cx="9144000" cy="2387600"/>
          </a:xfrm>
        </p:spPr>
        <p:txBody>
          <a:bodyPr/>
          <a:lstStyle/>
          <a:p>
            <a:r>
              <a:rPr lang="nb-NO" b="1">
                <a:solidFill>
                  <a:srgbClr val="0070C0"/>
                </a:solidFill>
                <a:cs typeface="Calibri"/>
              </a:rPr>
              <a:t>Digital assistent</a:t>
            </a:r>
          </a:p>
        </p:txBody>
      </p:sp>
    </p:spTree>
    <p:extLst>
      <p:ext uri="{BB962C8B-B14F-4D97-AF65-F5344CB8AC3E}">
        <p14:creationId xmlns:p14="http://schemas.microsoft.com/office/powerpoint/2010/main" val="2081191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76633" y="137295"/>
            <a:ext cx="9144000" cy="2387600"/>
          </a:xfrm>
        </p:spPr>
        <p:txBody>
          <a:bodyPr/>
          <a:lstStyle/>
          <a:p>
            <a:r>
              <a:rPr lang="nb-NO" b="1">
                <a:solidFill>
                  <a:srgbClr val="002060"/>
                </a:solidFill>
                <a:cs typeface="Calibri"/>
              </a:rPr>
              <a:t>Hvorfor er det behov for digitale assistenter?</a:t>
            </a:r>
            <a:endParaRPr lang="nb-NO">
              <a:solidFill>
                <a:srgbClr val="002060"/>
              </a:solidFill>
              <a:cs typeface="Calibri Light"/>
            </a:endParaRPr>
          </a:p>
        </p:txBody>
      </p:sp>
      <p:pic>
        <p:nvPicPr>
          <p:cNvPr id="3" name="Bilde 3" descr="Et bilde som inneholder silhuetter&#10;&#10;Automatisk generert beskrivelse">
            <a:extLst>
              <a:ext uri="{FF2B5EF4-FFF2-40B4-BE49-F238E27FC236}">
                <a16:creationId xmlns:a16="http://schemas.microsoft.com/office/drawing/2014/main" id="{AAF6ED1B-7E35-4FE9-9D4A-FF34DB859E9A}"/>
              </a:ext>
            </a:extLst>
          </p:cNvPr>
          <p:cNvPicPr>
            <a:picLocks noChangeAspect="1"/>
          </p:cNvPicPr>
          <p:nvPr/>
        </p:nvPicPr>
        <p:blipFill>
          <a:blip r:embed="rId2"/>
          <a:stretch>
            <a:fillRect/>
          </a:stretch>
        </p:blipFill>
        <p:spPr>
          <a:xfrm>
            <a:off x="3213384" y="2838344"/>
            <a:ext cx="5616027" cy="4021002"/>
          </a:xfrm>
          <a:prstGeom prst="rect">
            <a:avLst/>
          </a:prstGeom>
        </p:spPr>
      </p:pic>
    </p:spTree>
    <p:extLst>
      <p:ext uri="{BB962C8B-B14F-4D97-AF65-F5344CB8AC3E}">
        <p14:creationId xmlns:p14="http://schemas.microsoft.com/office/powerpoint/2010/main" val="2276802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50643" y="1202293"/>
            <a:ext cx="9144000" cy="1028789"/>
          </a:xfrm>
        </p:spPr>
        <p:txBody>
          <a:bodyPr>
            <a:normAutofit/>
          </a:bodyPr>
          <a:lstStyle/>
          <a:p>
            <a:r>
              <a:rPr lang="nb-NO" sz="3200">
                <a:solidFill>
                  <a:srgbClr val="002060"/>
                </a:solidFill>
                <a:ea typeface="+mj-lt"/>
                <a:cs typeface="+mj-lt"/>
              </a:rPr>
              <a:t>Bidra til at offentlig informasjon og tjenester oppleves som sammenhengende for innbyggere</a:t>
            </a:r>
            <a:endParaRPr lang="nb-NO">
              <a:solidFill>
                <a:srgbClr val="002060"/>
              </a:solidFill>
              <a:cs typeface="Calibri Light"/>
            </a:endParaRPr>
          </a:p>
        </p:txBody>
      </p:sp>
    </p:spTree>
    <p:extLst>
      <p:ext uri="{BB962C8B-B14F-4D97-AF65-F5344CB8AC3E}">
        <p14:creationId xmlns:p14="http://schemas.microsoft.com/office/powerpoint/2010/main" val="1977912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50643" y="1202293"/>
            <a:ext cx="9144000" cy="1028789"/>
          </a:xfrm>
        </p:spPr>
        <p:txBody>
          <a:bodyPr>
            <a:normAutofit/>
          </a:bodyPr>
          <a:lstStyle/>
          <a:p>
            <a:r>
              <a:rPr lang="nb-NO" sz="3200">
                <a:solidFill>
                  <a:srgbClr val="002060"/>
                </a:solidFill>
                <a:ea typeface="+mj-lt"/>
                <a:cs typeface="+mj-lt"/>
              </a:rPr>
              <a:t>Bidra til at offentlig informasjon og tjenester oppleves som sammenhengende for innbyggere</a:t>
            </a:r>
            <a:endParaRPr lang="nb-NO">
              <a:solidFill>
                <a:srgbClr val="002060"/>
              </a:solidFill>
              <a:cs typeface="Calibri Light"/>
            </a:endParaRPr>
          </a:p>
        </p:txBody>
      </p:sp>
      <p:sp>
        <p:nvSpPr>
          <p:cNvPr id="4" name="Tittel 1">
            <a:extLst>
              <a:ext uri="{FF2B5EF4-FFF2-40B4-BE49-F238E27FC236}">
                <a16:creationId xmlns:a16="http://schemas.microsoft.com/office/drawing/2014/main" id="{D2FFB0B2-B958-4450-AC27-9254F23599B6}"/>
              </a:ext>
            </a:extLst>
          </p:cNvPr>
          <p:cNvSpPr txBox="1">
            <a:spLocks/>
          </p:cNvSpPr>
          <p:nvPr/>
        </p:nvSpPr>
        <p:spPr>
          <a:xfrm>
            <a:off x="1639100" y="2915994"/>
            <a:ext cx="9144000" cy="10287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3200">
                <a:solidFill>
                  <a:srgbClr val="002060"/>
                </a:solidFill>
                <a:ea typeface="+mj-lt"/>
                <a:cs typeface="+mj-lt"/>
              </a:rPr>
              <a:t>Skal gi en enklere hverdag for innbyggere, næringsliv og frivilligheten</a:t>
            </a:r>
            <a:endParaRPr lang="nb-NO">
              <a:solidFill>
                <a:srgbClr val="002060"/>
              </a:solidFill>
              <a:cs typeface="Calibri Light"/>
            </a:endParaRPr>
          </a:p>
        </p:txBody>
      </p:sp>
    </p:spTree>
    <p:extLst>
      <p:ext uri="{BB962C8B-B14F-4D97-AF65-F5344CB8AC3E}">
        <p14:creationId xmlns:p14="http://schemas.microsoft.com/office/powerpoint/2010/main" val="349912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DED"/>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1586" y="1717950"/>
            <a:ext cx="9144000" cy="2387600"/>
          </a:xfrm>
        </p:spPr>
        <p:txBody>
          <a:bodyPr/>
          <a:lstStyle/>
          <a:p>
            <a:r>
              <a:rPr lang="en-US">
                <a:cs typeface="Calibri Light"/>
              </a:rPr>
              <a:t>Om casen</a:t>
            </a:r>
          </a:p>
        </p:txBody>
      </p:sp>
    </p:spTree>
    <p:extLst>
      <p:ext uri="{BB962C8B-B14F-4D97-AF65-F5344CB8AC3E}">
        <p14:creationId xmlns:p14="http://schemas.microsoft.com/office/powerpoint/2010/main" val="2537778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F8F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50643" y="1202293"/>
            <a:ext cx="9144000" cy="1028789"/>
          </a:xfrm>
        </p:spPr>
        <p:txBody>
          <a:bodyPr>
            <a:normAutofit/>
          </a:bodyPr>
          <a:lstStyle/>
          <a:p>
            <a:r>
              <a:rPr lang="nb-NO" sz="3200">
                <a:solidFill>
                  <a:srgbClr val="002060"/>
                </a:solidFill>
                <a:ea typeface="+mj-lt"/>
                <a:cs typeface="+mj-lt"/>
              </a:rPr>
              <a:t>Bidra til at offentlig informasjon og tjenester oppleves som sammenhengende for innbyggere</a:t>
            </a:r>
            <a:endParaRPr lang="nb-NO">
              <a:solidFill>
                <a:srgbClr val="002060"/>
              </a:solidFill>
              <a:cs typeface="Calibri Light"/>
            </a:endParaRPr>
          </a:p>
        </p:txBody>
      </p:sp>
      <p:sp>
        <p:nvSpPr>
          <p:cNvPr id="4" name="Tittel 1">
            <a:extLst>
              <a:ext uri="{FF2B5EF4-FFF2-40B4-BE49-F238E27FC236}">
                <a16:creationId xmlns:a16="http://schemas.microsoft.com/office/drawing/2014/main" id="{D2FFB0B2-B958-4450-AC27-9254F23599B6}"/>
              </a:ext>
            </a:extLst>
          </p:cNvPr>
          <p:cNvSpPr txBox="1">
            <a:spLocks/>
          </p:cNvSpPr>
          <p:nvPr/>
        </p:nvSpPr>
        <p:spPr>
          <a:xfrm>
            <a:off x="1639100" y="2915994"/>
            <a:ext cx="9144000" cy="10287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3200">
                <a:solidFill>
                  <a:srgbClr val="002060"/>
                </a:solidFill>
                <a:ea typeface="+mj-lt"/>
                <a:cs typeface="+mj-lt"/>
              </a:rPr>
              <a:t>Skal gi en enklere hverdag for innbyggere, næringsliv og frivilligheten</a:t>
            </a:r>
            <a:endParaRPr lang="nb-NO">
              <a:solidFill>
                <a:srgbClr val="002060"/>
              </a:solidFill>
              <a:cs typeface="Calibri Light"/>
            </a:endParaRPr>
          </a:p>
        </p:txBody>
      </p:sp>
      <p:sp>
        <p:nvSpPr>
          <p:cNvPr id="5" name="Tittel 1">
            <a:extLst>
              <a:ext uri="{FF2B5EF4-FFF2-40B4-BE49-F238E27FC236}">
                <a16:creationId xmlns:a16="http://schemas.microsoft.com/office/drawing/2014/main" id="{BA3D9DD4-CF68-4E53-B3CF-683DFAB54BE2}"/>
              </a:ext>
            </a:extLst>
          </p:cNvPr>
          <p:cNvSpPr txBox="1">
            <a:spLocks/>
          </p:cNvSpPr>
          <p:nvPr/>
        </p:nvSpPr>
        <p:spPr>
          <a:xfrm>
            <a:off x="1665743" y="4498609"/>
            <a:ext cx="9144000" cy="10287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3200">
                <a:solidFill>
                  <a:srgbClr val="002060"/>
                </a:solidFill>
                <a:ea typeface="+mj-lt"/>
                <a:cs typeface="+mj-lt"/>
              </a:rPr>
              <a:t>Forenkle hverdagen til mennesker i dialog med en offentlig sektor</a:t>
            </a:r>
            <a:endParaRPr lang="nb-NO">
              <a:solidFill>
                <a:srgbClr val="002060"/>
              </a:solidFill>
              <a:cs typeface="Calibri Light"/>
            </a:endParaRPr>
          </a:p>
        </p:txBody>
      </p:sp>
    </p:spTree>
    <p:extLst>
      <p:ext uri="{BB962C8B-B14F-4D97-AF65-F5344CB8AC3E}">
        <p14:creationId xmlns:p14="http://schemas.microsoft.com/office/powerpoint/2010/main" val="856471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7874" y="995639"/>
            <a:ext cx="9144000" cy="2387600"/>
          </a:xfrm>
        </p:spPr>
        <p:txBody>
          <a:bodyPr/>
          <a:lstStyle/>
          <a:p>
            <a:r>
              <a:rPr lang="nb-NO" b="1">
                <a:cs typeface="Calibri"/>
              </a:rPr>
              <a:t>Kommunikasjon</a:t>
            </a:r>
            <a:endParaRPr lang="nb-NO"/>
          </a:p>
        </p:txBody>
      </p:sp>
    </p:spTree>
    <p:extLst>
      <p:ext uri="{BB962C8B-B14F-4D97-AF65-F5344CB8AC3E}">
        <p14:creationId xmlns:p14="http://schemas.microsoft.com/office/powerpoint/2010/main" val="1933130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D5D38D8-5B14-44ED-A355-4EB03EEF3145}"/>
              </a:ext>
            </a:extLst>
          </p:cNvPr>
          <p:cNvSpPr/>
          <p:nvPr/>
        </p:nvSpPr>
        <p:spPr>
          <a:xfrm>
            <a:off x="-1752" y="3795111"/>
            <a:ext cx="12191999" cy="3135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D9E2F3"/>
              </a:solidFill>
            </a:endParaRPr>
          </a:p>
        </p:txBody>
      </p:sp>
      <p:sp>
        <p:nvSpPr>
          <p:cNvPr id="2" name="Tittel 1"/>
          <p:cNvSpPr>
            <a:spLocks noGrp="1"/>
          </p:cNvSpPr>
          <p:nvPr>
            <p:ph type="ctrTitle"/>
          </p:nvPr>
        </p:nvSpPr>
        <p:spPr>
          <a:xfrm>
            <a:off x="1667874" y="995639"/>
            <a:ext cx="9144000" cy="2387600"/>
          </a:xfrm>
        </p:spPr>
        <p:txBody>
          <a:bodyPr/>
          <a:lstStyle/>
          <a:p>
            <a:r>
              <a:rPr lang="nb-NO" b="1">
                <a:cs typeface="Calibri"/>
              </a:rPr>
              <a:t>Kommunikasjon</a:t>
            </a:r>
            <a:endParaRPr lang="nb-NO"/>
          </a:p>
        </p:txBody>
      </p:sp>
      <p:sp>
        <p:nvSpPr>
          <p:cNvPr id="4" name="Tittel 1">
            <a:extLst>
              <a:ext uri="{FF2B5EF4-FFF2-40B4-BE49-F238E27FC236}">
                <a16:creationId xmlns:a16="http://schemas.microsoft.com/office/drawing/2014/main" id="{780A2B55-43C4-46F2-8C24-95A8FD27B8CD}"/>
              </a:ext>
            </a:extLst>
          </p:cNvPr>
          <p:cNvSpPr txBox="1">
            <a:spLocks/>
          </p:cNvSpPr>
          <p:nvPr/>
        </p:nvSpPr>
        <p:spPr>
          <a:xfrm>
            <a:off x="1521869" y="4658468"/>
            <a:ext cx="9144000" cy="6984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3200" b="1">
                <a:cs typeface="Calibri"/>
              </a:rPr>
              <a:t>systemer</a:t>
            </a:r>
            <a:endParaRPr lang="nb-NO"/>
          </a:p>
        </p:txBody>
      </p:sp>
      <p:sp>
        <p:nvSpPr>
          <p:cNvPr id="5" name="Tittel 1">
            <a:extLst>
              <a:ext uri="{FF2B5EF4-FFF2-40B4-BE49-F238E27FC236}">
                <a16:creationId xmlns:a16="http://schemas.microsoft.com/office/drawing/2014/main" id="{8913936B-7B07-45FC-B264-C653D3D044E5}"/>
              </a:ext>
            </a:extLst>
          </p:cNvPr>
          <p:cNvSpPr txBox="1">
            <a:spLocks/>
          </p:cNvSpPr>
          <p:nvPr/>
        </p:nvSpPr>
        <p:spPr>
          <a:xfrm>
            <a:off x="1473911" y="3960412"/>
            <a:ext cx="9144000" cy="6984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2400" b="1">
                <a:cs typeface="Calibri"/>
              </a:rPr>
              <a:t>mellom</a:t>
            </a:r>
            <a:endParaRPr lang="nb-NO" sz="2400"/>
          </a:p>
        </p:txBody>
      </p:sp>
      <p:sp>
        <p:nvSpPr>
          <p:cNvPr id="9" name="Tittel 1">
            <a:extLst>
              <a:ext uri="{FF2B5EF4-FFF2-40B4-BE49-F238E27FC236}">
                <a16:creationId xmlns:a16="http://schemas.microsoft.com/office/drawing/2014/main" id="{5BFC32DB-E024-47DB-B9C4-56BE3F25DF81}"/>
              </a:ext>
            </a:extLst>
          </p:cNvPr>
          <p:cNvSpPr txBox="1">
            <a:spLocks/>
          </p:cNvSpPr>
          <p:nvPr/>
        </p:nvSpPr>
        <p:spPr>
          <a:xfrm>
            <a:off x="3134067" y="4379969"/>
            <a:ext cx="2075794" cy="85484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b="1">
                <a:cs typeface="Calibri"/>
              </a:rPr>
              <a:t>1.</a:t>
            </a:r>
          </a:p>
        </p:txBody>
      </p:sp>
    </p:spTree>
    <p:extLst>
      <p:ext uri="{BB962C8B-B14F-4D97-AF65-F5344CB8AC3E}">
        <p14:creationId xmlns:p14="http://schemas.microsoft.com/office/powerpoint/2010/main" val="2274585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D5D38D8-5B14-44ED-A355-4EB03EEF3145}"/>
              </a:ext>
            </a:extLst>
          </p:cNvPr>
          <p:cNvSpPr/>
          <p:nvPr/>
        </p:nvSpPr>
        <p:spPr>
          <a:xfrm>
            <a:off x="-1752" y="3795111"/>
            <a:ext cx="12191999" cy="3135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EF2CC"/>
              </a:solidFill>
            </a:endParaRPr>
          </a:p>
        </p:txBody>
      </p:sp>
      <p:sp>
        <p:nvSpPr>
          <p:cNvPr id="2" name="Tittel 1"/>
          <p:cNvSpPr>
            <a:spLocks noGrp="1"/>
          </p:cNvSpPr>
          <p:nvPr>
            <p:ph type="ctrTitle"/>
          </p:nvPr>
        </p:nvSpPr>
        <p:spPr>
          <a:xfrm>
            <a:off x="1667874" y="995639"/>
            <a:ext cx="9144000" cy="2387600"/>
          </a:xfrm>
        </p:spPr>
        <p:txBody>
          <a:bodyPr/>
          <a:lstStyle/>
          <a:p>
            <a:r>
              <a:rPr lang="nb-NO" b="1">
                <a:cs typeface="Calibri"/>
              </a:rPr>
              <a:t>Kommunikasjon</a:t>
            </a:r>
            <a:endParaRPr lang="nb-NO"/>
          </a:p>
        </p:txBody>
      </p:sp>
      <p:sp>
        <p:nvSpPr>
          <p:cNvPr id="4" name="Tittel 1">
            <a:extLst>
              <a:ext uri="{FF2B5EF4-FFF2-40B4-BE49-F238E27FC236}">
                <a16:creationId xmlns:a16="http://schemas.microsoft.com/office/drawing/2014/main" id="{780A2B55-43C4-46F2-8C24-95A8FD27B8CD}"/>
              </a:ext>
            </a:extLst>
          </p:cNvPr>
          <p:cNvSpPr txBox="1">
            <a:spLocks/>
          </p:cNvSpPr>
          <p:nvPr/>
        </p:nvSpPr>
        <p:spPr>
          <a:xfrm>
            <a:off x="1521869" y="4658468"/>
            <a:ext cx="9144000" cy="111882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3200" b="1">
                <a:ea typeface="+mj-lt"/>
                <a:cs typeface="+mj-lt"/>
              </a:rPr>
              <a:t>kommune, </a:t>
            </a:r>
            <a:endParaRPr lang="nb-NO" sz="3200">
              <a:ea typeface="+mj-lt"/>
              <a:cs typeface="+mj-lt"/>
            </a:endParaRPr>
          </a:p>
          <a:p>
            <a:r>
              <a:rPr lang="nb-NO" sz="3200" b="1">
                <a:ea typeface="+mj-lt"/>
                <a:cs typeface="+mj-lt"/>
              </a:rPr>
              <a:t>innbygger og stat</a:t>
            </a:r>
            <a:endParaRPr lang="nb-NO" sz="3200">
              <a:ea typeface="+mj-lt"/>
              <a:cs typeface="+mj-lt"/>
            </a:endParaRPr>
          </a:p>
        </p:txBody>
      </p:sp>
      <p:sp>
        <p:nvSpPr>
          <p:cNvPr id="5" name="Tittel 1">
            <a:extLst>
              <a:ext uri="{FF2B5EF4-FFF2-40B4-BE49-F238E27FC236}">
                <a16:creationId xmlns:a16="http://schemas.microsoft.com/office/drawing/2014/main" id="{8913936B-7B07-45FC-B264-C653D3D044E5}"/>
              </a:ext>
            </a:extLst>
          </p:cNvPr>
          <p:cNvSpPr txBox="1">
            <a:spLocks/>
          </p:cNvSpPr>
          <p:nvPr/>
        </p:nvSpPr>
        <p:spPr>
          <a:xfrm>
            <a:off x="1473911" y="3960412"/>
            <a:ext cx="9144000" cy="6984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2400" b="1">
                <a:cs typeface="Calibri"/>
              </a:rPr>
              <a:t>mellom</a:t>
            </a:r>
            <a:endParaRPr lang="nb-NO" sz="2400"/>
          </a:p>
        </p:txBody>
      </p:sp>
      <p:sp>
        <p:nvSpPr>
          <p:cNvPr id="9" name="Tittel 1">
            <a:extLst>
              <a:ext uri="{FF2B5EF4-FFF2-40B4-BE49-F238E27FC236}">
                <a16:creationId xmlns:a16="http://schemas.microsoft.com/office/drawing/2014/main" id="{5BFC32DB-E024-47DB-B9C4-56BE3F25DF81}"/>
              </a:ext>
            </a:extLst>
          </p:cNvPr>
          <p:cNvSpPr txBox="1">
            <a:spLocks/>
          </p:cNvSpPr>
          <p:nvPr/>
        </p:nvSpPr>
        <p:spPr>
          <a:xfrm>
            <a:off x="3134067" y="4379969"/>
            <a:ext cx="2075794" cy="85484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b="1">
                <a:cs typeface="Calibri"/>
              </a:rPr>
              <a:t>2.</a:t>
            </a:r>
          </a:p>
        </p:txBody>
      </p:sp>
    </p:spTree>
    <p:extLst>
      <p:ext uri="{BB962C8B-B14F-4D97-AF65-F5344CB8AC3E}">
        <p14:creationId xmlns:p14="http://schemas.microsoft.com/office/powerpoint/2010/main" val="31200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D5D38D8-5B14-44ED-A355-4EB03EEF3145}"/>
              </a:ext>
            </a:extLst>
          </p:cNvPr>
          <p:cNvSpPr/>
          <p:nvPr/>
        </p:nvSpPr>
        <p:spPr>
          <a:xfrm>
            <a:off x="-1752" y="3795111"/>
            <a:ext cx="12191999" cy="31355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D9E2F3"/>
              </a:solidFill>
            </a:endParaRPr>
          </a:p>
        </p:txBody>
      </p:sp>
      <p:sp>
        <p:nvSpPr>
          <p:cNvPr id="2" name="Tittel 1"/>
          <p:cNvSpPr>
            <a:spLocks noGrp="1"/>
          </p:cNvSpPr>
          <p:nvPr>
            <p:ph type="ctrTitle"/>
          </p:nvPr>
        </p:nvSpPr>
        <p:spPr>
          <a:xfrm>
            <a:off x="1667874" y="995639"/>
            <a:ext cx="9144000" cy="2387600"/>
          </a:xfrm>
        </p:spPr>
        <p:txBody>
          <a:bodyPr/>
          <a:lstStyle/>
          <a:p>
            <a:r>
              <a:rPr lang="nb-NO" b="1">
                <a:cs typeface="Calibri"/>
              </a:rPr>
              <a:t>Kommunikasjon</a:t>
            </a:r>
            <a:endParaRPr lang="nb-NO"/>
          </a:p>
        </p:txBody>
      </p:sp>
      <p:sp>
        <p:nvSpPr>
          <p:cNvPr id="4" name="Tittel 1">
            <a:extLst>
              <a:ext uri="{FF2B5EF4-FFF2-40B4-BE49-F238E27FC236}">
                <a16:creationId xmlns:a16="http://schemas.microsoft.com/office/drawing/2014/main" id="{780A2B55-43C4-46F2-8C24-95A8FD27B8CD}"/>
              </a:ext>
            </a:extLst>
          </p:cNvPr>
          <p:cNvSpPr txBox="1">
            <a:spLocks/>
          </p:cNvSpPr>
          <p:nvPr/>
        </p:nvSpPr>
        <p:spPr>
          <a:xfrm>
            <a:off x="1521869" y="4658468"/>
            <a:ext cx="9144000" cy="6984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3200" b="1">
                <a:cs typeface="Calibri"/>
              </a:rPr>
              <a:t>kommuner</a:t>
            </a:r>
            <a:endParaRPr lang="nb-NO"/>
          </a:p>
        </p:txBody>
      </p:sp>
      <p:sp>
        <p:nvSpPr>
          <p:cNvPr id="5" name="Tittel 1">
            <a:extLst>
              <a:ext uri="{FF2B5EF4-FFF2-40B4-BE49-F238E27FC236}">
                <a16:creationId xmlns:a16="http://schemas.microsoft.com/office/drawing/2014/main" id="{8913936B-7B07-45FC-B264-C653D3D044E5}"/>
              </a:ext>
            </a:extLst>
          </p:cNvPr>
          <p:cNvSpPr txBox="1">
            <a:spLocks/>
          </p:cNvSpPr>
          <p:nvPr/>
        </p:nvSpPr>
        <p:spPr>
          <a:xfrm>
            <a:off x="1473911" y="3960412"/>
            <a:ext cx="9144000" cy="6984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2400" b="1">
                <a:cs typeface="Calibri"/>
              </a:rPr>
              <a:t>mellom</a:t>
            </a:r>
            <a:endParaRPr lang="nb-NO" sz="2400"/>
          </a:p>
        </p:txBody>
      </p:sp>
      <p:sp>
        <p:nvSpPr>
          <p:cNvPr id="9" name="Tittel 1">
            <a:extLst>
              <a:ext uri="{FF2B5EF4-FFF2-40B4-BE49-F238E27FC236}">
                <a16:creationId xmlns:a16="http://schemas.microsoft.com/office/drawing/2014/main" id="{5BFC32DB-E024-47DB-B9C4-56BE3F25DF81}"/>
              </a:ext>
            </a:extLst>
          </p:cNvPr>
          <p:cNvSpPr txBox="1">
            <a:spLocks/>
          </p:cNvSpPr>
          <p:nvPr/>
        </p:nvSpPr>
        <p:spPr>
          <a:xfrm>
            <a:off x="3134067" y="4379969"/>
            <a:ext cx="2075794" cy="85484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b="1">
                <a:cs typeface="Calibri"/>
              </a:rPr>
              <a:t>3.</a:t>
            </a:r>
          </a:p>
        </p:txBody>
      </p:sp>
    </p:spTree>
    <p:extLst>
      <p:ext uri="{BB962C8B-B14F-4D97-AF65-F5344CB8AC3E}">
        <p14:creationId xmlns:p14="http://schemas.microsoft.com/office/powerpoint/2010/main" val="20797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890344" y="1254661"/>
            <a:ext cx="9187792" cy="2481967"/>
          </a:xfrm>
        </p:spPr>
        <p:txBody>
          <a:bodyPr>
            <a:normAutofit/>
          </a:bodyPr>
          <a:lstStyle/>
          <a:p>
            <a:pPr algn="l">
              <a:spcBef>
                <a:spcPts val="1000"/>
              </a:spcBef>
            </a:pPr>
            <a:r>
              <a:rPr lang="nb-NO">
                <a:ea typeface="+mj-lt"/>
                <a:cs typeface="+mj-lt"/>
              </a:rPr>
              <a:t>Kommunikasjon mellom</a:t>
            </a:r>
            <a:endParaRPr lang="nb-NO"/>
          </a:p>
          <a:p>
            <a:pPr algn="l">
              <a:spcBef>
                <a:spcPts val="1000"/>
              </a:spcBef>
            </a:pPr>
            <a:r>
              <a:rPr lang="nb-NO">
                <a:ea typeface="+mj-lt"/>
                <a:cs typeface="+mj-lt"/>
              </a:rPr>
              <a:t>systemer</a:t>
            </a:r>
            <a:endParaRPr lang="nb-NO">
              <a:cs typeface="Calibri Light" panose="020F0302020204030204"/>
            </a:endParaRPr>
          </a:p>
        </p:txBody>
      </p:sp>
      <p:sp>
        <p:nvSpPr>
          <p:cNvPr id="4" name="TekstSylinder 3">
            <a:extLst>
              <a:ext uri="{FF2B5EF4-FFF2-40B4-BE49-F238E27FC236}">
                <a16:creationId xmlns:a16="http://schemas.microsoft.com/office/drawing/2014/main" id="{D5E4FE67-B12E-44F6-8963-C8038709C647}"/>
              </a:ext>
            </a:extLst>
          </p:cNvPr>
          <p:cNvSpPr txBox="1"/>
          <p:nvPr/>
        </p:nvSpPr>
        <p:spPr>
          <a:xfrm>
            <a:off x="1357700" y="1850718"/>
            <a:ext cx="21105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600">
                <a:latin typeface="Calibri Light"/>
                <a:cs typeface="Calibri"/>
              </a:rPr>
              <a:t>1.</a:t>
            </a:r>
            <a:endParaRPr lang="nb-NO" sz="9600">
              <a:cs typeface="Calibri"/>
            </a:endParaRPr>
          </a:p>
        </p:txBody>
      </p:sp>
    </p:spTree>
    <p:extLst>
      <p:ext uri="{BB962C8B-B14F-4D97-AF65-F5344CB8AC3E}">
        <p14:creationId xmlns:p14="http://schemas.microsoft.com/office/powerpoint/2010/main" val="2206369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8FB338FC-F2AC-42B7-99E9-67D6CC65F091}"/>
              </a:ext>
            </a:extLst>
          </p:cNvPr>
          <p:cNvSpPr/>
          <p:nvPr/>
        </p:nvSpPr>
        <p:spPr>
          <a:xfrm>
            <a:off x="2303052" y="108705"/>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HVA</a:t>
            </a:r>
          </a:p>
          <a:p>
            <a:pPr algn="ctr"/>
            <a:r>
              <a:rPr lang="nb-NO"/>
              <a:t>Persondata</a:t>
            </a:r>
          </a:p>
        </p:txBody>
      </p:sp>
      <p:sp>
        <p:nvSpPr>
          <p:cNvPr id="9" name="Ellipse 8">
            <a:extLst>
              <a:ext uri="{FF2B5EF4-FFF2-40B4-BE49-F238E27FC236}">
                <a16:creationId xmlns:a16="http://schemas.microsoft.com/office/drawing/2014/main" id="{1F020D20-CB30-4EC5-8B48-6E58C761947B}"/>
              </a:ext>
            </a:extLst>
          </p:cNvPr>
          <p:cNvSpPr/>
          <p:nvPr/>
        </p:nvSpPr>
        <p:spPr>
          <a:xfrm>
            <a:off x="5908431" y="160199"/>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HVORDAN</a:t>
            </a:r>
          </a:p>
          <a:p>
            <a:pPr algn="ctr"/>
            <a:r>
              <a:rPr lang="nb-NO"/>
              <a:t>Økosystem</a:t>
            </a:r>
          </a:p>
        </p:txBody>
      </p:sp>
      <p:sp>
        <p:nvSpPr>
          <p:cNvPr id="10" name="Ellipse 9">
            <a:extLst>
              <a:ext uri="{FF2B5EF4-FFF2-40B4-BE49-F238E27FC236}">
                <a16:creationId xmlns:a16="http://schemas.microsoft.com/office/drawing/2014/main" id="{7683D8E5-F7C6-41E4-81B8-5632B82AB93C}"/>
              </a:ext>
            </a:extLst>
          </p:cNvPr>
          <p:cNvSpPr/>
          <p:nvPr/>
        </p:nvSpPr>
        <p:spPr>
          <a:xfrm>
            <a:off x="4015687" y="2351560"/>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HVORFOR </a:t>
            </a:r>
          </a:p>
          <a:p>
            <a:pPr algn="ctr"/>
            <a:r>
              <a:rPr lang="nb-NO"/>
              <a:t>Innbyggerperspektiv</a:t>
            </a:r>
          </a:p>
        </p:txBody>
      </p:sp>
      <p:sp>
        <p:nvSpPr>
          <p:cNvPr id="5" name="Tittel 1">
            <a:extLst>
              <a:ext uri="{FF2B5EF4-FFF2-40B4-BE49-F238E27FC236}">
                <a16:creationId xmlns:a16="http://schemas.microsoft.com/office/drawing/2014/main" id="{16BD5B86-7AB2-4CDB-A466-22E3C337CAFE}"/>
              </a:ext>
            </a:extLst>
          </p:cNvPr>
          <p:cNvSpPr>
            <a:spLocks noGrp="1"/>
          </p:cNvSpPr>
          <p:nvPr>
            <p:ph type="ctrTitle"/>
          </p:nvPr>
        </p:nvSpPr>
        <p:spPr>
          <a:xfrm>
            <a:off x="-2449057" y="3231299"/>
            <a:ext cx="9144000" cy="2387600"/>
          </a:xfrm>
        </p:spPr>
        <p:txBody>
          <a:bodyPr/>
          <a:lstStyle/>
          <a:p>
            <a:r>
              <a:rPr lang="nb-NO">
                <a:cs typeface="Calibri"/>
              </a:rPr>
              <a:t>Proaktivitet</a:t>
            </a:r>
          </a:p>
        </p:txBody>
      </p:sp>
      <p:sp>
        <p:nvSpPr>
          <p:cNvPr id="6" name="Undertittel 4">
            <a:extLst>
              <a:ext uri="{FF2B5EF4-FFF2-40B4-BE49-F238E27FC236}">
                <a16:creationId xmlns:a16="http://schemas.microsoft.com/office/drawing/2014/main" id="{62C74225-DE61-463F-8701-F5E73C078C2E}"/>
              </a:ext>
            </a:extLst>
          </p:cNvPr>
          <p:cNvSpPr>
            <a:spLocks noGrp="1"/>
          </p:cNvSpPr>
          <p:nvPr>
            <p:ph type="subTitle" idx="1"/>
          </p:nvPr>
        </p:nvSpPr>
        <p:spPr>
          <a:xfrm>
            <a:off x="-2391458" y="5561708"/>
            <a:ext cx="9144000" cy="2011732"/>
          </a:xfrm>
        </p:spPr>
        <p:txBody>
          <a:bodyPr vert="horz" lIns="91440" tIns="45720" rIns="91440" bIns="45720" rtlCol="0" anchor="t">
            <a:normAutofit/>
          </a:bodyPr>
          <a:lstStyle/>
          <a:p>
            <a:r>
              <a:rPr lang="nb-NO">
                <a:latin typeface="Calibri Light"/>
                <a:cs typeface="Calibri"/>
              </a:rPr>
              <a:t>Sammenhengende tjenester</a:t>
            </a:r>
          </a:p>
        </p:txBody>
      </p:sp>
    </p:spTree>
    <p:extLst>
      <p:ext uri="{BB962C8B-B14F-4D97-AF65-F5344CB8AC3E}">
        <p14:creationId xmlns:p14="http://schemas.microsoft.com/office/powerpoint/2010/main" val="2959297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8FB338FC-F2AC-42B7-99E9-67D6CC65F091}"/>
              </a:ext>
            </a:extLst>
          </p:cNvPr>
          <p:cNvSpPr/>
          <p:nvPr/>
        </p:nvSpPr>
        <p:spPr>
          <a:xfrm>
            <a:off x="2303052" y="108705"/>
            <a:ext cx="4271463" cy="4290647"/>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nb-NO"/>
              <a:t>HVA</a:t>
            </a:r>
          </a:p>
          <a:p>
            <a:pPr algn="ctr"/>
            <a:r>
              <a:rPr lang="nb-NO"/>
              <a:t>Persondata</a:t>
            </a:r>
            <a:endParaRPr lang="nb-NO">
              <a:cs typeface="Calibri"/>
            </a:endParaRPr>
          </a:p>
        </p:txBody>
      </p:sp>
      <p:sp>
        <p:nvSpPr>
          <p:cNvPr id="9" name="Ellipse 8">
            <a:extLst>
              <a:ext uri="{FF2B5EF4-FFF2-40B4-BE49-F238E27FC236}">
                <a16:creationId xmlns:a16="http://schemas.microsoft.com/office/drawing/2014/main" id="{1F020D20-CB30-4EC5-8B48-6E58C761947B}"/>
              </a:ext>
            </a:extLst>
          </p:cNvPr>
          <p:cNvSpPr/>
          <p:nvPr/>
        </p:nvSpPr>
        <p:spPr>
          <a:xfrm>
            <a:off x="5908431" y="160199"/>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HVORDAN</a:t>
            </a:r>
          </a:p>
          <a:p>
            <a:pPr algn="ctr"/>
            <a:r>
              <a:rPr lang="nb-NO"/>
              <a:t>Økosystem</a:t>
            </a:r>
          </a:p>
        </p:txBody>
      </p:sp>
      <p:sp>
        <p:nvSpPr>
          <p:cNvPr id="10" name="Ellipse 9">
            <a:extLst>
              <a:ext uri="{FF2B5EF4-FFF2-40B4-BE49-F238E27FC236}">
                <a16:creationId xmlns:a16="http://schemas.microsoft.com/office/drawing/2014/main" id="{7683D8E5-F7C6-41E4-81B8-5632B82AB93C}"/>
              </a:ext>
            </a:extLst>
          </p:cNvPr>
          <p:cNvSpPr/>
          <p:nvPr/>
        </p:nvSpPr>
        <p:spPr>
          <a:xfrm>
            <a:off x="4015687" y="2351560"/>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HVORFOR </a:t>
            </a:r>
          </a:p>
          <a:p>
            <a:pPr algn="ctr"/>
            <a:r>
              <a:rPr lang="nb-NO"/>
              <a:t>Innbyggerperspektiv</a:t>
            </a:r>
          </a:p>
        </p:txBody>
      </p:sp>
      <p:sp>
        <p:nvSpPr>
          <p:cNvPr id="5" name="TekstSylinder 4">
            <a:extLst>
              <a:ext uri="{FF2B5EF4-FFF2-40B4-BE49-F238E27FC236}">
                <a16:creationId xmlns:a16="http://schemas.microsoft.com/office/drawing/2014/main" id="{5ED342B6-A73F-41C1-8677-4B790945044D}"/>
              </a:ext>
            </a:extLst>
          </p:cNvPr>
          <p:cNvSpPr txBox="1"/>
          <p:nvPr/>
        </p:nvSpPr>
        <p:spPr>
          <a:xfrm>
            <a:off x="631056" y="4962058"/>
            <a:ext cx="2130583" cy="923330"/>
          </a:xfrm>
          <a:prstGeom prst="rect">
            <a:avLst/>
          </a:prstGeom>
          <a:noFill/>
        </p:spPr>
        <p:txBody>
          <a:bodyPr wrap="none" lIns="91440" tIns="45720" rIns="91440" bIns="45720" rtlCol="0" anchor="t">
            <a:spAutoFit/>
          </a:bodyPr>
          <a:lstStyle/>
          <a:p>
            <a:pPr marL="285750" indent="-285750">
              <a:buFontTx/>
              <a:buChar char="-"/>
            </a:pPr>
            <a:r>
              <a:rPr lang="nb-NO">
                <a:latin typeface="Calibri Light"/>
                <a:cs typeface="Calibri Light"/>
              </a:rPr>
              <a:t>Persondataflyt</a:t>
            </a:r>
          </a:p>
          <a:p>
            <a:pPr marL="285750" indent="-285750">
              <a:buFontTx/>
              <a:buChar char="-"/>
            </a:pPr>
            <a:r>
              <a:rPr lang="nb-NO">
                <a:latin typeface="Calibri Light"/>
                <a:cs typeface="Calibri Light"/>
              </a:rPr>
              <a:t> (1) Endring i data</a:t>
            </a:r>
          </a:p>
          <a:p>
            <a:pPr marL="285750" indent="-285750">
              <a:buFontTx/>
              <a:buChar char="-"/>
            </a:pPr>
            <a:r>
              <a:rPr lang="nb-NO">
                <a:latin typeface="Calibri Light"/>
                <a:cs typeface="Calibri Light"/>
              </a:rPr>
              <a:t> (2) Samtykke</a:t>
            </a:r>
          </a:p>
        </p:txBody>
      </p:sp>
    </p:spTree>
    <p:extLst>
      <p:ext uri="{BB962C8B-B14F-4D97-AF65-F5344CB8AC3E}">
        <p14:creationId xmlns:p14="http://schemas.microsoft.com/office/powerpoint/2010/main" val="3647268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642BD50-1B13-41B5-854E-D8E59FD92A28}"/>
              </a:ext>
            </a:extLst>
          </p:cNvPr>
          <p:cNvPicPr/>
          <p:nvPr/>
        </p:nvPicPr>
        <p:blipFill>
          <a:blip r:embed="rId3"/>
          <a:stretch>
            <a:fillRect/>
          </a:stretch>
        </p:blipFill>
        <p:spPr>
          <a:xfrm>
            <a:off x="2857877" y="806907"/>
            <a:ext cx="6059788" cy="4896778"/>
          </a:xfrm>
          <a:prstGeom prst="rect">
            <a:avLst/>
          </a:prstGeom>
        </p:spPr>
      </p:pic>
    </p:spTree>
    <p:extLst>
      <p:ext uri="{BB962C8B-B14F-4D97-AF65-F5344CB8AC3E}">
        <p14:creationId xmlns:p14="http://schemas.microsoft.com/office/powerpoint/2010/main" val="2418925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B6F30C7-E2DD-447C-B7D0-F17C8544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286" y="1092492"/>
            <a:ext cx="3771428" cy="4673016"/>
          </a:xfrm>
          <a:prstGeom prst="rect">
            <a:avLst/>
          </a:prstGeom>
        </p:spPr>
      </p:pic>
    </p:spTree>
    <p:extLst>
      <p:ext uri="{BB962C8B-B14F-4D97-AF65-F5344CB8AC3E}">
        <p14:creationId xmlns:p14="http://schemas.microsoft.com/office/powerpoint/2010/main" val="394824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F9A8FB7-84CF-A449-B310-7BBB0B20BA12}"/>
              </a:ext>
            </a:extLst>
          </p:cNvPr>
          <p:cNvSpPr/>
          <p:nvPr/>
        </p:nvSpPr>
        <p:spPr>
          <a:xfrm>
            <a:off x="33396" y="0"/>
            <a:ext cx="12158604" cy="6858000"/>
          </a:xfrm>
          <a:prstGeom prst="rect">
            <a:avLst/>
          </a:prstGeom>
          <a:solidFill>
            <a:srgbClr val="FFEDED"/>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1338453" y="862927"/>
            <a:ext cx="4349828" cy="2387600"/>
          </a:xfrm>
        </p:spPr>
        <p:txBody>
          <a:bodyPr>
            <a:noAutofit/>
          </a:bodyPr>
          <a:lstStyle/>
          <a:p>
            <a:pPr algn="l"/>
            <a:r>
              <a:rPr lang="en-US" sz="3600" dirty="0">
                <a:cs typeface="Calibri Light"/>
              </a:rPr>
              <a:t>REDUSERT FORELDREBETALING OG GRATIS KJERNETID I BARNEHAGE OG SFO </a:t>
            </a:r>
          </a:p>
        </p:txBody>
      </p:sp>
    </p:spTree>
    <p:extLst>
      <p:ext uri="{BB962C8B-B14F-4D97-AF65-F5344CB8AC3E}">
        <p14:creationId xmlns:p14="http://schemas.microsoft.com/office/powerpoint/2010/main" val="3587060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8FB338FC-F2AC-42B7-99E9-67D6CC65F091}"/>
              </a:ext>
            </a:extLst>
          </p:cNvPr>
          <p:cNvSpPr/>
          <p:nvPr/>
        </p:nvSpPr>
        <p:spPr>
          <a:xfrm>
            <a:off x="2303052" y="108705"/>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HVA</a:t>
            </a:r>
          </a:p>
          <a:p>
            <a:pPr algn="ctr"/>
            <a:r>
              <a:rPr lang="nb-NO"/>
              <a:t>Persondata</a:t>
            </a:r>
          </a:p>
        </p:txBody>
      </p:sp>
      <p:sp>
        <p:nvSpPr>
          <p:cNvPr id="9" name="Ellipse 8">
            <a:extLst>
              <a:ext uri="{FF2B5EF4-FFF2-40B4-BE49-F238E27FC236}">
                <a16:creationId xmlns:a16="http://schemas.microsoft.com/office/drawing/2014/main" id="{1F020D20-CB30-4EC5-8B48-6E58C761947B}"/>
              </a:ext>
            </a:extLst>
          </p:cNvPr>
          <p:cNvSpPr/>
          <p:nvPr/>
        </p:nvSpPr>
        <p:spPr>
          <a:xfrm>
            <a:off x="5908431" y="160199"/>
            <a:ext cx="4271463" cy="4290647"/>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HVORDAN</a:t>
            </a:r>
          </a:p>
          <a:p>
            <a:pPr algn="ctr"/>
            <a:r>
              <a:rPr lang="nb-NO"/>
              <a:t>Økosystem</a:t>
            </a:r>
          </a:p>
        </p:txBody>
      </p:sp>
      <p:sp>
        <p:nvSpPr>
          <p:cNvPr id="10" name="Ellipse 9">
            <a:extLst>
              <a:ext uri="{FF2B5EF4-FFF2-40B4-BE49-F238E27FC236}">
                <a16:creationId xmlns:a16="http://schemas.microsoft.com/office/drawing/2014/main" id="{7683D8E5-F7C6-41E4-81B8-5632B82AB93C}"/>
              </a:ext>
            </a:extLst>
          </p:cNvPr>
          <p:cNvSpPr/>
          <p:nvPr/>
        </p:nvSpPr>
        <p:spPr>
          <a:xfrm>
            <a:off x="4015687" y="2351560"/>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HVORFOR </a:t>
            </a:r>
          </a:p>
          <a:p>
            <a:pPr algn="ctr"/>
            <a:r>
              <a:rPr lang="nb-NO"/>
              <a:t>Innbyggerperspektiv</a:t>
            </a:r>
          </a:p>
        </p:txBody>
      </p:sp>
      <p:sp>
        <p:nvSpPr>
          <p:cNvPr id="7" name="TekstSylinder 6">
            <a:extLst>
              <a:ext uri="{FF2B5EF4-FFF2-40B4-BE49-F238E27FC236}">
                <a16:creationId xmlns:a16="http://schemas.microsoft.com/office/drawing/2014/main" id="{AC7018EB-A23D-4A47-85A1-E72E101E5606}"/>
              </a:ext>
            </a:extLst>
          </p:cNvPr>
          <p:cNvSpPr txBox="1"/>
          <p:nvPr/>
        </p:nvSpPr>
        <p:spPr>
          <a:xfrm>
            <a:off x="631056" y="4962058"/>
            <a:ext cx="3018712" cy="923330"/>
          </a:xfrm>
          <a:prstGeom prst="rect">
            <a:avLst/>
          </a:prstGeom>
          <a:noFill/>
        </p:spPr>
        <p:txBody>
          <a:bodyPr wrap="none" lIns="91440" tIns="45720" rIns="91440" bIns="45720" rtlCol="0" anchor="t">
            <a:spAutoFit/>
          </a:bodyPr>
          <a:lstStyle/>
          <a:p>
            <a:pPr marL="285750" indent="-285750">
              <a:buFontTx/>
              <a:buChar char="-"/>
            </a:pPr>
            <a:r>
              <a:rPr lang="nb-NO">
                <a:latin typeface="Calibri Light"/>
                <a:cs typeface="Calibri Light"/>
              </a:rPr>
              <a:t>Hendelsesdrevet arkitektur</a:t>
            </a:r>
          </a:p>
          <a:p>
            <a:pPr marL="285750" indent="-285750">
              <a:buFontTx/>
              <a:buChar char="-"/>
            </a:pPr>
            <a:r>
              <a:rPr lang="nb-NO">
                <a:latin typeface="Calibri Light"/>
                <a:cs typeface="Calibri Light"/>
              </a:rPr>
              <a:t>Nasjonalstyrt megler</a:t>
            </a:r>
          </a:p>
          <a:p>
            <a:pPr marL="285750" indent="-285750">
              <a:buFontTx/>
              <a:buChar char="-"/>
            </a:pPr>
            <a:r>
              <a:rPr lang="nb-NO">
                <a:latin typeface="Calibri Light"/>
                <a:cs typeface="Calibri Light"/>
              </a:rPr>
              <a:t>Tilgangskontroll</a:t>
            </a:r>
          </a:p>
        </p:txBody>
      </p:sp>
    </p:spTree>
    <p:extLst>
      <p:ext uri="{BB962C8B-B14F-4D97-AF65-F5344CB8AC3E}">
        <p14:creationId xmlns:p14="http://schemas.microsoft.com/office/powerpoint/2010/main" val="3999482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000358E-5E32-4114-8D86-628E80A0B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869" y="64172"/>
            <a:ext cx="5870261" cy="6729656"/>
          </a:xfrm>
          <a:prstGeom prst="rect">
            <a:avLst/>
          </a:prstGeom>
        </p:spPr>
      </p:pic>
    </p:spTree>
    <p:extLst>
      <p:ext uri="{BB962C8B-B14F-4D97-AF65-F5344CB8AC3E}">
        <p14:creationId xmlns:p14="http://schemas.microsoft.com/office/powerpoint/2010/main" val="2174276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095F0991-3667-4341-9ABA-5BA87F9C5B87}"/>
              </a:ext>
            </a:extLst>
          </p:cNvPr>
          <p:cNvSpPr txBox="1"/>
          <p:nvPr/>
        </p:nvSpPr>
        <p:spPr>
          <a:xfrm>
            <a:off x="3048533" y="3245932"/>
            <a:ext cx="6097064" cy="369332"/>
          </a:xfrm>
          <a:prstGeom prst="rect">
            <a:avLst/>
          </a:prstGeom>
          <a:noFill/>
        </p:spPr>
        <p:txBody>
          <a:bodyPr wrap="square">
            <a:spAutoFit/>
          </a:bodyPr>
          <a:lstStyle/>
          <a:p>
            <a:endParaRPr lang="nb-NO"/>
          </a:p>
        </p:txBody>
      </p:sp>
      <p:pic>
        <p:nvPicPr>
          <p:cNvPr id="3" name="Bilde 2">
            <a:extLst>
              <a:ext uri="{FF2B5EF4-FFF2-40B4-BE49-F238E27FC236}">
                <a16:creationId xmlns:a16="http://schemas.microsoft.com/office/drawing/2014/main" id="{31656423-952D-4AFE-9631-103166665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065" y="445582"/>
            <a:ext cx="7257869" cy="5600700"/>
          </a:xfrm>
          <a:prstGeom prst="rect">
            <a:avLst/>
          </a:prstGeom>
        </p:spPr>
      </p:pic>
    </p:spTree>
    <p:extLst>
      <p:ext uri="{BB962C8B-B14F-4D97-AF65-F5344CB8AC3E}">
        <p14:creationId xmlns:p14="http://schemas.microsoft.com/office/powerpoint/2010/main" val="4045446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8FB338FC-F2AC-42B7-99E9-67D6CC65F091}"/>
              </a:ext>
            </a:extLst>
          </p:cNvPr>
          <p:cNvSpPr/>
          <p:nvPr/>
        </p:nvSpPr>
        <p:spPr>
          <a:xfrm>
            <a:off x="2303052" y="108705"/>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nb-NO"/>
              <a:t>HVA</a:t>
            </a:r>
          </a:p>
          <a:p>
            <a:pPr algn="ctr"/>
            <a:r>
              <a:rPr lang="nb-NO"/>
              <a:t>Persondata</a:t>
            </a:r>
            <a:endParaRPr lang="nb-NO">
              <a:cs typeface="Calibri"/>
            </a:endParaRPr>
          </a:p>
        </p:txBody>
      </p:sp>
      <p:sp>
        <p:nvSpPr>
          <p:cNvPr id="9" name="Ellipse 8">
            <a:extLst>
              <a:ext uri="{FF2B5EF4-FFF2-40B4-BE49-F238E27FC236}">
                <a16:creationId xmlns:a16="http://schemas.microsoft.com/office/drawing/2014/main" id="{1F020D20-CB30-4EC5-8B48-6E58C761947B}"/>
              </a:ext>
            </a:extLst>
          </p:cNvPr>
          <p:cNvSpPr/>
          <p:nvPr/>
        </p:nvSpPr>
        <p:spPr>
          <a:xfrm>
            <a:off x="5908431" y="160199"/>
            <a:ext cx="4271463" cy="4290647"/>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HVORDAN</a:t>
            </a:r>
          </a:p>
          <a:p>
            <a:pPr algn="ctr"/>
            <a:r>
              <a:rPr lang="nb-NO"/>
              <a:t>Økosystem</a:t>
            </a:r>
          </a:p>
        </p:txBody>
      </p:sp>
      <p:sp>
        <p:nvSpPr>
          <p:cNvPr id="10" name="Ellipse 9">
            <a:extLst>
              <a:ext uri="{FF2B5EF4-FFF2-40B4-BE49-F238E27FC236}">
                <a16:creationId xmlns:a16="http://schemas.microsoft.com/office/drawing/2014/main" id="{7683D8E5-F7C6-41E4-81B8-5632B82AB93C}"/>
              </a:ext>
            </a:extLst>
          </p:cNvPr>
          <p:cNvSpPr/>
          <p:nvPr/>
        </p:nvSpPr>
        <p:spPr>
          <a:xfrm>
            <a:off x="4015687" y="2351560"/>
            <a:ext cx="4271463" cy="4290647"/>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a:t>HVORFOR </a:t>
            </a:r>
          </a:p>
          <a:p>
            <a:pPr algn="ctr"/>
            <a:r>
              <a:rPr lang="nb-NO"/>
              <a:t>Innbyggerperspektiv</a:t>
            </a:r>
          </a:p>
        </p:txBody>
      </p:sp>
      <p:sp>
        <p:nvSpPr>
          <p:cNvPr id="2" name="TekstSylinder 1">
            <a:extLst>
              <a:ext uri="{FF2B5EF4-FFF2-40B4-BE49-F238E27FC236}">
                <a16:creationId xmlns:a16="http://schemas.microsoft.com/office/drawing/2014/main" id="{9ECAA535-5DBB-4ED0-A889-E452E21D6DDC}"/>
              </a:ext>
            </a:extLst>
          </p:cNvPr>
          <p:cNvSpPr txBox="1"/>
          <p:nvPr/>
        </p:nvSpPr>
        <p:spPr>
          <a:xfrm>
            <a:off x="631056" y="4962058"/>
            <a:ext cx="3761543" cy="923330"/>
          </a:xfrm>
          <a:prstGeom prst="rect">
            <a:avLst/>
          </a:prstGeom>
          <a:noFill/>
        </p:spPr>
        <p:txBody>
          <a:bodyPr wrap="none" lIns="91440" tIns="45720" rIns="91440" bIns="45720" rtlCol="0" anchor="t">
            <a:spAutoFit/>
          </a:bodyPr>
          <a:lstStyle/>
          <a:p>
            <a:pPr marL="285750" indent="-285750">
              <a:buFontTx/>
              <a:buChar char="-"/>
            </a:pPr>
            <a:r>
              <a:rPr lang="nb-NO">
                <a:latin typeface="Calibri Light"/>
                <a:cs typeface="Calibri Light"/>
              </a:rPr>
              <a:t>Proaktivitet hensikt</a:t>
            </a:r>
          </a:p>
          <a:p>
            <a:pPr marL="285750" indent="-285750">
              <a:buFontTx/>
              <a:buChar char="-"/>
            </a:pPr>
            <a:r>
              <a:rPr lang="nb-NO">
                <a:latin typeface="Calibri Light"/>
                <a:cs typeface="Calibri Light"/>
              </a:rPr>
              <a:t>Brukerprofil</a:t>
            </a:r>
          </a:p>
          <a:p>
            <a:pPr marL="285750" indent="-285750">
              <a:buFontTx/>
              <a:buChar char="-"/>
            </a:pPr>
            <a:r>
              <a:rPr lang="nb-NO">
                <a:latin typeface="Calibri Light"/>
                <a:cs typeface="Calibri Light"/>
              </a:rPr>
              <a:t>Balanse mellom proaktiv og reaktiv</a:t>
            </a:r>
          </a:p>
        </p:txBody>
      </p:sp>
    </p:spTree>
    <p:extLst>
      <p:ext uri="{BB962C8B-B14F-4D97-AF65-F5344CB8AC3E}">
        <p14:creationId xmlns:p14="http://schemas.microsoft.com/office/powerpoint/2010/main" val="2454786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095F0991-3667-4341-9ABA-5BA87F9C5B87}"/>
              </a:ext>
            </a:extLst>
          </p:cNvPr>
          <p:cNvSpPr txBox="1"/>
          <p:nvPr/>
        </p:nvSpPr>
        <p:spPr>
          <a:xfrm>
            <a:off x="3048533" y="3245932"/>
            <a:ext cx="6097064" cy="369332"/>
          </a:xfrm>
          <a:prstGeom prst="rect">
            <a:avLst/>
          </a:prstGeom>
          <a:noFill/>
        </p:spPr>
        <p:txBody>
          <a:bodyPr wrap="square">
            <a:spAutoFit/>
          </a:bodyPr>
          <a:lstStyle/>
          <a:p>
            <a:endParaRPr lang="nb-NO"/>
          </a:p>
        </p:txBody>
      </p:sp>
      <p:pic>
        <p:nvPicPr>
          <p:cNvPr id="3" name="Bilde 2">
            <a:extLst>
              <a:ext uri="{FF2B5EF4-FFF2-40B4-BE49-F238E27FC236}">
                <a16:creationId xmlns:a16="http://schemas.microsoft.com/office/drawing/2014/main" id="{C965D252-2942-4A06-BD3E-F90F1EBFB381}"/>
              </a:ext>
            </a:extLst>
          </p:cNvPr>
          <p:cNvPicPr>
            <a:picLocks noChangeAspect="1"/>
          </p:cNvPicPr>
          <p:nvPr/>
        </p:nvPicPr>
        <p:blipFill rotWithShape="1">
          <a:blip r:embed="rId3">
            <a:extLst>
              <a:ext uri="{28A0092B-C50C-407E-A947-70E740481C1C}">
                <a14:useLocalDpi xmlns:a14="http://schemas.microsoft.com/office/drawing/2010/main" val="0"/>
              </a:ext>
            </a:extLst>
          </a:blip>
          <a:srcRect r="7490"/>
          <a:stretch/>
        </p:blipFill>
        <p:spPr>
          <a:xfrm>
            <a:off x="718039" y="371680"/>
            <a:ext cx="10755922" cy="6114639"/>
          </a:xfrm>
          <a:prstGeom prst="rect">
            <a:avLst/>
          </a:prstGeom>
        </p:spPr>
      </p:pic>
    </p:spTree>
    <p:extLst>
      <p:ext uri="{BB962C8B-B14F-4D97-AF65-F5344CB8AC3E}">
        <p14:creationId xmlns:p14="http://schemas.microsoft.com/office/powerpoint/2010/main" val="4218091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095F0991-3667-4341-9ABA-5BA87F9C5B87}"/>
              </a:ext>
            </a:extLst>
          </p:cNvPr>
          <p:cNvSpPr txBox="1"/>
          <p:nvPr/>
        </p:nvSpPr>
        <p:spPr>
          <a:xfrm>
            <a:off x="3048533" y="3245932"/>
            <a:ext cx="6097064" cy="369332"/>
          </a:xfrm>
          <a:prstGeom prst="rect">
            <a:avLst/>
          </a:prstGeom>
          <a:noFill/>
        </p:spPr>
        <p:txBody>
          <a:bodyPr wrap="square">
            <a:spAutoFit/>
          </a:bodyPr>
          <a:lstStyle/>
          <a:p>
            <a:endParaRPr lang="nb-NO"/>
          </a:p>
        </p:txBody>
      </p:sp>
      <p:pic>
        <p:nvPicPr>
          <p:cNvPr id="11" name="Plassholder for innhold 10">
            <a:extLst>
              <a:ext uri="{FF2B5EF4-FFF2-40B4-BE49-F238E27FC236}">
                <a16:creationId xmlns:a16="http://schemas.microsoft.com/office/drawing/2014/main" id="{C2058116-71D2-400C-85E3-29625A94D5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3532" y="2737092"/>
            <a:ext cx="8584935" cy="1383815"/>
          </a:xfrm>
        </p:spPr>
      </p:pic>
    </p:spTree>
    <p:extLst>
      <p:ext uri="{BB962C8B-B14F-4D97-AF65-F5344CB8AC3E}">
        <p14:creationId xmlns:p14="http://schemas.microsoft.com/office/powerpoint/2010/main" val="3104468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0C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364827" y="1710109"/>
            <a:ext cx="9161517" cy="2481967"/>
          </a:xfrm>
        </p:spPr>
        <p:txBody>
          <a:bodyPr>
            <a:normAutofit fontScale="90000"/>
          </a:bodyPr>
          <a:lstStyle/>
          <a:p>
            <a:pPr algn="l"/>
            <a:r>
              <a:rPr lang="nb-NO">
                <a:ea typeface="+mj-lt"/>
                <a:cs typeface="Calibri"/>
              </a:rPr>
              <a:t>Verktøyet for kommunikasjon mellom kommune, innbygger og stat</a:t>
            </a:r>
            <a:endParaRPr lang="nb-NO"/>
          </a:p>
        </p:txBody>
      </p:sp>
      <p:sp>
        <p:nvSpPr>
          <p:cNvPr id="3" name="TekstSylinder 2">
            <a:extLst>
              <a:ext uri="{FF2B5EF4-FFF2-40B4-BE49-F238E27FC236}">
                <a16:creationId xmlns:a16="http://schemas.microsoft.com/office/drawing/2014/main" id="{EC4B6106-1BC1-4BBD-AA52-11449D6968C1}"/>
              </a:ext>
            </a:extLst>
          </p:cNvPr>
          <p:cNvSpPr txBox="1"/>
          <p:nvPr/>
        </p:nvSpPr>
        <p:spPr>
          <a:xfrm>
            <a:off x="5062598" y="5065132"/>
            <a:ext cx="2066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latin typeface="Calibri Light"/>
                <a:cs typeface="Calibri"/>
              </a:rPr>
              <a:t>Proaktivitet i praksis</a:t>
            </a:r>
          </a:p>
        </p:txBody>
      </p:sp>
      <p:sp>
        <p:nvSpPr>
          <p:cNvPr id="4" name="TekstSylinder 3">
            <a:extLst>
              <a:ext uri="{FF2B5EF4-FFF2-40B4-BE49-F238E27FC236}">
                <a16:creationId xmlns:a16="http://schemas.microsoft.com/office/drawing/2014/main" id="{D5E4FE67-B12E-44F6-8963-C8038709C647}"/>
              </a:ext>
            </a:extLst>
          </p:cNvPr>
          <p:cNvSpPr txBox="1"/>
          <p:nvPr/>
        </p:nvSpPr>
        <p:spPr>
          <a:xfrm>
            <a:off x="1094942" y="1850718"/>
            <a:ext cx="208432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600">
                <a:latin typeface="Calibri Light"/>
                <a:cs typeface="Calibri"/>
              </a:rPr>
              <a:t>2.</a:t>
            </a:r>
            <a:endParaRPr lang="nb-NO" sz="9600">
              <a:cs typeface="Calibri"/>
            </a:endParaRPr>
          </a:p>
        </p:txBody>
      </p:sp>
    </p:spTree>
    <p:extLst>
      <p:ext uri="{BB962C8B-B14F-4D97-AF65-F5344CB8AC3E}">
        <p14:creationId xmlns:p14="http://schemas.microsoft.com/office/powerpoint/2010/main" val="72555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89FDFC-C858-45FB-BB64-97A5995B4DE8}"/>
              </a:ext>
            </a:extLst>
          </p:cNvPr>
          <p:cNvSpPr>
            <a:spLocks noGrp="1"/>
          </p:cNvSpPr>
          <p:nvPr>
            <p:ph type="title"/>
          </p:nvPr>
        </p:nvSpPr>
        <p:spPr>
          <a:xfrm>
            <a:off x="4897244" y="287032"/>
            <a:ext cx="2397843" cy="1325563"/>
          </a:xfrm>
        </p:spPr>
        <p:txBody>
          <a:bodyPr/>
          <a:lstStyle/>
          <a:p>
            <a:r>
              <a:rPr lang="nb-NO">
                <a:solidFill>
                  <a:schemeClr val="accent4">
                    <a:lumMod val="75000"/>
                  </a:schemeClr>
                </a:solidFill>
                <a:cs typeface="Calibri Light"/>
              </a:rPr>
              <a:t>Hva så vi?</a:t>
            </a:r>
          </a:p>
        </p:txBody>
      </p:sp>
      <p:sp>
        <p:nvSpPr>
          <p:cNvPr id="4" name="TekstSylinder 3">
            <a:extLst>
              <a:ext uri="{FF2B5EF4-FFF2-40B4-BE49-F238E27FC236}">
                <a16:creationId xmlns:a16="http://schemas.microsoft.com/office/drawing/2014/main" id="{5EE64E31-9C74-452D-B868-32C16DD76E68}"/>
              </a:ext>
            </a:extLst>
          </p:cNvPr>
          <p:cNvSpPr txBox="1"/>
          <p:nvPr/>
        </p:nvSpPr>
        <p:spPr>
          <a:xfrm rot="-540000">
            <a:off x="940798" y="2309246"/>
            <a:ext cx="44822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latin typeface="Calibri Light"/>
                <a:cs typeface="Calibri"/>
              </a:rPr>
              <a:t>Kommer ikke frem til befolkningen</a:t>
            </a:r>
          </a:p>
        </p:txBody>
      </p:sp>
      <p:sp>
        <p:nvSpPr>
          <p:cNvPr id="6" name="TekstSylinder 5">
            <a:extLst>
              <a:ext uri="{FF2B5EF4-FFF2-40B4-BE49-F238E27FC236}">
                <a16:creationId xmlns:a16="http://schemas.microsoft.com/office/drawing/2014/main" id="{A9B27DF2-0F4F-49C9-9330-C801E7CB060E}"/>
              </a:ext>
            </a:extLst>
          </p:cNvPr>
          <p:cNvSpPr txBox="1"/>
          <p:nvPr/>
        </p:nvSpPr>
        <p:spPr>
          <a:xfrm rot="21000000">
            <a:off x="2334781" y="4790243"/>
            <a:ext cx="44822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latin typeface="Calibri Light"/>
                <a:cs typeface="Calibri"/>
              </a:rPr>
              <a:t>Flere forskjellige løsninger med ulikheter og likheter</a:t>
            </a:r>
          </a:p>
        </p:txBody>
      </p:sp>
      <p:sp>
        <p:nvSpPr>
          <p:cNvPr id="7" name="TekstSylinder 6">
            <a:extLst>
              <a:ext uri="{FF2B5EF4-FFF2-40B4-BE49-F238E27FC236}">
                <a16:creationId xmlns:a16="http://schemas.microsoft.com/office/drawing/2014/main" id="{575AB9B5-3A3A-462E-961B-529B52852984}"/>
              </a:ext>
            </a:extLst>
          </p:cNvPr>
          <p:cNvSpPr txBox="1"/>
          <p:nvPr/>
        </p:nvSpPr>
        <p:spPr>
          <a:xfrm rot="540000">
            <a:off x="7843805" y="3097518"/>
            <a:ext cx="32348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a:latin typeface="Calibri Light"/>
                <a:cs typeface="Calibri"/>
              </a:rPr>
              <a:t>Designkriminalitet på kommunesidene</a:t>
            </a:r>
            <a:endParaRPr lang="nb-NO">
              <a:latin typeface="Calibri Light"/>
              <a:cs typeface="Calibri Light"/>
            </a:endParaRPr>
          </a:p>
        </p:txBody>
      </p:sp>
    </p:spTree>
    <p:extLst>
      <p:ext uri="{BB962C8B-B14F-4D97-AF65-F5344CB8AC3E}">
        <p14:creationId xmlns:p14="http://schemas.microsoft.com/office/powerpoint/2010/main" val="33924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a:extLst>
              <a:ext uri="{FF2B5EF4-FFF2-40B4-BE49-F238E27FC236}">
                <a16:creationId xmlns:a16="http://schemas.microsoft.com/office/drawing/2014/main" id="{CB5CB0A3-47BA-45DD-A1C1-7567AAD849FC}"/>
              </a:ext>
            </a:extLst>
          </p:cNvPr>
          <p:cNvPicPr>
            <a:picLocks noChangeAspect="1"/>
          </p:cNvPicPr>
          <p:nvPr/>
        </p:nvPicPr>
        <p:blipFill>
          <a:blip r:embed="rId2"/>
          <a:stretch>
            <a:fillRect/>
          </a:stretch>
        </p:blipFill>
        <p:spPr>
          <a:xfrm>
            <a:off x="178230" y="523950"/>
            <a:ext cx="2743200" cy="2723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Bilde 6">
            <a:extLst>
              <a:ext uri="{FF2B5EF4-FFF2-40B4-BE49-F238E27FC236}">
                <a16:creationId xmlns:a16="http://schemas.microsoft.com/office/drawing/2014/main" id="{880A4C62-749A-4A90-A616-49EBF0D2CF96}"/>
              </a:ext>
            </a:extLst>
          </p:cNvPr>
          <p:cNvPicPr>
            <a:picLocks noChangeAspect="1"/>
          </p:cNvPicPr>
          <p:nvPr/>
        </p:nvPicPr>
        <p:blipFill>
          <a:blip r:embed="rId3"/>
          <a:stretch>
            <a:fillRect/>
          </a:stretch>
        </p:blipFill>
        <p:spPr>
          <a:xfrm>
            <a:off x="3181026" y="533695"/>
            <a:ext cx="2743200" cy="2716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de 7">
            <a:extLst>
              <a:ext uri="{FF2B5EF4-FFF2-40B4-BE49-F238E27FC236}">
                <a16:creationId xmlns:a16="http://schemas.microsoft.com/office/drawing/2014/main" id="{BA64CE36-C52A-4E1D-8F09-EC5A8C5A924D}"/>
              </a:ext>
            </a:extLst>
          </p:cNvPr>
          <p:cNvPicPr>
            <a:picLocks noChangeAspect="1"/>
          </p:cNvPicPr>
          <p:nvPr/>
        </p:nvPicPr>
        <p:blipFill>
          <a:blip r:embed="rId4"/>
          <a:stretch>
            <a:fillRect/>
          </a:stretch>
        </p:blipFill>
        <p:spPr>
          <a:xfrm>
            <a:off x="6203197" y="531493"/>
            <a:ext cx="2743200" cy="272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Bilde 8" descr="Et bilde som inneholder tekst&#10;&#10;Automatisk generert beskrivelse">
            <a:extLst>
              <a:ext uri="{FF2B5EF4-FFF2-40B4-BE49-F238E27FC236}">
                <a16:creationId xmlns:a16="http://schemas.microsoft.com/office/drawing/2014/main" id="{99502D1C-2EDD-4CBC-808F-12FA4752CA96}"/>
              </a:ext>
            </a:extLst>
          </p:cNvPr>
          <p:cNvPicPr>
            <a:picLocks noChangeAspect="1"/>
          </p:cNvPicPr>
          <p:nvPr/>
        </p:nvPicPr>
        <p:blipFill>
          <a:blip r:embed="rId5"/>
          <a:stretch>
            <a:fillRect/>
          </a:stretch>
        </p:blipFill>
        <p:spPr>
          <a:xfrm>
            <a:off x="9199536" y="545803"/>
            <a:ext cx="2743200" cy="2692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de 9">
            <a:extLst>
              <a:ext uri="{FF2B5EF4-FFF2-40B4-BE49-F238E27FC236}">
                <a16:creationId xmlns:a16="http://schemas.microsoft.com/office/drawing/2014/main" id="{DC6C118E-6853-4F39-B5CC-DBC6CEBE3ECB}"/>
              </a:ext>
            </a:extLst>
          </p:cNvPr>
          <p:cNvPicPr>
            <a:picLocks noChangeAspect="1"/>
          </p:cNvPicPr>
          <p:nvPr/>
        </p:nvPicPr>
        <p:blipFill>
          <a:blip r:embed="rId6"/>
          <a:stretch>
            <a:fillRect/>
          </a:stretch>
        </p:blipFill>
        <p:spPr>
          <a:xfrm>
            <a:off x="145943" y="3596789"/>
            <a:ext cx="2743200" cy="2622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Bilde 10">
            <a:extLst>
              <a:ext uri="{FF2B5EF4-FFF2-40B4-BE49-F238E27FC236}">
                <a16:creationId xmlns:a16="http://schemas.microsoft.com/office/drawing/2014/main" id="{4DB8AEBE-3229-442D-92FE-ECACB8A6F433}"/>
              </a:ext>
            </a:extLst>
          </p:cNvPr>
          <p:cNvPicPr>
            <a:picLocks noChangeAspect="1"/>
          </p:cNvPicPr>
          <p:nvPr/>
        </p:nvPicPr>
        <p:blipFill>
          <a:blip r:embed="rId7"/>
          <a:stretch>
            <a:fillRect/>
          </a:stretch>
        </p:blipFill>
        <p:spPr>
          <a:xfrm>
            <a:off x="3097078" y="3585438"/>
            <a:ext cx="2743200" cy="2670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Bilde 11">
            <a:extLst>
              <a:ext uri="{FF2B5EF4-FFF2-40B4-BE49-F238E27FC236}">
                <a16:creationId xmlns:a16="http://schemas.microsoft.com/office/drawing/2014/main" id="{F9F088C7-955F-43C5-85DF-53D438D5063F}"/>
              </a:ext>
            </a:extLst>
          </p:cNvPr>
          <p:cNvPicPr>
            <a:picLocks noChangeAspect="1"/>
          </p:cNvPicPr>
          <p:nvPr/>
        </p:nvPicPr>
        <p:blipFill>
          <a:blip r:embed="rId8"/>
          <a:stretch>
            <a:fillRect/>
          </a:stretch>
        </p:blipFill>
        <p:spPr>
          <a:xfrm>
            <a:off x="6116539" y="3581446"/>
            <a:ext cx="2743200" cy="2721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Bilde 12">
            <a:extLst>
              <a:ext uri="{FF2B5EF4-FFF2-40B4-BE49-F238E27FC236}">
                <a16:creationId xmlns:a16="http://schemas.microsoft.com/office/drawing/2014/main" id="{4CAC1C7E-06F1-4817-A3A3-1941B369A4B0}"/>
              </a:ext>
            </a:extLst>
          </p:cNvPr>
          <p:cNvPicPr>
            <a:picLocks noChangeAspect="1"/>
          </p:cNvPicPr>
          <p:nvPr/>
        </p:nvPicPr>
        <p:blipFill>
          <a:blip r:embed="rId9"/>
          <a:stretch>
            <a:fillRect/>
          </a:stretch>
        </p:blipFill>
        <p:spPr>
          <a:xfrm>
            <a:off x="9115586" y="3584154"/>
            <a:ext cx="2743200" cy="2647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1148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a:extLst>
              <a:ext uri="{FF2B5EF4-FFF2-40B4-BE49-F238E27FC236}">
                <a16:creationId xmlns:a16="http://schemas.microsoft.com/office/drawing/2014/main" id="{CB5CB0A3-47BA-45DD-A1C1-7567AAD849FC}"/>
              </a:ext>
            </a:extLst>
          </p:cNvPr>
          <p:cNvPicPr>
            <a:picLocks noChangeAspect="1"/>
          </p:cNvPicPr>
          <p:nvPr/>
        </p:nvPicPr>
        <p:blipFill>
          <a:blip r:embed="rId2"/>
          <a:stretch>
            <a:fillRect/>
          </a:stretch>
        </p:blipFill>
        <p:spPr>
          <a:xfrm>
            <a:off x="178230" y="523950"/>
            <a:ext cx="2743200" cy="2723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de 7">
            <a:extLst>
              <a:ext uri="{FF2B5EF4-FFF2-40B4-BE49-F238E27FC236}">
                <a16:creationId xmlns:a16="http://schemas.microsoft.com/office/drawing/2014/main" id="{BA64CE36-C52A-4E1D-8F09-EC5A8C5A924D}"/>
              </a:ext>
            </a:extLst>
          </p:cNvPr>
          <p:cNvPicPr>
            <a:picLocks noChangeAspect="1"/>
          </p:cNvPicPr>
          <p:nvPr/>
        </p:nvPicPr>
        <p:blipFill>
          <a:blip r:embed="rId3"/>
          <a:stretch>
            <a:fillRect/>
          </a:stretch>
        </p:blipFill>
        <p:spPr>
          <a:xfrm>
            <a:off x="6203197" y="531493"/>
            <a:ext cx="2743200" cy="272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Bilde 8" descr="Et bilde som inneholder tekst&#10;&#10;Automatisk generert beskrivelse">
            <a:extLst>
              <a:ext uri="{FF2B5EF4-FFF2-40B4-BE49-F238E27FC236}">
                <a16:creationId xmlns:a16="http://schemas.microsoft.com/office/drawing/2014/main" id="{99502D1C-2EDD-4CBC-808F-12FA4752CA96}"/>
              </a:ext>
            </a:extLst>
          </p:cNvPr>
          <p:cNvPicPr>
            <a:picLocks noChangeAspect="1"/>
          </p:cNvPicPr>
          <p:nvPr/>
        </p:nvPicPr>
        <p:blipFill>
          <a:blip r:embed="rId4"/>
          <a:stretch>
            <a:fillRect/>
          </a:stretch>
        </p:blipFill>
        <p:spPr>
          <a:xfrm>
            <a:off x="9199536" y="545803"/>
            <a:ext cx="2743200" cy="2692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de 9">
            <a:extLst>
              <a:ext uri="{FF2B5EF4-FFF2-40B4-BE49-F238E27FC236}">
                <a16:creationId xmlns:a16="http://schemas.microsoft.com/office/drawing/2014/main" id="{DC6C118E-6853-4F39-B5CC-DBC6CEBE3ECB}"/>
              </a:ext>
            </a:extLst>
          </p:cNvPr>
          <p:cNvPicPr>
            <a:picLocks noChangeAspect="1"/>
          </p:cNvPicPr>
          <p:nvPr/>
        </p:nvPicPr>
        <p:blipFill>
          <a:blip r:embed="rId5"/>
          <a:stretch>
            <a:fillRect/>
          </a:stretch>
        </p:blipFill>
        <p:spPr>
          <a:xfrm>
            <a:off x="145943" y="3596789"/>
            <a:ext cx="2743200" cy="2622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Bilde 10">
            <a:extLst>
              <a:ext uri="{FF2B5EF4-FFF2-40B4-BE49-F238E27FC236}">
                <a16:creationId xmlns:a16="http://schemas.microsoft.com/office/drawing/2014/main" id="{4DB8AEBE-3229-442D-92FE-ECACB8A6F433}"/>
              </a:ext>
            </a:extLst>
          </p:cNvPr>
          <p:cNvPicPr>
            <a:picLocks noChangeAspect="1"/>
          </p:cNvPicPr>
          <p:nvPr/>
        </p:nvPicPr>
        <p:blipFill>
          <a:blip r:embed="rId6"/>
          <a:stretch>
            <a:fillRect/>
          </a:stretch>
        </p:blipFill>
        <p:spPr>
          <a:xfrm>
            <a:off x="3097078" y="3585438"/>
            <a:ext cx="2743200" cy="2670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Bilde 11">
            <a:extLst>
              <a:ext uri="{FF2B5EF4-FFF2-40B4-BE49-F238E27FC236}">
                <a16:creationId xmlns:a16="http://schemas.microsoft.com/office/drawing/2014/main" id="{F9F088C7-955F-43C5-85DF-53D438D5063F}"/>
              </a:ext>
            </a:extLst>
          </p:cNvPr>
          <p:cNvPicPr>
            <a:picLocks noChangeAspect="1"/>
          </p:cNvPicPr>
          <p:nvPr/>
        </p:nvPicPr>
        <p:blipFill>
          <a:blip r:embed="rId7"/>
          <a:stretch>
            <a:fillRect/>
          </a:stretch>
        </p:blipFill>
        <p:spPr>
          <a:xfrm>
            <a:off x="6116539" y="3581446"/>
            <a:ext cx="2743200" cy="2721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Bilde 12">
            <a:extLst>
              <a:ext uri="{FF2B5EF4-FFF2-40B4-BE49-F238E27FC236}">
                <a16:creationId xmlns:a16="http://schemas.microsoft.com/office/drawing/2014/main" id="{4CAC1C7E-06F1-4817-A3A3-1941B369A4B0}"/>
              </a:ext>
            </a:extLst>
          </p:cNvPr>
          <p:cNvPicPr>
            <a:picLocks noChangeAspect="1"/>
          </p:cNvPicPr>
          <p:nvPr/>
        </p:nvPicPr>
        <p:blipFill>
          <a:blip r:embed="rId8"/>
          <a:stretch>
            <a:fillRect/>
          </a:stretch>
        </p:blipFill>
        <p:spPr>
          <a:xfrm>
            <a:off x="9115586" y="3584154"/>
            <a:ext cx="2743200" cy="2647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Bilde 6">
            <a:extLst>
              <a:ext uri="{FF2B5EF4-FFF2-40B4-BE49-F238E27FC236}">
                <a16:creationId xmlns:a16="http://schemas.microsoft.com/office/drawing/2014/main" id="{880A4C62-749A-4A90-A616-49EBF0D2CF96}"/>
              </a:ext>
            </a:extLst>
          </p:cNvPr>
          <p:cNvPicPr>
            <a:picLocks noChangeAspect="1"/>
          </p:cNvPicPr>
          <p:nvPr/>
        </p:nvPicPr>
        <p:blipFill>
          <a:blip r:embed="rId9"/>
          <a:stretch>
            <a:fillRect/>
          </a:stretch>
        </p:blipFill>
        <p:spPr>
          <a:xfrm>
            <a:off x="2243854" y="-666237"/>
            <a:ext cx="7753130" cy="7674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7136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F9A8FB7-84CF-A449-B310-7BBB0B20BA12}"/>
              </a:ext>
            </a:extLst>
          </p:cNvPr>
          <p:cNvSpPr/>
          <p:nvPr/>
        </p:nvSpPr>
        <p:spPr>
          <a:xfrm>
            <a:off x="33396" y="0"/>
            <a:ext cx="6096000" cy="6858000"/>
          </a:xfrm>
          <a:prstGeom prst="rect">
            <a:avLst/>
          </a:prstGeom>
          <a:solidFill>
            <a:srgbClr val="FFEDED"/>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E6D329AA-89C0-D541-832F-D714F538A75C}"/>
              </a:ext>
            </a:extLst>
          </p:cNvPr>
          <p:cNvSpPr/>
          <p:nvPr/>
        </p:nvSpPr>
        <p:spPr>
          <a:xfrm>
            <a:off x="6129396" y="0"/>
            <a:ext cx="6096000" cy="68580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1338453" y="862927"/>
            <a:ext cx="4349828" cy="2387600"/>
          </a:xfrm>
        </p:spPr>
        <p:txBody>
          <a:bodyPr>
            <a:noAutofit/>
          </a:bodyPr>
          <a:lstStyle/>
          <a:p>
            <a:pPr algn="l"/>
            <a:r>
              <a:rPr lang="en-US" sz="3600" dirty="0">
                <a:cs typeface="Calibri Light"/>
              </a:rPr>
              <a:t>REDUSERT FORELDREBETALING OG GRATIS KJERNETID I BARNEHAGE OG SFO </a:t>
            </a:r>
          </a:p>
        </p:txBody>
      </p:sp>
      <p:sp>
        <p:nvSpPr>
          <p:cNvPr id="3" name="Tittel 1">
            <a:extLst>
              <a:ext uri="{FF2B5EF4-FFF2-40B4-BE49-F238E27FC236}">
                <a16:creationId xmlns:a16="http://schemas.microsoft.com/office/drawing/2014/main" id="{7E6AB546-A37E-5D45-8A14-7D1048E6A2CA}"/>
              </a:ext>
            </a:extLst>
          </p:cNvPr>
          <p:cNvSpPr txBox="1">
            <a:spLocks/>
          </p:cNvSpPr>
          <p:nvPr/>
        </p:nvSpPr>
        <p:spPr>
          <a:xfrm>
            <a:off x="7002482" y="634327"/>
            <a:ext cx="4349828" cy="9807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cs typeface="Calibri Light"/>
              </a:rPr>
              <a:t>DIGITAL ASSISTENT</a:t>
            </a:r>
          </a:p>
        </p:txBody>
      </p:sp>
    </p:spTree>
    <p:extLst>
      <p:ext uri="{BB962C8B-B14F-4D97-AF65-F5344CB8AC3E}">
        <p14:creationId xmlns:p14="http://schemas.microsoft.com/office/powerpoint/2010/main" val="1990242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B5A3172F-9F2D-45C4-B1B9-E3D7017C215C}"/>
              </a:ext>
            </a:extLst>
          </p:cNvPr>
          <p:cNvPicPr>
            <a:picLocks noGrp="1" noChangeAspect="1"/>
          </p:cNvPicPr>
          <p:nvPr>
            <p:ph idx="1"/>
          </p:nvPr>
        </p:nvPicPr>
        <p:blipFill>
          <a:blip r:embed="rId2"/>
          <a:stretch>
            <a:fillRect/>
          </a:stretch>
        </p:blipFill>
        <p:spPr>
          <a:xfrm>
            <a:off x="3970726" y="1171842"/>
            <a:ext cx="4250400" cy="4514464"/>
          </a:xfrm>
        </p:spPr>
      </p:pic>
    </p:spTree>
    <p:extLst>
      <p:ext uri="{BB962C8B-B14F-4D97-AF65-F5344CB8AC3E}">
        <p14:creationId xmlns:p14="http://schemas.microsoft.com/office/powerpoint/2010/main" val="3199746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89FDFC-C858-45FB-BB64-97A5995B4DE8}"/>
              </a:ext>
            </a:extLst>
          </p:cNvPr>
          <p:cNvSpPr>
            <a:spLocks noGrp="1"/>
          </p:cNvSpPr>
          <p:nvPr>
            <p:ph type="title"/>
          </p:nvPr>
        </p:nvSpPr>
        <p:spPr>
          <a:xfrm>
            <a:off x="1230745" y="2679989"/>
            <a:ext cx="3143828" cy="1325563"/>
          </a:xfrm>
        </p:spPr>
        <p:txBody>
          <a:bodyPr/>
          <a:lstStyle/>
          <a:p>
            <a:r>
              <a:rPr lang="nb-NO">
                <a:latin typeface="Calibri Light"/>
                <a:cs typeface="Calibri"/>
              </a:rPr>
              <a:t>Felles portal </a:t>
            </a:r>
          </a:p>
        </p:txBody>
      </p:sp>
      <p:sp>
        <p:nvSpPr>
          <p:cNvPr id="7" name="Tittel 1">
            <a:extLst>
              <a:ext uri="{FF2B5EF4-FFF2-40B4-BE49-F238E27FC236}">
                <a16:creationId xmlns:a16="http://schemas.microsoft.com/office/drawing/2014/main" id="{0898C5A9-AE86-4311-8B7E-07DD1735C9B0}"/>
              </a:ext>
            </a:extLst>
          </p:cNvPr>
          <p:cNvSpPr txBox="1">
            <a:spLocks/>
          </p:cNvSpPr>
          <p:nvPr/>
        </p:nvSpPr>
        <p:spPr>
          <a:xfrm>
            <a:off x="7779326" y="2682298"/>
            <a:ext cx="3143828"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4400">
                <a:latin typeface="Calibri Light"/>
                <a:cs typeface="Calibri"/>
              </a:rPr>
              <a:t>KS' </a:t>
            </a:r>
            <a:r>
              <a:rPr lang="nb-NO" sz="4400" err="1">
                <a:latin typeface="Calibri Light"/>
                <a:cs typeface="Calibri"/>
              </a:rPr>
              <a:t>MinSide</a:t>
            </a:r>
            <a:r>
              <a:rPr lang="nb-NO" sz="4400">
                <a:latin typeface="Calibri Light"/>
                <a:cs typeface="Calibri"/>
              </a:rPr>
              <a:t> </a:t>
            </a:r>
          </a:p>
        </p:txBody>
      </p:sp>
      <p:sp>
        <p:nvSpPr>
          <p:cNvPr id="8" name="Pil: høyre 7">
            <a:extLst>
              <a:ext uri="{FF2B5EF4-FFF2-40B4-BE49-F238E27FC236}">
                <a16:creationId xmlns:a16="http://schemas.microsoft.com/office/drawing/2014/main" id="{34724E74-E368-422C-96DC-D07AC926D93B}"/>
              </a:ext>
            </a:extLst>
          </p:cNvPr>
          <p:cNvSpPr/>
          <p:nvPr/>
        </p:nvSpPr>
        <p:spPr>
          <a:xfrm>
            <a:off x="4925614" y="3094319"/>
            <a:ext cx="2141680" cy="496454"/>
          </a:xfrm>
          <a:prstGeom prs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a:cs typeface="Calibri"/>
              </a:rPr>
              <a:t>f.eks.</a:t>
            </a:r>
            <a:endParaRPr lang="nb-NO"/>
          </a:p>
        </p:txBody>
      </p:sp>
    </p:spTree>
    <p:extLst>
      <p:ext uri="{BB962C8B-B14F-4D97-AF65-F5344CB8AC3E}">
        <p14:creationId xmlns:p14="http://schemas.microsoft.com/office/powerpoint/2010/main" val="4021172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89FDFC-C858-45FB-BB64-97A5995B4DE8}"/>
              </a:ext>
            </a:extLst>
          </p:cNvPr>
          <p:cNvSpPr>
            <a:spLocks noGrp="1"/>
          </p:cNvSpPr>
          <p:nvPr>
            <p:ph type="title"/>
          </p:nvPr>
        </p:nvSpPr>
        <p:spPr>
          <a:xfrm>
            <a:off x="124339" y="683431"/>
            <a:ext cx="5303695" cy="1087003"/>
          </a:xfrm>
        </p:spPr>
        <p:txBody>
          <a:bodyPr/>
          <a:lstStyle/>
          <a:p>
            <a:pPr algn="ctr"/>
            <a:r>
              <a:rPr lang="nb-NO">
                <a:solidFill>
                  <a:schemeClr val="tx1">
                    <a:lumMod val="95000"/>
                    <a:lumOff val="5000"/>
                  </a:schemeClr>
                </a:solidFill>
                <a:latin typeface="Calibri Light"/>
                <a:cs typeface="Calibri"/>
              </a:rPr>
              <a:t>Litt om </a:t>
            </a:r>
            <a:r>
              <a:rPr lang="nb-NO" err="1">
                <a:solidFill>
                  <a:schemeClr val="tx1">
                    <a:lumMod val="95000"/>
                    <a:lumOff val="5000"/>
                  </a:schemeClr>
                </a:solidFill>
                <a:latin typeface="Calibri Light"/>
                <a:cs typeface="Calibri"/>
              </a:rPr>
              <a:t>MinSide</a:t>
            </a:r>
            <a:endParaRPr lang="nb-NO">
              <a:solidFill>
                <a:schemeClr val="tx1">
                  <a:lumMod val="95000"/>
                  <a:lumOff val="5000"/>
                </a:schemeClr>
              </a:solidFill>
              <a:latin typeface="Calibri Light"/>
              <a:cs typeface="Calibri"/>
            </a:endParaRPr>
          </a:p>
        </p:txBody>
      </p:sp>
      <p:sp>
        <p:nvSpPr>
          <p:cNvPr id="3" name="Plassholder for innhold 2">
            <a:extLst>
              <a:ext uri="{FF2B5EF4-FFF2-40B4-BE49-F238E27FC236}">
                <a16:creationId xmlns:a16="http://schemas.microsoft.com/office/drawing/2014/main" id="{45FDC47C-D815-4531-B75F-FA5D5B02D32C}"/>
              </a:ext>
            </a:extLst>
          </p:cNvPr>
          <p:cNvSpPr>
            <a:spLocks noGrp="1"/>
          </p:cNvSpPr>
          <p:nvPr>
            <p:ph idx="1"/>
          </p:nvPr>
        </p:nvSpPr>
        <p:spPr>
          <a:xfrm>
            <a:off x="838200" y="1825625"/>
            <a:ext cx="6474691" cy="2280928"/>
          </a:xfrm>
        </p:spPr>
        <p:txBody>
          <a:bodyPr vert="horz" lIns="91440" tIns="45720" rIns="91440" bIns="45720" rtlCol="0" anchor="t">
            <a:normAutofit/>
          </a:bodyPr>
          <a:lstStyle/>
          <a:p>
            <a:r>
              <a:rPr lang="nb-NO">
                <a:latin typeface="Calibri Light"/>
                <a:cs typeface="Calibri"/>
              </a:rPr>
              <a:t>Verktøy for innbyggere</a:t>
            </a:r>
          </a:p>
          <a:p>
            <a:r>
              <a:rPr lang="nb-NO">
                <a:latin typeface="Calibri Light"/>
                <a:cs typeface="Calibri"/>
              </a:rPr>
              <a:t>Post, eiendom, tjenester m.m.</a:t>
            </a:r>
          </a:p>
          <a:p>
            <a:r>
              <a:rPr lang="nb-NO">
                <a:latin typeface="Calibri Light"/>
                <a:cs typeface="Calibri"/>
              </a:rPr>
              <a:t>Peker til nasjonale tjenester</a:t>
            </a:r>
          </a:p>
          <a:p>
            <a:r>
              <a:rPr lang="nb-NO">
                <a:latin typeface="Calibri Light"/>
                <a:cs typeface="Calibri"/>
              </a:rPr>
              <a:t>Kan beholde kommunesiden sin</a:t>
            </a:r>
          </a:p>
        </p:txBody>
      </p:sp>
      <p:pic>
        <p:nvPicPr>
          <p:cNvPr id="6" name="Bilde 6" descr="Et bilde som inneholder tekst&#10;&#10;Automatisk generert beskrivelse">
            <a:extLst>
              <a:ext uri="{FF2B5EF4-FFF2-40B4-BE49-F238E27FC236}">
                <a16:creationId xmlns:a16="http://schemas.microsoft.com/office/drawing/2014/main" id="{69A5DCB0-3DDE-4BAF-9592-CC7430474E37}"/>
              </a:ext>
            </a:extLst>
          </p:cNvPr>
          <p:cNvPicPr>
            <a:picLocks noChangeAspect="1"/>
          </p:cNvPicPr>
          <p:nvPr/>
        </p:nvPicPr>
        <p:blipFill>
          <a:blip r:embed="rId2"/>
          <a:stretch>
            <a:fillRect/>
          </a:stretch>
        </p:blipFill>
        <p:spPr>
          <a:xfrm>
            <a:off x="6594764" y="770572"/>
            <a:ext cx="4883726" cy="4984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1394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A3D73D-80AC-4B0C-A5FC-AE34D5FE4D73}"/>
              </a:ext>
            </a:extLst>
          </p:cNvPr>
          <p:cNvSpPr>
            <a:spLocks noGrp="1"/>
          </p:cNvSpPr>
          <p:nvPr>
            <p:ph type="title"/>
          </p:nvPr>
        </p:nvSpPr>
        <p:spPr>
          <a:xfrm>
            <a:off x="1074882" y="2039216"/>
            <a:ext cx="3311237" cy="1325563"/>
          </a:xfrm>
        </p:spPr>
        <p:txBody>
          <a:bodyPr>
            <a:normAutofit fontScale="90000"/>
          </a:bodyPr>
          <a:lstStyle/>
          <a:p>
            <a:br>
              <a:rPr lang="nb-NO">
                <a:solidFill>
                  <a:schemeClr val="tx1">
                    <a:lumMod val="95000"/>
                    <a:lumOff val="5000"/>
                  </a:schemeClr>
                </a:solidFill>
                <a:latin typeface="Calibri"/>
                <a:cs typeface="Calibri"/>
              </a:rPr>
            </a:br>
            <a:r>
              <a:rPr lang="nb-NO">
                <a:solidFill>
                  <a:schemeClr val="tx1">
                    <a:lumMod val="95000"/>
                    <a:lumOff val="5000"/>
                  </a:schemeClr>
                </a:solidFill>
                <a:latin typeface="Calibri Light"/>
                <a:cs typeface="Calibri"/>
              </a:rPr>
              <a:t>Proaktivitet på felles portal?</a:t>
            </a:r>
            <a:endParaRPr lang="nb-NO">
              <a:solidFill>
                <a:schemeClr val="tx1">
                  <a:lumMod val="95000"/>
                  <a:lumOff val="5000"/>
                </a:schemeClr>
              </a:solidFill>
              <a:latin typeface="Calibri Light"/>
              <a:ea typeface="+mj-lt"/>
              <a:cs typeface="Calibri"/>
            </a:endParaRPr>
          </a:p>
          <a:p>
            <a:endParaRPr lang="nb-NO" b="1">
              <a:cs typeface="Calibri Light"/>
            </a:endParaRPr>
          </a:p>
        </p:txBody>
      </p:sp>
      <p:sp>
        <p:nvSpPr>
          <p:cNvPr id="3" name="Plassholder for innhold 2">
            <a:extLst>
              <a:ext uri="{FF2B5EF4-FFF2-40B4-BE49-F238E27FC236}">
                <a16:creationId xmlns:a16="http://schemas.microsoft.com/office/drawing/2014/main" id="{4C33A3F2-6580-44C6-B216-4D2B92AD6927}"/>
              </a:ext>
            </a:extLst>
          </p:cNvPr>
          <p:cNvSpPr>
            <a:spLocks noGrp="1"/>
          </p:cNvSpPr>
          <p:nvPr>
            <p:ph idx="1"/>
          </p:nvPr>
        </p:nvSpPr>
        <p:spPr>
          <a:xfrm>
            <a:off x="1074882" y="3499716"/>
            <a:ext cx="4073237" cy="1557337"/>
          </a:xfrm>
        </p:spPr>
        <p:txBody>
          <a:bodyPr vert="horz" lIns="91440" tIns="45720" rIns="91440" bIns="45720" rtlCol="0" anchor="t">
            <a:normAutofit/>
          </a:bodyPr>
          <a:lstStyle/>
          <a:p>
            <a:r>
              <a:rPr lang="nb-NO">
                <a:latin typeface="Calibri Light"/>
                <a:cs typeface="Calibri"/>
              </a:rPr>
              <a:t>Kommunene lytter</a:t>
            </a:r>
          </a:p>
          <a:p>
            <a:r>
              <a:rPr lang="nb-NO">
                <a:latin typeface="Calibri Light"/>
                <a:cs typeface="Calibri"/>
              </a:rPr>
              <a:t>Foreslå via felles portal</a:t>
            </a:r>
          </a:p>
          <a:p>
            <a:r>
              <a:rPr lang="nb-NO">
                <a:latin typeface="Calibri Light"/>
                <a:cs typeface="Calibri"/>
              </a:rPr>
              <a:t>Andre steder?</a:t>
            </a:r>
          </a:p>
        </p:txBody>
      </p:sp>
      <p:pic>
        <p:nvPicPr>
          <p:cNvPr id="6" name="Bilde 6">
            <a:extLst>
              <a:ext uri="{FF2B5EF4-FFF2-40B4-BE49-F238E27FC236}">
                <a16:creationId xmlns:a16="http://schemas.microsoft.com/office/drawing/2014/main" id="{C34F8808-BDE9-4FB6-BEFE-EA8615D2987D}"/>
              </a:ext>
            </a:extLst>
          </p:cNvPr>
          <p:cNvPicPr>
            <a:picLocks noChangeAspect="1"/>
          </p:cNvPicPr>
          <p:nvPr/>
        </p:nvPicPr>
        <p:blipFill>
          <a:blip r:embed="rId2"/>
          <a:stretch>
            <a:fillRect/>
          </a:stretch>
        </p:blipFill>
        <p:spPr>
          <a:xfrm>
            <a:off x="7482158" y="748145"/>
            <a:ext cx="2270738" cy="4925290"/>
          </a:xfrm>
          <a:prstGeom prst="rect">
            <a:avLst/>
          </a:prstGeom>
        </p:spPr>
      </p:pic>
    </p:spTree>
    <p:extLst>
      <p:ext uri="{BB962C8B-B14F-4D97-AF65-F5344CB8AC3E}">
        <p14:creationId xmlns:p14="http://schemas.microsoft.com/office/powerpoint/2010/main" val="3857099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71F6816F-D5D9-413E-B6A2-67E8EFF5014B}"/>
              </a:ext>
            </a:extLst>
          </p:cNvPr>
          <p:cNvPicPr>
            <a:picLocks noChangeAspect="1"/>
          </p:cNvPicPr>
          <p:nvPr/>
        </p:nvPicPr>
        <p:blipFill rotWithShape="1">
          <a:blip r:embed="rId3"/>
          <a:srcRect t="826" r="54279" b="-571"/>
          <a:stretch/>
        </p:blipFill>
        <p:spPr>
          <a:xfrm>
            <a:off x="482845" y="3098"/>
            <a:ext cx="5055867" cy="6852793"/>
          </a:xfrm>
          <a:prstGeom prst="rect">
            <a:avLst/>
          </a:prstGeom>
        </p:spPr>
      </p:pic>
      <p:sp>
        <p:nvSpPr>
          <p:cNvPr id="8" name="Tittel 1">
            <a:extLst>
              <a:ext uri="{FF2B5EF4-FFF2-40B4-BE49-F238E27FC236}">
                <a16:creationId xmlns:a16="http://schemas.microsoft.com/office/drawing/2014/main" id="{00B7746B-436F-4B25-88F1-9537FA3DCB07}"/>
              </a:ext>
            </a:extLst>
          </p:cNvPr>
          <p:cNvSpPr>
            <a:spLocks noGrp="1"/>
          </p:cNvSpPr>
          <p:nvPr/>
        </p:nvSpPr>
        <p:spPr>
          <a:xfrm>
            <a:off x="981075" y="508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ea typeface="+mj-lt"/>
                <a:cs typeface="+mj-lt"/>
              </a:rPr>
              <a:t>En “proaktiv assistent”</a:t>
            </a:r>
            <a:endParaRPr lang="nb-NO"/>
          </a:p>
        </p:txBody>
      </p:sp>
      <p:sp>
        <p:nvSpPr>
          <p:cNvPr id="3" name="Ellipse 2">
            <a:extLst>
              <a:ext uri="{FF2B5EF4-FFF2-40B4-BE49-F238E27FC236}">
                <a16:creationId xmlns:a16="http://schemas.microsoft.com/office/drawing/2014/main" id="{390D2FB1-AE35-4C2D-BA01-C70BC32404DF}"/>
              </a:ext>
            </a:extLst>
          </p:cNvPr>
          <p:cNvSpPr/>
          <p:nvPr/>
        </p:nvSpPr>
        <p:spPr>
          <a:xfrm>
            <a:off x="4145756" y="4700587"/>
            <a:ext cx="209549" cy="207169"/>
          </a:xfrm>
          <a:prstGeom prst="ellipse">
            <a:avLst/>
          </a:prstGeom>
          <a:solidFill>
            <a:srgbClr val="FF6699">
              <a:alpha val="47059"/>
            </a:srgbClr>
          </a:solidFill>
          <a:ln>
            <a:solidFill>
              <a:srgbClr val="FF6699">
                <a:alpha val="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09398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71F6816F-D5D9-413E-B6A2-67E8EFF5014B}"/>
              </a:ext>
            </a:extLst>
          </p:cNvPr>
          <p:cNvPicPr>
            <a:picLocks noChangeAspect="1"/>
          </p:cNvPicPr>
          <p:nvPr/>
        </p:nvPicPr>
        <p:blipFill rotWithShape="1">
          <a:blip r:embed="rId2"/>
          <a:srcRect t="1108" r="-79" b="-256"/>
          <a:stretch/>
        </p:blipFill>
        <p:spPr>
          <a:xfrm>
            <a:off x="482845" y="25261"/>
            <a:ext cx="11066795" cy="6811798"/>
          </a:xfrm>
          <a:prstGeom prst="rect">
            <a:avLst/>
          </a:prstGeom>
        </p:spPr>
      </p:pic>
      <p:sp>
        <p:nvSpPr>
          <p:cNvPr id="8" name="Tittel 1">
            <a:extLst>
              <a:ext uri="{FF2B5EF4-FFF2-40B4-BE49-F238E27FC236}">
                <a16:creationId xmlns:a16="http://schemas.microsoft.com/office/drawing/2014/main" id="{00B7746B-436F-4B25-88F1-9537FA3DCB07}"/>
              </a:ext>
            </a:extLst>
          </p:cNvPr>
          <p:cNvSpPr>
            <a:spLocks noGrp="1"/>
          </p:cNvSpPr>
          <p:nvPr/>
        </p:nvSpPr>
        <p:spPr>
          <a:xfrm>
            <a:off x="981075" y="508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ea typeface="+mj-lt"/>
                <a:cs typeface="+mj-lt"/>
              </a:rPr>
              <a:t>En “proaktiv assistent”</a:t>
            </a:r>
            <a:endParaRPr lang="nb-NO"/>
          </a:p>
        </p:txBody>
      </p:sp>
      <p:sp>
        <p:nvSpPr>
          <p:cNvPr id="6" name="Ellipse 5">
            <a:extLst>
              <a:ext uri="{FF2B5EF4-FFF2-40B4-BE49-F238E27FC236}">
                <a16:creationId xmlns:a16="http://schemas.microsoft.com/office/drawing/2014/main" id="{F5B337A3-6AC8-4353-8924-B6D155C7F5A5}"/>
              </a:ext>
            </a:extLst>
          </p:cNvPr>
          <p:cNvSpPr/>
          <p:nvPr/>
        </p:nvSpPr>
        <p:spPr>
          <a:xfrm>
            <a:off x="8732996" y="4817269"/>
            <a:ext cx="209549" cy="207169"/>
          </a:xfrm>
          <a:prstGeom prst="ellipse">
            <a:avLst/>
          </a:prstGeom>
          <a:solidFill>
            <a:srgbClr val="FF6699">
              <a:alpha val="47059"/>
            </a:srgbClr>
          </a:solidFill>
          <a:ln>
            <a:solidFill>
              <a:srgbClr val="FF6699">
                <a:alpha val="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2">
            <a:extLst>
              <a:ext uri="{FF2B5EF4-FFF2-40B4-BE49-F238E27FC236}">
                <a16:creationId xmlns:a16="http://schemas.microsoft.com/office/drawing/2014/main" id="{DA52A173-DB92-4974-A94F-C27A88990CF4}"/>
              </a:ext>
            </a:extLst>
          </p:cNvPr>
          <p:cNvPicPr>
            <a:picLocks noChangeAspect="1"/>
          </p:cNvPicPr>
          <p:nvPr/>
        </p:nvPicPr>
        <p:blipFill>
          <a:blip r:embed="rId3"/>
          <a:stretch>
            <a:fillRect/>
          </a:stretch>
        </p:blipFill>
        <p:spPr>
          <a:xfrm>
            <a:off x="5413562" y="1714036"/>
            <a:ext cx="3959038" cy="3620429"/>
          </a:xfrm>
          <a:prstGeom prst="rect">
            <a:avLst/>
          </a:prstGeom>
        </p:spPr>
      </p:pic>
      <p:sp>
        <p:nvSpPr>
          <p:cNvPr id="3" name="Ellipse 2">
            <a:extLst>
              <a:ext uri="{FF2B5EF4-FFF2-40B4-BE49-F238E27FC236}">
                <a16:creationId xmlns:a16="http://schemas.microsoft.com/office/drawing/2014/main" id="{91D33E69-C3F5-473F-8815-144E55F451E2}"/>
              </a:ext>
            </a:extLst>
          </p:cNvPr>
          <p:cNvSpPr/>
          <p:nvPr/>
        </p:nvSpPr>
        <p:spPr>
          <a:xfrm>
            <a:off x="4145756" y="4700587"/>
            <a:ext cx="209549" cy="207169"/>
          </a:xfrm>
          <a:prstGeom prst="ellipse">
            <a:avLst/>
          </a:prstGeom>
          <a:solidFill>
            <a:srgbClr val="FF6699">
              <a:alpha val="47059"/>
            </a:srgbClr>
          </a:solidFill>
          <a:ln>
            <a:solidFill>
              <a:srgbClr val="FF6699">
                <a:alpha val="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Ellipse 4">
            <a:extLst>
              <a:ext uri="{FF2B5EF4-FFF2-40B4-BE49-F238E27FC236}">
                <a16:creationId xmlns:a16="http://schemas.microsoft.com/office/drawing/2014/main" id="{C972F2EE-AF71-4757-A858-C79C36FF2C10}"/>
              </a:ext>
            </a:extLst>
          </p:cNvPr>
          <p:cNvSpPr/>
          <p:nvPr/>
        </p:nvSpPr>
        <p:spPr>
          <a:xfrm>
            <a:off x="8870156" y="4749859"/>
            <a:ext cx="209549" cy="207169"/>
          </a:xfrm>
          <a:prstGeom prst="ellipse">
            <a:avLst/>
          </a:prstGeom>
          <a:solidFill>
            <a:srgbClr val="FF6699">
              <a:alpha val="47059"/>
            </a:srgbClr>
          </a:solidFill>
          <a:ln>
            <a:solidFill>
              <a:srgbClr val="FF6699">
                <a:alpha val="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57250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4">
            <a:extLst>
              <a:ext uri="{FF2B5EF4-FFF2-40B4-BE49-F238E27FC236}">
                <a16:creationId xmlns:a16="http://schemas.microsoft.com/office/drawing/2014/main" id="{C0C8D386-0B50-4169-BD0D-CFD005D83C4C}"/>
              </a:ext>
            </a:extLst>
          </p:cNvPr>
          <p:cNvPicPr>
            <a:picLocks noChangeAspect="1"/>
          </p:cNvPicPr>
          <p:nvPr/>
        </p:nvPicPr>
        <p:blipFill rotWithShape="1">
          <a:blip r:embed="rId2"/>
          <a:srcRect r="57055" b="4274"/>
          <a:stretch/>
        </p:blipFill>
        <p:spPr>
          <a:xfrm>
            <a:off x="253253" y="296957"/>
            <a:ext cx="4707926" cy="6554135"/>
          </a:xfrm>
          <a:prstGeom prst="rect">
            <a:avLst/>
          </a:prstGeom>
        </p:spPr>
      </p:pic>
      <p:sp>
        <p:nvSpPr>
          <p:cNvPr id="16" name="Tittel 1">
            <a:extLst>
              <a:ext uri="{FF2B5EF4-FFF2-40B4-BE49-F238E27FC236}">
                <a16:creationId xmlns:a16="http://schemas.microsoft.com/office/drawing/2014/main" id="{792691A6-B476-4653-9ECA-CE7BAE2B5B71}"/>
              </a:ext>
            </a:extLst>
          </p:cNvPr>
          <p:cNvSpPr>
            <a:spLocks noGrp="1"/>
          </p:cNvSpPr>
          <p:nvPr/>
        </p:nvSpPr>
        <p:spPr>
          <a:xfrm>
            <a:off x="981075" y="508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ea typeface="+mj-lt"/>
                <a:cs typeface="+mj-lt"/>
              </a:rPr>
              <a:t>En “proaktiv assistent”</a:t>
            </a:r>
            <a:endParaRPr lang="nb-NO"/>
          </a:p>
        </p:txBody>
      </p:sp>
    </p:spTree>
    <p:extLst>
      <p:ext uri="{BB962C8B-B14F-4D97-AF65-F5344CB8AC3E}">
        <p14:creationId xmlns:p14="http://schemas.microsoft.com/office/powerpoint/2010/main" val="2888966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4">
            <a:extLst>
              <a:ext uri="{FF2B5EF4-FFF2-40B4-BE49-F238E27FC236}">
                <a16:creationId xmlns:a16="http://schemas.microsoft.com/office/drawing/2014/main" id="{C0C8D386-0B50-4169-BD0D-CFD005D83C4C}"/>
              </a:ext>
            </a:extLst>
          </p:cNvPr>
          <p:cNvPicPr>
            <a:picLocks noChangeAspect="1"/>
          </p:cNvPicPr>
          <p:nvPr/>
        </p:nvPicPr>
        <p:blipFill rotWithShape="1">
          <a:blip r:embed="rId2"/>
          <a:srcRect r="-51" b="4375"/>
          <a:stretch/>
        </p:blipFill>
        <p:spPr>
          <a:xfrm>
            <a:off x="253253" y="314474"/>
            <a:ext cx="10968327" cy="6547241"/>
          </a:xfrm>
          <a:prstGeom prst="rect">
            <a:avLst/>
          </a:prstGeom>
        </p:spPr>
      </p:pic>
      <p:sp>
        <p:nvSpPr>
          <p:cNvPr id="2" name="Tittel 1">
            <a:extLst>
              <a:ext uri="{FF2B5EF4-FFF2-40B4-BE49-F238E27FC236}">
                <a16:creationId xmlns:a16="http://schemas.microsoft.com/office/drawing/2014/main" id="{95C8EDF6-5EBC-4DE3-8D6B-EA606F593563}"/>
              </a:ext>
            </a:extLst>
          </p:cNvPr>
          <p:cNvSpPr>
            <a:spLocks noGrp="1"/>
          </p:cNvSpPr>
          <p:nvPr/>
        </p:nvSpPr>
        <p:spPr>
          <a:xfrm>
            <a:off x="981075" y="508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ea typeface="+mj-lt"/>
                <a:cs typeface="+mj-lt"/>
              </a:rPr>
              <a:t>En “proaktiv assistent”</a:t>
            </a:r>
            <a:endParaRPr lang="nb-NO"/>
          </a:p>
        </p:txBody>
      </p:sp>
      <p:pic>
        <p:nvPicPr>
          <p:cNvPr id="3" name="Bilde 3" descr="Et bilde som inneholder tekst&#10;&#10;Automatisk generert beskrivelse">
            <a:extLst>
              <a:ext uri="{FF2B5EF4-FFF2-40B4-BE49-F238E27FC236}">
                <a16:creationId xmlns:a16="http://schemas.microsoft.com/office/drawing/2014/main" id="{5A9F8D78-51D9-40A3-95A7-6A0035B2611F}"/>
              </a:ext>
            </a:extLst>
          </p:cNvPr>
          <p:cNvPicPr>
            <a:picLocks noChangeAspect="1"/>
          </p:cNvPicPr>
          <p:nvPr/>
        </p:nvPicPr>
        <p:blipFill>
          <a:blip r:embed="rId3"/>
          <a:stretch>
            <a:fillRect/>
          </a:stretch>
        </p:blipFill>
        <p:spPr>
          <a:xfrm>
            <a:off x="5441576" y="1828273"/>
            <a:ext cx="4244788" cy="4019484"/>
          </a:xfrm>
          <a:prstGeom prst="rect">
            <a:avLst/>
          </a:prstGeom>
        </p:spPr>
      </p:pic>
      <p:sp>
        <p:nvSpPr>
          <p:cNvPr id="4" name="Ellipse 3">
            <a:extLst>
              <a:ext uri="{FF2B5EF4-FFF2-40B4-BE49-F238E27FC236}">
                <a16:creationId xmlns:a16="http://schemas.microsoft.com/office/drawing/2014/main" id="{7507772A-5E42-4024-B3E9-B462794EB594}"/>
              </a:ext>
            </a:extLst>
          </p:cNvPr>
          <p:cNvSpPr/>
          <p:nvPr/>
        </p:nvSpPr>
        <p:spPr>
          <a:xfrm>
            <a:off x="8901094" y="5170391"/>
            <a:ext cx="209549" cy="207169"/>
          </a:xfrm>
          <a:prstGeom prst="ellipse">
            <a:avLst/>
          </a:prstGeom>
          <a:solidFill>
            <a:srgbClr val="FF6699">
              <a:alpha val="47059"/>
            </a:srgbClr>
          </a:solidFill>
          <a:ln>
            <a:solidFill>
              <a:srgbClr val="FF6699">
                <a:alpha val="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48056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4">
            <a:extLst>
              <a:ext uri="{FF2B5EF4-FFF2-40B4-BE49-F238E27FC236}">
                <a16:creationId xmlns:a16="http://schemas.microsoft.com/office/drawing/2014/main" id="{C0C8D386-0B50-4169-BD0D-CFD005D83C4C}"/>
              </a:ext>
            </a:extLst>
          </p:cNvPr>
          <p:cNvPicPr>
            <a:picLocks noChangeAspect="1"/>
          </p:cNvPicPr>
          <p:nvPr/>
        </p:nvPicPr>
        <p:blipFill rotWithShape="1">
          <a:blip r:embed="rId2"/>
          <a:srcRect r="-51" b="4375"/>
          <a:stretch/>
        </p:blipFill>
        <p:spPr>
          <a:xfrm>
            <a:off x="253253" y="311611"/>
            <a:ext cx="10968327" cy="6547241"/>
          </a:xfrm>
          <a:prstGeom prst="rect">
            <a:avLst/>
          </a:prstGeom>
        </p:spPr>
      </p:pic>
      <p:sp>
        <p:nvSpPr>
          <p:cNvPr id="2" name="Tittel 1">
            <a:extLst>
              <a:ext uri="{FF2B5EF4-FFF2-40B4-BE49-F238E27FC236}">
                <a16:creationId xmlns:a16="http://schemas.microsoft.com/office/drawing/2014/main" id="{95C8EDF6-5EBC-4DE3-8D6B-EA606F593563}"/>
              </a:ext>
            </a:extLst>
          </p:cNvPr>
          <p:cNvSpPr>
            <a:spLocks noGrp="1"/>
          </p:cNvSpPr>
          <p:nvPr/>
        </p:nvSpPr>
        <p:spPr>
          <a:xfrm>
            <a:off x="981075" y="508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ea typeface="+mj-lt"/>
                <a:cs typeface="+mj-lt"/>
              </a:rPr>
              <a:t>En “proaktiv assistent”</a:t>
            </a:r>
            <a:endParaRPr lang="nb-NO"/>
          </a:p>
        </p:txBody>
      </p:sp>
      <p:pic>
        <p:nvPicPr>
          <p:cNvPr id="3" name="Bilde 6" descr="Et bilde som inneholder tekst&#10;&#10;Automatisk generert beskrivelse">
            <a:extLst>
              <a:ext uri="{FF2B5EF4-FFF2-40B4-BE49-F238E27FC236}">
                <a16:creationId xmlns:a16="http://schemas.microsoft.com/office/drawing/2014/main" id="{A99969E6-17A0-4901-9F77-717F75B9353E}"/>
              </a:ext>
            </a:extLst>
          </p:cNvPr>
          <p:cNvPicPr>
            <a:picLocks noChangeAspect="1"/>
          </p:cNvPicPr>
          <p:nvPr/>
        </p:nvPicPr>
        <p:blipFill>
          <a:blip r:embed="rId3"/>
          <a:stretch>
            <a:fillRect/>
          </a:stretch>
        </p:blipFill>
        <p:spPr>
          <a:xfrm>
            <a:off x="5547710" y="1716500"/>
            <a:ext cx="3750442" cy="3924240"/>
          </a:xfrm>
          <a:prstGeom prst="rect">
            <a:avLst/>
          </a:prstGeom>
        </p:spPr>
      </p:pic>
      <p:pic>
        <p:nvPicPr>
          <p:cNvPr id="5" name="Bilde 5" descr="Et bilde som inneholder tekst&#10;&#10;Automatisk generert beskrivelse">
            <a:extLst>
              <a:ext uri="{FF2B5EF4-FFF2-40B4-BE49-F238E27FC236}">
                <a16:creationId xmlns:a16="http://schemas.microsoft.com/office/drawing/2014/main" id="{2F637882-8800-4CE4-BFF5-44FFA6D07F53}"/>
              </a:ext>
            </a:extLst>
          </p:cNvPr>
          <p:cNvPicPr>
            <a:picLocks noChangeAspect="1"/>
          </p:cNvPicPr>
          <p:nvPr/>
        </p:nvPicPr>
        <p:blipFill>
          <a:blip r:embed="rId4"/>
          <a:stretch>
            <a:fillRect/>
          </a:stretch>
        </p:blipFill>
        <p:spPr>
          <a:xfrm>
            <a:off x="382121" y="5853877"/>
            <a:ext cx="11539816" cy="568289"/>
          </a:xfrm>
          <a:prstGeom prst="rect">
            <a:avLst/>
          </a:prstGeom>
        </p:spPr>
      </p:pic>
      <p:pic>
        <p:nvPicPr>
          <p:cNvPr id="6" name="Bilde 3" descr="Et bilde som inneholder tekst&#10;&#10;Automatisk generert beskrivelse">
            <a:extLst>
              <a:ext uri="{FF2B5EF4-FFF2-40B4-BE49-F238E27FC236}">
                <a16:creationId xmlns:a16="http://schemas.microsoft.com/office/drawing/2014/main" id="{08180C8E-3917-4C4F-850A-4B14863DFA32}"/>
              </a:ext>
            </a:extLst>
          </p:cNvPr>
          <p:cNvPicPr>
            <a:picLocks noChangeAspect="1"/>
          </p:cNvPicPr>
          <p:nvPr/>
        </p:nvPicPr>
        <p:blipFill>
          <a:blip r:embed="rId5"/>
          <a:stretch>
            <a:fillRect/>
          </a:stretch>
        </p:blipFill>
        <p:spPr>
          <a:xfrm>
            <a:off x="5441576" y="1828273"/>
            <a:ext cx="4244788" cy="4019484"/>
          </a:xfrm>
          <a:prstGeom prst="rect">
            <a:avLst/>
          </a:prstGeom>
        </p:spPr>
      </p:pic>
      <p:sp>
        <p:nvSpPr>
          <p:cNvPr id="4" name="Ellipse 3">
            <a:extLst>
              <a:ext uri="{FF2B5EF4-FFF2-40B4-BE49-F238E27FC236}">
                <a16:creationId xmlns:a16="http://schemas.microsoft.com/office/drawing/2014/main" id="{E69E43EF-E8A5-4569-92C7-AAB0EFE167B1}"/>
              </a:ext>
            </a:extLst>
          </p:cNvPr>
          <p:cNvSpPr/>
          <p:nvPr/>
        </p:nvSpPr>
        <p:spPr>
          <a:xfrm>
            <a:off x="8901094" y="5170391"/>
            <a:ext cx="209549" cy="207169"/>
          </a:xfrm>
          <a:prstGeom prst="ellipse">
            <a:avLst/>
          </a:prstGeom>
          <a:solidFill>
            <a:srgbClr val="FF6699">
              <a:alpha val="47059"/>
            </a:srgbClr>
          </a:solidFill>
          <a:ln>
            <a:solidFill>
              <a:srgbClr val="FF6699">
                <a:alpha val="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97795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364827" y="1710109"/>
            <a:ext cx="9161517" cy="1886381"/>
          </a:xfrm>
        </p:spPr>
        <p:txBody>
          <a:bodyPr>
            <a:normAutofit/>
          </a:bodyPr>
          <a:lstStyle/>
          <a:p>
            <a:pPr algn="l"/>
            <a:r>
              <a:rPr lang="nb-NO">
                <a:ea typeface="+mj-lt"/>
                <a:cs typeface="Calibri"/>
              </a:rPr>
              <a:t>Kommunikasjon mellom kommuner</a:t>
            </a:r>
            <a:endParaRPr lang="nb-NO">
              <a:cs typeface="Calibri"/>
            </a:endParaRPr>
          </a:p>
        </p:txBody>
      </p:sp>
      <p:sp>
        <p:nvSpPr>
          <p:cNvPr id="4" name="TekstSylinder 3">
            <a:extLst>
              <a:ext uri="{FF2B5EF4-FFF2-40B4-BE49-F238E27FC236}">
                <a16:creationId xmlns:a16="http://schemas.microsoft.com/office/drawing/2014/main" id="{D5E4FE67-B12E-44F6-8963-C8038709C647}"/>
              </a:ext>
            </a:extLst>
          </p:cNvPr>
          <p:cNvSpPr txBox="1"/>
          <p:nvPr/>
        </p:nvSpPr>
        <p:spPr>
          <a:xfrm>
            <a:off x="1094942" y="1850718"/>
            <a:ext cx="208432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600">
                <a:latin typeface="Calibri Light"/>
                <a:cs typeface="Calibri"/>
              </a:rPr>
              <a:t>3.</a:t>
            </a:r>
            <a:endParaRPr lang="nb-NO" sz="9600">
              <a:cs typeface="Calibri"/>
            </a:endParaRPr>
          </a:p>
        </p:txBody>
      </p:sp>
    </p:spTree>
    <p:extLst>
      <p:ext uri="{BB962C8B-B14F-4D97-AF65-F5344CB8AC3E}">
        <p14:creationId xmlns:p14="http://schemas.microsoft.com/office/powerpoint/2010/main" val="312290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C201452-2BAB-E54C-8C6A-BAB64D138B4D}"/>
              </a:ext>
            </a:extLst>
          </p:cNvPr>
          <p:cNvSpPr/>
          <p:nvPr/>
        </p:nvSpPr>
        <p:spPr>
          <a:xfrm>
            <a:off x="0" y="0"/>
            <a:ext cx="12192000" cy="6858000"/>
          </a:xfrm>
          <a:prstGeom prst="rect">
            <a:avLst/>
          </a:prstGeom>
          <a:solidFill>
            <a:srgbClr val="FFE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tel 1">
            <a:extLst>
              <a:ext uri="{FF2B5EF4-FFF2-40B4-BE49-F238E27FC236}">
                <a16:creationId xmlns:a16="http://schemas.microsoft.com/office/drawing/2014/main" id="{AB25B7EC-9F21-AE44-8775-F3A3F8EBD979}"/>
              </a:ext>
            </a:extLst>
          </p:cNvPr>
          <p:cNvSpPr txBox="1">
            <a:spLocks/>
          </p:cNvSpPr>
          <p:nvPr/>
        </p:nvSpPr>
        <p:spPr>
          <a:xfrm>
            <a:off x="1524000" y="977751"/>
            <a:ext cx="9144000" cy="8079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latin typeface="Helvetica"/>
                <a:cs typeface="Calibri Light"/>
              </a:rPr>
              <a:t>Prosjektbeskrivelse</a:t>
            </a:r>
            <a:endParaRPr lang="nb-NO" dirty="0"/>
          </a:p>
        </p:txBody>
      </p:sp>
      <p:sp>
        <p:nvSpPr>
          <p:cNvPr id="5" name="Undertittel 2">
            <a:extLst>
              <a:ext uri="{FF2B5EF4-FFF2-40B4-BE49-F238E27FC236}">
                <a16:creationId xmlns:a16="http://schemas.microsoft.com/office/drawing/2014/main" id="{813D9D51-2684-524B-BBC5-41AEDE165781}"/>
              </a:ext>
            </a:extLst>
          </p:cNvPr>
          <p:cNvSpPr txBox="1">
            <a:spLocks/>
          </p:cNvSpPr>
          <p:nvPr/>
        </p:nvSpPr>
        <p:spPr>
          <a:xfrm>
            <a:off x="1481729" y="2619780"/>
            <a:ext cx="9689080" cy="161682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a:latin typeface="Helvetica"/>
                <a:cs typeface="Calibri"/>
              </a:rPr>
              <a:t>Det </a:t>
            </a:r>
            <a:r>
              <a:rPr lang="en-US" dirty="0" err="1">
                <a:latin typeface="Helvetica"/>
                <a:cs typeface="Calibri"/>
              </a:rPr>
              <a:t>skal</a:t>
            </a:r>
            <a:r>
              <a:rPr lang="en-US" dirty="0">
                <a:latin typeface="Helvetica"/>
                <a:cs typeface="Calibri"/>
              </a:rPr>
              <a:t> </a:t>
            </a:r>
            <a:r>
              <a:rPr lang="en-US" dirty="0" err="1">
                <a:latin typeface="Helvetica"/>
                <a:cs typeface="Calibri"/>
              </a:rPr>
              <a:t>utarbeides</a:t>
            </a:r>
            <a:r>
              <a:rPr lang="en-US" dirty="0">
                <a:latin typeface="Helvetica"/>
                <a:cs typeface="Calibri"/>
              </a:rPr>
              <a:t> et </a:t>
            </a:r>
            <a:r>
              <a:rPr lang="en-US" dirty="0" err="1">
                <a:latin typeface="Helvetica"/>
                <a:cs typeface="Calibri"/>
              </a:rPr>
              <a:t>konsept</a:t>
            </a:r>
            <a:r>
              <a:rPr lang="en-US" dirty="0">
                <a:latin typeface="Helvetica"/>
                <a:cs typeface="Calibri"/>
              </a:rPr>
              <a:t> for </a:t>
            </a:r>
            <a:r>
              <a:rPr lang="en-US" dirty="0" err="1">
                <a:latin typeface="Helvetica"/>
                <a:cs typeface="Calibri"/>
              </a:rPr>
              <a:t>en</a:t>
            </a:r>
            <a:r>
              <a:rPr lang="en-US" dirty="0">
                <a:latin typeface="Helvetica"/>
                <a:cs typeface="Calibri"/>
              </a:rPr>
              <a:t> </a:t>
            </a:r>
            <a:r>
              <a:rPr lang="en-US" dirty="0" err="1">
                <a:latin typeface="Helvetica"/>
                <a:cs typeface="Calibri"/>
              </a:rPr>
              <a:t>sammenhengende</a:t>
            </a:r>
            <a:r>
              <a:rPr lang="en-US" dirty="0">
                <a:latin typeface="Helvetica"/>
                <a:cs typeface="Calibri"/>
              </a:rPr>
              <a:t> </a:t>
            </a:r>
            <a:r>
              <a:rPr lang="en-US" dirty="0" err="1">
                <a:latin typeface="Helvetica"/>
                <a:cs typeface="Calibri"/>
              </a:rPr>
              <a:t>proaktiv</a:t>
            </a:r>
            <a:r>
              <a:rPr lang="en-US" dirty="0">
                <a:latin typeface="Helvetica"/>
                <a:cs typeface="Calibri"/>
              </a:rPr>
              <a:t> </a:t>
            </a:r>
            <a:r>
              <a:rPr lang="en-US" dirty="0" err="1">
                <a:latin typeface="Helvetica"/>
                <a:cs typeface="Calibri"/>
              </a:rPr>
              <a:t>tjeneste</a:t>
            </a:r>
            <a:r>
              <a:rPr lang="en-US" dirty="0">
                <a:latin typeface="Helvetica"/>
                <a:cs typeface="Calibri"/>
              </a:rPr>
              <a:t> </a:t>
            </a:r>
            <a:r>
              <a:rPr lang="en-US" dirty="0" err="1">
                <a:latin typeface="Helvetica"/>
                <a:cs typeface="Calibri"/>
              </a:rPr>
              <a:t>som</a:t>
            </a:r>
            <a:r>
              <a:rPr lang="en-US" dirty="0">
                <a:latin typeface="Helvetica"/>
                <a:cs typeface="Calibri"/>
              </a:rPr>
              <a:t> </a:t>
            </a:r>
            <a:r>
              <a:rPr lang="en-US" dirty="0" err="1">
                <a:latin typeface="Helvetica"/>
                <a:cs typeface="Calibri"/>
              </a:rPr>
              <a:t>gir</a:t>
            </a:r>
            <a:r>
              <a:rPr lang="en-US" dirty="0">
                <a:latin typeface="Helvetica"/>
                <a:cs typeface="Calibri"/>
              </a:rPr>
              <a:t> </a:t>
            </a:r>
            <a:r>
              <a:rPr lang="en-US" b="1" dirty="0" err="1">
                <a:latin typeface="Helvetica"/>
                <a:cs typeface="Calibri"/>
              </a:rPr>
              <a:t>redusert</a:t>
            </a:r>
            <a:r>
              <a:rPr lang="en-US" b="1" dirty="0">
                <a:latin typeface="Helvetica"/>
                <a:cs typeface="Calibri"/>
              </a:rPr>
              <a:t> </a:t>
            </a:r>
            <a:r>
              <a:rPr lang="en-US" b="1" dirty="0" err="1">
                <a:latin typeface="Helvetica"/>
                <a:cs typeface="Calibri"/>
              </a:rPr>
              <a:t>foreldrebetaling</a:t>
            </a:r>
            <a:r>
              <a:rPr lang="en-US" dirty="0">
                <a:latin typeface="Helvetica"/>
                <a:cs typeface="Calibri"/>
              </a:rPr>
              <a:t> </a:t>
            </a:r>
            <a:r>
              <a:rPr lang="en-US" dirty="0" err="1">
                <a:latin typeface="Helvetica"/>
                <a:cs typeface="Calibri"/>
              </a:rPr>
              <a:t>ved</a:t>
            </a:r>
            <a:r>
              <a:rPr lang="en-US" dirty="0">
                <a:latin typeface="Helvetica"/>
                <a:cs typeface="Calibri"/>
              </a:rPr>
              <a:t> </a:t>
            </a:r>
            <a:r>
              <a:rPr lang="en-US" dirty="0" err="1">
                <a:latin typeface="Helvetica"/>
                <a:cs typeface="Calibri"/>
              </a:rPr>
              <a:t>lav</a:t>
            </a:r>
            <a:r>
              <a:rPr lang="en-US" dirty="0">
                <a:latin typeface="Helvetica"/>
                <a:cs typeface="Calibri"/>
              </a:rPr>
              <a:t> </a:t>
            </a:r>
            <a:r>
              <a:rPr lang="en-US" dirty="0" err="1">
                <a:latin typeface="Helvetica"/>
                <a:cs typeface="Calibri"/>
              </a:rPr>
              <a:t>inntekt</a:t>
            </a:r>
            <a:r>
              <a:rPr lang="en-US" dirty="0">
                <a:latin typeface="Helvetica"/>
                <a:cs typeface="Calibri"/>
              </a:rPr>
              <a:t>. </a:t>
            </a:r>
            <a:r>
              <a:rPr lang="en-US" dirty="0" err="1">
                <a:latin typeface="Helvetica"/>
                <a:cs typeface="Calibri"/>
              </a:rPr>
              <a:t>Videre</a:t>
            </a:r>
            <a:r>
              <a:rPr lang="en-US" dirty="0">
                <a:latin typeface="Helvetica"/>
                <a:cs typeface="Calibri"/>
              </a:rPr>
              <a:t> </a:t>
            </a:r>
            <a:r>
              <a:rPr lang="en-US" dirty="0" err="1">
                <a:latin typeface="Helvetica"/>
                <a:cs typeface="Calibri"/>
              </a:rPr>
              <a:t>skal</a:t>
            </a:r>
            <a:r>
              <a:rPr lang="en-US" dirty="0">
                <a:latin typeface="Helvetica"/>
                <a:cs typeface="Calibri"/>
              </a:rPr>
              <a:t> det </a:t>
            </a:r>
            <a:r>
              <a:rPr lang="en-US" dirty="0" err="1">
                <a:latin typeface="Helvetica"/>
                <a:cs typeface="Calibri"/>
              </a:rPr>
              <a:t>utvikles</a:t>
            </a:r>
            <a:r>
              <a:rPr lang="en-US" dirty="0">
                <a:latin typeface="Helvetica"/>
                <a:cs typeface="Calibri"/>
              </a:rPr>
              <a:t> </a:t>
            </a:r>
            <a:r>
              <a:rPr lang="en-US" dirty="0" err="1">
                <a:latin typeface="Helvetica"/>
                <a:cs typeface="Calibri"/>
              </a:rPr>
              <a:t>en</a:t>
            </a:r>
            <a:r>
              <a:rPr lang="en-US" dirty="0">
                <a:latin typeface="Helvetica"/>
                <a:cs typeface="Calibri"/>
              </a:rPr>
              <a:t> </a:t>
            </a:r>
            <a:r>
              <a:rPr lang="en-US" dirty="0" err="1">
                <a:latin typeface="Helvetica"/>
                <a:cs typeface="Calibri"/>
              </a:rPr>
              <a:t>eller</a:t>
            </a:r>
            <a:r>
              <a:rPr lang="en-US" dirty="0">
                <a:latin typeface="Helvetica"/>
                <a:cs typeface="Calibri"/>
              </a:rPr>
              <a:t> </a:t>
            </a:r>
            <a:r>
              <a:rPr lang="en-US" dirty="0" err="1">
                <a:latin typeface="Helvetica"/>
                <a:cs typeface="Calibri"/>
              </a:rPr>
              <a:t>flere</a:t>
            </a:r>
            <a:r>
              <a:rPr lang="en-US" dirty="0">
                <a:latin typeface="Helvetica"/>
                <a:cs typeface="Calibri"/>
              </a:rPr>
              <a:t> </a:t>
            </a:r>
            <a:r>
              <a:rPr lang="en-US" dirty="0" err="1">
                <a:latin typeface="Helvetica"/>
                <a:cs typeface="Calibri"/>
              </a:rPr>
              <a:t>prototyper</a:t>
            </a:r>
            <a:r>
              <a:rPr lang="en-US" dirty="0">
                <a:latin typeface="Helvetica"/>
                <a:cs typeface="Calibri"/>
              </a:rPr>
              <a:t> for </a:t>
            </a:r>
            <a:r>
              <a:rPr lang="en-US" dirty="0" err="1">
                <a:latin typeface="Helvetica"/>
                <a:cs typeface="Calibri"/>
              </a:rPr>
              <a:t>å</a:t>
            </a:r>
            <a:r>
              <a:rPr lang="en-US" dirty="0">
                <a:latin typeface="Helvetica"/>
                <a:cs typeface="Calibri"/>
              </a:rPr>
              <a:t> teste </a:t>
            </a:r>
            <a:r>
              <a:rPr lang="en-US" dirty="0" err="1">
                <a:latin typeface="Helvetica"/>
                <a:cs typeface="Calibri"/>
              </a:rPr>
              <a:t>og</a:t>
            </a:r>
            <a:r>
              <a:rPr lang="en-US" dirty="0">
                <a:latin typeface="Helvetica"/>
                <a:cs typeface="Calibri"/>
              </a:rPr>
              <a:t> vise </a:t>
            </a:r>
            <a:r>
              <a:rPr lang="en-US" dirty="0" err="1">
                <a:latin typeface="Helvetica"/>
                <a:cs typeface="Calibri"/>
              </a:rPr>
              <a:t>fram</a:t>
            </a:r>
            <a:r>
              <a:rPr lang="en-US" dirty="0">
                <a:latin typeface="Helvetica"/>
                <a:cs typeface="Calibri"/>
              </a:rPr>
              <a:t> </a:t>
            </a:r>
            <a:r>
              <a:rPr lang="en-US" dirty="0" err="1">
                <a:latin typeface="Helvetica"/>
                <a:cs typeface="Calibri"/>
              </a:rPr>
              <a:t>konseptet</a:t>
            </a:r>
            <a:r>
              <a:rPr lang="en-US" dirty="0">
                <a:latin typeface="Helvetica"/>
                <a:cs typeface="Calibri"/>
              </a:rPr>
              <a:t>. </a:t>
            </a:r>
            <a:r>
              <a:rPr lang="en-US" dirty="0" err="1">
                <a:latin typeface="Helvetica"/>
                <a:cs typeface="Calibri"/>
              </a:rPr>
              <a:t>Konseptet</a:t>
            </a:r>
            <a:r>
              <a:rPr lang="en-US" dirty="0">
                <a:latin typeface="Helvetica"/>
                <a:cs typeface="Calibri"/>
              </a:rPr>
              <a:t> </a:t>
            </a:r>
            <a:r>
              <a:rPr lang="en-US" dirty="0" err="1">
                <a:latin typeface="Helvetica"/>
                <a:cs typeface="Calibri"/>
              </a:rPr>
              <a:t>bør</a:t>
            </a:r>
            <a:r>
              <a:rPr lang="en-US" dirty="0">
                <a:latin typeface="Helvetica"/>
                <a:cs typeface="Calibri"/>
              </a:rPr>
              <a:t> </a:t>
            </a:r>
            <a:r>
              <a:rPr lang="en-US" dirty="0" err="1">
                <a:latin typeface="Helvetica"/>
                <a:cs typeface="Calibri"/>
              </a:rPr>
              <a:t>legge</a:t>
            </a:r>
            <a:r>
              <a:rPr lang="en-US" dirty="0">
                <a:latin typeface="Helvetica"/>
                <a:cs typeface="Calibri"/>
              </a:rPr>
              <a:t> </a:t>
            </a:r>
            <a:r>
              <a:rPr lang="en-US" dirty="0" err="1">
                <a:latin typeface="Helvetica"/>
                <a:cs typeface="Calibri"/>
              </a:rPr>
              <a:t>vekt</a:t>
            </a:r>
            <a:r>
              <a:rPr lang="en-US" dirty="0">
                <a:latin typeface="Helvetica"/>
                <a:cs typeface="Calibri"/>
              </a:rPr>
              <a:t> </a:t>
            </a:r>
            <a:r>
              <a:rPr lang="en-US" dirty="0" err="1">
                <a:latin typeface="Helvetica"/>
                <a:cs typeface="Calibri"/>
              </a:rPr>
              <a:t>på</a:t>
            </a:r>
            <a:r>
              <a:rPr lang="en-US" dirty="0">
                <a:latin typeface="Helvetica"/>
                <a:cs typeface="Calibri"/>
              </a:rPr>
              <a:t> </a:t>
            </a:r>
            <a:r>
              <a:rPr lang="en-US" dirty="0" err="1">
                <a:latin typeface="Helvetica"/>
                <a:cs typeface="Calibri"/>
              </a:rPr>
              <a:t>enkle</a:t>
            </a:r>
            <a:r>
              <a:rPr lang="en-US" dirty="0">
                <a:latin typeface="Helvetica"/>
                <a:cs typeface="Calibri"/>
              </a:rPr>
              <a:t> </a:t>
            </a:r>
            <a:r>
              <a:rPr lang="en-US" dirty="0" err="1">
                <a:latin typeface="Helvetica"/>
                <a:cs typeface="Calibri"/>
              </a:rPr>
              <a:t>og</a:t>
            </a:r>
            <a:r>
              <a:rPr lang="en-US" dirty="0">
                <a:latin typeface="Helvetica"/>
                <a:cs typeface="Calibri"/>
              </a:rPr>
              <a:t> </a:t>
            </a:r>
            <a:r>
              <a:rPr lang="en-US" dirty="0" err="1">
                <a:latin typeface="Helvetica"/>
                <a:cs typeface="Calibri"/>
              </a:rPr>
              <a:t>oppsøkende</a:t>
            </a:r>
            <a:r>
              <a:rPr lang="en-US" dirty="0">
                <a:latin typeface="Helvetica"/>
                <a:cs typeface="Calibri"/>
              </a:rPr>
              <a:t> </a:t>
            </a:r>
            <a:r>
              <a:rPr lang="en-US" dirty="0" err="1">
                <a:latin typeface="Helvetica"/>
                <a:cs typeface="Calibri"/>
              </a:rPr>
              <a:t>interaksjoner</a:t>
            </a:r>
            <a:r>
              <a:rPr lang="en-US" dirty="0">
                <a:latin typeface="Helvetica"/>
                <a:cs typeface="Calibri"/>
              </a:rPr>
              <a:t> der </a:t>
            </a:r>
            <a:r>
              <a:rPr lang="en-US" dirty="0" err="1">
                <a:latin typeface="Helvetica"/>
                <a:cs typeface="Calibri"/>
              </a:rPr>
              <a:t>brukeren</a:t>
            </a:r>
            <a:r>
              <a:rPr lang="en-US" dirty="0">
                <a:latin typeface="Helvetica"/>
                <a:cs typeface="Calibri"/>
              </a:rPr>
              <a:t> </a:t>
            </a:r>
            <a:r>
              <a:rPr lang="en-US" dirty="0" err="1">
                <a:latin typeface="Helvetica"/>
                <a:cs typeface="Calibri"/>
              </a:rPr>
              <a:t>befinner</a:t>
            </a:r>
            <a:r>
              <a:rPr lang="en-US" dirty="0">
                <a:latin typeface="Helvetica"/>
                <a:cs typeface="Calibri"/>
              </a:rPr>
              <a:t> seg, </a:t>
            </a:r>
            <a:r>
              <a:rPr lang="en-US" dirty="0" err="1">
                <a:latin typeface="Helvetica"/>
                <a:cs typeface="Calibri"/>
              </a:rPr>
              <a:t>uavhengig</a:t>
            </a:r>
            <a:r>
              <a:rPr lang="en-US" dirty="0">
                <a:latin typeface="Helvetica"/>
                <a:cs typeface="Calibri"/>
              </a:rPr>
              <a:t> av </a:t>
            </a:r>
            <a:r>
              <a:rPr lang="en-US" dirty="0" err="1">
                <a:latin typeface="Helvetica"/>
                <a:cs typeface="Calibri"/>
              </a:rPr>
              <a:t>situasjon</a:t>
            </a:r>
            <a:r>
              <a:rPr lang="en-US" dirty="0">
                <a:latin typeface="Helvetica"/>
                <a:cs typeface="Calibri"/>
              </a:rPr>
              <a:t> </a:t>
            </a:r>
            <a:r>
              <a:rPr lang="en-US" dirty="0" err="1">
                <a:latin typeface="Helvetica"/>
                <a:cs typeface="Calibri"/>
              </a:rPr>
              <a:t>eller</a:t>
            </a:r>
            <a:r>
              <a:rPr lang="en-US" dirty="0">
                <a:latin typeface="Helvetica"/>
                <a:cs typeface="Calibri"/>
              </a:rPr>
              <a:t> </a:t>
            </a:r>
            <a:r>
              <a:rPr lang="en-US" dirty="0" err="1">
                <a:latin typeface="Helvetica"/>
                <a:cs typeface="Calibri"/>
              </a:rPr>
              <a:t>kontekst</a:t>
            </a:r>
            <a:r>
              <a:rPr lang="en-US" dirty="0">
                <a:latin typeface="Helvetica"/>
                <a:cs typeface="Calibri"/>
              </a:rPr>
              <a:t>.</a:t>
            </a:r>
            <a:endParaRPr lang="nb-NO" dirty="0">
              <a:cs typeface="Calibri" panose="020F0502020204030204"/>
            </a:endParaRPr>
          </a:p>
        </p:txBody>
      </p:sp>
    </p:spTree>
    <p:extLst>
      <p:ext uri="{BB962C8B-B14F-4D97-AF65-F5344CB8AC3E}">
        <p14:creationId xmlns:p14="http://schemas.microsoft.com/office/powerpoint/2010/main" val="1697608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15241" y="2428316"/>
            <a:ext cx="9161517" cy="1886381"/>
          </a:xfrm>
        </p:spPr>
        <p:txBody>
          <a:bodyPr>
            <a:normAutofit/>
          </a:bodyPr>
          <a:lstStyle/>
          <a:p>
            <a:r>
              <a:rPr lang="nb-NO" sz="9600" dirty="0">
                <a:solidFill>
                  <a:srgbClr val="0300B0"/>
                </a:solidFill>
                <a:ea typeface="+mj-lt"/>
                <a:cs typeface="Calibri"/>
              </a:rPr>
              <a:t>HVORFOR?</a:t>
            </a:r>
            <a:endParaRPr lang="nb-NO" sz="9600" dirty="0">
              <a:solidFill>
                <a:srgbClr val="0300B0"/>
              </a:solidFill>
              <a:cs typeface="Calibri Light" panose="020F0302020204030204"/>
            </a:endParaRPr>
          </a:p>
        </p:txBody>
      </p:sp>
    </p:spTree>
    <p:extLst>
      <p:ext uri="{BB962C8B-B14F-4D97-AF65-F5344CB8AC3E}">
        <p14:creationId xmlns:p14="http://schemas.microsoft.com/office/powerpoint/2010/main" val="4188974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15241" y="3085213"/>
            <a:ext cx="9161517" cy="1886381"/>
          </a:xfrm>
        </p:spPr>
        <p:txBody>
          <a:bodyPr vert="horz" lIns="91440" tIns="45720" rIns="91440" bIns="45720" rtlCol="0" anchor="b">
            <a:noAutofit/>
          </a:bodyPr>
          <a:lstStyle/>
          <a:p>
            <a:pPr algn="l"/>
            <a:r>
              <a:rPr lang="nb-NO" sz="4000">
                <a:solidFill>
                  <a:srgbClr val="0300B0"/>
                </a:solidFill>
                <a:ea typeface="+mj-lt"/>
                <a:cs typeface="+mj-lt"/>
              </a:rPr>
              <a:t>Mer effektiv ressursbruk</a:t>
            </a:r>
            <a:br>
              <a:rPr lang="nb-NO" sz="4000">
                <a:solidFill>
                  <a:srgbClr val="0300B0"/>
                </a:solidFill>
                <a:ea typeface="+mj-lt"/>
                <a:cs typeface="+mj-lt"/>
              </a:rPr>
            </a:br>
            <a:endParaRPr lang="nb-NO" sz="4000">
              <a:solidFill>
                <a:srgbClr val="0300B0"/>
              </a:solidFill>
              <a:cs typeface="Calibri Light"/>
            </a:endParaRPr>
          </a:p>
          <a:p>
            <a:pPr algn="l"/>
            <a:r>
              <a:rPr lang="nb-NO" sz="4000">
                <a:solidFill>
                  <a:srgbClr val="0300B0"/>
                </a:solidFill>
                <a:ea typeface="+mj-lt"/>
                <a:cs typeface="+mj-lt"/>
              </a:rPr>
              <a:t>Tilrettelegger for proaktivitet</a:t>
            </a:r>
            <a:br>
              <a:rPr lang="nb-NO" sz="4000">
                <a:solidFill>
                  <a:srgbClr val="0300B0"/>
                </a:solidFill>
                <a:ea typeface="+mj-lt"/>
                <a:cs typeface="+mj-lt"/>
              </a:rPr>
            </a:br>
            <a:endParaRPr lang="nb-NO" sz="4000">
              <a:solidFill>
                <a:srgbClr val="0300B0"/>
              </a:solidFill>
              <a:cs typeface="Calibri Light"/>
            </a:endParaRPr>
          </a:p>
          <a:p>
            <a:pPr algn="l"/>
            <a:r>
              <a:rPr lang="nb-NO" sz="4000">
                <a:solidFill>
                  <a:srgbClr val="0300B0"/>
                </a:solidFill>
                <a:ea typeface="+mj-lt"/>
                <a:cs typeface="+mj-lt"/>
              </a:rPr>
              <a:t>Mer sammenhengende, helhetlige tjenester</a:t>
            </a:r>
            <a:endParaRPr lang="nb-NO" sz="4000">
              <a:solidFill>
                <a:srgbClr val="0300B0"/>
              </a:solidFill>
              <a:cs typeface="Calibri"/>
            </a:endParaRPr>
          </a:p>
        </p:txBody>
      </p:sp>
    </p:spTree>
    <p:extLst>
      <p:ext uri="{BB962C8B-B14F-4D97-AF65-F5344CB8AC3E}">
        <p14:creationId xmlns:p14="http://schemas.microsoft.com/office/powerpoint/2010/main" val="1691510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3C1C2246-F367-409D-9396-5CE6C5FD60E2}"/>
              </a:ext>
            </a:extLst>
          </p:cNvPr>
          <p:cNvPicPr>
            <a:picLocks noChangeAspect="1"/>
          </p:cNvPicPr>
          <p:nvPr/>
        </p:nvPicPr>
        <p:blipFill>
          <a:blip r:embed="rId2"/>
          <a:stretch>
            <a:fillRect/>
          </a:stretch>
        </p:blipFill>
        <p:spPr>
          <a:xfrm>
            <a:off x="0" y="-6646"/>
            <a:ext cx="12209119" cy="6862536"/>
          </a:xfrm>
          <a:prstGeom prst="rect">
            <a:avLst/>
          </a:prstGeom>
        </p:spPr>
      </p:pic>
      <p:pic>
        <p:nvPicPr>
          <p:cNvPr id="2" name="Bilde 4">
            <a:extLst>
              <a:ext uri="{FF2B5EF4-FFF2-40B4-BE49-F238E27FC236}">
                <a16:creationId xmlns:a16="http://schemas.microsoft.com/office/drawing/2014/main" id="{FEF2790C-B524-4A81-89A9-46C1E6D5C27D}"/>
              </a:ext>
            </a:extLst>
          </p:cNvPr>
          <p:cNvPicPr>
            <a:picLocks noChangeAspect="1"/>
          </p:cNvPicPr>
          <p:nvPr/>
        </p:nvPicPr>
        <p:blipFill>
          <a:blip r:embed="rId3"/>
          <a:stretch>
            <a:fillRect/>
          </a:stretch>
        </p:blipFill>
        <p:spPr>
          <a:xfrm>
            <a:off x="2648607" y="1292269"/>
            <a:ext cx="7236371" cy="4107047"/>
          </a:xfrm>
          <a:prstGeom prst="rect">
            <a:avLst/>
          </a:prstGeom>
        </p:spPr>
      </p:pic>
    </p:spTree>
    <p:extLst>
      <p:ext uri="{BB962C8B-B14F-4D97-AF65-F5344CB8AC3E}">
        <p14:creationId xmlns:p14="http://schemas.microsoft.com/office/powerpoint/2010/main" val="4625520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3C1C2246-F367-409D-9396-5CE6C5FD60E2}"/>
              </a:ext>
            </a:extLst>
          </p:cNvPr>
          <p:cNvPicPr>
            <a:picLocks noChangeAspect="1"/>
          </p:cNvPicPr>
          <p:nvPr/>
        </p:nvPicPr>
        <p:blipFill>
          <a:blip r:embed="rId2"/>
          <a:stretch>
            <a:fillRect/>
          </a:stretch>
        </p:blipFill>
        <p:spPr>
          <a:xfrm>
            <a:off x="0" y="-6646"/>
            <a:ext cx="12209119" cy="6862536"/>
          </a:xfrm>
          <a:prstGeom prst="rect">
            <a:avLst/>
          </a:prstGeom>
        </p:spPr>
      </p:pic>
      <p:pic>
        <p:nvPicPr>
          <p:cNvPr id="2" name="Bilde 4">
            <a:extLst>
              <a:ext uri="{FF2B5EF4-FFF2-40B4-BE49-F238E27FC236}">
                <a16:creationId xmlns:a16="http://schemas.microsoft.com/office/drawing/2014/main" id="{FEF2790C-B524-4A81-89A9-46C1E6D5C27D}"/>
              </a:ext>
            </a:extLst>
          </p:cNvPr>
          <p:cNvPicPr>
            <a:picLocks noChangeAspect="1"/>
          </p:cNvPicPr>
          <p:nvPr/>
        </p:nvPicPr>
        <p:blipFill>
          <a:blip r:embed="rId3"/>
          <a:stretch>
            <a:fillRect/>
          </a:stretch>
        </p:blipFill>
        <p:spPr>
          <a:xfrm>
            <a:off x="2648607" y="1292269"/>
            <a:ext cx="7236371" cy="4107047"/>
          </a:xfrm>
          <a:prstGeom prst="rect">
            <a:avLst/>
          </a:prstGeom>
        </p:spPr>
      </p:pic>
      <p:sp>
        <p:nvSpPr>
          <p:cNvPr id="5" name="Pil: opp 4">
            <a:extLst>
              <a:ext uri="{FF2B5EF4-FFF2-40B4-BE49-F238E27FC236}">
                <a16:creationId xmlns:a16="http://schemas.microsoft.com/office/drawing/2014/main" id="{B3878CFA-B23C-4AD3-9BB1-69DEF04BA95B}"/>
              </a:ext>
            </a:extLst>
          </p:cNvPr>
          <p:cNvSpPr/>
          <p:nvPr/>
        </p:nvSpPr>
        <p:spPr>
          <a:xfrm rot="16200000">
            <a:off x="10213708" y="2365179"/>
            <a:ext cx="270339" cy="2126911"/>
          </a:xfrm>
          <a:prstGeom prst="up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17633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Bilde 3">
            <a:extLst>
              <a:ext uri="{FF2B5EF4-FFF2-40B4-BE49-F238E27FC236}">
                <a16:creationId xmlns:a16="http://schemas.microsoft.com/office/drawing/2014/main" id="{53DCBC98-16BB-4561-AA3A-D21D4C58A31E}"/>
              </a:ext>
            </a:extLst>
          </p:cNvPr>
          <p:cNvPicPr>
            <a:picLocks noChangeAspect="1"/>
          </p:cNvPicPr>
          <p:nvPr/>
        </p:nvPicPr>
        <p:blipFill rotWithShape="1">
          <a:blip r:embed="rId2"/>
          <a:srcRect t="-61" r="224" b="10322"/>
          <a:stretch/>
        </p:blipFill>
        <p:spPr>
          <a:xfrm>
            <a:off x="805092" y="467245"/>
            <a:ext cx="2553111" cy="4632806"/>
          </a:xfrm>
          <a:prstGeom prst="rect">
            <a:avLst/>
          </a:prstGeom>
        </p:spPr>
      </p:pic>
      <p:pic>
        <p:nvPicPr>
          <p:cNvPr id="7" name="Bilde 7" descr="Et bilde som inneholder tekst&#10;&#10;Automatisk generert beskrivelse">
            <a:extLst>
              <a:ext uri="{FF2B5EF4-FFF2-40B4-BE49-F238E27FC236}">
                <a16:creationId xmlns:a16="http://schemas.microsoft.com/office/drawing/2014/main" id="{68AF07E3-D04A-417C-A017-001250CC8E98}"/>
              </a:ext>
            </a:extLst>
          </p:cNvPr>
          <p:cNvPicPr>
            <a:picLocks noChangeAspect="1"/>
          </p:cNvPicPr>
          <p:nvPr/>
        </p:nvPicPr>
        <p:blipFill>
          <a:blip r:embed="rId3"/>
          <a:stretch>
            <a:fillRect/>
          </a:stretch>
        </p:blipFill>
        <p:spPr>
          <a:xfrm>
            <a:off x="3471496" y="460759"/>
            <a:ext cx="2560027" cy="3364733"/>
          </a:xfrm>
          <a:prstGeom prst="rect">
            <a:avLst/>
          </a:prstGeom>
        </p:spPr>
      </p:pic>
      <p:pic>
        <p:nvPicPr>
          <p:cNvPr id="8" name="Bilde 8" descr="Et bilde som inneholder tekst&#10;&#10;Automatisk generert beskrivelse">
            <a:extLst>
              <a:ext uri="{FF2B5EF4-FFF2-40B4-BE49-F238E27FC236}">
                <a16:creationId xmlns:a16="http://schemas.microsoft.com/office/drawing/2014/main" id="{510FF6A3-E6AC-4CFC-BCEA-5DCF74A2AD7E}"/>
              </a:ext>
            </a:extLst>
          </p:cNvPr>
          <p:cNvPicPr>
            <a:picLocks noChangeAspect="1"/>
          </p:cNvPicPr>
          <p:nvPr/>
        </p:nvPicPr>
        <p:blipFill>
          <a:blip r:embed="rId4"/>
          <a:stretch>
            <a:fillRect/>
          </a:stretch>
        </p:blipFill>
        <p:spPr>
          <a:xfrm>
            <a:off x="6134645" y="426427"/>
            <a:ext cx="2553073" cy="4678973"/>
          </a:xfrm>
          <a:prstGeom prst="rect">
            <a:avLst/>
          </a:prstGeom>
        </p:spPr>
      </p:pic>
      <p:pic>
        <p:nvPicPr>
          <p:cNvPr id="9" name="Bilde 9" descr="Et bilde som inneholder bord&#10;&#10;Automatisk generert beskrivelse">
            <a:extLst>
              <a:ext uri="{FF2B5EF4-FFF2-40B4-BE49-F238E27FC236}">
                <a16:creationId xmlns:a16="http://schemas.microsoft.com/office/drawing/2014/main" id="{E2D9688F-9FA1-47C3-8147-72F0FCD7128F}"/>
              </a:ext>
            </a:extLst>
          </p:cNvPr>
          <p:cNvPicPr>
            <a:picLocks noChangeAspect="1"/>
          </p:cNvPicPr>
          <p:nvPr/>
        </p:nvPicPr>
        <p:blipFill>
          <a:blip r:embed="rId5"/>
          <a:stretch>
            <a:fillRect/>
          </a:stretch>
        </p:blipFill>
        <p:spPr>
          <a:xfrm>
            <a:off x="8795171" y="419101"/>
            <a:ext cx="2551369" cy="4715608"/>
          </a:xfrm>
          <a:prstGeom prst="rect">
            <a:avLst/>
          </a:prstGeom>
        </p:spPr>
      </p:pic>
      <p:pic>
        <p:nvPicPr>
          <p:cNvPr id="10" name="Bilde 10" descr="Et bilde som inneholder kart&#10;&#10;Automatisk generert beskrivelse">
            <a:extLst>
              <a:ext uri="{FF2B5EF4-FFF2-40B4-BE49-F238E27FC236}">
                <a16:creationId xmlns:a16="http://schemas.microsoft.com/office/drawing/2014/main" id="{853884FD-750A-4F98-9EA7-789AF1F8250E}"/>
              </a:ext>
            </a:extLst>
          </p:cNvPr>
          <p:cNvPicPr>
            <a:picLocks noChangeAspect="1"/>
          </p:cNvPicPr>
          <p:nvPr/>
        </p:nvPicPr>
        <p:blipFill>
          <a:blip r:embed="rId6"/>
          <a:stretch>
            <a:fillRect/>
          </a:stretch>
        </p:blipFill>
        <p:spPr>
          <a:xfrm>
            <a:off x="10021766" y="5189967"/>
            <a:ext cx="1335330" cy="1562950"/>
          </a:xfrm>
          <a:prstGeom prst="rect">
            <a:avLst/>
          </a:prstGeom>
        </p:spPr>
      </p:pic>
      <p:sp>
        <p:nvSpPr>
          <p:cNvPr id="13" name="TekstSylinder 12">
            <a:extLst>
              <a:ext uri="{FF2B5EF4-FFF2-40B4-BE49-F238E27FC236}">
                <a16:creationId xmlns:a16="http://schemas.microsoft.com/office/drawing/2014/main" id="{3E7D6F5B-F040-4567-9112-826965D9B899}"/>
              </a:ext>
            </a:extLst>
          </p:cNvPr>
          <p:cNvSpPr txBox="1"/>
          <p:nvPr/>
        </p:nvSpPr>
        <p:spPr>
          <a:xfrm>
            <a:off x="731227" y="9378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a:t>Nyheter</a:t>
            </a:r>
          </a:p>
        </p:txBody>
      </p:sp>
      <p:sp>
        <p:nvSpPr>
          <p:cNvPr id="16" name="TekstSylinder 15">
            <a:extLst>
              <a:ext uri="{FF2B5EF4-FFF2-40B4-BE49-F238E27FC236}">
                <a16:creationId xmlns:a16="http://schemas.microsoft.com/office/drawing/2014/main" id="{6961C989-60C6-4A71-978B-86097CF6F314}"/>
              </a:ext>
            </a:extLst>
          </p:cNvPr>
          <p:cNvSpPr txBox="1"/>
          <p:nvPr/>
        </p:nvSpPr>
        <p:spPr>
          <a:xfrm>
            <a:off x="3390900" y="10111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a:t>Tjenestekategorier</a:t>
            </a:r>
          </a:p>
        </p:txBody>
      </p:sp>
      <p:sp>
        <p:nvSpPr>
          <p:cNvPr id="17" name="TekstSylinder 16">
            <a:extLst>
              <a:ext uri="{FF2B5EF4-FFF2-40B4-BE49-F238E27FC236}">
                <a16:creationId xmlns:a16="http://schemas.microsoft.com/office/drawing/2014/main" id="{D7FA0FEE-7922-4536-AEC9-320CC1B9BDC9}"/>
              </a:ext>
            </a:extLst>
          </p:cNvPr>
          <p:cNvSpPr txBox="1"/>
          <p:nvPr/>
        </p:nvSpPr>
        <p:spPr>
          <a:xfrm>
            <a:off x="6057900" y="10111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a:t>Tjenester</a:t>
            </a:r>
          </a:p>
        </p:txBody>
      </p:sp>
      <p:sp>
        <p:nvSpPr>
          <p:cNvPr id="18" name="TekstSylinder 17">
            <a:extLst>
              <a:ext uri="{FF2B5EF4-FFF2-40B4-BE49-F238E27FC236}">
                <a16:creationId xmlns:a16="http://schemas.microsoft.com/office/drawing/2014/main" id="{24EE91D9-D2F4-4E27-9CC5-667C2B023F85}"/>
              </a:ext>
            </a:extLst>
          </p:cNvPr>
          <p:cNvSpPr txBox="1"/>
          <p:nvPr/>
        </p:nvSpPr>
        <p:spPr>
          <a:xfrm>
            <a:off x="8688265" y="9378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I dybden</a:t>
            </a:r>
          </a:p>
        </p:txBody>
      </p:sp>
      <p:sp>
        <p:nvSpPr>
          <p:cNvPr id="19" name="TekstSylinder 18">
            <a:extLst>
              <a:ext uri="{FF2B5EF4-FFF2-40B4-BE49-F238E27FC236}">
                <a16:creationId xmlns:a16="http://schemas.microsoft.com/office/drawing/2014/main" id="{AF6AB052-2973-438A-8197-D818B44675E4}"/>
              </a:ext>
            </a:extLst>
          </p:cNvPr>
          <p:cNvSpPr txBox="1"/>
          <p:nvPr/>
        </p:nvSpPr>
        <p:spPr>
          <a:xfrm>
            <a:off x="8297273" y="645288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Hva brukes hvor</a:t>
            </a:r>
          </a:p>
        </p:txBody>
      </p:sp>
    </p:spTree>
    <p:extLst>
      <p:ext uri="{BB962C8B-B14F-4D97-AF65-F5344CB8AC3E}">
        <p14:creationId xmlns:p14="http://schemas.microsoft.com/office/powerpoint/2010/main" val="3197407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C4E161D-22A8-480C-8F27-F537E9DAAAA5}"/>
              </a:ext>
            </a:extLst>
          </p:cNvPr>
          <p:cNvPicPr>
            <a:picLocks noChangeAspect="1"/>
          </p:cNvPicPr>
          <p:nvPr/>
        </p:nvPicPr>
        <p:blipFill>
          <a:blip r:embed="rId3"/>
          <a:stretch>
            <a:fillRect/>
          </a:stretch>
        </p:blipFill>
        <p:spPr>
          <a:xfrm>
            <a:off x="1597244" y="3935570"/>
            <a:ext cx="2449686" cy="1968138"/>
          </a:xfrm>
          <a:prstGeom prst="rect">
            <a:avLst/>
          </a:prstGeom>
        </p:spPr>
      </p:pic>
      <p:pic>
        <p:nvPicPr>
          <p:cNvPr id="8" name="Bilde 9">
            <a:extLst>
              <a:ext uri="{FF2B5EF4-FFF2-40B4-BE49-F238E27FC236}">
                <a16:creationId xmlns:a16="http://schemas.microsoft.com/office/drawing/2014/main" id="{BBD1261B-A6A9-4832-AB89-85AB40A0931D}"/>
              </a:ext>
            </a:extLst>
          </p:cNvPr>
          <p:cNvPicPr>
            <a:picLocks noChangeAspect="1"/>
          </p:cNvPicPr>
          <p:nvPr/>
        </p:nvPicPr>
        <p:blipFill>
          <a:blip r:embed="rId4"/>
          <a:stretch>
            <a:fillRect/>
          </a:stretch>
        </p:blipFill>
        <p:spPr>
          <a:xfrm>
            <a:off x="8215221" y="3306380"/>
            <a:ext cx="2964266" cy="2822806"/>
          </a:xfrm>
          <a:prstGeom prst="rect">
            <a:avLst/>
          </a:prstGeom>
        </p:spPr>
      </p:pic>
      <p:sp>
        <p:nvSpPr>
          <p:cNvPr id="12" name="Undertittel 4">
            <a:extLst>
              <a:ext uri="{FF2B5EF4-FFF2-40B4-BE49-F238E27FC236}">
                <a16:creationId xmlns:a16="http://schemas.microsoft.com/office/drawing/2014/main" id="{4C7897E9-8E0E-4B7B-AB08-B0A64CF45F64}"/>
              </a:ext>
            </a:extLst>
          </p:cNvPr>
          <p:cNvSpPr txBox="1">
            <a:spLocks/>
          </p:cNvSpPr>
          <p:nvPr/>
        </p:nvSpPr>
        <p:spPr>
          <a:xfrm>
            <a:off x="586828" y="5994857"/>
            <a:ext cx="4346389" cy="6627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latin typeface="Calibri Light"/>
                <a:cs typeface="Calibri Light"/>
              </a:rPr>
              <a:t>Kommunikasjon mellom tjenester</a:t>
            </a:r>
            <a:endParaRPr lang="nb-NO"/>
          </a:p>
        </p:txBody>
      </p:sp>
      <p:sp>
        <p:nvSpPr>
          <p:cNvPr id="13" name="Undertittel 4">
            <a:extLst>
              <a:ext uri="{FF2B5EF4-FFF2-40B4-BE49-F238E27FC236}">
                <a16:creationId xmlns:a16="http://schemas.microsoft.com/office/drawing/2014/main" id="{25289F5F-A404-444F-AAB1-1358339B8F3C}"/>
              </a:ext>
            </a:extLst>
          </p:cNvPr>
          <p:cNvSpPr txBox="1">
            <a:spLocks/>
          </p:cNvSpPr>
          <p:nvPr/>
        </p:nvSpPr>
        <p:spPr>
          <a:xfrm>
            <a:off x="6998095" y="6050119"/>
            <a:ext cx="4346389" cy="662738"/>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latin typeface="Calibri Light"/>
                <a:cs typeface="Calibri"/>
              </a:rPr>
              <a:t>Kommunikasjon mellom kommuner, stat og innbygger</a:t>
            </a:r>
            <a:endParaRPr lang="nb-NO"/>
          </a:p>
        </p:txBody>
      </p:sp>
      <p:cxnSp>
        <p:nvCxnSpPr>
          <p:cNvPr id="6" name="Rett pilkobling 5">
            <a:extLst>
              <a:ext uri="{FF2B5EF4-FFF2-40B4-BE49-F238E27FC236}">
                <a16:creationId xmlns:a16="http://schemas.microsoft.com/office/drawing/2014/main" id="{67E4F606-0EE0-4024-9ACF-A7A52BB3A392}"/>
              </a:ext>
            </a:extLst>
          </p:cNvPr>
          <p:cNvCxnSpPr/>
          <p:nvPr/>
        </p:nvCxnSpPr>
        <p:spPr>
          <a:xfrm>
            <a:off x="4447628" y="4574628"/>
            <a:ext cx="3585779" cy="350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548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C4E161D-22A8-480C-8F27-F537E9DAAAA5}"/>
              </a:ext>
            </a:extLst>
          </p:cNvPr>
          <p:cNvPicPr>
            <a:picLocks noChangeAspect="1"/>
          </p:cNvPicPr>
          <p:nvPr/>
        </p:nvPicPr>
        <p:blipFill>
          <a:blip r:embed="rId3"/>
          <a:stretch>
            <a:fillRect/>
          </a:stretch>
        </p:blipFill>
        <p:spPr>
          <a:xfrm>
            <a:off x="1597244" y="3935570"/>
            <a:ext cx="2449686" cy="1968138"/>
          </a:xfrm>
          <a:prstGeom prst="rect">
            <a:avLst/>
          </a:prstGeom>
        </p:spPr>
      </p:pic>
      <p:pic>
        <p:nvPicPr>
          <p:cNvPr id="8" name="Bilde 9">
            <a:extLst>
              <a:ext uri="{FF2B5EF4-FFF2-40B4-BE49-F238E27FC236}">
                <a16:creationId xmlns:a16="http://schemas.microsoft.com/office/drawing/2014/main" id="{BBD1261B-A6A9-4832-AB89-85AB40A0931D}"/>
              </a:ext>
            </a:extLst>
          </p:cNvPr>
          <p:cNvPicPr>
            <a:picLocks noChangeAspect="1"/>
          </p:cNvPicPr>
          <p:nvPr/>
        </p:nvPicPr>
        <p:blipFill>
          <a:blip r:embed="rId4"/>
          <a:stretch>
            <a:fillRect/>
          </a:stretch>
        </p:blipFill>
        <p:spPr>
          <a:xfrm>
            <a:off x="8215221" y="3306380"/>
            <a:ext cx="2964266" cy="2822806"/>
          </a:xfrm>
          <a:prstGeom prst="rect">
            <a:avLst/>
          </a:prstGeom>
        </p:spPr>
      </p:pic>
      <p:pic>
        <p:nvPicPr>
          <p:cNvPr id="11" name="Bilde 10" descr="Et bilde som inneholder tekst&#10;&#10;Automatisk generert beskrivelse">
            <a:extLst>
              <a:ext uri="{FF2B5EF4-FFF2-40B4-BE49-F238E27FC236}">
                <a16:creationId xmlns:a16="http://schemas.microsoft.com/office/drawing/2014/main" id="{0B5D1F95-A568-4BA9-9F39-37462F9E37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769" y="580199"/>
            <a:ext cx="1465236" cy="2555785"/>
          </a:xfrm>
          <a:prstGeom prst="rect">
            <a:avLst/>
          </a:prstGeom>
        </p:spPr>
      </p:pic>
      <p:sp>
        <p:nvSpPr>
          <p:cNvPr id="12" name="Undertittel 4">
            <a:extLst>
              <a:ext uri="{FF2B5EF4-FFF2-40B4-BE49-F238E27FC236}">
                <a16:creationId xmlns:a16="http://schemas.microsoft.com/office/drawing/2014/main" id="{4C7897E9-8E0E-4B7B-AB08-B0A64CF45F64}"/>
              </a:ext>
            </a:extLst>
          </p:cNvPr>
          <p:cNvSpPr txBox="1">
            <a:spLocks/>
          </p:cNvSpPr>
          <p:nvPr/>
        </p:nvSpPr>
        <p:spPr>
          <a:xfrm>
            <a:off x="586828" y="5994857"/>
            <a:ext cx="4346389" cy="6627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latin typeface="Calibri Light"/>
                <a:cs typeface="Calibri Light"/>
              </a:rPr>
              <a:t>Kommunikasjon mellom tjenester</a:t>
            </a:r>
            <a:endParaRPr lang="nb-NO"/>
          </a:p>
        </p:txBody>
      </p:sp>
      <p:sp>
        <p:nvSpPr>
          <p:cNvPr id="13" name="Undertittel 4">
            <a:extLst>
              <a:ext uri="{FF2B5EF4-FFF2-40B4-BE49-F238E27FC236}">
                <a16:creationId xmlns:a16="http://schemas.microsoft.com/office/drawing/2014/main" id="{25289F5F-A404-444F-AAB1-1358339B8F3C}"/>
              </a:ext>
            </a:extLst>
          </p:cNvPr>
          <p:cNvSpPr txBox="1">
            <a:spLocks/>
          </p:cNvSpPr>
          <p:nvPr/>
        </p:nvSpPr>
        <p:spPr>
          <a:xfrm>
            <a:off x="6998095" y="6050119"/>
            <a:ext cx="4346389" cy="662738"/>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latin typeface="Calibri Light"/>
                <a:cs typeface="Calibri"/>
              </a:rPr>
              <a:t>Kommunikasjon mellom kommuner, stat og innbygger</a:t>
            </a:r>
            <a:endParaRPr lang="nb-NO"/>
          </a:p>
        </p:txBody>
      </p:sp>
      <p:sp>
        <p:nvSpPr>
          <p:cNvPr id="14" name="Undertittel 4">
            <a:extLst>
              <a:ext uri="{FF2B5EF4-FFF2-40B4-BE49-F238E27FC236}">
                <a16:creationId xmlns:a16="http://schemas.microsoft.com/office/drawing/2014/main" id="{77D2674D-A213-4CC0-A682-1CB04A82A739}"/>
              </a:ext>
            </a:extLst>
          </p:cNvPr>
          <p:cNvSpPr txBox="1">
            <a:spLocks/>
          </p:cNvSpPr>
          <p:nvPr/>
        </p:nvSpPr>
        <p:spPr>
          <a:xfrm>
            <a:off x="3588922" y="170375"/>
            <a:ext cx="4346389" cy="662738"/>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a:latin typeface="Calibri Light"/>
                <a:cs typeface="Calibri Light"/>
              </a:rPr>
              <a:t>Kommunikasjon mellom kommuner</a:t>
            </a:r>
            <a:endParaRPr lang="nb-NO"/>
          </a:p>
        </p:txBody>
      </p:sp>
      <p:cxnSp>
        <p:nvCxnSpPr>
          <p:cNvPr id="6" name="Rett pilkobling 5">
            <a:extLst>
              <a:ext uri="{FF2B5EF4-FFF2-40B4-BE49-F238E27FC236}">
                <a16:creationId xmlns:a16="http://schemas.microsoft.com/office/drawing/2014/main" id="{67E4F606-0EE0-4024-9ACF-A7A52BB3A392}"/>
              </a:ext>
            </a:extLst>
          </p:cNvPr>
          <p:cNvCxnSpPr/>
          <p:nvPr/>
        </p:nvCxnSpPr>
        <p:spPr>
          <a:xfrm>
            <a:off x="4447628" y="4574628"/>
            <a:ext cx="3585779" cy="350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a:extLst>
              <a:ext uri="{FF2B5EF4-FFF2-40B4-BE49-F238E27FC236}">
                <a16:creationId xmlns:a16="http://schemas.microsoft.com/office/drawing/2014/main" id="{3FA71421-6D14-4F05-85F9-4009D7696EC5}"/>
              </a:ext>
            </a:extLst>
          </p:cNvPr>
          <p:cNvCxnSpPr/>
          <p:nvPr/>
        </p:nvCxnSpPr>
        <p:spPr>
          <a:xfrm>
            <a:off x="6619766" y="3041869"/>
            <a:ext cx="1676400" cy="5377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Rett pilkobling 14">
            <a:extLst>
              <a:ext uri="{FF2B5EF4-FFF2-40B4-BE49-F238E27FC236}">
                <a16:creationId xmlns:a16="http://schemas.microsoft.com/office/drawing/2014/main" id="{42E330D5-BF1E-4E30-BA62-A908284B9692}"/>
              </a:ext>
            </a:extLst>
          </p:cNvPr>
          <p:cNvCxnSpPr>
            <a:cxnSpLocks/>
          </p:cNvCxnSpPr>
          <p:nvPr/>
        </p:nvCxnSpPr>
        <p:spPr>
          <a:xfrm flipH="1">
            <a:off x="2716924" y="2875455"/>
            <a:ext cx="1608082" cy="8618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715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BEDFF"/>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a:ea typeface="+mj-lt"/>
                <a:cs typeface="+mj-lt"/>
              </a:rPr>
              <a:t>Tanker om veien videre </a:t>
            </a:r>
            <a:endParaRPr lang="nb-NO"/>
          </a:p>
        </p:txBody>
      </p:sp>
      <p:sp>
        <p:nvSpPr>
          <p:cNvPr id="5" name="Undertittel 4">
            <a:extLst>
              <a:ext uri="{FF2B5EF4-FFF2-40B4-BE49-F238E27FC236}">
                <a16:creationId xmlns:a16="http://schemas.microsoft.com/office/drawing/2014/main" id="{6742AD64-D7B7-4908-9FCE-520B775A2FA7}"/>
              </a:ext>
            </a:extLst>
          </p:cNvPr>
          <p:cNvSpPr>
            <a:spLocks noGrp="1"/>
          </p:cNvSpPr>
          <p:nvPr>
            <p:ph type="subTitle" idx="1"/>
          </p:nvPr>
        </p:nvSpPr>
        <p:spPr>
          <a:xfrm>
            <a:off x="1524000" y="3602038"/>
            <a:ext cx="9144000" cy="2011732"/>
          </a:xfrm>
        </p:spPr>
        <p:txBody>
          <a:bodyPr vert="horz" lIns="91440" tIns="45720" rIns="91440" bIns="45720" rtlCol="0" anchor="t">
            <a:normAutofit/>
          </a:bodyPr>
          <a:lstStyle/>
          <a:p>
            <a:endParaRPr lang="nb-NO">
              <a:cs typeface="Calibri"/>
            </a:endParaRPr>
          </a:p>
        </p:txBody>
      </p:sp>
    </p:spTree>
    <p:extLst>
      <p:ext uri="{BB962C8B-B14F-4D97-AF65-F5344CB8AC3E}">
        <p14:creationId xmlns:p14="http://schemas.microsoft.com/office/powerpoint/2010/main" val="346007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91597" y="348072"/>
            <a:ext cx="9144000" cy="998794"/>
          </a:xfrm>
        </p:spPr>
        <p:txBody>
          <a:bodyPr>
            <a:normAutofit/>
          </a:bodyPr>
          <a:lstStyle/>
          <a:p>
            <a:r>
              <a:rPr lang="nb-NO" dirty="0">
                <a:ea typeface="+mj-lt"/>
                <a:cs typeface="+mj-lt"/>
              </a:rPr>
              <a:t>Våre anbefalinger videre</a:t>
            </a:r>
            <a:endParaRPr lang="nb-NO" dirty="0"/>
          </a:p>
        </p:txBody>
      </p:sp>
      <p:sp>
        <p:nvSpPr>
          <p:cNvPr id="4" name="Rektangel 3">
            <a:extLst>
              <a:ext uri="{FF2B5EF4-FFF2-40B4-BE49-F238E27FC236}">
                <a16:creationId xmlns:a16="http://schemas.microsoft.com/office/drawing/2014/main" id="{7627A9C5-CD44-4F81-BC6D-A4AD9F74A716}"/>
              </a:ext>
            </a:extLst>
          </p:cNvPr>
          <p:cNvSpPr/>
          <p:nvPr/>
        </p:nvSpPr>
        <p:spPr>
          <a:xfrm>
            <a:off x="1314756" y="1706366"/>
            <a:ext cx="2682952" cy="1694112"/>
          </a:xfrm>
          <a:prstGeom prst="rect">
            <a:avLst/>
          </a:prstGeom>
          <a:solidFill>
            <a:schemeClr val="accent1">
              <a:lumMod val="20000"/>
              <a:lumOff val="8000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nb-NO" b="0" i="0" dirty="0">
                <a:solidFill>
                  <a:srgbClr val="000000"/>
                </a:solidFill>
                <a:effectLst/>
                <a:latin typeface="Helvetica"/>
                <a:cs typeface="Helvetica"/>
              </a:rPr>
              <a:t>1. Kommunikasjon mellom systemer</a:t>
            </a:r>
            <a:endParaRPr lang="nb-NO" dirty="0"/>
          </a:p>
        </p:txBody>
      </p:sp>
      <p:sp>
        <p:nvSpPr>
          <p:cNvPr id="33" name="TekstSylinder 32">
            <a:extLst>
              <a:ext uri="{FF2B5EF4-FFF2-40B4-BE49-F238E27FC236}">
                <a16:creationId xmlns:a16="http://schemas.microsoft.com/office/drawing/2014/main" id="{86D03363-B5AC-42BE-A719-5C1378EBA906}"/>
              </a:ext>
            </a:extLst>
          </p:cNvPr>
          <p:cNvSpPr txBox="1"/>
          <p:nvPr/>
        </p:nvSpPr>
        <p:spPr>
          <a:xfrm>
            <a:off x="8369041" y="3688994"/>
            <a:ext cx="2743199"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b-NO" sz="1400" dirty="0">
                <a:latin typeface="Helvetica" pitchFamily="2" charset="0"/>
                <a:cs typeface="Calibri"/>
              </a:rPr>
              <a:t>Gjøre felles datakatalog enda enklere å benytte for forskjellige virksomheter</a:t>
            </a:r>
            <a:br>
              <a:rPr lang="nb-NO" sz="1400" dirty="0">
                <a:latin typeface="Helvetica" pitchFamily="2" charset="0"/>
                <a:cs typeface="Calibri"/>
              </a:rPr>
            </a:br>
            <a:endParaRPr lang="nb-NO" sz="1400" dirty="0">
              <a:latin typeface="Helvetica" pitchFamily="2" charset="0"/>
              <a:cs typeface="Calibri"/>
            </a:endParaRPr>
          </a:p>
          <a:p>
            <a:pPr marL="285750" indent="-285750">
              <a:buFont typeface="Arial"/>
              <a:buChar char="•"/>
            </a:pPr>
            <a:r>
              <a:rPr lang="nb-NO" sz="1400" dirty="0">
                <a:latin typeface="Helvetica" pitchFamily="2" charset="0"/>
              </a:rPr>
              <a:t>Tilrettelegge for at det skal bli enklere for kommuner å kommunisere, lære av hverandre og dele tjenester og innsiktsarbeid </a:t>
            </a:r>
            <a:br>
              <a:rPr lang="nb-NO" sz="1400" dirty="0">
                <a:latin typeface="Helvetica" pitchFamily="2" charset="0"/>
              </a:rPr>
            </a:br>
            <a:endParaRPr lang="nb-NO" sz="1400" dirty="0">
              <a:latin typeface="Helvetica" pitchFamily="2" charset="0"/>
            </a:endParaRPr>
          </a:p>
          <a:p>
            <a:pPr marL="285750" indent="-285750">
              <a:buFont typeface="Arial"/>
              <a:buChar char="•"/>
            </a:pPr>
            <a:r>
              <a:rPr lang="nb-NO" sz="1400" dirty="0">
                <a:latin typeface="Helvetica" pitchFamily="2" charset="0"/>
                <a:cs typeface="Calibri"/>
              </a:rPr>
              <a:t>Oppdateringer om aktuelle digitaliseringsprosjekter</a:t>
            </a:r>
          </a:p>
          <a:p>
            <a:endParaRPr lang="nb-NO" dirty="0">
              <a:cs typeface="Calibri"/>
            </a:endParaRPr>
          </a:p>
        </p:txBody>
      </p:sp>
      <p:sp>
        <p:nvSpPr>
          <p:cNvPr id="15" name="Rektangel 14">
            <a:extLst>
              <a:ext uri="{FF2B5EF4-FFF2-40B4-BE49-F238E27FC236}">
                <a16:creationId xmlns:a16="http://schemas.microsoft.com/office/drawing/2014/main" id="{8F110CE1-C821-044C-A012-348630408645}"/>
              </a:ext>
            </a:extLst>
          </p:cNvPr>
          <p:cNvSpPr/>
          <p:nvPr/>
        </p:nvSpPr>
        <p:spPr>
          <a:xfrm>
            <a:off x="4941281" y="1739291"/>
            <a:ext cx="2682952" cy="1694112"/>
          </a:xfrm>
          <a:prstGeom prst="rect">
            <a:avLst/>
          </a:prstGeom>
          <a:solidFill>
            <a:schemeClr val="accent4">
              <a:lumMod val="20000"/>
              <a:lumOff val="80000"/>
            </a:schemeClr>
          </a:solidFill>
          <a:ln>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nb-NO" dirty="0">
                <a:solidFill>
                  <a:srgbClr val="000000"/>
                </a:solidFill>
                <a:latin typeface="Helvetica"/>
                <a:cs typeface="Helvetica"/>
              </a:rPr>
              <a:t>2</a:t>
            </a:r>
            <a:r>
              <a:rPr lang="nb-NO" b="0" i="0" dirty="0">
                <a:solidFill>
                  <a:srgbClr val="000000"/>
                </a:solidFill>
                <a:effectLst/>
                <a:latin typeface="Helvetica"/>
                <a:cs typeface="Helvetica"/>
              </a:rPr>
              <a:t>. Kommunikasjon mellom kommune, innbygger og stat </a:t>
            </a:r>
            <a:endParaRPr lang="nb-NO" dirty="0"/>
          </a:p>
        </p:txBody>
      </p:sp>
      <p:sp>
        <p:nvSpPr>
          <p:cNvPr id="16" name="Rektangel 15">
            <a:extLst>
              <a:ext uri="{FF2B5EF4-FFF2-40B4-BE49-F238E27FC236}">
                <a16:creationId xmlns:a16="http://schemas.microsoft.com/office/drawing/2014/main" id="{D458B57C-5C56-594F-AD5B-E5E0E60C26C5}"/>
              </a:ext>
            </a:extLst>
          </p:cNvPr>
          <p:cNvSpPr/>
          <p:nvPr/>
        </p:nvSpPr>
        <p:spPr>
          <a:xfrm>
            <a:off x="8369041" y="1739291"/>
            <a:ext cx="2682952" cy="1694112"/>
          </a:xfrm>
          <a:prstGeom prst="rect">
            <a:avLst/>
          </a:prstGeom>
          <a:solidFill>
            <a:schemeClr val="bg1">
              <a:lumMod val="95000"/>
            </a:schemeClr>
          </a:solidFill>
          <a:ln>
            <a:solidFill>
              <a:schemeClr val="bg1">
                <a:lumMod val="50000"/>
              </a:schemeClr>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nb-NO" b="0" i="0" dirty="0">
                <a:solidFill>
                  <a:srgbClr val="000000"/>
                </a:solidFill>
                <a:effectLst/>
                <a:latin typeface="Helvetica"/>
                <a:cs typeface="Helvetica"/>
              </a:rPr>
              <a:t>3. Kommunikasjon mellom kommuner</a:t>
            </a:r>
            <a:endParaRPr lang="nb-NO" dirty="0"/>
          </a:p>
        </p:txBody>
      </p:sp>
      <p:sp>
        <p:nvSpPr>
          <p:cNvPr id="7" name="TekstSylinder 6">
            <a:extLst>
              <a:ext uri="{FF2B5EF4-FFF2-40B4-BE49-F238E27FC236}">
                <a16:creationId xmlns:a16="http://schemas.microsoft.com/office/drawing/2014/main" id="{4A16B302-B65D-40B5-878A-F880D7BC2841}"/>
              </a:ext>
            </a:extLst>
          </p:cNvPr>
          <p:cNvSpPr txBox="1"/>
          <p:nvPr/>
        </p:nvSpPr>
        <p:spPr>
          <a:xfrm>
            <a:off x="4881034" y="3688993"/>
            <a:ext cx="2743199"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nb-NO" sz="1400" dirty="0">
                <a:latin typeface="Helvetica" panose="020B0604020202020204" pitchFamily="34" charset="0"/>
                <a:cs typeface="Helvetica" panose="020B0604020202020204" pitchFamily="34" charset="0"/>
              </a:rPr>
              <a:t>Kommuner må kobles opp imot proaktivt system.</a:t>
            </a:r>
            <a:br>
              <a:rPr lang="nb-NO" sz="1400" dirty="0">
                <a:latin typeface="Helvetica" panose="020B0604020202020204" pitchFamily="34" charset="0"/>
                <a:cs typeface="Helvetica" panose="020B0604020202020204" pitchFamily="34" charset="0"/>
              </a:rPr>
            </a:br>
            <a:endParaRPr lang="nb-NO" sz="14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nb-NO" sz="1400" dirty="0">
                <a:latin typeface="Helvetica" panose="020B0604020202020204" pitchFamily="34" charset="0"/>
                <a:cs typeface="Helvetica" panose="020B0604020202020204" pitchFamily="34" charset="0"/>
              </a:rPr>
              <a:t>Kommuner og aktuelle statlige etater må opprette logikk for tolkning av hendelser og data, slik at de kan komme med forslag til innbyggere.</a:t>
            </a:r>
            <a:br>
              <a:rPr lang="nb-NO" sz="1400" dirty="0">
                <a:latin typeface="Helvetica" panose="020B0604020202020204" pitchFamily="34" charset="0"/>
                <a:cs typeface="Helvetica" panose="020B0604020202020204" pitchFamily="34" charset="0"/>
              </a:rPr>
            </a:br>
            <a:endParaRPr lang="nb-NO" sz="14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nb-NO" sz="1400" dirty="0">
                <a:latin typeface="Helvetica" panose="020B0604020202020204" pitchFamily="34" charset="0"/>
                <a:cs typeface="Helvetica" panose="020B0604020202020204" pitchFamily="34" charset="0"/>
              </a:rPr>
              <a:t>En eventuell felles portal, og andre statlige portaler må opprette en proaktiv kanal.</a:t>
            </a:r>
          </a:p>
        </p:txBody>
      </p:sp>
      <p:sp>
        <p:nvSpPr>
          <p:cNvPr id="8" name="TekstSylinder 7">
            <a:extLst>
              <a:ext uri="{FF2B5EF4-FFF2-40B4-BE49-F238E27FC236}">
                <a16:creationId xmlns:a16="http://schemas.microsoft.com/office/drawing/2014/main" id="{193CDDAA-E899-4BFB-BAB0-4F433D8C1252}"/>
              </a:ext>
            </a:extLst>
          </p:cNvPr>
          <p:cNvSpPr txBox="1"/>
          <p:nvPr/>
        </p:nvSpPr>
        <p:spPr>
          <a:xfrm>
            <a:off x="1254509" y="3688994"/>
            <a:ext cx="2743199"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b-NO" sz="1400" dirty="0">
                <a:latin typeface="Helvetica" pitchFamily="2" charset="0"/>
                <a:cs typeface="Calibri"/>
              </a:rPr>
              <a:t>Tilrettelegge for samtykke som gyldig behandlingsgrunnlag</a:t>
            </a:r>
          </a:p>
          <a:p>
            <a:pPr marL="285750" indent="-285750">
              <a:buFont typeface="Arial"/>
              <a:buChar char="•"/>
            </a:pPr>
            <a:endParaRPr lang="nb-NO" sz="1400" dirty="0">
              <a:latin typeface="Helvetica" pitchFamily="2" charset="0"/>
              <a:cs typeface="Calibri"/>
            </a:endParaRPr>
          </a:p>
          <a:p>
            <a:pPr marL="285750" indent="-285750">
              <a:buFont typeface="Arial"/>
              <a:buChar char="•"/>
            </a:pPr>
            <a:r>
              <a:rPr lang="nb-NO" sz="1400" dirty="0">
                <a:latin typeface="Helvetica" pitchFamily="2" charset="0"/>
                <a:cs typeface="Calibri"/>
              </a:rPr>
              <a:t>Felles plattform for hendelsesdrevet arkitektur med nasjonalstyrt megler  </a:t>
            </a:r>
            <a:br>
              <a:rPr lang="nb-NO" sz="1400" dirty="0">
                <a:latin typeface="Helvetica" pitchFamily="2" charset="0"/>
              </a:rPr>
            </a:br>
            <a:endParaRPr lang="nb-NO" sz="1400" dirty="0">
              <a:latin typeface="Helvetica" pitchFamily="2" charset="0"/>
            </a:endParaRPr>
          </a:p>
          <a:p>
            <a:pPr marL="285750" indent="-285750">
              <a:buFont typeface="Arial"/>
              <a:buChar char="•"/>
            </a:pPr>
            <a:r>
              <a:rPr lang="nb-NO" sz="1400" dirty="0">
                <a:latin typeface="Helvetica" pitchFamily="2" charset="0"/>
                <a:cs typeface="Calibri"/>
              </a:rPr>
              <a:t>Enkel brukergrensesnitt for å tilpasse proaktivitet for innbygger</a:t>
            </a:r>
          </a:p>
          <a:p>
            <a:endParaRPr lang="nb-NO" dirty="0">
              <a:cs typeface="Calibri"/>
            </a:endParaRPr>
          </a:p>
        </p:txBody>
      </p:sp>
    </p:spTree>
    <p:extLst>
      <p:ext uri="{BB962C8B-B14F-4D97-AF65-F5344CB8AC3E}">
        <p14:creationId xmlns:p14="http://schemas.microsoft.com/office/powerpoint/2010/main" val="2885463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a:extLst>
              <a:ext uri="{FF2B5EF4-FFF2-40B4-BE49-F238E27FC236}">
                <a16:creationId xmlns:a16="http://schemas.microsoft.com/office/drawing/2014/main" id="{6742AD64-D7B7-4908-9FCE-520B775A2FA7}"/>
              </a:ext>
            </a:extLst>
          </p:cNvPr>
          <p:cNvSpPr>
            <a:spLocks noGrp="1"/>
          </p:cNvSpPr>
          <p:nvPr>
            <p:ph type="subTitle" idx="1"/>
          </p:nvPr>
        </p:nvSpPr>
        <p:spPr>
          <a:xfrm>
            <a:off x="1898855" y="1875248"/>
            <a:ext cx="9144000" cy="2011732"/>
          </a:xfrm>
        </p:spPr>
        <p:txBody>
          <a:bodyPr vert="horz" lIns="91440" tIns="45720" rIns="91440" bIns="45720" rtlCol="0" anchor="t">
            <a:normAutofit/>
          </a:bodyPr>
          <a:lstStyle/>
          <a:p>
            <a:pPr marL="342900" indent="-342900" algn="l">
              <a:lnSpc>
                <a:spcPct val="150000"/>
              </a:lnSpc>
              <a:buChar char="•"/>
            </a:pPr>
            <a:r>
              <a:rPr lang="nb-NO">
                <a:latin typeface="Calibri Light"/>
                <a:cs typeface="Calibri"/>
              </a:rPr>
              <a:t>Stort prosjekt med mange ulike veier</a:t>
            </a:r>
            <a:endParaRPr lang="nb-NO">
              <a:latin typeface="Calibri Light"/>
              <a:cs typeface="Calibri Light"/>
            </a:endParaRPr>
          </a:p>
          <a:p>
            <a:pPr marL="342900" indent="-342900" algn="l">
              <a:lnSpc>
                <a:spcPct val="150000"/>
              </a:lnSpc>
              <a:buChar char="•"/>
            </a:pPr>
            <a:r>
              <a:rPr lang="nb-NO">
                <a:latin typeface="Calibri Light"/>
                <a:cs typeface="Calibri"/>
              </a:rPr>
              <a:t>Krevende, men samtidig veldig lærerikt</a:t>
            </a:r>
          </a:p>
          <a:p>
            <a:pPr marL="342900" indent="-342900" algn="l">
              <a:lnSpc>
                <a:spcPct val="150000"/>
              </a:lnSpc>
              <a:buChar char="•"/>
            </a:pPr>
            <a:r>
              <a:rPr lang="nb-NO">
                <a:latin typeface="Calibri Light"/>
                <a:cs typeface="Calibri"/>
              </a:rPr>
              <a:t>Ikke alt er ferdig, men vi har lagt et grunnlag for videre utvikling</a:t>
            </a:r>
          </a:p>
        </p:txBody>
      </p:sp>
      <p:sp>
        <p:nvSpPr>
          <p:cNvPr id="8" name="Tittel 1">
            <a:extLst>
              <a:ext uri="{FF2B5EF4-FFF2-40B4-BE49-F238E27FC236}">
                <a16:creationId xmlns:a16="http://schemas.microsoft.com/office/drawing/2014/main" id="{3F74ACE2-DE0B-4F26-8B5B-D1EB3CB809AB}"/>
              </a:ext>
            </a:extLst>
          </p:cNvPr>
          <p:cNvSpPr txBox="1">
            <a:spLocks/>
          </p:cNvSpPr>
          <p:nvPr/>
        </p:nvSpPr>
        <p:spPr>
          <a:xfrm>
            <a:off x="1591597" y="348072"/>
            <a:ext cx="9144000" cy="9987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a:ea typeface="+mj-lt"/>
                <a:cs typeface="+mj-lt"/>
              </a:rPr>
              <a:t>Refleksjoner rundt prosjektet</a:t>
            </a:r>
            <a:endParaRPr lang="nb-NO"/>
          </a:p>
        </p:txBody>
      </p:sp>
    </p:spTree>
    <p:extLst>
      <p:ext uri="{BB962C8B-B14F-4D97-AF65-F5344CB8AC3E}">
        <p14:creationId xmlns:p14="http://schemas.microsoft.com/office/powerpoint/2010/main" val="37952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DED"/>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448800" cy="2641600"/>
          </a:xfrm>
        </p:spPr>
        <p:txBody>
          <a:bodyPr/>
          <a:lstStyle/>
          <a:p>
            <a:r>
              <a:rPr lang="en-US">
                <a:ea typeface="+mj-lt"/>
                <a:cs typeface="+mj-lt"/>
              </a:rPr>
              <a:t>Hvorfor prosjektet er relevant</a:t>
            </a:r>
          </a:p>
          <a:p>
            <a:endParaRPr lang="en-US">
              <a:ea typeface="+mj-lt"/>
              <a:cs typeface="+mj-lt"/>
            </a:endParaRPr>
          </a:p>
        </p:txBody>
      </p:sp>
      <p:sp>
        <p:nvSpPr>
          <p:cNvPr id="3" name="Undertittel 2"/>
          <p:cNvSpPr>
            <a:spLocks noGrp="1"/>
          </p:cNvSpPr>
          <p:nvPr>
            <p:ph type="subTitle" idx="1"/>
          </p:nvPr>
        </p:nvSpPr>
        <p:spPr>
          <a:xfrm>
            <a:off x="1524000" y="3602038"/>
            <a:ext cx="9959162" cy="1655762"/>
          </a:xfrm>
        </p:spPr>
        <p:txBody>
          <a:bodyPr vert="horz" lIns="91440" tIns="45720" rIns="91440" bIns="45720" rtlCol="0" anchor="t">
            <a:normAutofit/>
          </a:bodyPr>
          <a:lstStyle/>
          <a:p>
            <a:r>
              <a:rPr lang="nb-NO">
                <a:ea typeface="+mn-lt"/>
                <a:cs typeface="+mn-lt"/>
              </a:rPr>
              <a:t>“Offentlige tjenester skal oppleves sammenhengende og helhetlige av brukere” - KMD</a:t>
            </a:r>
            <a:endParaRPr lang="en-US">
              <a:ea typeface="+mn-lt"/>
              <a:cs typeface="+mn-lt"/>
            </a:endParaRPr>
          </a:p>
        </p:txBody>
      </p:sp>
    </p:spTree>
    <p:extLst>
      <p:ext uri="{BB962C8B-B14F-4D97-AF65-F5344CB8AC3E}">
        <p14:creationId xmlns:p14="http://schemas.microsoft.com/office/powerpoint/2010/main" val="10837627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3" descr="Et bilde som inneholder stein, utendørs, natur, gruppe&#10;&#10;Automatisk generert beskrivelse">
            <a:extLst>
              <a:ext uri="{FF2B5EF4-FFF2-40B4-BE49-F238E27FC236}">
                <a16:creationId xmlns:a16="http://schemas.microsoft.com/office/drawing/2014/main" id="{BA53428A-22A7-4A4E-9092-D9519B1F217D}"/>
              </a:ext>
            </a:extLst>
          </p:cNvPr>
          <p:cNvPicPr>
            <a:picLocks noChangeAspect="1"/>
          </p:cNvPicPr>
          <p:nvPr/>
        </p:nvPicPr>
        <p:blipFill rotWithShape="1">
          <a:blip r:embed="rId3"/>
          <a:srcRect r="2313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ittel 1">
            <a:extLst>
              <a:ext uri="{FF2B5EF4-FFF2-40B4-BE49-F238E27FC236}">
                <a16:creationId xmlns:a16="http://schemas.microsoft.com/office/drawing/2014/main" id="{04323C76-F8EA-0D47-8C19-8825A8E831B8}"/>
              </a:ext>
            </a:extLst>
          </p:cNvPr>
          <p:cNvSpPr txBox="1">
            <a:spLocks/>
          </p:cNvSpPr>
          <p:nvPr/>
        </p:nvSpPr>
        <p:spPr>
          <a:xfrm>
            <a:off x="7522550" y="913941"/>
            <a:ext cx="2595226" cy="397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b="1" dirty="0">
                <a:latin typeface="Calibri"/>
                <a:cs typeface="Calibri Light"/>
              </a:rPr>
              <a:t>Forvaltningsinformatiker</a:t>
            </a:r>
            <a:endParaRPr lang="nb-NO" sz="1800" b="1" dirty="0">
              <a:latin typeface="Calibri"/>
            </a:endParaRPr>
          </a:p>
        </p:txBody>
      </p:sp>
      <p:sp>
        <p:nvSpPr>
          <p:cNvPr id="6" name="Tittel 1">
            <a:extLst>
              <a:ext uri="{FF2B5EF4-FFF2-40B4-BE49-F238E27FC236}">
                <a16:creationId xmlns:a16="http://schemas.microsoft.com/office/drawing/2014/main" id="{13B43EE3-D41F-134A-85DA-299AA79A4CB5}"/>
              </a:ext>
            </a:extLst>
          </p:cNvPr>
          <p:cNvSpPr txBox="1">
            <a:spLocks/>
          </p:cNvSpPr>
          <p:nvPr/>
        </p:nvSpPr>
        <p:spPr>
          <a:xfrm>
            <a:off x="7522550" y="2393446"/>
            <a:ext cx="2781272" cy="397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000" b="1" dirty="0">
                <a:latin typeface="Calibri"/>
                <a:cs typeface="Calibri Light"/>
              </a:rPr>
              <a:t>Systemutvikler</a:t>
            </a:r>
            <a:endParaRPr lang="nb-NO" sz="2000" b="1" dirty="0">
              <a:latin typeface="Calibri"/>
            </a:endParaRPr>
          </a:p>
        </p:txBody>
      </p:sp>
      <p:sp>
        <p:nvSpPr>
          <p:cNvPr id="9" name="Tittel 1">
            <a:extLst>
              <a:ext uri="{FF2B5EF4-FFF2-40B4-BE49-F238E27FC236}">
                <a16:creationId xmlns:a16="http://schemas.microsoft.com/office/drawing/2014/main" id="{847E50BD-97A1-6141-8D6B-D249D66F2A5D}"/>
              </a:ext>
            </a:extLst>
          </p:cNvPr>
          <p:cNvSpPr txBox="1">
            <a:spLocks/>
          </p:cNvSpPr>
          <p:nvPr/>
        </p:nvSpPr>
        <p:spPr>
          <a:xfrm>
            <a:off x="7522551" y="1247782"/>
            <a:ext cx="4669448" cy="85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latin typeface="Calibri"/>
                <a:cs typeface="Calibri Light"/>
              </a:rPr>
              <a:t>Sunniva Slotten</a:t>
            </a:r>
          </a:p>
          <a:p>
            <a:r>
              <a:rPr lang="nb-NO" sz="1800" dirty="0">
                <a:latin typeface="Calibri"/>
              </a:rPr>
              <a:t>ss-1996@hotmail.com</a:t>
            </a:r>
          </a:p>
        </p:txBody>
      </p:sp>
      <p:sp>
        <p:nvSpPr>
          <p:cNvPr id="10" name="Tittel 1">
            <a:extLst>
              <a:ext uri="{FF2B5EF4-FFF2-40B4-BE49-F238E27FC236}">
                <a16:creationId xmlns:a16="http://schemas.microsoft.com/office/drawing/2014/main" id="{86350F0C-706F-6144-80CA-8504873F4221}"/>
              </a:ext>
            </a:extLst>
          </p:cNvPr>
          <p:cNvSpPr txBox="1">
            <a:spLocks/>
          </p:cNvSpPr>
          <p:nvPr/>
        </p:nvSpPr>
        <p:spPr>
          <a:xfrm>
            <a:off x="7522551" y="2734296"/>
            <a:ext cx="4669448" cy="85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latin typeface="Calibri"/>
                <a:cs typeface="Calibri Light"/>
              </a:rPr>
              <a:t>Ask Strande</a:t>
            </a:r>
          </a:p>
          <a:p>
            <a:r>
              <a:rPr lang="nb-NO" sz="1800" dirty="0">
                <a:latin typeface="Calibri"/>
              </a:rPr>
              <a:t>mail@askattilla.com</a:t>
            </a:r>
          </a:p>
        </p:txBody>
      </p:sp>
      <p:sp>
        <p:nvSpPr>
          <p:cNvPr id="2" name="Tittel 1">
            <a:extLst>
              <a:ext uri="{FF2B5EF4-FFF2-40B4-BE49-F238E27FC236}">
                <a16:creationId xmlns:a16="http://schemas.microsoft.com/office/drawing/2014/main" id="{67B4367F-75B9-4A38-A26B-3D7D7ED0078A}"/>
              </a:ext>
            </a:extLst>
          </p:cNvPr>
          <p:cNvSpPr>
            <a:spLocks noGrp="1"/>
          </p:cNvSpPr>
          <p:nvPr>
            <p:ph type="title"/>
          </p:nvPr>
        </p:nvSpPr>
        <p:spPr>
          <a:xfrm>
            <a:off x="7356082" y="-209003"/>
            <a:ext cx="3114208" cy="1325563"/>
          </a:xfrm>
        </p:spPr>
        <p:txBody>
          <a:bodyPr/>
          <a:lstStyle/>
          <a:p>
            <a:r>
              <a:rPr lang="nb-NO" b="1" dirty="0">
                <a:latin typeface="Calibri"/>
                <a:cs typeface="Calibri Light"/>
              </a:rPr>
              <a:t>Takk for oss!</a:t>
            </a:r>
            <a:endParaRPr lang="nb-NO" b="1" dirty="0">
              <a:latin typeface="Calibri"/>
            </a:endParaRPr>
          </a:p>
        </p:txBody>
      </p:sp>
      <p:sp>
        <p:nvSpPr>
          <p:cNvPr id="11" name="Tittel 1">
            <a:extLst>
              <a:ext uri="{FF2B5EF4-FFF2-40B4-BE49-F238E27FC236}">
                <a16:creationId xmlns:a16="http://schemas.microsoft.com/office/drawing/2014/main" id="{3573BF01-4EC3-0A42-8D25-7B4D3FEC78C4}"/>
              </a:ext>
            </a:extLst>
          </p:cNvPr>
          <p:cNvSpPr txBox="1">
            <a:spLocks/>
          </p:cNvSpPr>
          <p:nvPr/>
        </p:nvSpPr>
        <p:spPr>
          <a:xfrm>
            <a:off x="7522550" y="3762473"/>
            <a:ext cx="2781272" cy="397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000" b="1" dirty="0">
                <a:latin typeface="Calibri"/>
                <a:cs typeface="Calibri Light"/>
              </a:rPr>
              <a:t>Systemutvikler</a:t>
            </a:r>
            <a:endParaRPr lang="nb-NO" sz="2000" b="1" dirty="0">
              <a:latin typeface="Calibri"/>
            </a:endParaRPr>
          </a:p>
        </p:txBody>
      </p:sp>
      <p:sp>
        <p:nvSpPr>
          <p:cNvPr id="12" name="Tittel 1">
            <a:extLst>
              <a:ext uri="{FF2B5EF4-FFF2-40B4-BE49-F238E27FC236}">
                <a16:creationId xmlns:a16="http://schemas.microsoft.com/office/drawing/2014/main" id="{3892EB34-81FA-F249-9454-39DB5E2D9C7B}"/>
              </a:ext>
            </a:extLst>
          </p:cNvPr>
          <p:cNvSpPr txBox="1">
            <a:spLocks/>
          </p:cNvSpPr>
          <p:nvPr/>
        </p:nvSpPr>
        <p:spPr>
          <a:xfrm>
            <a:off x="7522551" y="4103323"/>
            <a:ext cx="4669448" cy="85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latin typeface="Calibri"/>
                <a:cs typeface="Calibri Light"/>
              </a:rPr>
              <a:t>Alexander </a:t>
            </a:r>
            <a:r>
              <a:rPr lang="nb-NO" sz="1800" dirty="0" err="1">
                <a:latin typeface="Calibri"/>
                <a:cs typeface="Calibri Light"/>
              </a:rPr>
              <a:t>Szewczyk</a:t>
            </a:r>
            <a:endParaRPr lang="nb-NO" sz="1800" dirty="0">
              <a:latin typeface="Calibri"/>
              <a:cs typeface="Calibri Light"/>
            </a:endParaRPr>
          </a:p>
          <a:p>
            <a:r>
              <a:rPr lang="nb-NO" sz="1900" b="1" dirty="0" err="1"/>
              <a:t>alex_szew@hotmail.com</a:t>
            </a:r>
            <a:endParaRPr lang="nb-NO" sz="1900" b="1" dirty="0">
              <a:latin typeface="Calibri"/>
            </a:endParaRPr>
          </a:p>
        </p:txBody>
      </p:sp>
      <p:sp>
        <p:nvSpPr>
          <p:cNvPr id="15" name="Tittel 1">
            <a:extLst>
              <a:ext uri="{FF2B5EF4-FFF2-40B4-BE49-F238E27FC236}">
                <a16:creationId xmlns:a16="http://schemas.microsoft.com/office/drawing/2014/main" id="{4437A480-300C-8B4E-8CAB-DD50D4DBD487}"/>
              </a:ext>
            </a:extLst>
          </p:cNvPr>
          <p:cNvSpPr txBox="1">
            <a:spLocks/>
          </p:cNvSpPr>
          <p:nvPr/>
        </p:nvSpPr>
        <p:spPr>
          <a:xfrm>
            <a:off x="7522549" y="5242280"/>
            <a:ext cx="2595226" cy="397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b="1" dirty="0">
                <a:latin typeface="Calibri"/>
                <a:cs typeface="Calibri Light"/>
              </a:rPr>
              <a:t>Designer</a:t>
            </a:r>
            <a:endParaRPr lang="nb-NO" sz="1800" b="1" dirty="0">
              <a:latin typeface="Calibri"/>
            </a:endParaRPr>
          </a:p>
        </p:txBody>
      </p:sp>
      <p:sp>
        <p:nvSpPr>
          <p:cNvPr id="16" name="Tittel 1">
            <a:extLst>
              <a:ext uri="{FF2B5EF4-FFF2-40B4-BE49-F238E27FC236}">
                <a16:creationId xmlns:a16="http://schemas.microsoft.com/office/drawing/2014/main" id="{D76E00BD-B8F1-994A-9A53-ADE9DCDFA7BE}"/>
              </a:ext>
            </a:extLst>
          </p:cNvPr>
          <p:cNvSpPr txBox="1">
            <a:spLocks/>
          </p:cNvSpPr>
          <p:nvPr/>
        </p:nvSpPr>
        <p:spPr>
          <a:xfrm>
            <a:off x="7522550" y="5576121"/>
            <a:ext cx="4669448" cy="8504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1800" dirty="0">
                <a:latin typeface="Calibri"/>
                <a:cs typeface="Calibri Light"/>
              </a:rPr>
              <a:t>Mira Krogh</a:t>
            </a:r>
          </a:p>
          <a:p>
            <a:r>
              <a:rPr lang="nb-NO" sz="1800" dirty="0">
                <a:latin typeface="Calibri"/>
              </a:rPr>
              <a:t>mira@krogh.org</a:t>
            </a:r>
          </a:p>
        </p:txBody>
      </p:sp>
    </p:spTree>
    <p:extLst>
      <p:ext uri="{BB962C8B-B14F-4D97-AF65-F5344CB8AC3E}">
        <p14:creationId xmlns:p14="http://schemas.microsoft.com/office/powerpoint/2010/main" val="467072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41E4A78-0176-4EF5-8894-595B1311CDD7}"/>
              </a:ext>
            </a:extLst>
          </p:cNvPr>
          <p:cNvSpPr/>
          <p:nvPr/>
        </p:nvSpPr>
        <p:spPr>
          <a:xfrm>
            <a:off x="5446112" y="2628"/>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08F32A89-F077-454D-8A8A-F87D89505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 r="10204" b="213"/>
          <a:stretch/>
        </p:blipFill>
        <p:spPr>
          <a:xfrm>
            <a:off x="1138120" y="3674126"/>
            <a:ext cx="3204745" cy="2620312"/>
          </a:xfrm>
          <a:prstGeom prst="rect">
            <a:avLst/>
          </a:prstGeom>
        </p:spPr>
      </p:pic>
      <p:pic>
        <p:nvPicPr>
          <p:cNvPr id="11" name="Bilde 10">
            <a:extLst>
              <a:ext uri="{FF2B5EF4-FFF2-40B4-BE49-F238E27FC236}">
                <a16:creationId xmlns:a16="http://schemas.microsoft.com/office/drawing/2014/main" id="{A05352CD-9189-4D8E-85CE-8D7F01B9E3A8}"/>
              </a:ext>
            </a:extLst>
          </p:cNvPr>
          <p:cNvPicPr>
            <a:picLocks noChangeAspect="1"/>
          </p:cNvPicPr>
          <p:nvPr/>
        </p:nvPicPr>
        <p:blipFill>
          <a:blip r:embed="rId3"/>
          <a:stretch>
            <a:fillRect/>
          </a:stretch>
        </p:blipFill>
        <p:spPr>
          <a:xfrm>
            <a:off x="8560199" y="351635"/>
            <a:ext cx="3526996" cy="2826483"/>
          </a:xfrm>
          <a:prstGeom prst="rect">
            <a:avLst/>
          </a:prstGeom>
        </p:spPr>
      </p:pic>
      <p:pic>
        <p:nvPicPr>
          <p:cNvPr id="13" name="Bilde 9">
            <a:extLst>
              <a:ext uri="{FF2B5EF4-FFF2-40B4-BE49-F238E27FC236}">
                <a16:creationId xmlns:a16="http://schemas.microsoft.com/office/drawing/2014/main" id="{4E47CCA0-B3B7-4757-90A6-C68F4B4095F3}"/>
              </a:ext>
            </a:extLst>
          </p:cNvPr>
          <p:cNvPicPr>
            <a:picLocks noChangeAspect="1"/>
          </p:cNvPicPr>
          <p:nvPr/>
        </p:nvPicPr>
        <p:blipFill>
          <a:blip r:embed="rId4"/>
          <a:stretch>
            <a:fillRect/>
          </a:stretch>
        </p:blipFill>
        <p:spPr>
          <a:xfrm>
            <a:off x="8844074" y="3621515"/>
            <a:ext cx="2964266" cy="2822806"/>
          </a:xfrm>
          <a:prstGeom prst="rect">
            <a:avLst/>
          </a:prstGeom>
        </p:spPr>
      </p:pic>
      <p:pic>
        <p:nvPicPr>
          <p:cNvPr id="2" name="Bilde 2" descr="Et bilde som inneholder tekst&#10;&#10;Automatisk generert beskrivelse">
            <a:extLst>
              <a:ext uri="{FF2B5EF4-FFF2-40B4-BE49-F238E27FC236}">
                <a16:creationId xmlns:a16="http://schemas.microsoft.com/office/drawing/2014/main" id="{0324A47A-7296-4963-AD23-395172262442}"/>
              </a:ext>
            </a:extLst>
          </p:cNvPr>
          <p:cNvPicPr>
            <a:picLocks noChangeAspect="1"/>
          </p:cNvPicPr>
          <p:nvPr/>
        </p:nvPicPr>
        <p:blipFill>
          <a:blip r:embed="rId5"/>
          <a:stretch>
            <a:fillRect/>
          </a:stretch>
        </p:blipFill>
        <p:spPr>
          <a:xfrm>
            <a:off x="1183206" y="243715"/>
            <a:ext cx="1612323" cy="3186617"/>
          </a:xfrm>
          <a:prstGeom prst="rect">
            <a:avLst/>
          </a:prstGeom>
        </p:spPr>
      </p:pic>
      <p:pic>
        <p:nvPicPr>
          <p:cNvPr id="3" name="Bilde 3">
            <a:extLst>
              <a:ext uri="{FF2B5EF4-FFF2-40B4-BE49-F238E27FC236}">
                <a16:creationId xmlns:a16="http://schemas.microsoft.com/office/drawing/2014/main" id="{AAD0136E-8A55-4540-A3E4-131F5EE1DDDC}"/>
              </a:ext>
            </a:extLst>
          </p:cNvPr>
          <p:cNvPicPr>
            <a:picLocks noChangeAspect="1"/>
          </p:cNvPicPr>
          <p:nvPr/>
        </p:nvPicPr>
        <p:blipFill rotWithShape="1">
          <a:blip r:embed="rId6"/>
          <a:srcRect t="-61" r="224" b="10322"/>
          <a:stretch/>
        </p:blipFill>
        <p:spPr>
          <a:xfrm>
            <a:off x="6454218" y="2610167"/>
            <a:ext cx="2062629" cy="3739427"/>
          </a:xfrm>
          <a:prstGeom prst="rect">
            <a:avLst/>
          </a:prstGeom>
        </p:spPr>
      </p:pic>
      <p:sp>
        <p:nvSpPr>
          <p:cNvPr id="4" name="Tittel 1">
            <a:extLst>
              <a:ext uri="{FF2B5EF4-FFF2-40B4-BE49-F238E27FC236}">
                <a16:creationId xmlns:a16="http://schemas.microsoft.com/office/drawing/2014/main" id="{21E1F979-6C23-4448-913A-F8CC14F40F90}"/>
              </a:ext>
            </a:extLst>
          </p:cNvPr>
          <p:cNvSpPr txBox="1">
            <a:spLocks/>
          </p:cNvSpPr>
          <p:nvPr/>
        </p:nvSpPr>
        <p:spPr>
          <a:xfrm>
            <a:off x="2175324" y="2176724"/>
            <a:ext cx="311420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b="1" dirty="0">
                <a:latin typeface="Calibri"/>
                <a:cs typeface="Calibri Light"/>
              </a:rPr>
              <a:t>RFB</a:t>
            </a:r>
          </a:p>
        </p:txBody>
      </p:sp>
      <p:sp>
        <p:nvSpPr>
          <p:cNvPr id="10" name="Tittel 1">
            <a:extLst>
              <a:ext uri="{FF2B5EF4-FFF2-40B4-BE49-F238E27FC236}">
                <a16:creationId xmlns:a16="http://schemas.microsoft.com/office/drawing/2014/main" id="{6D1E5B02-9F1D-43F4-A844-32207BEED890}"/>
              </a:ext>
            </a:extLst>
          </p:cNvPr>
          <p:cNvSpPr txBox="1">
            <a:spLocks/>
          </p:cNvSpPr>
          <p:nvPr/>
        </p:nvSpPr>
        <p:spPr>
          <a:xfrm>
            <a:off x="6142979" y="1178240"/>
            <a:ext cx="311420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b="1">
                <a:latin typeface="Calibri"/>
                <a:cs typeface="Calibri Light"/>
              </a:rPr>
              <a:t>DA</a:t>
            </a:r>
          </a:p>
        </p:txBody>
      </p:sp>
      <p:sp>
        <p:nvSpPr>
          <p:cNvPr id="12" name="Rektangel 11">
            <a:extLst>
              <a:ext uri="{FF2B5EF4-FFF2-40B4-BE49-F238E27FC236}">
                <a16:creationId xmlns:a16="http://schemas.microsoft.com/office/drawing/2014/main" id="{AA9624CF-9946-42B2-BA40-017A2B8008B3}"/>
              </a:ext>
            </a:extLst>
          </p:cNvPr>
          <p:cNvSpPr/>
          <p:nvPr/>
        </p:nvSpPr>
        <p:spPr>
          <a:xfrm>
            <a:off x="5445583" y="519914"/>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48144C51-972C-4068-8D90-9CA9564C186B}"/>
              </a:ext>
            </a:extLst>
          </p:cNvPr>
          <p:cNvSpPr/>
          <p:nvPr/>
        </p:nvSpPr>
        <p:spPr>
          <a:xfrm>
            <a:off x="5446112" y="1055643"/>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extLst>
              <a:ext uri="{FF2B5EF4-FFF2-40B4-BE49-F238E27FC236}">
                <a16:creationId xmlns:a16="http://schemas.microsoft.com/office/drawing/2014/main" id="{A7B8AAB4-21DB-467C-8A6B-2791BCA90009}"/>
              </a:ext>
            </a:extLst>
          </p:cNvPr>
          <p:cNvSpPr/>
          <p:nvPr/>
        </p:nvSpPr>
        <p:spPr>
          <a:xfrm>
            <a:off x="5445583" y="1572929"/>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a:extLst>
              <a:ext uri="{FF2B5EF4-FFF2-40B4-BE49-F238E27FC236}">
                <a16:creationId xmlns:a16="http://schemas.microsoft.com/office/drawing/2014/main" id="{A58134C8-0CEB-4E25-8DE1-35EB5FC921BD}"/>
              </a:ext>
            </a:extLst>
          </p:cNvPr>
          <p:cNvSpPr/>
          <p:nvPr/>
        </p:nvSpPr>
        <p:spPr>
          <a:xfrm>
            <a:off x="5453770" y="2104828"/>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extLst>
              <a:ext uri="{FF2B5EF4-FFF2-40B4-BE49-F238E27FC236}">
                <a16:creationId xmlns:a16="http://schemas.microsoft.com/office/drawing/2014/main" id="{BC4CC158-08C0-4528-98EB-32BFB0435048}"/>
              </a:ext>
            </a:extLst>
          </p:cNvPr>
          <p:cNvSpPr/>
          <p:nvPr/>
        </p:nvSpPr>
        <p:spPr>
          <a:xfrm>
            <a:off x="5453241" y="2622114"/>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40F854B9-2F8F-4605-9583-5D6C285A5142}"/>
              </a:ext>
            </a:extLst>
          </p:cNvPr>
          <p:cNvSpPr/>
          <p:nvPr/>
        </p:nvSpPr>
        <p:spPr>
          <a:xfrm>
            <a:off x="5453770" y="3157843"/>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47766DD5-0A66-4128-A68D-DF4484C74843}"/>
              </a:ext>
            </a:extLst>
          </p:cNvPr>
          <p:cNvSpPr/>
          <p:nvPr/>
        </p:nvSpPr>
        <p:spPr>
          <a:xfrm>
            <a:off x="5453241" y="3675129"/>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B76ABD29-7FAD-4648-A157-C43F459891EB}"/>
              </a:ext>
            </a:extLst>
          </p:cNvPr>
          <p:cNvSpPr/>
          <p:nvPr/>
        </p:nvSpPr>
        <p:spPr>
          <a:xfrm>
            <a:off x="5461428" y="4207029"/>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9822C234-AC37-4384-BB7B-9F7E9F9D198C}"/>
              </a:ext>
            </a:extLst>
          </p:cNvPr>
          <p:cNvSpPr/>
          <p:nvPr/>
        </p:nvSpPr>
        <p:spPr>
          <a:xfrm>
            <a:off x="5460899" y="4724315"/>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5E328B5C-68BB-470D-9352-AA1752679909}"/>
              </a:ext>
            </a:extLst>
          </p:cNvPr>
          <p:cNvSpPr/>
          <p:nvPr/>
        </p:nvSpPr>
        <p:spPr>
          <a:xfrm>
            <a:off x="5461428" y="5260044"/>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C8ABDC1E-C21C-466C-87A2-9254786F3021}"/>
              </a:ext>
            </a:extLst>
          </p:cNvPr>
          <p:cNvSpPr/>
          <p:nvPr/>
        </p:nvSpPr>
        <p:spPr>
          <a:xfrm>
            <a:off x="5460899" y="5777330"/>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a:extLst>
              <a:ext uri="{FF2B5EF4-FFF2-40B4-BE49-F238E27FC236}">
                <a16:creationId xmlns:a16="http://schemas.microsoft.com/office/drawing/2014/main" id="{F1EC6701-3CB6-4575-989A-A7D64F5F9EFD}"/>
              </a:ext>
            </a:extLst>
          </p:cNvPr>
          <p:cNvSpPr/>
          <p:nvPr/>
        </p:nvSpPr>
        <p:spPr>
          <a:xfrm>
            <a:off x="5461428" y="6293913"/>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a:extLst>
              <a:ext uri="{FF2B5EF4-FFF2-40B4-BE49-F238E27FC236}">
                <a16:creationId xmlns:a16="http://schemas.microsoft.com/office/drawing/2014/main" id="{8E6CA8FA-5091-4D7B-A79C-CFFC9AD21895}"/>
              </a:ext>
            </a:extLst>
          </p:cNvPr>
          <p:cNvSpPr/>
          <p:nvPr/>
        </p:nvSpPr>
        <p:spPr>
          <a:xfrm>
            <a:off x="5461428" y="6799360"/>
            <a:ext cx="52552" cy="341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79862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861423"/>
            <a:ext cx="9144000" cy="1194633"/>
          </a:xfrm>
        </p:spPr>
        <p:txBody>
          <a:bodyPr>
            <a:normAutofit/>
          </a:bodyPr>
          <a:lstStyle/>
          <a:p>
            <a:r>
              <a:rPr lang="en-US" err="1">
                <a:cs typeface="Calibri Light"/>
              </a:rPr>
              <a:t>Interessenter</a:t>
            </a:r>
            <a:r>
              <a:rPr lang="en-US">
                <a:cs typeface="Calibri Light"/>
              </a:rPr>
              <a:t> </a:t>
            </a:r>
            <a:r>
              <a:rPr lang="en-US" err="1">
                <a:cs typeface="Calibri Light"/>
              </a:rPr>
              <a:t>og</a:t>
            </a:r>
            <a:r>
              <a:rPr lang="en-US">
                <a:cs typeface="Calibri Light"/>
              </a:rPr>
              <a:t> </a:t>
            </a:r>
            <a:r>
              <a:rPr lang="en-US" err="1">
                <a:cs typeface="Calibri Light"/>
              </a:rPr>
              <a:t>deres</a:t>
            </a:r>
            <a:r>
              <a:rPr lang="en-US">
                <a:cs typeface="Calibri Light"/>
              </a:rPr>
              <a:t> </a:t>
            </a:r>
            <a:r>
              <a:rPr lang="en-US" err="1">
                <a:cs typeface="Calibri Light"/>
              </a:rPr>
              <a:t>mål</a:t>
            </a:r>
            <a:r>
              <a:rPr lang="en-US">
                <a:cs typeface="Calibri Light"/>
              </a:rPr>
              <a:t> </a:t>
            </a:r>
            <a:endParaRPr lang="nb-NO"/>
          </a:p>
        </p:txBody>
      </p:sp>
      <p:pic>
        <p:nvPicPr>
          <p:cNvPr id="4" name="Picture 4" descr="Diagram&#10;&#10;Description automatically generated">
            <a:extLst>
              <a:ext uri="{FF2B5EF4-FFF2-40B4-BE49-F238E27FC236}">
                <a16:creationId xmlns:a16="http://schemas.microsoft.com/office/drawing/2014/main" id="{A5838E57-CDEC-468D-BE23-A8A2CF0582BA}"/>
              </a:ext>
            </a:extLst>
          </p:cNvPr>
          <p:cNvPicPr>
            <a:picLocks noChangeAspect="1"/>
          </p:cNvPicPr>
          <p:nvPr/>
        </p:nvPicPr>
        <p:blipFill>
          <a:blip r:embed="rId2"/>
          <a:stretch>
            <a:fillRect/>
          </a:stretch>
        </p:blipFill>
        <p:spPr>
          <a:xfrm>
            <a:off x="1297394" y="2274409"/>
            <a:ext cx="9332258" cy="4382460"/>
          </a:xfrm>
          <a:prstGeom prst="rect">
            <a:avLst/>
          </a:prstGeom>
        </p:spPr>
      </p:pic>
    </p:spTree>
    <p:extLst>
      <p:ext uri="{BB962C8B-B14F-4D97-AF65-F5344CB8AC3E}">
        <p14:creationId xmlns:p14="http://schemas.microsoft.com/office/powerpoint/2010/main" val="281883302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BB334E897976B48B270CE1F23499A12" ma:contentTypeVersion="13" ma:contentTypeDescription="Opprett et nytt dokument." ma:contentTypeScope="" ma:versionID="07b8c35cfbbe15eba618bf612c8c0962">
  <xsd:schema xmlns:xsd="http://www.w3.org/2001/XMLSchema" xmlns:xs="http://www.w3.org/2001/XMLSchema" xmlns:p="http://schemas.microsoft.com/office/2006/metadata/properties" xmlns:ns2="104f99e1-520a-4759-94cf-f0239ee1b2ad" xmlns:ns3="e714d8a9-d3bc-42fd-9c88-87ae58b756b7" targetNamespace="http://schemas.microsoft.com/office/2006/metadata/properties" ma:root="true" ma:fieldsID="b097bd74fa8def6ac4dae31e9d25de9d" ns2:_="" ns3:_="">
    <xsd:import namespace="104f99e1-520a-4759-94cf-f0239ee1b2ad"/>
    <xsd:import namespace="e714d8a9-d3bc-42fd-9c88-87ae58b756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f99e1-520a-4759-94cf-f0239ee1b2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14d8a9-d3bc-42fd-9c88-87ae58b756b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9D411B-FF8D-41A8-80ED-D2D97D5578A4}">
  <ds:schemaRefs>
    <ds:schemaRef ds:uri="http://schemas.microsoft.com/sharepoint/v3/contenttype/forms"/>
  </ds:schemaRefs>
</ds:datastoreItem>
</file>

<file path=customXml/itemProps2.xml><?xml version="1.0" encoding="utf-8"?>
<ds:datastoreItem xmlns:ds="http://schemas.openxmlformats.org/officeDocument/2006/customXml" ds:itemID="{D7565C94-909F-4B47-A786-37D265119BF6}">
  <ds:schemaRefs>
    <ds:schemaRef ds:uri="104f99e1-520a-4759-94cf-f0239ee1b2ad"/>
    <ds:schemaRef ds:uri="e714d8a9-d3bc-42fd-9c88-87ae58b75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9FCC9F-D525-4BB6-A9F2-6EACBCE7E40D}">
  <ds:schemaRefs>
    <ds:schemaRef ds:uri="104f99e1-520a-4759-94cf-f0239ee1b2ad"/>
    <ds:schemaRef ds:uri="e714d8a9-d3bc-42fd-9c88-87ae58b75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1747</TotalTime>
  <Words>1860</Words>
  <Application>Microsoft Macintosh PowerPoint</Application>
  <PresentationFormat>Widescreen</PresentationFormat>
  <Paragraphs>379</Paragraphs>
  <Slides>81</Slides>
  <Notes>33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81</vt:i4>
      </vt:variant>
    </vt:vector>
  </HeadingPairs>
  <TitlesOfParts>
    <vt:vector size="86" baseType="lpstr">
      <vt:lpstr>Arial</vt:lpstr>
      <vt:lpstr>Calibri</vt:lpstr>
      <vt:lpstr>Calibri Light</vt:lpstr>
      <vt:lpstr>Helvetica</vt:lpstr>
      <vt:lpstr>Office-tema</vt:lpstr>
      <vt:lpstr>Digitale Helgeland Sommercamp 2021</vt:lpstr>
      <vt:lpstr>PowerPoint-presentasjon</vt:lpstr>
      <vt:lpstr>Tverrfaglighet</vt:lpstr>
      <vt:lpstr>Om casen</vt:lpstr>
      <vt:lpstr>REDUSERT FORELDREBETALING OG GRATIS KJERNETID I BARNEHAGE OG SFO </vt:lpstr>
      <vt:lpstr>REDUSERT FORELDREBETALING OG GRATIS KJERNETID I BARNEHAGE OG SFO </vt:lpstr>
      <vt:lpstr>PowerPoint-presentasjon</vt:lpstr>
      <vt:lpstr>Hvorfor prosjektet er relevant </vt:lpstr>
      <vt:lpstr>Interessenter og deres mål </vt:lpstr>
      <vt:lpstr>Hva er redusert foreldrebetaling og gratis kjernetid?</vt:lpstr>
      <vt:lpstr>Research</vt:lpstr>
      <vt:lpstr>Research</vt:lpstr>
      <vt:lpstr>PowerPoint-presentasjon</vt:lpstr>
      <vt:lpstr>PowerPoint-presentasjon</vt:lpstr>
      <vt:lpstr>PowerPoint-presentasjon</vt:lpstr>
      <vt:lpstr>PowerPoint-presentasjon</vt:lpstr>
      <vt:lpstr>PowerPoint-presentasjon</vt:lpstr>
      <vt:lpstr>Fokusområder </vt:lpstr>
      <vt:lpstr>Fokusområder </vt:lpstr>
      <vt:lpstr>Problemformulering</vt:lpstr>
      <vt:lpstr>Leveransene</vt:lpstr>
      <vt:lpstr>1 - Skjemaløsning</vt:lpstr>
      <vt:lpstr>PowerPoint-presentasjon</vt:lpstr>
      <vt:lpstr>PowerPoint-presentasjon</vt:lpstr>
      <vt:lpstr>Hvorfor er dette bra?</vt:lpstr>
      <vt:lpstr>2 - søknadstjeneste / prototypen</vt:lpstr>
      <vt:lpstr>2 – Proof of concept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Digital assistent</vt:lpstr>
      <vt:lpstr>Hvorfor er det behov for digitale assistenter?</vt:lpstr>
      <vt:lpstr>Bidra til at offentlig informasjon og tjenester oppleves som sammenhengende for innbyggere</vt:lpstr>
      <vt:lpstr>Bidra til at offentlig informasjon og tjenester oppleves som sammenhengende for innbyggere</vt:lpstr>
      <vt:lpstr>Bidra til at offentlig informasjon og tjenester oppleves som sammenhengende for innbyggere</vt:lpstr>
      <vt:lpstr>Kommunikasjon</vt:lpstr>
      <vt:lpstr>Kommunikasjon</vt:lpstr>
      <vt:lpstr>Kommunikasjon</vt:lpstr>
      <vt:lpstr>Kommunikasjon</vt:lpstr>
      <vt:lpstr>Kommunikasjon mellom systemer</vt:lpstr>
      <vt:lpstr>Proaktivitet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Verktøyet for kommunikasjon mellom kommune, innbygger og stat</vt:lpstr>
      <vt:lpstr>Hva så vi?</vt:lpstr>
      <vt:lpstr>PowerPoint-presentasjon</vt:lpstr>
      <vt:lpstr>PowerPoint-presentasjon</vt:lpstr>
      <vt:lpstr>PowerPoint-presentasjon</vt:lpstr>
      <vt:lpstr>Felles portal </vt:lpstr>
      <vt:lpstr>Litt om MinSide</vt:lpstr>
      <vt:lpstr> Proaktivitet på felles portal? </vt:lpstr>
      <vt:lpstr>PowerPoint-presentasjon</vt:lpstr>
      <vt:lpstr>PowerPoint-presentasjon</vt:lpstr>
      <vt:lpstr>PowerPoint-presentasjon</vt:lpstr>
      <vt:lpstr>PowerPoint-presentasjon</vt:lpstr>
      <vt:lpstr>PowerPoint-presentasjon</vt:lpstr>
      <vt:lpstr>Kommunikasjon mellom kommuner</vt:lpstr>
      <vt:lpstr>HVORFOR?</vt:lpstr>
      <vt:lpstr>Mer effektiv ressursbruk  Tilrettelegger for proaktivitet  Mer sammenhengende, helhetlige tjenester</vt:lpstr>
      <vt:lpstr>PowerPoint-presentasjon</vt:lpstr>
      <vt:lpstr>PowerPoint-presentasjon</vt:lpstr>
      <vt:lpstr>PowerPoint-presentasjon</vt:lpstr>
      <vt:lpstr>PowerPoint-presentasjon</vt:lpstr>
      <vt:lpstr>PowerPoint-presentasjon</vt:lpstr>
      <vt:lpstr>Tanker om veien videre </vt:lpstr>
      <vt:lpstr>Våre anbefalinger videre</vt:lpstr>
      <vt:lpstr>PowerPoint-presentasjon</vt:lpstr>
      <vt:lpstr>Takk for oss!</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Ask Attilla Dagestad Strande</dc:creator>
  <cp:lastModifiedBy>Mira Beichmann Krogh</cp:lastModifiedBy>
  <cp:revision>10</cp:revision>
  <dcterms:created xsi:type="dcterms:W3CDTF">2021-08-04T07:22:44Z</dcterms:created>
  <dcterms:modified xsi:type="dcterms:W3CDTF">2021-09-01T08:57:31Z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0x010100CBB334E897976B48B270CE1F23499A12</vt:lpwstr>
  </property>
</Properties>
</file>