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70" r:id="rId5"/>
  </p:sldMasterIdLst>
  <p:notesMasterIdLst>
    <p:notesMasterId r:id="rId53"/>
  </p:notesMasterIdLst>
  <p:handoutMasterIdLst>
    <p:handoutMasterId r:id="rId54"/>
  </p:handoutMasterIdLst>
  <p:sldIdLst>
    <p:sldId id="256" r:id="rId6"/>
    <p:sldId id="305" r:id="rId7"/>
    <p:sldId id="12083" r:id="rId8"/>
    <p:sldId id="11979" r:id="rId9"/>
    <p:sldId id="12175" r:id="rId10"/>
    <p:sldId id="11993" r:id="rId11"/>
    <p:sldId id="12191" r:id="rId12"/>
    <p:sldId id="12196" r:id="rId13"/>
    <p:sldId id="12161" r:id="rId14"/>
    <p:sldId id="12060" r:id="rId15"/>
    <p:sldId id="12084" r:id="rId16"/>
    <p:sldId id="12178" r:id="rId17"/>
    <p:sldId id="12095" r:id="rId18"/>
    <p:sldId id="12096" r:id="rId19"/>
    <p:sldId id="12097" r:id="rId20"/>
    <p:sldId id="12098" r:id="rId21"/>
    <p:sldId id="12099" r:id="rId22"/>
    <p:sldId id="12166" r:id="rId23"/>
    <p:sldId id="12189" r:id="rId24"/>
    <p:sldId id="12186" r:id="rId25"/>
    <p:sldId id="12187" r:id="rId26"/>
    <p:sldId id="12155" r:id="rId27"/>
    <p:sldId id="12195" r:id="rId28"/>
    <p:sldId id="12156" r:id="rId29"/>
    <p:sldId id="12108" r:id="rId30"/>
    <p:sldId id="12170" r:id="rId31"/>
    <p:sldId id="12070" r:id="rId32"/>
    <p:sldId id="12089" r:id="rId33"/>
    <p:sldId id="12148" r:id="rId34"/>
    <p:sldId id="12090" r:id="rId35"/>
    <p:sldId id="12107" r:id="rId36"/>
    <p:sldId id="12075" r:id="rId37"/>
    <p:sldId id="12159" r:id="rId38"/>
    <p:sldId id="12182" r:id="rId39"/>
    <p:sldId id="12172" r:id="rId40"/>
    <p:sldId id="12176" r:id="rId41"/>
    <p:sldId id="12192" r:id="rId42"/>
    <p:sldId id="12134" r:id="rId43"/>
    <p:sldId id="12214" r:id="rId44"/>
    <p:sldId id="12188" r:id="rId45"/>
    <p:sldId id="12081" r:id="rId46"/>
    <p:sldId id="12194" r:id="rId47"/>
    <p:sldId id="12181" r:id="rId48"/>
    <p:sldId id="12125" r:id="rId49"/>
    <p:sldId id="12199" r:id="rId50"/>
    <p:sldId id="12210" r:id="rId51"/>
    <p:sldId id="12212" r:id="rId52"/>
  </p:sldIdLst>
  <p:sldSz cx="16254413" cy="9144000"/>
  <p:notesSz cx="6858000" cy="9144000"/>
  <p:defaultTextStyle>
    <a:defPPr>
      <a:defRPr lang="nb-NO"/>
    </a:defPPr>
    <a:lvl1pPr marL="0" algn="l" defTabSz="1149949" rtl="0" eaLnBrk="1" latinLnBrk="0" hangingPunct="1">
      <a:defRPr sz="2264" kern="1200">
        <a:solidFill>
          <a:schemeClr val="tx1"/>
        </a:solidFill>
        <a:latin typeface="+mn-lt"/>
        <a:ea typeface="+mn-ea"/>
        <a:cs typeface="+mn-cs"/>
      </a:defRPr>
    </a:lvl1pPr>
    <a:lvl2pPr marL="574975" algn="l" defTabSz="1149949" rtl="0" eaLnBrk="1" latinLnBrk="0" hangingPunct="1">
      <a:defRPr sz="2264" kern="1200">
        <a:solidFill>
          <a:schemeClr val="tx1"/>
        </a:solidFill>
        <a:latin typeface="+mn-lt"/>
        <a:ea typeface="+mn-ea"/>
        <a:cs typeface="+mn-cs"/>
      </a:defRPr>
    </a:lvl2pPr>
    <a:lvl3pPr marL="1149949" algn="l" defTabSz="1149949" rtl="0" eaLnBrk="1" latinLnBrk="0" hangingPunct="1">
      <a:defRPr sz="2264" kern="1200">
        <a:solidFill>
          <a:schemeClr val="tx1"/>
        </a:solidFill>
        <a:latin typeface="+mn-lt"/>
        <a:ea typeface="+mn-ea"/>
        <a:cs typeface="+mn-cs"/>
      </a:defRPr>
    </a:lvl3pPr>
    <a:lvl4pPr marL="1724924" algn="l" defTabSz="1149949" rtl="0" eaLnBrk="1" latinLnBrk="0" hangingPunct="1">
      <a:defRPr sz="2264" kern="1200">
        <a:solidFill>
          <a:schemeClr val="tx1"/>
        </a:solidFill>
        <a:latin typeface="+mn-lt"/>
        <a:ea typeface="+mn-ea"/>
        <a:cs typeface="+mn-cs"/>
      </a:defRPr>
    </a:lvl4pPr>
    <a:lvl5pPr marL="2299899" algn="l" defTabSz="1149949" rtl="0" eaLnBrk="1" latinLnBrk="0" hangingPunct="1">
      <a:defRPr sz="2264" kern="1200">
        <a:solidFill>
          <a:schemeClr val="tx1"/>
        </a:solidFill>
        <a:latin typeface="+mn-lt"/>
        <a:ea typeface="+mn-ea"/>
        <a:cs typeface="+mn-cs"/>
      </a:defRPr>
    </a:lvl5pPr>
    <a:lvl6pPr marL="2874874" algn="l" defTabSz="1149949" rtl="0" eaLnBrk="1" latinLnBrk="0" hangingPunct="1">
      <a:defRPr sz="2264" kern="1200">
        <a:solidFill>
          <a:schemeClr val="tx1"/>
        </a:solidFill>
        <a:latin typeface="+mn-lt"/>
        <a:ea typeface="+mn-ea"/>
        <a:cs typeface="+mn-cs"/>
      </a:defRPr>
    </a:lvl6pPr>
    <a:lvl7pPr marL="3449848" algn="l" defTabSz="1149949" rtl="0" eaLnBrk="1" latinLnBrk="0" hangingPunct="1">
      <a:defRPr sz="2264" kern="1200">
        <a:solidFill>
          <a:schemeClr val="tx1"/>
        </a:solidFill>
        <a:latin typeface="+mn-lt"/>
        <a:ea typeface="+mn-ea"/>
        <a:cs typeface="+mn-cs"/>
      </a:defRPr>
    </a:lvl7pPr>
    <a:lvl8pPr marL="4024823" algn="l" defTabSz="1149949" rtl="0" eaLnBrk="1" latinLnBrk="0" hangingPunct="1">
      <a:defRPr sz="2264" kern="1200">
        <a:solidFill>
          <a:schemeClr val="tx1"/>
        </a:solidFill>
        <a:latin typeface="+mn-lt"/>
        <a:ea typeface="+mn-ea"/>
        <a:cs typeface="+mn-cs"/>
      </a:defRPr>
    </a:lvl8pPr>
    <a:lvl9pPr marL="4599798" algn="l" defTabSz="1149949" rtl="0" eaLnBrk="1" latinLnBrk="0" hangingPunct="1">
      <a:defRPr sz="2264" kern="1200">
        <a:solidFill>
          <a:schemeClr val="tx1"/>
        </a:solidFill>
        <a:latin typeface="+mn-lt"/>
        <a:ea typeface="+mn-ea"/>
        <a:cs typeface="+mn-cs"/>
      </a:defRPr>
    </a:lvl9pPr>
  </p:defaultTextStyle>
  <p:extLst>
    <p:ext uri="{521415D9-36F7-43E2-AB2F-B90AF26B5E84}">
      <p14:sectionLst xmlns:p14="http://schemas.microsoft.com/office/powerpoint/2010/main">
        <p14:section name="Erfaringsrapport 2020" id="{347C406C-856E-2748-A4D5-F25D4CB2C35B}">
          <p14:sldIdLst>
            <p14:sldId id="256"/>
            <p14:sldId id="305"/>
            <p14:sldId id="12083"/>
          </p14:sldIdLst>
        </p14:section>
        <p14:section name="1. Sammendrag" id="{B1A4FE01-016E-4F06-A19C-11E34468C1E6}">
          <p14:sldIdLst>
            <p14:sldId id="11979"/>
            <p14:sldId id="12175"/>
          </p14:sldIdLst>
        </p14:section>
        <p14:section name="2. Status 2020" id="{56E3DF64-CA08-3748-A5AF-A9553264880F}">
          <p14:sldIdLst>
            <p14:sldId id="11993"/>
            <p14:sldId id="12191"/>
            <p14:sldId id="12196"/>
            <p14:sldId id="12161"/>
            <p14:sldId id="12060"/>
            <p14:sldId id="12084"/>
            <p14:sldId id="12178"/>
            <p14:sldId id="12095"/>
            <p14:sldId id="12096"/>
            <p14:sldId id="12097"/>
            <p14:sldId id="12098"/>
            <p14:sldId id="12099"/>
            <p14:sldId id="12166"/>
            <p14:sldId id="12189"/>
          </p14:sldIdLst>
        </p14:section>
        <p14:section name="3. Utviklingstrekk" id="{7D747146-F73F-154D-97C0-6030223D0DCB}">
          <p14:sldIdLst>
            <p14:sldId id="12186"/>
            <p14:sldId id="12187"/>
            <p14:sldId id="12155"/>
            <p14:sldId id="12195"/>
            <p14:sldId id="12156"/>
            <p14:sldId id="12108"/>
            <p14:sldId id="12170"/>
            <p14:sldId id="12070"/>
            <p14:sldId id="12089"/>
            <p14:sldId id="12148"/>
            <p14:sldId id="12090"/>
            <p14:sldId id="12107"/>
            <p14:sldId id="12075"/>
            <p14:sldId id="12159"/>
          </p14:sldIdLst>
        </p14:section>
        <p14:section name="4. Føringer og anbefalinger" id="{2A88BE64-2606-4BEA-A519-54912C23DF82}">
          <p14:sldIdLst>
            <p14:sldId id="12182"/>
            <p14:sldId id="12172"/>
            <p14:sldId id="12176"/>
            <p14:sldId id="12192"/>
            <p14:sldId id="12134"/>
            <p14:sldId id="12214"/>
            <p14:sldId id="12188"/>
            <p14:sldId id="12081"/>
          </p14:sldIdLst>
        </p14:section>
        <p14:section name="Vedlegg" id="{A339E027-8596-43C2-B947-6943FD1CAC04}">
          <p14:sldIdLst>
            <p14:sldId id="12194"/>
            <p14:sldId id="12181"/>
            <p14:sldId id="12125"/>
            <p14:sldId id="12199"/>
            <p14:sldId id="12210"/>
            <p14:sldId id="12212"/>
          </p14:sldIdLst>
        </p14:section>
      </p14:sectionLst>
    </p:ext>
    <p:ext uri="{EFAFB233-063F-42B5-8137-9DF3F51BA10A}">
      <p15:sldGuideLst xmlns:p15="http://schemas.microsoft.com/office/powerpoint/2012/main">
        <p15:guide id="2" pos="810" userDrawn="1">
          <p15:clr>
            <a:srgbClr val="A4A3A4"/>
          </p15:clr>
        </p15:guide>
        <p15:guide id="3" pos="5913" userDrawn="1">
          <p15:clr>
            <a:srgbClr val="A4A3A4"/>
          </p15:clr>
        </p15:guide>
        <p15:guide id="4" orient="horz" pos="1088" userDrawn="1">
          <p15:clr>
            <a:srgbClr val="A4A3A4"/>
          </p15:clr>
        </p15:guide>
        <p15:guide id="5" pos="5051" userDrawn="1">
          <p15:clr>
            <a:srgbClr val="A4A3A4"/>
          </p15:clr>
        </p15:guide>
        <p15:guide id="6" pos="2942" userDrawn="1">
          <p15:clr>
            <a:srgbClr val="A4A3A4"/>
          </p15:clr>
        </p15:guide>
        <p15:guide id="7" pos="7070" userDrawn="1">
          <p15:clr>
            <a:srgbClr val="A4A3A4"/>
          </p15:clr>
        </p15:guide>
        <p15:guide id="8" orient="horz" pos="1383" userDrawn="1">
          <p15:clr>
            <a:srgbClr val="A4A3A4"/>
          </p15:clr>
        </p15:guide>
        <p15:guide id="9" orient="horz" pos="4332" userDrawn="1">
          <p15:clr>
            <a:srgbClr val="A4A3A4"/>
          </p15:clr>
        </p15:guide>
        <p15:guide id="11" orient="horz" pos="1202" userDrawn="1">
          <p15:clr>
            <a:srgbClr val="A4A3A4"/>
          </p15:clr>
        </p15:guide>
        <p15:guide id="13" pos="4757" userDrawn="1">
          <p15:clr>
            <a:srgbClr val="A4A3A4"/>
          </p15:clr>
        </p15:guide>
        <p15:guide id="14" pos="9451" userDrawn="1">
          <p15:clr>
            <a:srgbClr val="A4A3A4"/>
          </p15:clr>
        </p15:guide>
        <p15:guide id="15" orient="horz" pos="4762" userDrawn="1">
          <p15:clr>
            <a:srgbClr val="A4A3A4"/>
          </p15:clr>
        </p15:guide>
        <p15:guide id="16" orient="horz" pos="5307" userDrawn="1">
          <p15:clr>
            <a:srgbClr val="A4A3A4"/>
          </p15:clr>
        </p15:guide>
        <p15:guide id="17" pos="165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øm, Kine Dale" initials="SKD" lastIdx="105" clrIdx="0">
    <p:extLst>
      <p:ext uri="{19B8F6BF-5375-455C-9EA6-DF929625EA0E}">
        <p15:presenceInfo xmlns:p15="http://schemas.microsoft.com/office/powerpoint/2012/main" userId="S::KineDale.Strom@digdir.no::84268bce-91bb-459e-8cf5-a6caf0a1c6e9" providerId="AD"/>
      </p:ext>
    </p:extLst>
  </p:cmAuthor>
  <p:cmAuthor id="2" name="Thuestad, Arvid Bro" initials="TAB" lastIdx="351" clrIdx="1">
    <p:extLst>
      <p:ext uri="{19B8F6BF-5375-455C-9EA6-DF929625EA0E}">
        <p15:presenceInfo xmlns:p15="http://schemas.microsoft.com/office/powerpoint/2012/main" userId="S::ArvidBro.Thuestad@digdir.no::47d2d59e-da4a-4dfa-8b65-1d6a79af3871" providerId="AD"/>
      </p:ext>
    </p:extLst>
  </p:cmAuthor>
  <p:cmAuthor id="3" name="Mannsåker, Mette Louise" initials="MML" lastIdx="205" clrIdx="2">
    <p:extLst>
      <p:ext uri="{19B8F6BF-5375-455C-9EA6-DF929625EA0E}">
        <p15:presenceInfo xmlns:p15="http://schemas.microsoft.com/office/powerpoint/2012/main" userId="S::MetteLouise.Mannsaker@digdir.no::6df9fdd8-fbc0-448a-b96d-39930d5dcfc6" providerId="AD"/>
      </p:ext>
    </p:extLst>
  </p:cmAuthor>
  <p:cmAuthor id="4" name="Christoffer Knudsen" initials="CK" lastIdx="6" clrIdx="3">
    <p:extLst>
      <p:ext uri="{19B8F6BF-5375-455C-9EA6-DF929625EA0E}">
        <p15:presenceInfo xmlns:p15="http://schemas.microsoft.com/office/powerpoint/2012/main" userId="S::christoffer_styrkr.no#ext#@digdir.onmicrosoft.com::105bc4af-9a16-4f31-89ef-d5eaa4a65233" providerId="AD"/>
      </p:ext>
    </p:extLst>
  </p:cmAuthor>
  <p:cmAuthor id="5" name="Mull, Alexandra" initials="MA" lastIdx="27" clrIdx="4">
    <p:extLst>
      <p:ext uri="{19B8F6BF-5375-455C-9EA6-DF929625EA0E}">
        <p15:presenceInfo xmlns:p15="http://schemas.microsoft.com/office/powerpoint/2012/main" userId="S::alexandra.mull@capgemini.com::ff9c7992-c64e-490a-8cff-cc6ab9380825" providerId="AD"/>
      </p:ext>
    </p:extLst>
  </p:cmAuthor>
  <p:cmAuthor id="6" name="Storvig, Hilde Kristin" initials="SHK" lastIdx="5" clrIdx="5">
    <p:extLst>
      <p:ext uri="{19B8F6BF-5375-455C-9EA6-DF929625EA0E}">
        <p15:presenceInfo xmlns:p15="http://schemas.microsoft.com/office/powerpoint/2012/main" userId="S::hilde.kristin.storvig@digdir.no::b55dc4ba-e652-4409-af49-d39f18c1a6d0" providerId="AD"/>
      </p:ext>
    </p:extLst>
  </p:cmAuthor>
  <p:cmAuthor id="7" name="Styrkr AS" initials="SA" lastIdx="16" clrIdx="6">
    <p:extLst>
      <p:ext uri="{19B8F6BF-5375-455C-9EA6-DF929625EA0E}">
        <p15:presenceInfo xmlns:p15="http://schemas.microsoft.com/office/powerpoint/2012/main" userId="S::post@styrkr.no::92e828bb-2aa5-40dd-b975-4bb3b5bee3b3" providerId="AD"/>
      </p:ext>
    </p:extLst>
  </p:cmAuthor>
  <p:cmAuthor id="8" name="Eirik Magnus" initials="EM" lastIdx="2" clrIdx="7">
    <p:extLst>
      <p:ext uri="{19B8F6BF-5375-455C-9EA6-DF929625EA0E}">
        <p15:presenceInfo xmlns:p15="http://schemas.microsoft.com/office/powerpoint/2012/main" userId="Eirik Magnus" providerId="None"/>
      </p:ext>
    </p:extLst>
  </p:cmAuthor>
  <p:cmAuthor id="9" name="Mull, Alexandra" initials="MA [2]" lastIdx="80" clrIdx="8">
    <p:extLst>
      <p:ext uri="{19B8F6BF-5375-455C-9EA6-DF929625EA0E}">
        <p15:presenceInfo xmlns:p15="http://schemas.microsoft.com/office/powerpoint/2012/main" userId="Mull, Alexandra" providerId="None"/>
      </p:ext>
    </p:extLst>
  </p:cmAuthor>
  <p:cmAuthor id="10" name="Gjelsten, Sarah Jane Hails" initials="GSJH" lastIdx="41" clrIdx="9">
    <p:extLst>
      <p:ext uri="{19B8F6BF-5375-455C-9EA6-DF929625EA0E}">
        <p15:presenceInfo xmlns:p15="http://schemas.microsoft.com/office/powerpoint/2012/main" userId="S::Sarah.Jane.Hails.Gjelsten@digdir.no::ebd07a2d-5fb0-4e97-bb77-b3d54fc86959" providerId="AD"/>
      </p:ext>
    </p:extLst>
  </p:cmAuthor>
  <p:cmAuthor id="11" name="Øwre, Grete" initials="ØG" lastIdx="10" clrIdx="10">
    <p:extLst>
      <p:ext uri="{19B8F6BF-5375-455C-9EA6-DF929625EA0E}">
        <p15:presenceInfo xmlns:p15="http://schemas.microsoft.com/office/powerpoint/2012/main" userId="S::grete.owre@digdir.no::24ac33ab-6c85-4ffc-a86f-6b5d39d4b842" providerId="AD"/>
      </p:ext>
    </p:extLst>
  </p:cmAuthor>
  <p:cmAuthor id="12" name="Mehus, Nils" initials="MN" lastIdx="4" clrIdx="11">
    <p:extLst>
      <p:ext uri="{19B8F6BF-5375-455C-9EA6-DF929625EA0E}">
        <p15:presenceInfo xmlns:p15="http://schemas.microsoft.com/office/powerpoint/2012/main" userId="S::nils.mehus@digdir.no::1c20ff6c-2834-42e8-bb83-bea71264aa12" providerId="AD"/>
      </p:ext>
    </p:extLst>
  </p:cmAuthor>
  <p:cmAuthor id="13" name="Alexandra" initials="A" lastIdx="3" clrIdx="12">
    <p:extLst>
      <p:ext uri="{19B8F6BF-5375-455C-9EA6-DF929625EA0E}">
        <p15:presenceInfo xmlns:p15="http://schemas.microsoft.com/office/powerpoint/2012/main" userId="Alex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32C"/>
    <a:srgbClr val="1E2B3C"/>
    <a:srgbClr val="FFFFFF"/>
    <a:srgbClr val="F05F63"/>
    <a:srgbClr val="3CA779"/>
    <a:srgbClr val="F5DDA6"/>
    <a:srgbClr val="E5A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D46CC-BC68-415A-B5AC-29053CEB9FD5}" v="19" dt="2021-05-18T11:57:17.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43" y="773"/>
      </p:cViewPr>
      <p:guideLst>
        <p:guide pos="810"/>
        <p:guide pos="5913"/>
        <p:guide orient="horz" pos="1088"/>
        <p:guide pos="5051"/>
        <p:guide pos="2942"/>
        <p:guide pos="7070"/>
        <p:guide orient="horz" pos="1383"/>
        <p:guide orient="horz" pos="4332"/>
        <p:guide orient="horz" pos="1202"/>
        <p:guide pos="4757"/>
        <p:guide pos="9451"/>
        <p:guide orient="horz" pos="4762"/>
        <p:guide orient="horz" pos="5307"/>
        <p:guide pos="165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8F2D-CF4F-B61F-48A39993902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8F2D-CF4F-B61F-48A39993902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6-8F2D-CF4F-B61F-48A399939023}"/>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8F2D-CF4F-B61F-48A399939023}"/>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8-8F2D-CF4F-B61F-48A399939023}"/>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8F2D-CF4F-B61F-48A399939023}"/>
              </c:ext>
            </c:extLst>
          </c:dPt>
          <c:cat>
            <c:strRef>
              <c:f>'Ark1'!$A$2:$A$7</c:f>
              <c:strCache>
                <c:ptCount val="6"/>
                <c:pt idx="0">
                  <c:v>Norge</c:v>
                </c:pt>
                <c:pt idx="1">
                  <c:v>Sverige</c:v>
                </c:pt>
                <c:pt idx="2">
                  <c:v>Finland</c:v>
                </c:pt>
                <c:pt idx="3">
                  <c:v>Danmark</c:v>
                </c:pt>
                <c:pt idx="4">
                  <c:v>Storbritannia</c:v>
                </c:pt>
                <c:pt idx="5">
                  <c:v>USA</c:v>
                </c:pt>
              </c:strCache>
            </c:strRef>
          </c:cat>
          <c:val>
            <c:numRef>
              <c:f>'Ark1'!$B$2:$B$7</c:f>
              <c:numCache>
                <c:formatCode>General</c:formatCode>
                <c:ptCount val="6"/>
                <c:pt idx="0">
                  <c:v>70</c:v>
                </c:pt>
                <c:pt idx="1">
                  <c:v>56</c:v>
                </c:pt>
                <c:pt idx="2">
                  <c:v>47</c:v>
                </c:pt>
                <c:pt idx="3">
                  <c:v>46</c:v>
                </c:pt>
                <c:pt idx="4">
                  <c:v>42</c:v>
                </c:pt>
                <c:pt idx="5">
                  <c:v>35</c:v>
                </c:pt>
              </c:numCache>
            </c:numRef>
          </c:val>
          <c:extLst>
            <c:ext xmlns:c16="http://schemas.microsoft.com/office/drawing/2014/chart" uri="{C3380CC4-5D6E-409C-BE32-E72D297353CC}">
              <c16:uniqueId val="{00000000-8F2D-CF4F-B61F-48A399939023}"/>
            </c:ext>
          </c:extLst>
        </c:ser>
        <c:dLbls>
          <c:showLegendKey val="0"/>
          <c:showVal val="0"/>
          <c:showCatName val="0"/>
          <c:showSerName val="0"/>
          <c:showPercent val="0"/>
          <c:showBubbleSize val="0"/>
        </c:dLbls>
        <c:gapWidth val="70"/>
        <c:overlap val="11"/>
        <c:axId val="1923349200"/>
        <c:axId val="1923350016"/>
      </c:barChart>
      <c:catAx>
        <c:axId val="192334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crossAx val="1923350016"/>
        <c:crosses val="autoZero"/>
        <c:auto val="1"/>
        <c:lblAlgn val="ctr"/>
        <c:lblOffset val="100"/>
        <c:noMultiLvlLbl val="0"/>
      </c:catAx>
      <c:valAx>
        <c:axId val="192335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nb-NO"/>
          </a:p>
        </c:txPr>
        <c:crossAx val="192334920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97D9F32-F20C-4DB6-9AA8-FF5CEA8D11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59CB09C-20D6-4E98-B90F-BDF87D963B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AD78B-924F-4294-8809-135CCCE6CC67}" type="datetimeFigureOut">
              <a:rPr lang="nb-NO" smtClean="0"/>
              <a:t>18.05.2021</a:t>
            </a:fld>
            <a:endParaRPr lang="nb-NO"/>
          </a:p>
        </p:txBody>
      </p:sp>
      <p:sp>
        <p:nvSpPr>
          <p:cNvPr id="4" name="Plassholder for bunntekst 3">
            <a:extLst>
              <a:ext uri="{FF2B5EF4-FFF2-40B4-BE49-F238E27FC236}">
                <a16:creationId xmlns:a16="http://schemas.microsoft.com/office/drawing/2014/main" id="{06CB1BA3-312D-4209-8EA0-1B3A050A5B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1C6328D-6A92-426F-9F1D-E51EC222C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377C6-E647-4E98-8F65-2DC6962E8EDF}" type="slidenum">
              <a:rPr lang="nb-NO" smtClean="0"/>
              <a:t>‹#›</a:t>
            </a:fld>
            <a:endParaRPr lang="nb-NO"/>
          </a:p>
        </p:txBody>
      </p:sp>
    </p:spTree>
    <p:extLst>
      <p:ext uri="{BB962C8B-B14F-4D97-AF65-F5344CB8AC3E}">
        <p14:creationId xmlns:p14="http://schemas.microsoft.com/office/powerpoint/2010/main" val="277547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FE67E-BF05-9A48-BFE8-059632DEACB7}" type="datetimeFigureOut">
              <a:rPr lang="nb-NO" smtClean="0"/>
              <a:t>18.05.2021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494CF-A281-A640-B781-56DA87FA0176}" type="slidenum">
              <a:rPr lang="nb-NO" smtClean="0"/>
              <a:t>‹#›</a:t>
            </a:fld>
            <a:endParaRPr lang="nb-NO"/>
          </a:p>
        </p:txBody>
      </p:sp>
    </p:spTree>
    <p:extLst>
      <p:ext uri="{BB962C8B-B14F-4D97-AF65-F5344CB8AC3E}">
        <p14:creationId xmlns:p14="http://schemas.microsoft.com/office/powerpoint/2010/main" val="7666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1</a:t>
            </a:fld>
            <a:endParaRPr lang="nb-NO"/>
          </a:p>
        </p:txBody>
      </p:sp>
    </p:spTree>
    <p:extLst>
      <p:ext uri="{BB962C8B-B14F-4D97-AF65-F5344CB8AC3E}">
        <p14:creationId xmlns:p14="http://schemas.microsoft.com/office/powerpoint/2010/main" val="395202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9DD494CF-A281-A640-B781-56DA87FA017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21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DD494CF-A281-A640-B781-56DA87FA0176}" type="slidenum">
              <a:rPr lang="nb-NO" smtClean="0"/>
              <a:t>13</a:t>
            </a:fld>
            <a:endParaRPr lang="nb-NO"/>
          </a:p>
        </p:txBody>
      </p:sp>
    </p:spTree>
    <p:extLst>
      <p:ext uri="{BB962C8B-B14F-4D97-AF65-F5344CB8AC3E}">
        <p14:creationId xmlns:p14="http://schemas.microsoft.com/office/powerpoint/2010/main" val="286550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9DD494CF-A281-A640-B781-56DA87FA0176}" type="slidenum">
              <a:rPr lang="nb-NO" smtClean="0"/>
              <a:t>14</a:t>
            </a:fld>
            <a:endParaRPr lang="nb-NO"/>
          </a:p>
        </p:txBody>
      </p:sp>
    </p:spTree>
    <p:extLst>
      <p:ext uri="{BB962C8B-B14F-4D97-AF65-F5344CB8AC3E}">
        <p14:creationId xmlns:p14="http://schemas.microsoft.com/office/powerpoint/2010/main" val="205409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DD494CF-A281-A640-B781-56DA87FA0176}" type="slidenum">
              <a:rPr lang="nb-NO" smtClean="0"/>
              <a:t>15</a:t>
            </a:fld>
            <a:endParaRPr lang="nb-NO"/>
          </a:p>
        </p:txBody>
      </p:sp>
    </p:spTree>
    <p:extLst>
      <p:ext uri="{BB962C8B-B14F-4D97-AF65-F5344CB8AC3E}">
        <p14:creationId xmlns:p14="http://schemas.microsoft.com/office/powerpoint/2010/main" val="1632467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DD494CF-A281-A640-B781-56DA87FA0176}" type="slidenum">
              <a:rPr lang="nb-NO" smtClean="0"/>
              <a:t>16</a:t>
            </a:fld>
            <a:endParaRPr lang="nb-NO"/>
          </a:p>
        </p:txBody>
      </p:sp>
    </p:spTree>
    <p:extLst>
      <p:ext uri="{BB962C8B-B14F-4D97-AF65-F5344CB8AC3E}">
        <p14:creationId xmlns:p14="http://schemas.microsoft.com/office/powerpoint/2010/main" val="156402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DD494CF-A281-A640-B781-56DA87FA0176}" type="slidenum">
              <a:rPr lang="nb-NO" smtClean="0"/>
              <a:t>17</a:t>
            </a:fld>
            <a:endParaRPr lang="nb-NO"/>
          </a:p>
        </p:txBody>
      </p:sp>
    </p:spTree>
    <p:extLst>
      <p:ext uri="{BB962C8B-B14F-4D97-AF65-F5344CB8AC3E}">
        <p14:creationId xmlns:p14="http://schemas.microsoft.com/office/powerpoint/2010/main" val="3479500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18</a:t>
            </a:fld>
            <a:endParaRPr lang="nb-NO"/>
          </a:p>
        </p:txBody>
      </p:sp>
    </p:spTree>
    <p:extLst>
      <p:ext uri="{BB962C8B-B14F-4D97-AF65-F5344CB8AC3E}">
        <p14:creationId xmlns:p14="http://schemas.microsoft.com/office/powerpoint/2010/main" val="1888223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a:p>
        </p:txBody>
      </p:sp>
      <p:sp>
        <p:nvSpPr>
          <p:cNvPr id="4" name="Plassholder for lysbildenummer 3"/>
          <p:cNvSpPr>
            <a:spLocks noGrp="1"/>
          </p:cNvSpPr>
          <p:nvPr>
            <p:ph type="sldNum" sz="quarter" idx="5"/>
          </p:nvPr>
        </p:nvSpPr>
        <p:spPr/>
        <p:txBody>
          <a:bodyPr/>
          <a:lstStyle/>
          <a:p>
            <a:fld id="{9DD494CF-A281-A640-B781-56DA87FA0176}" type="slidenum">
              <a:rPr lang="nb-NO" smtClean="0"/>
              <a:t>19</a:t>
            </a:fld>
            <a:endParaRPr lang="nb-NO"/>
          </a:p>
        </p:txBody>
      </p:sp>
    </p:spTree>
    <p:extLst>
      <p:ext uri="{BB962C8B-B14F-4D97-AF65-F5344CB8AC3E}">
        <p14:creationId xmlns:p14="http://schemas.microsoft.com/office/powerpoint/2010/main" val="111913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a:solidFill>
                <a:srgbClr val="333333"/>
              </a:solidFill>
              <a:effectLst/>
              <a:latin typeface="Verdana" panose="020B0604030504040204" pitchFamily="34" charset="0"/>
            </a:endParaRPr>
          </a:p>
        </p:txBody>
      </p:sp>
      <p:sp>
        <p:nvSpPr>
          <p:cNvPr id="4" name="Plassholder for lysbildenummer 3"/>
          <p:cNvSpPr>
            <a:spLocks noGrp="1"/>
          </p:cNvSpPr>
          <p:nvPr>
            <p:ph type="sldNum" sz="quarter" idx="5"/>
          </p:nvPr>
        </p:nvSpPr>
        <p:spPr/>
        <p:txBody>
          <a:bodyPr/>
          <a:lstStyle/>
          <a:p>
            <a:fld id="{9DD494CF-A281-A640-B781-56DA87FA0176}" type="slidenum">
              <a:rPr lang="nb-NO" smtClean="0"/>
              <a:t>22</a:t>
            </a:fld>
            <a:endParaRPr lang="nb-NO"/>
          </a:p>
        </p:txBody>
      </p:sp>
    </p:spTree>
    <p:extLst>
      <p:ext uri="{BB962C8B-B14F-4D97-AF65-F5344CB8AC3E}">
        <p14:creationId xmlns:p14="http://schemas.microsoft.com/office/powerpoint/2010/main" val="33824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333333"/>
              </a:solidFill>
              <a:effectLst/>
              <a:latin typeface="Verdana" panose="020B0604030504040204" pitchFamily="34" charset="0"/>
            </a:endParaRPr>
          </a:p>
        </p:txBody>
      </p:sp>
      <p:sp>
        <p:nvSpPr>
          <p:cNvPr id="4" name="Plassholder for lysbildenummer 3"/>
          <p:cNvSpPr>
            <a:spLocks noGrp="1"/>
          </p:cNvSpPr>
          <p:nvPr>
            <p:ph type="sldNum" sz="quarter" idx="5"/>
          </p:nvPr>
        </p:nvSpPr>
        <p:spPr/>
        <p:txBody>
          <a:bodyPr/>
          <a:lstStyle/>
          <a:p>
            <a:fld id="{9DD494CF-A281-A640-B781-56DA87FA0176}" type="slidenum">
              <a:rPr lang="nb-NO" smtClean="0"/>
              <a:t>23</a:t>
            </a:fld>
            <a:endParaRPr lang="nb-NO"/>
          </a:p>
        </p:txBody>
      </p:sp>
    </p:spTree>
    <p:extLst>
      <p:ext uri="{BB962C8B-B14F-4D97-AF65-F5344CB8AC3E}">
        <p14:creationId xmlns:p14="http://schemas.microsoft.com/office/powerpoint/2010/main" val="312052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a:p>
        </p:txBody>
      </p:sp>
      <p:sp>
        <p:nvSpPr>
          <p:cNvPr id="4" name="Plassholder for lysbildenummer 3"/>
          <p:cNvSpPr>
            <a:spLocks noGrp="1"/>
          </p:cNvSpPr>
          <p:nvPr>
            <p:ph type="sldNum" sz="quarter" idx="5"/>
          </p:nvPr>
        </p:nvSpPr>
        <p:spPr/>
        <p:txBody>
          <a:bodyPr/>
          <a:lstStyle/>
          <a:p>
            <a:fld id="{9DD494CF-A281-A640-B781-56DA87FA0176}" type="slidenum">
              <a:rPr lang="nb-NO" smtClean="0"/>
              <a:t>2</a:t>
            </a:fld>
            <a:endParaRPr lang="nb-NO"/>
          </a:p>
        </p:txBody>
      </p:sp>
    </p:spTree>
    <p:extLst>
      <p:ext uri="{BB962C8B-B14F-4D97-AF65-F5344CB8AC3E}">
        <p14:creationId xmlns:p14="http://schemas.microsoft.com/office/powerpoint/2010/main" val="262092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9DD494CF-A281-A640-B781-56DA87FA017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07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u="none"/>
          </a:p>
        </p:txBody>
      </p:sp>
      <p:sp>
        <p:nvSpPr>
          <p:cNvPr id="4" name="Plassholder for lysbildenummer 3"/>
          <p:cNvSpPr>
            <a:spLocks noGrp="1"/>
          </p:cNvSpPr>
          <p:nvPr>
            <p:ph type="sldNum" sz="quarter" idx="5"/>
          </p:nvPr>
        </p:nvSpPr>
        <p:spPr/>
        <p:txBody>
          <a:bodyPr/>
          <a:lstStyle/>
          <a:p>
            <a:fld id="{9DD494CF-A281-A640-B781-56DA87FA0176}" type="slidenum">
              <a:rPr lang="nb-NO" smtClean="0"/>
              <a:t>25</a:t>
            </a:fld>
            <a:endParaRPr lang="nb-NO"/>
          </a:p>
        </p:txBody>
      </p:sp>
    </p:spTree>
    <p:extLst>
      <p:ext uri="{BB962C8B-B14F-4D97-AF65-F5344CB8AC3E}">
        <p14:creationId xmlns:p14="http://schemas.microsoft.com/office/powerpoint/2010/main" val="310446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26</a:t>
            </a:fld>
            <a:endParaRPr lang="nb-NO"/>
          </a:p>
        </p:txBody>
      </p:sp>
    </p:spTree>
    <p:extLst>
      <p:ext uri="{BB962C8B-B14F-4D97-AF65-F5344CB8AC3E}">
        <p14:creationId xmlns:p14="http://schemas.microsoft.com/office/powerpoint/2010/main" val="415806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27</a:t>
            </a:fld>
            <a:endParaRPr lang="nb-NO"/>
          </a:p>
        </p:txBody>
      </p:sp>
    </p:spTree>
    <p:extLst>
      <p:ext uri="{BB962C8B-B14F-4D97-AF65-F5344CB8AC3E}">
        <p14:creationId xmlns:p14="http://schemas.microsoft.com/office/powerpoint/2010/main" val="330211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9DD494CF-A281-A640-B781-56DA87FA0176}" type="slidenum">
              <a:rPr lang="nb-NO" smtClean="0"/>
              <a:t>28</a:t>
            </a:fld>
            <a:endParaRPr lang="nb-NO"/>
          </a:p>
        </p:txBody>
      </p:sp>
    </p:spTree>
    <p:extLst>
      <p:ext uri="{BB962C8B-B14F-4D97-AF65-F5344CB8AC3E}">
        <p14:creationId xmlns:p14="http://schemas.microsoft.com/office/powerpoint/2010/main" val="175530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endParaRPr lang="nb-NO"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9DD494CF-A281-A640-B781-56DA87FA0176}" type="slidenum">
              <a:rPr lang="nb-NO" smtClean="0"/>
              <a:t>29</a:t>
            </a:fld>
            <a:endParaRPr lang="nb-NO"/>
          </a:p>
        </p:txBody>
      </p:sp>
    </p:spTree>
    <p:extLst>
      <p:ext uri="{BB962C8B-B14F-4D97-AF65-F5344CB8AC3E}">
        <p14:creationId xmlns:p14="http://schemas.microsoft.com/office/powerpoint/2010/main" val="20808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30</a:t>
            </a:fld>
            <a:endParaRPr lang="nb-NO"/>
          </a:p>
        </p:txBody>
      </p:sp>
    </p:spTree>
    <p:extLst>
      <p:ext uri="{BB962C8B-B14F-4D97-AF65-F5344CB8AC3E}">
        <p14:creationId xmlns:p14="http://schemas.microsoft.com/office/powerpoint/2010/main" val="266243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31</a:t>
            </a:fld>
            <a:endParaRPr lang="nb-NO"/>
          </a:p>
        </p:txBody>
      </p:sp>
    </p:spTree>
    <p:extLst>
      <p:ext uri="{BB962C8B-B14F-4D97-AF65-F5344CB8AC3E}">
        <p14:creationId xmlns:p14="http://schemas.microsoft.com/office/powerpoint/2010/main" val="2700661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32</a:t>
            </a:fld>
            <a:endParaRPr lang="nb-NO"/>
          </a:p>
        </p:txBody>
      </p:sp>
    </p:spTree>
    <p:extLst>
      <p:ext uri="{BB962C8B-B14F-4D97-AF65-F5344CB8AC3E}">
        <p14:creationId xmlns:p14="http://schemas.microsoft.com/office/powerpoint/2010/main" val="193786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spcBef>
                <a:spcPts val="600"/>
              </a:spcBef>
              <a:buClr>
                <a:schemeClr val="accent3"/>
              </a:buClr>
              <a:buFont typeface="Arial" panose="020B0604020202020204" pitchFamily="34" charset="0"/>
              <a:buNone/>
            </a:pPr>
            <a:endParaRPr lang="nb-NO" sz="1200">
              <a:solidFill>
                <a:schemeClr val="tx1"/>
              </a:solidFill>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70854-F7DF-4966-8611-F47EFF0AC07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16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p:txBody>
      </p:sp>
      <p:sp>
        <p:nvSpPr>
          <p:cNvPr id="4" name="Plassholder for lysbildenummer 3"/>
          <p:cNvSpPr>
            <a:spLocks noGrp="1"/>
          </p:cNvSpPr>
          <p:nvPr>
            <p:ph type="sldNum" sz="quarter" idx="5"/>
          </p:nvPr>
        </p:nvSpPr>
        <p:spPr/>
        <p:txBody>
          <a:bodyPr/>
          <a:lstStyle/>
          <a:p>
            <a:fld id="{9DD494CF-A281-A640-B781-56DA87FA0176}" type="slidenum">
              <a:rPr lang="nb-NO" smtClean="0"/>
              <a:t>4</a:t>
            </a:fld>
            <a:endParaRPr lang="nb-NO"/>
          </a:p>
        </p:txBody>
      </p:sp>
    </p:spTree>
    <p:extLst>
      <p:ext uri="{BB962C8B-B14F-4D97-AF65-F5344CB8AC3E}">
        <p14:creationId xmlns:p14="http://schemas.microsoft.com/office/powerpoint/2010/main" val="1523764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35</a:t>
            </a:fld>
            <a:endParaRPr lang="nb-NO"/>
          </a:p>
        </p:txBody>
      </p:sp>
    </p:spTree>
    <p:extLst>
      <p:ext uri="{BB962C8B-B14F-4D97-AF65-F5344CB8AC3E}">
        <p14:creationId xmlns:p14="http://schemas.microsoft.com/office/powerpoint/2010/main" val="2409790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36</a:t>
            </a:fld>
            <a:endParaRPr lang="nb-NO"/>
          </a:p>
        </p:txBody>
      </p:sp>
    </p:spTree>
    <p:extLst>
      <p:ext uri="{BB962C8B-B14F-4D97-AF65-F5344CB8AC3E}">
        <p14:creationId xmlns:p14="http://schemas.microsoft.com/office/powerpoint/2010/main" val="1447844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37</a:t>
            </a:fld>
            <a:endParaRPr lang="nb-NO"/>
          </a:p>
        </p:txBody>
      </p:sp>
    </p:spTree>
    <p:extLst>
      <p:ext uri="{BB962C8B-B14F-4D97-AF65-F5344CB8AC3E}">
        <p14:creationId xmlns:p14="http://schemas.microsoft.com/office/powerpoint/2010/main" val="1051807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38</a:t>
            </a:fld>
            <a:endParaRPr lang="nb-NO"/>
          </a:p>
        </p:txBody>
      </p:sp>
    </p:spTree>
    <p:extLst>
      <p:ext uri="{BB962C8B-B14F-4D97-AF65-F5344CB8AC3E}">
        <p14:creationId xmlns:p14="http://schemas.microsoft.com/office/powerpoint/2010/main" val="46927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39</a:t>
            </a:fld>
            <a:endParaRPr lang="nb-NO"/>
          </a:p>
        </p:txBody>
      </p:sp>
    </p:spTree>
    <p:extLst>
      <p:ext uri="{BB962C8B-B14F-4D97-AF65-F5344CB8AC3E}">
        <p14:creationId xmlns:p14="http://schemas.microsoft.com/office/powerpoint/2010/main" val="2935440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40</a:t>
            </a:fld>
            <a:endParaRPr lang="nb-NO"/>
          </a:p>
        </p:txBody>
      </p:sp>
    </p:spTree>
    <p:extLst>
      <p:ext uri="{BB962C8B-B14F-4D97-AF65-F5344CB8AC3E}">
        <p14:creationId xmlns:p14="http://schemas.microsoft.com/office/powerpoint/2010/main" val="427231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effectLst/>
              <a:latin typeface="Calibri" panose="020F0502020204030204" pitchFamily="34" charset="0"/>
              <a:ea typeface="Calibri" panose="020F0502020204030204" pitchFamily="34" charset="0"/>
              <a:cs typeface="Calibri"/>
            </a:endParaRPr>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9DD494CF-A281-A640-B781-56DA87FA017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43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722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44</a:t>
            </a:fld>
            <a:endParaRPr lang="nb-NO"/>
          </a:p>
        </p:txBody>
      </p:sp>
    </p:spTree>
    <p:extLst>
      <p:ext uri="{BB962C8B-B14F-4D97-AF65-F5344CB8AC3E}">
        <p14:creationId xmlns:p14="http://schemas.microsoft.com/office/powerpoint/2010/main" val="1434996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a:highlight>
                <a:srgbClr val="FFFF00"/>
              </a:highlight>
            </a:endParaRPr>
          </a:p>
        </p:txBody>
      </p:sp>
      <p:sp>
        <p:nvSpPr>
          <p:cNvPr id="4" name="Plassholder for lysbildenummer 3"/>
          <p:cNvSpPr>
            <a:spLocks noGrp="1"/>
          </p:cNvSpPr>
          <p:nvPr>
            <p:ph type="sldNum" sz="quarter" idx="5"/>
          </p:nvPr>
        </p:nvSpPr>
        <p:spPr/>
        <p:txBody>
          <a:bodyPr/>
          <a:lstStyle/>
          <a:p>
            <a:fld id="{9DD494CF-A281-A640-B781-56DA87FA0176}" type="slidenum">
              <a:rPr lang="nb-NO" smtClean="0"/>
              <a:t>5</a:t>
            </a:fld>
            <a:endParaRPr lang="nb-NO"/>
          </a:p>
        </p:txBody>
      </p:sp>
    </p:spTree>
    <p:extLst>
      <p:ext uri="{BB962C8B-B14F-4D97-AF65-F5344CB8AC3E}">
        <p14:creationId xmlns:p14="http://schemas.microsoft.com/office/powerpoint/2010/main" val="140621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6</a:t>
            </a:fld>
            <a:endParaRPr lang="nb-NO"/>
          </a:p>
        </p:txBody>
      </p:sp>
    </p:spTree>
    <p:extLst>
      <p:ext uri="{BB962C8B-B14F-4D97-AF65-F5344CB8AC3E}">
        <p14:creationId xmlns:p14="http://schemas.microsoft.com/office/powerpoint/2010/main" val="336318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7</a:t>
            </a:fld>
            <a:endParaRPr lang="nb-NO"/>
          </a:p>
        </p:txBody>
      </p:sp>
    </p:spTree>
    <p:extLst>
      <p:ext uri="{BB962C8B-B14F-4D97-AF65-F5344CB8AC3E}">
        <p14:creationId xmlns:p14="http://schemas.microsoft.com/office/powerpoint/2010/main" val="41205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8</a:t>
            </a:fld>
            <a:endParaRPr lang="nb-NO"/>
          </a:p>
        </p:txBody>
      </p:sp>
    </p:spTree>
    <p:extLst>
      <p:ext uri="{BB962C8B-B14F-4D97-AF65-F5344CB8AC3E}">
        <p14:creationId xmlns:p14="http://schemas.microsoft.com/office/powerpoint/2010/main" val="309756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DD494CF-A281-A640-B781-56DA87FA0176}" type="slidenum">
              <a:rPr lang="nb-NO" smtClean="0"/>
              <a:t>10</a:t>
            </a:fld>
            <a:endParaRPr lang="nb-NO"/>
          </a:p>
        </p:txBody>
      </p:sp>
    </p:spTree>
    <p:extLst>
      <p:ext uri="{BB962C8B-B14F-4D97-AF65-F5344CB8AC3E}">
        <p14:creationId xmlns:p14="http://schemas.microsoft.com/office/powerpoint/2010/main" val="875050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DD494CF-A281-A640-B781-56DA87FA0176}" type="slidenum">
              <a:rPr lang="nb-NO" smtClean="0"/>
              <a:t>11</a:t>
            </a:fld>
            <a:endParaRPr lang="nb-NO"/>
          </a:p>
        </p:txBody>
      </p:sp>
    </p:spTree>
    <p:extLst>
      <p:ext uri="{BB962C8B-B14F-4D97-AF65-F5344CB8AC3E}">
        <p14:creationId xmlns:p14="http://schemas.microsoft.com/office/powerpoint/2010/main" val="204399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ksjonskille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bg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b" anchorCtr="0">
            <a:noAutofit/>
          </a:bodyPr>
          <a:lstStyle>
            <a:lvl1pPr>
              <a:defRPr sz="3200">
                <a:solidFill>
                  <a:schemeClr val="bg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2413000" y="2197100"/>
            <a:ext cx="11179175" cy="5143500"/>
          </a:xfrm>
        </p:spPr>
        <p:txBody>
          <a:bodyPr/>
          <a:lstStyle>
            <a:lvl1pPr>
              <a:buClr>
                <a:schemeClr val="bg1"/>
              </a:buClr>
              <a:defRPr sz="4500">
                <a:solidFill>
                  <a:schemeClr val="bg1"/>
                </a:solidFill>
              </a:defRPr>
            </a:lvl1pPr>
            <a:lvl2pPr>
              <a:buClr>
                <a:schemeClr val="bg1"/>
              </a:buClr>
              <a:defRPr>
                <a:solidFill>
                  <a:schemeClr val="bg1"/>
                </a:solidFill>
              </a:defRPr>
            </a:lvl2pPr>
            <a:lvl3pPr>
              <a:buClr>
                <a:schemeClr val="bg1"/>
              </a:buClr>
              <a:buNone/>
              <a:defRPr>
                <a:solidFill>
                  <a:schemeClr val="bg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bg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E9900E59-4E35-7D48-98A5-45C0BF14E007}"/>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solidFill>
                  <a:schemeClr val="bg1"/>
                </a:solidFill>
              </a:rPr>
              <a:t>Erfaringsrapport 2020 | Handlingsplanen for regjeringens digitaliseringsstrategi | </a:t>
            </a:r>
          </a:p>
        </p:txBody>
      </p:sp>
    </p:spTree>
    <p:extLst>
      <p:ext uri="{BB962C8B-B14F-4D97-AF65-F5344CB8AC3E}">
        <p14:creationId xmlns:p14="http://schemas.microsoft.com/office/powerpoint/2010/main" val="21675596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Innhold med ikon - 2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14" name="Plassholder for tittel 1">
            <a:extLst>
              <a:ext uri="{FF2B5EF4-FFF2-40B4-BE49-F238E27FC236}">
                <a16:creationId xmlns:a16="http://schemas.microsoft.com/office/drawing/2014/main" id="{8A370938-E40F-4F21-935F-E922CB8AC522}"/>
              </a:ext>
            </a:extLst>
          </p:cNvPr>
          <p:cNvSpPr>
            <a:spLocks noGrp="1"/>
          </p:cNvSpPr>
          <p:nvPr>
            <p:ph type="title" hasCustomPrompt="1"/>
          </p:nvPr>
        </p:nvSpPr>
        <p:spPr>
          <a:xfrm>
            <a:off x="1297433" y="642756"/>
            <a:ext cx="1195586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6" name="TekstSylinder 11">
            <a:extLst>
              <a:ext uri="{FF2B5EF4-FFF2-40B4-BE49-F238E27FC236}">
                <a16:creationId xmlns:a16="http://schemas.microsoft.com/office/drawing/2014/main" id="{A3D4F4BA-5B00-4249-97DF-C02450D29899}"/>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4752851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nhold med ikon - 3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1297432" y="2190144"/>
            <a:ext cx="13281490" cy="5150456"/>
          </a:xfrm>
        </p:spPr>
        <p:txBody>
          <a:bodyPr numCol="3"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29" name="Plassholder for tittel 1">
            <a:extLst>
              <a:ext uri="{FF2B5EF4-FFF2-40B4-BE49-F238E27FC236}">
                <a16:creationId xmlns:a16="http://schemas.microsoft.com/office/drawing/2014/main" id="{A0878D56-0132-45A1-A300-E6273A8DB55C}"/>
              </a:ext>
            </a:extLst>
          </p:cNvPr>
          <p:cNvSpPr>
            <a:spLocks noGrp="1"/>
          </p:cNvSpPr>
          <p:nvPr>
            <p:ph type="title" hasCustomPrompt="1"/>
          </p:nvPr>
        </p:nvSpPr>
        <p:spPr>
          <a:xfrm>
            <a:off x="1297433" y="642756"/>
            <a:ext cx="1195586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30" name="Plassholder for bilde 4">
            <a:extLst>
              <a:ext uri="{FF2B5EF4-FFF2-40B4-BE49-F238E27FC236}">
                <a16:creationId xmlns:a16="http://schemas.microsoft.com/office/drawing/2014/main" id="{4BDB5042-4042-4C49-B1B0-65D3C2B9C6DA}"/>
              </a:ext>
            </a:extLst>
          </p:cNvPr>
          <p:cNvSpPr>
            <a:spLocks noGrp="1"/>
          </p:cNvSpPr>
          <p:nvPr>
            <p:ph type="pic" sz="quarter" idx="13" hasCustomPrompt="1"/>
          </p:nvPr>
        </p:nvSpPr>
        <p:spPr>
          <a:xfrm>
            <a:off x="13480863" y="642754"/>
            <a:ext cx="1098059" cy="1098059"/>
          </a:xfrm>
        </p:spPr>
        <p:txBody>
          <a:bodyPr anchor="ctr">
            <a:normAutofit/>
          </a:bodyPr>
          <a:lstStyle>
            <a:lvl1pPr algn="ctr">
              <a:buNone/>
              <a:defRPr sz="1800"/>
            </a:lvl1pPr>
          </a:lstStyle>
          <a:p>
            <a:r>
              <a:rPr lang="nb-NO"/>
              <a:t>Ikon</a:t>
            </a:r>
          </a:p>
        </p:txBody>
      </p:sp>
      <p:sp>
        <p:nvSpPr>
          <p:cNvPr id="8" name="TekstSylinder 11">
            <a:extLst>
              <a:ext uri="{FF2B5EF4-FFF2-40B4-BE49-F238E27FC236}">
                <a16:creationId xmlns:a16="http://schemas.microsoft.com/office/drawing/2014/main" id="{137C1C98-958A-7542-BE48-2CCD77714569}"/>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227929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nhold med ikon - 4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1297432" y="2190144"/>
            <a:ext cx="13281490" cy="5150456"/>
          </a:xfrm>
        </p:spPr>
        <p:txBody>
          <a:bodyPr numCol="4"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29" name="Plassholder for tittel 1">
            <a:extLst>
              <a:ext uri="{FF2B5EF4-FFF2-40B4-BE49-F238E27FC236}">
                <a16:creationId xmlns:a16="http://schemas.microsoft.com/office/drawing/2014/main" id="{A0878D56-0132-45A1-A300-E6273A8DB55C}"/>
              </a:ext>
            </a:extLst>
          </p:cNvPr>
          <p:cNvSpPr>
            <a:spLocks noGrp="1"/>
          </p:cNvSpPr>
          <p:nvPr>
            <p:ph type="title" hasCustomPrompt="1"/>
          </p:nvPr>
        </p:nvSpPr>
        <p:spPr>
          <a:xfrm>
            <a:off x="1297433" y="642756"/>
            <a:ext cx="1195586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30" name="Plassholder for bilde 4">
            <a:extLst>
              <a:ext uri="{FF2B5EF4-FFF2-40B4-BE49-F238E27FC236}">
                <a16:creationId xmlns:a16="http://schemas.microsoft.com/office/drawing/2014/main" id="{4BDB5042-4042-4C49-B1B0-65D3C2B9C6DA}"/>
              </a:ext>
            </a:extLst>
          </p:cNvPr>
          <p:cNvSpPr>
            <a:spLocks noGrp="1"/>
          </p:cNvSpPr>
          <p:nvPr>
            <p:ph type="pic" sz="quarter" idx="13" hasCustomPrompt="1"/>
          </p:nvPr>
        </p:nvSpPr>
        <p:spPr>
          <a:xfrm>
            <a:off x="13480863" y="642754"/>
            <a:ext cx="1098059" cy="1098059"/>
          </a:xfrm>
        </p:spPr>
        <p:txBody>
          <a:bodyPr anchor="ctr">
            <a:normAutofit/>
          </a:bodyPr>
          <a:lstStyle>
            <a:lvl1pPr algn="ctr">
              <a:buNone/>
              <a:defRPr sz="1800"/>
            </a:lvl1pPr>
          </a:lstStyle>
          <a:p>
            <a:r>
              <a:rPr lang="nb-NO"/>
              <a:t>Ikon</a:t>
            </a:r>
          </a:p>
        </p:txBody>
      </p:sp>
      <p:sp>
        <p:nvSpPr>
          <p:cNvPr id="8" name="TekstSylinder 11">
            <a:extLst>
              <a:ext uri="{FF2B5EF4-FFF2-40B4-BE49-F238E27FC236}">
                <a16:creationId xmlns:a16="http://schemas.microsoft.com/office/drawing/2014/main" id="{DC1455F6-CDF8-B144-B89F-68A35F52ADB9}"/>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42409293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 1 - Blåsva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6254413" cy="914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5049"/>
            <a:ext cx="16254413" cy="9144000"/>
          </a:xfrm>
          <a:solidFill>
            <a:schemeClr val="accent1"/>
          </a:solidFill>
        </p:spPr>
        <p:txBody>
          <a:bodyPr anchor="ctr"/>
          <a:lstStyle>
            <a:lvl1pPr algn="ctr">
              <a:buNone/>
              <a:defRPr>
                <a:solidFill>
                  <a:schemeClr val="bg1"/>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bg1"/>
                </a:solidFill>
              </a:defRPr>
            </a:lvl1pPr>
          </a:lstStyle>
          <a:p>
            <a:pPr lvl="0"/>
            <a:r>
              <a:rPr lang="nb-NO" err="1"/>
              <a:t>X</a:t>
            </a:r>
            <a:r>
              <a:rPr lang="nb-NO"/>
              <a:t> – Seksjon/kapittel</a:t>
            </a:r>
          </a:p>
        </p:txBody>
      </p:sp>
      <p:sp>
        <p:nvSpPr>
          <p:cNvPr id="8" name="TekstSylinder 11">
            <a:extLst>
              <a:ext uri="{FF2B5EF4-FFF2-40B4-BE49-F238E27FC236}">
                <a16:creationId xmlns:a16="http://schemas.microsoft.com/office/drawing/2014/main" id="{EFAFE2B4-1446-7A42-B6D0-56E4A0CC3B75}"/>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solidFill>
                  <a:schemeClr val="bg1"/>
                </a:solidFill>
              </a:rPr>
              <a:t>Erfaringsrapport 2020 | Handlingsplanen for regjeringens digitaliseringsstrategi | </a:t>
            </a:r>
          </a:p>
        </p:txBody>
      </p:sp>
    </p:spTree>
    <p:extLst>
      <p:ext uri="{BB962C8B-B14F-4D97-AF65-F5344CB8AC3E}">
        <p14:creationId xmlns:p14="http://schemas.microsoft.com/office/powerpoint/2010/main" val="31906027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2 -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6254413" cy="914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5049"/>
            <a:ext cx="16254413" cy="9144000"/>
          </a:xfrm>
          <a:solidFill>
            <a:schemeClr val="accent2"/>
          </a:solidFill>
        </p:spPr>
        <p:txBody>
          <a:bodyPr anchor="ctr"/>
          <a:lstStyle>
            <a:lvl1pPr algn="ctr">
              <a:buNone/>
              <a:defRPr>
                <a:solidFill>
                  <a:schemeClr val="tx2"/>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C9A7A2DF-1704-6145-9ABD-CE6EDB887E3F}"/>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23563382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lle 3 -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6254413" cy="914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5049"/>
            <a:ext cx="16254413" cy="9144000"/>
          </a:xfrm>
          <a:solidFill>
            <a:schemeClr val="accent4"/>
          </a:solidFill>
        </p:spPr>
        <p:txBody>
          <a:bodyPr anchor="ctr"/>
          <a:lstStyle>
            <a:lvl1pPr algn="ctr">
              <a:buNone/>
              <a:defRPr>
                <a:solidFill>
                  <a:schemeClr val="tx2"/>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5EE18D53-0824-6B41-A0B4-F305ADF88717}"/>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6781912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kille 4 -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4" name="Plassholder for bilde 3">
            <a:extLst>
              <a:ext uri="{FF2B5EF4-FFF2-40B4-BE49-F238E27FC236}">
                <a16:creationId xmlns:a16="http://schemas.microsoft.com/office/drawing/2014/main" id="{371E985B-723F-45EC-8629-E1FACE9A1DC9}"/>
              </a:ext>
            </a:extLst>
          </p:cNvPr>
          <p:cNvSpPr>
            <a:spLocks noGrp="1"/>
          </p:cNvSpPr>
          <p:nvPr>
            <p:ph type="pic" sz="quarter" idx="12" hasCustomPrompt="1"/>
          </p:nvPr>
        </p:nvSpPr>
        <p:spPr>
          <a:xfrm>
            <a:off x="0" y="5049"/>
            <a:ext cx="16254413" cy="9144000"/>
          </a:xfrm>
        </p:spPr>
        <p:txBody>
          <a:bodyPr anchor="ctr"/>
          <a:lstStyle>
            <a:lvl1pPr algn="ctr">
              <a:buNone/>
              <a:defRPr>
                <a:solidFill>
                  <a:schemeClr val="tx2"/>
                </a:solidFill>
              </a:defRPr>
            </a:lvl1pPr>
          </a:lstStyle>
          <a:p>
            <a:r>
              <a:rPr lang="nb-NO"/>
              <a:t>Illustrasjon - skille</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3CC4A372-65B8-E14C-AFA5-DC4DB8BBA480}"/>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7764172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ro - Innsatsområ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ABFEC3F-5590-2A44-ADCE-3A86097E7ED5}"/>
              </a:ext>
            </a:extLst>
          </p:cNvPr>
          <p:cNvSpPr/>
          <p:nvPr userDrawn="1"/>
        </p:nvSpPr>
        <p:spPr>
          <a:xfrm>
            <a:off x="0" y="0"/>
            <a:ext cx="16254413" cy="9144000"/>
          </a:xfrm>
          <a:prstGeom prst="rect">
            <a:avLst/>
          </a:prstGeom>
          <a:solidFill>
            <a:srgbClr val="DAE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5960532" y="2190144"/>
            <a:ext cx="8618389" cy="5150456"/>
          </a:xfrm>
        </p:spPr>
        <p:txBody>
          <a:bodyPr numCol="2"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 name="Plassholder for bilde 2">
            <a:extLst>
              <a:ext uri="{FF2B5EF4-FFF2-40B4-BE49-F238E27FC236}">
                <a16:creationId xmlns:a16="http://schemas.microsoft.com/office/drawing/2014/main" id="{D5EAB9F9-C767-C94B-A740-53958F3E3C4F}"/>
              </a:ext>
            </a:extLst>
          </p:cNvPr>
          <p:cNvSpPr>
            <a:spLocks noGrp="1"/>
          </p:cNvSpPr>
          <p:nvPr>
            <p:ph type="pic" sz="quarter" idx="14" hasCustomPrompt="1"/>
          </p:nvPr>
        </p:nvSpPr>
        <p:spPr>
          <a:xfrm>
            <a:off x="1297432" y="2190144"/>
            <a:ext cx="4409631" cy="5150456"/>
          </a:xfrm>
        </p:spPr>
        <p:txBody>
          <a:bodyPr anchor="ctr"/>
          <a:lstStyle>
            <a:lvl1pPr algn="ctr">
              <a:buNone/>
              <a:defRPr sz="2400"/>
            </a:lvl1pPr>
          </a:lstStyle>
          <a:p>
            <a:r>
              <a:rPr lang="nb-NO"/>
              <a:t>Ikon eller illustrasjon</a:t>
            </a:r>
          </a:p>
        </p:txBody>
      </p:sp>
      <p:sp>
        <p:nvSpPr>
          <p:cNvPr id="11" name="Plassholder for tittel 1">
            <a:extLst>
              <a:ext uri="{FF2B5EF4-FFF2-40B4-BE49-F238E27FC236}">
                <a16:creationId xmlns:a16="http://schemas.microsoft.com/office/drawing/2014/main" id="{11FD44CE-2136-6B40-9D64-CE7216E4D7E6}"/>
              </a:ext>
            </a:extLst>
          </p:cNvPr>
          <p:cNvSpPr>
            <a:spLocks noGrp="1"/>
          </p:cNvSpPr>
          <p:nvPr>
            <p:ph type="title" hasCustomPrompt="1"/>
          </p:nvPr>
        </p:nvSpPr>
        <p:spPr>
          <a:xfrm>
            <a:off x="1297433" y="642756"/>
            <a:ext cx="13281488" cy="692497"/>
          </a:xfrm>
          <a:prstGeom prst="rect">
            <a:avLst/>
          </a:prstGeom>
        </p:spPr>
        <p:txBody>
          <a:bodyPr vert="horz" lIns="0" tIns="0" rIns="0" bIns="0" rtlCol="0" anchor="t" anchorCtr="0">
            <a:noAutofit/>
          </a:bodyPr>
          <a:lstStyle>
            <a:lvl1pPr>
              <a:defRPr sz="4200">
                <a:solidFill>
                  <a:schemeClr val="accent1"/>
                </a:solidFill>
              </a:defRPr>
            </a:lvl1pPr>
          </a:lstStyle>
          <a:p>
            <a:r>
              <a:rPr lang="nb-NO"/>
              <a:t>Overskrift</a:t>
            </a:r>
          </a:p>
        </p:txBody>
      </p:sp>
      <p:sp>
        <p:nvSpPr>
          <p:cNvPr id="12" name="TekstSylinder 11">
            <a:extLst>
              <a:ext uri="{FF2B5EF4-FFF2-40B4-BE49-F238E27FC236}">
                <a16:creationId xmlns:a16="http://schemas.microsoft.com/office/drawing/2014/main" id="{9FBF67A5-786A-A549-9188-0E07E64E6821}"/>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24129006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satsområde - Sitat">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1297432" y="2190144"/>
            <a:ext cx="8408335" cy="5150456"/>
          </a:xfrm>
        </p:spPr>
        <p:txBody>
          <a:bodyPr numCol="2"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1" name="Plassholder for tittel 1">
            <a:extLst>
              <a:ext uri="{FF2B5EF4-FFF2-40B4-BE49-F238E27FC236}">
                <a16:creationId xmlns:a16="http://schemas.microsoft.com/office/drawing/2014/main" id="{11FD44CE-2136-6B40-9D64-CE7216E4D7E6}"/>
              </a:ext>
            </a:extLst>
          </p:cNvPr>
          <p:cNvSpPr>
            <a:spLocks noGrp="1"/>
          </p:cNvSpPr>
          <p:nvPr>
            <p:ph type="title" hasCustomPrompt="1"/>
          </p:nvPr>
        </p:nvSpPr>
        <p:spPr>
          <a:xfrm>
            <a:off x="1297433" y="642756"/>
            <a:ext cx="13281488" cy="692497"/>
          </a:xfrm>
          <a:prstGeom prst="rect">
            <a:avLst/>
          </a:prstGeom>
        </p:spPr>
        <p:txBody>
          <a:bodyPr vert="horz" lIns="0" tIns="0" rIns="0" bIns="0" rtlCol="0" anchor="t" anchorCtr="0">
            <a:noAutofit/>
          </a:bodyPr>
          <a:lstStyle>
            <a:lvl1pPr>
              <a:defRPr sz="4200">
                <a:solidFill>
                  <a:schemeClr val="accent1"/>
                </a:solidFill>
              </a:defRPr>
            </a:lvl1pPr>
          </a:lstStyle>
          <a:p>
            <a:r>
              <a:rPr lang="nb-NO"/>
              <a:t>Overskrift</a:t>
            </a:r>
          </a:p>
        </p:txBody>
      </p:sp>
      <p:sp>
        <p:nvSpPr>
          <p:cNvPr id="2" name="TekstSylinder 1">
            <a:extLst>
              <a:ext uri="{FF2B5EF4-FFF2-40B4-BE49-F238E27FC236}">
                <a16:creationId xmlns:a16="http://schemas.microsoft.com/office/drawing/2014/main" id="{939D0775-7E49-5544-8383-54C9E4A9D780}"/>
              </a:ext>
            </a:extLst>
          </p:cNvPr>
          <p:cNvSpPr txBox="1"/>
          <p:nvPr userDrawn="1"/>
        </p:nvSpPr>
        <p:spPr>
          <a:xfrm>
            <a:off x="9705767" y="1875366"/>
            <a:ext cx="812800" cy="1446550"/>
          </a:xfrm>
          <a:prstGeom prst="rect">
            <a:avLst/>
          </a:prstGeom>
          <a:noFill/>
        </p:spPr>
        <p:txBody>
          <a:bodyPr wrap="square" rtlCol="0">
            <a:spAutoFit/>
          </a:bodyPr>
          <a:lstStyle/>
          <a:p>
            <a:r>
              <a:rPr lang="nb-NO" sz="8800">
                <a:solidFill>
                  <a:schemeClr val="accent6"/>
                </a:solidFill>
              </a:rPr>
              <a:t>“</a:t>
            </a:r>
          </a:p>
        </p:txBody>
      </p:sp>
      <p:sp>
        <p:nvSpPr>
          <p:cNvPr id="12" name="Plassholder for tekst 7">
            <a:extLst>
              <a:ext uri="{FF2B5EF4-FFF2-40B4-BE49-F238E27FC236}">
                <a16:creationId xmlns:a16="http://schemas.microsoft.com/office/drawing/2014/main" id="{9FFBA678-1AD8-F74D-BD64-0FDE6A65C55A}"/>
              </a:ext>
            </a:extLst>
          </p:cNvPr>
          <p:cNvSpPr>
            <a:spLocks noGrp="1"/>
          </p:cNvSpPr>
          <p:nvPr>
            <p:ph type="body" sz="quarter" idx="12" hasCustomPrompt="1"/>
          </p:nvPr>
        </p:nvSpPr>
        <p:spPr>
          <a:xfrm>
            <a:off x="10247086" y="2190144"/>
            <a:ext cx="4709895" cy="4758345"/>
          </a:xfrm>
        </p:spPr>
        <p:txBody>
          <a:bodyPr numCol="1" spcCol="180000" anchor="t">
            <a:noAutofit/>
          </a:bodyPr>
          <a:lstStyle>
            <a:lvl1pPr marL="0" indent="0">
              <a:lnSpc>
                <a:spcPct val="100000"/>
              </a:lnSpc>
              <a:spcBef>
                <a:spcPts val="0"/>
              </a:spcBef>
              <a:buClr>
                <a:schemeClr val="accent1"/>
              </a:buClr>
              <a:buNone/>
              <a:defRPr sz="2000" b="0">
                <a:solidFill>
                  <a:schemeClr val="accent6"/>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Sitat</a:t>
            </a:r>
          </a:p>
        </p:txBody>
      </p:sp>
      <p:sp>
        <p:nvSpPr>
          <p:cNvPr id="13" name="TekstSylinder 11">
            <a:extLst>
              <a:ext uri="{FF2B5EF4-FFF2-40B4-BE49-F238E27FC236}">
                <a16:creationId xmlns:a16="http://schemas.microsoft.com/office/drawing/2014/main" id="{30C5DE8C-0BA9-BE4D-8816-9B5CF21623A3}"/>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6203394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apporter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2419923"/>
            <a:ext cx="3379797" cy="169878"/>
          </a:xfrm>
        </p:spPr>
        <p:txBody>
          <a:bodyPr/>
          <a:lstStyle>
            <a:lvl1pPr>
              <a:spcBef>
                <a:spcPts val="0"/>
              </a:spcBef>
              <a:buClr>
                <a:schemeClr val="accent1"/>
              </a:buClr>
              <a:buNone/>
              <a:defRPr sz="12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4" name="Plassholder for tekst 3">
            <a:extLst>
              <a:ext uri="{FF2B5EF4-FFF2-40B4-BE49-F238E27FC236}">
                <a16:creationId xmlns:a16="http://schemas.microsoft.com/office/drawing/2014/main" id="{982D64E3-CA29-4B6D-98FC-FE53B89A493D}"/>
              </a:ext>
            </a:extLst>
          </p:cNvPr>
          <p:cNvSpPr>
            <a:spLocks noGrp="1"/>
          </p:cNvSpPr>
          <p:nvPr>
            <p:ph type="body" sz="quarter" idx="12" hasCustomPrompt="1"/>
          </p:nvPr>
        </p:nvSpPr>
        <p:spPr>
          <a:xfrm>
            <a:off x="5449246" y="2233588"/>
            <a:ext cx="9129676" cy="5101880"/>
          </a:xfrm>
        </p:spPr>
        <p:txBody>
          <a:bodyPr numCol="3" spcCol="180000"/>
          <a:lstStyle>
            <a:lvl1pPr marL="0">
              <a:spcBef>
                <a:spcPts val="0"/>
              </a:spcBef>
              <a:buFont typeface="Arial" panose="020B0604020202020204" pitchFamily="34" charset="0"/>
              <a:buNone/>
              <a:defRPr sz="1400"/>
            </a:lvl1pPr>
            <a:lvl2pPr>
              <a:buNone/>
              <a:defRPr/>
            </a:lvl2pPr>
            <a:lvl3pPr>
              <a:buNone/>
              <a:defRPr/>
            </a:lvl3pPr>
            <a:lvl4pPr>
              <a:buNone/>
              <a:defRPr/>
            </a:lvl4pPr>
            <a:lvl5pPr>
              <a:buNone/>
              <a:defRPr/>
            </a:lvl5pPr>
          </a:lstStyle>
          <a:p>
            <a:pPr lvl="0"/>
            <a:r>
              <a:rPr lang="nb-NO"/>
              <a:t>Klikk her for å legge til tekst</a:t>
            </a:r>
          </a:p>
        </p:txBody>
      </p:sp>
      <p:sp>
        <p:nvSpPr>
          <p:cNvPr id="7" name="TekstSylinder 6">
            <a:extLst>
              <a:ext uri="{FF2B5EF4-FFF2-40B4-BE49-F238E27FC236}">
                <a16:creationId xmlns:a16="http://schemas.microsoft.com/office/drawing/2014/main" id="{CC449DFE-4F7B-4D32-8A79-BFBA30AD01FA}"/>
              </a:ext>
            </a:extLst>
          </p:cNvPr>
          <p:cNvSpPr txBox="1"/>
          <p:nvPr userDrawn="1"/>
        </p:nvSpPr>
        <p:spPr>
          <a:xfrm>
            <a:off x="1204915" y="2193491"/>
            <a:ext cx="2562225" cy="276999"/>
          </a:xfrm>
          <a:prstGeom prst="rect">
            <a:avLst/>
          </a:prstGeom>
          <a:noFill/>
        </p:spPr>
        <p:txBody>
          <a:bodyPr wrap="square" rtlCol="0">
            <a:spAutoFit/>
          </a:bodyPr>
          <a:lstStyle/>
          <a:p>
            <a:r>
              <a:rPr lang="nb-NO" sz="1200" b="1"/>
              <a:t>Ansvarlig departement</a:t>
            </a:r>
          </a:p>
        </p:txBody>
      </p:sp>
      <p:sp>
        <p:nvSpPr>
          <p:cNvPr id="18" name="Plassholder for tekst 7">
            <a:extLst>
              <a:ext uri="{FF2B5EF4-FFF2-40B4-BE49-F238E27FC236}">
                <a16:creationId xmlns:a16="http://schemas.microsoft.com/office/drawing/2014/main" id="{D07A46D1-8A26-43D8-B5DC-B3BF68A12AEA}"/>
              </a:ext>
            </a:extLst>
          </p:cNvPr>
          <p:cNvSpPr>
            <a:spLocks noGrp="1"/>
          </p:cNvSpPr>
          <p:nvPr>
            <p:ph type="body" sz="quarter" idx="14" hasCustomPrompt="1"/>
          </p:nvPr>
        </p:nvSpPr>
        <p:spPr>
          <a:xfrm>
            <a:off x="1296978" y="2964435"/>
            <a:ext cx="3379797" cy="169878"/>
          </a:xfrm>
        </p:spPr>
        <p:txBody>
          <a:bodyPr/>
          <a:lstStyle>
            <a:lvl1pPr>
              <a:spcBef>
                <a:spcPts val="0"/>
              </a:spcBef>
              <a:buClr>
                <a:schemeClr val="accent1"/>
              </a:buClr>
              <a:buNone/>
              <a:defRPr sz="12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9" name="TekstSylinder 18">
            <a:extLst>
              <a:ext uri="{FF2B5EF4-FFF2-40B4-BE49-F238E27FC236}">
                <a16:creationId xmlns:a16="http://schemas.microsoft.com/office/drawing/2014/main" id="{432AED15-3662-4517-982C-35D5C7B623FA}"/>
              </a:ext>
            </a:extLst>
          </p:cNvPr>
          <p:cNvSpPr txBox="1"/>
          <p:nvPr userDrawn="1"/>
        </p:nvSpPr>
        <p:spPr>
          <a:xfrm>
            <a:off x="1204915" y="2738003"/>
            <a:ext cx="2562225" cy="276999"/>
          </a:xfrm>
          <a:prstGeom prst="rect">
            <a:avLst/>
          </a:prstGeom>
          <a:noFill/>
        </p:spPr>
        <p:txBody>
          <a:bodyPr wrap="square" rtlCol="0">
            <a:spAutoFit/>
          </a:bodyPr>
          <a:lstStyle/>
          <a:p>
            <a:r>
              <a:rPr lang="nb-NO" sz="1200" b="1"/>
              <a:t>Utførende direktorat</a:t>
            </a:r>
          </a:p>
        </p:txBody>
      </p:sp>
      <p:sp>
        <p:nvSpPr>
          <p:cNvPr id="30" name="Plassholder for tekst 7">
            <a:extLst>
              <a:ext uri="{FF2B5EF4-FFF2-40B4-BE49-F238E27FC236}">
                <a16:creationId xmlns:a16="http://schemas.microsoft.com/office/drawing/2014/main" id="{3D9410EB-5BA5-4B69-95AC-339927D79FD5}"/>
              </a:ext>
            </a:extLst>
          </p:cNvPr>
          <p:cNvSpPr>
            <a:spLocks noGrp="1"/>
          </p:cNvSpPr>
          <p:nvPr>
            <p:ph type="body" sz="quarter" idx="15" hasCustomPrompt="1"/>
          </p:nvPr>
        </p:nvSpPr>
        <p:spPr>
          <a:xfrm>
            <a:off x="1296978" y="3510010"/>
            <a:ext cx="3379797" cy="169878"/>
          </a:xfrm>
        </p:spPr>
        <p:txBody>
          <a:bodyPr/>
          <a:lstStyle>
            <a:lvl1pPr>
              <a:spcBef>
                <a:spcPts val="0"/>
              </a:spcBef>
              <a:buClr>
                <a:schemeClr val="accent1"/>
              </a:buClr>
              <a:buNone/>
              <a:defRPr sz="12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1" name="TekstSylinder 30">
            <a:extLst>
              <a:ext uri="{FF2B5EF4-FFF2-40B4-BE49-F238E27FC236}">
                <a16:creationId xmlns:a16="http://schemas.microsoft.com/office/drawing/2014/main" id="{818B05D7-4CDF-4DB3-9386-4BF10F812105}"/>
              </a:ext>
            </a:extLst>
          </p:cNvPr>
          <p:cNvSpPr txBox="1"/>
          <p:nvPr userDrawn="1"/>
        </p:nvSpPr>
        <p:spPr>
          <a:xfrm>
            <a:off x="1204915" y="3283578"/>
            <a:ext cx="2562225" cy="276999"/>
          </a:xfrm>
          <a:prstGeom prst="rect">
            <a:avLst/>
          </a:prstGeom>
          <a:noFill/>
        </p:spPr>
        <p:txBody>
          <a:bodyPr wrap="square" rtlCol="0">
            <a:spAutoFit/>
          </a:bodyPr>
          <a:lstStyle/>
          <a:p>
            <a:r>
              <a:rPr lang="nb-NO" sz="1200" b="1"/>
              <a:t>Utførende direktorat</a:t>
            </a:r>
          </a:p>
        </p:txBody>
      </p:sp>
      <p:sp>
        <p:nvSpPr>
          <p:cNvPr id="46" name="Plassholder for tittel 1">
            <a:extLst>
              <a:ext uri="{FF2B5EF4-FFF2-40B4-BE49-F238E27FC236}">
                <a16:creationId xmlns:a16="http://schemas.microsoft.com/office/drawing/2014/main" id="{50837E34-F4CD-44FE-BBF5-D445DC3F2D18}"/>
              </a:ext>
            </a:extLst>
          </p:cNvPr>
          <p:cNvSpPr>
            <a:spLocks noGrp="1"/>
          </p:cNvSpPr>
          <p:nvPr>
            <p:ph type="title" hasCustomPrompt="1"/>
          </p:nvPr>
        </p:nvSpPr>
        <p:spPr>
          <a:xfrm>
            <a:off x="1297433" y="642756"/>
            <a:ext cx="11955860" cy="692497"/>
          </a:xfrm>
          <a:prstGeom prst="rect">
            <a:avLst/>
          </a:prstGeom>
        </p:spPr>
        <p:txBody>
          <a:bodyPr vert="horz" lIns="0" tIns="0" rIns="0" bIns="0" rtlCol="0" anchor="b" anchorCtr="0">
            <a:noAutofit/>
          </a:bodyPr>
          <a:lstStyle>
            <a:lvl1pPr>
              <a:defRPr sz="4500">
                <a:solidFill>
                  <a:schemeClr val="accent6"/>
                </a:solidFill>
              </a:defRPr>
            </a:lvl1pPr>
          </a:lstStyle>
          <a:p>
            <a:r>
              <a:rPr lang="nb-NO"/>
              <a:t>Overskrift</a:t>
            </a:r>
          </a:p>
        </p:txBody>
      </p:sp>
      <p:sp>
        <p:nvSpPr>
          <p:cNvPr id="47" name="Plassholder for bilde 4">
            <a:extLst>
              <a:ext uri="{FF2B5EF4-FFF2-40B4-BE49-F238E27FC236}">
                <a16:creationId xmlns:a16="http://schemas.microsoft.com/office/drawing/2014/main" id="{863A26C7-C603-4A02-A945-4858DA847A87}"/>
              </a:ext>
            </a:extLst>
          </p:cNvPr>
          <p:cNvSpPr>
            <a:spLocks noGrp="1"/>
          </p:cNvSpPr>
          <p:nvPr>
            <p:ph type="pic" sz="quarter" idx="13" hasCustomPrompt="1"/>
          </p:nvPr>
        </p:nvSpPr>
        <p:spPr>
          <a:xfrm>
            <a:off x="13480863" y="642754"/>
            <a:ext cx="1098059" cy="1098059"/>
          </a:xfrm>
        </p:spPr>
        <p:txBody>
          <a:bodyPr anchor="ctr">
            <a:normAutofit/>
          </a:bodyPr>
          <a:lstStyle>
            <a:lvl1pPr algn="ctr">
              <a:buNone/>
              <a:defRPr sz="1800"/>
            </a:lvl1pPr>
          </a:lstStyle>
          <a:p>
            <a:r>
              <a:rPr lang="nb-NO"/>
              <a:t>Ikon</a:t>
            </a:r>
          </a:p>
        </p:txBody>
      </p:sp>
      <p:sp>
        <p:nvSpPr>
          <p:cNvPr id="15" name="TekstSylinder 11">
            <a:extLst>
              <a:ext uri="{FF2B5EF4-FFF2-40B4-BE49-F238E27FC236}">
                <a16:creationId xmlns:a16="http://schemas.microsoft.com/office/drawing/2014/main" id="{A31EBF86-F54B-3248-A4F1-B9DE66434CDB}"/>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501963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ksjonskille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b" anchorCtr="0">
            <a:noAutofit/>
          </a:bodyPr>
          <a:lstStyle>
            <a:lvl1pPr>
              <a:defRPr sz="32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2413000" y="2197100"/>
            <a:ext cx="11179175" cy="5143500"/>
          </a:xfrm>
        </p:spPr>
        <p:txBody>
          <a:bodyPr/>
          <a:lstStyle>
            <a:lvl1pPr>
              <a:buClr>
                <a:schemeClr val="accent1"/>
              </a:buClr>
              <a:defRPr sz="450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D3647A6E-3370-8144-A926-212CE4331568}"/>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0142877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rmasjonsboks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3" y="642756"/>
            <a:ext cx="11955860" cy="692497"/>
          </a:xfrm>
          <a:prstGeom prst="rect">
            <a:avLst/>
          </a:prstGeom>
        </p:spPr>
        <p:txBody>
          <a:bodyPr vert="horz" lIns="0" tIns="0" rIns="0" bIns="0" rtlCol="0" anchor="b" anchorCtr="0">
            <a:noAutofit/>
          </a:bodyPr>
          <a:lstStyle>
            <a:lvl1pPr>
              <a:defRPr sz="4500">
                <a:solidFill>
                  <a:schemeClr val="accent6"/>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446397" y="3297071"/>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16" name="Plassholder for bilde 4">
            <a:extLst>
              <a:ext uri="{FF2B5EF4-FFF2-40B4-BE49-F238E27FC236}">
                <a16:creationId xmlns:a16="http://schemas.microsoft.com/office/drawing/2014/main" id="{7BFF94D8-ED13-46EE-A799-DEB2E5F0D343}"/>
              </a:ext>
            </a:extLst>
          </p:cNvPr>
          <p:cNvSpPr>
            <a:spLocks noGrp="1"/>
          </p:cNvSpPr>
          <p:nvPr>
            <p:ph type="pic" sz="quarter" idx="18" hasCustomPrompt="1"/>
          </p:nvPr>
        </p:nvSpPr>
        <p:spPr>
          <a:xfrm>
            <a:off x="4701403" y="2334415"/>
            <a:ext cx="824248" cy="824248"/>
          </a:xfrm>
        </p:spPr>
        <p:txBody>
          <a:bodyPr anchor="ctr">
            <a:normAutofit/>
          </a:bodyPr>
          <a:lstStyle>
            <a:lvl1pPr algn="ctr">
              <a:buNone/>
              <a:defRPr sz="1800"/>
            </a:lvl1pPr>
          </a:lstStyle>
          <a:p>
            <a:r>
              <a:rPr lang="nb-NO"/>
              <a:t>Ikon</a:t>
            </a:r>
          </a:p>
        </p:txBody>
      </p:sp>
      <p:sp>
        <p:nvSpPr>
          <p:cNvPr id="34" name="Plassholder for tekst 7">
            <a:extLst>
              <a:ext uri="{FF2B5EF4-FFF2-40B4-BE49-F238E27FC236}">
                <a16:creationId xmlns:a16="http://schemas.microsoft.com/office/drawing/2014/main" id="{2A055CC0-0862-44EE-BD91-5BF86EBC0D07}"/>
              </a:ext>
            </a:extLst>
          </p:cNvPr>
          <p:cNvSpPr>
            <a:spLocks noGrp="1"/>
          </p:cNvSpPr>
          <p:nvPr>
            <p:ph type="body" sz="quarter" idx="19" hasCustomPrompt="1"/>
          </p:nvPr>
        </p:nvSpPr>
        <p:spPr>
          <a:xfrm>
            <a:off x="5898322" y="3294784"/>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5" name="Plassholder for bilde 4">
            <a:extLst>
              <a:ext uri="{FF2B5EF4-FFF2-40B4-BE49-F238E27FC236}">
                <a16:creationId xmlns:a16="http://schemas.microsoft.com/office/drawing/2014/main" id="{56D1D40E-0156-49DA-8DAA-43CCBB8F532E}"/>
              </a:ext>
            </a:extLst>
          </p:cNvPr>
          <p:cNvSpPr>
            <a:spLocks noGrp="1"/>
          </p:cNvSpPr>
          <p:nvPr>
            <p:ph type="pic" sz="quarter" idx="20" hasCustomPrompt="1"/>
          </p:nvPr>
        </p:nvSpPr>
        <p:spPr>
          <a:xfrm>
            <a:off x="9153328" y="2332128"/>
            <a:ext cx="824248" cy="824248"/>
          </a:xfrm>
        </p:spPr>
        <p:txBody>
          <a:bodyPr anchor="ctr">
            <a:normAutofit/>
          </a:bodyPr>
          <a:lstStyle>
            <a:lvl1pPr algn="ctr">
              <a:buNone/>
              <a:defRPr sz="1800"/>
            </a:lvl1pPr>
          </a:lstStyle>
          <a:p>
            <a:r>
              <a:rPr lang="nb-NO"/>
              <a:t>Ikon</a:t>
            </a:r>
          </a:p>
        </p:txBody>
      </p:sp>
      <p:sp>
        <p:nvSpPr>
          <p:cNvPr id="38" name="Plassholder for tekst 7">
            <a:extLst>
              <a:ext uri="{FF2B5EF4-FFF2-40B4-BE49-F238E27FC236}">
                <a16:creationId xmlns:a16="http://schemas.microsoft.com/office/drawing/2014/main" id="{23F0C87F-94C8-4C76-937C-F991668C5471}"/>
              </a:ext>
            </a:extLst>
          </p:cNvPr>
          <p:cNvSpPr>
            <a:spLocks noGrp="1"/>
          </p:cNvSpPr>
          <p:nvPr>
            <p:ph type="body" sz="quarter" idx="21" hasCustomPrompt="1"/>
          </p:nvPr>
        </p:nvSpPr>
        <p:spPr>
          <a:xfrm>
            <a:off x="10350144" y="3295927"/>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9" name="Plassholder for bilde 4">
            <a:extLst>
              <a:ext uri="{FF2B5EF4-FFF2-40B4-BE49-F238E27FC236}">
                <a16:creationId xmlns:a16="http://schemas.microsoft.com/office/drawing/2014/main" id="{AF3EB7C0-F8BA-44CA-942B-35FC2D07007C}"/>
              </a:ext>
            </a:extLst>
          </p:cNvPr>
          <p:cNvSpPr>
            <a:spLocks noGrp="1"/>
          </p:cNvSpPr>
          <p:nvPr>
            <p:ph type="pic" sz="quarter" idx="22" hasCustomPrompt="1"/>
          </p:nvPr>
        </p:nvSpPr>
        <p:spPr>
          <a:xfrm>
            <a:off x="13605150" y="2333271"/>
            <a:ext cx="824248" cy="824248"/>
          </a:xfrm>
        </p:spPr>
        <p:txBody>
          <a:bodyPr anchor="ctr">
            <a:normAutofit/>
          </a:bodyPr>
          <a:lstStyle>
            <a:lvl1pPr algn="ctr">
              <a:buNone/>
              <a:defRPr sz="1800"/>
            </a:lvl1pPr>
          </a:lstStyle>
          <a:p>
            <a:r>
              <a:rPr lang="nb-NO"/>
              <a:t>Ikon</a:t>
            </a:r>
          </a:p>
        </p:txBody>
      </p:sp>
      <p:sp>
        <p:nvSpPr>
          <p:cNvPr id="41" name="Plassholder for tekst 7">
            <a:extLst>
              <a:ext uri="{FF2B5EF4-FFF2-40B4-BE49-F238E27FC236}">
                <a16:creationId xmlns:a16="http://schemas.microsoft.com/office/drawing/2014/main" id="{DE64A72C-AE57-476F-89AE-BEE281296AE0}"/>
              </a:ext>
            </a:extLst>
          </p:cNvPr>
          <p:cNvSpPr>
            <a:spLocks noGrp="1"/>
          </p:cNvSpPr>
          <p:nvPr>
            <p:ph type="body" sz="quarter" idx="23" hasCustomPrompt="1"/>
          </p:nvPr>
        </p:nvSpPr>
        <p:spPr>
          <a:xfrm>
            <a:off x="1446397" y="5997517"/>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5" name="Plassholder for tekst 7">
            <a:extLst>
              <a:ext uri="{FF2B5EF4-FFF2-40B4-BE49-F238E27FC236}">
                <a16:creationId xmlns:a16="http://schemas.microsoft.com/office/drawing/2014/main" id="{2F380F50-96B8-4085-A71E-CD22EA1F9995}"/>
              </a:ext>
            </a:extLst>
          </p:cNvPr>
          <p:cNvSpPr>
            <a:spLocks noGrp="1"/>
          </p:cNvSpPr>
          <p:nvPr>
            <p:ph type="body" sz="quarter" idx="25" hasCustomPrompt="1"/>
          </p:nvPr>
        </p:nvSpPr>
        <p:spPr>
          <a:xfrm>
            <a:off x="5898322" y="5995230"/>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8" name="Plassholder for tekst 7">
            <a:extLst>
              <a:ext uri="{FF2B5EF4-FFF2-40B4-BE49-F238E27FC236}">
                <a16:creationId xmlns:a16="http://schemas.microsoft.com/office/drawing/2014/main" id="{CE3ADA12-B05B-4014-AA16-27635064FE8D}"/>
              </a:ext>
            </a:extLst>
          </p:cNvPr>
          <p:cNvSpPr>
            <a:spLocks noGrp="1"/>
          </p:cNvSpPr>
          <p:nvPr>
            <p:ph type="body" sz="quarter" idx="27" hasCustomPrompt="1"/>
          </p:nvPr>
        </p:nvSpPr>
        <p:spPr>
          <a:xfrm>
            <a:off x="10350144" y="5996373"/>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7" name="TekstSylinder 11">
            <a:extLst>
              <a:ext uri="{FF2B5EF4-FFF2-40B4-BE49-F238E27FC236}">
                <a16:creationId xmlns:a16="http://schemas.microsoft.com/office/drawing/2014/main" id="{4991ECCB-C1B3-E849-B838-4202397A2310}"/>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4699203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formasjonsboks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3" name="Rektangel 2">
            <a:extLst>
              <a:ext uri="{FF2B5EF4-FFF2-40B4-BE49-F238E27FC236}">
                <a16:creationId xmlns:a16="http://schemas.microsoft.com/office/drawing/2014/main" id="{4DFCCDA3-EA8A-4583-8226-9624EB933A9F}"/>
              </a:ext>
            </a:extLst>
          </p:cNvPr>
          <p:cNvSpPr/>
          <p:nvPr userDrawn="1"/>
        </p:nvSpPr>
        <p:spPr>
          <a:xfrm>
            <a:off x="1296976" y="2193491"/>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3" y="642756"/>
            <a:ext cx="11955860" cy="692497"/>
          </a:xfrm>
          <a:prstGeom prst="rect">
            <a:avLst/>
          </a:prstGeom>
        </p:spPr>
        <p:txBody>
          <a:bodyPr vert="horz" lIns="0" tIns="0" rIns="0" bIns="0" rtlCol="0" anchor="b" anchorCtr="0">
            <a:noAutofit/>
          </a:bodyPr>
          <a:lstStyle>
            <a:lvl1pPr>
              <a:defRPr sz="4500">
                <a:solidFill>
                  <a:schemeClr val="accent6"/>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446397" y="3297071"/>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16" name="Plassholder for bilde 4">
            <a:extLst>
              <a:ext uri="{FF2B5EF4-FFF2-40B4-BE49-F238E27FC236}">
                <a16:creationId xmlns:a16="http://schemas.microsoft.com/office/drawing/2014/main" id="{7BFF94D8-ED13-46EE-A799-DEB2E5F0D343}"/>
              </a:ext>
            </a:extLst>
          </p:cNvPr>
          <p:cNvSpPr>
            <a:spLocks noGrp="1"/>
          </p:cNvSpPr>
          <p:nvPr>
            <p:ph type="pic" sz="quarter" idx="18" hasCustomPrompt="1"/>
          </p:nvPr>
        </p:nvSpPr>
        <p:spPr>
          <a:xfrm>
            <a:off x="4701403" y="2334415"/>
            <a:ext cx="824248" cy="824248"/>
          </a:xfrm>
        </p:spPr>
        <p:txBody>
          <a:bodyPr anchor="ctr">
            <a:normAutofit/>
          </a:bodyPr>
          <a:lstStyle>
            <a:lvl1pPr algn="ctr">
              <a:buNone/>
              <a:defRPr sz="1800"/>
            </a:lvl1pPr>
          </a:lstStyle>
          <a:p>
            <a:r>
              <a:rPr lang="nb-NO"/>
              <a:t>Ikon</a:t>
            </a:r>
          </a:p>
        </p:txBody>
      </p:sp>
      <p:sp>
        <p:nvSpPr>
          <p:cNvPr id="5" name="Rektangel 4">
            <a:extLst>
              <a:ext uri="{FF2B5EF4-FFF2-40B4-BE49-F238E27FC236}">
                <a16:creationId xmlns:a16="http://schemas.microsoft.com/office/drawing/2014/main" id="{BE105A8C-39FC-4982-9EEE-74DD5C2945E6}"/>
              </a:ext>
            </a:extLst>
          </p:cNvPr>
          <p:cNvSpPr/>
          <p:nvPr userDrawn="1"/>
        </p:nvSpPr>
        <p:spPr>
          <a:xfrm>
            <a:off x="1296976" y="4893937"/>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1526E4E1-BF08-44EB-ADE1-6230D1BAF1DC}"/>
              </a:ext>
            </a:extLst>
          </p:cNvPr>
          <p:cNvSpPr/>
          <p:nvPr userDrawn="1"/>
        </p:nvSpPr>
        <p:spPr>
          <a:xfrm>
            <a:off x="5748901" y="2193491"/>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126E9F46-3721-4911-81EF-9F35432AF986}"/>
              </a:ext>
            </a:extLst>
          </p:cNvPr>
          <p:cNvSpPr/>
          <p:nvPr userDrawn="1"/>
        </p:nvSpPr>
        <p:spPr>
          <a:xfrm>
            <a:off x="5748901" y="4893937"/>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92DAAE2C-AB2F-45C0-BE40-9FFABBACC4B4}"/>
              </a:ext>
            </a:extLst>
          </p:cNvPr>
          <p:cNvSpPr/>
          <p:nvPr userDrawn="1"/>
        </p:nvSpPr>
        <p:spPr>
          <a:xfrm>
            <a:off x="10200826" y="2194175"/>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FC933420-EBD5-4474-8D11-683739499828}"/>
              </a:ext>
            </a:extLst>
          </p:cNvPr>
          <p:cNvSpPr/>
          <p:nvPr userDrawn="1"/>
        </p:nvSpPr>
        <p:spPr>
          <a:xfrm>
            <a:off x="10200826" y="4894621"/>
            <a:ext cx="4378096" cy="2609129"/>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4" name="Plassholder for tekst 7">
            <a:extLst>
              <a:ext uri="{FF2B5EF4-FFF2-40B4-BE49-F238E27FC236}">
                <a16:creationId xmlns:a16="http://schemas.microsoft.com/office/drawing/2014/main" id="{2A055CC0-0862-44EE-BD91-5BF86EBC0D07}"/>
              </a:ext>
            </a:extLst>
          </p:cNvPr>
          <p:cNvSpPr>
            <a:spLocks noGrp="1"/>
          </p:cNvSpPr>
          <p:nvPr>
            <p:ph type="body" sz="quarter" idx="19" hasCustomPrompt="1"/>
          </p:nvPr>
        </p:nvSpPr>
        <p:spPr>
          <a:xfrm>
            <a:off x="5898322" y="3294784"/>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5" name="Plassholder for bilde 4">
            <a:extLst>
              <a:ext uri="{FF2B5EF4-FFF2-40B4-BE49-F238E27FC236}">
                <a16:creationId xmlns:a16="http://schemas.microsoft.com/office/drawing/2014/main" id="{56D1D40E-0156-49DA-8DAA-43CCBB8F532E}"/>
              </a:ext>
            </a:extLst>
          </p:cNvPr>
          <p:cNvSpPr>
            <a:spLocks noGrp="1"/>
          </p:cNvSpPr>
          <p:nvPr>
            <p:ph type="pic" sz="quarter" idx="20" hasCustomPrompt="1"/>
          </p:nvPr>
        </p:nvSpPr>
        <p:spPr>
          <a:xfrm>
            <a:off x="9153328" y="2332128"/>
            <a:ext cx="824248" cy="824248"/>
          </a:xfrm>
        </p:spPr>
        <p:txBody>
          <a:bodyPr anchor="ctr">
            <a:normAutofit/>
          </a:bodyPr>
          <a:lstStyle>
            <a:lvl1pPr algn="ctr">
              <a:buNone/>
              <a:defRPr sz="1800"/>
            </a:lvl1pPr>
          </a:lstStyle>
          <a:p>
            <a:r>
              <a:rPr lang="nb-NO"/>
              <a:t>Ikon</a:t>
            </a:r>
          </a:p>
        </p:txBody>
      </p:sp>
      <p:sp>
        <p:nvSpPr>
          <p:cNvPr id="38" name="Plassholder for tekst 7">
            <a:extLst>
              <a:ext uri="{FF2B5EF4-FFF2-40B4-BE49-F238E27FC236}">
                <a16:creationId xmlns:a16="http://schemas.microsoft.com/office/drawing/2014/main" id="{23F0C87F-94C8-4C76-937C-F991668C5471}"/>
              </a:ext>
            </a:extLst>
          </p:cNvPr>
          <p:cNvSpPr>
            <a:spLocks noGrp="1"/>
          </p:cNvSpPr>
          <p:nvPr>
            <p:ph type="body" sz="quarter" idx="21" hasCustomPrompt="1"/>
          </p:nvPr>
        </p:nvSpPr>
        <p:spPr>
          <a:xfrm>
            <a:off x="10350144" y="3295927"/>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9" name="Plassholder for bilde 4">
            <a:extLst>
              <a:ext uri="{FF2B5EF4-FFF2-40B4-BE49-F238E27FC236}">
                <a16:creationId xmlns:a16="http://schemas.microsoft.com/office/drawing/2014/main" id="{AF3EB7C0-F8BA-44CA-942B-35FC2D07007C}"/>
              </a:ext>
            </a:extLst>
          </p:cNvPr>
          <p:cNvSpPr>
            <a:spLocks noGrp="1"/>
          </p:cNvSpPr>
          <p:nvPr>
            <p:ph type="pic" sz="quarter" idx="22" hasCustomPrompt="1"/>
          </p:nvPr>
        </p:nvSpPr>
        <p:spPr>
          <a:xfrm>
            <a:off x="13605150" y="2333271"/>
            <a:ext cx="824248" cy="824248"/>
          </a:xfrm>
        </p:spPr>
        <p:txBody>
          <a:bodyPr anchor="ctr">
            <a:normAutofit/>
          </a:bodyPr>
          <a:lstStyle>
            <a:lvl1pPr algn="ctr">
              <a:buNone/>
              <a:defRPr sz="1800"/>
            </a:lvl1pPr>
          </a:lstStyle>
          <a:p>
            <a:r>
              <a:rPr lang="nb-NO"/>
              <a:t>Ikon</a:t>
            </a:r>
          </a:p>
        </p:txBody>
      </p:sp>
      <p:sp>
        <p:nvSpPr>
          <p:cNvPr id="41" name="Plassholder for tekst 7">
            <a:extLst>
              <a:ext uri="{FF2B5EF4-FFF2-40B4-BE49-F238E27FC236}">
                <a16:creationId xmlns:a16="http://schemas.microsoft.com/office/drawing/2014/main" id="{DE64A72C-AE57-476F-89AE-BEE281296AE0}"/>
              </a:ext>
            </a:extLst>
          </p:cNvPr>
          <p:cNvSpPr>
            <a:spLocks noGrp="1"/>
          </p:cNvSpPr>
          <p:nvPr>
            <p:ph type="body" sz="quarter" idx="23" hasCustomPrompt="1"/>
          </p:nvPr>
        </p:nvSpPr>
        <p:spPr>
          <a:xfrm>
            <a:off x="1446397" y="5997517"/>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2" name="Plassholder for bilde 4">
            <a:extLst>
              <a:ext uri="{FF2B5EF4-FFF2-40B4-BE49-F238E27FC236}">
                <a16:creationId xmlns:a16="http://schemas.microsoft.com/office/drawing/2014/main" id="{DDE8B955-46CB-4704-8844-CAE8217D6C23}"/>
              </a:ext>
            </a:extLst>
          </p:cNvPr>
          <p:cNvSpPr>
            <a:spLocks noGrp="1"/>
          </p:cNvSpPr>
          <p:nvPr>
            <p:ph type="pic" sz="quarter" idx="24" hasCustomPrompt="1"/>
          </p:nvPr>
        </p:nvSpPr>
        <p:spPr>
          <a:xfrm>
            <a:off x="4701403" y="5034861"/>
            <a:ext cx="824248" cy="824248"/>
          </a:xfrm>
        </p:spPr>
        <p:txBody>
          <a:bodyPr anchor="ctr">
            <a:normAutofit/>
          </a:bodyPr>
          <a:lstStyle>
            <a:lvl1pPr algn="ctr">
              <a:buNone/>
              <a:defRPr sz="1800"/>
            </a:lvl1pPr>
          </a:lstStyle>
          <a:p>
            <a:r>
              <a:rPr lang="nb-NO"/>
              <a:t>Ikon</a:t>
            </a:r>
          </a:p>
        </p:txBody>
      </p:sp>
      <p:sp>
        <p:nvSpPr>
          <p:cNvPr id="45" name="Plassholder for tekst 7">
            <a:extLst>
              <a:ext uri="{FF2B5EF4-FFF2-40B4-BE49-F238E27FC236}">
                <a16:creationId xmlns:a16="http://schemas.microsoft.com/office/drawing/2014/main" id="{2F380F50-96B8-4085-A71E-CD22EA1F9995}"/>
              </a:ext>
            </a:extLst>
          </p:cNvPr>
          <p:cNvSpPr>
            <a:spLocks noGrp="1"/>
          </p:cNvSpPr>
          <p:nvPr>
            <p:ph type="body" sz="quarter" idx="25" hasCustomPrompt="1"/>
          </p:nvPr>
        </p:nvSpPr>
        <p:spPr>
          <a:xfrm>
            <a:off x="5898322" y="5995230"/>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6" name="Plassholder for bilde 4">
            <a:extLst>
              <a:ext uri="{FF2B5EF4-FFF2-40B4-BE49-F238E27FC236}">
                <a16:creationId xmlns:a16="http://schemas.microsoft.com/office/drawing/2014/main" id="{82923A2E-D872-4C98-90DD-74B079516B33}"/>
              </a:ext>
            </a:extLst>
          </p:cNvPr>
          <p:cNvSpPr>
            <a:spLocks noGrp="1"/>
          </p:cNvSpPr>
          <p:nvPr>
            <p:ph type="pic" sz="quarter" idx="26" hasCustomPrompt="1"/>
          </p:nvPr>
        </p:nvSpPr>
        <p:spPr>
          <a:xfrm>
            <a:off x="9153328" y="5032574"/>
            <a:ext cx="824248" cy="824248"/>
          </a:xfrm>
        </p:spPr>
        <p:txBody>
          <a:bodyPr anchor="ctr">
            <a:normAutofit/>
          </a:bodyPr>
          <a:lstStyle>
            <a:lvl1pPr algn="ctr">
              <a:buNone/>
              <a:defRPr sz="1800"/>
            </a:lvl1pPr>
          </a:lstStyle>
          <a:p>
            <a:r>
              <a:rPr lang="nb-NO"/>
              <a:t>Ikon</a:t>
            </a:r>
          </a:p>
        </p:txBody>
      </p:sp>
      <p:sp>
        <p:nvSpPr>
          <p:cNvPr id="48" name="Plassholder for tekst 7">
            <a:extLst>
              <a:ext uri="{FF2B5EF4-FFF2-40B4-BE49-F238E27FC236}">
                <a16:creationId xmlns:a16="http://schemas.microsoft.com/office/drawing/2014/main" id="{CE3ADA12-B05B-4014-AA16-27635064FE8D}"/>
              </a:ext>
            </a:extLst>
          </p:cNvPr>
          <p:cNvSpPr>
            <a:spLocks noGrp="1"/>
          </p:cNvSpPr>
          <p:nvPr>
            <p:ph type="body" sz="quarter" idx="27" hasCustomPrompt="1"/>
          </p:nvPr>
        </p:nvSpPr>
        <p:spPr>
          <a:xfrm>
            <a:off x="10350144" y="5996373"/>
            <a:ext cx="4079254" cy="1318997"/>
          </a:xfrm>
        </p:spPr>
        <p:txBody>
          <a:bodyPr/>
          <a:lstStyle>
            <a:lvl1pPr marL="0">
              <a:spcBef>
                <a:spcPts val="0"/>
              </a:spcBef>
              <a:buClr>
                <a:schemeClr val="accent1"/>
              </a:buClr>
              <a:buNone/>
              <a:defRPr sz="14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9" name="Plassholder for bilde 4">
            <a:extLst>
              <a:ext uri="{FF2B5EF4-FFF2-40B4-BE49-F238E27FC236}">
                <a16:creationId xmlns:a16="http://schemas.microsoft.com/office/drawing/2014/main" id="{72A0DCC2-C436-4FB4-B96F-E4F74AA656CE}"/>
              </a:ext>
            </a:extLst>
          </p:cNvPr>
          <p:cNvSpPr>
            <a:spLocks noGrp="1"/>
          </p:cNvSpPr>
          <p:nvPr>
            <p:ph type="pic" sz="quarter" idx="28" hasCustomPrompt="1"/>
          </p:nvPr>
        </p:nvSpPr>
        <p:spPr>
          <a:xfrm>
            <a:off x="13605150" y="5033717"/>
            <a:ext cx="824248" cy="824248"/>
          </a:xfrm>
        </p:spPr>
        <p:txBody>
          <a:bodyPr anchor="ctr">
            <a:normAutofit/>
          </a:bodyPr>
          <a:lstStyle>
            <a:lvl1pPr algn="ctr">
              <a:buNone/>
              <a:defRPr sz="1800"/>
            </a:lvl1pPr>
          </a:lstStyle>
          <a:p>
            <a:r>
              <a:rPr lang="nb-NO"/>
              <a:t>Ikon</a:t>
            </a:r>
          </a:p>
        </p:txBody>
      </p:sp>
      <p:sp>
        <p:nvSpPr>
          <p:cNvPr id="50" name="Plassholder for bilde 4">
            <a:extLst>
              <a:ext uri="{FF2B5EF4-FFF2-40B4-BE49-F238E27FC236}">
                <a16:creationId xmlns:a16="http://schemas.microsoft.com/office/drawing/2014/main" id="{97DCD19A-C225-4F57-9959-BBAD4C19F2FA}"/>
              </a:ext>
            </a:extLst>
          </p:cNvPr>
          <p:cNvSpPr>
            <a:spLocks noGrp="1"/>
          </p:cNvSpPr>
          <p:nvPr>
            <p:ph type="pic" sz="quarter" idx="13" hasCustomPrompt="1"/>
          </p:nvPr>
        </p:nvSpPr>
        <p:spPr>
          <a:xfrm>
            <a:off x="13480863" y="642754"/>
            <a:ext cx="1098059" cy="1098059"/>
          </a:xfrm>
        </p:spPr>
        <p:txBody>
          <a:bodyPr anchor="ctr">
            <a:normAutofit/>
          </a:bodyPr>
          <a:lstStyle>
            <a:lvl1pPr algn="ctr">
              <a:buNone/>
              <a:defRPr sz="1800"/>
            </a:lvl1pPr>
          </a:lstStyle>
          <a:p>
            <a:r>
              <a:rPr lang="nb-NO"/>
              <a:t>Ikon</a:t>
            </a:r>
          </a:p>
        </p:txBody>
      </p:sp>
      <p:sp>
        <p:nvSpPr>
          <p:cNvPr id="26" name="TekstSylinder 11">
            <a:extLst>
              <a:ext uri="{FF2B5EF4-FFF2-40B4-BE49-F238E27FC236}">
                <a16:creationId xmlns:a16="http://schemas.microsoft.com/office/drawing/2014/main" id="{5F6DC60B-4133-924D-B0FE-6A0E0B148E3E}"/>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7435561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7"/>
            <a:ext cx="16254413" cy="9141965"/>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206" y="4295660"/>
            <a:ext cx="1489437" cy="1495540"/>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8054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Digitaliseringsdirektoratet</a:t>
            </a:r>
          </a:p>
          <a:p>
            <a:pPr>
              <a:lnSpc>
                <a:spcPct val="150000"/>
              </a:lnSpc>
              <a:spcBef>
                <a:spcPts val="0"/>
              </a:spcBef>
            </a:pPr>
            <a:r>
              <a:rPr lang="nb-NO" sz="1200" b="0">
                <a:solidFill>
                  <a:schemeClr val="bg1"/>
                </a:solidFill>
              </a:rPr>
              <a:t>postmottak@digdir.no</a:t>
            </a:r>
          </a:p>
          <a:p>
            <a:pPr>
              <a:lnSpc>
                <a:spcPct val="150000"/>
              </a:lnSpc>
              <a:spcBef>
                <a:spcPts val="0"/>
              </a:spcBef>
            </a:pPr>
            <a:r>
              <a:rPr lang="nb-NO" sz="1200" b="0">
                <a:solidFill>
                  <a:schemeClr val="bg1"/>
                </a:solidFill>
              </a:rPr>
              <a:t>22 45 10 00</a:t>
            </a:r>
          </a:p>
          <a:p>
            <a:pPr>
              <a:lnSpc>
                <a:spcPct val="150000"/>
              </a:lnSpc>
              <a:spcBef>
                <a:spcPts val="0"/>
              </a:spcBef>
            </a:pPr>
            <a:r>
              <a:rPr lang="nb-NO" sz="12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11102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Besøksadresser:</a:t>
            </a:r>
          </a:p>
          <a:p>
            <a:pPr>
              <a:lnSpc>
                <a:spcPct val="150000"/>
              </a:lnSpc>
              <a:spcBef>
                <a:spcPts val="0"/>
              </a:spcBef>
            </a:pPr>
            <a:r>
              <a:rPr lang="nb-NO" sz="1200" b="1">
                <a:solidFill>
                  <a:schemeClr val="bg1"/>
                </a:solidFill>
              </a:rPr>
              <a:t>Industriveien 1, 8900 Brønnøysund</a:t>
            </a:r>
          </a:p>
          <a:p>
            <a:pPr>
              <a:lnSpc>
                <a:spcPct val="150000"/>
              </a:lnSpc>
              <a:spcBef>
                <a:spcPts val="0"/>
              </a:spcBef>
            </a:pPr>
            <a:r>
              <a:rPr lang="nb-NO" sz="1200" b="1">
                <a:solidFill>
                  <a:schemeClr val="bg1"/>
                </a:solidFill>
              </a:rPr>
              <a:t>Skrivarevegen 2, 6863 Leikanger</a:t>
            </a:r>
          </a:p>
          <a:p>
            <a:pPr>
              <a:lnSpc>
                <a:spcPct val="150000"/>
              </a:lnSpc>
              <a:spcBef>
                <a:spcPts val="0"/>
              </a:spcBef>
            </a:pPr>
            <a:r>
              <a:rPr lang="nb-NO" sz="1200" b="1">
                <a:solidFill>
                  <a:schemeClr val="bg1"/>
                </a:solidFill>
              </a:rPr>
              <a:t>Grev Wedels Plass 9, 0151 Oslo</a:t>
            </a:r>
            <a:endParaRPr lang="nb-NO" sz="1200"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userDrawn="1"/>
        </p:nvSpPr>
        <p:spPr>
          <a:xfrm>
            <a:off x="3393643" y="7302500"/>
            <a:ext cx="3048000" cy="335156"/>
          </a:xfrm>
          <a:prstGeom prst="rect">
            <a:avLst/>
          </a:prstGeom>
          <a:noFill/>
        </p:spPr>
        <p:txBody>
          <a:bodyPr wrap="square" rtlCol="0">
            <a:spAutoFit/>
          </a:bodyPr>
          <a:lstStyle/>
          <a:p>
            <a:pPr>
              <a:lnSpc>
                <a:spcPct val="150000"/>
              </a:lnSpc>
              <a:spcBef>
                <a:spcPts val="0"/>
              </a:spcBef>
            </a:pPr>
            <a:r>
              <a:rPr lang="nb-NO" sz="1200" b="1">
                <a:solidFill>
                  <a:srgbClr val="1E2B3C"/>
                </a:solidFill>
              </a:rPr>
              <a:t>digdir.no</a:t>
            </a:r>
            <a:endParaRPr lang="nb-NO" sz="1200" b="0">
              <a:solidFill>
                <a:srgbClr val="1E2B3C"/>
              </a:solidFill>
            </a:endParaRPr>
          </a:p>
        </p:txBody>
      </p:sp>
    </p:spTree>
    <p:extLst>
      <p:ext uri="{BB962C8B-B14F-4D97-AF65-F5344CB8AC3E}">
        <p14:creationId xmlns:p14="http://schemas.microsoft.com/office/powerpoint/2010/main" val="10126320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1587" y="0"/>
            <a:ext cx="16256000" cy="9144000"/>
          </a:xfrm>
          <a:prstGeom prst="rect">
            <a:avLst/>
          </a:prstGeom>
        </p:spPr>
      </p:pic>
    </p:spTree>
    <p:extLst>
      <p:ext uri="{BB962C8B-B14F-4D97-AF65-F5344CB8AC3E}">
        <p14:creationId xmlns:p14="http://schemas.microsoft.com/office/powerpoint/2010/main" val="29963626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6256000" cy="9144000"/>
          </a:xfrm>
          <a:prstGeom prst="rect">
            <a:avLst/>
          </a:prstGeom>
        </p:spPr>
      </p:pic>
    </p:spTree>
    <p:extLst>
      <p:ext uri="{BB962C8B-B14F-4D97-AF65-F5344CB8AC3E}">
        <p14:creationId xmlns:p14="http://schemas.microsoft.com/office/powerpoint/2010/main" val="2315345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21" name="TextBox 6">
            <a:extLst>
              <a:ext uri="{FF2B5EF4-FFF2-40B4-BE49-F238E27FC236}">
                <a16:creationId xmlns:a16="http://schemas.microsoft.com/office/drawing/2014/main" id="{1F4A38C3-D8E7-404C-9494-8A3CD442BE93}"/>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9FF79737-398F-402C-B43D-CC3B4D295C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34881285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tx2"/>
                </a:solidFill>
              </a:defRPr>
            </a:lvl1pPr>
          </a:lstStyle>
          <a:p>
            <a:r>
              <a:rPr lang="nb-NO"/>
              <a:t>Klikk for å redigere tittelstil</a:t>
            </a:r>
          </a:p>
        </p:txBody>
      </p:sp>
      <p:sp>
        <p:nvSpPr>
          <p:cNvPr id="13" name="TextBox 6">
            <a:extLst>
              <a:ext uri="{FF2B5EF4-FFF2-40B4-BE49-F238E27FC236}">
                <a16:creationId xmlns:a16="http://schemas.microsoft.com/office/drawing/2014/main" id="{57D81D62-A055-4B15-80BD-929468DE16B6}"/>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7C1F27F4-9BAB-4737-9D61-BE140BB64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36097351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281E3279-D715-4827-9A13-05F2C36B5E51}"/>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D40304B4-7494-47D7-BF34-9B696FCFA5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30795108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accent1"/>
                </a:solidFill>
              </a:defRPr>
            </a:lvl1pPr>
          </a:lstStyle>
          <a:p>
            <a:r>
              <a:rPr lang="nb-NO"/>
              <a:t>Klikk for å redigere tittelstil</a:t>
            </a:r>
          </a:p>
        </p:txBody>
      </p:sp>
      <p:sp>
        <p:nvSpPr>
          <p:cNvPr id="7" name="TextBox 6">
            <a:extLst>
              <a:ext uri="{FF2B5EF4-FFF2-40B4-BE49-F238E27FC236}">
                <a16:creationId xmlns:a16="http://schemas.microsoft.com/office/drawing/2014/main" id="{F2BBDBD0-71F1-4AEB-9367-24166E6A24A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66B7CD85-C5A7-420A-9C64-DB45F6BFBB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8708529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329772AB-FAFB-49F4-A971-BC91E98F61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5133714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ksjonskille #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b" anchorCtr="0">
            <a:noAutofit/>
          </a:bodyPr>
          <a:lstStyle>
            <a:lvl1pPr>
              <a:defRPr sz="32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2413000" y="2197100"/>
            <a:ext cx="11179175" cy="5143500"/>
          </a:xfrm>
        </p:spPr>
        <p:txBody>
          <a:bodyPr/>
          <a:lstStyle>
            <a:lvl1pPr>
              <a:buClr>
                <a:schemeClr val="accent1"/>
              </a:buClr>
              <a:defRPr sz="450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C3302A15-128D-4F45-88F2-CBE88A1DA510}"/>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5387842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accent1"/>
                </a:solidFill>
              </a:defRPr>
            </a:lvl1pPr>
          </a:lstStyle>
          <a:p>
            <a:r>
              <a:rPr lang="nb-NO"/>
              <a:t>Klikk for å redigere tittelstil</a:t>
            </a:r>
          </a:p>
        </p:txBody>
      </p:sp>
      <p:sp>
        <p:nvSpPr>
          <p:cNvPr id="6" name="TextBox 6">
            <a:extLst>
              <a:ext uri="{FF2B5EF4-FFF2-40B4-BE49-F238E27FC236}">
                <a16:creationId xmlns:a16="http://schemas.microsoft.com/office/drawing/2014/main" id="{4BDA1AFF-68C0-4650-8E52-6263233596B5}"/>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8" name="Bilde 6">
            <a:extLst>
              <a:ext uri="{FF2B5EF4-FFF2-40B4-BE49-F238E27FC236}">
                <a16:creationId xmlns:a16="http://schemas.microsoft.com/office/drawing/2014/main" id="{6AFBCE82-E8EF-4BEB-96EB-374F370914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19753479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B30385E6-F6E9-42D3-B980-373913FC9D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10238975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E1A88B3D-2342-49C4-A88F-20F321BAF4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1819207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6"/>
            <a:ext cx="16254413" cy="9143107"/>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6411817" y="4322003"/>
            <a:ext cx="6869292" cy="1530351"/>
          </a:xfrm>
          <a:prstGeom prst="rect">
            <a:avLst/>
          </a:prstGeom>
        </p:spPr>
        <p:txBody>
          <a:bodyPr anchor="b">
            <a:normAutofit/>
          </a:bodyPr>
          <a:lstStyle>
            <a:lvl1pPr algn="l">
              <a:lnSpc>
                <a:spcPct val="100000"/>
              </a:lnSpc>
              <a:defRPr sz="500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85AFD46E-4D96-40A2-B62B-C7D9D643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Tree>
    <p:extLst>
      <p:ext uri="{BB962C8B-B14F-4D97-AF65-F5344CB8AC3E}">
        <p14:creationId xmlns:p14="http://schemas.microsoft.com/office/powerpoint/2010/main" val="20441834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1069974" y="2484438"/>
            <a:ext cx="14114462" cy="594504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ittel 1">
            <a:extLst>
              <a:ext uri="{FF2B5EF4-FFF2-40B4-BE49-F238E27FC236}">
                <a16:creationId xmlns:a16="http://schemas.microsoft.com/office/drawing/2014/main" id="{758EB8A5-7F81-4483-A711-E1C9F1B9A1FA}"/>
              </a:ext>
            </a:extLst>
          </p:cNvPr>
          <p:cNvSpPr>
            <a:spLocks noGrp="1"/>
          </p:cNvSpPr>
          <p:nvPr>
            <p:ph type="title" hasCustomPrompt="1"/>
          </p:nvPr>
        </p:nvSpPr>
        <p:spPr>
          <a:xfrm>
            <a:off x="1069975" y="1269600"/>
            <a:ext cx="14114462" cy="692497"/>
          </a:xfrm>
          <a:prstGeom prst="rect">
            <a:avLst/>
          </a:prstGeom>
        </p:spPr>
        <p:txBody>
          <a:bodyPr vert="horz" lIns="0" tIns="0" rIns="0" bIns="0" rtlCol="0" anchor="t" anchorCtr="0">
            <a:noAutofit/>
          </a:bodyPr>
          <a:lstStyle>
            <a:lvl1pPr>
              <a:defRPr sz="4000"/>
            </a:lvl1pPr>
          </a:lstStyle>
          <a:p>
            <a:r>
              <a:rPr lang="nb-NO"/>
              <a:t>Klikk for å redigere tittelstil</a:t>
            </a:r>
          </a:p>
        </p:txBody>
      </p:sp>
    </p:spTree>
    <p:extLst>
      <p:ext uri="{BB962C8B-B14F-4D97-AF65-F5344CB8AC3E}">
        <p14:creationId xmlns:p14="http://schemas.microsoft.com/office/powerpoint/2010/main" val="19715317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069974" y="2273163"/>
            <a:ext cx="6934523" cy="615632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249914" y="2273162"/>
            <a:ext cx="6934523" cy="6156325"/>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hasCustomPrompt="1"/>
          </p:nvPr>
        </p:nvSpPr>
        <p:spPr>
          <a:xfrm>
            <a:off x="1069975" y="1269600"/>
            <a:ext cx="14114462" cy="692497"/>
          </a:xfrm>
          <a:prstGeom prst="rect">
            <a:avLst/>
          </a:prstGeom>
        </p:spPr>
        <p:txBody>
          <a:bodyPr vert="horz" lIns="0" tIns="0" rIns="0" bIns="0" rtlCol="0" anchor="t" anchorCtr="0">
            <a:noAutofit/>
          </a:bodyPr>
          <a:lstStyle>
            <a:lvl1pPr>
              <a:defRPr sz="4000"/>
            </a:lvl1pPr>
          </a:lstStyle>
          <a:p>
            <a:r>
              <a:rPr lang="nb-NO"/>
              <a:t>Klikk for å redigere tittelstil</a:t>
            </a:r>
          </a:p>
        </p:txBody>
      </p:sp>
    </p:spTree>
    <p:extLst>
      <p:ext uri="{BB962C8B-B14F-4D97-AF65-F5344CB8AC3E}">
        <p14:creationId xmlns:p14="http://schemas.microsoft.com/office/powerpoint/2010/main" val="25277632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1429">
          <p15:clr>
            <a:srgbClr val="FBAE40"/>
          </p15:clr>
        </p15:guide>
        <p15:guide id="2" pos="674">
          <p15:clr>
            <a:srgbClr val="FBAE40"/>
          </p15:clr>
        </p15:guide>
        <p15:guide id="3" orient="horz" pos="5307">
          <p15:clr>
            <a:srgbClr val="FBAE40"/>
          </p15:clr>
        </p15:guide>
        <p15:guide id="4" pos="956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0"/>
            <a:ext cx="16256033" cy="9145143"/>
          </a:xfrm>
          <a:prstGeom prst="rect">
            <a:avLst/>
          </a:prstGeom>
        </p:spPr>
        <p:txBody>
          <a:bodyPr lIns="0" tIns="2880000" rIns="0" bIns="0" anchor="t" anchorCtr="1"/>
          <a:lstStyle>
            <a:lvl1pPr marL="0" indent="0" algn="ctr">
              <a:buNone/>
              <a:defRPr sz="3000"/>
            </a:lvl1pPr>
          </a:lstStyle>
          <a:p>
            <a:r>
              <a:rPr lang="nb-NO"/>
              <a:t>Klikk på ikonet for å legge til et bilde</a:t>
            </a:r>
          </a:p>
        </p:txBody>
      </p:sp>
    </p:spTree>
    <p:extLst>
      <p:ext uri="{BB962C8B-B14F-4D97-AF65-F5344CB8AC3E}">
        <p14:creationId xmlns:p14="http://schemas.microsoft.com/office/powerpoint/2010/main" val="17718202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6256033" cy="4572572"/>
          </a:xfrm>
          <a:prstGeom prst="rect">
            <a:avLst/>
          </a:prstGeom>
        </p:spPr>
        <p:txBody>
          <a:bodyPr lIns="0" tIns="2880000" rIns="0" bIns="0" anchor="t" anchorCtr="1"/>
          <a:lstStyle>
            <a:lvl1pPr marL="0" indent="0" algn="ctr">
              <a:buNone/>
              <a:defRPr sz="3000"/>
            </a:lvl1pPr>
          </a:lstStyle>
          <a:p>
            <a:r>
              <a:rPr lang="nb-NO"/>
              <a:t>Klikk på ikonet for å legge til et bilde</a:t>
            </a:r>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2364232" y="5309936"/>
            <a:ext cx="12295196" cy="2971097"/>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761216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userDrawn="1"/>
        </p:nvSpPr>
        <p:spPr>
          <a:xfrm>
            <a:off x="1944914" y="101600"/>
            <a:ext cx="13628915" cy="10740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8124597" y="0"/>
            <a:ext cx="8129816" cy="9145143"/>
          </a:xfrm>
          <a:prstGeom prst="rect">
            <a:avLst/>
          </a:prstGeom>
        </p:spPr>
        <p:txBody>
          <a:bodyPr lIns="0" tIns="720000" rIns="0" bIns="0" anchor="t" anchorCtr="1"/>
          <a:lstStyle>
            <a:lvl1pPr marL="0" indent="0" algn="ctr">
              <a:buNone/>
              <a:defRPr sz="3000"/>
            </a:lvl1pPr>
          </a:lstStyle>
          <a:p>
            <a:r>
              <a:rPr lang="nb-NO"/>
              <a:t>Klikk på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1589" y="566057"/>
            <a:ext cx="6480810" cy="8049032"/>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335971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userDrawn="1"/>
        </p:nvSpPr>
        <p:spPr>
          <a:xfrm>
            <a:off x="1306286" y="130629"/>
            <a:ext cx="14557828" cy="19158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4572572"/>
            <a:ext cx="8129816" cy="4571428"/>
          </a:xfrm>
          <a:prstGeom prst="rect">
            <a:avLst/>
          </a:prstGeom>
        </p:spPr>
        <p:txBody>
          <a:bodyPr lIns="0" tIns="720000" rIns="0" bIns="0" anchor="t" anchorCtr="1"/>
          <a:lstStyle>
            <a:lvl1pPr marL="0" indent="0" algn="ctr">
              <a:buNone/>
              <a:defRPr sz="3000"/>
            </a:lvl1pPr>
          </a:lstStyle>
          <a:p>
            <a:r>
              <a:rPr lang="nb-NO"/>
              <a:t>Klikk på ikonet for å legge til et bilde</a:t>
            </a:r>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080135" y="338378"/>
            <a:ext cx="5760720" cy="2520315"/>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8129816" y="0"/>
            <a:ext cx="8124596" cy="4572572"/>
          </a:xfrm>
          <a:prstGeom prst="rect">
            <a:avLst/>
          </a:prstGeom>
        </p:spPr>
        <p:txBody>
          <a:bodyPr lIns="0" tIns="720000" rIns="0" bIns="0" anchor="t" anchorCtr="1"/>
          <a:lstStyle>
            <a:lvl1pPr marL="0" indent="0" algn="ctr">
              <a:buNone/>
              <a:defRPr sz="3000"/>
            </a:lvl1pPr>
          </a:lstStyle>
          <a:p>
            <a:r>
              <a:rPr lang="nb-NO"/>
              <a:t>Klikk på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9181147" y="4856071"/>
            <a:ext cx="5760720" cy="2520315"/>
          </a:xfrm>
          <a:prstGeom prst="rect">
            <a:avLst/>
          </a:prstGeom>
        </p:spPr>
        <p:txBody>
          <a:bodyPr lIns="0" tIns="0" rIns="0" bIns="0"/>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79970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ksjonskille #4">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6254413" cy="9144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b" anchorCtr="0">
            <a:noAutofit/>
          </a:bodyPr>
          <a:lstStyle>
            <a:lvl1pPr>
              <a:defRPr sz="32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2413000" y="2197100"/>
            <a:ext cx="11179175" cy="5143500"/>
          </a:xfrm>
        </p:spPr>
        <p:txBody>
          <a:bodyPr/>
          <a:lstStyle>
            <a:lvl1pPr>
              <a:buClr>
                <a:schemeClr val="accent1"/>
              </a:buClr>
              <a:defRPr sz="450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25A9B715-DB55-D545-AD9E-11B0A4DE14AF}"/>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1409823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1069973" y="1358537"/>
            <a:ext cx="14114461" cy="7074262"/>
          </a:xfrm>
          <a:prstGeom prst="rect">
            <a:avLst/>
          </a:prstGeo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6">
            <a:extLst>
              <a:ext uri="{FF2B5EF4-FFF2-40B4-BE49-F238E27FC236}">
                <a16:creationId xmlns:a16="http://schemas.microsoft.com/office/drawing/2014/main" id="{1B9B4353-5D1B-4BCE-A682-9C5762059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5" name="TextBox 6">
            <a:extLst>
              <a:ext uri="{FF2B5EF4-FFF2-40B4-BE49-F238E27FC236}">
                <a16:creationId xmlns:a16="http://schemas.microsoft.com/office/drawing/2014/main" id="{BC11229E-93A2-4C35-B4C5-3226B5229B0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1890796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0208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7"/>
            <a:ext cx="16254413" cy="9141965"/>
          </a:xfrm>
          <a:prstGeom prst="rect">
            <a:avLst/>
          </a:prstGeom>
        </p:spPr>
      </p:pic>
      <p:sp>
        <p:nvSpPr>
          <p:cNvPr id="6" name="Tittel 1"/>
          <p:cNvSpPr>
            <a:spLocks noGrp="1"/>
          </p:cNvSpPr>
          <p:nvPr>
            <p:ph type="title"/>
          </p:nvPr>
        </p:nvSpPr>
        <p:spPr>
          <a:xfrm>
            <a:off x="2365963" y="3681198"/>
            <a:ext cx="6120080" cy="1419611"/>
          </a:xfrm>
          <a:prstGeom prst="rect">
            <a:avLst/>
          </a:prstGeom>
        </p:spPr>
        <p:txBody>
          <a:bodyPr/>
          <a:lstStyle>
            <a:lvl1pPr>
              <a:defRPr>
                <a:solidFill>
                  <a:schemeClr val="bg1"/>
                </a:solidFill>
              </a:defRPr>
            </a:lvl1pPr>
          </a:lstStyle>
          <a:p>
            <a:r>
              <a:rPr lang="nb-NO"/>
              <a:t>Klikk for å redigere tittelstil</a:t>
            </a:r>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5963" y="600106"/>
            <a:ext cx="439149" cy="440948"/>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826682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7"/>
            <a:ext cx="16254413" cy="9141965"/>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206" y="4295660"/>
            <a:ext cx="1489437" cy="1495540"/>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8054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Digitaliseringsdirektoratet</a:t>
            </a:r>
          </a:p>
          <a:p>
            <a:pPr>
              <a:lnSpc>
                <a:spcPct val="150000"/>
              </a:lnSpc>
              <a:spcBef>
                <a:spcPts val="0"/>
              </a:spcBef>
            </a:pPr>
            <a:r>
              <a:rPr lang="nb-NO" sz="1200" b="0">
                <a:solidFill>
                  <a:schemeClr val="bg1"/>
                </a:solidFill>
              </a:rPr>
              <a:t>postmottak@digdir.no</a:t>
            </a:r>
          </a:p>
          <a:p>
            <a:pPr>
              <a:lnSpc>
                <a:spcPct val="150000"/>
              </a:lnSpc>
              <a:spcBef>
                <a:spcPts val="0"/>
              </a:spcBef>
            </a:pPr>
            <a:r>
              <a:rPr lang="nb-NO" sz="1200" b="0">
                <a:solidFill>
                  <a:schemeClr val="bg1"/>
                </a:solidFill>
              </a:rPr>
              <a:t>22 45 10 00</a:t>
            </a:r>
          </a:p>
          <a:p>
            <a:pPr>
              <a:lnSpc>
                <a:spcPct val="150000"/>
              </a:lnSpc>
              <a:spcBef>
                <a:spcPts val="0"/>
              </a:spcBef>
            </a:pPr>
            <a:r>
              <a:rPr lang="nb-NO" sz="12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11102543" y="7302500"/>
            <a:ext cx="3048000" cy="1166153"/>
          </a:xfrm>
          <a:prstGeom prst="rect">
            <a:avLst/>
          </a:prstGeom>
          <a:noFill/>
        </p:spPr>
        <p:txBody>
          <a:bodyPr wrap="square" rtlCol="0">
            <a:spAutoFit/>
          </a:bodyPr>
          <a:lstStyle/>
          <a:p>
            <a:pPr>
              <a:lnSpc>
                <a:spcPct val="150000"/>
              </a:lnSpc>
              <a:spcBef>
                <a:spcPts val="0"/>
              </a:spcBef>
            </a:pPr>
            <a:r>
              <a:rPr lang="nb-NO" sz="1200" b="1">
                <a:solidFill>
                  <a:schemeClr val="bg1"/>
                </a:solidFill>
              </a:rPr>
              <a:t>Besøksadresser:</a:t>
            </a:r>
          </a:p>
          <a:p>
            <a:pPr>
              <a:lnSpc>
                <a:spcPct val="150000"/>
              </a:lnSpc>
              <a:spcBef>
                <a:spcPts val="0"/>
              </a:spcBef>
            </a:pPr>
            <a:r>
              <a:rPr lang="nb-NO" sz="1200" b="1">
                <a:solidFill>
                  <a:schemeClr val="bg1"/>
                </a:solidFill>
              </a:rPr>
              <a:t>Industriveien 1, 8900 Brønnøysund</a:t>
            </a:r>
          </a:p>
          <a:p>
            <a:pPr>
              <a:lnSpc>
                <a:spcPct val="150000"/>
              </a:lnSpc>
              <a:spcBef>
                <a:spcPts val="0"/>
              </a:spcBef>
            </a:pPr>
            <a:r>
              <a:rPr lang="nb-NO" sz="1200" b="1">
                <a:solidFill>
                  <a:schemeClr val="bg1"/>
                </a:solidFill>
              </a:rPr>
              <a:t>Skrivarevegen 2, 6863 Leikanger</a:t>
            </a:r>
          </a:p>
          <a:p>
            <a:pPr>
              <a:lnSpc>
                <a:spcPct val="150000"/>
              </a:lnSpc>
              <a:spcBef>
                <a:spcPts val="0"/>
              </a:spcBef>
            </a:pPr>
            <a:r>
              <a:rPr lang="nb-NO" sz="1200" b="1">
                <a:solidFill>
                  <a:schemeClr val="bg1"/>
                </a:solidFill>
              </a:rPr>
              <a:t>Grev Wedels Plass 9, 0151 Oslo</a:t>
            </a:r>
            <a:endParaRPr lang="nb-NO" sz="1200"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userDrawn="1"/>
        </p:nvSpPr>
        <p:spPr>
          <a:xfrm>
            <a:off x="3393643" y="7302500"/>
            <a:ext cx="3048000" cy="335156"/>
          </a:xfrm>
          <a:prstGeom prst="rect">
            <a:avLst/>
          </a:prstGeom>
          <a:noFill/>
        </p:spPr>
        <p:txBody>
          <a:bodyPr wrap="square" rtlCol="0">
            <a:spAutoFit/>
          </a:bodyPr>
          <a:lstStyle/>
          <a:p>
            <a:pPr>
              <a:lnSpc>
                <a:spcPct val="150000"/>
              </a:lnSpc>
              <a:spcBef>
                <a:spcPts val="0"/>
              </a:spcBef>
            </a:pPr>
            <a:r>
              <a:rPr lang="nb-NO" sz="1200" b="1">
                <a:solidFill>
                  <a:srgbClr val="1E2B3C"/>
                </a:solidFill>
              </a:rPr>
              <a:t>digdir.no</a:t>
            </a:r>
            <a:endParaRPr lang="nb-NO" sz="1200" b="0">
              <a:solidFill>
                <a:srgbClr val="1E2B3C"/>
              </a:solidFill>
            </a:endParaRPr>
          </a:p>
        </p:txBody>
      </p:sp>
    </p:spTree>
    <p:extLst>
      <p:ext uri="{BB962C8B-B14F-4D97-AF65-F5344CB8AC3E}">
        <p14:creationId xmlns:p14="http://schemas.microsoft.com/office/powerpoint/2010/main" val="1525886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nhold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1762699"/>
            <a:ext cx="12295196" cy="5577901"/>
          </a:xfrm>
        </p:spPr>
        <p:txBody>
          <a:bodyPr numCol="2"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3833368"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D8FD0190-F11F-D349-96A2-D814D5E12493}"/>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8509401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2880" userDrawn="1">
          <p15:clr>
            <a:srgbClr val="FBAE40"/>
          </p15:clr>
        </p15:guide>
        <p15:guide id="2" pos="85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hold - 3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2" y="642756"/>
            <a:ext cx="12295197"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1762699"/>
            <a:ext cx="12295197" cy="5577901"/>
          </a:xfrm>
        </p:spPr>
        <p:txBody>
          <a:bodyPr numCol="3"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3592068"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TekstSylinder 11">
            <a:extLst>
              <a:ext uri="{FF2B5EF4-FFF2-40B4-BE49-F238E27FC236}">
                <a16:creationId xmlns:a16="http://schemas.microsoft.com/office/drawing/2014/main" id="{552A24EC-83D5-5943-9F92-207CF50B455C}"/>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959166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DCECCB84-F9BA-43D5-87BE-67443E8EF086}">
      <p15:sldGuideLst xmlns:p15="http://schemas.microsoft.com/office/powerpoint/2012/main">
        <p15:guide id="1" orient="horz" pos="1088" userDrawn="1">
          <p15:clr>
            <a:srgbClr val="FBAE40"/>
          </p15:clr>
        </p15:guide>
        <p15:guide id="2" pos="51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nhold med top illustrasjon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3" y="642756"/>
            <a:ext cx="814293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1762699"/>
            <a:ext cx="8143384" cy="5577901"/>
          </a:xfrm>
        </p:spPr>
        <p:txBody>
          <a:bodyPr numCol="1" spcCol="180000">
            <a:noAutofit/>
          </a:bodyPr>
          <a:lstStyle>
            <a:lvl1pPr marL="0" indent="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3">
            <a:extLst>
              <a:ext uri="{FF2B5EF4-FFF2-40B4-BE49-F238E27FC236}">
                <a16:creationId xmlns:a16="http://schemas.microsoft.com/office/drawing/2014/main" id="{6C405403-CC0F-4153-A515-68644E591D10}"/>
              </a:ext>
            </a:extLst>
          </p:cNvPr>
          <p:cNvSpPr>
            <a:spLocks noGrp="1"/>
          </p:cNvSpPr>
          <p:nvPr>
            <p:ph type="body" sz="quarter" idx="13" hasCustomPrompt="1"/>
          </p:nvPr>
        </p:nvSpPr>
        <p:spPr>
          <a:xfrm>
            <a:off x="9867808" y="4572000"/>
            <a:ext cx="4324927" cy="2768600"/>
          </a:xfrm>
        </p:spPr>
        <p:txBody>
          <a:bodyPr>
            <a:noAutofit/>
          </a:bodyPr>
          <a:lstStyle>
            <a:lvl1pPr marL="0" indent="0">
              <a:lnSpc>
                <a:spcPts val="1800"/>
              </a:lnSpc>
              <a:spcBef>
                <a:spcPts val="0"/>
              </a:spcBef>
              <a:buFont typeface="Arial" panose="020B0604020202020204" pitchFamily="34" charset="0"/>
              <a:buNone/>
              <a:defRPr sz="1500"/>
            </a:lvl1pPr>
            <a:lvl2pPr>
              <a:buNone/>
              <a:defRPr/>
            </a:lvl2pPr>
            <a:lvl3pPr>
              <a:buNone/>
              <a:defRPr/>
            </a:lvl3pPr>
            <a:lvl4pPr>
              <a:buNone/>
              <a:defRPr/>
            </a:lvl4pPr>
            <a:lvl5pPr>
              <a:buNone/>
              <a:defRPr/>
            </a:lvl5pPr>
          </a:lstStyle>
          <a:p>
            <a:pPr lvl="0"/>
            <a:r>
              <a:rPr lang="nb-NO"/>
              <a:t>Klikk her for å legge til tekst</a:t>
            </a:r>
          </a:p>
        </p:txBody>
      </p:sp>
      <p:sp>
        <p:nvSpPr>
          <p:cNvPr id="5" name="Plassholder for bilde 4">
            <a:extLst>
              <a:ext uri="{FF2B5EF4-FFF2-40B4-BE49-F238E27FC236}">
                <a16:creationId xmlns:a16="http://schemas.microsoft.com/office/drawing/2014/main" id="{89647088-6F11-4C45-B447-ED2C055A41A1}"/>
              </a:ext>
            </a:extLst>
          </p:cNvPr>
          <p:cNvSpPr>
            <a:spLocks noGrp="1"/>
          </p:cNvSpPr>
          <p:nvPr>
            <p:ph type="pic" sz="quarter" idx="14"/>
          </p:nvPr>
        </p:nvSpPr>
        <p:spPr>
          <a:xfrm>
            <a:off x="9867808" y="0"/>
            <a:ext cx="6386605" cy="3833870"/>
          </a:xfrm>
        </p:spPr>
        <p:txBody>
          <a:bodyPr/>
          <a:lstStyle>
            <a:lvl1pPr>
              <a:buNone/>
              <a:defRPr/>
            </a:lvl1pPr>
          </a:lstStyle>
          <a:p>
            <a:endParaRPr lang="nb-NO"/>
          </a:p>
        </p:txBody>
      </p:sp>
      <p:sp>
        <p:nvSpPr>
          <p:cNvPr id="11" name="TekstSylinder 11">
            <a:extLst>
              <a:ext uri="{FF2B5EF4-FFF2-40B4-BE49-F238E27FC236}">
                <a16:creationId xmlns:a16="http://schemas.microsoft.com/office/drawing/2014/main" id="{1BEB8B4A-C7D5-B14B-83A1-98E502717C76}"/>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4327370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nhold med bunn illustrasjon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1297433" y="642756"/>
            <a:ext cx="814293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1762699"/>
            <a:ext cx="8143384" cy="5577901"/>
          </a:xfrm>
        </p:spPr>
        <p:txBody>
          <a:bodyPr>
            <a:noAutofit/>
          </a:bodyPr>
          <a:lstStyle>
            <a:lvl1pPr marL="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9" name="Plassholder for tekst 3">
            <a:extLst>
              <a:ext uri="{FF2B5EF4-FFF2-40B4-BE49-F238E27FC236}">
                <a16:creationId xmlns:a16="http://schemas.microsoft.com/office/drawing/2014/main" id="{6C405403-CC0F-4153-A515-68644E591D10}"/>
              </a:ext>
            </a:extLst>
          </p:cNvPr>
          <p:cNvSpPr>
            <a:spLocks noGrp="1"/>
          </p:cNvSpPr>
          <p:nvPr>
            <p:ph type="body" sz="quarter" idx="13" hasCustomPrompt="1"/>
          </p:nvPr>
        </p:nvSpPr>
        <p:spPr>
          <a:xfrm>
            <a:off x="9867808" y="1762699"/>
            <a:ext cx="4324927" cy="2768600"/>
          </a:xfrm>
        </p:spPr>
        <p:txBody>
          <a:bodyPr>
            <a:noAutofit/>
          </a:bodyPr>
          <a:lstStyle>
            <a:lvl1pPr marL="0" indent="0">
              <a:lnSpc>
                <a:spcPts val="1800"/>
              </a:lnSpc>
              <a:spcBef>
                <a:spcPts val="0"/>
              </a:spcBef>
              <a:buFont typeface="Arial" panose="020B0604020202020204" pitchFamily="34" charset="0"/>
              <a:buNone/>
              <a:defRPr sz="1500"/>
            </a:lvl1pPr>
            <a:lvl2pPr>
              <a:buNone/>
              <a:defRPr/>
            </a:lvl2pPr>
            <a:lvl3pPr>
              <a:buNone/>
              <a:defRPr/>
            </a:lvl3pPr>
            <a:lvl4pPr>
              <a:buNone/>
              <a:defRPr/>
            </a:lvl4pPr>
            <a:lvl5pPr>
              <a:buNone/>
              <a:defRPr/>
            </a:lvl5pPr>
          </a:lstStyle>
          <a:p>
            <a:pPr lvl="0"/>
            <a:r>
              <a:rPr lang="nb-NO"/>
              <a:t>Klikk her for å legge til tekst</a:t>
            </a:r>
          </a:p>
        </p:txBody>
      </p:sp>
      <p:sp>
        <p:nvSpPr>
          <p:cNvPr id="5" name="Plassholder for bilde 4">
            <a:extLst>
              <a:ext uri="{FF2B5EF4-FFF2-40B4-BE49-F238E27FC236}">
                <a16:creationId xmlns:a16="http://schemas.microsoft.com/office/drawing/2014/main" id="{89647088-6F11-4C45-B447-ED2C055A41A1}"/>
              </a:ext>
            </a:extLst>
          </p:cNvPr>
          <p:cNvSpPr>
            <a:spLocks noGrp="1"/>
          </p:cNvSpPr>
          <p:nvPr>
            <p:ph type="pic" sz="quarter" idx="14"/>
          </p:nvPr>
        </p:nvSpPr>
        <p:spPr>
          <a:xfrm>
            <a:off x="9867808" y="5310130"/>
            <a:ext cx="6386605" cy="3833870"/>
          </a:xfrm>
        </p:spPr>
        <p:txBody>
          <a:bodyPr/>
          <a:lstStyle>
            <a:lvl1pPr>
              <a:buNone/>
              <a:defRPr/>
            </a:lvl1pPr>
          </a:lstStyle>
          <a:p>
            <a:endParaRPr lang="nb-NO"/>
          </a:p>
        </p:txBody>
      </p:sp>
      <p:sp>
        <p:nvSpPr>
          <p:cNvPr id="11" name="TekstSylinder 11">
            <a:extLst>
              <a:ext uri="{FF2B5EF4-FFF2-40B4-BE49-F238E27FC236}">
                <a16:creationId xmlns:a16="http://schemas.microsoft.com/office/drawing/2014/main" id="{4EF92CA0-D2A4-B846-870D-689CFA65B1FA}"/>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16092004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nhold med ikon - 2 spalter">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296978" y="2190144"/>
            <a:ext cx="13281944" cy="5150455"/>
          </a:xfrm>
        </p:spPr>
        <p:txBody>
          <a:bodyPr numCol="2" spcCol="180000">
            <a:noAutofit/>
          </a:bodyPr>
          <a:lstStyle>
            <a:lvl1pPr marL="0">
              <a:lnSpc>
                <a:spcPts val="1800"/>
              </a:lnSpc>
              <a:spcBef>
                <a:spcPts val="0"/>
              </a:spcBef>
              <a:buClr>
                <a:schemeClr val="accent1"/>
              </a:buClr>
              <a:buNone/>
              <a:defRPr sz="15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1297432" y="8267700"/>
            <a:ext cx="7772400" cy="330200"/>
          </a:xfrm>
        </p:spPr>
        <p:txBody>
          <a:bodyPr>
            <a:noAutofit/>
          </a:bodyPr>
          <a:lstStyle>
            <a:lvl1pPr>
              <a:buNone/>
              <a:defRPr sz="1100" b="1">
                <a:solidFill>
                  <a:schemeClr val="accent1"/>
                </a:solidFill>
              </a:defRPr>
            </a:lvl1pPr>
          </a:lstStyle>
          <a:p>
            <a:pPr lvl="0"/>
            <a:r>
              <a:rPr lang="nb-NO" err="1"/>
              <a:t>X</a:t>
            </a:r>
            <a:r>
              <a:rPr lang="nb-NO"/>
              <a:t> – Seksjon/kapittel</a:t>
            </a:r>
          </a:p>
        </p:txBody>
      </p:sp>
      <p:sp>
        <p:nvSpPr>
          <p:cNvPr id="14" name="Plassholder for tittel 1">
            <a:extLst>
              <a:ext uri="{FF2B5EF4-FFF2-40B4-BE49-F238E27FC236}">
                <a16:creationId xmlns:a16="http://schemas.microsoft.com/office/drawing/2014/main" id="{8A370938-E40F-4F21-935F-E922CB8AC522}"/>
              </a:ext>
            </a:extLst>
          </p:cNvPr>
          <p:cNvSpPr>
            <a:spLocks noGrp="1"/>
          </p:cNvSpPr>
          <p:nvPr>
            <p:ph type="title" hasCustomPrompt="1"/>
          </p:nvPr>
        </p:nvSpPr>
        <p:spPr>
          <a:xfrm>
            <a:off x="1297433" y="642756"/>
            <a:ext cx="11955860" cy="692497"/>
          </a:xfrm>
          <a:prstGeom prst="rect">
            <a:avLst/>
          </a:prstGeom>
        </p:spPr>
        <p:txBody>
          <a:bodyPr vert="horz" lIns="0" tIns="0" rIns="0" bIns="0" rtlCol="0" anchor="t" anchorCtr="0">
            <a:noAutofit/>
          </a:bodyPr>
          <a:lstStyle>
            <a:lvl1pPr>
              <a:defRPr sz="4200">
                <a:solidFill>
                  <a:schemeClr val="tx1"/>
                </a:solidFill>
              </a:defRPr>
            </a:lvl1pPr>
          </a:lstStyle>
          <a:p>
            <a:r>
              <a:rPr lang="nb-NO"/>
              <a:t>Overskrift</a:t>
            </a:r>
          </a:p>
        </p:txBody>
      </p:sp>
      <p:sp>
        <p:nvSpPr>
          <p:cNvPr id="15" name="Plassholder for bilde 4">
            <a:extLst>
              <a:ext uri="{FF2B5EF4-FFF2-40B4-BE49-F238E27FC236}">
                <a16:creationId xmlns:a16="http://schemas.microsoft.com/office/drawing/2014/main" id="{90A89CA5-9E7F-406E-96A2-5E26B97C3BFC}"/>
              </a:ext>
            </a:extLst>
          </p:cNvPr>
          <p:cNvSpPr>
            <a:spLocks noGrp="1"/>
          </p:cNvSpPr>
          <p:nvPr>
            <p:ph type="pic" sz="quarter" idx="13" hasCustomPrompt="1"/>
          </p:nvPr>
        </p:nvSpPr>
        <p:spPr>
          <a:xfrm>
            <a:off x="13480863" y="642754"/>
            <a:ext cx="1098059" cy="1098059"/>
          </a:xfrm>
        </p:spPr>
        <p:txBody>
          <a:bodyPr anchor="ctr">
            <a:normAutofit/>
          </a:bodyPr>
          <a:lstStyle>
            <a:lvl1pPr algn="ctr">
              <a:buNone/>
              <a:defRPr sz="1800"/>
            </a:lvl1pPr>
          </a:lstStyle>
          <a:p>
            <a:r>
              <a:rPr lang="nb-NO"/>
              <a:t>Ikon</a:t>
            </a:r>
          </a:p>
        </p:txBody>
      </p:sp>
      <p:sp>
        <p:nvSpPr>
          <p:cNvPr id="9" name="TekstSylinder 11">
            <a:extLst>
              <a:ext uri="{FF2B5EF4-FFF2-40B4-BE49-F238E27FC236}">
                <a16:creationId xmlns:a16="http://schemas.microsoft.com/office/drawing/2014/main" id="{750F698A-1F02-FD42-81BF-602A408F5ED2}"/>
              </a:ext>
            </a:extLst>
          </p:cNvPr>
          <p:cNvSpPr txBox="1"/>
          <p:nvPr userDrawn="1"/>
        </p:nvSpPr>
        <p:spPr>
          <a:xfrm>
            <a:off x="8280400" y="8267700"/>
            <a:ext cx="6323922" cy="33020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a:t>Erfaringsrapport 2020 | Handlingsplanen for regjeringens digitaliseringsstrategi | </a:t>
            </a:r>
          </a:p>
        </p:txBody>
      </p:sp>
    </p:spTree>
    <p:extLst>
      <p:ext uri="{BB962C8B-B14F-4D97-AF65-F5344CB8AC3E}">
        <p14:creationId xmlns:p14="http://schemas.microsoft.com/office/powerpoint/2010/main" val="38688575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364232" y="1480956"/>
            <a:ext cx="12295197" cy="692497"/>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2364232" y="2453731"/>
            <a:ext cx="12295197" cy="57648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232602" y="469286"/>
            <a:ext cx="2065553" cy="698973"/>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5" r:id="rId5"/>
    <p:sldLayoutId id="2147483729" r:id="rId6"/>
    <p:sldLayoutId id="2147483728" r:id="rId7"/>
    <p:sldLayoutId id="2147483730" r:id="rId8"/>
    <p:sldLayoutId id="2147483731" r:id="rId9"/>
    <p:sldLayoutId id="2147483766" r:id="rId10"/>
    <p:sldLayoutId id="2147483732" r:id="rId11"/>
    <p:sldLayoutId id="2147483741" r:id="rId12"/>
    <p:sldLayoutId id="2147483738" r:id="rId13"/>
    <p:sldLayoutId id="2147483737" r:id="rId14"/>
    <p:sldLayoutId id="2147483735" r:id="rId15"/>
    <p:sldLayoutId id="2147483736" r:id="rId16"/>
    <p:sldLayoutId id="2147483768" r:id="rId17"/>
    <p:sldLayoutId id="2147483769" r:id="rId18"/>
    <p:sldLayoutId id="2147483739" r:id="rId19"/>
    <p:sldLayoutId id="2147483740" r:id="rId20"/>
    <p:sldLayoutId id="2147483767" r:id="rId21"/>
    <p:sldLayoutId id="2147483671" r:id="rId22"/>
  </p:sldLayoutIdLst>
  <mc:AlternateContent xmlns:mc="http://schemas.openxmlformats.org/markup-compatibility/2006">
    <mc:Choice xmlns:p14="http://schemas.microsoft.com/office/powerpoint/2010/main" Requires="p14">
      <p:transition p14:dur="10"/>
    </mc:Choice>
    <mc:Fallback>
      <p:transition/>
    </mc:Fallback>
  </mc:AlternateContent>
  <p:hf hdr="0" dt="0"/>
  <p:txStyles>
    <p:titleStyle>
      <a:lvl1pPr algn="l" defTabSz="1219085" rtl="0" eaLnBrk="1" latinLnBrk="0" hangingPunct="1">
        <a:lnSpc>
          <a:spcPct val="90000"/>
        </a:lnSpc>
        <a:spcBef>
          <a:spcPct val="0"/>
        </a:spcBef>
        <a:buNone/>
        <a:defRPr sz="48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69976" y="1269600"/>
            <a:ext cx="14114462" cy="692497"/>
          </a:xfrm>
          <a:prstGeom prst="rect">
            <a:avLst/>
          </a:prstGeom>
        </p:spPr>
        <p:txBody>
          <a:bodyPr vert="horz" lIns="0" tIns="0" rIns="0" bIns="0" rtlCol="0" anchor="t" anchorCtr="0">
            <a:noAutofit/>
          </a:bodyPr>
          <a:lstStyle/>
          <a:p>
            <a:r>
              <a:rPr lang="nb-NO"/>
              <a:t>Klikk for å redigere tittelstil</a:t>
            </a:r>
          </a:p>
        </p:txBody>
      </p:sp>
      <p:sp>
        <p:nvSpPr>
          <p:cNvPr id="3" name="Plassholder for tekst 2"/>
          <p:cNvSpPr>
            <a:spLocks noGrp="1"/>
          </p:cNvSpPr>
          <p:nvPr>
            <p:ph type="body" idx="1"/>
          </p:nvPr>
        </p:nvSpPr>
        <p:spPr>
          <a:xfrm>
            <a:off x="1069976" y="2484437"/>
            <a:ext cx="14114462" cy="594042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52442" y="469286"/>
            <a:ext cx="2065553" cy="698973"/>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3816252" y="754065"/>
            <a:ext cx="1029446" cy="297454"/>
          </a:xfrm>
          <a:prstGeom prst="rect">
            <a:avLst/>
          </a:prstGeom>
          <a:noFill/>
        </p:spPr>
        <p:txBody>
          <a:bodyPr wrap="square" rtlCol="0">
            <a:spAutoFit/>
          </a:bodyPr>
          <a:lstStyle/>
          <a:p>
            <a:r>
              <a:rPr lang="en-US" sz="1333"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206363900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1219085" rtl="0" eaLnBrk="1" latinLnBrk="0" hangingPunct="1">
        <a:lnSpc>
          <a:spcPct val="90000"/>
        </a:lnSpc>
        <a:spcBef>
          <a:spcPct val="0"/>
        </a:spcBef>
        <a:buNone/>
        <a:defRPr sz="4000" kern="1200">
          <a:solidFill>
            <a:schemeClr val="dk2"/>
          </a:solidFill>
          <a:latin typeface="+mj-lt"/>
          <a:ea typeface="+mj-ea"/>
          <a:cs typeface="+mj-cs"/>
        </a:defRPr>
      </a:lvl1pPr>
    </p:titleStyle>
    <p:bodyStyle>
      <a:lvl1pPr marL="540000" indent="-540000" algn="l" defTabSz="1219085" rtl="0" eaLnBrk="1" latinLnBrk="0" hangingPunct="1">
        <a:lnSpc>
          <a:spcPct val="100000"/>
        </a:lnSpc>
        <a:spcBef>
          <a:spcPts val="2500"/>
        </a:spcBef>
        <a:buClr>
          <a:schemeClr val="accent3"/>
        </a:buClr>
        <a:buFont typeface="Arial" panose="020B0604020202020204" pitchFamily="34" charset="0"/>
        <a:buChar char="•"/>
        <a:defRPr sz="36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Char char="•"/>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Char char="•"/>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85" rtl="0" eaLnBrk="1" latinLnBrk="0" hangingPunct="1">
        <a:defRPr sz="2400" kern="1200">
          <a:solidFill>
            <a:schemeClr val="tx1"/>
          </a:solidFill>
          <a:latin typeface="+mn-lt"/>
          <a:ea typeface="+mn-ea"/>
          <a:cs typeface="+mn-cs"/>
        </a:defRPr>
      </a:lvl1pPr>
      <a:lvl2pPr marL="609543" algn="l" defTabSz="1219085" rtl="0" eaLnBrk="1" latinLnBrk="0" hangingPunct="1">
        <a:defRPr sz="2400" kern="1200">
          <a:solidFill>
            <a:schemeClr val="tx1"/>
          </a:solidFill>
          <a:latin typeface="+mn-lt"/>
          <a:ea typeface="+mn-ea"/>
          <a:cs typeface="+mn-cs"/>
        </a:defRPr>
      </a:lvl2pPr>
      <a:lvl3pPr marL="1219085" algn="l" defTabSz="1219085" rtl="0" eaLnBrk="1" latinLnBrk="0" hangingPunct="1">
        <a:defRPr sz="2400" kern="1200">
          <a:solidFill>
            <a:schemeClr val="tx1"/>
          </a:solidFill>
          <a:latin typeface="+mn-lt"/>
          <a:ea typeface="+mn-ea"/>
          <a:cs typeface="+mn-cs"/>
        </a:defRPr>
      </a:lvl3pPr>
      <a:lvl4pPr marL="1828628" algn="l" defTabSz="1219085" rtl="0" eaLnBrk="1" latinLnBrk="0" hangingPunct="1">
        <a:defRPr sz="2400" kern="1200">
          <a:solidFill>
            <a:schemeClr val="tx1"/>
          </a:solidFill>
          <a:latin typeface="+mn-lt"/>
          <a:ea typeface="+mn-ea"/>
          <a:cs typeface="+mn-cs"/>
        </a:defRPr>
      </a:lvl4pPr>
      <a:lvl5pPr marL="2438170" algn="l" defTabSz="1219085" rtl="0" eaLnBrk="1" latinLnBrk="0" hangingPunct="1">
        <a:defRPr sz="2400" kern="1200">
          <a:solidFill>
            <a:schemeClr val="tx1"/>
          </a:solidFill>
          <a:latin typeface="+mn-lt"/>
          <a:ea typeface="+mn-ea"/>
          <a:cs typeface="+mn-cs"/>
        </a:defRPr>
      </a:lvl5pPr>
      <a:lvl6pPr marL="3047713" algn="l" defTabSz="1219085" rtl="0" eaLnBrk="1" latinLnBrk="0" hangingPunct="1">
        <a:defRPr sz="2400" kern="1200">
          <a:solidFill>
            <a:schemeClr val="tx1"/>
          </a:solidFill>
          <a:latin typeface="+mn-lt"/>
          <a:ea typeface="+mn-ea"/>
          <a:cs typeface="+mn-cs"/>
        </a:defRPr>
      </a:lvl6pPr>
      <a:lvl7pPr marL="3657255" algn="l" defTabSz="1219085" rtl="0" eaLnBrk="1" latinLnBrk="0" hangingPunct="1">
        <a:defRPr sz="2400" kern="1200">
          <a:solidFill>
            <a:schemeClr val="tx1"/>
          </a:solidFill>
          <a:latin typeface="+mn-lt"/>
          <a:ea typeface="+mn-ea"/>
          <a:cs typeface="+mn-cs"/>
        </a:defRPr>
      </a:lvl7pPr>
      <a:lvl8pPr marL="4266798" algn="l" defTabSz="1219085" rtl="0" eaLnBrk="1" latinLnBrk="0" hangingPunct="1">
        <a:defRPr sz="2400" kern="1200">
          <a:solidFill>
            <a:schemeClr val="tx1"/>
          </a:solidFill>
          <a:latin typeface="+mn-lt"/>
          <a:ea typeface="+mn-ea"/>
          <a:cs typeface="+mn-cs"/>
        </a:defRPr>
      </a:lvl8pPr>
      <a:lvl9pPr marL="4876341" algn="l" defTabSz="12190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65">
          <p15:clr>
            <a:srgbClr val="F26B43"/>
          </p15:clr>
        </p15:guide>
        <p15:guide id="2" pos="674">
          <p15:clr>
            <a:srgbClr val="F26B43"/>
          </p15:clr>
        </p15:guide>
        <p15:guide id="3" orient="horz" pos="1565">
          <p15:clr>
            <a:srgbClr val="F26B43"/>
          </p15:clr>
        </p15:guide>
        <p15:guide id="4" orient="horz" pos="530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digdir.no/apne-data/nasjonal-verktoykasse-deling-av-data/2243" TargetMode="External"/><Relationship Id="rId5" Type="http://schemas.openxmlformats.org/officeDocument/2006/relationships/hyperlink" Target="https://www.digdir.no/digitalisering-og-samordning/nasjonalt-ressurssenter-deling-av-data/1914" TargetMode="External"/><Relationship Id="rId4" Type="http://schemas.openxmlformats.org/officeDocument/2006/relationships/hyperlink" Target="https://www.regjeringen.no/no/dokumenter/nasjonal-strategi-for-kunstig-intelligens/id26855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www.regjeringen.no/contentassets/db9bf2bf10594ab88a470db40da0d10f/no/pdfs/digitaliseringsstrategi_for_offentlig_sektor_rettet.pdf" TargetMode="External"/><Relationship Id="rId4" Type="http://schemas.openxmlformats.org/officeDocument/2006/relationships/hyperlink" Target="https://www.digdir.no/digitale-felleslosninger/hva-er-det-nasjonale-okosystemet-og-hvorfor-snakker-alle-om-det/223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www.regjeringen.no/no/aktuelt/styrker-skates-rolle-i-digitaliseringsarbeidet/id2700929/" TargetMode="External"/><Relationship Id="rId5" Type="http://schemas.openxmlformats.org/officeDocument/2006/relationships/hyperlink" Target="https://www.regjeringen.no/no/dokumenter/digitaliseringsrundskrivet/id2826781/" TargetMode="External"/><Relationship Id="rId4" Type="http://schemas.openxmlformats.org/officeDocument/2006/relationships/hyperlink" Target="https://www.ks.no/pressemeldinger/einige-om-felles-digitale-ambisjonar-for-offentleg-sektor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s3-eu-west-1.amazonaws.com/landbrukets-dataflyt/assets/Info-om-OPS-Landbruk.pdf" TargetMode="External"/><Relationship Id="rId5" Type="http://schemas.openxmlformats.org/officeDocument/2006/relationships/hyperlink" Target="https://ops-sjomat.no/" TargetMode="External"/><Relationship Id="rId4" Type="http://schemas.openxmlformats.org/officeDocument/2006/relationships/hyperlink" Target="https://www.bits.no/project/dso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www.unit.no/ny-digitaliseringsstrategi-uh-sektor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helsedirektoratet.no/rapporter/hvor-skal-man-begynne-et-utfordringsbilde-blant-familier-med-barn-og-unge-som-behover-sammensatte-offentlige-tjenes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digdir.no/digitalisering-og-samordning/skate/1259"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hyperlink" Target="https://www.regjeringen.no/no/aktuelt/foreslar-15-milliardar-til-digitalisering-og-tar-krafttak-for-eit-databasert-naringsliv/id2769292/" TargetMode="External"/><Relationship Id="rId4" Type="http://schemas.openxmlformats.org/officeDocument/2006/relationships/hyperlink" Target="https://ec.europa.eu/digital-single-market/en/europe-investing-digital-digital-europe-programm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www.nho.no/publikasjoner/naringslivets-bidrag-til-fns-barekraftsmal/" TargetMode="External"/><Relationship Id="rId4" Type="http://schemas.openxmlformats.org/officeDocument/2006/relationships/hyperlink" Target="https://www.regjeringen.no/no/aktuelt/ny-nasjonal-handlingsplan-for-barekraftsmalene/id270050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regjeringen.no/no/aktuelt/dep/fin/pressemeldinger/2016/produktivitetskommisjonens-andre-rapport-omstilling-er-nodvendig/ved-et-vendepunkt-fra-ressursokonomi-til-kunnskapsokonomi/id2475109/"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uv.uio.no/forskning/satsinger/fiks/kunnskapsbase/stengte-skoler-digital-hjemmeundervisning/hjemmeskolen-under-korona-pandemien---hva-forskningen-kan-fortell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regjeringen.no/no/dokumenter/nasjonal-strategi-for-kunstig-intelligens/id2685594/?ch=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digitalnorway.com/prosjekter/datafabrik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0.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www.kompetansenorge.no/statistikk-og-analyse/grunnleggende-digital-ferdigheter/grunnleggende-digitale-ferdigheter-i-befolkninge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5.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dfo.no/rapporter-og-statistikk/rapporter/innbyggerundersokelsen-2019-hva-mener-innbyggerne" TargetMode="External"/><Relationship Id="rId5" Type="http://schemas.openxmlformats.org/officeDocument/2006/relationships/hyperlink" Target="https://www.regjeringen.no/no/dokumenter/scenarioer-for-offentlig-sektor-i-2040/id2654101/" TargetMode="Externa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43.sv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hyperlink" Target="https://teknologiradet.no/publication/en-strommetjeneste-for-laering-et-nytt-malbilde-for-livslang-laering-i-norge/" TargetMode="External"/><Relationship Id="rId4" Type="http://schemas.openxmlformats.org/officeDocument/2006/relationships/hyperlink" Target="https://www.oecd-ilibrary.org/employment/oecd-employment-outlook-2018_empl_outlook-2018-en" TargetMode="External"/><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digitalnorway.com/prosjekter/datafabrik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regjeringen.no/no/aktuelt/eu-kommisjonen-publiserer-utkast-til-kriterier-i-klassifiseringssystemet-for-barekraftig-okonomisk-aktivitet/id2786915/"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8" Type="http://schemas.openxmlformats.org/officeDocument/2006/relationships/hyperlink" Target="https://www.offentliginnovasjon.no/files/2020/01/De-nordiske-landenes-innovasjonsstrat.pdf" TargetMode="External"/><Relationship Id="rId3" Type="http://schemas.openxmlformats.org/officeDocument/2006/relationships/hyperlink" Target="https://ec.europa.eu/info/horizon-europe/missions-horizon-europe/cancer_en" TargetMode="External"/><Relationship Id="rId7" Type="http://schemas.openxmlformats.org/officeDocument/2006/relationships/hyperlink" Target="https://ec.europa.eu/info/horizon-europe/missions-horizon-europe_en" TargetMode="External"/><Relationship Id="rId2" Type="http://schemas.openxmlformats.org/officeDocument/2006/relationships/hyperlink" Target="https://ec.europa.eu/info/horizon-europe/missions-horizon-europe/adaptation-climate-change-including-societal-transformation_en" TargetMode="External"/><Relationship Id="rId1" Type="http://schemas.openxmlformats.org/officeDocument/2006/relationships/slideLayout" Target="../slideLayouts/slideLayout11.xml"/><Relationship Id="rId6" Type="http://schemas.openxmlformats.org/officeDocument/2006/relationships/hyperlink" Target="https://ec.europa.eu/info/horizon-europe/missions-horizon-europe/soil-health-and-food_en" TargetMode="External"/><Relationship Id="rId5" Type="http://schemas.openxmlformats.org/officeDocument/2006/relationships/hyperlink" Target="https://ec.europa.eu/info/horizon-europe/missions-horizon-europe/healthy-oceans-seas-coastal-and-inland-waters_en" TargetMode="External"/><Relationship Id="rId4" Type="http://schemas.openxmlformats.org/officeDocument/2006/relationships/hyperlink" Target="https://ec.europa.eu/info/horizon-europe/missions-horizon-europe/climate-neutral-and-smart-cities_e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5.xml"/><Relationship Id="rId7" Type="http://schemas.openxmlformats.org/officeDocument/2006/relationships/slide" Target="slide39.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digital-single-market/en/news/digital-economy-and-society-index-desi-202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europeandataportal.eu/sites/default/files/edp_landscaping_insight_report_n6_2020.pdf" TargetMode="External"/><Relationship Id="rId4" Type="http://schemas.openxmlformats.org/officeDocument/2006/relationships/hyperlink" Target="https://ec.europa.eu/digital-single-market/en/news/egovernment-benchmark-2020-egovernment-works-peopl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B907130-5583-0C4C-8ACB-E46E04653C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49" r="15869"/>
          <a:stretch/>
        </p:blipFill>
        <p:spPr>
          <a:xfrm>
            <a:off x="484094" y="0"/>
            <a:ext cx="6898342" cy="9144000"/>
          </a:xfrm>
          <a:prstGeom prst="rect">
            <a:avLst/>
          </a:prstGeom>
        </p:spPr>
      </p:pic>
      <p:sp>
        <p:nvSpPr>
          <p:cNvPr id="10" name="Plassholder for tekst 2">
            <a:extLst>
              <a:ext uri="{FF2B5EF4-FFF2-40B4-BE49-F238E27FC236}">
                <a16:creationId xmlns:a16="http://schemas.microsoft.com/office/drawing/2014/main" id="{EEE6E6DB-06CD-6049-8C39-B99B5B92FEC3}"/>
              </a:ext>
            </a:extLst>
          </p:cNvPr>
          <p:cNvSpPr>
            <a:spLocks noGrp="1"/>
          </p:cNvSpPr>
          <p:nvPr>
            <p:ph type="body" sz="quarter" idx="10"/>
          </p:nvPr>
        </p:nvSpPr>
        <p:spPr>
          <a:xfrm>
            <a:off x="6293224" y="2484438"/>
            <a:ext cx="8675314" cy="4856162"/>
          </a:xfrm>
        </p:spPr>
        <p:txBody>
          <a:bodyPr/>
          <a:lstStyle/>
          <a:p>
            <a:pPr marL="0" indent="0">
              <a:buNone/>
            </a:pPr>
            <a:r>
              <a:rPr lang="nb-NO" b="1"/>
              <a:t>Erfaringsrapport 2020</a:t>
            </a:r>
          </a:p>
          <a:p>
            <a:pPr marL="0" indent="0">
              <a:buNone/>
            </a:pPr>
            <a:r>
              <a:rPr lang="nb-NO" sz="4200"/>
              <a:t>Handlingsplanen for </a:t>
            </a:r>
            <a:br>
              <a:rPr lang="nb-NO" sz="4200"/>
            </a:br>
            <a:r>
              <a:rPr lang="nb-NO" sz="4200"/>
              <a:t>regjeringens digitaliseringsstrategi</a:t>
            </a:r>
          </a:p>
        </p:txBody>
      </p:sp>
    </p:spTree>
    <p:extLst>
      <p:ext uri="{BB962C8B-B14F-4D97-AF65-F5344CB8AC3E}">
        <p14:creationId xmlns:p14="http://schemas.microsoft.com/office/powerpoint/2010/main" val="702729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D94AD808-1F13-4842-9B34-E991C23D2E30}"/>
              </a:ext>
            </a:extLst>
          </p:cNvPr>
          <p:cNvSpPr>
            <a:spLocks noChangeAspect="1"/>
          </p:cNvSpPr>
          <p:nvPr/>
        </p:nvSpPr>
        <p:spPr>
          <a:xfrm>
            <a:off x="10247086" y="5661387"/>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lassholder for tekst 18">
            <a:extLst>
              <a:ext uri="{FF2B5EF4-FFF2-40B4-BE49-F238E27FC236}">
                <a16:creationId xmlns:a16="http://schemas.microsoft.com/office/drawing/2014/main" id="{78467D6F-6E68-304D-8C30-FFB144EC8A0C}"/>
              </a:ext>
            </a:extLst>
          </p:cNvPr>
          <p:cNvSpPr>
            <a:spLocks noGrp="1"/>
          </p:cNvSpPr>
          <p:nvPr>
            <p:ph type="body" sz="quarter" idx="11"/>
          </p:nvPr>
        </p:nvSpPr>
        <p:spPr/>
        <p:txBody>
          <a:bodyPr/>
          <a:lstStyle/>
          <a:p>
            <a:r>
              <a:rPr lang="nb-NO"/>
              <a:t>2 – Status 2020</a:t>
            </a:r>
          </a:p>
        </p:txBody>
      </p:sp>
      <p:sp>
        <p:nvSpPr>
          <p:cNvPr id="15" name="Plassholder for tekst 14">
            <a:extLst>
              <a:ext uri="{FF2B5EF4-FFF2-40B4-BE49-F238E27FC236}">
                <a16:creationId xmlns:a16="http://schemas.microsoft.com/office/drawing/2014/main" id="{AA254921-BEFC-1D46-B9B6-A5F34E8B91AA}"/>
              </a:ext>
            </a:extLst>
          </p:cNvPr>
          <p:cNvSpPr>
            <a:spLocks noGrp="1"/>
          </p:cNvSpPr>
          <p:nvPr>
            <p:ph type="body" sz="quarter" idx="10"/>
          </p:nvPr>
        </p:nvSpPr>
        <p:spPr>
          <a:xfrm>
            <a:off x="1297432" y="2190144"/>
            <a:ext cx="8162481" cy="5658456"/>
          </a:xfrm>
        </p:spPr>
        <p:txBody>
          <a:bodyPr numCol="2">
            <a:noAutofit/>
          </a:bodyPr>
          <a:lstStyle/>
          <a:p>
            <a:r>
              <a:rPr lang="nb-NO" b="1">
                <a:solidFill>
                  <a:schemeClr val="accent3"/>
                </a:solidFill>
              </a:rPr>
              <a:t>Hva skal vi oppnå?</a:t>
            </a:r>
          </a:p>
          <a:p>
            <a:r>
              <a:rPr lang="nb-NO"/>
              <a:t>Offentlige tjenester skal oppleves sammenhengende og helhetlige av brukerne, uavhengig av hvilke offentlige virksomheter som tilbyr dem. Kommuner, fylkeskommuner og statlige virksomheter må samarbeide på tvers av forvaltningsnivåer og sektorer for å lykkes med denne ambisjonen. Brukerne omfatter både innbyggere, og ansatte i frivillig sektor og i offentlige og private virksomheter.</a:t>
            </a:r>
          </a:p>
          <a:p>
            <a:endParaRPr lang="nb-NO"/>
          </a:p>
          <a:p>
            <a:r>
              <a:rPr lang="nb-NO"/>
              <a:t>Regjeringen og KS har prioritert sju livshendelser som utgangspunkt for å utvikle sammenhengende tjenester. Disse er:</a:t>
            </a:r>
          </a:p>
          <a:p>
            <a:pPr marL="184150" indent="-184150">
              <a:buClr>
                <a:schemeClr val="accent3"/>
              </a:buClr>
              <a:buFont typeface="Arial" panose="020B0604020202020204" pitchFamily="34" charset="0"/>
              <a:buChar char="•"/>
            </a:pPr>
            <a:r>
              <a:rPr lang="nb-NO"/>
              <a:t>Få barn </a:t>
            </a:r>
          </a:p>
          <a:p>
            <a:pPr marL="184150" indent="-184150">
              <a:buClr>
                <a:schemeClr val="accent3"/>
              </a:buClr>
              <a:buFont typeface="Arial" panose="020B0604020202020204" pitchFamily="34" charset="0"/>
              <a:buChar char="•"/>
            </a:pPr>
            <a:r>
              <a:rPr lang="nb-NO"/>
              <a:t>Alvorlig sykt barn</a:t>
            </a:r>
          </a:p>
          <a:p>
            <a:pPr marL="184150" indent="-184150">
              <a:buClr>
                <a:schemeClr val="accent3"/>
              </a:buClr>
              <a:buFont typeface="Arial" panose="020B0604020202020204" pitchFamily="34" charset="0"/>
              <a:buChar char="•"/>
            </a:pPr>
            <a:r>
              <a:rPr lang="nb-NO"/>
              <a:t>Miste og finne jobb</a:t>
            </a:r>
          </a:p>
          <a:p>
            <a:pPr marL="184150" indent="-184150">
              <a:buClr>
                <a:schemeClr val="accent3"/>
              </a:buClr>
              <a:buFont typeface="Arial" panose="020B0604020202020204" pitchFamily="34" charset="0"/>
              <a:buChar char="•"/>
            </a:pPr>
            <a:r>
              <a:rPr lang="nb-NO"/>
              <a:t>Ny i Norge</a:t>
            </a:r>
          </a:p>
          <a:p>
            <a:pPr marL="184150" indent="-184150">
              <a:buClr>
                <a:schemeClr val="accent3"/>
              </a:buClr>
              <a:buFont typeface="Arial" panose="020B0604020202020204" pitchFamily="34" charset="0"/>
              <a:buChar char="•"/>
            </a:pPr>
            <a:r>
              <a:rPr lang="nb-NO"/>
              <a:t>Dødsfall og arv</a:t>
            </a:r>
          </a:p>
          <a:p>
            <a:pPr marL="184150" indent="-184150">
              <a:buClr>
                <a:schemeClr val="accent3"/>
              </a:buClr>
              <a:buFont typeface="Arial" panose="020B0604020202020204" pitchFamily="34" charset="0"/>
              <a:buChar char="•"/>
            </a:pPr>
            <a:r>
              <a:rPr lang="nb-NO"/>
              <a:t>Starte og drive en frivillig organisasjon</a:t>
            </a:r>
          </a:p>
          <a:p>
            <a:pPr marL="184150" indent="-184150">
              <a:buClr>
                <a:schemeClr val="accent3"/>
              </a:buClr>
              <a:buFont typeface="Arial" panose="020B0604020202020204" pitchFamily="34" charset="0"/>
              <a:buChar char="•"/>
            </a:pPr>
            <a:r>
              <a:rPr lang="nb-NO"/>
              <a:t>Starte og drive en bedrift</a:t>
            </a:r>
          </a:p>
          <a:p>
            <a:endParaRPr lang="nb-NO"/>
          </a:p>
          <a:p>
            <a:endParaRPr lang="nb-NO"/>
          </a:p>
          <a:p>
            <a:endParaRPr lang="nb-NO"/>
          </a:p>
          <a:p>
            <a:endParaRPr lang="nb-NO"/>
          </a:p>
          <a:p>
            <a:r>
              <a:rPr lang="nb-NO" b="1">
                <a:solidFill>
                  <a:schemeClr val="accent3"/>
                </a:solidFill>
              </a:rPr>
              <a:t>Hvordan går arbeidet?</a:t>
            </a:r>
          </a:p>
          <a:p>
            <a:r>
              <a:rPr lang="nb-NO"/>
              <a:t>Arbeidet med livshendelsene er kommet godt i gang. Det skal blant annet leveres en minimumsløsning på oppgjør etter dødsfall i 2021. Arbeidet med en løsning for å få bedre oversikt over tilskuddsordninger for frivilligheten er også kommet godt i gang. Integrerings- og </a:t>
            </a:r>
            <a:r>
              <a:rPr lang="nb-NO" err="1"/>
              <a:t>mangfoldsdirektoratet</a:t>
            </a:r>
            <a:r>
              <a:rPr lang="nb-NO"/>
              <a:t> (</a:t>
            </a:r>
            <a:r>
              <a:rPr lang="nb-NO" err="1"/>
              <a:t>IMDi</a:t>
            </a:r>
            <a:r>
              <a:rPr lang="nb-NO"/>
              <a:t>) har i 2020 gjennomført et omfattende innsiktsarbeid.</a:t>
            </a:r>
          </a:p>
          <a:p>
            <a:endParaRPr lang="nb-NO"/>
          </a:p>
          <a:p>
            <a:r>
              <a:rPr lang="nb-NO"/>
              <a:t>Digdir og KS har etablert et felles </a:t>
            </a:r>
            <a:r>
              <a:rPr lang="nb-NO" i="1"/>
              <a:t>Sammen-hengende tjenester</a:t>
            </a:r>
            <a:r>
              <a:rPr lang="nb-NO"/>
              <a:t>-prosjekt. Gjennom dette samarbeidet får virksomhetene og departementene bistand. Det gjennomføres fora for læring og erfaringsutveksling og metodeutvikling.</a:t>
            </a:r>
          </a:p>
          <a:p>
            <a:endParaRPr lang="nb-NO"/>
          </a:p>
          <a:p>
            <a:r>
              <a:rPr lang="nb-NO"/>
              <a:t>I arbeidet med alle livshendelsene vektlegges brukerperspektivet. Livshendelsene </a:t>
            </a:r>
            <a:r>
              <a:rPr lang="nb-NO" i="1"/>
              <a:t>Alvorlig sykt barn </a:t>
            </a:r>
            <a:r>
              <a:rPr lang="nb-NO"/>
              <a:t>og </a:t>
            </a:r>
            <a:r>
              <a:rPr lang="nb-NO" i="1"/>
              <a:t>Starte og drive en frivillig organisasjon</a:t>
            </a:r>
            <a:r>
              <a:rPr lang="nb-NO"/>
              <a:t> er i år prosjekter i </a:t>
            </a:r>
            <a:r>
              <a:rPr lang="nb-NO" err="1"/>
              <a:t>StimuLab</a:t>
            </a:r>
            <a:r>
              <a:rPr lang="nb-NO"/>
              <a:t>. Virksomhetene får her økonomisk støtte og faglig veiledning. Som en del av arbeidet testes også en såkalt mission-tilnærming</a:t>
            </a:r>
            <a:r>
              <a:rPr lang="nb-NO" baseline="30000"/>
              <a:t>1</a:t>
            </a:r>
          </a:p>
        </p:txBody>
      </p:sp>
      <p:sp>
        <p:nvSpPr>
          <p:cNvPr id="6" name="Tittel 5">
            <a:extLst>
              <a:ext uri="{FF2B5EF4-FFF2-40B4-BE49-F238E27FC236}">
                <a16:creationId xmlns:a16="http://schemas.microsoft.com/office/drawing/2014/main" id="{E2CEEF26-917D-9941-B172-56F6E15AB29E}"/>
              </a:ext>
            </a:extLst>
          </p:cNvPr>
          <p:cNvSpPr>
            <a:spLocks noGrp="1"/>
          </p:cNvSpPr>
          <p:nvPr>
            <p:ph type="title"/>
          </p:nvPr>
        </p:nvSpPr>
        <p:spPr/>
        <p:txBody>
          <a:bodyPr anchor="t"/>
          <a:lstStyle/>
          <a:p>
            <a:r>
              <a:rPr lang="nb-NO"/>
              <a:t>Sammenhengende tjenester med brukeren i sentrum</a:t>
            </a:r>
          </a:p>
        </p:txBody>
      </p:sp>
      <p:sp>
        <p:nvSpPr>
          <p:cNvPr id="37" name="TekstSylinder 36">
            <a:extLst>
              <a:ext uri="{FF2B5EF4-FFF2-40B4-BE49-F238E27FC236}">
                <a16:creationId xmlns:a16="http://schemas.microsoft.com/office/drawing/2014/main" id="{63A6FBB2-34AD-744F-BDBC-436471A051DC}"/>
              </a:ext>
            </a:extLst>
          </p:cNvPr>
          <p:cNvSpPr txBox="1"/>
          <p:nvPr/>
        </p:nvSpPr>
        <p:spPr>
          <a:xfrm>
            <a:off x="14632290" y="8267700"/>
            <a:ext cx="297797" cy="215444"/>
          </a:xfrm>
          <a:prstGeom prst="rect">
            <a:avLst/>
          </a:prstGeom>
          <a:noFill/>
        </p:spPr>
        <p:txBody>
          <a:bodyPr wrap="square" tIns="0" rIns="36000" rtlCol="0" anchor="t">
            <a:spAutoFit/>
          </a:bodyPr>
          <a:lstStyle>
            <a:defPPr>
              <a:defRPr lang="nb-NO"/>
            </a:defPPr>
            <a:lvl1pPr>
              <a:defRPr sz="1100" b="1"/>
            </a:lvl1pPr>
          </a:lstStyle>
          <a:p>
            <a:fld id="{B0D998A7-8CFD-8644-914D-450B192E71B7}" type="slidenum">
              <a:rPr lang="nb-NO"/>
              <a:pPr/>
              <a:t>10</a:t>
            </a:fld>
            <a:endParaRPr lang="nb-NO"/>
          </a:p>
        </p:txBody>
      </p:sp>
      <p:sp>
        <p:nvSpPr>
          <p:cNvPr id="10" name="Rektangel 18">
            <a:extLst>
              <a:ext uri="{FF2B5EF4-FFF2-40B4-BE49-F238E27FC236}">
                <a16:creationId xmlns:a16="http://schemas.microsoft.com/office/drawing/2014/main" id="{136A9AEC-10CC-4469-9382-B52697064880}"/>
              </a:ext>
            </a:extLst>
          </p:cNvPr>
          <p:cNvSpPr/>
          <p:nvPr/>
        </p:nvSpPr>
        <p:spPr>
          <a:xfrm>
            <a:off x="10247086" y="7429528"/>
            <a:ext cx="4584317" cy="523220"/>
          </a:xfrm>
          <a:prstGeom prst="rect">
            <a:avLst/>
          </a:prstGeom>
        </p:spPr>
        <p:txBody>
          <a:bodyPr wrap="square">
            <a:spAutoFit/>
          </a:bodyPr>
          <a:lstStyle/>
          <a:p>
            <a:r>
              <a:rPr lang="nb-NO" sz="1400">
                <a:solidFill>
                  <a:schemeClr val="accent6"/>
                </a:solidFill>
              </a:rPr>
              <a:t>Ellen Margrethe Carlsen i Helsedirektoratet</a:t>
            </a:r>
            <a:br>
              <a:rPr lang="nb-NO" sz="1400">
                <a:solidFill>
                  <a:schemeClr val="accent6"/>
                </a:solidFill>
              </a:rPr>
            </a:br>
            <a:r>
              <a:rPr lang="nb-NO" sz="1400">
                <a:solidFill>
                  <a:schemeClr val="accent6"/>
                </a:solidFill>
              </a:rPr>
              <a:t>jobber med livshendelsen </a:t>
            </a:r>
            <a:r>
              <a:rPr lang="nb-NO" sz="1400" i="1">
                <a:solidFill>
                  <a:schemeClr val="accent6"/>
                </a:solidFill>
              </a:rPr>
              <a:t>Alvorlig sykt barn</a:t>
            </a:r>
          </a:p>
        </p:txBody>
      </p:sp>
      <p:sp>
        <p:nvSpPr>
          <p:cNvPr id="3" name="Text Placeholder 2">
            <a:extLst>
              <a:ext uri="{FF2B5EF4-FFF2-40B4-BE49-F238E27FC236}">
                <a16:creationId xmlns:a16="http://schemas.microsoft.com/office/drawing/2014/main" id="{E7E2C47B-8B65-4E0E-9E0E-1A90AD8C74EC}"/>
              </a:ext>
            </a:extLst>
          </p:cNvPr>
          <p:cNvSpPr>
            <a:spLocks noGrp="1"/>
          </p:cNvSpPr>
          <p:nvPr>
            <p:ph type="body" sz="quarter" idx="12"/>
          </p:nvPr>
        </p:nvSpPr>
        <p:spPr>
          <a:xfrm>
            <a:off x="10247086" y="2190144"/>
            <a:ext cx="4709895" cy="4758345"/>
          </a:xfrm>
        </p:spPr>
        <p:txBody>
          <a:bodyPr/>
          <a:lstStyle/>
          <a:p>
            <a:pPr lvl="0">
              <a:buClr>
                <a:srgbClr val="1E2B3C"/>
              </a:buClr>
            </a:pPr>
            <a:r>
              <a:rPr lang="nb-NO" sz="2400">
                <a:solidFill>
                  <a:srgbClr val="0062B8"/>
                </a:solidFill>
              </a:rPr>
              <a:t>Våre erfaringer så langt er at</a:t>
            </a:r>
            <a:br>
              <a:rPr lang="nb-NO" sz="2400">
                <a:solidFill>
                  <a:srgbClr val="0062B8"/>
                </a:solidFill>
              </a:rPr>
            </a:br>
            <a:r>
              <a:rPr lang="nb-NO" sz="2400">
                <a:solidFill>
                  <a:srgbClr val="0062B8"/>
                </a:solidFill>
              </a:rPr>
              <a:t>de viktigste suksesskriteriene</a:t>
            </a:r>
            <a:br>
              <a:rPr lang="nb-NO" sz="2400">
                <a:solidFill>
                  <a:srgbClr val="0062B8"/>
                </a:solidFill>
              </a:rPr>
            </a:br>
            <a:r>
              <a:rPr lang="nb-NO" sz="2400">
                <a:solidFill>
                  <a:srgbClr val="0062B8"/>
                </a:solidFill>
              </a:rPr>
              <a:t>for å lykkes er et velfungerende tverrsektorielt samarbeid, god forankring, raushet og kommunikasjon.</a:t>
            </a:r>
            <a:endParaRPr lang="nb-NO" sz="1400">
              <a:solidFill>
                <a:srgbClr val="0062B8"/>
              </a:solidFill>
            </a:endParaRPr>
          </a:p>
        </p:txBody>
      </p:sp>
      <p:sp>
        <p:nvSpPr>
          <p:cNvPr id="11" name="TekstSylinder 24">
            <a:extLst>
              <a:ext uri="{FF2B5EF4-FFF2-40B4-BE49-F238E27FC236}">
                <a16:creationId xmlns:a16="http://schemas.microsoft.com/office/drawing/2014/main" id="{DC68E088-E56D-4022-90A4-0A245E943841}"/>
              </a:ext>
            </a:extLst>
          </p:cNvPr>
          <p:cNvSpPr txBox="1"/>
          <p:nvPr/>
        </p:nvSpPr>
        <p:spPr>
          <a:xfrm>
            <a:off x="1297431" y="7769723"/>
            <a:ext cx="3117408" cy="15388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Se vedlegg 1 om missions som innovasjonsmetode</a:t>
            </a:r>
          </a:p>
        </p:txBody>
      </p:sp>
    </p:spTree>
    <p:extLst>
      <p:ext uri="{BB962C8B-B14F-4D97-AF65-F5344CB8AC3E}">
        <p14:creationId xmlns:p14="http://schemas.microsoft.com/office/powerpoint/2010/main" val="1331408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19F3C72-0B44-7F42-8DC8-98853BA5EDA1}"/>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4"/>
            <a:ext cx="8162481" cy="5150456"/>
          </a:xfrm>
        </p:spPr>
        <p:txBody>
          <a:bodyPr/>
          <a:lstStyle/>
          <a:p>
            <a:r>
              <a:rPr lang="nb-NO" b="1">
                <a:solidFill>
                  <a:schemeClr val="accent3"/>
                </a:solidFill>
              </a:rPr>
              <a:t>Hva skal vi oppnå?</a:t>
            </a:r>
          </a:p>
          <a:p>
            <a:r>
              <a:rPr lang="nb-NO"/>
              <a:t>Brukerne skal unngå å oppgi informasjon som det offentlige allerede har innhentet. Økt deling av data er derfor en forutsetning for utvikling av sammenhengende tjenester på tvers av sektorer og forvaltningsnivåer. Offentlig sektor skal dele data når den kan og skjerme data når den må. Åpne offentlige data skal gjøres tilgjengelig for videre bruk til utvikling av nye tjenester og verdiskaping i næringslivet.</a:t>
            </a:r>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r>
              <a:rPr lang="nb-NO" b="1">
                <a:solidFill>
                  <a:schemeClr val="accent3"/>
                </a:solidFill>
              </a:rPr>
              <a:t>Hvordan går arbeidet?</a:t>
            </a:r>
          </a:p>
          <a:p>
            <a:r>
              <a:rPr lang="nb-NO"/>
              <a:t>Flere av initiativene under innsatsområdet har blitt ferdigstilt dette året. Først ut var den nasjonale strategien for kunstig intelligens</a:t>
            </a:r>
            <a:r>
              <a:rPr lang="nb-NO" baseline="30000"/>
              <a:t>1</a:t>
            </a:r>
            <a:r>
              <a:rPr lang="nb-NO"/>
              <a:t> som ble fremlagt av digitaliseringsministeren 14. januar 2020. Strategien omhandler grunn-leggende forutsetninger for å kunne utvikle og ta i bruk KI, hvordan Norge skal utvikle kompetanse innen KI, og hvordan offentlig og privat sektor skal kunne utnytte innovasjons-kraften som ligger i KI innenfor etiske rammer.</a:t>
            </a:r>
          </a:p>
          <a:p>
            <a:endParaRPr lang="nb-NO"/>
          </a:p>
          <a:p>
            <a:r>
              <a:rPr lang="nb-NO"/>
              <a:t>I tillegg lanserte Digdir i september det nye nasjonale ressurssenteret for deling av data</a:t>
            </a:r>
            <a:r>
              <a:rPr lang="nb-NO" baseline="30000"/>
              <a:t>2</a:t>
            </a:r>
            <a:r>
              <a:rPr lang="nb-NO"/>
              <a:t>. Det skal bidra med spisskompetanse på sammenhengen mellom juss, teknologi, forretnings- og forvaltningsprosesser, og være et læremiljø og kompetansebank for hele offentlig sektor. I januar 2021 lanserte Digdir første versjon av en nasjonal verktøykasse for deling av data</a:t>
            </a:r>
            <a:r>
              <a:rPr lang="nb-NO" baseline="30000"/>
              <a:t>3</a:t>
            </a:r>
            <a:r>
              <a:rPr lang="nb-NO"/>
              <a:t>. Verktøykassen skal gjøre det enklere for offentlige og private virksomheter å få tilgang til og bruke offentlige data.</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Økt deling av data og verdiskaping</a:t>
            </a:r>
          </a:p>
        </p:txBody>
      </p:sp>
      <p:sp>
        <p:nvSpPr>
          <p:cNvPr id="12" name="TekstSylinder 11">
            <a:extLst>
              <a:ext uri="{FF2B5EF4-FFF2-40B4-BE49-F238E27FC236}">
                <a16:creationId xmlns:a16="http://schemas.microsoft.com/office/drawing/2014/main" id="{7CA80BC7-6352-4C40-B1A5-6F46EAA4205E}"/>
              </a:ext>
            </a:extLst>
          </p:cNvPr>
          <p:cNvSpPr txBox="1"/>
          <p:nvPr/>
        </p:nvSpPr>
        <p:spPr>
          <a:xfrm>
            <a:off x="14632290" y="8267700"/>
            <a:ext cx="297797" cy="215444"/>
          </a:xfrm>
          <a:prstGeom prst="rect">
            <a:avLst/>
          </a:prstGeom>
          <a:noFill/>
        </p:spPr>
        <p:txBody>
          <a:bodyPr wrap="square" tIns="0" rIns="36000" rtlCol="0" anchor="t">
            <a:spAutoFit/>
          </a:bodyPr>
          <a:lstStyle/>
          <a:p>
            <a:fld id="{B0D998A7-8CFD-8644-914D-450B192E71B7}" type="slidenum">
              <a:rPr lang="nb-NO" sz="1100" b="1" smtClean="0"/>
              <a:t>11</a:t>
            </a:fld>
            <a:endParaRPr lang="nb-NO" sz="1100" b="1"/>
          </a:p>
        </p:txBody>
      </p:sp>
      <p:sp>
        <p:nvSpPr>
          <p:cNvPr id="5" name="Text Placeholder 4">
            <a:extLst>
              <a:ext uri="{FF2B5EF4-FFF2-40B4-BE49-F238E27FC236}">
                <a16:creationId xmlns:a16="http://schemas.microsoft.com/office/drawing/2014/main" id="{53E44E3E-C062-4C47-854D-FB585987DAD3}"/>
              </a:ext>
            </a:extLst>
          </p:cNvPr>
          <p:cNvSpPr>
            <a:spLocks noGrp="1"/>
          </p:cNvSpPr>
          <p:nvPr>
            <p:ph type="body" sz="quarter" idx="12"/>
          </p:nvPr>
        </p:nvSpPr>
        <p:spPr>
          <a:xfrm>
            <a:off x="10247086" y="2190144"/>
            <a:ext cx="4709895" cy="4758345"/>
          </a:xfrm>
        </p:spPr>
        <p:txBody>
          <a:bodyPr/>
          <a:lstStyle/>
          <a:p>
            <a:pPr lvl="0">
              <a:buClr>
                <a:srgbClr val="1E2B3C"/>
              </a:buClr>
            </a:pPr>
            <a:r>
              <a:rPr lang="nb-NO" sz="2400">
                <a:solidFill>
                  <a:srgbClr val="0062B8"/>
                </a:solidFill>
              </a:rPr>
              <a:t>Gjennom arbeidet med ulike datadelingsinitiativer, ser vi at samarbeidet mellom kommunale, statlige og private aktører er en av de viktigste forutsetningene for å lykkes med økt deling av data og verdiskaping i samfunnet.</a:t>
            </a:r>
          </a:p>
        </p:txBody>
      </p:sp>
      <p:sp>
        <p:nvSpPr>
          <p:cNvPr id="14" name="Oval 13">
            <a:extLst>
              <a:ext uri="{FF2B5EF4-FFF2-40B4-BE49-F238E27FC236}">
                <a16:creationId xmlns:a16="http://schemas.microsoft.com/office/drawing/2014/main" id="{D1E64B22-5584-4293-A2C6-2C9F5E0682B9}"/>
              </a:ext>
            </a:extLst>
          </p:cNvPr>
          <p:cNvSpPr>
            <a:spLocks noChangeAspect="1"/>
          </p:cNvSpPr>
          <p:nvPr/>
        </p:nvSpPr>
        <p:spPr>
          <a:xfrm>
            <a:off x="10247086" y="5661388"/>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8">
            <a:extLst>
              <a:ext uri="{FF2B5EF4-FFF2-40B4-BE49-F238E27FC236}">
                <a16:creationId xmlns:a16="http://schemas.microsoft.com/office/drawing/2014/main" id="{A776E9AC-3D50-4EAB-974E-9231D7066CE1}"/>
              </a:ext>
            </a:extLst>
          </p:cNvPr>
          <p:cNvSpPr/>
          <p:nvPr/>
        </p:nvSpPr>
        <p:spPr>
          <a:xfrm>
            <a:off x="10247086" y="7429529"/>
            <a:ext cx="4584317" cy="523220"/>
          </a:xfrm>
          <a:prstGeom prst="rect">
            <a:avLst/>
          </a:prstGeom>
        </p:spPr>
        <p:txBody>
          <a:bodyPr wrap="square">
            <a:spAutoFit/>
          </a:bodyPr>
          <a:lstStyle/>
          <a:p>
            <a:r>
              <a:rPr lang="nb-NO" sz="1400">
                <a:solidFill>
                  <a:schemeClr val="accent6"/>
                </a:solidFill>
              </a:rPr>
              <a:t>Tone Hagberg Olsen er prosjektleder </a:t>
            </a:r>
            <a:br>
              <a:rPr lang="nb-NO" sz="1400">
                <a:solidFill>
                  <a:schemeClr val="accent6"/>
                </a:solidFill>
              </a:rPr>
            </a:br>
            <a:r>
              <a:rPr lang="nb-NO" sz="1400">
                <a:solidFill>
                  <a:schemeClr val="accent6"/>
                </a:solidFill>
              </a:rPr>
              <a:t>for </a:t>
            </a:r>
            <a:r>
              <a:rPr lang="nb-NO" sz="1400" i="1">
                <a:solidFill>
                  <a:schemeClr val="accent6"/>
                </a:solidFill>
              </a:rPr>
              <a:t>Deling av data</a:t>
            </a:r>
            <a:r>
              <a:rPr lang="nb-NO" sz="1400">
                <a:solidFill>
                  <a:schemeClr val="accent6"/>
                </a:solidFill>
              </a:rPr>
              <a:t> i Digdir</a:t>
            </a:r>
          </a:p>
        </p:txBody>
      </p:sp>
      <p:sp>
        <p:nvSpPr>
          <p:cNvPr id="9" name="TekstSylinder 24">
            <a:extLst>
              <a:ext uri="{FF2B5EF4-FFF2-40B4-BE49-F238E27FC236}">
                <a16:creationId xmlns:a16="http://schemas.microsoft.com/office/drawing/2014/main" id="{37B6E804-11B4-41BB-8A69-405BC3949AF2}"/>
              </a:ext>
            </a:extLst>
          </p:cNvPr>
          <p:cNvSpPr txBox="1"/>
          <p:nvPr/>
        </p:nvSpPr>
        <p:spPr>
          <a:xfrm>
            <a:off x="1283143" y="7598268"/>
            <a:ext cx="6735320" cy="461665"/>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n-NO" sz="1000" b="0" i="1">
                <a:latin typeface="Arial" panose="020B0604020202020204" pitchFamily="34" charset="0"/>
                <a:hlinkClick r:id="rId4"/>
              </a:rPr>
              <a:t>Nasjonal strategi for kunstig intelligens</a:t>
            </a:r>
            <a:r>
              <a:rPr lang="nn-NO" sz="1000" b="0" i="1">
                <a:latin typeface="Arial" panose="020B0604020202020204" pitchFamily="34" charset="0"/>
              </a:rPr>
              <a:t>. Kommunal- og </a:t>
            </a:r>
            <a:r>
              <a:rPr lang="nn-NO" sz="1000" b="0" i="1" err="1">
                <a:latin typeface="Arial" panose="020B0604020202020204" pitchFamily="34" charset="0"/>
              </a:rPr>
              <a:t>moderniseringsdepartementet</a:t>
            </a:r>
            <a:r>
              <a:rPr lang="nn-NO" sz="1000" b="0" i="1">
                <a:latin typeface="Arial" panose="020B0604020202020204" pitchFamily="34" charset="0"/>
              </a:rPr>
              <a:t> 2020.</a:t>
            </a:r>
            <a:endParaRPr lang="nb-NO" sz="1000" b="0" i="1"/>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5"/>
              </a:rPr>
              <a:t>Nasjonalt ressurssenter for deling av data</a:t>
            </a:r>
            <a:r>
              <a:rPr lang="nb-NO" sz="1000" b="0" i="1">
                <a:latin typeface="Arial" panose="020B0604020202020204" pitchFamily="34" charset="0"/>
              </a:rPr>
              <a:t>. Digdir 2021.</a:t>
            </a:r>
          </a:p>
          <a:p>
            <a:pPr marL="12700" indent="-12700">
              <a:spcBef>
                <a:spcPts val="0"/>
              </a:spcBef>
            </a:pPr>
            <a:r>
              <a:rPr lang="nb-NO" sz="1000" b="0" i="1" baseline="30000">
                <a:latin typeface="Arial" panose="020B0604020202020204" pitchFamily="34" charset="0"/>
              </a:rPr>
              <a:t>3</a:t>
            </a:r>
            <a:r>
              <a:rPr lang="nb-NO" sz="1000" b="0" i="1">
                <a:latin typeface="Arial" panose="020B0604020202020204" pitchFamily="34" charset="0"/>
              </a:rPr>
              <a:t> </a:t>
            </a:r>
            <a:r>
              <a:rPr lang="nb-NO" sz="1000" b="0" i="1">
                <a:latin typeface="Arial" panose="020B0604020202020204" pitchFamily="34" charset="0"/>
                <a:hlinkClick r:id="rId6"/>
              </a:rPr>
              <a:t>Nasjonal verktøykasse for deling av data</a:t>
            </a:r>
            <a:r>
              <a:rPr lang="nb-NO" sz="1000" b="0" i="1">
                <a:latin typeface="Arial" panose="020B0604020202020204" pitchFamily="34" charset="0"/>
              </a:rPr>
              <a:t>. Digdir 2021.</a:t>
            </a:r>
          </a:p>
        </p:txBody>
      </p:sp>
    </p:spTree>
    <p:extLst>
      <p:ext uri="{BB962C8B-B14F-4D97-AF65-F5344CB8AC3E}">
        <p14:creationId xmlns:p14="http://schemas.microsoft.com/office/powerpoint/2010/main" val="2046900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3900ABA-1835-A04C-9FED-F27F302B6112}"/>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8100" y="2190377"/>
            <a:ext cx="8161684" cy="5149953"/>
          </a:xfrm>
        </p:spPr>
        <p:txBody>
          <a:bodyPr/>
          <a:lstStyle/>
          <a:p>
            <a:r>
              <a:rPr lang="nb-NO" b="1">
                <a:solidFill>
                  <a:schemeClr val="accent3"/>
                </a:solidFill>
              </a:rPr>
              <a:t>Hva skal vi oppnå?</a:t>
            </a:r>
          </a:p>
          <a:p>
            <a:r>
              <a:rPr lang="nb-NO"/>
              <a:t>For å oppnå økt deling av data og mer sammenhengende tjenester må regelverket legge til rette for det. Regelverket bør være klart og forståelig, uten unødvendige skjønnsbestemmelser og med harmoniserte begreper. Regelverket bør også legge til rette for hel og delvis automatisert saksbehandling og formålstjenlig bruk av kunstig intelligens. Dessuten må regelverket være kjent og forstått av de som skal etterleve det. </a:t>
            </a:r>
          </a:p>
          <a:p>
            <a:endParaRPr lang="nb-NO"/>
          </a:p>
          <a:p>
            <a:r>
              <a:rPr lang="nb-NO"/>
              <a:t>Ressurssenteret for deling av data skal fremme deling og bruk av data gjennom regelverksutvikling og kompetanseheving.</a:t>
            </a:r>
          </a:p>
          <a:p>
            <a:endParaRPr lang="nb-NO"/>
          </a:p>
          <a:p>
            <a:endParaRPr lang="nb-NO"/>
          </a:p>
          <a:p>
            <a:endParaRPr lang="nb-NO"/>
          </a:p>
          <a:p>
            <a:endParaRPr lang="nb-NO"/>
          </a:p>
          <a:p>
            <a:endParaRPr lang="nb-NO"/>
          </a:p>
          <a:p>
            <a:endParaRPr lang="nb-NO"/>
          </a:p>
          <a:p>
            <a:endParaRPr lang="nb-NO" b="1">
              <a:solidFill>
                <a:schemeClr val="accent3"/>
              </a:solidFill>
            </a:endParaRPr>
          </a:p>
          <a:p>
            <a:r>
              <a:rPr lang="nb-NO" b="1">
                <a:solidFill>
                  <a:schemeClr val="accent3"/>
                </a:solidFill>
              </a:rPr>
              <a:t>Hvordan går arbeidet?</a:t>
            </a:r>
            <a:endParaRPr lang="nb-NO">
              <a:solidFill>
                <a:schemeClr val="accent3"/>
              </a:solidFill>
            </a:endParaRPr>
          </a:p>
          <a:p>
            <a:r>
              <a:rPr lang="nb-NO"/>
              <a:t>Arbeidet med initiativene på dette området vil komme ordentlig i gang nå som det nasjonale ressurssenteret for deling av data er etablert. Regelverksarbeidet er hovedsakelig delt i to ulike formål: Å identifisere hindringer i dagens regelverk, og å utvikle et mer digitaliserings-vennlig regelverk. Arbeidet med å identifisere hindringer i dagens regelverk skal i første omgang ta utgangspunkt i arbeidet med de sju livshendelsene.</a:t>
            </a:r>
          </a:p>
          <a:p>
            <a:endParaRPr lang="nb-NO"/>
          </a:p>
          <a:p>
            <a:r>
              <a:rPr lang="nb-NO"/>
              <a:t>Ressurssenteret skal utvikle veiledere som bidrar til mer digitaliseringsvennlig regelverk og til mer kompetanse om de rettslige rammene for deling og bruk av data.</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Klart og digitaliseringsvennlig regelverk</a:t>
            </a:r>
          </a:p>
        </p:txBody>
      </p:sp>
      <p:sp>
        <p:nvSpPr>
          <p:cNvPr id="4" name="Text Placeholder 3">
            <a:extLst>
              <a:ext uri="{FF2B5EF4-FFF2-40B4-BE49-F238E27FC236}">
                <a16:creationId xmlns:a16="http://schemas.microsoft.com/office/drawing/2014/main" id="{20C7ADED-0F66-49C0-A4AA-AB6064B7B9AF}"/>
              </a:ext>
            </a:extLst>
          </p:cNvPr>
          <p:cNvSpPr>
            <a:spLocks noGrp="1"/>
          </p:cNvSpPr>
          <p:nvPr>
            <p:ph type="body" sz="quarter" idx="12"/>
          </p:nvPr>
        </p:nvSpPr>
        <p:spPr>
          <a:xfrm>
            <a:off x="10247086" y="2190145"/>
            <a:ext cx="4866726" cy="4758345"/>
          </a:xfrm>
        </p:spPr>
        <p:txBody>
          <a:bodyPr vert="horz" lIns="0" tIns="0" rIns="0" bIns="0" numCol="1" spcCol="180000" rtlCol="0" anchor="t">
            <a:noAutofit/>
          </a:bodyPr>
          <a:lstStyle/>
          <a:p>
            <a:pPr defTabSz="1219085">
              <a:buClr>
                <a:srgbClr val="1E2B3C"/>
              </a:buClr>
            </a:pPr>
            <a:r>
              <a:rPr lang="nb-NO" sz="2400">
                <a:solidFill>
                  <a:srgbClr val="0062B8"/>
                </a:solidFill>
              </a:rPr>
              <a:t>Vi i ressurssenteret anbefaler at regelverksutvikling må skje som</a:t>
            </a:r>
            <a:br>
              <a:rPr lang="nb-NO" sz="2400">
                <a:solidFill>
                  <a:srgbClr val="0062B8"/>
                </a:solidFill>
              </a:rPr>
            </a:br>
            <a:r>
              <a:rPr lang="nb-NO" sz="2400">
                <a:solidFill>
                  <a:srgbClr val="0062B8"/>
                </a:solidFill>
              </a:rPr>
              <a:t>en integrert del av prosess- og tjenesteutviklingen. Vårt mål er å bidra til økt deling av data og mer sammenhengende tjenester. Da blir tverrfaglig samarbeid avgjørende.</a:t>
            </a:r>
          </a:p>
        </p:txBody>
      </p:sp>
      <p:sp>
        <p:nvSpPr>
          <p:cNvPr id="14" name="TekstSylinder 13">
            <a:extLst>
              <a:ext uri="{FF2B5EF4-FFF2-40B4-BE49-F238E27FC236}">
                <a16:creationId xmlns:a16="http://schemas.microsoft.com/office/drawing/2014/main" id="{24B6DE94-8CE4-EE41-94EC-62D5FB464EEC}"/>
              </a:ext>
            </a:extLst>
          </p:cNvPr>
          <p:cNvSpPr txBox="1"/>
          <p:nvPr/>
        </p:nvSpPr>
        <p:spPr>
          <a:xfrm>
            <a:off x="14631655" y="8267338"/>
            <a:ext cx="482157" cy="215444"/>
          </a:xfrm>
          <a:prstGeom prst="rect">
            <a:avLst/>
          </a:prstGeom>
          <a:noFill/>
        </p:spPr>
        <p:txBody>
          <a:bodyPr wrap="square" tIns="0" rtlCol="0" anchor="t">
            <a:spAutoFit/>
          </a:bodyPr>
          <a:lstStyle/>
          <a:p>
            <a:pPr defTabSz="1149834"/>
            <a:fld id="{B0D998A7-8CFD-8644-914D-450B192E71B7}" type="slidenum">
              <a:rPr lang="nb-NO" sz="1100" b="1">
                <a:solidFill>
                  <a:srgbClr val="1E2B3C"/>
                </a:solidFill>
                <a:latin typeface="Arial" panose="020B0604020202020204"/>
              </a:rPr>
              <a:pPr defTabSz="1149834"/>
              <a:t>12</a:t>
            </a:fld>
            <a:endParaRPr lang="nb-NO" sz="1100" b="1">
              <a:solidFill>
                <a:srgbClr val="1E2B3C"/>
              </a:solidFill>
              <a:latin typeface="Arial" panose="020B0604020202020204"/>
            </a:endParaRPr>
          </a:p>
        </p:txBody>
      </p:sp>
      <p:sp>
        <p:nvSpPr>
          <p:cNvPr id="11" name="Rektangel 18">
            <a:extLst>
              <a:ext uri="{FF2B5EF4-FFF2-40B4-BE49-F238E27FC236}">
                <a16:creationId xmlns:a16="http://schemas.microsoft.com/office/drawing/2014/main" id="{6A87EE0D-4FF8-486E-A552-99611D90ACFA}"/>
              </a:ext>
            </a:extLst>
          </p:cNvPr>
          <p:cNvSpPr/>
          <p:nvPr/>
        </p:nvSpPr>
        <p:spPr>
          <a:xfrm>
            <a:off x="10246879" y="7429284"/>
            <a:ext cx="4583870" cy="523220"/>
          </a:xfrm>
          <a:prstGeom prst="rect">
            <a:avLst/>
          </a:prstGeom>
        </p:spPr>
        <p:txBody>
          <a:bodyPr wrap="square">
            <a:spAutoFit/>
          </a:bodyPr>
          <a:lstStyle/>
          <a:p>
            <a:pPr defTabSz="1149834"/>
            <a:r>
              <a:rPr lang="nb-NO" sz="1400">
                <a:solidFill>
                  <a:srgbClr val="0062B8"/>
                </a:solidFill>
                <a:latin typeface="Arial" panose="020B0604020202020204"/>
              </a:rPr>
              <a:t>Tone Bringedal i Digdir leder</a:t>
            </a:r>
            <a:br>
              <a:rPr lang="nb-NO" sz="1400">
                <a:solidFill>
                  <a:srgbClr val="0062B8"/>
                </a:solidFill>
                <a:latin typeface="Arial" panose="020B0604020202020204"/>
              </a:rPr>
            </a:br>
            <a:r>
              <a:rPr lang="nb-NO" sz="1400" i="1">
                <a:solidFill>
                  <a:srgbClr val="0062B8"/>
                </a:solidFill>
                <a:latin typeface="Arial" panose="020B0604020202020204"/>
              </a:rPr>
              <a:t>Nasjonalt ressurssenter for deling av data</a:t>
            </a:r>
          </a:p>
        </p:txBody>
      </p:sp>
      <p:sp>
        <p:nvSpPr>
          <p:cNvPr id="10" name="Oval 9">
            <a:extLst>
              <a:ext uri="{FF2B5EF4-FFF2-40B4-BE49-F238E27FC236}">
                <a16:creationId xmlns:a16="http://schemas.microsoft.com/office/drawing/2014/main" id="{8124FE33-3160-44DD-B003-35B4D9F4BE5B}"/>
              </a:ext>
            </a:extLst>
          </p:cNvPr>
          <p:cNvSpPr>
            <a:spLocks noChangeAspect="1"/>
          </p:cNvSpPr>
          <p:nvPr/>
        </p:nvSpPr>
        <p:spPr>
          <a:xfrm>
            <a:off x="10246880" y="5661317"/>
            <a:ext cx="1705864" cy="1705864"/>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49834"/>
            <a:endParaRPr lang="nb-NO">
              <a:solidFill>
                <a:prstClr val="white"/>
              </a:solidFill>
              <a:latin typeface="Arial" panose="020B0604020202020204"/>
            </a:endParaRPr>
          </a:p>
        </p:txBody>
      </p:sp>
    </p:spTree>
    <p:extLst>
      <p:ext uri="{BB962C8B-B14F-4D97-AF65-F5344CB8AC3E}">
        <p14:creationId xmlns:p14="http://schemas.microsoft.com/office/powerpoint/2010/main" val="2750483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483A09E9-06C5-4334-A351-96CC01E341A8}"/>
              </a:ext>
            </a:extLst>
          </p:cNvPr>
          <p:cNvSpPr>
            <a:spLocks noChangeAspect="1"/>
          </p:cNvSpPr>
          <p:nvPr/>
        </p:nvSpPr>
        <p:spPr>
          <a:xfrm>
            <a:off x="10247086" y="5670934"/>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ekst 1">
            <a:extLst>
              <a:ext uri="{FF2B5EF4-FFF2-40B4-BE49-F238E27FC236}">
                <a16:creationId xmlns:a16="http://schemas.microsoft.com/office/drawing/2014/main" id="{BB107800-6056-CE4B-A20F-E75FD3A99634}"/>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4"/>
            <a:ext cx="8162481" cy="4686906"/>
          </a:xfrm>
        </p:spPr>
        <p:txBody>
          <a:bodyPr/>
          <a:lstStyle/>
          <a:p>
            <a:r>
              <a:rPr lang="nb-NO" b="1">
                <a:solidFill>
                  <a:schemeClr val="accent3"/>
                </a:solidFill>
              </a:rPr>
              <a:t>Hva skal vi oppnå?</a:t>
            </a:r>
          </a:p>
          <a:p>
            <a:r>
              <a:rPr lang="nb-NO"/>
              <a:t>Kommuner, fylkeskommuner og statlige virksomheter må kunne samhandle for å utvikle brukerrettede, sammenhengende og effektive digitale tjenester. Eksisterende plattformer for tjenesteutvikling skal utnyttes bedre.</a:t>
            </a:r>
          </a:p>
          <a:p>
            <a:endParaRPr lang="nb-NO"/>
          </a:p>
          <a:p>
            <a:r>
              <a:rPr lang="nb-NO" b="1">
                <a:solidFill>
                  <a:schemeClr val="accent3"/>
                </a:solidFill>
              </a:rPr>
              <a:t>Hvordan går arbeidet?</a:t>
            </a:r>
          </a:p>
          <a:p>
            <a:r>
              <a:rPr lang="nb-NO"/>
              <a:t>Vi har sett at offentlig sektor klarer å omstille seg raskt når krisen treffer. Denne omstillings-evnen kommer ikke av seg selv. Den skyldes et langsiktig arbeid med å etablere en robust infrastruktur, med skalerbare fellesløsninger og etablerte registre i vårt felles økosystem</a:t>
            </a:r>
            <a:r>
              <a:rPr lang="nb-NO" baseline="30000"/>
              <a:t>1</a:t>
            </a:r>
            <a:r>
              <a:rPr lang="nb-NO"/>
              <a:t>.</a:t>
            </a:r>
          </a:p>
          <a:p>
            <a:endParaRPr lang="nb-NO"/>
          </a:p>
          <a:p>
            <a:r>
              <a:rPr lang="nb-NO"/>
              <a:t>Digdir leverte anbefalinger til ny styrings- og finansieringsmodell til KMD i novembe</a:t>
            </a:r>
            <a:r>
              <a:rPr lang="nb-NO">
                <a:solidFill>
                  <a:schemeClr val="tx1"/>
                </a:solidFill>
              </a:rPr>
              <a:t>r. </a:t>
            </a:r>
          </a:p>
          <a:p>
            <a:r>
              <a:rPr lang="nb-NO">
                <a:solidFill>
                  <a:schemeClr val="tx1"/>
                </a:solidFill>
              </a:rPr>
              <a:t>Forslaget innebærer en ny bærekraftig, forutsigbar og samordnet modell for styring og finansiering av fellesløsningene som direktoratet har ansvaret for. Arbeidet med å etablere styringsmodell skal gjennomføres i 2021. </a:t>
            </a:r>
            <a:r>
              <a:rPr lang="nb-NO" b="0" i="0">
                <a:solidFill>
                  <a:schemeClr val="tx1"/>
                </a:solidFill>
                <a:effectLst/>
              </a:rPr>
              <a:t>Digdir arbeider også med å tydeliggjøre felles økosystem og få på plass et omforent </a:t>
            </a:r>
            <a:r>
              <a:rPr lang="nb-NO" b="0" i="0" err="1">
                <a:solidFill>
                  <a:schemeClr val="tx1"/>
                </a:solidFill>
                <a:effectLst/>
              </a:rPr>
              <a:t>målbilde</a:t>
            </a:r>
            <a:r>
              <a:rPr lang="nb-NO" b="0" i="0">
                <a:solidFill>
                  <a:schemeClr val="tx1"/>
                </a:solidFill>
                <a:effectLst/>
              </a:rPr>
              <a:t> for det. Ambisjonen er å gjøre det enklere å bruke felles økosystem i utviklingen av sammenhengende tjenester.</a:t>
            </a:r>
            <a:endParaRPr lang="nb-NO">
              <a:solidFill>
                <a:schemeClr val="tx1"/>
              </a:solidFill>
            </a:endParaRPr>
          </a:p>
          <a:p>
            <a:endParaRPr lang="nb-NO"/>
          </a:p>
          <a:p>
            <a:r>
              <a:rPr lang="nb-NO"/>
              <a:t>Det er også påbegynt et arbeid med å kartlegge behov på </a:t>
            </a:r>
            <a:r>
              <a:rPr lang="nb-NO" err="1"/>
              <a:t>eID</a:t>
            </a:r>
            <a:r>
              <a:rPr lang="nb-NO"/>
              <a:t>-området. Dette arbeidet skal inkludere bredt fra offentlig, privat og frivillig sektor. Arbeidet skal resultere i en ny strategi for </a:t>
            </a:r>
            <a:r>
              <a:rPr lang="nb-NO" err="1"/>
              <a:t>eID</a:t>
            </a:r>
            <a:r>
              <a:rPr lang="nb-NO"/>
              <a:t> i offentlig sektor, hvor målet blant annet er å se på hvordan en kan sikre </a:t>
            </a:r>
            <a:r>
              <a:rPr lang="nb-NO" err="1"/>
              <a:t>eID</a:t>
            </a:r>
            <a:r>
              <a:rPr lang="nb-NO"/>
              <a:t> til alle grupper som har behov for det.</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Felles økosystem for nasjonal digital samhandling og tjenesteutvikling</a:t>
            </a:r>
          </a:p>
        </p:txBody>
      </p:sp>
      <p:sp>
        <p:nvSpPr>
          <p:cNvPr id="3" name="Plassholder for tekst 2">
            <a:extLst>
              <a:ext uri="{FF2B5EF4-FFF2-40B4-BE49-F238E27FC236}">
                <a16:creationId xmlns:a16="http://schemas.microsoft.com/office/drawing/2014/main" id="{9DB001F7-9BB9-574E-8840-0FB97CC54C2C}"/>
              </a:ext>
            </a:extLst>
          </p:cNvPr>
          <p:cNvSpPr>
            <a:spLocks noGrp="1"/>
          </p:cNvSpPr>
          <p:nvPr>
            <p:ph type="body" sz="quarter" idx="12"/>
          </p:nvPr>
        </p:nvSpPr>
        <p:spPr>
          <a:xfrm>
            <a:off x="10247087" y="2190145"/>
            <a:ext cx="4385204" cy="4758344"/>
          </a:xfrm>
        </p:spPr>
        <p:txBody>
          <a:bodyPr/>
          <a:lstStyle/>
          <a:p>
            <a:r>
              <a:rPr lang="nb-NO" sz="2400"/>
              <a:t>Digdir jobber for at det skal være enklere å samhandle i og bruke et felles økosystem. Dette vil være særlig viktig for utvikling av sammenhengende tjenester.</a:t>
            </a:r>
          </a:p>
        </p:txBody>
      </p:sp>
      <p:sp>
        <p:nvSpPr>
          <p:cNvPr id="10" name="TekstSylinder 9">
            <a:extLst>
              <a:ext uri="{FF2B5EF4-FFF2-40B4-BE49-F238E27FC236}">
                <a16:creationId xmlns:a16="http://schemas.microsoft.com/office/drawing/2014/main" id="{AFB264D8-FDEB-B84E-B68A-CF741F6591FF}"/>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13</a:t>
            </a:fld>
            <a:endParaRPr lang="nb-NO" sz="1100" b="1"/>
          </a:p>
        </p:txBody>
      </p:sp>
      <p:sp>
        <p:nvSpPr>
          <p:cNvPr id="11" name="Rektangel 18">
            <a:extLst>
              <a:ext uri="{FF2B5EF4-FFF2-40B4-BE49-F238E27FC236}">
                <a16:creationId xmlns:a16="http://schemas.microsoft.com/office/drawing/2014/main" id="{E7C76EE6-04ED-4C25-ACE7-8D5ACB2B0F7E}"/>
              </a:ext>
            </a:extLst>
          </p:cNvPr>
          <p:cNvSpPr/>
          <p:nvPr/>
        </p:nvSpPr>
        <p:spPr>
          <a:xfrm>
            <a:off x="10247086" y="7439075"/>
            <a:ext cx="4584317" cy="523220"/>
          </a:xfrm>
          <a:prstGeom prst="rect">
            <a:avLst/>
          </a:prstGeom>
        </p:spPr>
        <p:txBody>
          <a:bodyPr wrap="square">
            <a:spAutoFit/>
          </a:bodyPr>
          <a:lstStyle/>
          <a:p>
            <a:r>
              <a:rPr lang="nb-NO" sz="1400">
                <a:solidFill>
                  <a:schemeClr val="accent6"/>
                </a:solidFill>
              </a:rPr>
              <a:t>Knut Bjørgaas er avdelingsdirektør for </a:t>
            </a:r>
            <a:r>
              <a:rPr lang="nb-NO" sz="1400" i="1">
                <a:solidFill>
                  <a:schemeClr val="accent6"/>
                </a:solidFill>
              </a:rPr>
              <a:t>Digital strategi og samordning </a:t>
            </a:r>
            <a:r>
              <a:rPr lang="nb-NO" sz="1400">
                <a:solidFill>
                  <a:schemeClr val="accent6"/>
                </a:solidFill>
              </a:rPr>
              <a:t>i Digdir</a:t>
            </a:r>
            <a:endParaRPr lang="nb-NO" sz="1400">
              <a:solidFill>
                <a:schemeClr val="accent6"/>
              </a:solidFill>
              <a:highlight>
                <a:srgbClr val="FFFF00"/>
              </a:highlight>
            </a:endParaRPr>
          </a:p>
        </p:txBody>
      </p:sp>
      <p:sp>
        <p:nvSpPr>
          <p:cNvPr id="13" name="TekstSylinder 24">
            <a:extLst>
              <a:ext uri="{FF2B5EF4-FFF2-40B4-BE49-F238E27FC236}">
                <a16:creationId xmlns:a16="http://schemas.microsoft.com/office/drawing/2014/main" id="{791DC7D4-B9C5-4E5D-9654-0D2225B17860}"/>
              </a:ext>
            </a:extLst>
          </p:cNvPr>
          <p:cNvSpPr txBox="1"/>
          <p:nvPr/>
        </p:nvSpPr>
        <p:spPr>
          <a:xfrm>
            <a:off x="1297431" y="7598268"/>
            <a:ext cx="8125970"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t>For forklaring av begrepet «felles økosystem», se Digdirs artikkel på Digitaliseringsbloggen fra 6. januar 2021: </a:t>
            </a:r>
            <a:r>
              <a:rPr lang="nb-NO" sz="1000" b="0" i="1">
                <a:hlinkClick r:id="rId4"/>
              </a:rPr>
              <a:t>Hva er det nasjonale økosystemet og hvorfor snakker «alle» om det?</a:t>
            </a:r>
            <a:r>
              <a:rPr lang="nb-NO" sz="1000" b="0" i="1"/>
              <a:t> og beskrivelsen i kapittel 5 i </a:t>
            </a:r>
            <a:r>
              <a:rPr lang="nb-NO" sz="1000" b="0" i="1">
                <a:hlinkClick r:id="rId5"/>
              </a:rPr>
              <a:t>digitaliseringsstrategien for offentlig sektor</a:t>
            </a:r>
            <a:r>
              <a:rPr lang="nb-NO" sz="1000" b="0" i="1"/>
              <a:t>.</a:t>
            </a:r>
            <a:endParaRPr lang="nb-NO" sz="1000" b="0" i="1">
              <a:latin typeface="Arial" panose="020B0604020202020204" pitchFamily="34" charset="0"/>
            </a:endParaRPr>
          </a:p>
        </p:txBody>
      </p:sp>
    </p:spTree>
    <p:extLst>
      <p:ext uri="{BB962C8B-B14F-4D97-AF65-F5344CB8AC3E}">
        <p14:creationId xmlns:p14="http://schemas.microsoft.com/office/powerpoint/2010/main" val="256148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BB7DEDF-E5BD-394C-ABB6-B64A1C66D4BB}"/>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3"/>
            <a:ext cx="8162481" cy="5369531"/>
          </a:xfrm>
        </p:spPr>
        <p:txBody>
          <a:bodyPr/>
          <a:lstStyle/>
          <a:p>
            <a:r>
              <a:rPr lang="nb-NO" b="1">
                <a:solidFill>
                  <a:schemeClr val="accent3"/>
                </a:solidFill>
              </a:rPr>
              <a:t>Hva skal vi oppnå?</a:t>
            </a:r>
          </a:p>
          <a:p>
            <a:r>
              <a:rPr lang="nb-NO"/>
              <a:t>For å sikre sammenhengende tjenester, økt deling av data og økt bruk av felles IT-løsninger, må samhandling og samordning på tvers av sektorer og mellom statlig og kommunal sektor, styrkes. Regjeringen har som mål å legge opp til en mer systematisk uthenting av gevinster fra digitalisering.</a:t>
            </a:r>
          </a:p>
          <a:p>
            <a:endParaRPr lang="nb-NO"/>
          </a:p>
          <a:p>
            <a:r>
              <a:rPr lang="nb-NO" b="1">
                <a:solidFill>
                  <a:schemeClr val="accent3"/>
                </a:solidFill>
              </a:rPr>
              <a:t>Hvordan går arbeidet?</a:t>
            </a:r>
            <a:endParaRPr lang="nb-NO">
              <a:solidFill>
                <a:schemeClr val="accent3"/>
              </a:solidFill>
            </a:endParaRPr>
          </a:p>
          <a:p>
            <a:r>
              <a:rPr lang="nb-NO" spc="-30"/>
              <a:t>På ett år har vi fått på plass flere nye initiativer som styrker samarbeidet mellom kommunal og statlig sektor. I september signerte KS’ styreleder og distrikts- og digitaliseringsministeren en samarbeidsavtale</a:t>
            </a:r>
            <a:r>
              <a:rPr lang="nb-NO" spc="-30" baseline="30000"/>
              <a:t>1</a:t>
            </a:r>
            <a:r>
              <a:rPr lang="nb-NO" spc="-30"/>
              <a:t>, der formålet er å jobbe mer sammen om å løse felles utfordringer, og å sikre at stat og kommune er likeverdige parter. </a:t>
            </a:r>
            <a:br>
              <a:rPr lang="nb-NO" spc="-30"/>
            </a:br>
            <a:r>
              <a:rPr lang="nb-NO" spc="-30"/>
              <a:t>Som del av konsultasjonsordningen mellom regjeringen og kommunal sektor vil derfor et</a:t>
            </a:r>
            <a:br>
              <a:rPr lang="nb-NO" spc="-30"/>
            </a:br>
            <a:r>
              <a:rPr lang="nb-NO" spc="-30"/>
              <a:t>av møtene handle om digitalisering.</a:t>
            </a:r>
            <a:r>
              <a:rPr lang="nb-NO" spc="-30" baseline="30000"/>
              <a:t>2</a:t>
            </a:r>
            <a:endParaRPr lang="nb-NO" spc="-30"/>
          </a:p>
          <a:p>
            <a:endParaRPr lang="nb-NO"/>
          </a:p>
          <a:p>
            <a:r>
              <a:rPr lang="nb-NO"/>
              <a:t>KS er medlem av Skate. I april ble nytt mandat for Skate vedtatt av KMD.</a:t>
            </a:r>
            <a:r>
              <a:rPr lang="nb-NO" baseline="30000"/>
              <a:t>3</a:t>
            </a:r>
            <a:r>
              <a:rPr lang="nb-NO"/>
              <a:t> Mandatet er</a:t>
            </a:r>
          </a:p>
          <a:p>
            <a:endParaRPr lang="nb-NO"/>
          </a:p>
          <a:p>
            <a:r>
              <a:rPr lang="nb-NO"/>
              <a:t>behandlet i regjeringen og styrker Skates rolle i digitaliseringsarbeidet. Skate, og derigjennom KS, får større påvirkning på utviklingen av regjeringens digitaliseringspolitikk.</a:t>
            </a:r>
          </a:p>
          <a:p>
            <a:endParaRPr lang="nb-NO"/>
          </a:p>
          <a:p>
            <a:r>
              <a:rPr lang="nb-NO"/>
              <a:t>Konkret skal Skate gi råd og anbefalinger knyttet til omfang og gjennomføring av tiltak i handlingsplaner til den gjeldende digitaliseringsstrategien for offentlig sektor. Skate skal ha en særskilt rolle knyttet til helhetlig forvaltning, koordinering, videreutvikling og utbredelse av løsninger i felles økosystem.</a:t>
            </a:r>
          </a:p>
          <a:p>
            <a:endParaRPr lang="nb-NO"/>
          </a:p>
          <a:p>
            <a:r>
              <a:rPr lang="nb-NO"/>
              <a:t>Samstyringsmodeller mellom stat og kommune er viktig for måloppnåelse. Det er allerede utviklet modeller for dette i helsesektoren og det arbeides for å etablere tilsvarende innen skole- og oppvekstsektoren. KS og KMD vil også etablere prinsipper for bedre involvering av kommunal sektor i gjennomføring av digitaliseringstiltak som berører kommunesektoren i 2021.</a:t>
            </a:r>
          </a:p>
          <a:p>
            <a:endParaRPr lang="nb-NO"/>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Styring og samordning for en mer sammenhengende offentlig sektor</a:t>
            </a:r>
          </a:p>
        </p:txBody>
      </p:sp>
      <p:sp>
        <p:nvSpPr>
          <p:cNvPr id="10" name="Oval 9">
            <a:extLst>
              <a:ext uri="{FF2B5EF4-FFF2-40B4-BE49-F238E27FC236}">
                <a16:creationId xmlns:a16="http://schemas.microsoft.com/office/drawing/2014/main" id="{9AF945C4-FEE5-4EAB-9D98-B679FB0DC42F}"/>
              </a:ext>
            </a:extLst>
          </p:cNvPr>
          <p:cNvSpPr>
            <a:spLocks noChangeAspect="1"/>
          </p:cNvSpPr>
          <p:nvPr/>
        </p:nvSpPr>
        <p:spPr>
          <a:xfrm>
            <a:off x="10247086" y="5675458"/>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0832C583-4839-654B-AC75-3DD58FEE955F}"/>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14</a:t>
            </a:fld>
            <a:endParaRPr lang="nb-NO" sz="1100" b="1"/>
          </a:p>
        </p:txBody>
      </p:sp>
      <p:sp>
        <p:nvSpPr>
          <p:cNvPr id="5" name="Text Placeholder 4">
            <a:extLst>
              <a:ext uri="{FF2B5EF4-FFF2-40B4-BE49-F238E27FC236}">
                <a16:creationId xmlns:a16="http://schemas.microsoft.com/office/drawing/2014/main" id="{472DAE25-77C9-48A3-892E-0AF1B48BACB6}"/>
              </a:ext>
            </a:extLst>
          </p:cNvPr>
          <p:cNvSpPr>
            <a:spLocks noGrp="1"/>
          </p:cNvSpPr>
          <p:nvPr>
            <p:ph type="body" sz="quarter" idx="12"/>
          </p:nvPr>
        </p:nvSpPr>
        <p:spPr>
          <a:xfrm>
            <a:off x="10247086" y="2190144"/>
            <a:ext cx="4867408" cy="4758345"/>
          </a:xfrm>
        </p:spPr>
        <p:txBody>
          <a:bodyPr/>
          <a:lstStyle/>
          <a:p>
            <a:pPr lvl="0">
              <a:buClr>
                <a:srgbClr val="1E2B3C"/>
              </a:buClr>
            </a:pPr>
            <a:r>
              <a:rPr lang="nb-NO" sz="2400">
                <a:solidFill>
                  <a:srgbClr val="0062B8"/>
                </a:solidFill>
              </a:rPr>
              <a:t>Å samarbeide innebærer å inngå kompromisser, og må bygge på gjensidig tillit og likeverdighet mellom partene. Samordningen og samarbeid på kommunal side, men også mellom kommunal sektor og stat, blir stadig bedre. Fortsetter utviklingen tror jeg vi vil lykkes!</a:t>
            </a:r>
          </a:p>
        </p:txBody>
      </p:sp>
      <p:sp>
        <p:nvSpPr>
          <p:cNvPr id="13" name="Rektangel 18">
            <a:extLst>
              <a:ext uri="{FF2B5EF4-FFF2-40B4-BE49-F238E27FC236}">
                <a16:creationId xmlns:a16="http://schemas.microsoft.com/office/drawing/2014/main" id="{071A5BAA-4D42-48CD-9975-260035DB4D5A}"/>
              </a:ext>
            </a:extLst>
          </p:cNvPr>
          <p:cNvSpPr/>
          <p:nvPr/>
        </p:nvSpPr>
        <p:spPr>
          <a:xfrm>
            <a:off x="10247086" y="7439075"/>
            <a:ext cx="4584317" cy="523220"/>
          </a:xfrm>
          <a:prstGeom prst="rect">
            <a:avLst/>
          </a:prstGeom>
        </p:spPr>
        <p:txBody>
          <a:bodyPr wrap="square">
            <a:spAutoFit/>
          </a:bodyPr>
          <a:lstStyle/>
          <a:p>
            <a:pPr lvl="0"/>
            <a:r>
              <a:rPr lang="nb-NO" sz="1400">
                <a:solidFill>
                  <a:srgbClr val="0062B8"/>
                </a:solidFill>
              </a:rPr>
              <a:t>Asbjørn Finstad er avdelingsdirektør for </a:t>
            </a:r>
            <a:r>
              <a:rPr lang="nb-NO" sz="1400" i="1">
                <a:solidFill>
                  <a:srgbClr val="0062B8"/>
                </a:solidFill>
              </a:rPr>
              <a:t>Strategisk IKT og digitalisering</a:t>
            </a:r>
            <a:r>
              <a:rPr lang="nb-NO" sz="1400">
                <a:solidFill>
                  <a:srgbClr val="0062B8"/>
                </a:solidFill>
              </a:rPr>
              <a:t> i KS</a:t>
            </a:r>
          </a:p>
        </p:txBody>
      </p:sp>
      <p:sp>
        <p:nvSpPr>
          <p:cNvPr id="14" name="TekstSylinder 24">
            <a:extLst>
              <a:ext uri="{FF2B5EF4-FFF2-40B4-BE49-F238E27FC236}">
                <a16:creationId xmlns:a16="http://schemas.microsoft.com/office/drawing/2014/main" id="{BE75F5B0-11AC-441B-B56A-610C0E15B62E}"/>
              </a:ext>
            </a:extLst>
          </p:cNvPr>
          <p:cNvSpPr txBox="1"/>
          <p:nvPr/>
        </p:nvSpPr>
        <p:spPr>
          <a:xfrm>
            <a:off x="1283142" y="7598268"/>
            <a:ext cx="8699058" cy="461665"/>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n-NO" sz="1000" b="0" i="1">
                <a:latin typeface="Arial" panose="020B0604020202020204" pitchFamily="34" charset="0"/>
                <a:hlinkClick r:id="rId4"/>
              </a:rPr>
              <a:t>Einige om felles digitale ambisjonar for offentleg sektor</a:t>
            </a:r>
            <a:r>
              <a:rPr lang="nn-NO" sz="1000" b="0" i="1">
                <a:latin typeface="Arial" panose="020B0604020202020204" pitchFamily="34" charset="0"/>
              </a:rPr>
              <a:t>. KS 2020.</a:t>
            </a:r>
            <a:endParaRPr lang="nb-NO" sz="1000" b="0" i="1"/>
          </a:p>
          <a:p>
            <a:pPr marL="12700" indent="-12700">
              <a:spcBef>
                <a:spcPts val="0"/>
              </a:spcBef>
            </a:pPr>
            <a:r>
              <a:rPr lang="nb-NO" sz="1000" b="0" i="1" spc="-30" baseline="30000"/>
              <a:t>2</a:t>
            </a:r>
            <a:r>
              <a:rPr lang="nb-NO" sz="1000" b="0" i="1">
                <a:latin typeface="Arial" panose="020B0604020202020204" pitchFamily="34" charset="0"/>
              </a:rPr>
              <a:t> Samordning mellom statlig og kommunal sektor er også tydeliggjort i </a:t>
            </a:r>
            <a:r>
              <a:rPr lang="nb-NO" sz="1000" b="0" i="1">
                <a:latin typeface="Arial" panose="020B0604020202020204" pitchFamily="34" charset="0"/>
                <a:hlinkClick r:id="rId5"/>
              </a:rPr>
              <a:t>digitaliseringsrundskrivet</a:t>
            </a:r>
            <a:r>
              <a:rPr lang="nb-NO" sz="1000" b="0" i="1">
                <a:latin typeface="Arial" panose="020B0604020202020204" pitchFamily="34" charset="0"/>
              </a:rPr>
              <a:t> (Kommunal- og moderniseringsdepartementet 2021).</a:t>
            </a:r>
          </a:p>
          <a:p>
            <a:pPr marL="12700" indent="-12700">
              <a:spcBef>
                <a:spcPts val="0"/>
              </a:spcBef>
            </a:pPr>
            <a:r>
              <a:rPr lang="nb-NO" sz="1000" b="0" i="1" baseline="30000">
                <a:latin typeface="Arial" panose="020B0604020202020204" pitchFamily="34" charset="0"/>
              </a:rPr>
              <a:t>3</a:t>
            </a:r>
            <a:r>
              <a:rPr lang="nb-NO" sz="1000" b="0" i="1">
                <a:latin typeface="Arial" panose="020B0604020202020204" pitchFamily="34" charset="0"/>
              </a:rPr>
              <a:t> </a:t>
            </a:r>
            <a:r>
              <a:rPr lang="nb-NO" sz="1000" b="0" i="1">
                <a:latin typeface="Arial" panose="020B0604020202020204" pitchFamily="34" charset="0"/>
                <a:hlinkClick r:id="rId6"/>
              </a:rPr>
              <a:t>Styrker Skates rolle i digitaliseringsarbeidet</a:t>
            </a:r>
            <a:r>
              <a:rPr lang="nb-NO" sz="1000" b="0" i="1">
                <a:latin typeface="Arial" panose="020B0604020202020204" pitchFamily="34" charset="0"/>
              </a:rPr>
              <a:t>. Kommunal- og moderniseringsdepartementet 2020.</a:t>
            </a:r>
          </a:p>
        </p:txBody>
      </p:sp>
    </p:spTree>
    <p:extLst>
      <p:ext uri="{BB962C8B-B14F-4D97-AF65-F5344CB8AC3E}">
        <p14:creationId xmlns:p14="http://schemas.microsoft.com/office/powerpoint/2010/main" val="4121545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E976D27-23A4-B046-BC07-5B4F0955CB30}"/>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4"/>
            <a:ext cx="8162481" cy="5150456"/>
          </a:xfrm>
        </p:spPr>
        <p:txBody>
          <a:bodyPr vert="horz" lIns="0" tIns="0" rIns="0" bIns="0" numCol="2" spcCol="180000" rtlCol="0" anchor="t">
            <a:noAutofit/>
          </a:bodyPr>
          <a:lstStyle/>
          <a:p>
            <a:r>
              <a:rPr lang="nb-NO" b="1">
                <a:solidFill>
                  <a:schemeClr val="accent3"/>
                </a:solidFill>
              </a:rPr>
              <a:t>Hva skal vi oppnå?</a:t>
            </a:r>
          </a:p>
          <a:p>
            <a:r>
              <a:rPr lang="nb-NO"/>
              <a:t>Vi må effektivisere offentlig sektor for å få mer ut av ressursene. Det offentlige skal ikke gjøre selv det som markedet kan gjøre bedre. Digital samhandling med næringslivet og frivillige organisasjoner kan gi grunnlag for nye, innovative tjenester.</a:t>
            </a:r>
          </a:p>
          <a:p>
            <a:endParaRPr lang="nb-NO"/>
          </a:p>
          <a:p>
            <a:r>
              <a:rPr lang="nb-NO" b="1">
                <a:solidFill>
                  <a:schemeClr val="accent3"/>
                </a:solidFill>
              </a:rPr>
              <a:t>Hvordan går arbeidet?</a:t>
            </a:r>
            <a:endParaRPr lang="nb-NO">
              <a:solidFill>
                <a:schemeClr val="accent3"/>
              </a:solidFill>
            </a:endParaRPr>
          </a:p>
          <a:p>
            <a:r>
              <a:rPr lang="nb-NO"/>
              <a:t>Arbeidet med å etablere et program for økt samhandling mellom offentlig sektor og oppstartsselskaper kom godt i gang i 2020. Senteret for innovasjonskjøp, </a:t>
            </a:r>
            <a:r>
              <a:rPr lang="nb-NO" err="1"/>
              <a:t>StartOff</a:t>
            </a:r>
            <a:r>
              <a:rPr lang="nb-NO"/>
              <a:t>, startet formelt opp 1. januar 2021. De første pilotprosjektene ble satt i gang høsten 2020. Innebygget arkiv er det første prosjektet i </a:t>
            </a:r>
            <a:r>
              <a:rPr lang="nb-NO" err="1"/>
              <a:t>StartOff</a:t>
            </a:r>
            <a:r>
              <a:rPr lang="nb-NO"/>
              <a:t>. 5. februar 2021 skrev Arkivverket under kontrakt med </a:t>
            </a:r>
            <a:r>
              <a:rPr lang="nb-NO">
                <a:solidFill>
                  <a:srgbClr val="444444"/>
                </a:solidFill>
              </a:rPr>
              <a:t>Tech-selskapet </a:t>
            </a:r>
            <a:r>
              <a:rPr lang="nb-NO" err="1">
                <a:solidFill>
                  <a:srgbClr val="444444"/>
                </a:solidFill>
              </a:rPr>
              <a:t>Simplifai</a:t>
            </a:r>
            <a:r>
              <a:rPr lang="nb-NO">
                <a:solidFill>
                  <a:srgbClr val="444444"/>
                </a:solidFill>
              </a:rPr>
              <a:t> om å finne gode AI-løsninger som kan sortere eposter automatisk. Dette er den første kontrakten selskapet har med det offentlige.</a:t>
            </a:r>
            <a:endParaRPr lang="nb-NO"/>
          </a:p>
          <a:p>
            <a:endParaRPr lang="nb-NO"/>
          </a:p>
          <a:p>
            <a:r>
              <a:rPr lang="nb-NO"/>
              <a:t>Det blir også arbeidet med å etablere felles prinsipper for offentlig-privat samarbeid (OPS) på digitaliseringsområdet. Arbeidet har så langt basert seg på erfaringene fra Wikborg Reins </a:t>
            </a:r>
            <a:r>
              <a:rPr lang="nb-NO" spc="-20"/>
              <a:t>utredning om privates bruk av fellesløsningene</a:t>
            </a:r>
            <a:r>
              <a:rPr lang="nb-NO"/>
              <a:t>, samt erfaringene og porteføljestyrings-prinsippet fra arbeidet med DSOP-samarbeidet</a:t>
            </a:r>
            <a:r>
              <a:rPr lang="nb-NO" baseline="30000"/>
              <a:t>1</a:t>
            </a:r>
            <a:r>
              <a:rPr lang="nb-NO"/>
              <a:t>, OPS Sjømat</a:t>
            </a:r>
            <a:r>
              <a:rPr lang="nb-NO" baseline="30000"/>
              <a:t>2</a:t>
            </a:r>
            <a:r>
              <a:rPr lang="nb-NO"/>
              <a:t> og OPS Landbruk</a:t>
            </a:r>
            <a:r>
              <a:rPr lang="nb-NO" baseline="30000"/>
              <a:t>3</a:t>
            </a:r>
            <a:r>
              <a:rPr lang="nb-NO"/>
              <a:t>. OPS-samarbeidene med havbruks- og landbrukssektoren følger tilsvarende modell og porteføljestyringsprinsipp som i DSOP-programmet.</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Styrket samarbeid med privat sektor</a:t>
            </a:r>
          </a:p>
        </p:txBody>
      </p:sp>
      <p:sp>
        <p:nvSpPr>
          <p:cNvPr id="12" name="TekstSylinder 11">
            <a:extLst>
              <a:ext uri="{FF2B5EF4-FFF2-40B4-BE49-F238E27FC236}">
                <a16:creationId xmlns:a16="http://schemas.microsoft.com/office/drawing/2014/main" id="{E0E724B7-EBB7-CE4B-940A-17729374C633}"/>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15</a:t>
            </a:fld>
            <a:endParaRPr lang="nb-NO" sz="1100" b="1"/>
          </a:p>
        </p:txBody>
      </p:sp>
      <p:sp>
        <p:nvSpPr>
          <p:cNvPr id="14" name="Rektangel 18">
            <a:extLst>
              <a:ext uri="{FF2B5EF4-FFF2-40B4-BE49-F238E27FC236}">
                <a16:creationId xmlns:a16="http://schemas.microsoft.com/office/drawing/2014/main" id="{91E700D5-8533-47E4-A7BD-68BBBBA4EE8C}"/>
              </a:ext>
            </a:extLst>
          </p:cNvPr>
          <p:cNvSpPr/>
          <p:nvPr/>
        </p:nvSpPr>
        <p:spPr>
          <a:xfrm>
            <a:off x="10247086" y="7429532"/>
            <a:ext cx="4584317" cy="523220"/>
          </a:xfrm>
          <a:prstGeom prst="rect">
            <a:avLst/>
          </a:prstGeom>
        </p:spPr>
        <p:txBody>
          <a:bodyPr wrap="square">
            <a:spAutoFit/>
          </a:bodyPr>
          <a:lstStyle/>
          <a:p>
            <a:r>
              <a:rPr lang="nb-NO" sz="1400">
                <a:solidFill>
                  <a:schemeClr val="accent6"/>
                </a:solidFill>
              </a:rPr>
              <a:t>Johan Englund er fagdirektør i DFØ og prosjektleder for </a:t>
            </a:r>
            <a:r>
              <a:rPr lang="nb-NO" sz="1400" i="1">
                <a:solidFill>
                  <a:schemeClr val="accent6"/>
                </a:solidFill>
              </a:rPr>
              <a:t>StartOff</a:t>
            </a:r>
            <a:endParaRPr lang="nb-NO" sz="1400" i="1">
              <a:solidFill>
                <a:schemeClr val="accent6"/>
              </a:solidFill>
              <a:highlight>
                <a:srgbClr val="FFFF00"/>
              </a:highlight>
            </a:endParaRPr>
          </a:p>
        </p:txBody>
      </p:sp>
      <p:sp>
        <p:nvSpPr>
          <p:cNvPr id="7" name="Text Placeholder 6">
            <a:extLst>
              <a:ext uri="{FF2B5EF4-FFF2-40B4-BE49-F238E27FC236}">
                <a16:creationId xmlns:a16="http://schemas.microsoft.com/office/drawing/2014/main" id="{01C88EB6-E215-4390-980B-399D65E5AB88}"/>
              </a:ext>
            </a:extLst>
          </p:cNvPr>
          <p:cNvSpPr>
            <a:spLocks noGrp="1"/>
          </p:cNvSpPr>
          <p:nvPr>
            <p:ph type="body" sz="quarter" idx="12"/>
          </p:nvPr>
        </p:nvSpPr>
        <p:spPr>
          <a:xfrm>
            <a:off x="10247086" y="2190144"/>
            <a:ext cx="4867408" cy="4758345"/>
          </a:xfrm>
        </p:spPr>
        <p:txBody>
          <a:bodyPr vert="horz" lIns="0" tIns="0" rIns="0" bIns="0" numCol="1" spcCol="180000" rtlCol="0" anchor="t">
            <a:noAutofit/>
          </a:bodyPr>
          <a:lstStyle/>
          <a:p>
            <a:pPr>
              <a:buClr>
                <a:srgbClr val="1E2B3C"/>
              </a:buClr>
            </a:pPr>
            <a:r>
              <a:rPr lang="nb-NO" sz="2400">
                <a:solidFill>
                  <a:srgbClr val="0062B8"/>
                </a:solidFill>
              </a:rPr>
              <a:t>For å være en del av banebrytende teknologisk utvikling, må offentlig sektor utnytte innovasjonskraften i </a:t>
            </a:r>
            <a:r>
              <a:rPr lang="nb-NO" sz="2400" err="1">
                <a:solidFill>
                  <a:srgbClr val="0062B8"/>
                </a:solidFill>
              </a:rPr>
              <a:t>startup</a:t>
            </a:r>
            <a:r>
              <a:rPr lang="nb-NO" sz="2400">
                <a:solidFill>
                  <a:srgbClr val="0062B8"/>
                </a:solidFill>
              </a:rPr>
              <a:t>-markedet. </a:t>
            </a:r>
            <a:r>
              <a:rPr lang="nb-NO" sz="2400" err="1">
                <a:solidFill>
                  <a:srgbClr val="0062B8"/>
                </a:solidFill>
              </a:rPr>
              <a:t>StartOff</a:t>
            </a:r>
            <a:r>
              <a:rPr lang="nb-NO" sz="2400">
                <a:solidFill>
                  <a:srgbClr val="0062B8"/>
                </a:solidFill>
              </a:rPr>
              <a:t> vil være en brobygger mellom </a:t>
            </a:r>
            <a:r>
              <a:rPr lang="nb-NO" sz="2400" err="1">
                <a:solidFill>
                  <a:srgbClr val="0062B8"/>
                </a:solidFill>
              </a:rPr>
              <a:t>startups</a:t>
            </a:r>
            <a:r>
              <a:rPr lang="nb-NO" sz="2400">
                <a:solidFill>
                  <a:srgbClr val="0062B8"/>
                </a:solidFill>
              </a:rPr>
              <a:t> og offentlige virksomheter og legger til rette for samarbeid under trygge rammer.</a:t>
            </a:r>
          </a:p>
        </p:txBody>
      </p:sp>
      <p:sp>
        <p:nvSpPr>
          <p:cNvPr id="13" name="Oval 12">
            <a:extLst>
              <a:ext uri="{FF2B5EF4-FFF2-40B4-BE49-F238E27FC236}">
                <a16:creationId xmlns:a16="http://schemas.microsoft.com/office/drawing/2014/main" id="{2FA4D446-C84A-4CB2-A96A-A22606E218F4}"/>
              </a:ext>
            </a:extLst>
          </p:cNvPr>
          <p:cNvSpPr>
            <a:spLocks noChangeAspect="1"/>
          </p:cNvSpPr>
          <p:nvPr/>
        </p:nvSpPr>
        <p:spPr>
          <a:xfrm>
            <a:off x="10247086" y="5661391"/>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24">
            <a:extLst>
              <a:ext uri="{FF2B5EF4-FFF2-40B4-BE49-F238E27FC236}">
                <a16:creationId xmlns:a16="http://schemas.microsoft.com/office/drawing/2014/main" id="{C6CAECFE-168C-4637-BB59-B0829E105559}"/>
              </a:ext>
            </a:extLst>
          </p:cNvPr>
          <p:cNvSpPr txBox="1"/>
          <p:nvPr/>
        </p:nvSpPr>
        <p:spPr>
          <a:xfrm>
            <a:off x="1297431" y="7571567"/>
            <a:ext cx="6721031" cy="615553"/>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Digital Samhandling Offentlig Privat (DSOP)</a:t>
            </a:r>
            <a:r>
              <a:rPr lang="nb-NO" sz="1000" b="0" i="1">
                <a:latin typeface="Arial" panose="020B0604020202020204" pitchFamily="34" charset="0"/>
              </a:rPr>
              <a:t> – samarbeid om digitalisering av viktige prosesser i samfunnet</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5"/>
              </a:rPr>
              <a:t>OPS Sjømat</a:t>
            </a:r>
            <a:r>
              <a:rPr lang="nb-NO" sz="1000" b="0" i="1">
                <a:latin typeface="Arial" panose="020B0604020202020204" pitchFamily="34" charset="0"/>
              </a:rPr>
              <a:t> – samarbeid, digitalisering og deling av data for økt bærekraft og lønnsomhet i sjømatnæringen</a:t>
            </a:r>
          </a:p>
          <a:p>
            <a:pPr marL="12700" indent="-12700">
              <a:spcBef>
                <a:spcPts val="0"/>
              </a:spcBef>
            </a:pPr>
            <a:r>
              <a:rPr lang="nb-NO" sz="1000" b="0" i="1" baseline="30000">
                <a:latin typeface="Arial" panose="020B0604020202020204" pitchFamily="34" charset="0"/>
              </a:rPr>
              <a:t>3 </a:t>
            </a:r>
            <a:r>
              <a:rPr lang="nb-NO" sz="1000" b="0" i="1">
                <a:hlinkClick r:id="rId6"/>
              </a:rPr>
              <a:t>OPS Landbruk</a:t>
            </a:r>
            <a:r>
              <a:rPr lang="nb-NO" sz="1000" b="0" i="1"/>
              <a:t> </a:t>
            </a:r>
            <a:r>
              <a:rPr lang="nb-NO" sz="1000" b="0" i="1">
                <a:latin typeface="Arial" panose="020B0604020202020204" pitchFamily="34" charset="0"/>
              </a:rPr>
              <a:t>– samarbeid for å øke landbruksnæringens konkurransekraft og modernisere offentlig forvaltning i sektoren gjennom samhandling innen digitalisering</a:t>
            </a:r>
          </a:p>
        </p:txBody>
      </p:sp>
    </p:spTree>
    <p:extLst>
      <p:ext uri="{BB962C8B-B14F-4D97-AF65-F5344CB8AC3E}">
        <p14:creationId xmlns:p14="http://schemas.microsoft.com/office/powerpoint/2010/main" val="2296274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32E1AC3-10DC-4743-A3AE-8F2B61C557D6}"/>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4"/>
            <a:ext cx="8162481" cy="5150456"/>
          </a:xfrm>
        </p:spPr>
        <p:txBody>
          <a:bodyPr/>
          <a:lstStyle/>
          <a:p>
            <a:r>
              <a:rPr lang="nb-NO" b="1">
                <a:solidFill>
                  <a:schemeClr val="accent3"/>
                </a:solidFill>
              </a:rPr>
              <a:t>Hva skal vi oppnå?</a:t>
            </a:r>
          </a:p>
          <a:p>
            <a:r>
              <a:rPr lang="nb-NO"/>
              <a:t>De nærmeste årene blir digital kompetanse en kritisk faktor for offentlige virksomheters evne til å transformere seg digitalt og hente ut gevinster fra digitalisering. Det er derfor planlagt å utarbeide en strategi for digital kompetanse i offentlig sektor. Strategien må ses i sammenheng med den nasjonale kompetansepolitiske strategien (NKPS) og andre kompetanseutviklingstiltak og sektorvise strategier, samt arbeidet med stortings-meldingen om innovasjon</a:t>
            </a:r>
          </a:p>
          <a:p>
            <a:endParaRPr lang="nb-NO"/>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endParaRPr lang="nb-NO" b="1">
              <a:solidFill>
                <a:schemeClr val="accent3"/>
              </a:solidFill>
            </a:endParaRPr>
          </a:p>
          <a:p>
            <a:r>
              <a:rPr lang="nb-NO" b="1">
                <a:solidFill>
                  <a:schemeClr val="accent3"/>
                </a:solidFill>
              </a:rPr>
              <a:t>Hvordan går arbeidet?</a:t>
            </a:r>
            <a:endParaRPr lang="nb-NO">
              <a:solidFill>
                <a:schemeClr val="accent3"/>
              </a:solidFill>
            </a:endParaRPr>
          </a:p>
          <a:p>
            <a:r>
              <a:rPr lang="nb-NO"/>
              <a:t>Arbeidet med en strategi for digital kompetanse i offentlig sektor er ikke igangsatt. Det pågår imidlertid andre viktige tiltak som bidrar til å nå målene knyttet til innsatsområdet. Disse tiltakene blir viktige å bygge videre på i strategiarbeidet. Blant disse er arbeidet med en ny digitaliseringsstrategi for universitets- og høyskolesektoren</a:t>
            </a:r>
            <a:r>
              <a:rPr lang="nb-NO" baseline="30000"/>
              <a:t>1</a:t>
            </a:r>
            <a:r>
              <a:rPr lang="nb-NO"/>
              <a:t>, ledet av Unit, som vil lanseres 1. april 2021. I tillegg samarbeider Digdir med DFØ om prosjektet </a:t>
            </a:r>
            <a:r>
              <a:rPr lang="nb-NO" i="1"/>
              <a:t>Digital ledelse,</a:t>
            </a:r>
            <a:r>
              <a:rPr lang="nb-NO"/>
              <a:t> et kompetansetilbud til ledere knyttet til innovasjon og digitalisering.</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Økt digital kompetanse i offentlig sektor</a:t>
            </a:r>
          </a:p>
        </p:txBody>
      </p:sp>
      <p:sp>
        <p:nvSpPr>
          <p:cNvPr id="9" name="TekstSylinder 8">
            <a:extLst>
              <a:ext uri="{FF2B5EF4-FFF2-40B4-BE49-F238E27FC236}">
                <a16:creationId xmlns:a16="http://schemas.microsoft.com/office/drawing/2014/main" id="{BB9BD22B-E94F-9640-B669-91C6CAAB0B5A}"/>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16</a:t>
            </a:fld>
            <a:endParaRPr lang="nb-NO" sz="1100" b="1"/>
          </a:p>
        </p:txBody>
      </p:sp>
      <p:sp>
        <p:nvSpPr>
          <p:cNvPr id="5" name="Text Placeholder 4">
            <a:extLst>
              <a:ext uri="{FF2B5EF4-FFF2-40B4-BE49-F238E27FC236}">
                <a16:creationId xmlns:a16="http://schemas.microsoft.com/office/drawing/2014/main" id="{0AEDC0C8-06AD-4F44-AA1E-06429D332E57}"/>
              </a:ext>
            </a:extLst>
          </p:cNvPr>
          <p:cNvSpPr>
            <a:spLocks noGrp="1"/>
          </p:cNvSpPr>
          <p:nvPr>
            <p:ph type="body" sz="quarter" idx="12"/>
          </p:nvPr>
        </p:nvSpPr>
        <p:spPr>
          <a:xfrm>
            <a:off x="10247086" y="2190144"/>
            <a:ext cx="4756377" cy="4758345"/>
          </a:xfrm>
        </p:spPr>
        <p:txBody>
          <a:bodyPr vert="horz" lIns="0" tIns="0" rIns="0" bIns="0" numCol="1" spcCol="180000" rtlCol="0" anchor="t">
            <a:noAutofit/>
          </a:bodyPr>
          <a:lstStyle/>
          <a:p>
            <a:pPr>
              <a:buClr>
                <a:srgbClr val="1E2B3C"/>
              </a:buClr>
            </a:pPr>
            <a:r>
              <a:rPr lang="nb-NO" sz="2400">
                <a:solidFill>
                  <a:srgbClr val="0062B8"/>
                </a:solidFill>
              </a:rPr>
              <a:t>I arbeidet med ny digitaliserings-strategi for universitets- og høyskolesektoren, har digital kompetanse vært et sentralt tema. Et utdanningstilbud der fag og digitale ferdigheter læres i et utviklende samspill, vil være en nøkkel for å dekke arbeidslivets behov for kompetanse.</a:t>
            </a:r>
          </a:p>
        </p:txBody>
      </p:sp>
      <p:sp>
        <p:nvSpPr>
          <p:cNvPr id="10" name="Oval 9">
            <a:extLst>
              <a:ext uri="{FF2B5EF4-FFF2-40B4-BE49-F238E27FC236}">
                <a16:creationId xmlns:a16="http://schemas.microsoft.com/office/drawing/2014/main" id="{F6A1C22A-A6B1-4734-B137-25A7FDBEBD58}"/>
              </a:ext>
            </a:extLst>
          </p:cNvPr>
          <p:cNvSpPr>
            <a:spLocks noChangeAspect="1"/>
          </p:cNvSpPr>
          <p:nvPr/>
        </p:nvSpPr>
        <p:spPr>
          <a:xfrm>
            <a:off x="10247086" y="5661391"/>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8">
            <a:extLst>
              <a:ext uri="{FF2B5EF4-FFF2-40B4-BE49-F238E27FC236}">
                <a16:creationId xmlns:a16="http://schemas.microsoft.com/office/drawing/2014/main" id="{5B04F5E7-C210-4F36-BEFE-AEA3842BDB8F}"/>
              </a:ext>
            </a:extLst>
          </p:cNvPr>
          <p:cNvSpPr/>
          <p:nvPr/>
        </p:nvSpPr>
        <p:spPr>
          <a:xfrm>
            <a:off x="10247086" y="7429532"/>
            <a:ext cx="5072427" cy="523220"/>
          </a:xfrm>
          <a:prstGeom prst="rect">
            <a:avLst/>
          </a:prstGeom>
        </p:spPr>
        <p:txBody>
          <a:bodyPr wrap="square">
            <a:spAutoFit/>
          </a:bodyPr>
          <a:lstStyle/>
          <a:p>
            <a:r>
              <a:rPr lang="nb-NO" sz="1400">
                <a:solidFill>
                  <a:schemeClr val="accent6"/>
                </a:solidFill>
              </a:rPr>
              <a:t>Sigurd Eriksson er assisterende direktør i </a:t>
            </a:r>
            <a:r>
              <a:rPr lang="nb-NO" sz="1400" i="1">
                <a:solidFill>
                  <a:schemeClr val="accent6"/>
                </a:solidFill>
              </a:rPr>
              <a:t>Unit</a:t>
            </a:r>
            <a:r>
              <a:rPr lang="nb-NO" sz="1400">
                <a:solidFill>
                  <a:schemeClr val="accent6"/>
                </a:solidFill>
              </a:rPr>
              <a:t> – Direktoratet for IKT og fellestjenester i høyere utdanning og forskning</a:t>
            </a:r>
            <a:endParaRPr lang="nb-NO" sz="1400">
              <a:solidFill>
                <a:schemeClr val="accent6"/>
              </a:solidFill>
              <a:highlight>
                <a:srgbClr val="FFFF00"/>
              </a:highlight>
            </a:endParaRPr>
          </a:p>
        </p:txBody>
      </p:sp>
      <p:sp>
        <p:nvSpPr>
          <p:cNvPr id="16" name="TekstSylinder 24">
            <a:extLst>
              <a:ext uri="{FF2B5EF4-FFF2-40B4-BE49-F238E27FC236}">
                <a16:creationId xmlns:a16="http://schemas.microsoft.com/office/drawing/2014/main" id="{3DDD7B2F-665C-4767-AE2E-B090C8DA8076}"/>
              </a:ext>
            </a:extLst>
          </p:cNvPr>
          <p:cNvSpPr txBox="1"/>
          <p:nvPr/>
        </p:nvSpPr>
        <p:spPr>
          <a:xfrm>
            <a:off x="1297432" y="7752542"/>
            <a:ext cx="3132913" cy="15388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Ny digitaliseringsstrategi for UH-sektoren</a:t>
            </a:r>
            <a:r>
              <a:rPr lang="nb-NO" sz="1000" b="0" i="1">
                <a:latin typeface="Arial" panose="020B0604020202020204" pitchFamily="34" charset="0"/>
              </a:rPr>
              <a:t>. Unit 2021.</a:t>
            </a:r>
          </a:p>
        </p:txBody>
      </p:sp>
    </p:spTree>
    <p:extLst>
      <p:ext uri="{BB962C8B-B14F-4D97-AF65-F5344CB8AC3E}">
        <p14:creationId xmlns:p14="http://schemas.microsoft.com/office/powerpoint/2010/main" val="2801074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BD4967A-89D4-DD4F-8469-8D7BE3A6B64E}"/>
              </a:ext>
            </a:extLst>
          </p:cNvPr>
          <p:cNvSpPr>
            <a:spLocks noGrp="1"/>
          </p:cNvSpPr>
          <p:nvPr>
            <p:ph type="body" sz="quarter" idx="11"/>
          </p:nvPr>
        </p:nvSpPr>
        <p:spPr/>
        <p:txBody>
          <a:bodyPr/>
          <a:lstStyle/>
          <a:p>
            <a:r>
              <a:rPr lang="nb-NO"/>
              <a:t>2 – Status 2020</a:t>
            </a:r>
          </a:p>
        </p:txBody>
      </p:sp>
      <p:sp>
        <p:nvSpPr>
          <p:cNvPr id="8" name="Plassholder for tekst 7">
            <a:extLst>
              <a:ext uri="{FF2B5EF4-FFF2-40B4-BE49-F238E27FC236}">
                <a16:creationId xmlns:a16="http://schemas.microsoft.com/office/drawing/2014/main" id="{AA74097D-51CE-4944-B23B-5839E67FDE37}"/>
              </a:ext>
            </a:extLst>
          </p:cNvPr>
          <p:cNvSpPr>
            <a:spLocks noGrp="1"/>
          </p:cNvSpPr>
          <p:nvPr>
            <p:ph type="body" sz="quarter" idx="10"/>
          </p:nvPr>
        </p:nvSpPr>
        <p:spPr>
          <a:xfrm>
            <a:off x="1297432" y="2190144"/>
            <a:ext cx="8162481" cy="5150456"/>
          </a:xfrm>
        </p:spPr>
        <p:txBody>
          <a:bodyPr/>
          <a:lstStyle/>
          <a:p>
            <a:r>
              <a:rPr lang="nb-NO" b="1">
                <a:solidFill>
                  <a:schemeClr val="accent3"/>
                </a:solidFill>
              </a:rPr>
              <a:t>Hva skal vi oppnå?</a:t>
            </a:r>
          </a:p>
          <a:p>
            <a:r>
              <a:rPr lang="nb-NO"/>
              <a:t>Digital sikkerhet er en grunnleggende forutsetning for å opprettholde tillit til offentlig sektors IT-systemer og offentlige digitale tjenester. En vellykket digitalisering betinger at vi innfrir krav til sikkerhet og den enkeltes personvern på en god måte.</a:t>
            </a:r>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endParaRPr lang="nb-NO"/>
          </a:p>
          <a:p>
            <a:r>
              <a:rPr lang="nb-NO" b="1">
                <a:solidFill>
                  <a:schemeClr val="accent3"/>
                </a:solidFill>
              </a:rPr>
              <a:t>Hvordan går arbeidet?</a:t>
            </a:r>
            <a:endParaRPr lang="nb-NO">
              <a:solidFill>
                <a:schemeClr val="accent3"/>
              </a:solidFill>
            </a:endParaRPr>
          </a:p>
          <a:p>
            <a:r>
              <a:rPr lang="nb-NO"/>
              <a:t>Digdir leder samarbeidsprosjektet som er ansvarlig for oppfølgingen av tiltak 5 </a:t>
            </a:r>
            <a:r>
              <a:rPr lang="nb-NO" i="1"/>
              <a:t>Sikker digitalisering i offentlig sektor </a:t>
            </a:r>
            <a:r>
              <a:rPr lang="nb-NO"/>
              <a:t>i den nasjonale strategien for digital sikkerhet. I prosjektet samarbeider Digdir med DFØ, Direktoratet for samfunnssikkerhet og beredskap (DSB), Nasjonal sikkerhetsmyndighet (NSM) og Norsk senter for informasjonssikring (</a:t>
            </a:r>
            <a:r>
              <a:rPr lang="nb-NO" err="1"/>
              <a:t>NorSIS</a:t>
            </a:r>
            <a:r>
              <a:rPr lang="nb-NO"/>
              <a:t>). </a:t>
            </a:r>
          </a:p>
          <a:p>
            <a:endParaRPr lang="nb-NO"/>
          </a:p>
          <a:p>
            <a:r>
              <a:rPr lang="nb-NO"/>
              <a:t>På et overordnet plan skal prosjektet bidra til å styrke tilliten til informasjonssikkerhet i forvaltningen og hindre unødvendige kostnader i forbindelse med informasjonssikkerhetsbrudd. Prosjektet har pågått siden 2019, og har i 2020 ferdigstilt de fleste leveransene.</a:t>
            </a:r>
          </a:p>
        </p:txBody>
      </p:sp>
      <p:sp>
        <p:nvSpPr>
          <p:cNvPr id="6" name="Tittel 5">
            <a:extLst>
              <a:ext uri="{FF2B5EF4-FFF2-40B4-BE49-F238E27FC236}">
                <a16:creationId xmlns:a16="http://schemas.microsoft.com/office/drawing/2014/main" id="{9FCA952C-75C7-EC46-9A15-4F71EC3607AB}"/>
              </a:ext>
            </a:extLst>
          </p:cNvPr>
          <p:cNvSpPr>
            <a:spLocks noGrp="1"/>
          </p:cNvSpPr>
          <p:nvPr>
            <p:ph type="title"/>
          </p:nvPr>
        </p:nvSpPr>
        <p:spPr/>
        <p:txBody>
          <a:bodyPr/>
          <a:lstStyle/>
          <a:p>
            <a:r>
              <a:rPr lang="nb-NO"/>
              <a:t>Digital sikkerhet</a:t>
            </a:r>
          </a:p>
        </p:txBody>
      </p:sp>
      <p:sp>
        <p:nvSpPr>
          <p:cNvPr id="3" name="Plassholder for tekst 2">
            <a:extLst>
              <a:ext uri="{FF2B5EF4-FFF2-40B4-BE49-F238E27FC236}">
                <a16:creationId xmlns:a16="http://schemas.microsoft.com/office/drawing/2014/main" id="{A35698FF-D2DC-2A4E-AAA0-B1170A1C2665}"/>
              </a:ext>
            </a:extLst>
          </p:cNvPr>
          <p:cNvSpPr>
            <a:spLocks noGrp="1"/>
          </p:cNvSpPr>
          <p:nvPr>
            <p:ph type="body" sz="quarter" idx="12"/>
          </p:nvPr>
        </p:nvSpPr>
        <p:spPr>
          <a:xfrm>
            <a:off x="10247086" y="2190144"/>
            <a:ext cx="4867408" cy="4758345"/>
          </a:xfrm>
        </p:spPr>
        <p:txBody>
          <a:bodyPr vert="horz" lIns="0" tIns="0" rIns="0" bIns="0" numCol="1" spcCol="180000" rtlCol="0" anchor="t">
            <a:noAutofit/>
          </a:bodyPr>
          <a:lstStyle/>
          <a:p>
            <a:r>
              <a:rPr lang="nb-NO" sz="2400"/>
              <a:t>I DFØ ser vi at mange offentlige virksomheter ønsker seg en mer helhetlig veiledning om informasjonssikkerhet. I samarbeidsprosjektet for bedret informasjonssikkerhet har vi jobbet sammen om oppdatert veilednings-materiell som i større grad vil dekke dette behovet.</a:t>
            </a:r>
          </a:p>
        </p:txBody>
      </p:sp>
      <p:sp>
        <p:nvSpPr>
          <p:cNvPr id="10" name="Oval 9">
            <a:extLst>
              <a:ext uri="{FF2B5EF4-FFF2-40B4-BE49-F238E27FC236}">
                <a16:creationId xmlns:a16="http://schemas.microsoft.com/office/drawing/2014/main" id="{4C8C3B24-2594-4CBD-8763-63E8C097FA38}"/>
              </a:ext>
            </a:extLst>
          </p:cNvPr>
          <p:cNvSpPr>
            <a:spLocks noChangeAspect="1"/>
          </p:cNvSpPr>
          <p:nvPr/>
        </p:nvSpPr>
        <p:spPr>
          <a:xfrm>
            <a:off x="10247086" y="5661387"/>
            <a:ext cx="1706030" cy="1706030"/>
          </a:xfrm>
          <a:prstGeom prst="ellipse">
            <a:avLst/>
          </a:prstGeom>
          <a:blipFill>
            <a:blip r:embed="rId3">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0C605D53-07D1-C441-A724-DF423C531122}"/>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17</a:t>
            </a:fld>
            <a:endParaRPr lang="nb-NO" sz="1100" b="1"/>
          </a:p>
        </p:txBody>
      </p:sp>
      <p:sp>
        <p:nvSpPr>
          <p:cNvPr id="12" name="Rektangel 18">
            <a:extLst>
              <a:ext uri="{FF2B5EF4-FFF2-40B4-BE49-F238E27FC236}">
                <a16:creationId xmlns:a16="http://schemas.microsoft.com/office/drawing/2014/main" id="{B4EBE20C-FD3A-4598-B728-8EAF7338A57B}"/>
              </a:ext>
            </a:extLst>
          </p:cNvPr>
          <p:cNvSpPr/>
          <p:nvPr/>
        </p:nvSpPr>
        <p:spPr>
          <a:xfrm>
            <a:off x="10247086" y="7429528"/>
            <a:ext cx="4584317" cy="523220"/>
          </a:xfrm>
          <a:prstGeom prst="rect">
            <a:avLst/>
          </a:prstGeom>
        </p:spPr>
        <p:txBody>
          <a:bodyPr wrap="square">
            <a:spAutoFit/>
          </a:bodyPr>
          <a:lstStyle/>
          <a:p>
            <a:r>
              <a:rPr lang="nb-NO" sz="1400">
                <a:solidFill>
                  <a:schemeClr val="accent6"/>
                </a:solidFill>
              </a:rPr>
              <a:t>Trine Elisabeth Wold Møller i DFØ jobber i samarbeidsprosjektet for bedret informasjonssikkerhet</a:t>
            </a:r>
            <a:endParaRPr lang="nb-NO" sz="1400">
              <a:solidFill>
                <a:schemeClr val="accent6"/>
              </a:solidFill>
              <a:highlight>
                <a:srgbClr val="FFFF00"/>
              </a:highlight>
            </a:endParaRPr>
          </a:p>
        </p:txBody>
      </p:sp>
    </p:spTree>
    <p:extLst>
      <p:ext uri="{BB962C8B-B14F-4D97-AF65-F5344CB8AC3E}">
        <p14:creationId xmlns:p14="http://schemas.microsoft.com/office/powerpoint/2010/main" val="273992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B177DCEC-EC0C-3648-A359-B52CFD294E87}"/>
              </a:ext>
            </a:extLst>
          </p:cNvPr>
          <p:cNvSpPr>
            <a:spLocks noGrp="1"/>
          </p:cNvSpPr>
          <p:nvPr>
            <p:ph type="title"/>
          </p:nvPr>
        </p:nvSpPr>
        <p:spPr>
          <a:xfrm>
            <a:off x="1297432" y="642756"/>
            <a:ext cx="13664536" cy="692497"/>
          </a:xfrm>
        </p:spPr>
        <p:txBody>
          <a:bodyPr/>
          <a:lstStyle/>
          <a:p>
            <a:r>
              <a:rPr lang="nb-NO">
                <a:latin typeface="Arial" panose="020B0604020202020204" pitchFamily="34" charset="0"/>
              </a:rPr>
              <a:t>Utfordringer og suksesskriterier for årene som kommer</a:t>
            </a:r>
          </a:p>
        </p:txBody>
      </p:sp>
      <p:sp>
        <p:nvSpPr>
          <p:cNvPr id="10" name="TekstSylinder 9">
            <a:extLst>
              <a:ext uri="{FF2B5EF4-FFF2-40B4-BE49-F238E27FC236}">
                <a16:creationId xmlns:a16="http://schemas.microsoft.com/office/drawing/2014/main" id="{2E2C6529-C330-A849-955A-88A66E2A565F}"/>
              </a:ext>
            </a:extLst>
          </p:cNvPr>
          <p:cNvSpPr txBox="1"/>
          <p:nvPr/>
        </p:nvSpPr>
        <p:spPr>
          <a:xfrm>
            <a:off x="14632290" y="8262324"/>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18</a:t>
            </a:fld>
            <a:endParaRPr lang="nb-NO" sz="1100" b="1">
              <a:latin typeface="Arial" panose="020B0604020202020204" pitchFamily="34" charset="0"/>
            </a:endParaRPr>
          </a:p>
        </p:txBody>
      </p:sp>
      <p:sp>
        <p:nvSpPr>
          <p:cNvPr id="32" name="Plassholder for tekst 7">
            <a:extLst>
              <a:ext uri="{FF2B5EF4-FFF2-40B4-BE49-F238E27FC236}">
                <a16:creationId xmlns:a16="http://schemas.microsoft.com/office/drawing/2014/main" id="{DFFD9CA4-042D-4770-BEFC-7D4C8D20E2D0}"/>
              </a:ext>
            </a:extLst>
          </p:cNvPr>
          <p:cNvSpPr>
            <a:spLocks noGrp="1"/>
          </p:cNvSpPr>
          <p:nvPr>
            <p:ph type="body" sz="quarter" idx="10"/>
          </p:nvPr>
        </p:nvSpPr>
        <p:spPr>
          <a:xfrm>
            <a:off x="4702459" y="2209801"/>
            <a:ext cx="3316004" cy="4429045"/>
          </a:xfrm>
        </p:spPr>
        <p:txBody>
          <a:bodyPr rIns="108000" numCol="1"/>
          <a:lstStyle/>
          <a:p>
            <a:r>
              <a:rPr lang="nb-NO" b="1">
                <a:solidFill>
                  <a:schemeClr val="accent3"/>
                </a:solidFill>
                <a:latin typeface="Arial" panose="020B0604020202020204" pitchFamily="34" charset="0"/>
              </a:rPr>
              <a:t>Å sette brukeren i sentrum er utfordrende</a:t>
            </a:r>
          </a:p>
          <a:p>
            <a:r>
              <a:rPr lang="nb-NO">
                <a:solidFill>
                  <a:prstClr val="black"/>
                </a:solidFill>
                <a:latin typeface="Arial" panose="020B0604020202020204" pitchFamily="34" charset="0"/>
              </a:rPr>
              <a:t>Dette er ikke nytt, men er særlig utfordrende når flere virksomheter er involvert på tvers av sektorer. Metoder som setter brukeren i sentrum krever at virksomhetene har en åpen og eksperimenterende tilnærming. Dette kan oppleves kaotisk og risikabelt. Virksomhetene må tåle risiko og akseptere at ting kan feile. Arbeidsformen er ny for de fleste. Små leveranser underveis reduserer risiko.</a:t>
            </a:r>
          </a:p>
          <a:p>
            <a:endParaRPr lang="nb-NO">
              <a:solidFill>
                <a:prstClr val="black"/>
              </a:solidFill>
              <a:latin typeface="Arial" panose="020B0604020202020204" pitchFamily="34" charset="0"/>
            </a:endParaRPr>
          </a:p>
          <a:p>
            <a:r>
              <a:rPr lang="nb-NO">
                <a:solidFill>
                  <a:prstClr val="black"/>
                </a:solidFill>
                <a:latin typeface="Arial" panose="020B0604020202020204" pitchFamily="34" charset="0"/>
              </a:rPr>
              <a:t>I ITIP sier kun 15 prosent at brukerbehov er styrende for strategier og prioriteringer, og 50 prosent at det mangler gode rutiner for innsamling av brukerinnsikt.</a:t>
            </a:r>
          </a:p>
        </p:txBody>
      </p:sp>
      <p:sp>
        <p:nvSpPr>
          <p:cNvPr id="34" name="Plassholder for tekst 7">
            <a:extLst>
              <a:ext uri="{FF2B5EF4-FFF2-40B4-BE49-F238E27FC236}">
                <a16:creationId xmlns:a16="http://schemas.microsoft.com/office/drawing/2014/main" id="{DECB6670-7185-4515-9581-92CA7BEA14C1}"/>
              </a:ext>
            </a:extLst>
          </p:cNvPr>
          <p:cNvSpPr txBox="1">
            <a:spLocks/>
          </p:cNvSpPr>
          <p:nvPr/>
        </p:nvSpPr>
        <p:spPr>
          <a:xfrm>
            <a:off x="8032751" y="2209801"/>
            <a:ext cx="3316004" cy="4395399"/>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b="1">
                <a:solidFill>
                  <a:schemeClr val="accent3"/>
                </a:solidFill>
                <a:latin typeface="Arial" panose="020B0604020202020204" pitchFamily="34" charset="0"/>
              </a:rPr>
              <a:t>Behov for at virksomheter blir kjent med og benytter de virkemidlene som lanseres gjennom strategien</a:t>
            </a:r>
          </a:p>
          <a:p>
            <a:r>
              <a:rPr lang="nb-NO">
                <a:solidFill>
                  <a:schemeClr val="tx1"/>
                </a:solidFill>
                <a:latin typeface="Arial" panose="020B0604020202020204" pitchFamily="34" charset="0"/>
              </a:rPr>
              <a:t>Flere felles virkemidler lanseres gjennom strategi og handlingsplan, som nye fellesløsninger, ressurssenteret for deling av data, nasjonal verktøykasse for deling av data og </a:t>
            </a:r>
            <a:r>
              <a:rPr lang="nb-NO" err="1">
                <a:solidFill>
                  <a:schemeClr val="tx1"/>
                </a:solidFill>
                <a:latin typeface="Arial" panose="020B0604020202020204" pitchFamily="34" charset="0"/>
              </a:rPr>
              <a:t>StartOff</a:t>
            </a:r>
            <a:r>
              <a:rPr lang="nb-NO">
                <a:solidFill>
                  <a:schemeClr val="tx1"/>
                </a:solidFill>
                <a:latin typeface="Arial" panose="020B0604020202020204" pitchFamily="34" charset="0"/>
              </a:rPr>
              <a:t>. Det kan være utfordrende å tilpasse disse virkemidlene til virksomheter som har ulik modenhet, utgangspunkt og sektor. </a:t>
            </a:r>
          </a:p>
          <a:p>
            <a:endParaRPr lang="nb-NO" spc="-30">
              <a:solidFill>
                <a:prstClr val="black"/>
              </a:solidFill>
              <a:latin typeface="Arial" panose="020B0604020202020204" pitchFamily="34" charset="0"/>
            </a:endParaRPr>
          </a:p>
          <a:p>
            <a:r>
              <a:rPr lang="nb-NO" spc="-30">
                <a:solidFill>
                  <a:prstClr val="black"/>
                </a:solidFill>
                <a:latin typeface="Arial" panose="020B0604020202020204" pitchFamily="34" charset="0"/>
              </a:rPr>
              <a:t>God brukerinvolvering, kommunikasjon </a:t>
            </a:r>
            <a:r>
              <a:rPr lang="nb-NO">
                <a:solidFill>
                  <a:prstClr val="black"/>
                </a:solidFill>
                <a:latin typeface="Arial" panose="020B0604020202020204" pitchFamily="34" charset="0"/>
              </a:rPr>
              <a:t>og involverende </a:t>
            </a:r>
            <a:r>
              <a:rPr lang="nb-NO" err="1">
                <a:solidFill>
                  <a:prstClr val="black"/>
                </a:solidFill>
                <a:latin typeface="Arial" panose="020B0604020202020204" pitchFamily="34" charset="0"/>
              </a:rPr>
              <a:t>forankringsprosesser</a:t>
            </a:r>
            <a:r>
              <a:rPr lang="nb-NO">
                <a:solidFill>
                  <a:prstClr val="black"/>
                </a:solidFill>
                <a:latin typeface="Arial" panose="020B0604020202020204" pitchFamily="34" charset="0"/>
              </a:rPr>
              <a:t> i utformingen av løsningene både i stat, kommune og privat sektor er viktig for å nå alle behov.</a:t>
            </a:r>
          </a:p>
          <a:p>
            <a:endParaRPr lang="nb-NO">
              <a:solidFill>
                <a:prstClr val="black"/>
              </a:solidFill>
              <a:latin typeface="Arial" panose="020B0604020202020204" pitchFamily="34" charset="0"/>
            </a:endParaRPr>
          </a:p>
          <a:p>
            <a:endParaRPr lang="nb-NO">
              <a:solidFill>
                <a:prstClr val="black"/>
              </a:solidFill>
              <a:latin typeface="Arial" panose="020B0604020202020204" pitchFamily="34" charset="0"/>
            </a:endParaRPr>
          </a:p>
        </p:txBody>
      </p:sp>
      <p:sp>
        <p:nvSpPr>
          <p:cNvPr id="15" name="Plassholder for tekst 7">
            <a:extLst>
              <a:ext uri="{FF2B5EF4-FFF2-40B4-BE49-F238E27FC236}">
                <a16:creationId xmlns:a16="http://schemas.microsoft.com/office/drawing/2014/main" id="{9C1D10A9-B624-4698-BED0-2C3D4143D11C}"/>
              </a:ext>
            </a:extLst>
          </p:cNvPr>
          <p:cNvSpPr txBox="1">
            <a:spLocks/>
          </p:cNvSpPr>
          <p:nvPr/>
        </p:nvSpPr>
        <p:spPr>
          <a:xfrm>
            <a:off x="1297432" y="2209801"/>
            <a:ext cx="3372993" cy="3602038"/>
          </a:xfrm>
          <a:prstGeom prst="rect">
            <a:avLst/>
          </a:prstGeom>
        </p:spPr>
        <p:txBody>
          <a:bodyPr vert="horz" lIns="0" tIns="0" rIns="180000" bIns="0" numCol="1" spcCol="180000" rtlCol="0" anchor="t">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defRPr/>
            </a:pPr>
            <a:r>
              <a:rPr lang="nb-NO" b="1">
                <a:solidFill>
                  <a:schemeClr val="tx1"/>
                </a:solidFill>
                <a:latin typeface="Arial" panose="020B0604020202020204" pitchFamily="34" charset="0"/>
              </a:rPr>
              <a:t>Programkontoret har fått statusoppdateringer og vært i dialog med initiativene i handlingsplanen gjennom hele året. Her presenterer vi noen av deres innspill og syn på hva som er de viktigste utfordringene og suksesskriteriene for å lykkes i digitaliseringsarbeidet. </a:t>
            </a:r>
            <a:endParaRPr lang="nb-NO">
              <a:latin typeface="Arial" panose="020B0604020202020204" pitchFamily="34" charset="0"/>
            </a:endParaRPr>
          </a:p>
        </p:txBody>
      </p:sp>
      <p:sp>
        <p:nvSpPr>
          <p:cNvPr id="13" name="Plassholder for tekst 1">
            <a:extLst>
              <a:ext uri="{FF2B5EF4-FFF2-40B4-BE49-F238E27FC236}">
                <a16:creationId xmlns:a16="http://schemas.microsoft.com/office/drawing/2014/main" id="{388DA74F-FDF9-EC43-9B26-BF18767E3657}"/>
              </a:ext>
            </a:extLst>
          </p:cNvPr>
          <p:cNvSpPr>
            <a:spLocks noGrp="1"/>
          </p:cNvSpPr>
          <p:nvPr>
            <p:ph type="body" sz="quarter" idx="11"/>
          </p:nvPr>
        </p:nvSpPr>
        <p:spPr>
          <a:xfrm>
            <a:off x="1297432" y="8267700"/>
            <a:ext cx="7772400" cy="330200"/>
          </a:xfrm>
        </p:spPr>
        <p:txBody>
          <a:bodyPr/>
          <a:lstStyle/>
          <a:p>
            <a:r>
              <a:rPr lang="nb-NO">
                <a:latin typeface="Arial" panose="020B0604020202020204" pitchFamily="34" charset="0"/>
              </a:rPr>
              <a:t>2 – Status 2020</a:t>
            </a:r>
          </a:p>
        </p:txBody>
      </p:sp>
      <p:sp>
        <p:nvSpPr>
          <p:cNvPr id="16" name="Plassholder for tekst 7">
            <a:extLst>
              <a:ext uri="{FF2B5EF4-FFF2-40B4-BE49-F238E27FC236}">
                <a16:creationId xmlns:a16="http://schemas.microsoft.com/office/drawing/2014/main" id="{A421F9D3-BD1F-724D-838E-9EA6DFB900EF}"/>
              </a:ext>
            </a:extLst>
          </p:cNvPr>
          <p:cNvSpPr txBox="1">
            <a:spLocks/>
          </p:cNvSpPr>
          <p:nvPr/>
        </p:nvSpPr>
        <p:spPr>
          <a:xfrm>
            <a:off x="12909834" y="2447925"/>
            <a:ext cx="2058704" cy="842957"/>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r"/>
            <a:r>
              <a:rPr lang="nb-NO" b="1">
                <a:solidFill>
                  <a:schemeClr val="accent6"/>
                </a:solidFill>
                <a:latin typeface="Arial" panose="020B0604020202020204" pitchFamily="34" charset="0"/>
              </a:rPr>
              <a:t>Flere utfordringer </a:t>
            </a:r>
          </a:p>
          <a:p>
            <a:pPr algn="r"/>
            <a:r>
              <a:rPr lang="nb-NO" b="1">
                <a:solidFill>
                  <a:schemeClr val="accent6"/>
                </a:solidFill>
                <a:latin typeface="Arial" panose="020B0604020202020204" pitchFamily="34" charset="0"/>
              </a:rPr>
              <a:t>og suksesskriterier </a:t>
            </a:r>
          </a:p>
          <a:p>
            <a:pPr algn="r"/>
            <a:r>
              <a:rPr lang="nb-NO" b="1">
                <a:solidFill>
                  <a:schemeClr val="accent6"/>
                </a:solidFill>
                <a:latin typeface="Arial" panose="020B0604020202020204" pitchFamily="34" charset="0"/>
              </a:rPr>
              <a:t>på neste side</a:t>
            </a:r>
          </a:p>
        </p:txBody>
      </p:sp>
      <p:cxnSp>
        <p:nvCxnSpPr>
          <p:cNvPr id="6" name="Rett pil 5">
            <a:extLst>
              <a:ext uri="{FF2B5EF4-FFF2-40B4-BE49-F238E27FC236}">
                <a16:creationId xmlns:a16="http://schemas.microsoft.com/office/drawing/2014/main" id="{1B34262C-6ADC-814E-8D1F-8B25AEA058F5}"/>
              </a:ext>
            </a:extLst>
          </p:cNvPr>
          <p:cNvCxnSpPr>
            <a:cxnSpLocks/>
          </p:cNvCxnSpPr>
          <p:nvPr/>
        </p:nvCxnSpPr>
        <p:spPr>
          <a:xfrm>
            <a:off x="13273088" y="2281237"/>
            <a:ext cx="1600304" cy="0"/>
          </a:xfrm>
          <a:prstGeom prst="straightConnector1">
            <a:avLst/>
          </a:prstGeom>
          <a:ln w="28575">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9" name="Bilde 18">
            <a:extLst>
              <a:ext uri="{FF2B5EF4-FFF2-40B4-BE49-F238E27FC236}">
                <a16:creationId xmlns:a16="http://schemas.microsoft.com/office/drawing/2014/main" id="{5F690D62-E881-7341-826B-0216438B70D7}"/>
              </a:ext>
            </a:extLst>
          </p:cNvPr>
          <p:cNvPicPr>
            <a:picLocks noChangeAspect="1"/>
          </p:cNvPicPr>
          <p:nvPr/>
        </p:nvPicPr>
        <p:blipFill>
          <a:blip r:embed="rId3"/>
          <a:stretch>
            <a:fillRect/>
          </a:stretch>
        </p:blipFill>
        <p:spPr>
          <a:xfrm>
            <a:off x="12664541" y="4595807"/>
            <a:ext cx="1967749" cy="2809861"/>
          </a:xfrm>
          <a:prstGeom prst="rect">
            <a:avLst/>
          </a:prstGeom>
        </p:spPr>
      </p:pic>
    </p:spTree>
    <p:extLst>
      <p:ext uri="{BB962C8B-B14F-4D97-AF65-F5344CB8AC3E}">
        <p14:creationId xmlns:p14="http://schemas.microsoft.com/office/powerpoint/2010/main" val="2953528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a16="http://schemas.microsoft.com/office/drawing/2014/main" id="{2E2C6529-C330-A849-955A-88A66E2A565F}"/>
              </a:ext>
            </a:extLst>
          </p:cNvPr>
          <p:cNvSpPr txBox="1"/>
          <p:nvPr/>
        </p:nvSpPr>
        <p:spPr>
          <a:xfrm>
            <a:off x="14632290" y="8262324"/>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19</a:t>
            </a:fld>
            <a:endParaRPr lang="nb-NO" sz="1100" b="1">
              <a:latin typeface="Arial" panose="020B0604020202020204" pitchFamily="34" charset="0"/>
            </a:endParaRPr>
          </a:p>
        </p:txBody>
      </p:sp>
      <p:sp>
        <p:nvSpPr>
          <p:cNvPr id="32" name="Plassholder for tekst 7">
            <a:extLst>
              <a:ext uri="{FF2B5EF4-FFF2-40B4-BE49-F238E27FC236}">
                <a16:creationId xmlns:a16="http://schemas.microsoft.com/office/drawing/2014/main" id="{DFFD9CA4-042D-4770-BEFC-7D4C8D20E2D0}"/>
              </a:ext>
            </a:extLst>
          </p:cNvPr>
          <p:cNvSpPr>
            <a:spLocks noGrp="1"/>
          </p:cNvSpPr>
          <p:nvPr>
            <p:ph type="body" sz="quarter" idx="10"/>
          </p:nvPr>
        </p:nvSpPr>
        <p:spPr>
          <a:xfrm>
            <a:off x="4684713" y="2195513"/>
            <a:ext cx="3315600" cy="4429045"/>
          </a:xfrm>
        </p:spPr>
        <p:txBody>
          <a:bodyPr rIns="108000" numCol="1"/>
          <a:lstStyle/>
          <a:p>
            <a:r>
              <a:rPr lang="nb-NO" b="1">
                <a:solidFill>
                  <a:schemeClr val="accent3"/>
                </a:solidFill>
                <a:latin typeface="Arial" panose="020B0604020202020204" pitchFamily="34" charset="0"/>
              </a:rPr>
              <a:t>Tydelig engasjement og eierskap</a:t>
            </a:r>
          </a:p>
          <a:p>
            <a:r>
              <a:rPr lang="nb-NO">
                <a:solidFill>
                  <a:prstClr val="black"/>
                </a:solidFill>
                <a:latin typeface="Arial" panose="020B0604020202020204" pitchFamily="34" charset="0"/>
              </a:rPr>
              <a:t>En viktig forutsetning for å lykkes er tydelig engasjement og eierskap i departementene. Samarbeid på tvers av direktoratene er ikke tilstrekkelig. Flere peker på at samarbeidet må starte på toppen, og virksomhetene må få felles oppdrag. </a:t>
            </a:r>
          </a:p>
          <a:p>
            <a:endParaRPr lang="nb-NO">
              <a:solidFill>
                <a:prstClr val="black"/>
              </a:solidFill>
              <a:latin typeface="Arial" panose="020B0604020202020204" pitchFamily="34" charset="0"/>
            </a:endParaRPr>
          </a:p>
          <a:p>
            <a:r>
              <a:rPr lang="nb-NO">
                <a:solidFill>
                  <a:prstClr val="black"/>
                </a:solidFill>
                <a:latin typeface="Arial" panose="020B0604020202020204" pitchFamily="34" charset="0"/>
              </a:rPr>
              <a:t>Flere peker på at toppledere ikke måles på tverrgående samarbeid. </a:t>
            </a:r>
          </a:p>
          <a:p>
            <a:r>
              <a:rPr lang="nb-NO">
                <a:solidFill>
                  <a:prstClr val="black"/>
                </a:solidFill>
                <a:latin typeface="Arial" panose="020B0604020202020204" pitchFamily="34" charset="0"/>
              </a:rPr>
              <a:t>I ITIP fremgår det at 30 prosent av virksomhetene får signaler fra departementet om behovet for sammenhengende tjenester, men kun 13 prosent rapporterer at temaet tas opp i styringsdialogen.</a:t>
            </a:r>
          </a:p>
          <a:p>
            <a:endParaRPr lang="nb-NO">
              <a:solidFill>
                <a:prstClr val="black"/>
              </a:solidFill>
              <a:latin typeface="Arial" panose="020B0604020202020204" pitchFamily="34" charset="0"/>
            </a:endParaRPr>
          </a:p>
        </p:txBody>
      </p:sp>
      <p:sp>
        <p:nvSpPr>
          <p:cNvPr id="34" name="Plassholder for tekst 7">
            <a:extLst>
              <a:ext uri="{FF2B5EF4-FFF2-40B4-BE49-F238E27FC236}">
                <a16:creationId xmlns:a16="http://schemas.microsoft.com/office/drawing/2014/main" id="{DECB6670-7185-4515-9581-92CA7BEA14C1}"/>
              </a:ext>
            </a:extLst>
          </p:cNvPr>
          <p:cNvSpPr txBox="1">
            <a:spLocks/>
          </p:cNvSpPr>
          <p:nvPr/>
        </p:nvSpPr>
        <p:spPr>
          <a:xfrm>
            <a:off x="4763928" y="2538800"/>
            <a:ext cx="3265044" cy="4066400"/>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nb-NO">
              <a:solidFill>
                <a:prstClr val="black"/>
              </a:solidFill>
              <a:latin typeface="Arial" panose="020B0604020202020204" pitchFamily="34" charset="0"/>
            </a:endParaRPr>
          </a:p>
        </p:txBody>
      </p:sp>
      <p:sp>
        <p:nvSpPr>
          <p:cNvPr id="35" name="Plassholder for tekst 7">
            <a:extLst>
              <a:ext uri="{FF2B5EF4-FFF2-40B4-BE49-F238E27FC236}">
                <a16:creationId xmlns:a16="http://schemas.microsoft.com/office/drawing/2014/main" id="{1E001F01-4854-4041-A644-46D9EED6B4B3}"/>
              </a:ext>
            </a:extLst>
          </p:cNvPr>
          <p:cNvSpPr txBox="1">
            <a:spLocks/>
          </p:cNvSpPr>
          <p:nvPr/>
        </p:nvSpPr>
        <p:spPr>
          <a:xfrm>
            <a:off x="11691938" y="2538800"/>
            <a:ext cx="3751262" cy="4066400"/>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nb-NO">
              <a:solidFill>
                <a:prstClr val="black"/>
              </a:solidFill>
              <a:latin typeface="Arial" panose="020B0604020202020204" pitchFamily="34" charset="0"/>
            </a:endParaRPr>
          </a:p>
        </p:txBody>
      </p:sp>
      <p:sp>
        <p:nvSpPr>
          <p:cNvPr id="33" name="Plassholder for tekst 7">
            <a:extLst>
              <a:ext uri="{FF2B5EF4-FFF2-40B4-BE49-F238E27FC236}">
                <a16:creationId xmlns:a16="http://schemas.microsoft.com/office/drawing/2014/main" id="{B79A5337-538A-418E-9A58-CD04931EBBE5}"/>
              </a:ext>
            </a:extLst>
          </p:cNvPr>
          <p:cNvSpPr txBox="1">
            <a:spLocks/>
          </p:cNvSpPr>
          <p:nvPr/>
        </p:nvSpPr>
        <p:spPr>
          <a:xfrm>
            <a:off x="8225441" y="2538800"/>
            <a:ext cx="3265044" cy="4066400"/>
          </a:xfrm>
          <a:prstGeom prst="rect">
            <a:avLst/>
          </a:prstGeom>
        </p:spPr>
        <p:txBody>
          <a:bodyPr vert="horz" lIns="0" tIns="0" rIns="0" bIns="0" numCol="1" spcCol="180000" rtlCol="0" anchor="t">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endParaRPr lang="nb-NO">
              <a:solidFill>
                <a:prstClr val="black"/>
              </a:solidFill>
              <a:latin typeface="Arial" panose="020B0604020202020204" pitchFamily="34" charset="0"/>
            </a:endParaRPr>
          </a:p>
          <a:p>
            <a:pPr>
              <a:spcAft>
                <a:spcPts val="800"/>
              </a:spcAft>
            </a:pPr>
            <a:endParaRPr lang="nb-NO">
              <a:solidFill>
                <a:prstClr val="black"/>
              </a:solidFill>
              <a:latin typeface="Arial" panose="020B0604020202020204" pitchFamily="34" charset="0"/>
            </a:endParaRPr>
          </a:p>
        </p:txBody>
      </p:sp>
      <p:sp>
        <p:nvSpPr>
          <p:cNvPr id="14" name="Plassholder for tekst 7">
            <a:extLst>
              <a:ext uri="{FF2B5EF4-FFF2-40B4-BE49-F238E27FC236}">
                <a16:creationId xmlns:a16="http://schemas.microsoft.com/office/drawing/2014/main" id="{1AAE0B6D-7843-4478-96CD-6B920B0C4025}"/>
              </a:ext>
            </a:extLst>
          </p:cNvPr>
          <p:cNvSpPr txBox="1">
            <a:spLocks/>
          </p:cNvSpPr>
          <p:nvPr/>
        </p:nvSpPr>
        <p:spPr>
          <a:xfrm>
            <a:off x="8029131" y="2195513"/>
            <a:ext cx="3315600" cy="4420155"/>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b="1">
                <a:solidFill>
                  <a:schemeClr val="accent3"/>
                </a:solidFill>
                <a:latin typeface="Arial" panose="020B0604020202020204" pitchFamily="34" charset="0"/>
              </a:rPr>
              <a:t>Bedre finansieringsmodeller</a:t>
            </a:r>
          </a:p>
          <a:p>
            <a:r>
              <a:rPr lang="nb-NO">
                <a:solidFill>
                  <a:prstClr val="black"/>
                </a:solidFill>
                <a:latin typeface="Arial" panose="020B0604020202020204" pitchFamily="34" charset="0"/>
              </a:rPr>
              <a:t>Finansiering for å realisere ambisjoner som strekker seg over flere år er en utfordring. Spesielt gjelder dette for tjenester som utvikles i samarbeid med andre. Det er behov for å jobbe med finansieringsmodeller som bedre ivaretar kontinuerlig tjenesteutvikling. Dette krever en annen form for finansiering enn tradisjonell prosjektfinansiering. </a:t>
            </a:r>
          </a:p>
          <a:p>
            <a:endParaRPr lang="nb-NO">
              <a:solidFill>
                <a:prstClr val="black"/>
              </a:solidFill>
              <a:latin typeface="Arial" panose="020B0604020202020204" pitchFamily="34" charset="0"/>
            </a:endParaRPr>
          </a:p>
          <a:p>
            <a:endParaRPr lang="nb-NO">
              <a:solidFill>
                <a:prstClr val="black"/>
              </a:solidFill>
              <a:latin typeface="Arial" panose="020B0604020202020204" pitchFamily="34" charset="0"/>
            </a:endParaRPr>
          </a:p>
          <a:p>
            <a:endParaRPr lang="nb-NO">
              <a:solidFill>
                <a:prstClr val="black"/>
              </a:solidFill>
              <a:latin typeface="Arial" panose="020B0604020202020204" pitchFamily="34" charset="0"/>
            </a:endParaRPr>
          </a:p>
        </p:txBody>
      </p:sp>
      <p:sp>
        <p:nvSpPr>
          <p:cNvPr id="16" name="Plassholder for tekst 1">
            <a:extLst>
              <a:ext uri="{FF2B5EF4-FFF2-40B4-BE49-F238E27FC236}">
                <a16:creationId xmlns:a16="http://schemas.microsoft.com/office/drawing/2014/main" id="{4391B805-8852-8548-9CC7-D924D018A296}"/>
              </a:ext>
            </a:extLst>
          </p:cNvPr>
          <p:cNvSpPr>
            <a:spLocks noGrp="1"/>
          </p:cNvSpPr>
          <p:nvPr>
            <p:ph type="body" sz="quarter" idx="11"/>
          </p:nvPr>
        </p:nvSpPr>
        <p:spPr>
          <a:xfrm>
            <a:off x="1297432" y="8267700"/>
            <a:ext cx="7772400" cy="330200"/>
          </a:xfrm>
        </p:spPr>
        <p:txBody>
          <a:bodyPr/>
          <a:lstStyle/>
          <a:p>
            <a:r>
              <a:rPr lang="nb-NO">
                <a:latin typeface="Arial" panose="020B0604020202020204" pitchFamily="34" charset="0"/>
              </a:rPr>
              <a:t>2 – Status 2020</a:t>
            </a:r>
          </a:p>
        </p:txBody>
      </p:sp>
      <p:sp>
        <p:nvSpPr>
          <p:cNvPr id="18" name="Plassholder for tekst 7">
            <a:extLst>
              <a:ext uri="{FF2B5EF4-FFF2-40B4-BE49-F238E27FC236}">
                <a16:creationId xmlns:a16="http://schemas.microsoft.com/office/drawing/2014/main" id="{9CA6C078-249B-8241-B414-087D6F5B66FE}"/>
              </a:ext>
            </a:extLst>
          </p:cNvPr>
          <p:cNvSpPr txBox="1">
            <a:spLocks/>
          </p:cNvSpPr>
          <p:nvPr/>
        </p:nvSpPr>
        <p:spPr>
          <a:xfrm>
            <a:off x="1315719" y="2218366"/>
            <a:ext cx="3316004" cy="5607070"/>
          </a:xfrm>
          <a:prstGeom prst="rect">
            <a:avLst/>
          </a:prstGeom>
        </p:spPr>
        <p:txBody>
          <a:bodyPr vert="horz" lIns="0" tIns="0" rIns="108000" bIns="0" numCol="1" spcCol="180000" rtlCol="0" anchor="t">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b="1">
                <a:solidFill>
                  <a:schemeClr val="accent3"/>
                </a:solidFill>
                <a:latin typeface="Arial" panose="020B0604020202020204" pitchFamily="34" charset="0"/>
              </a:rPr>
              <a:t>Tverrgående samarbeid er en forutsetning for å lykkes med digitaliseringsarbeidet</a:t>
            </a:r>
          </a:p>
          <a:p>
            <a:r>
              <a:rPr lang="nb-NO">
                <a:solidFill>
                  <a:prstClr val="black"/>
                </a:solidFill>
                <a:latin typeface="Arial" panose="020B0604020202020204" pitchFamily="34" charset="0"/>
              </a:rPr>
              <a:t>Et tillitsfullt tverrgående samarbeid, både vertikalt og horisontalt, fremheves som viktig for å lykkes. Samarbeid handler om å gi fra seg makt, bruke mulighetsrommet og i fellesskap finne løsninger. Videre er det en utfordring at det i stor grad mangler metodikk for samarbeid og tverrgående tjenesteutvikling. </a:t>
            </a:r>
          </a:p>
          <a:p>
            <a:endParaRPr lang="nb-NO">
              <a:solidFill>
                <a:prstClr val="black"/>
              </a:solidFill>
              <a:latin typeface="Arial" panose="020B0604020202020204" pitchFamily="34" charset="0"/>
            </a:endParaRPr>
          </a:p>
          <a:p>
            <a:r>
              <a:rPr lang="nb-NO" spc="-20">
                <a:solidFill>
                  <a:prstClr val="black"/>
                </a:solidFill>
                <a:latin typeface="Arial" panose="020B0604020202020204" pitchFamily="34" charset="0"/>
              </a:rPr>
              <a:t>Spesielt viktig, og til tider utfordrende, er samarbeid knyttet til realisering av livshendelsene. Enkelte av virksom-hetene ønsker å teste ut om en såkalt mission-tilnærming</a:t>
            </a:r>
            <a:r>
              <a:rPr lang="nb-NO" spc="-20" baseline="30000">
                <a:solidFill>
                  <a:prstClr val="black"/>
                </a:solidFill>
                <a:latin typeface="Arial" panose="020B0604020202020204" pitchFamily="34" charset="0"/>
              </a:rPr>
              <a:t>1</a:t>
            </a:r>
            <a:r>
              <a:rPr lang="nb-NO" spc="-20">
                <a:solidFill>
                  <a:prstClr val="black"/>
                </a:solidFill>
                <a:latin typeface="Arial" panose="020B0604020202020204" pitchFamily="34" charset="0"/>
              </a:rPr>
              <a:t> vil bidra til at vi lykkes bedre med samarbeid på tvers. </a:t>
            </a:r>
          </a:p>
          <a:p>
            <a:endParaRPr lang="nb-NO">
              <a:solidFill>
                <a:prstClr val="black"/>
              </a:solidFill>
              <a:latin typeface="Arial" panose="020B0604020202020204" pitchFamily="34" charset="0"/>
            </a:endParaRPr>
          </a:p>
          <a:p>
            <a:pPr>
              <a:spcAft>
                <a:spcPts val="800"/>
              </a:spcAft>
            </a:pPr>
            <a:endParaRPr lang="nb-NO">
              <a:solidFill>
                <a:prstClr val="black"/>
              </a:solidFill>
              <a:latin typeface="Arial" panose="020B0604020202020204" pitchFamily="34" charset="0"/>
            </a:endParaRPr>
          </a:p>
        </p:txBody>
      </p:sp>
      <p:pic>
        <p:nvPicPr>
          <p:cNvPr id="6" name="Bilde 5">
            <a:extLst>
              <a:ext uri="{FF2B5EF4-FFF2-40B4-BE49-F238E27FC236}">
                <a16:creationId xmlns:a16="http://schemas.microsoft.com/office/drawing/2014/main" id="{1635D43C-0EAE-3B43-A9E8-CD91BA4943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07" t="12795" r="18985" b="10735"/>
          <a:stretch/>
        </p:blipFill>
        <p:spPr>
          <a:xfrm>
            <a:off x="12271512" y="5732171"/>
            <a:ext cx="2737739" cy="2193566"/>
          </a:xfrm>
          <a:prstGeom prst="rect">
            <a:avLst/>
          </a:prstGeom>
        </p:spPr>
      </p:pic>
      <p:sp>
        <p:nvSpPr>
          <p:cNvPr id="3" name="TekstSylinder 2">
            <a:extLst>
              <a:ext uri="{FF2B5EF4-FFF2-40B4-BE49-F238E27FC236}">
                <a16:creationId xmlns:a16="http://schemas.microsoft.com/office/drawing/2014/main" id="{9129487E-B505-4E0A-BBB6-56AFB6118462}"/>
              </a:ext>
            </a:extLst>
          </p:cNvPr>
          <p:cNvSpPr txBox="1"/>
          <p:nvPr/>
        </p:nvSpPr>
        <p:spPr>
          <a:xfrm>
            <a:off x="11744946" y="2129253"/>
            <a:ext cx="3557623" cy="2800767"/>
          </a:xfrm>
          <a:prstGeom prst="rect">
            <a:avLst/>
          </a:prstGeom>
          <a:noFill/>
        </p:spPr>
        <p:txBody>
          <a:bodyPr wrap="square" rtlCol="0">
            <a:spAutoFit/>
          </a:bodyPr>
          <a:lstStyle/>
          <a:p>
            <a:r>
              <a:rPr lang="nb-NO" sz="2200">
                <a:solidFill>
                  <a:schemeClr val="accent6"/>
                </a:solidFill>
                <a:latin typeface="Arial" panose="020B0604020202020204" pitchFamily="34" charset="0"/>
              </a:rPr>
              <a:t>It i praksis viser at mange samarbeider i dag. </a:t>
            </a:r>
            <a:br>
              <a:rPr lang="nb-NO" sz="2200">
                <a:solidFill>
                  <a:schemeClr val="accent6"/>
                </a:solidFill>
                <a:latin typeface="Arial" panose="020B0604020202020204" pitchFamily="34" charset="0"/>
              </a:rPr>
            </a:br>
            <a:r>
              <a:rPr lang="nb-NO" sz="2200">
                <a:solidFill>
                  <a:schemeClr val="accent6"/>
                </a:solidFill>
                <a:latin typeface="Arial" panose="020B0604020202020204" pitchFamily="34" charset="0"/>
              </a:rPr>
              <a:t>Over 50 prosent mener at samarbeidet mellom stat og kommune har blitt bedre de siste årene. Kun 33 prosent samarbeider med privat sektor.</a:t>
            </a:r>
          </a:p>
        </p:txBody>
      </p:sp>
      <p:sp>
        <p:nvSpPr>
          <p:cNvPr id="5" name="TekstSylinder 4">
            <a:extLst>
              <a:ext uri="{FF2B5EF4-FFF2-40B4-BE49-F238E27FC236}">
                <a16:creationId xmlns:a16="http://schemas.microsoft.com/office/drawing/2014/main" id="{FEC257AE-AB91-4EE0-834D-8B5510B39EFC}"/>
              </a:ext>
            </a:extLst>
          </p:cNvPr>
          <p:cNvSpPr txBox="1"/>
          <p:nvPr/>
        </p:nvSpPr>
        <p:spPr>
          <a:xfrm>
            <a:off x="1186729" y="1080098"/>
            <a:ext cx="5097693" cy="954107"/>
          </a:xfrm>
          <a:prstGeom prst="rect">
            <a:avLst/>
          </a:prstGeom>
          <a:noFill/>
        </p:spPr>
        <p:txBody>
          <a:bodyPr wrap="square" rtlCol="0">
            <a:spAutoFit/>
          </a:bodyPr>
          <a:lstStyle/>
          <a:p>
            <a:r>
              <a:rPr lang="nb-NO" sz="2800">
                <a:solidFill>
                  <a:schemeClr val="accent6"/>
                </a:solidFill>
                <a:effectLst/>
                <a:latin typeface="Arial" panose="020B0604020202020204" pitchFamily="34" charset="0"/>
              </a:rPr>
              <a:t>«Alle må ville det samme, sammen og samtidig»</a:t>
            </a:r>
            <a:r>
              <a:rPr lang="nb-NO" sz="2800" baseline="30000">
                <a:solidFill>
                  <a:schemeClr val="accent6"/>
                </a:solidFill>
                <a:effectLst/>
                <a:latin typeface="Arial" panose="020B0604020202020204" pitchFamily="34" charset="0"/>
              </a:rPr>
              <a:t>2</a:t>
            </a:r>
            <a:endParaRPr lang="nb-NO" sz="2400">
              <a:solidFill>
                <a:schemeClr val="accent6"/>
              </a:solidFill>
              <a:highlight>
                <a:srgbClr val="FFFF00"/>
              </a:highlight>
              <a:latin typeface="Arial" panose="020B0604020202020204" pitchFamily="34" charset="0"/>
            </a:endParaRPr>
          </a:p>
        </p:txBody>
      </p:sp>
      <p:sp>
        <p:nvSpPr>
          <p:cNvPr id="15" name="TekstSylinder 24">
            <a:extLst>
              <a:ext uri="{FF2B5EF4-FFF2-40B4-BE49-F238E27FC236}">
                <a16:creationId xmlns:a16="http://schemas.microsoft.com/office/drawing/2014/main" id="{4551F0B0-CB9C-4562-9CD8-6267D9FC65D5}"/>
              </a:ext>
            </a:extLst>
          </p:cNvPr>
          <p:cNvSpPr txBox="1"/>
          <p:nvPr/>
        </p:nvSpPr>
        <p:spPr>
          <a:xfrm>
            <a:off x="1297430" y="7593515"/>
            <a:ext cx="9640545"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Se vedlegg 1 om missions som innovasjonsmetode</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4"/>
              </a:rPr>
              <a:t>«Hvor skal man begynne? Et utfordringsbilde blant familier med barn og unge som behøver sammensatte offentlige tjenester».</a:t>
            </a:r>
            <a:r>
              <a:rPr lang="nb-NO" sz="1000" b="0" i="1">
                <a:latin typeface="Arial" panose="020B0604020202020204" pitchFamily="34" charset="0"/>
              </a:rPr>
              <a:t> Helsedirektoratet 2019.</a:t>
            </a:r>
          </a:p>
        </p:txBody>
      </p:sp>
    </p:spTree>
    <p:extLst>
      <p:ext uri="{BB962C8B-B14F-4D97-AF65-F5344CB8AC3E}">
        <p14:creationId xmlns:p14="http://schemas.microsoft.com/office/powerpoint/2010/main" val="664427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F3B9C913-E892-47DB-BB1E-89C2F65F4840}"/>
              </a:ext>
            </a:extLst>
          </p:cNvPr>
          <p:cNvSpPr>
            <a:spLocks noGrp="1"/>
          </p:cNvSpPr>
          <p:nvPr>
            <p:ph type="title"/>
          </p:nvPr>
        </p:nvSpPr>
        <p:spPr/>
        <p:txBody>
          <a:bodyPr/>
          <a:lstStyle/>
          <a:p>
            <a:r>
              <a:rPr lang="nb-NO"/>
              <a:t>Forord</a:t>
            </a:r>
          </a:p>
        </p:txBody>
      </p:sp>
      <p:sp>
        <p:nvSpPr>
          <p:cNvPr id="8" name="Plassholder for tekst 7">
            <a:extLst>
              <a:ext uri="{FF2B5EF4-FFF2-40B4-BE49-F238E27FC236}">
                <a16:creationId xmlns:a16="http://schemas.microsoft.com/office/drawing/2014/main" id="{8ED1AF3B-4A87-4073-8641-91CBC4F39314}"/>
              </a:ext>
            </a:extLst>
          </p:cNvPr>
          <p:cNvSpPr>
            <a:spLocks noGrp="1"/>
          </p:cNvSpPr>
          <p:nvPr>
            <p:ph type="body" sz="quarter" idx="10"/>
          </p:nvPr>
        </p:nvSpPr>
        <p:spPr>
          <a:xfrm>
            <a:off x="1296978" y="1727201"/>
            <a:ext cx="12295197" cy="5868988"/>
          </a:xfrm>
        </p:spPr>
        <p:txBody>
          <a:bodyPr vert="horz" lIns="0" tIns="0" rIns="0" bIns="0" numCol="3" spcCol="180000" rtlCol="0" anchor="t">
            <a:noAutofit/>
          </a:bodyPr>
          <a:lstStyle/>
          <a:p>
            <a:pPr>
              <a:defRPr/>
            </a:pPr>
            <a:r>
              <a:rPr lang="nb-NO" b="1" i="0" dirty="0">
                <a:solidFill>
                  <a:schemeClr val="tx1"/>
                </a:solidFill>
              </a:rPr>
              <a:t>Med denne rapporten ønsker vi å gi et innblikk i status på digitaliseringsinnsatsen knyttet til handlingsplanen for regjeringens og KS’ </a:t>
            </a:r>
            <a:r>
              <a:rPr lang="nb-NO" b="1" dirty="0">
                <a:solidFill>
                  <a:schemeClr val="tx1"/>
                </a:solidFill>
              </a:rPr>
              <a:t>felles </a:t>
            </a:r>
            <a:r>
              <a:rPr lang="nb-NO" b="1" i="0" dirty="0">
                <a:solidFill>
                  <a:schemeClr val="tx1"/>
                </a:solidFill>
              </a:rPr>
              <a:t>digitaliseringsstrategi </a:t>
            </a:r>
            <a:r>
              <a:rPr lang="nb-NO" b="1" i="1" dirty="0">
                <a:solidFill>
                  <a:schemeClr val="tx1"/>
                </a:solidFill>
              </a:rPr>
              <a:t>Én digital offentlig sektor</a:t>
            </a:r>
            <a:r>
              <a:rPr lang="nb-NO" b="1" dirty="0">
                <a:solidFill>
                  <a:schemeClr val="tx1"/>
                </a:solidFill>
              </a:rPr>
              <a:t>.</a:t>
            </a:r>
          </a:p>
          <a:p>
            <a:pPr>
              <a:defRPr/>
            </a:pPr>
            <a:endParaRPr lang="nb-NO" b="1" dirty="0">
              <a:solidFill>
                <a:schemeClr val="tx1"/>
              </a:solidFill>
            </a:endParaRPr>
          </a:p>
          <a:p>
            <a:pPr>
              <a:defRPr/>
            </a:pPr>
            <a:r>
              <a:rPr lang="nb-NO" b="1" dirty="0">
                <a:solidFill>
                  <a:schemeClr val="accent3"/>
                </a:solidFill>
              </a:rPr>
              <a:t>Samhandling og samordning av digitaliseringen i offentlig sektor</a:t>
            </a:r>
          </a:p>
          <a:p>
            <a:pPr>
              <a:defRPr/>
            </a:pPr>
            <a:r>
              <a:rPr lang="nb-NO" dirty="0"/>
              <a:t>Digitaliseringsstrategien og den tilhørende handlingsplanen gjelder for offentlig sektor i perioden 2019–2025. Handlingsplanen er et verktøy for å følge opp strategien på en systematisk og helhetlig måte. </a:t>
            </a:r>
            <a:r>
              <a:rPr lang="nb-NO" dirty="0">
                <a:solidFill>
                  <a:schemeClr val="tx1"/>
                </a:solidFill>
              </a:rPr>
              <a:t>Handlings-planen er utarbeidet av Digitaliserings-direktoratet (Digdir) i samarbeid med </a:t>
            </a:r>
            <a:r>
              <a:rPr lang="nb-NO" dirty="0"/>
              <a:t>KS, Skate (Strategisk koordinering av tjenester i e-forvaltning)</a:t>
            </a:r>
            <a:r>
              <a:rPr lang="nb-NO" baseline="30000" dirty="0">
                <a:solidFill>
                  <a:schemeClr val="tx1"/>
                </a:solidFill>
              </a:rPr>
              <a:t>1</a:t>
            </a:r>
            <a:r>
              <a:rPr lang="nb-NO" dirty="0"/>
              <a:t> og Skates arbeidsutvalg (AU)</a:t>
            </a:r>
            <a:r>
              <a:rPr lang="nb-NO" dirty="0">
                <a:solidFill>
                  <a:schemeClr val="tx1"/>
                </a:solidFill>
              </a:rPr>
              <a:t>.</a:t>
            </a:r>
            <a:endParaRPr lang="nb-NO" dirty="0"/>
          </a:p>
          <a:p>
            <a:endParaRPr lang="nb-NO" dirty="0"/>
          </a:p>
          <a:p>
            <a:r>
              <a:rPr lang="nb-NO" dirty="0"/>
              <a:t>Digdir er, sammen med KS, den sentrale pådriveren i gjennomføringen av regjeringens digitaliseringsstrategi. Digdir samler inn status om alle initiativer i handlingsplanen, </a:t>
            </a:r>
            <a:r>
              <a:rPr lang="nb-NO" dirty="0" err="1"/>
              <a:t>fasiliterer</a:t>
            </a:r>
            <a:r>
              <a:rPr lang="nb-NO" dirty="0"/>
              <a:t> møter og erfaringsutveksling mellom de ulike initiativene, og har oversikt over relevant kunnskap og informasjon knyttet til digitalisering av offentlig sektor nasjonalt og internasjonalt. Digdir mottar også status på understøttende tiltak i statlig og kommunal sektor fra Skatesekretariatet, forbereder saksunderlag og ivaretar innspill fra Skate knyttet til handlingsplanen, og utarbeider halvårlige framdriftsrapporter om initiativene i handlingsplanen til Kommunal- og moderniseringsdepartementet.</a:t>
            </a:r>
          </a:p>
          <a:p>
            <a:endParaRPr lang="nb-NO" dirty="0"/>
          </a:p>
          <a:p>
            <a:r>
              <a:rPr lang="nb-NO" dirty="0"/>
              <a:t>Erfaringsrapporten gir et innblikk i arbeidet med oppfølgingen av digitaliseringsstrategien i det forløpne år. Verden vil endre seg i løpet av strategiperioden. Derfor vil </a:t>
            </a:r>
            <a:r>
              <a:rPr lang="nb-NO" dirty="0" err="1"/>
              <a:t>Digdirs</a:t>
            </a:r>
            <a:r>
              <a:rPr lang="nb-NO" dirty="0"/>
              <a:t> årlige erfaringsrapporter også peke på nye teknologier, samfunnsutfordringer og politiske føringer som kan påvirke arbeidet med digitalisering i årene som kommer. Hvis vi ser behov for å justere handlingsplanen som følge av disse utviklingstrekkene, vil vi presentere dette som anbefalinger i erfaringsrapportene.</a:t>
            </a:r>
          </a:p>
          <a:p>
            <a:r>
              <a:rPr lang="nb-NO" dirty="0"/>
              <a:t>Vårt mål er at rapporten skal være enkel å forstå og enkel å bruke i videre kommunikasjon. Hovedmålgruppene er politisk ledelse i departement og kommuner, og ansatte i kommunal og statlig sektor. Det skal ikke være nødvendig med dyp innsikt i den statlige IKT-politikken for å forstå innholdet i rapporten.</a:t>
            </a:r>
          </a:p>
          <a:p>
            <a:endParaRPr lang="nb-NO" dirty="0"/>
          </a:p>
          <a:p>
            <a:r>
              <a:rPr lang="nb-NO" dirty="0"/>
              <a:t>Rapporten er utarbeidet av: Arvid Bro Thuestad, Mette Louise Mannsåker og Kine Dale Strøm i Digdir. Alexandra Mull fra Capgemini </a:t>
            </a:r>
            <a:r>
              <a:rPr lang="nb-NO" dirty="0" err="1"/>
              <a:t>Invent</a:t>
            </a:r>
            <a:r>
              <a:rPr lang="nb-NO" dirty="0"/>
              <a:t> og Christoffer Knudsen fra </a:t>
            </a:r>
            <a:r>
              <a:rPr lang="nb-NO" dirty="0" err="1"/>
              <a:t>Styrkr</a:t>
            </a:r>
            <a:r>
              <a:rPr lang="nb-NO" dirty="0"/>
              <a:t> har også deltatt i arbeidet.</a:t>
            </a:r>
          </a:p>
          <a:p>
            <a:endParaRPr lang="nb-NO" dirty="0"/>
          </a:p>
          <a:p>
            <a:endParaRPr lang="nb-NO" dirty="0"/>
          </a:p>
          <a:p>
            <a:r>
              <a:rPr lang="nb-NO" b="1" dirty="0">
                <a:solidFill>
                  <a:schemeClr val="accent3"/>
                </a:solidFill>
              </a:rPr>
              <a:t>God</a:t>
            </a:r>
            <a:br>
              <a:rPr lang="nb-NO" b="1" dirty="0">
                <a:solidFill>
                  <a:schemeClr val="accent3"/>
                </a:solidFill>
              </a:rPr>
            </a:br>
            <a:r>
              <a:rPr lang="nb-NO" b="1" dirty="0">
                <a:solidFill>
                  <a:schemeClr val="accent3"/>
                </a:solidFill>
              </a:rPr>
              <a:t>leselyst!</a:t>
            </a:r>
          </a:p>
          <a:p>
            <a:endParaRPr lang="nb-NO" dirty="0"/>
          </a:p>
        </p:txBody>
      </p:sp>
      <p:sp>
        <p:nvSpPr>
          <p:cNvPr id="9" name="Plassholder for tekst 8">
            <a:extLst>
              <a:ext uri="{FF2B5EF4-FFF2-40B4-BE49-F238E27FC236}">
                <a16:creationId xmlns:a16="http://schemas.microsoft.com/office/drawing/2014/main" id="{EA437B77-968F-44F3-8CD1-8364D75E62C6}"/>
              </a:ext>
            </a:extLst>
          </p:cNvPr>
          <p:cNvSpPr>
            <a:spLocks noGrp="1"/>
          </p:cNvSpPr>
          <p:nvPr>
            <p:ph type="body" sz="quarter" idx="11"/>
          </p:nvPr>
        </p:nvSpPr>
        <p:spPr/>
        <p:txBody>
          <a:bodyPr/>
          <a:lstStyle/>
          <a:p>
            <a:r>
              <a:rPr lang="nb-NO"/>
              <a:t>Innledning</a:t>
            </a:r>
          </a:p>
        </p:txBody>
      </p:sp>
      <p:sp>
        <p:nvSpPr>
          <p:cNvPr id="13" name="TekstSylinder 12">
            <a:extLst>
              <a:ext uri="{FF2B5EF4-FFF2-40B4-BE49-F238E27FC236}">
                <a16:creationId xmlns:a16="http://schemas.microsoft.com/office/drawing/2014/main" id="{FF7F8724-A694-7645-BE94-396BC7F67865}"/>
              </a:ext>
            </a:extLst>
          </p:cNvPr>
          <p:cNvSpPr txBox="1"/>
          <p:nvPr/>
        </p:nvSpPr>
        <p:spPr>
          <a:xfrm>
            <a:off x="14632290" y="8267700"/>
            <a:ext cx="297797" cy="215444"/>
          </a:xfrm>
          <a:prstGeom prst="rect">
            <a:avLst/>
          </a:prstGeom>
          <a:noFill/>
        </p:spPr>
        <p:txBody>
          <a:bodyPr wrap="square" tIns="0" rtlCol="0" anchor="t">
            <a:spAutoFit/>
          </a:bodyPr>
          <a:lstStyle/>
          <a:p>
            <a:fld id="{B0D998A7-8CFD-8644-914D-450B192E71B7}" type="slidenum">
              <a:rPr lang="nb-NO" sz="1100" b="1" smtClean="0"/>
              <a:t>2</a:t>
            </a:fld>
            <a:endParaRPr lang="nb-NO" sz="1100" b="1"/>
          </a:p>
        </p:txBody>
      </p:sp>
      <p:pic>
        <p:nvPicPr>
          <p:cNvPr id="11" name="Bilde 10">
            <a:extLst>
              <a:ext uri="{FF2B5EF4-FFF2-40B4-BE49-F238E27FC236}">
                <a16:creationId xmlns:a16="http://schemas.microsoft.com/office/drawing/2014/main" id="{E4044976-ECB2-6B44-A569-087EE4A93BCB}"/>
              </a:ext>
            </a:extLst>
          </p:cNvPr>
          <p:cNvPicPr>
            <a:picLocks noChangeAspect="1"/>
          </p:cNvPicPr>
          <p:nvPr/>
        </p:nvPicPr>
        <p:blipFill>
          <a:blip r:embed="rId3"/>
          <a:stretch>
            <a:fillRect/>
          </a:stretch>
        </p:blipFill>
        <p:spPr>
          <a:xfrm>
            <a:off x="11403014" y="5153107"/>
            <a:ext cx="3306516" cy="2443081"/>
          </a:xfrm>
          <a:prstGeom prst="rect">
            <a:avLst/>
          </a:prstGeom>
        </p:spPr>
      </p:pic>
      <p:sp>
        <p:nvSpPr>
          <p:cNvPr id="10" name="TekstSylinder 24">
            <a:extLst>
              <a:ext uri="{FF2B5EF4-FFF2-40B4-BE49-F238E27FC236}">
                <a16:creationId xmlns:a16="http://schemas.microsoft.com/office/drawing/2014/main" id="{8067EC29-104D-4752-A543-B2EA5C1425F7}"/>
              </a:ext>
            </a:extLst>
          </p:cNvPr>
          <p:cNvSpPr txBox="1"/>
          <p:nvPr/>
        </p:nvSpPr>
        <p:spPr>
          <a:xfrm>
            <a:off x="1297430" y="7755437"/>
            <a:ext cx="10327375" cy="15388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Om Skate.</a:t>
            </a:r>
            <a:r>
              <a:rPr lang="nb-NO" sz="1000" b="0" i="1">
                <a:latin typeface="Arial" panose="020B0604020202020204" pitchFamily="34" charset="0"/>
              </a:rPr>
              <a:t> Digitaliseringsdirektoratet 2021. </a:t>
            </a:r>
          </a:p>
        </p:txBody>
      </p:sp>
    </p:spTree>
    <p:extLst>
      <p:ext uri="{BB962C8B-B14F-4D97-AF65-F5344CB8AC3E}">
        <p14:creationId xmlns:p14="http://schemas.microsoft.com/office/powerpoint/2010/main" val="265812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24E36-7100-8D44-8EE8-04CFBB9C182D}"/>
              </a:ext>
            </a:extLst>
          </p:cNvPr>
          <p:cNvSpPr>
            <a:spLocks noGrp="1"/>
          </p:cNvSpPr>
          <p:nvPr>
            <p:ph type="title"/>
          </p:nvPr>
        </p:nvSpPr>
        <p:spPr/>
        <p:txBody>
          <a:bodyPr/>
          <a:lstStyle/>
          <a:p>
            <a:r>
              <a:rPr lang="nb-NO"/>
              <a:t>Nye føringer og utviklingstrekk</a:t>
            </a:r>
          </a:p>
        </p:txBody>
      </p:sp>
      <p:sp>
        <p:nvSpPr>
          <p:cNvPr id="7" name="Plassholder for tekst 2">
            <a:extLst>
              <a:ext uri="{FF2B5EF4-FFF2-40B4-BE49-F238E27FC236}">
                <a16:creationId xmlns:a16="http://schemas.microsoft.com/office/drawing/2014/main" id="{FF0E0E24-A209-794E-B0CF-93CBD488126B}"/>
              </a:ext>
            </a:extLst>
          </p:cNvPr>
          <p:cNvSpPr>
            <a:spLocks noGrp="1"/>
          </p:cNvSpPr>
          <p:nvPr>
            <p:ph type="body" sz="quarter" idx="10"/>
          </p:nvPr>
        </p:nvSpPr>
        <p:spPr>
          <a:xfrm>
            <a:off x="8127206" y="1955054"/>
            <a:ext cx="6354481" cy="5143500"/>
          </a:xfrm>
        </p:spPr>
        <p:txBody>
          <a:bodyPr numCol="1">
            <a:noAutofit/>
          </a:bodyPr>
          <a:lstStyle/>
          <a:p>
            <a:pPr marL="0" indent="0">
              <a:spcBef>
                <a:spcPts val="600"/>
              </a:spcBef>
              <a:buNone/>
            </a:pPr>
            <a:r>
              <a:rPr lang="nb-NO" sz="2000" b="1" dirty="0"/>
              <a:t>Politikk</a:t>
            </a:r>
          </a:p>
          <a:p>
            <a:pPr marL="320675" indent="-320675">
              <a:spcBef>
                <a:spcPts val="600"/>
              </a:spcBef>
              <a:buClr>
                <a:schemeClr val="bg1"/>
              </a:buClr>
            </a:pPr>
            <a:r>
              <a:rPr lang="nb-NO" sz="2000" dirty="0"/>
              <a:t>Regjeringen ønsker mer innovasjon i offentlig sektor</a:t>
            </a:r>
            <a:endParaRPr lang="nb-NO" sz="2000" strike="sngStrike" dirty="0"/>
          </a:p>
          <a:p>
            <a:pPr marL="320675" indent="-320675">
              <a:spcBef>
                <a:spcPts val="600"/>
              </a:spcBef>
              <a:buClr>
                <a:schemeClr val="bg1"/>
              </a:buClr>
            </a:pPr>
            <a:r>
              <a:rPr lang="nb-NO" sz="2000" dirty="0"/>
              <a:t>Strategi om kunstig intelligens skal bidra til ansvarlig bruk i offentlig sektor, og økt konkurransekraft for næringslivet</a:t>
            </a:r>
          </a:p>
          <a:p>
            <a:pPr marL="320675" indent="-320675">
              <a:spcBef>
                <a:spcPts val="600"/>
              </a:spcBef>
              <a:buClr>
                <a:schemeClr val="bg1"/>
              </a:buClr>
            </a:pPr>
            <a:r>
              <a:rPr lang="nb-NO" sz="2000" dirty="0"/>
              <a:t>Norsk deltakelse i EUs nye digitaliseringsprogram, og samarbeid med EU innen KI, informasjonssikkerhet og kompetanseheving </a:t>
            </a:r>
          </a:p>
          <a:p>
            <a:pPr marL="320675" indent="-320675">
              <a:spcBef>
                <a:spcPts val="600"/>
              </a:spcBef>
              <a:buClr>
                <a:schemeClr val="bg1"/>
              </a:buClr>
            </a:pPr>
            <a:r>
              <a:rPr lang="nb-NO" sz="2000" dirty="0" err="1"/>
              <a:t>Schrems</a:t>
            </a:r>
            <a:r>
              <a:rPr lang="nb-NO" sz="2000" dirty="0"/>
              <a:t> II-dommen kan få betydning for flere digitale løsninger </a:t>
            </a:r>
          </a:p>
          <a:p>
            <a:pPr marL="320675" indent="-320675">
              <a:spcBef>
                <a:spcPts val="600"/>
              </a:spcBef>
              <a:buClr>
                <a:schemeClr val="bg1"/>
              </a:buClr>
            </a:pPr>
            <a:r>
              <a:rPr lang="nb-NO" sz="2000" dirty="0"/>
              <a:t>Nytt rammeprogram for forskning og innovasjon i EU fremhever behovet for tverrfaglige satsninger</a:t>
            </a:r>
          </a:p>
          <a:p>
            <a:pPr marL="320675" indent="-320675">
              <a:spcBef>
                <a:spcPts val="600"/>
              </a:spcBef>
              <a:buClr>
                <a:schemeClr val="bg1"/>
              </a:buClr>
            </a:pPr>
            <a:r>
              <a:rPr lang="nb-NO" sz="2000" dirty="0"/>
              <a:t>Vi skal forsterke innsatsen for å nå </a:t>
            </a:r>
            <a:r>
              <a:rPr lang="nb-NO" sz="2000" dirty="0" err="1"/>
              <a:t>bærekraftsmålene</a:t>
            </a:r>
            <a:endParaRPr lang="nb-NO" sz="2000"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285722" indent="-285722">
              <a:spcBef>
                <a:spcPts val="600"/>
              </a:spcBef>
              <a:buFontTx/>
              <a:buChar char="-"/>
            </a:pPr>
            <a:endParaRPr lang="nb-NO" sz="2000" b="1" dirty="0"/>
          </a:p>
          <a:p>
            <a:pPr marL="0" indent="0">
              <a:spcBef>
                <a:spcPts val="600"/>
              </a:spcBef>
              <a:buNone/>
            </a:pPr>
            <a:endParaRPr lang="nb-NO" sz="2000" b="1" dirty="0"/>
          </a:p>
          <a:p>
            <a:pPr marL="285722" indent="-285722">
              <a:spcBef>
                <a:spcPts val="600"/>
              </a:spcBef>
              <a:buFontTx/>
              <a:buChar char="-"/>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b="1" dirty="0"/>
          </a:p>
          <a:p>
            <a:pPr>
              <a:spcBef>
                <a:spcPts val="600"/>
              </a:spcBef>
            </a:pPr>
            <a:endParaRPr lang="nb-NO" sz="2000" dirty="0"/>
          </a:p>
          <a:p>
            <a:pPr>
              <a:spcBef>
                <a:spcPts val="600"/>
              </a:spcBef>
            </a:pPr>
            <a:endParaRPr lang="nb-NO" sz="2000" dirty="0"/>
          </a:p>
        </p:txBody>
      </p:sp>
      <p:sp>
        <p:nvSpPr>
          <p:cNvPr id="3" name="Plassholder for tekst 2">
            <a:extLst>
              <a:ext uri="{FF2B5EF4-FFF2-40B4-BE49-F238E27FC236}">
                <a16:creationId xmlns:a16="http://schemas.microsoft.com/office/drawing/2014/main" id="{FCF4F0B3-412C-EF45-8067-63453B26D6E4}"/>
              </a:ext>
            </a:extLst>
          </p:cNvPr>
          <p:cNvSpPr>
            <a:spLocks noGrp="1"/>
          </p:cNvSpPr>
          <p:nvPr>
            <p:ph type="body" sz="quarter" idx="11"/>
          </p:nvPr>
        </p:nvSpPr>
        <p:spPr/>
        <p:txBody>
          <a:bodyPr/>
          <a:lstStyle/>
          <a:p>
            <a:r>
              <a:rPr lang="nb-NO"/>
              <a:t>3 – Nye føringer og utviklingstrekk</a:t>
            </a:r>
          </a:p>
        </p:txBody>
      </p:sp>
      <p:sp>
        <p:nvSpPr>
          <p:cNvPr id="8" name="TekstSylinder 7">
            <a:extLst>
              <a:ext uri="{FF2B5EF4-FFF2-40B4-BE49-F238E27FC236}">
                <a16:creationId xmlns:a16="http://schemas.microsoft.com/office/drawing/2014/main" id="{925D0BFC-366A-0A4A-9AB1-D5ED4A4F5745}"/>
              </a:ext>
            </a:extLst>
          </p:cNvPr>
          <p:cNvSpPr txBox="1"/>
          <p:nvPr/>
        </p:nvSpPr>
        <p:spPr>
          <a:xfrm>
            <a:off x="2528046" y="1936750"/>
            <a:ext cx="4867835" cy="3210751"/>
          </a:xfrm>
          <a:prstGeom prst="rect">
            <a:avLst/>
          </a:prstGeom>
          <a:noFill/>
        </p:spPr>
        <p:txBody>
          <a:bodyPr wrap="square" rtlCol="0">
            <a:spAutoFit/>
          </a:bodyPr>
          <a:lstStyle/>
          <a:p>
            <a:pPr defTabSz="1149834"/>
            <a:r>
              <a:rPr lang="nb-NO" sz="2000" b="1" dirty="0">
                <a:solidFill>
                  <a:srgbClr val="1E2B3C"/>
                </a:solidFill>
                <a:latin typeface="Arial" panose="020B0604020202020204" pitchFamily="34" charset="0"/>
              </a:rPr>
              <a:t>Alle langsiktige strategier krever justeringer når omgivelsene endrer seg. Hvilke nye føringer har kommet det siste året, og hvilke utviklingstrekk tror vi vil kunne påvirke initiativene i strategien og veien videre?</a:t>
            </a:r>
          </a:p>
          <a:p>
            <a:pPr defTabSz="1149834"/>
            <a:endParaRPr lang="nb-NO" sz="2000" b="1" dirty="0">
              <a:solidFill>
                <a:srgbClr val="1E2B3C"/>
              </a:solidFill>
              <a:latin typeface="Arial" panose="020B0604020202020204" pitchFamily="34" charset="0"/>
            </a:endParaRPr>
          </a:p>
          <a:p>
            <a:pPr defTabSz="1149834"/>
            <a:r>
              <a:rPr lang="nb-NO" sz="2000" b="1" dirty="0">
                <a:solidFill>
                  <a:srgbClr val="1E2B3C"/>
                </a:solidFill>
                <a:latin typeface="Arial" panose="020B0604020202020204" pitchFamily="34" charset="0"/>
              </a:rPr>
              <a:t>Her er føringene og utviklingstrekkene vi er mest opptatte av. </a:t>
            </a:r>
          </a:p>
          <a:p>
            <a:pPr defTabSz="1149834"/>
            <a:endParaRPr lang="nb-NO" dirty="0">
              <a:solidFill>
                <a:srgbClr val="1E2B3C"/>
              </a:solidFill>
              <a:latin typeface="Arial" panose="020B0604020202020204"/>
            </a:endParaRPr>
          </a:p>
        </p:txBody>
      </p:sp>
      <p:pic>
        <p:nvPicPr>
          <p:cNvPr id="10" name="Bilde 9">
            <a:extLst>
              <a:ext uri="{FF2B5EF4-FFF2-40B4-BE49-F238E27FC236}">
                <a16:creationId xmlns:a16="http://schemas.microsoft.com/office/drawing/2014/main" id="{1246BAC6-FB6A-A640-9031-4FBF965A5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1240" y="1536912"/>
            <a:ext cx="864777" cy="692497"/>
          </a:xfrm>
          <a:prstGeom prst="rect">
            <a:avLst/>
          </a:prstGeom>
        </p:spPr>
      </p:pic>
      <p:cxnSp>
        <p:nvCxnSpPr>
          <p:cNvPr id="11" name="Rett pil 10">
            <a:extLst>
              <a:ext uri="{FF2B5EF4-FFF2-40B4-BE49-F238E27FC236}">
                <a16:creationId xmlns:a16="http://schemas.microsoft.com/office/drawing/2014/main" id="{277FA6B2-7F9C-904C-8098-E3159BAEA88B}"/>
              </a:ext>
            </a:extLst>
          </p:cNvPr>
          <p:cNvCxnSpPr>
            <a:cxnSpLocks/>
          </p:cNvCxnSpPr>
          <p:nvPr/>
        </p:nvCxnSpPr>
        <p:spPr>
          <a:xfrm>
            <a:off x="13168993" y="7536802"/>
            <a:ext cx="1600304" cy="0"/>
          </a:xfrm>
          <a:prstGeom prst="straightConnector1">
            <a:avLst/>
          </a:prstGeom>
          <a:ln w="2857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kstSylinder 15">
            <a:extLst>
              <a:ext uri="{FF2B5EF4-FFF2-40B4-BE49-F238E27FC236}">
                <a16:creationId xmlns:a16="http://schemas.microsoft.com/office/drawing/2014/main" id="{E6EAB889-464F-714E-8C90-2AC7DED0FD1D}"/>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20</a:t>
            </a:fld>
            <a:endParaRPr lang="nb-NO" sz="1100" b="1">
              <a:latin typeface="Arial" panose="020B0604020202020204" pitchFamily="34" charset="0"/>
            </a:endParaRPr>
          </a:p>
        </p:txBody>
      </p:sp>
    </p:spTree>
    <p:extLst>
      <p:ext uri="{BB962C8B-B14F-4D97-AF65-F5344CB8AC3E}">
        <p14:creationId xmlns:p14="http://schemas.microsoft.com/office/powerpoint/2010/main" val="315363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2">
            <a:extLst>
              <a:ext uri="{FF2B5EF4-FFF2-40B4-BE49-F238E27FC236}">
                <a16:creationId xmlns:a16="http://schemas.microsoft.com/office/drawing/2014/main" id="{FF0E0E24-A209-794E-B0CF-93CBD488126B}"/>
              </a:ext>
            </a:extLst>
          </p:cNvPr>
          <p:cNvSpPr>
            <a:spLocks noGrp="1"/>
          </p:cNvSpPr>
          <p:nvPr>
            <p:ph type="body" sz="quarter" idx="10"/>
          </p:nvPr>
        </p:nvSpPr>
        <p:spPr>
          <a:xfrm>
            <a:off x="2619375" y="4572000"/>
            <a:ext cx="6108698" cy="3476130"/>
          </a:xfrm>
        </p:spPr>
        <p:txBody>
          <a:bodyPr numCol="1">
            <a:noAutofit/>
          </a:bodyPr>
          <a:lstStyle/>
          <a:p>
            <a:pPr marL="0" indent="0">
              <a:spcBef>
                <a:spcPts val="600"/>
              </a:spcBef>
              <a:buNone/>
            </a:pPr>
            <a:r>
              <a:rPr lang="nb-NO" sz="2000" b="1"/>
              <a:t>Teknologi</a:t>
            </a:r>
          </a:p>
          <a:p>
            <a:pPr marL="342900" indent="-342900">
              <a:spcBef>
                <a:spcPts val="600"/>
              </a:spcBef>
              <a:buClr>
                <a:schemeClr val="bg1"/>
              </a:buClr>
            </a:pPr>
            <a:r>
              <a:rPr lang="nb-NO" sz="2000"/>
              <a:t>Nedstengningen av samfunnet satte fart på digitaliseringen innenfor mange sektorområder, blant annet helse, finans og utdanning</a:t>
            </a:r>
          </a:p>
          <a:p>
            <a:pPr marL="342900" indent="-342900">
              <a:spcBef>
                <a:spcPts val="600"/>
              </a:spcBef>
              <a:buClr>
                <a:schemeClr val="bg1"/>
              </a:buClr>
            </a:pPr>
            <a:r>
              <a:rPr lang="nb-NO" sz="2000"/>
              <a:t>Kunstig intelligens vil gjøre det mulig å levere bedre og mer målrettede tjenester</a:t>
            </a:r>
          </a:p>
          <a:p>
            <a:pPr marL="342900" indent="-342900">
              <a:spcBef>
                <a:spcPts val="600"/>
              </a:spcBef>
              <a:buClr>
                <a:schemeClr val="bg1"/>
              </a:buClr>
            </a:pPr>
            <a:r>
              <a:rPr lang="nb-NO" sz="2000"/>
              <a:t>Behovet for mer og bedre data forsterkes</a:t>
            </a:r>
          </a:p>
          <a:p>
            <a:pPr marL="342900" indent="-342900">
              <a:spcBef>
                <a:spcPts val="600"/>
              </a:spcBef>
              <a:buClr>
                <a:schemeClr val="bg1"/>
              </a:buClr>
            </a:pPr>
            <a:r>
              <a:rPr lang="nb-NO" sz="2000"/>
              <a:t>Nye teknologier bidrar til nye måter å samle inn, og ta i bruk data på </a:t>
            </a:r>
          </a:p>
          <a:p>
            <a:pPr marL="0" indent="0">
              <a:spcBef>
                <a:spcPts val="600"/>
              </a:spcBef>
              <a:buNone/>
            </a:pPr>
            <a:endParaRPr lang="nb-NO" sz="2000" b="1"/>
          </a:p>
        </p:txBody>
      </p:sp>
      <p:sp>
        <p:nvSpPr>
          <p:cNvPr id="3" name="Plassholder for tekst 2">
            <a:extLst>
              <a:ext uri="{FF2B5EF4-FFF2-40B4-BE49-F238E27FC236}">
                <a16:creationId xmlns:a16="http://schemas.microsoft.com/office/drawing/2014/main" id="{45791AB4-FB51-7649-A0AD-25E6B3869B17}"/>
              </a:ext>
            </a:extLst>
          </p:cNvPr>
          <p:cNvSpPr>
            <a:spLocks noGrp="1"/>
          </p:cNvSpPr>
          <p:nvPr>
            <p:ph type="body" sz="quarter" idx="11"/>
          </p:nvPr>
        </p:nvSpPr>
        <p:spPr/>
        <p:txBody>
          <a:bodyPr/>
          <a:lstStyle/>
          <a:p>
            <a:r>
              <a:rPr lang="nb-NO"/>
              <a:t>3 – Nye føringer og utviklingstrekk</a:t>
            </a:r>
          </a:p>
        </p:txBody>
      </p:sp>
      <p:pic>
        <p:nvPicPr>
          <p:cNvPr id="10" name="Graphic 9">
            <a:extLst>
              <a:ext uri="{FF2B5EF4-FFF2-40B4-BE49-F238E27FC236}">
                <a16:creationId xmlns:a16="http://schemas.microsoft.com/office/drawing/2014/main" id="{9C33BDF4-D667-42DC-968E-89BC8FCC10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7568" y="4250621"/>
            <a:ext cx="632688" cy="642758"/>
          </a:xfrm>
          <a:prstGeom prst="rect">
            <a:avLst/>
          </a:prstGeom>
        </p:spPr>
      </p:pic>
      <p:pic>
        <p:nvPicPr>
          <p:cNvPr id="18" name="Graphic 17">
            <a:extLst>
              <a:ext uri="{FF2B5EF4-FFF2-40B4-BE49-F238E27FC236}">
                <a16:creationId xmlns:a16="http://schemas.microsoft.com/office/drawing/2014/main" id="{8EBDE4D2-E222-449A-86D0-42E667EC84B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4655" y="1527369"/>
            <a:ext cx="538200" cy="644400"/>
          </a:xfrm>
          <a:prstGeom prst="rect">
            <a:avLst/>
          </a:prstGeom>
        </p:spPr>
      </p:pic>
      <p:pic>
        <p:nvPicPr>
          <p:cNvPr id="11" name="Bilde 10">
            <a:extLst>
              <a:ext uri="{FF2B5EF4-FFF2-40B4-BE49-F238E27FC236}">
                <a16:creationId xmlns:a16="http://schemas.microsoft.com/office/drawing/2014/main" id="{B6896426-45F1-A248-94C7-547DA4B6F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7351" y="1513922"/>
            <a:ext cx="733123" cy="676511"/>
          </a:xfrm>
          <a:prstGeom prst="rect">
            <a:avLst/>
          </a:prstGeom>
        </p:spPr>
      </p:pic>
      <p:sp>
        <p:nvSpPr>
          <p:cNvPr id="12" name="Rektangel 11">
            <a:extLst>
              <a:ext uri="{FF2B5EF4-FFF2-40B4-BE49-F238E27FC236}">
                <a16:creationId xmlns:a16="http://schemas.microsoft.com/office/drawing/2014/main" id="{73A0BB3D-2746-1C44-ACC4-2A7D86CFCF28}"/>
              </a:ext>
            </a:extLst>
          </p:cNvPr>
          <p:cNvSpPr/>
          <p:nvPr/>
        </p:nvSpPr>
        <p:spPr>
          <a:xfrm>
            <a:off x="2619375" y="1908174"/>
            <a:ext cx="6349813" cy="2663825"/>
          </a:xfrm>
          <a:prstGeom prst="rect">
            <a:avLst/>
          </a:prstGeom>
        </p:spPr>
        <p:txBody>
          <a:bodyPr vert="horz" lIns="0" tIns="0" rIns="0" bIns="0" numCol="1" rtlCol="0">
            <a:noAutofit/>
          </a:bodyPr>
          <a:lstStyle/>
          <a:p>
            <a:pPr defTabSz="1219085">
              <a:spcBef>
                <a:spcPts val="600"/>
              </a:spcBef>
              <a:buClr>
                <a:schemeClr val="accent1"/>
              </a:buClr>
            </a:pPr>
            <a:r>
              <a:rPr lang="nb-NO" sz="2000" b="1">
                <a:solidFill>
                  <a:schemeClr val="accent1"/>
                </a:solidFill>
              </a:rPr>
              <a:t>Økonomi</a:t>
            </a:r>
          </a:p>
          <a:p>
            <a:pPr marL="342900" indent="-342900" defTabSz="1219085">
              <a:spcBef>
                <a:spcPts val="600"/>
              </a:spcBef>
              <a:buClr>
                <a:schemeClr val="bg1"/>
              </a:buClr>
              <a:buFont typeface="Arial" panose="020B0604020202020204" pitchFamily="34" charset="0"/>
              <a:buChar char="•"/>
            </a:pPr>
            <a:r>
              <a:rPr lang="nb-NO" sz="2000">
                <a:solidFill>
                  <a:schemeClr val="accent1"/>
                </a:solidFill>
              </a:rPr>
              <a:t>Stadig færre yrkesaktive per pensjonist påvirker bæreevnen til velferdsstaten</a:t>
            </a:r>
          </a:p>
          <a:p>
            <a:pPr marL="342900" indent="-342900" defTabSz="1219085">
              <a:spcBef>
                <a:spcPts val="600"/>
              </a:spcBef>
              <a:buClr>
                <a:schemeClr val="bg1"/>
              </a:buClr>
              <a:buFont typeface="Arial" panose="020B0604020202020204" pitchFamily="34" charset="0"/>
              <a:buChar char="•"/>
            </a:pPr>
            <a:r>
              <a:rPr lang="nb-NO" sz="2000">
                <a:solidFill>
                  <a:schemeClr val="accent1"/>
                </a:solidFill>
              </a:rPr>
              <a:t>Oljeinntektene vil ikke spille en like stor rolle fremover</a:t>
            </a:r>
          </a:p>
          <a:p>
            <a:pPr marL="342900" indent="-342900" defTabSz="1219085">
              <a:spcBef>
                <a:spcPts val="600"/>
              </a:spcBef>
              <a:buClr>
                <a:schemeClr val="bg1"/>
              </a:buClr>
              <a:buFont typeface="Arial" panose="020B0604020202020204" pitchFamily="34" charset="0"/>
              <a:buChar char="•"/>
            </a:pPr>
            <a:r>
              <a:rPr lang="nb-NO" sz="2000">
                <a:solidFill>
                  <a:schemeClr val="accent1"/>
                </a:solidFill>
              </a:rPr>
              <a:t>Ettervirkningene av pandemien forsterker presset på økonomien</a:t>
            </a:r>
          </a:p>
        </p:txBody>
      </p:sp>
      <p:sp>
        <p:nvSpPr>
          <p:cNvPr id="13" name="Plassholder for tekst 2">
            <a:extLst>
              <a:ext uri="{FF2B5EF4-FFF2-40B4-BE49-F238E27FC236}">
                <a16:creationId xmlns:a16="http://schemas.microsoft.com/office/drawing/2014/main" id="{7045D601-BF35-B14C-BA31-7C31DAC02D51}"/>
              </a:ext>
            </a:extLst>
          </p:cNvPr>
          <p:cNvSpPr txBox="1">
            <a:spLocks/>
          </p:cNvSpPr>
          <p:nvPr/>
        </p:nvSpPr>
        <p:spPr>
          <a:xfrm>
            <a:off x="9386888" y="1908175"/>
            <a:ext cx="5616575" cy="5895975"/>
          </a:xfrm>
          <a:prstGeom prst="rect">
            <a:avLst/>
          </a:prstGeom>
        </p:spPr>
        <p:txBody>
          <a:bodyPr vert="horz" lIns="0" tIns="0" rIns="0" bIns="0" numCol="1" rtlCol="0">
            <a:noAutofit/>
          </a:bodyPr>
          <a:lstStyle>
            <a:lvl1pPr marL="540000" indent="-540000" algn="l" defTabSz="1219085" rtl="0" eaLnBrk="1" latinLnBrk="0" hangingPunct="1">
              <a:lnSpc>
                <a:spcPct val="100000"/>
              </a:lnSpc>
              <a:spcBef>
                <a:spcPts val="2500"/>
              </a:spcBef>
              <a:buClr>
                <a:schemeClr val="accent1"/>
              </a:buClr>
              <a:buFont typeface="Arial" panose="020B0604020202020204" pitchFamily="34" charset="0"/>
              <a:buChar char="•"/>
              <a:defRPr sz="450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nb-NO" sz="2000" b="1"/>
              <a:t>Befolkning</a:t>
            </a:r>
          </a:p>
          <a:p>
            <a:pPr marL="342900" indent="-342900">
              <a:spcBef>
                <a:spcPts val="600"/>
              </a:spcBef>
              <a:buClr>
                <a:schemeClr val="bg1"/>
              </a:buClr>
            </a:pPr>
            <a:r>
              <a:rPr lang="nb-NO" sz="2000"/>
              <a:t>Den digitale modenheten i befolkningen øker, men modenheten er ikke jevnt fordelt, og flere mangler nødvendige digitale kompetanser</a:t>
            </a:r>
          </a:p>
          <a:p>
            <a:pPr marL="342900" indent="-342900">
              <a:spcBef>
                <a:spcPts val="600"/>
              </a:spcBef>
              <a:buClr>
                <a:schemeClr val="bg1"/>
              </a:buClr>
            </a:pPr>
            <a:r>
              <a:rPr lang="nb-NO" sz="2000"/>
              <a:t>Forventningene til bedre brukerretting av tjenestene øker i takt med utvikling av digital modenhet</a:t>
            </a:r>
          </a:p>
          <a:p>
            <a:pPr marL="342900" indent="-342900">
              <a:spcBef>
                <a:spcPts val="600"/>
              </a:spcBef>
              <a:buClr>
                <a:schemeClr val="bg1"/>
              </a:buClr>
            </a:pPr>
            <a:r>
              <a:rPr lang="nb-NO" sz="2000"/>
              <a:t>Andre måter å samle inn data, og mer bruk av data på tvers av virksomheter kan utfordre den sterke tilliten i samfunnet</a:t>
            </a:r>
          </a:p>
          <a:p>
            <a:pPr marL="342900" indent="-342900">
              <a:spcBef>
                <a:spcPts val="600"/>
              </a:spcBef>
              <a:buClr>
                <a:schemeClr val="bg1"/>
              </a:buClr>
            </a:pPr>
            <a:r>
              <a:rPr lang="nb-NO" sz="2000"/>
              <a:t>Tillit til myndighetene er lavere i utsatte grupper</a:t>
            </a:r>
          </a:p>
          <a:p>
            <a:pPr marL="342900" indent="-342900">
              <a:spcBef>
                <a:spcPts val="600"/>
              </a:spcBef>
              <a:buClr>
                <a:schemeClr val="bg1"/>
              </a:buClr>
            </a:pPr>
            <a:r>
              <a:rPr lang="nb-NO" sz="2000"/>
              <a:t>Pandemien har satt flere utenfor arbeidslivet</a:t>
            </a:r>
          </a:p>
          <a:p>
            <a:pPr marL="342900" indent="-342900">
              <a:spcBef>
                <a:spcPts val="600"/>
              </a:spcBef>
              <a:buClr>
                <a:schemeClr val="bg1"/>
              </a:buClr>
            </a:pPr>
            <a:r>
              <a:rPr lang="nb-NO" sz="2000"/>
              <a:t>Digitalisering medfører endring av arbeidslivet</a:t>
            </a:r>
          </a:p>
          <a:p>
            <a:pPr marL="342900" indent="-342900">
              <a:spcBef>
                <a:spcPts val="600"/>
              </a:spcBef>
              <a:buClr>
                <a:schemeClr val="bg1"/>
              </a:buClr>
            </a:pPr>
            <a:r>
              <a:rPr lang="nb-NO" sz="2000"/>
              <a:t>Behovet for livslang læring er forsterket</a:t>
            </a:r>
          </a:p>
          <a:p>
            <a:pPr>
              <a:spcBef>
                <a:spcPts val="600"/>
              </a:spcBef>
            </a:pPr>
            <a:endParaRPr lang="nb-NO" sz="2000"/>
          </a:p>
        </p:txBody>
      </p:sp>
      <p:sp>
        <p:nvSpPr>
          <p:cNvPr id="16" name="TekstSylinder 15">
            <a:extLst>
              <a:ext uri="{FF2B5EF4-FFF2-40B4-BE49-F238E27FC236}">
                <a16:creationId xmlns:a16="http://schemas.microsoft.com/office/drawing/2014/main" id="{4BD9BE2C-FF25-F746-858C-8769A949AA47}"/>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21</a:t>
            </a:fld>
            <a:endParaRPr lang="nb-NO" sz="1100" b="1">
              <a:latin typeface="Arial" panose="020B0604020202020204" pitchFamily="34" charset="0"/>
            </a:endParaRPr>
          </a:p>
        </p:txBody>
      </p:sp>
    </p:spTree>
    <p:extLst>
      <p:ext uri="{BB962C8B-B14F-4D97-AF65-F5344CB8AC3E}">
        <p14:creationId xmlns:p14="http://schemas.microsoft.com/office/powerpoint/2010/main" val="3623819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1F9A3520-65C3-47A6-ACBE-FFE9CDFB0B99}"/>
              </a:ext>
            </a:extLst>
          </p:cNvPr>
          <p:cNvSpPr>
            <a:spLocks noGrp="1"/>
          </p:cNvSpPr>
          <p:nvPr>
            <p:ph type="body" sz="quarter" idx="11"/>
          </p:nvPr>
        </p:nvSpPr>
        <p:spPr>
          <a:xfrm>
            <a:off x="1297432" y="8267700"/>
            <a:ext cx="7772400" cy="330200"/>
          </a:xfrm>
        </p:spPr>
        <p:txBody>
          <a:bodyPr/>
          <a:lstStyle/>
          <a:p>
            <a:r>
              <a:rPr lang="nb-NO"/>
              <a:t>3 – Nye føringer og utviklingstrekk</a:t>
            </a:r>
          </a:p>
        </p:txBody>
      </p:sp>
      <p:sp>
        <p:nvSpPr>
          <p:cNvPr id="3" name="Text Placeholder 2">
            <a:extLst>
              <a:ext uri="{FF2B5EF4-FFF2-40B4-BE49-F238E27FC236}">
                <a16:creationId xmlns:a16="http://schemas.microsoft.com/office/drawing/2014/main" id="{579ACAE7-4A65-44E7-8BEE-B26A4CD80AF3}"/>
              </a:ext>
            </a:extLst>
          </p:cNvPr>
          <p:cNvSpPr>
            <a:spLocks noGrp="1"/>
          </p:cNvSpPr>
          <p:nvPr>
            <p:ph type="body" sz="quarter" idx="10"/>
          </p:nvPr>
        </p:nvSpPr>
        <p:spPr>
          <a:xfrm>
            <a:off x="1297432" y="1727200"/>
            <a:ext cx="13281490" cy="5870388"/>
          </a:xfrm>
        </p:spPr>
        <p:txBody>
          <a:bodyPr>
            <a:noAutofit/>
          </a:bodyPr>
          <a:lstStyle/>
          <a:p>
            <a:r>
              <a:rPr lang="nb-NO" b="1" dirty="0"/>
              <a:t>EU-domstolen avsa 16. juli 2020 </a:t>
            </a:r>
            <a:br>
              <a:rPr lang="nb-NO" b="1" dirty="0"/>
            </a:br>
            <a:r>
              <a:rPr lang="nb-NO" b="1" dirty="0"/>
              <a:t>en prinsipiell dom om overføring av personopplysninger til land utenfor EU/EØS. Dommen kan</a:t>
            </a:r>
            <a:br>
              <a:rPr lang="nb-NO" b="1" dirty="0"/>
            </a:br>
            <a:r>
              <a:rPr lang="nb-NO" b="1" dirty="0"/>
              <a:t>få betydning for flere digitale løsninger som benyttes av innbyggere, offentlige og private virksomheter.</a:t>
            </a:r>
          </a:p>
          <a:p>
            <a:endParaRPr lang="nb-NO" b="1" dirty="0"/>
          </a:p>
          <a:p>
            <a:r>
              <a:rPr lang="nb-NO" b="1" dirty="0">
                <a:solidFill>
                  <a:schemeClr val="accent3"/>
                </a:solidFill>
              </a:rPr>
              <a:t>Bakgrunn</a:t>
            </a:r>
          </a:p>
          <a:p>
            <a:r>
              <a:rPr lang="nb-NO" dirty="0"/>
              <a:t>Avgjørelsen kalles «</a:t>
            </a:r>
            <a:r>
              <a:rPr lang="nb-NO" dirty="0" err="1"/>
              <a:t>Schrems</a:t>
            </a:r>
            <a:r>
              <a:rPr lang="nb-NO" dirty="0"/>
              <a:t> II-dommen» etter den østerrikske personvernaktivisten Max </a:t>
            </a:r>
            <a:r>
              <a:rPr lang="nb-NO" dirty="0" err="1"/>
              <a:t>Schrems</a:t>
            </a:r>
            <a:r>
              <a:rPr lang="nb-NO" dirty="0"/>
              <a:t>. </a:t>
            </a:r>
            <a:r>
              <a:rPr lang="nb-NO" dirty="0" err="1"/>
              <a:t>Schrems</a:t>
            </a:r>
            <a:r>
              <a:rPr lang="nb-NO" dirty="0"/>
              <a:t> klaget til det irske data-tilsynet for å stoppe overføringen av personopplysninger mellom Facebook Irland og Facebook Inc. i USA. Han begrunnet dette med at personopplysningene hans ikke var godt nok beskyttet i USA. </a:t>
            </a:r>
          </a:p>
          <a:p>
            <a:endParaRPr lang="nb-NO" dirty="0"/>
          </a:p>
          <a:p>
            <a:r>
              <a:rPr lang="nb-NO" dirty="0"/>
              <a:t>Dersom personopplysninger skal overføres til land utenfor EU/EØS, må man ha et overføringsgrunnlag i henhold til personvernforordningen.</a:t>
            </a:r>
          </a:p>
          <a:p>
            <a:r>
              <a:rPr lang="nb-NO" spc="-20" dirty="0"/>
              <a:t>Et mye brukt overføringsgrunnlag til USA var «</a:t>
            </a:r>
            <a:r>
              <a:rPr lang="nb-NO" spc="-20" dirty="0" err="1"/>
              <a:t>Privacy</a:t>
            </a:r>
            <a:r>
              <a:rPr lang="nb-NO" spc="-20" dirty="0"/>
              <a:t> Shield». Dette var en sertifiseringsordning for virksomheter i USA opprettet i samarbeid mellom EU og USA. EU-domstolen kom til at EU-kommisjonens beslutning om «</a:t>
            </a:r>
            <a:r>
              <a:rPr lang="nb-NO" spc="-20" dirty="0" err="1"/>
              <a:t>Privacy</a:t>
            </a:r>
            <a:r>
              <a:rPr lang="nb-NO" spc="-20" dirty="0"/>
              <a:t> Shield» var i strid med kravene til et tilstrekkelig beskyttelsesnivå i person-</a:t>
            </a:r>
            <a:r>
              <a:rPr lang="nb-NO" spc="-20" dirty="0" err="1"/>
              <a:t>vernforordningen</a:t>
            </a:r>
            <a:r>
              <a:rPr lang="nb-NO" spc="-20" dirty="0"/>
              <a:t>, lest i lys av menneskerettighetene. Sentralt i vurderingen var de vide hjemlene </a:t>
            </a:r>
            <a:br>
              <a:rPr lang="nb-NO" spc="-20" dirty="0"/>
            </a:br>
            <a:r>
              <a:rPr lang="nb-NO" spc="-20" dirty="0"/>
              <a:t>til amerikansk etterretning og at europeiske borgere ikke har god nok mulighet til å overprøve beslutningene om overvåking. </a:t>
            </a:r>
          </a:p>
          <a:p>
            <a:endParaRPr lang="nb-NO" b="1" dirty="0"/>
          </a:p>
          <a:p>
            <a:r>
              <a:rPr lang="nb-NO" b="1" dirty="0">
                <a:solidFill>
                  <a:schemeClr val="accent3"/>
                </a:solidFill>
              </a:rPr>
              <a:t>Kan en benytte andre overføringsgrunnlag?</a:t>
            </a:r>
          </a:p>
          <a:p>
            <a:r>
              <a:rPr lang="nb-NO" dirty="0"/>
              <a:t>Som følge av dommen, er «</a:t>
            </a:r>
            <a:r>
              <a:rPr lang="nb-NO" dirty="0" err="1"/>
              <a:t>Privacy</a:t>
            </a:r>
            <a:r>
              <a:rPr lang="nb-NO" dirty="0"/>
              <a:t> Shield» ikke lengre gyldig som overføringsgrunnlag for person-opplysninger mellom Europa og USA. </a:t>
            </a:r>
          </a:p>
          <a:p>
            <a:r>
              <a:rPr lang="nb-NO" dirty="0"/>
              <a:t>Det finnes fremdeles andre gyldige overføringsgrunnlag, men domstolen konkluderte med at å bruke slike grunnlag i seg selv ikke er nok. Den enkelte overføring må vurderes for å se om det må iverksettes ytterligere tiltak for å beskytte person-opplysningene. </a:t>
            </a:r>
          </a:p>
          <a:p>
            <a:endParaRPr lang="nb-NO" b="1" dirty="0">
              <a:highlight>
                <a:srgbClr val="FFFF00"/>
              </a:highlight>
            </a:endParaRPr>
          </a:p>
          <a:p>
            <a:r>
              <a:rPr lang="nb-NO" b="1" dirty="0">
                <a:solidFill>
                  <a:schemeClr val="accent3"/>
                </a:solidFill>
              </a:rPr>
              <a:t>Konsekvensene av </a:t>
            </a:r>
            <a:r>
              <a:rPr lang="nb-NO" b="1" dirty="0" err="1">
                <a:solidFill>
                  <a:schemeClr val="accent3"/>
                </a:solidFill>
              </a:rPr>
              <a:t>Schrems</a:t>
            </a:r>
            <a:r>
              <a:rPr lang="nb-NO" b="1" dirty="0">
                <a:solidFill>
                  <a:schemeClr val="accent3"/>
                </a:solidFill>
              </a:rPr>
              <a:t> II</a:t>
            </a:r>
            <a:endParaRPr lang="nb-NO" sz="1800" b="1" kern="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nb-NO" dirty="0"/>
              <a:t>De praktiske konsekvensene av </a:t>
            </a:r>
            <a:r>
              <a:rPr lang="nb-NO" dirty="0" err="1"/>
              <a:t>Schrems</a:t>
            </a:r>
            <a:r>
              <a:rPr lang="nb-NO" dirty="0"/>
              <a:t> II er per dags dato uklare. Dommen vil blant annet få betydning for bruken av skytjenester, men i hvilken grad er usikkert. Det er også grunn til å tro at enkelte anskaffelser vil påvirkes.</a:t>
            </a:r>
          </a:p>
          <a:p>
            <a:endParaRPr lang="nb-NO" dirty="0"/>
          </a:p>
          <a:p>
            <a:r>
              <a:rPr lang="nb-NO" dirty="0"/>
              <a:t>I mange tilfeller berører dommen hvordan den underliggende IT-infrastrukturen er organisert. Det er derfor også en risiko for at brukere av offentlige tjenester i noen tilfeller vil oppleve noe dårligere enkel-tjenester. </a:t>
            </a:r>
          </a:p>
          <a:p>
            <a:endParaRPr lang="nb-NO" dirty="0"/>
          </a:p>
          <a:p>
            <a:endParaRPr lang="nb-NO" dirty="0"/>
          </a:p>
          <a:p>
            <a:r>
              <a:rPr lang="nb-NO" b="1" dirty="0">
                <a:solidFill>
                  <a:schemeClr val="accent3"/>
                </a:solidFill>
              </a:rPr>
              <a:t>Betydningen for regjeringens digitaliseringsstrategi</a:t>
            </a:r>
          </a:p>
          <a:p>
            <a:r>
              <a:rPr lang="nb-NO" dirty="0"/>
              <a:t>Ettersom de praktiske konsekvensene av </a:t>
            </a:r>
            <a:r>
              <a:rPr lang="nb-NO" dirty="0" err="1"/>
              <a:t>Schrems</a:t>
            </a:r>
            <a:r>
              <a:rPr lang="nb-NO" dirty="0"/>
              <a:t> II ikke er fullstendig kartlagt, er det uklart i hvilken utstrekning dommen vil påvirke regjeringens digitaliserings-strategi. Samtidig er det en prinsipiell og vidtrekkende dom, som blant annet får betydning for bruken av skytjenester og hvordan offentlige tjenester utvikles. Gevinsten i bruk av ny teknologi fordrer at krav i lover og øvrige rammeverk er klarlagt. </a:t>
            </a:r>
          </a:p>
          <a:p>
            <a:endParaRPr lang="nb-NO" dirty="0"/>
          </a:p>
          <a:p>
            <a:r>
              <a:rPr lang="nb-NO" dirty="0"/>
              <a:t>Digitaliseringsdirektoratet ved Nasjonalt ressurssenter for deling av data leder et koordineringsarbeid med offentlige virksomheter i arbeidet med </a:t>
            </a:r>
            <a:r>
              <a:rPr lang="nb-NO" dirty="0" err="1"/>
              <a:t>Schrems</a:t>
            </a:r>
            <a:r>
              <a:rPr lang="nb-NO" dirty="0"/>
              <a:t> II. Målet er å utveksle erfaringer og sørge lik tilnærming til like utfordringer.</a:t>
            </a:r>
          </a:p>
        </p:txBody>
      </p:sp>
      <p:sp>
        <p:nvSpPr>
          <p:cNvPr id="2" name="Title 1">
            <a:extLst>
              <a:ext uri="{FF2B5EF4-FFF2-40B4-BE49-F238E27FC236}">
                <a16:creationId xmlns:a16="http://schemas.microsoft.com/office/drawing/2014/main" id="{13CD67E3-662E-4CBD-BDA5-7867E5B023B3}"/>
              </a:ext>
            </a:extLst>
          </p:cNvPr>
          <p:cNvSpPr>
            <a:spLocks noGrp="1"/>
          </p:cNvSpPr>
          <p:nvPr>
            <p:ph type="title"/>
          </p:nvPr>
        </p:nvSpPr>
        <p:spPr>
          <a:xfrm>
            <a:off x="1297433" y="642756"/>
            <a:ext cx="12477900" cy="692497"/>
          </a:xfrm>
        </p:spPr>
        <p:txBody>
          <a:bodyPr anchor="t">
            <a:normAutofit fontScale="90000"/>
          </a:bodyPr>
          <a:lstStyle/>
          <a:p>
            <a:r>
              <a:rPr lang="nb-NO" err="1"/>
              <a:t>Schrems</a:t>
            </a:r>
            <a:r>
              <a:rPr lang="nb-NO"/>
              <a:t> II-dommen om deling av personopplysninger</a:t>
            </a:r>
          </a:p>
        </p:txBody>
      </p:sp>
      <p:sp>
        <p:nvSpPr>
          <p:cNvPr id="11" name="TekstSylinder 15">
            <a:extLst>
              <a:ext uri="{FF2B5EF4-FFF2-40B4-BE49-F238E27FC236}">
                <a16:creationId xmlns:a16="http://schemas.microsoft.com/office/drawing/2014/main" id="{5C9346C3-98F2-4452-AF91-3A2EFE9AC93E}"/>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22</a:t>
            </a:fld>
            <a:endParaRPr lang="nb-NO" sz="1100" b="1">
              <a:latin typeface="Arial" panose="020B0604020202020204" pitchFamily="34" charset="0"/>
            </a:endParaRPr>
          </a:p>
        </p:txBody>
      </p:sp>
      <p:pic>
        <p:nvPicPr>
          <p:cNvPr id="8" name="Plassholder for bilde 7">
            <a:extLst>
              <a:ext uri="{FF2B5EF4-FFF2-40B4-BE49-F238E27FC236}">
                <a16:creationId xmlns:a16="http://schemas.microsoft.com/office/drawing/2014/main" id="{BB091D18-2776-D84C-A9FD-64E889376127}"/>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949" t="-26774" b="-1"/>
          <a:stretch/>
        </p:blipFill>
        <p:spPr>
          <a:xfrm>
            <a:off x="13775333" y="93726"/>
            <a:ext cx="1098059" cy="1098059"/>
          </a:xfrm>
          <a:prstGeom prst="rect">
            <a:avLst/>
          </a:prstGeom>
        </p:spPr>
      </p:pic>
      <p:sp>
        <p:nvSpPr>
          <p:cNvPr id="4" name="Rectangle 3">
            <a:extLst>
              <a:ext uri="{FF2B5EF4-FFF2-40B4-BE49-F238E27FC236}">
                <a16:creationId xmlns:a16="http://schemas.microsoft.com/office/drawing/2014/main" id="{A8CD245F-62F6-4AA9-94D3-AD1870BA255E}"/>
              </a:ext>
            </a:extLst>
          </p:cNvPr>
          <p:cNvSpPr/>
          <p:nvPr/>
        </p:nvSpPr>
        <p:spPr>
          <a:xfrm>
            <a:off x="13650686" y="1191785"/>
            <a:ext cx="1352777"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Politikk</a:t>
            </a:r>
          </a:p>
        </p:txBody>
      </p:sp>
    </p:spTree>
    <p:extLst>
      <p:ext uri="{BB962C8B-B14F-4D97-AF65-F5344CB8AC3E}">
        <p14:creationId xmlns:p14="http://schemas.microsoft.com/office/powerpoint/2010/main" val="225890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lassholder for bilde 9">
            <a:extLst>
              <a:ext uri="{FF2B5EF4-FFF2-40B4-BE49-F238E27FC236}">
                <a16:creationId xmlns:a16="http://schemas.microsoft.com/office/drawing/2014/main" id="{0B562695-0B7D-44F6-B9CA-23878E076838}"/>
              </a:ext>
            </a:extLst>
          </p:cNvPr>
          <p:cNvPicPr>
            <a:picLocks noGrp="1" noChangeAspect="1"/>
          </p:cNvPicPr>
          <p:nvPr>
            <p:ph type="pic" sz="quarter" idx="13"/>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702" r="16801" b="4"/>
          <a:stretch/>
        </p:blipFill>
        <p:spPr>
          <a:xfrm>
            <a:off x="11718832" y="4374153"/>
            <a:ext cx="3395662" cy="3395662"/>
          </a:xfrm>
          <a:noFill/>
        </p:spPr>
      </p:pic>
      <p:sp>
        <p:nvSpPr>
          <p:cNvPr id="33" name="Text Placeholder 1">
            <a:extLst>
              <a:ext uri="{FF2B5EF4-FFF2-40B4-BE49-F238E27FC236}">
                <a16:creationId xmlns:a16="http://schemas.microsoft.com/office/drawing/2014/main" id="{1F9A3520-65C3-47A6-ACBE-FFE9CDFB0B99}"/>
              </a:ext>
            </a:extLst>
          </p:cNvPr>
          <p:cNvSpPr>
            <a:spLocks noGrp="1"/>
          </p:cNvSpPr>
          <p:nvPr>
            <p:ph type="body" sz="quarter" idx="11"/>
          </p:nvPr>
        </p:nvSpPr>
        <p:spPr>
          <a:xfrm>
            <a:off x="1297432" y="8267700"/>
            <a:ext cx="7772400" cy="330200"/>
          </a:xfrm>
        </p:spPr>
        <p:txBody>
          <a:bodyPr/>
          <a:lstStyle/>
          <a:p>
            <a:r>
              <a:rPr lang="nb-NO"/>
              <a:t>3 – Nye føringer og utviklingstrekk</a:t>
            </a:r>
          </a:p>
        </p:txBody>
      </p:sp>
      <p:sp>
        <p:nvSpPr>
          <p:cNvPr id="3" name="Text Placeholder 2">
            <a:extLst>
              <a:ext uri="{FF2B5EF4-FFF2-40B4-BE49-F238E27FC236}">
                <a16:creationId xmlns:a16="http://schemas.microsoft.com/office/drawing/2014/main" id="{579ACAE7-4A65-44E7-8BEE-B26A4CD80AF3}"/>
              </a:ext>
            </a:extLst>
          </p:cNvPr>
          <p:cNvSpPr>
            <a:spLocks noGrp="1"/>
          </p:cNvSpPr>
          <p:nvPr>
            <p:ph type="body" sz="quarter" idx="10"/>
          </p:nvPr>
        </p:nvSpPr>
        <p:spPr>
          <a:xfrm>
            <a:off x="1297432" y="1727200"/>
            <a:ext cx="13281490" cy="5832475"/>
          </a:xfrm>
        </p:spPr>
        <p:txBody>
          <a:bodyPr>
            <a:noAutofit/>
          </a:bodyPr>
          <a:lstStyle/>
          <a:p>
            <a:r>
              <a:rPr lang="nb-NO" b="1" dirty="0">
                <a:latin typeface="Arial" panose="020B0604020202020204" pitchFamily="34" charset="0"/>
              </a:rPr>
              <a:t>Det har kommet nye politiske mål, nasjonalt og internasjonalt siden digitaliseringsstrategien ble vedtatt i 2019. De vil påvirke arbeidet med handlingsplanen framover.</a:t>
            </a:r>
          </a:p>
          <a:p>
            <a:endParaRPr lang="nb-NO" b="1" dirty="0">
              <a:latin typeface="Arial" panose="020B0604020202020204" pitchFamily="34" charset="0"/>
            </a:endParaRPr>
          </a:p>
          <a:p>
            <a:r>
              <a:rPr lang="nb-NO" b="1" dirty="0">
                <a:solidFill>
                  <a:schemeClr val="accent3"/>
                </a:solidFill>
                <a:latin typeface="Arial" panose="020B0604020202020204" pitchFamily="34" charset="0"/>
              </a:rPr>
              <a:t>Regjeringen satser på innovasjon i offentlig sektor</a:t>
            </a:r>
          </a:p>
          <a:p>
            <a:r>
              <a:rPr lang="nb-NO" dirty="0">
                <a:latin typeface="Arial" panose="020B0604020202020204" pitchFamily="34" charset="0"/>
              </a:rPr>
              <a:t>Våren 2020 la regjeringen fram Meld. St. 30 (2019–2020) </a:t>
            </a:r>
            <a:r>
              <a:rPr lang="nb-NO" i="1" dirty="0">
                <a:latin typeface="Arial" panose="020B0604020202020204" pitchFamily="34" charset="0"/>
              </a:rPr>
              <a:t>En innovativ offentlig sektor – Kultur, ledelse og kompetanse</a:t>
            </a:r>
            <a:r>
              <a:rPr lang="nb-NO" dirty="0">
                <a:latin typeface="Arial" panose="020B0604020202020204" pitchFamily="34" charset="0"/>
              </a:rPr>
              <a:t>. Hovedmålet med meldingen er å styrke innovasjons-evnen i offentlig sektor. Ti hovedgrep skal understøtte virksomhetene for å sette i gang mer utprøving og spre offentlige innovasjoner.</a:t>
            </a:r>
          </a:p>
          <a:p>
            <a:endParaRPr lang="nb-NO" dirty="0">
              <a:latin typeface="Arial" panose="020B0604020202020204" pitchFamily="34" charset="0"/>
            </a:endParaRPr>
          </a:p>
          <a:p>
            <a:r>
              <a:rPr lang="nb-NO" b="1" dirty="0">
                <a:solidFill>
                  <a:schemeClr val="accent3"/>
                </a:solidFill>
                <a:latin typeface="Arial" panose="020B0604020202020204" pitchFamily="34" charset="0"/>
              </a:rPr>
              <a:t>Nasjonal strategi for kunstig intelligens gir et rammeverk for private og offentlige virksomheter</a:t>
            </a:r>
          </a:p>
          <a:p>
            <a:r>
              <a:rPr lang="nb-NO" dirty="0">
                <a:latin typeface="Arial" panose="020B0604020202020204" pitchFamily="34" charset="0"/>
              </a:rPr>
              <a:t>Strategien legger vekt på at Norge har gode forutsetninger for å kunne nyttiggjøre seg av kunstig intelligens. Samtidig vektlegger strategien at det må skje på en etisk forsvarlig måte. En regulatorisk sandkasse for kunstig intelligens er etablert i Datatilsynet. I sandkassen kan virksomheter få råd om etisk bruk av kunstig intelligens. Det blir også arbeidet med en stortingsmelding om datadrevet økonomi for å stimulere til økt bruk av data i skjæringspunktet mellom offentlig og privat sektor.</a:t>
            </a:r>
            <a:endParaRPr lang="nb-NO" b="1" dirty="0">
              <a:latin typeface="Arial" panose="020B0604020202020204" pitchFamily="34" charset="0"/>
            </a:endParaRPr>
          </a:p>
          <a:p>
            <a:endParaRPr lang="nb-NO" b="1" dirty="0">
              <a:latin typeface="Arial" panose="020B0604020202020204" pitchFamily="34" charset="0"/>
            </a:endParaRPr>
          </a:p>
          <a:p>
            <a:r>
              <a:rPr lang="nb-NO" b="1" dirty="0">
                <a:solidFill>
                  <a:schemeClr val="accent3"/>
                </a:solidFill>
                <a:latin typeface="Arial" panose="020B0604020202020204" pitchFamily="34" charset="0"/>
              </a:rPr>
              <a:t>EU satser stort: Digital Europe </a:t>
            </a:r>
            <a:r>
              <a:rPr lang="nb-NO" b="1" dirty="0" err="1">
                <a:solidFill>
                  <a:schemeClr val="accent3"/>
                </a:solidFill>
                <a:latin typeface="Arial" panose="020B0604020202020204" pitchFamily="34" charset="0"/>
              </a:rPr>
              <a:t>Programme</a:t>
            </a:r>
            <a:r>
              <a:rPr lang="nb-NO" b="1" dirty="0">
                <a:solidFill>
                  <a:schemeClr val="accent3"/>
                </a:solidFill>
                <a:latin typeface="Arial" panose="020B0604020202020204" pitchFamily="34" charset="0"/>
              </a:rPr>
              <a:t> og </a:t>
            </a:r>
            <a:r>
              <a:rPr lang="nb-NO" b="1" dirty="0" err="1">
                <a:solidFill>
                  <a:schemeClr val="accent3"/>
                </a:solidFill>
                <a:latin typeface="Arial" panose="020B0604020202020204" pitchFamily="34" charset="0"/>
              </a:rPr>
              <a:t>Horizon</a:t>
            </a:r>
            <a:r>
              <a:rPr lang="nb-NO" b="1" dirty="0">
                <a:solidFill>
                  <a:schemeClr val="accent3"/>
                </a:solidFill>
                <a:latin typeface="Arial" panose="020B0604020202020204" pitchFamily="34" charset="0"/>
              </a:rPr>
              <a:t> Europe</a:t>
            </a:r>
            <a:endParaRPr lang="nb-NO" dirty="0">
              <a:solidFill>
                <a:schemeClr val="accent3"/>
              </a:solidFill>
              <a:latin typeface="Arial" panose="020B0604020202020204" pitchFamily="34" charset="0"/>
            </a:endParaRPr>
          </a:p>
          <a:p>
            <a:r>
              <a:rPr lang="nb-NO" dirty="0">
                <a:latin typeface="Arial" panose="020B0604020202020204" pitchFamily="34" charset="0"/>
              </a:rPr>
              <a:t>I 2021 starter EUs nye digitaliserings-program </a:t>
            </a:r>
            <a:r>
              <a:rPr lang="nb-NO" i="1" dirty="0">
                <a:latin typeface="Arial" panose="020B0604020202020204" pitchFamily="34" charset="0"/>
              </a:rPr>
              <a:t>Digital Europe </a:t>
            </a:r>
            <a:r>
              <a:rPr lang="nb-NO" i="1" dirty="0" err="1">
                <a:latin typeface="Arial" panose="020B0604020202020204" pitchFamily="34" charset="0"/>
              </a:rPr>
              <a:t>Programme</a:t>
            </a:r>
            <a:r>
              <a:rPr lang="nb-NO" dirty="0">
                <a:latin typeface="Arial" panose="020B0604020202020204" pitchFamily="34" charset="0"/>
              </a:rPr>
              <a:t> (DIGITAL).</a:t>
            </a:r>
            <a:r>
              <a:rPr lang="nb-NO" baseline="30000" dirty="0">
                <a:latin typeface="Arial" panose="020B0604020202020204" pitchFamily="34" charset="0"/>
              </a:rPr>
              <a:t>1</a:t>
            </a:r>
            <a:r>
              <a:rPr lang="nb-NO" dirty="0">
                <a:latin typeface="Arial" panose="020B0604020202020204" pitchFamily="34" charset="0"/>
              </a:rPr>
              <a:t> Programmet varer til 2027. DIGITAL er en del av EUs satsing for å løse økonomiske og samfunnsrelaterte utfordringer i Europa. Gjennom programmet skal medlemslandene samarbeide med EU-kommisjonen om teknologisk utvikling og styrket innovasjonsevne på tvers av Europa. Dette skal bidra til næringsutvikling og høyere syssel-setting, økt effektivitet hos offentlige virksomheter og en forbedret digital hverdag for innbyggerne. </a:t>
            </a:r>
          </a:p>
          <a:p>
            <a:endParaRPr lang="nb-NO" dirty="0">
              <a:latin typeface="Arial" panose="020B0604020202020204" pitchFamily="34" charset="0"/>
            </a:endParaRPr>
          </a:p>
          <a:p>
            <a:r>
              <a:rPr lang="nb-NO" dirty="0">
                <a:latin typeface="Arial" panose="020B0604020202020204" pitchFamily="34" charset="0"/>
              </a:rPr>
              <a:t>EU vil bygge kapasitet innenfor sentrale teknologier for å styrke europeiske autonomi i et teknologi-landskap som i dag er dominert av aktører utenfor Europa, blant annet USA og Kina.</a:t>
            </a:r>
          </a:p>
          <a:p>
            <a:endParaRPr lang="nb-NO" dirty="0">
              <a:latin typeface="Arial" panose="020B0604020202020204" pitchFamily="34" charset="0"/>
            </a:endParaRPr>
          </a:p>
          <a:p>
            <a:r>
              <a:rPr lang="nb-NO" spc="-20" dirty="0">
                <a:latin typeface="Arial" panose="020B0604020202020204" pitchFamily="34" charset="0"/>
              </a:rPr>
              <a:t>Regjeringen foreslår 56 millioner </a:t>
            </a:r>
            <a:r>
              <a:rPr lang="nb-NO" spc="-20" dirty="0">
                <a:solidFill>
                  <a:schemeClr val="tx1"/>
                </a:solidFill>
                <a:latin typeface="Arial" panose="020B0604020202020204" pitchFamily="34" charset="0"/>
              </a:rPr>
              <a:t>kroner</a:t>
            </a:r>
            <a:r>
              <a:rPr lang="nb-NO" spc="-20" dirty="0">
                <a:latin typeface="Arial" panose="020B0604020202020204" pitchFamily="34" charset="0"/>
              </a:rPr>
              <a:t> til å finansiere norsk deltagelse i DIGITAL.</a:t>
            </a:r>
            <a:r>
              <a:rPr lang="nb-NO" spc="-20" baseline="30000" dirty="0">
                <a:latin typeface="Arial" panose="020B0604020202020204" pitchFamily="34" charset="0"/>
              </a:rPr>
              <a:t>2</a:t>
            </a:r>
            <a:r>
              <a:rPr lang="nb-NO" spc="-20" dirty="0">
                <a:latin typeface="Arial" panose="020B0604020202020204" pitchFamily="34" charset="0"/>
              </a:rPr>
              <a:t> Samarbeid med EU innen satsingsområder som tungregning, kunstig intelligens, informasjons--sikkerhet og digital kompetanseheving vil være en viktig drivkraft i digitaliseringen i Norge fremover.</a:t>
            </a:r>
          </a:p>
          <a:p>
            <a:endParaRPr lang="nb-NO" dirty="0">
              <a:latin typeface="Arial" panose="020B0604020202020204" pitchFamily="34" charset="0"/>
            </a:endParaRPr>
          </a:p>
          <a:p>
            <a:r>
              <a:rPr lang="nb-NO" b="0" i="0" dirty="0">
                <a:effectLst/>
                <a:latin typeface="Arial" panose="020B0604020202020204" pitchFamily="34" charset="0"/>
              </a:rPr>
              <a:t>EUs rammeprogram for forskning og innovasjon (Horisont Europa 2021–2027) har løftet fram fem samfunns-oppdrag som skal løses fra start til slutt ved å kombinere ulike fag og metoder (</a:t>
            </a:r>
            <a:r>
              <a:rPr lang="nb-NO" dirty="0">
                <a:latin typeface="Arial" panose="020B0604020202020204" pitchFamily="34" charset="0"/>
              </a:rPr>
              <a:t>m</a:t>
            </a:r>
            <a:r>
              <a:rPr lang="nb-NO" b="0" i="0" dirty="0">
                <a:effectLst/>
                <a:latin typeface="Arial" panose="020B0604020202020204" pitchFamily="34" charset="0"/>
              </a:rPr>
              <a:t>issions). Disse oppdragene handler om helse, matsikkerhet, ren energi, grønn og integrert transport, klima, inkluderende og sikre samfunn.</a:t>
            </a:r>
            <a:r>
              <a:rPr lang="nb-NO" baseline="30000" dirty="0">
                <a:latin typeface="Arial" panose="020B0604020202020204" pitchFamily="34" charset="0"/>
              </a:rPr>
              <a:t>3</a:t>
            </a:r>
            <a:endParaRPr lang="nb-NO" b="1" baseline="30000" dirty="0">
              <a:latin typeface="Arial" panose="020B0604020202020204" pitchFamily="34" charset="0"/>
            </a:endParaRPr>
          </a:p>
        </p:txBody>
      </p:sp>
      <p:sp>
        <p:nvSpPr>
          <p:cNvPr id="2" name="Title 1">
            <a:extLst>
              <a:ext uri="{FF2B5EF4-FFF2-40B4-BE49-F238E27FC236}">
                <a16:creationId xmlns:a16="http://schemas.microsoft.com/office/drawing/2014/main" id="{13CD67E3-662E-4CBD-BDA5-7867E5B023B3}"/>
              </a:ext>
            </a:extLst>
          </p:cNvPr>
          <p:cNvSpPr>
            <a:spLocks noGrp="1"/>
          </p:cNvSpPr>
          <p:nvPr>
            <p:ph type="title"/>
          </p:nvPr>
        </p:nvSpPr>
        <p:spPr>
          <a:xfrm>
            <a:off x="1297433" y="642756"/>
            <a:ext cx="11955860" cy="692497"/>
          </a:xfrm>
        </p:spPr>
        <p:txBody>
          <a:bodyPr anchor="t">
            <a:normAutofit/>
          </a:bodyPr>
          <a:lstStyle/>
          <a:p>
            <a:r>
              <a:rPr lang="nb-NO">
                <a:latin typeface="Arial" panose="020B0604020202020204" pitchFamily="34" charset="0"/>
              </a:rPr>
              <a:t>Nye politiske mål</a:t>
            </a:r>
          </a:p>
        </p:txBody>
      </p:sp>
      <p:sp>
        <p:nvSpPr>
          <p:cNvPr id="11" name="TekstSylinder 15">
            <a:extLst>
              <a:ext uri="{FF2B5EF4-FFF2-40B4-BE49-F238E27FC236}">
                <a16:creationId xmlns:a16="http://schemas.microsoft.com/office/drawing/2014/main" id="{5C9346C3-98F2-4452-AF91-3A2EFE9AC93E}"/>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23</a:t>
            </a:fld>
            <a:endParaRPr lang="nb-NO" sz="1100" b="1">
              <a:latin typeface="Arial" panose="020B0604020202020204" pitchFamily="34" charset="0"/>
            </a:endParaRPr>
          </a:p>
        </p:txBody>
      </p:sp>
      <p:sp>
        <p:nvSpPr>
          <p:cNvPr id="9" name="TekstSylinder 24">
            <a:extLst>
              <a:ext uri="{FF2B5EF4-FFF2-40B4-BE49-F238E27FC236}">
                <a16:creationId xmlns:a16="http://schemas.microsoft.com/office/drawing/2014/main" id="{AC698B22-270A-40E8-97FC-09D5B6756603}"/>
              </a:ext>
            </a:extLst>
          </p:cNvPr>
          <p:cNvSpPr txBox="1"/>
          <p:nvPr/>
        </p:nvSpPr>
        <p:spPr>
          <a:xfrm>
            <a:off x="1297430" y="7669715"/>
            <a:ext cx="9640545" cy="461665"/>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Europe </a:t>
            </a:r>
            <a:r>
              <a:rPr lang="nb-NO" sz="1000" b="0" i="1" err="1">
                <a:latin typeface="Arial" panose="020B0604020202020204" pitchFamily="34" charset="0"/>
                <a:hlinkClick r:id="rId4"/>
              </a:rPr>
              <a:t>investing</a:t>
            </a:r>
            <a:r>
              <a:rPr lang="nb-NO" sz="1000" b="0" i="1">
                <a:latin typeface="Arial" panose="020B0604020202020204" pitchFamily="34" charset="0"/>
                <a:hlinkClick r:id="rId4"/>
              </a:rPr>
              <a:t> in digital: </a:t>
            </a:r>
            <a:r>
              <a:rPr lang="nb-NO" sz="1000" b="0" i="1" err="1">
                <a:latin typeface="Arial" panose="020B0604020202020204" pitchFamily="34" charset="0"/>
                <a:hlinkClick r:id="rId4"/>
              </a:rPr>
              <a:t>the</a:t>
            </a:r>
            <a:r>
              <a:rPr lang="nb-NO" sz="1000" b="0" i="1">
                <a:latin typeface="Arial" panose="020B0604020202020204" pitchFamily="34" charset="0"/>
                <a:hlinkClick r:id="rId4"/>
              </a:rPr>
              <a:t> Digital Europe </a:t>
            </a:r>
            <a:r>
              <a:rPr lang="nb-NO" sz="1000" b="0" i="1" err="1">
                <a:latin typeface="Arial" panose="020B0604020202020204" pitchFamily="34" charset="0"/>
                <a:hlinkClick r:id="rId4"/>
              </a:rPr>
              <a:t>Programme</a:t>
            </a:r>
            <a:r>
              <a:rPr lang="nb-NO" sz="1000" b="0" i="1">
                <a:latin typeface="Arial" panose="020B0604020202020204" pitchFamily="34" charset="0"/>
              </a:rPr>
              <a:t>. European Commission 2021.</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5"/>
              </a:rPr>
              <a:t>Foreslår 1,5 </a:t>
            </a:r>
            <a:r>
              <a:rPr lang="nb-NO" sz="1000" b="0" i="1" err="1">
                <a:latin typeface="Arial" panose="020B0604020202020204" pitchFamily="34" charset="0"/>
                <a:hlinkClick r:id="rId5"/>
              </a:rPr>
              <a:t>milliardar</a:t>
            </a:r>
            <a:r>
              <a:rPr lang="nb-NO" sz="1000" b="0" i="1">
                <a:latin typeface="Arial" panose="020B0604020202020204" pitchFamily="34" charset="0"/>
                <a:hlinkClick r:id="rId5"/>
              </a:rPr>
              <a:t> til digitalisering og tar krafttak for </a:t>
            </a:r>
            <a:r>
              <a:rPr lang="nb-NO" sz="1000" b="0" i="1" err="1">
                <a:latin typeface="Arial" panose="020B0604020202020204" pitchFamily="34" charset="0"/>
                <a:hlinkClick r:id="rId5"/>
              </a:rPr>
              <a:t>eit</a:t>
            </a:r>
            <a:r>
              <a:rPr lang="nb-NO" sz="1000" b="0" i="1">
                <a:latin typeface="Arial" panose="020B0604020202020204" pitchFamily="34" charset="0"/>
                <a:hlinkClick r:id="rId5"/>
              </a:rPr>
              <a:t> databasert næringsliv</a:t>
            </a:r>
            <a:r>
              <a:rPr lang="nb-NO" sz="1000" b="0" i="1">
                <a:latin typeface="Arial" panose="020B0604020202020204" pitchFamily="34" charset="0"/>
              </a:rPr>
              <a:t>. Kommunal- og moderniseringsdepartementet 2020.</a:t>
            </a:r>
            <a:br>
              <a:rPr lang="nb-NO" sz="1000" b="0" i="1">
                <a:latin typeface="Arial" panose="020B0604020202020204" pitchFamily="34" charset="0"/>
              </a:rPr>
            </a:br>
            <a:r>
              <a:rPr lang="nb-NO" sz="1000" b="0" i="1" baseline="30000">
                <a:latin typeface="Arial" panose="020B0604020202020204" pitchFamily="34" charset="0"/>
              </a:rPr>
              <a:t>3</a:t>
            </a:r>
            <a:r>
              <a:rPr lang="nb-NO" sz="1000" b="0" i="1">
                <a:latin typeface="Arial" panose="020B0604020202020204" pitchFamily="34" charset="0"/>
              </a:rPr>
              <a:t> Se vedlegg 1 om missions som innovasjonsmetode</a:t>
            </a:r>
          </a:p>
        </p:txBody>
      </p:sp>
      <p:pic>
        <p:nvPicPr>
          <p:cNvPr id="13" name="Plassholder for bilde 7">
            <a:extLst>
              <a:ext uri="{FF2B5EF4-FFF2-40B4-BE49-F238E27FC236}">
                <a16:creationId xmlns:a16="http://schemas.microsoft.com/office/drawing/2014/main" id="{412420AE-40E5-6F48-BC89-4D3EBB5A80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49" t="-26774" b="-1"/>
          <a:stretch/>
        </p:blipFill>
        <p:spPr>
          <a:xfrm>
            <a:off x="13775333" y="93726"/>
            <a:ext cx="1098059" cy="1098059"/>
          </a:xfrm>
          <a:prstGeom prst="rect">
            <a:avLst/>
          </a:prstGeom>
        </p:spPr>
      </p:pic>
      <p:sp>
        <p:nvSpPr>
          <p:cNvPr id="12" name="Rectangle 11">
            <a:extLst>
              <a:ext uri="{FF2B5EF4-FFF2-40B4-BE49-F238E27FC236}">
                <a16:creationId xmlns:a16="http://schemas.microsoft.com/office/drawing/2014/main" id="{D5BF3DB2-F0E3-4B34-B9BE-B8890FC5C736}"/>
              </a:ext>
            </a:extLst>
          </p:cNvPr>
          <p:cNvSpPr/>
          <p:nvPr/>
        </p:nvSpPr>
        <p:spPr>
          <a:xfrm>
            <a:off x="13650686" y="1191785"/>
            <a:ext cx="1352777"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Politikk</a:t>
            </a:r>
          </a:p>
        </p:txBody>
      </p:sp>
    </p:spTree>
    <p:extLst>
      <p:ext uri="{BB962C8B-B14F-4D97-AF65-F5344CB8AC3E}">
        <p14:creationId xmlns:p14="http://schemas.microsoft.com/office/powerpoint/2010/main" val="348932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39BF2617-D356-094D-8BCA-F78E22DD95A9}"/>
              </a:ext>
            </a:extLst>
          </p:cNvPr>
          <p:cNvSpPr/>
          <p:nvPr/>
        </p:nvSpPr>
        <p:spPr>
          <a:xfrm>
            <a:off x="10429461" y="1727200"/>
            <a:ext cx="4539077" cy="523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108000" rIns="251999" bIns="324000" numCol="1" spcCol="0" rtlCol="0" fromWordArt="0" anchor="b" anchorCtr="0" forceAA="0" compatLnSpc="1">
            <a:prstTxWarp prst="textNoShape">
              <a:avLst/>
            </a:prstTxWarp>
            <a:noAutofit/>
          </a:bodyPr>
          <a:lstStyle/>
          <a:p>
            <a:pPr lvl="0" algn="ctr"/>
            <a:r>
              <a:rPr lang="nb-NO" sz="1500" i="1">
                <a:solidFill>
                  <a:srgbClr val="1E2B3C"/>
                </a:solidFill>
                <a:ea typeface="+mn-lt"/>
                <a:cs typeface="Arial" panose="020B0604020202020204"/>
              </a:rPr>
              <a:t>Nye Asker kommune har brukt FNs </a:t>
            </a:r>
            <a:r>
              <a:rPr lang="nb-NO" sz="1500" i="1" err="1">
                <a:solidFill>
                  <a:srgbClr val="1E2B3C"/>
                </a:solidFill>
                <a:ea typeface="+mn-lt"/>
                <a:cs typeface="Arial" panose="020B0604020202020204"/>
              </a:rPr>
              <a:t>bærekraftsmål</a:t>
            </a:r>
            <a:r>
              <a:rPr lang="nb-NO" sz="1500" i="1">
                <a:solidFill>
                  <a:srgbClr val="1E2B3C"/>
                </a:solidFill>
                <a:ea typeface="+mn-lt"/>
                <a:cs typeface="Arial" panose="020B0604020202020204"/>
              </a:rPr>
              <a:t> som inspirasjon i </a:t>
            </a:r>
          </a:p>
          <a:p>
            <a:pPr lvl="0" algn="ctr"/>
            <a:r>
              <a:rPr lang="nb-NO" sz="1500" i="1">
                <a:solidFill>
                  <a:srgbClr val="1E2B3C"/>
                </a:solidFill>
                <a:ea typeface="+mn-lt"/>
                <a:cs typeface="Arial" panose="020B0604020202020204"/>
              </a:rPr>
              <a:t>arbeidet med </a:t>
            </a:r>
            <a:r>
              <a:rPr lang="nb-NO" sz="1500" b="1">
                <a:solidFill>
                  <a:srgbClr val="C2132C"/>
                </a:solidFill>
                <a:ea typeface="+mn-lt"/>
                <a:cs typeface="Arial" panose="020B0604020202020204"/>
              </a:rPr>
              <a:t>kommunereformen</a:t>
            </a:r>
            <a:r>
              <a:rPr lang="nb-NO" sz="1500">
                <a:solidFill>
                  <a:srgbClr val="1E2B3C"/>
                </a:solidFill>
                <a:ea typeface="+mn-lt"/>
                <a:cs typeface="Arial" panose="020B0604020202020204"/>
              </a:rPr>
              <a:t>.</a:t>
            </a:r>
          </a:p>
          <a:p>
            <a:pPr lvl="0" algn="ctr"/>
            <a:endParaRPr lang="nb-NO" sz="1500">
              <a:solidFill>
                <a:srgbClr val="1E2B3C"/>
              </a:solidFill>
              <a:cs typeface="Arial"/>
            </a:endParaRPr>
          </a:p>
          <a:p>
            <a:pPr lvl="0" algn="ctr"/>
            <a:r>
              <a:rPr lang="nb-NO" sz="1500" i="1">
                <a:solidFill>
                  <a:srgbClr val="1E2B3C"/>
                </a:solidFill>
                <a:ea typeface="+mn-lt"/>
                <a:cs typeface="Arial" panose="020B0604020202020204"/>
              </a:rPr>
              <a:t>Trondheim kommune ønsker å bruke data </a:t>
            </a:r>
          </a:p>
          <a:p>
            <a:pPr lvl="0" algn="ctr"/>
            <a:r>
              <a:rPr lang="nb-NO" sz="1500" i="1">
                <a:solidFill>
                  <a:srgbClr val="1E2B3C"/>
                </a:solidFill>
                <a:ea typeface="+mn-lt"/>
                <a:cs typeface="Arial" panose="020B0604020202020204"/>
              </a:rPr>
              <a:t>til å </a:t>
            </a:r>
            <a:r>
              <a:rPr lang="nb-NO" sz="1500" b="1">
                <a:solidFill>
                  <a:srgbClr val="C2132C"/>
                </a:solidFill>
                <a:ea typeface="+mn-lt"/>
                <a:cs typeface="Arial" panose="020B0604020202020204"/>
              </a:rPr>
              <a:t>vise klimaeffekten</a:t>
            </a:r>
            <a:r>
              <a:rPr lang="nb-NO" sz="1500" b="1">
                <a:solidFill>
                  <a:srgbClr val="1E2B3C"/>
                </a:solidFill>
                <a:ea typeface="+mn-lt"/>
                <a:cs typeface="Arial" panose="020B0604020202020204"/>
              </a:rPr>
              <a:t> </a:t>
            </a:r>
            <a:r>
              <a:rPr lang="nb-NO" sz="1500" i="1">
                <a:solidFill>
                  <a:srgbClr val="1E2B3C"/>
                </a:solidFill>
                <a:ea typeface="+mn-lt"/>
                <a:cs typeface="Arial" panose="020B0604020202020204"/>
              </a:rPr>
              <a:t>av innbyggernes aktiviteter og </a:t>
            </a:r>
            <a:r>
              <a:rPr lang="nb-NO" sz="1500" b="1">
                <a:solidFill>
                  <a:srgbClr val="C2132C"/>
                </a:solidFill>
                <a:ea typeface="+mn-lt"/>
                <a:cs typeface="Arial" panose="020B0604020202020204"/>
              </a:rPr>
              <a:t>gi tips</a:t>
            </a:r>
            <a:r>
              <a:rPr lang="nb-NO" sz="1500" b="1">
                <a:solidFill>
                  <a:srgbClr val="1E2B3C"/>
                </a:solidFill>
                <a:ea typeface="+mn-lt"/>
                <a:cs typeface="Arial" panose="020B0604020202020204"/>
              </a:rPr>
              <a:t> </a:t>
            </a:r>
            <a:r>
              <a:rPr lang="nb-NO" sz="1500" i="1">
                <a:solidFill>
                  <a:srgbClr val="1E2B3C"/>
                </a:solidFill>
                <a:ea typeface="+mn-lt"/>
                <a:cs typeface="Arial" panose="020B0604020202020204"/>
              </a:rPr>
              <a:t>om hvordan de kan redusere eget karbonavtrykk.</a:t>
            </a:r>
            <a:endParaRPr lang="nb-NO" sz="1500">
              <a:solidFill>
                <a:srgbClr val="1E2B3C"/>
              </a:solidFill>
            </a:endParaRPr>
          </a:p>
          <a:p>
            <a:pPr lvl="0" algn="ctr"/>
            <a:endParaRPr lang="nb-NO" sz="1500" i="1">
              <a:solidFill>
                <a:srgbClr val="1E2B3C"/>
              </a:solidFill>
              <a:ea typeface="+mn-lt"/>
              <a:cs typeface="Arial" panose="020B0604020202020204"/>
            </a:endParaRPr>
          </a:p>
          <a:p>
            <a:pPr lvl="0" algn="ctr"/>
            <a:r>
              <a:rPr lang="nb-NO" sz="1500" i="1">
                <a:solidFill>
                  <a:srgbClr val="1E2B3C"/>
                </a:solidFill>
                <a:ea typeface="+mn-lt"/>
                <a:cs typeface="Arial" panose="020B0604020202020204"/>
              </a:rPr>
              <a:t>Flere fylkeskommuner og store mobilitets- </a:t>
            </a:r>
          </a:p>
          <a:p>
            <a:pPr lvl="0" algn="ctr"/>
            <a:r>
              <a:rPr lang="nb-NO" sz="1500" i="1">
                <a:solidFill>
                  <a:srgbClr val="1E2B3C"/>
                </a:solidFill>
                <a:ea typeface="+mn-lt"/>
                <a:cs typeface="Arial" panose="020B0604020202020204"/>
              </a:rPr>
              <a:t>og kollektivselskap tester selvkjørende </a:t>
            </a:r>
          </a:p>
          <a:p>
            <a:pPr lvl="0" algn="ctr"/>
            <a:r>
              <a:rPr lang="nb-NO" sz="1500" i="1">
                <a:solidFill>
                  <a:srgbClr val="1E2B3C"/>
                </a:solidFill>
                <a:ea typeface="+mn-lt"/>
                <a:cs typeface="Arial" panose="020B0604020202020204"/>
              </a:rPr>
              <a:t>busser og «hent meg»-konsepter. Med </a:t>
            </a:r>
          </a:p>
          <a:p>
            <a:pPr lvl="0" algn="ctr"/>
            <a:r>
              <a:rPr lang="nb-NO" sz="1500" i="1">
                <a:solidFill>
                  <a:srgbClr val="1E2B3C"/>
                </a:solidFill>
                <a:ea typeface="+mn-lt"/>
                <a:cs typeface="Arial" panose="020B0604020202020204"/>
              </a:rPr>
              <a:t>data og kunstig intelligens </a:t>
            </a:r>
            <a:r>
              <a:rPr lang="nb-NO" sz="1500" b="1">
                <a:solidFill>
                  <a:srgbClr val="C2132C"/>
                </a:solidFill>
                <a:ea typeface="+mn-lt"/>
                <a:cs typeface="Arial" panose="020B0604020202020204"/>
              </a:rPr>
              <a:t>skreddersyr de løsninger for innbyggernes behov</a:t>
            </a:r>
            <a:r>
              <a:rPr lang="nb-NO" sz="1500" b="1">
                <a:solidFill>
                  <a:srgbClr val="1E2B3C"/>
                </a:solidFill>
                <a:ea typeface="+mn-lt"/>
                <a:cs typeface="Arial" panose="020B0604020202020204"/>
              </a:rPr>
              <a:t> </a:t>
            </a:r>
            <a:r>
              <a:rPr lang="nb-NO" sz="1500" i="1">
                <a:solidFill>
                  <a:srgbClr val="1E2B3C"/>
                </a:solidFill>
                <a:ea typeface="+mn-lt"/>
                <a:cs typeface="Arial" panose="020B0604020202020204"/>
              </a:rPr>
              <a:t>og </a:t>
            </a:r>
          </a:p>
          <a:p>
            <a:pPr lvl="0" algn="ctr"/>
            <a:r>
              <a:rPr lang="nb-NO" sz="1500" i="1">
                <a:solidFill>
                  <a:srgbClr val="1E2B3C"/>
                </a:solidFill>
                <a:ea typeface="+mn-lt"/>
                <a:cs typeface="Arial" panose="020B0604020202020204"/>
              </a:rPr>
              <a:t>for å redusere utslipp, kostnader, ulykker, trengsel og køer.</a:t>
            </a:r>
            <a:endParaRPr lang="nb-NO" sz="1500">
              <a:solidFill>
                <a:srgbClr val="1E2B3C"/>
              </a:solidFill>
            </a:endParaRPr>
          </a:p>
        </p:txBody>
      </p:sp>
      <p:sp>
        <p:nvSpPr>
          <p:cNvPr id="2" name="Tittel 1">
            <a:extLst>
              <a:ext uri="{FF2B5EF4-FFF2-40B4-BE49-F238E27FC236}">
                <a16:creationId xmlns:a16="http://schemas.microsoft.com/office/drawing/2014/main" id="{EFCCCE2C-4EBE-B746-B237-3B4A72C8A4BF}"/>
              </a:ext>
            </a:extLst>
          </p:cNvPr>
          <p:cNvSpPr>
            <a:spLocks noGrp="1"/>
          </p:cNvSpPr>
          <p:nvPr>
            <p:ph type="title"/>
          </p:nvPr>
        </p:nvSpPr>
        <p:spPr>
          <a:xfrm>
            <a:off x="1297432" y="642756"/>
            <a:ext cx="11618467" cy="692497"/>
          </a:xfrm>
        </p:spPr>
        <p:txBody>
          <a:bodyPr/>
          <a:lstStyle/>
          <a:p>
            <a:r>
              <a:rPr lang="nb-NO"/>
              <a:t>Økt fokus på bærekraft driver endring</a:t>
            </a:r>
          </a:p>
        </p:txBody>
      </p:sp>
      <p:sp>
        <p:nvSpPr>
          <p:cNvPr id="3" name="Plassholder for tekst 2">
            <a:extLst>
              <a:ext uri="{FF2B5EF4-FFF2-40B4-BE49-F238E27FC236}">
                <a16:creationId xmlns:a16="http://schemas.microsoft.com/office/drawing/2014/main" id="{74F519AD-86C9-5C49-9A46-4201D099ADCA}"/>
              </a:ext>
            </a:extLst>
          </p:cNvPr>
          <p:cNvSpPr>
            <a:spLocks noGrp="1"/>
          </p:cNvSpPr>
          <p:nvPr>
            <p:ph type="body" sz="quarter" idx="10"/>
          </p:nvPr>
        </p:nvSpPr>
        <p:spPr>
          <a:xfrm>
            <a:off x="1449830" y="1793579"/>
            <a:ext cx="8143384" cy="5099890"/>
          </a:xfrm>
        </p:spPr>
        <p:txBody>
          <a:bodyPr numCol="2"/>
          <a:lstStyle/>
          <a:p>
            <a:r>
              <a:rPr lang="nb-NO" b="1" dirty="0">
                <a:solidFill>
                  <a:schemeClr val="tx1"/>
                </a:solidFill>
              </a:rPr>
              <a:t>FNs </a:t>
            </a:r>
            <a:r>
              <a:rPr lang="nb-NO" b="1" dirty="0" err="1">
                <a:solidFill>
                  <a:schemeClr val="tx1"/>
                </a:solidFill>
              </a:rPr>
              <a:t>bærekraftsmål</a:t>
            </a:r>
            <a:r>
              <a:rPr lang="nb-NO" b="1" dirty="0">
                <a:solidFill>
                  <a:schemeClr val="tx1"/>
                </a:solidFill>
              </a:rPr>
              <a:t> er verdens felles arbeidsplan for å utrydde fattigdom, bekjempe ulikhet og stoppe klima-endringene innen 2030. </a:t>
            </a:r>
          </a:p>
          <a:p>
            <a:endParaRPr lang="nb-NO" dirty="0"/>
          </a:p>
          <a:p>
            <a:r>
              <a:rPr lang="nb-NO" b="1" dirty="0">
                <a:solidFill>
                  <a:schemeClr val="accent3"/>
                </a:solidFill>
              </a:rPr>
              <a:t>Nasjonal handlingsplan for å nå FN-målene </a:t>
            </a:r>
          </a:p>
          <a:p>
            <a:r>
              <a:rPr lang="nb-NO" dirty="0"/>
              <a:t>Våren 2020 besluttet regjeringen å lage en nasjonal handlingsplan for hvordan Norge skal nå målene. Planen vil bli lagt fram som en stortingsmelding våren 2021. Det ble samtidig bestemt at alle strategier, handlingsplaner, stortingsmeldinger og proposisjoner fra regjeringen skal omtale effekt på bærekrafts-målene.</a:t>
            </a:r>
            <a:r>
              <a:rPr lang="nb-NO" spc="-20" baseline="30000" dirty="0"/>
              <a:t>1</a:t>
            </a:r>
            <a:r>
              <a:rPr lang="nb-NO" dirty="0"/>
              <a:t> I 2021 har alle statlige virksomheter fått en fellesføring der virksomhetene blant annet skal beskrive hvilke </a:t>
            </a:r>
            <a:r>
              <a:rPr lang="nb-NO" dirty="0" err="1"/>
              <a:t>bærekraftsmål</a:t>
            </a:r>
            <a:r>
              <a:rPr lang="nb-NO" dirty="0"/>
              <a:t> de har bidratt til.</a:t>
            </a:r>
            <a:endParaRPr lang="nb-NO" spc="-20" dirty="0"/>
          </a:p>
          <a:p>
            <a:endParaRPr lang="nb-NO" b="1" dirty="0"/>
          </a:p>
          <a:p>
            <a:r>
              <a:rPr lang="nb-NO" b="1" dirty="0">
                <a:solidFill>
                  <a:schemeClr val="accent3"/>
                </a:solidFill>
              </a:rPr>
              <a:t>Anskaffelser er et viktig verktøy</a:t>
            </a:r>
          </a:p>
          <a:p>
            <a:r>
              <a:rPr lang="nb-NO" dirty="0"/>
              <a:t>Den kommende handlingsplanen for grønne anskaffelser vil sette fokus på lav- og nullutslippsløsninger og sirkulærøkonomi. Videre skal digitale anskaffelsesprosesser forbedre målingen av innkjøp og miljøeffekter. </a:t>
            </a:r>
          </a:p>
          <a:p>
            <a:r>
              <a:rPr lang="nb-NO" dirty="0" err="1"/>
              <a:t>StartOff</a:t>
            </a:r>
            <a:r>
              <a:rPr lang="nb-NO" dirty="0"/>
              <a:t>-satsingen skal gjøre det enklere og tryggere for offentlige oppdragsgivere å inngå samarbeid med små oppstartselskaper. Satsingen er et initiativ i handlingsplanen for regjeringens digitaliseringsstrategi og er særlig rettet mot grønne oppstartselskap og miljø-teknologi. Gjennom et rammeverk for «</a:t>
            </a:r>
            <a:r>
              <a:rPr lang="nb-NO" dirty="0" err="1"/>
              <a:t>oppstartsvennlige</a:t>
            </a:r>
            <a:r>
              <a:rPr lang="nb-NO" dirty="0"/>
              <a:t>» anskaffelser legger </a:t>
            </a:r>
            <a:r>
              <a:rPr lang="nb-NO" dirty="0" err="1"/>
              <a:t>StartOff</a:t>
            </a:r>
            <a:r>
              <a:rPr lang="nb-NO" dirty="0"/>
              <a:t> til rette for nye, innovative måter å løse offentlige behov på. </a:t>
            </a:r>
          </a:p>
          <a:p>
            <a:endParaRPr lang="nb-NO" dirty="0"/>
          </a:p>
          <a:p>
            <a:r>
              <a:rPr lang="nb-NO" b="1" dirty="0">
                <a:solidFill>
                  <a:schemeClr val="accent3"/>
                </a:solidFill>
              </a:rPr>
              <a:t>Næringslivet ser muligheter</a:t>
            </a:r>
          </a:p>
          <a:p>
            <a:r>
              <a:rPr lang="nb-NO" dirty="0" err="1"/>
              <a:t>Bærekraftsmålene</a:t>
            </a:r>
            <a:r>
              <a:rPr lang="nb-NO" dirty="0"/>
              <a:t> setter også preg på norsk næringsliv og selskapenes forretningsutvikling. NHO peker på betydelige muligheter for norske bedrifter til å levere løsninger med positive effekter for samfunnet.</a:t>
            </a:r>
            <a:r>
              <a:rPr lang="nb-NO" baseline="30000" dirty="0"/>
              <a:t>2</a:t>
            </a:r>
            <a:r>
              <a:rPr lang="nb-NO" dirty="0"/>
              <a:t> Interessen for bærekraftige investeringer er høy, og nye standarder og rapporteringskrav setter investorer i stand til å sammenligne selskaper og bransjer. Det kan gjøre bærekraft til et reelt konkurransefortrinn.</a:t>
            </a:r>
          </a:p>
        </p:txBody>
      </p:sp>
      <p:sp>
        <p:nvSpPr>
          <p:cNvPr id="8" name="Plassholder for tekst 7">
            <a:extLst>
              <a:ext uri="{FF2B5EF4-FFF2-40B4-BE49-F238E27FC236}">
                <a16:creationId xmlns:a16="http://schemas.microsoft.com/office/drawing/2014/main" id="{36331841-08A6-6E42-BF33-2018AAF3D52B}"/>
              </a:ext>
            </a:extLst>
          </p:cNvPr>
          <p:cNvSpPr>
            <a:spLocks noGrp="1"/>
          </p:cNvSpPr>
          <p:nvPr>
            <p:ph type="body" sz="quarter" idx="11"/>
          </p:nvPr>
        </p:nvSpPr>
        <p:spPr/>
        <p:txBody>
          <a:bodyPr/>
          <a:lstStyle/>
          <a:p>
            <a:r>
              <a:rPr lang="nb-NO"/>
              <a:t>3 – Nye føringer og utviklingstrekk</a:t>
            </a:r>
          </a:p>
        </p:txBody>
      </p:sp>
      <p:sp>
        <p:nvSpPr>
          <p:cNvPr id="14" name="TekstSylinder 13">
            <a:extLst>
              <a:ext uri="{FF2B5EF4-FFF2-40B4-BE49-F238E27FC236}">
                <a16:creationId xmlns:a16="http://schemas.microsoft.com/office/drawing/2014/main" id="{A7265FA2-61AC-D54A-BC66-F078B6D601A2}"/>
              </a:ext>
            </a:extLst>
          </p:cNvPr>
          <p:cNvSpPr txBox="1"/>
          <p:nvPr/>
        </p:nvSpPr>
        <p:spPr>
          <a:xfrm>
            <a:off x="14632290" y="8267699"/>
            <a:ext cx="482204" cy="215444"/>
          </a:xfrm>
          <a:prstGeom prst="rect">
            <a:avLst/>
          </a:prstGeom>
          <a:noFill/>
        </p:spPr>
        <p:txBody>
          <a:bodyPr wrap="square" tIns="0" rtlCol="0" anchor="t">
            <a:spAutoFit/>
          </a:bodyPr>
          <a:lstStyle/>
          <a:p>
            <a:pPr marL="0" marR="0" lvl="0" indent="0" algn="l" defTabSz="1149949" rtl="0" eaLnBrk="1" fontAlgn="auto" latinLnBrk="0" hangingPunct="1">
              <a:lnSpc>
                <a:spcPct val="100000"/>
              </a:lnSpc>
              <a:spcBef>
                <a:spcPts val="0"/>
              </a:spcBef>
              <a:spcAft>
                <a:spcPts val="0"/>
              </a:spcAft>
              <a:buClrTx/>
              <a:buSzTx/>
              <a:buFontTx/>
              <a:buNone/>
              <a:tabLst/>
              <a:defRPr/>
            </a:pPr>
            <a:fld id="{B0D998A7-8CFD-8644-914D-450B192E71B7}" type="slidenum">
              <a:rPr kumimoji="0" lang="nb-NO" sz="1100" b="1" i="0" u="none" strike="noStrike" kern="1200" cap="none" spc="0" normalizeH="0" baseline="0" noProof="0" smtClean="0">
                <a:ln>
                  <a:noFill/>
                </a:ln>
                <a:solidFill>
                  <a:srgbClr val="1E2B3C"/>
                </a:solidFill>
                <a:effectLst/>
                <a:uLnTx/>
                <a:uFillTx/>
                <a:latin typeface="Arial" panose="020B0604020202020204"/>
                <a:ea typeface="+mn-ea"/>
                <a:cs typeface="+mn-cs"/>
              </a:rPr>
              <a:pPr marL="0" marR="0" lvl="0" indent="0" algn="l" defTabSz="1149949" rtl="0" eaLnBrk="1" fontAlgn="auto" latinLnBrk="0" hangingPunct="1">
                <a:lnSpc>
                  <a:spcPct val="100000"/>
                </a:lnSpc>
                <a:spcBef>
                  <a:spcPts val="0"/>
                </a:spcBef>
                <a:spcAft>
                  <a:spcPts val="0"/>
                </a:spcAft>
                <a:buClrTx/>
                <a:buSzTx/>
                <a:buFontTx/>
                <a:buNone/>
                <a:tabLst/>
                <a:defRPr/>
              </a:pPr>
              <a:t>24</a:t>
            </a:fld>
            <a:endParaRPr kumimoji="0" lang="nb-NO" sz="1100" b="1" i="0" u="none" strike="noStrike" kern="1200" cap="none" spc="0" normalizeH="0" baseline="0" noProof="0">
              <a:ln>
                <a:noFill/>
              </a:ln>
              <a:solidFill>
                <a:srgbClr val="1E2B3C"/>
              </a:solidFill>
              <a:effectLst/>
              <a:uLnTx/>
              <a:uFillTx/>
              <a:latin typeface="Arial" panose="020B0604020202020204"/>
              <a:ea typeface="+mn-ea"/>
              <a:cs typeface="+mn-cs"/>
            </a:endParaRPr>
          </a:p>
        </p:txBody>
      </p:sp>
      <p:pic>
        <p:nvPicPr>
          <p:cNvPr id="9" name="Bilde 8" descr="Et bilde som inneholder tekst&#10;&#10;Automatisk generert beskrivelse">
            <a:extLst>
              <a:ext uri="{FF2B5EF4-FFF2-40B4-BE49-F238E27FC236}">
                <a16:creationId xmlns:a16="http://schemas.microsoft.com/office/drawing/2014/main" id="{51CD1678-6B5D-4A4C-804D-8E194D413AE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871" t="11795" r="12523" b="12886"/>
          <a:stretch/>
        </p:blipFill>
        <p:spPr>
          <a:xfrm>
            <a:off x="10683931" y="2009372"/>
            <a:ext cx="4013635" cy="633732"/>
          </a:xfrm>
          <a:prstGeom prst="rect">
            <a:avLst/>
          </a:prstGeom>
        </p:spPr>
      </p:pic>
      <p:sp>
        <p:nvSpPr>
          <p:cNvPr id="10" name="TekstSylinder 24">
            <a:extLst>
              <a:ext uri="{FF2B5EF4-FFF2-40B4-BE49-F238E27FC236}">
                <a16:creationId xmlns:a16="http://schemas.microsoft.com/office/drawing/2014/main" id="{CE5810A2-4A6F-4E27-B01C-ED490DC52C86}"/>
              </a:ext>
            </a:extLst>
          </p:cNvPr>
          <p:cNvSpPr txBox="1"/>
          <p:nvPr/>
        </p:nvSpPr>
        <p:spPr>
          <a:xfrm>
            <a:off x="1449830" y="7589033"/>
            <a:ext cx="6206456"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Ny nasjonal handlingsplan for </a:t>
            </a:r>
            <a:r>
              <a:rPr lang="nb-NO" sz="1000" b="0" i="1" err="1">
                <a:latin typeface="Arial" panose="020B0604020202020204" pitchFamily="34" charset="0"/>
                <a:hlinkClick r:id="rId4"/>
              </a:rPr>
              <a:t>bærekraftsmålene</a:t>
            </a:r>
            <a:r>
              <a:rPr lang="nb-NO" sz="1000" b="0" i="1">
                <a:latin typeface="Arial" panose="020B0604020202020204" pitchFamily="34" charset="0"/>
              </a:rPr>
              <a:t>. Kommunal- og moderniseringsdepartementet 2020. </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5"/>
              </a:rPr>
              <a:t>Næringslivets bidrag til FNs </a:t>
            </a:r>
            <a:r>
              <a:rPr lang="nb-NO" sz="1000" b="0" i="1" err="1">
                <a:latin typeface="Arial" panose="020B0604020202020204" pitchFamily="34" charset="0"/>
                <a:hlinkClick r:id="rId5"/>
              </a:rPr>
              <a:t>bærekraftsmål</a:t>
            </a:r>
            <a:r>
              <a:rPr lang="nb-NO" sz="1000" b="0" i="1">
                <a:latin typeface="Arial" panose="020B0604020202020204" pitchFamily="34" charset="0"/>
                <a:hlinkClick r:id="rId5"/>
              </a:rPr>
              <a:t>, </a:t>
            </a:r>
            <a:r>
              <a:rPr lang="nb-NO" sz="1000" b="0" i="1">
                <a:latin typeface="Arial" panose="020B0604020202020204" pitchFamily="34" charset="0"/>
              </a:rPr>
              <a:t>NHO 2018. </a:t>
            </a:r>
          </a:p>
        </p:txBody>
      </p:sp>
      <p:pic>
        <p:nvPicPr>
          <p:cNvPr id="11" name="Plassholder for bilde 7">
            <a:extLst>
              <a:ext uri="{FF2B5EF4-FFF2-40B4-BE49-F238E27FC236}">
                <a16:creationId xmlns:a16="http://schemas.microsoft.com/office/drawing/2014/main" id="{DE4F0AEA-F6ED-5945-8936-1022591AD3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49" t="-26774" b="-1"/>
          <a:stretch/>
        </p:blipFill>
        <p:spPr>
          <a:xfrm>
            <a:off x="13775333" y="93726"/>
            <a:ext cx="1098059" cy="1098059"/>
          </a:xfrm>
          <a:prstGeom prst="rect">
            <a:avLst/>
          </a:prstGeom>
        </p:spPr>
      </p:pic>
      <p:sp>
        <p:nvSpPr>
          <p:cNvPr id="12" name="Rectangle 11">
            <a:extLst>
              <a:ext uri="{FF2B5EF4-FFF2-40B4-BE49-F238E27FC236}">
                <a16:creationId xmlns:a16="http://schemas.microsoft.com/office/drawing/2014/main" id="{154BC8EA-563B-4548-9ACD-238F3F276936}"/>
              </a:ext>
            </a:extLst>
          </p:cNvPr>
          <p:cNvSpPr/>
          <p:nvPr/>
        </p:nvSpPr>
        <p:spPr>
          <a:xfrm>
            <a:off x="13650686" y="1191785"/>
            <a:ext cx="1352777"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Politikk</a:t>
            </a:r>
          </a:p>
        </p:txBody>
      </p:sp>
    </p:spTree>
    <p:extLst>
      <p:ext uri="{BB962C8B-B14F-4D97-AF65-F5344CB8AC3E}">
        <p14:creationId xmlns:p14="http://schemas.microsoft.com/office/powerpoint/2010/main" val="3939579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BC8B9119-F710-AE46-9C87-5F3B4E0DA3CE}"/>
              </a:ext>
            </a:extLst>
          </p:cNvPr>
          <p:cNvSpPr>
            <a:spLocks noGrp="1"/>
          </p:cNvSpPr>
          <p:nvPr>
            <p:ph type="body" sz="quarter" idx="10"/>
          </p:nvPr>
        </p:nvSpPr>
        <p:spPr>
          <a:xfrm>
            <a:off x="1297432" y="1740648"/>
            <a:ext cx="8143384" cy="5099890"/>
          </a:xfrm>
        </p:spPr>
        <p:txBody>
          <a:bodyPr vert="horz" lIns="0" tIns="0" rIns="0" bIns="0" numCol="2" spcCol="180000" rtlCol="0" anchor="t">
            <a:noAutofit/>
          </a:bodyPr>
          <a:lstStyle/>
          <a:p>
            <a:r>
              <a:rPr lang="nb-NO" b="1" dirty="0">
                <a:solidFill>
                  <a:srgbClr val="1E2B3C"/>
                </a:solidFill>
                <a:cs typeface="Arial"/>
              </a:rPr>
              <a:t>Norsk økonomi står ved et vendepunkt. Oljenæringen kommer til å få mindre betydning som vekstmotor for økonomien. </a:t>
            </a:r>
          </a:p>
          <a:p>
            <a:endParaRPr lang="nb-NO" dirty="0">
              <a:solidFill>
                <a:srgbClr val="1E2B3C"/>
              </a:solidFill>
              <a:cs typeface="Arial"/>
            </a:endParaRPr>
          </a:p>
          <a:p>
            <a:r>
              <a:rPr lang="nb-NO" b="1" dirty="0">
                <a:solidFill>
                  <a:schemeClr val="accent3"/>
                </a:solidFill>
              </a:rPr>
              <a:t>Færre i arbeid og fallende oljeinntekter</a:t>
            </a:r>
            <a:endParaRPr lang="nb-NO" dirty="0">
              <a:solidFill>
                <a:schemeClr val="accent3"/>
              </a:solidFill>
              <a:cs typeface="Arial"/>
            </a:endParaRPr>
          </a:p>
          <a:p>
            <a:r>
              <a:rPr lang="nb-NO" dirty="0">
                <a:solidFill>
                  <a:srgbClr val="1E2B3C"/>
                </a:solidFill>
                <a:cs typeface="Arial"/>
              </a:rPr>
              <a:t>Oljeprisfallet i 2014 viste seg å medføre et større skifte enn ventet</a:t>
            </a:r>
            <a:r>
              <a:rPr lang="nb-NO" baseline="30000" dirty="0">
                <a:solidFill>
                  <a:srgbClr val="1E2B3C"/>
                </a:solidFill>
                <a:cs typeface="Arial"/>
              </a:rPr>
              <a:t>1</a:t>
            </a:r>
            <a:r>
              <a:rPr lang="nb-NO" dirty="0">
                <a:solidFill>
                  <a:srgbClr val="1E2B3C"/>
                </a:solidFill>
                <a:cs typeface="Arial"/>
              </a:rPr>
              <a:t> og i dagens situasjon finansieres økonomiske tiltak for å kompensere for tap som følger av koronapandemien av oljefondet. Etter-virkningene av pandemien vil forsterke presset på økonomien. Samtidig gjør demografiske endringer at vi blir færre yrkesaktive per pensjonist. Dette påvirker det økonomiske handlingsrommet og bæreevnen til velferdsstaten.</a:t>
            </a:r>
          </a:p>
          <a:p>
            <a:endParaRPr lang="nb-NO" dirty="0">
              <a:solidFill>
                <a:schemeClr val="accent3"/>
              </a:solidFill>
            </a:endParaRPr>
          </a:p>
          <a:p>
            <a:r>
              <a:rPr lang="nb-NO" b="1" dirty="0">
                <a:solidFill>
                  <a:schemeClr val="accent3"/>
                </a:solidFill>
              </a:rPr>
              <a:t>Samarbeid, deling og gjenbruk blir enda viktigere</a:t>
            </a:r>
          </a:p>
          <a:p>
            <a:r>
              <a:rPr lang="nb-NO" dirty="0"/>
              <a:t>Disse utviklingstrekkene gjør at offentlig sektor må levere mer for mindre i årene som kommer. Samarbeid, deling og gjenbruk blir enda viktigere, både på tvers i offentlig sektor, og mellom offentlige og private aktører. Ikke bare fordi det bidrar til smartere oppgaveløsing og mer brukerrettede tjenester, men også fordi det er kostnadseffektivt. Vi må fortsette å bruke og lage fellesløsninger som dekker felles behov i stedet for å lage egne løsninger. Handlings-planen til regjeringens digitaliseringsstrategi understøtter dette ved å sette livshendelser, deling av data og felles økosystem i fokus.</a:t>
            </a:r>
            <a:endParaRPr lang="nb-NO" dirty="0">
              <a:cs typeface="Arial"/>
            </a:endParaRPr>
          </a:p>
          <a:p>
            <a:endParaRPr lang="nb-NO" dirty="0"/>
          </a:p>
          <a:p>
            <a:r>
              <a:rPr lang="nb-NO" b="1" dirty="0">
                <a:solidFill>
                  <a:schemeClr val="accent3"/>
                </a:solidFill>
              </a:rPr>
              <a:t>Teknologi og innovasjon gir mer effektiv ressursbruk</a:t>
            </a:r>
          </a:p>
          <a:p>
            <a:r>
              <a:rPr lang="nb-NO" dirty="0">
                <a:solidFill>
                  <a:srgbClr val="1E2B3C"/>
                </a:solidFill>
              </a:rPr>
              <a:t>Teknologiutvikling og innovasjon skaper muligheter for bedre ressursutnyttelse i offentlig sektor og i samfunnet som helhet. Et eksempel er samhandlingsplattformen Nyby, som kobler sammen ressursbehov fra helse- og omsorgsektoren med frivillige som ønsker å hjelpe. Bruk av velferdsteknologi vil bidra til å løse eller redusere mange ressursutfordringer i helsesektoren i årene som kommer.</a:t>
            </a:r>
            <a:endParaRPr lang="nb-NO" dirty="0">
              <a:cs typeface="Arial"/>
            </a:endParaRPr>
          </a:p>
        </p:txBody>
      </p:sp>
      <p:sp>
        <p:nvSpPr>
          <p:cNvPr id="4" name="Plassholder for tekst 3">
            <a:extLst>
              <a:ext uri="{FF2B5EF4-FFF2-40B4-BE49-F238E27FC236}">
                <a16:creationId xmlns:a16="http://schemas.microsoft.com/office/drawing/2014/main" id="{17C88138-041C-624F-B065-4607E5DE5E37}"/>
              </a:ext>
            </a:extLst>
          </p:cNvPr>
          <p:cNvSpPr>
            <a:spLocks noGrp="1"/>
          </p:cNvSpPr>
          <p:nvPr>
            <p:ph type="body" sz="quarter" idx="11"/>
          </p:nvPr>
        </p:nvSpPr>
        <p:spPr/>
        <p:txBody>
          <a:bodyPr/>
          <a:lstStyle/>
          <a:p>
            <a:r>
              <a:rPr lang="nb-NO"/>
              <a:t>3 – Nye føringer og utviklingstrekk</a:t>
            </a:r>
          </a:p>
        </p:txBody>
      </p:sp>
      <p:sp>
        <p:nvSpPr>
          <p:cNvPr id="10" name="Rektangel 9">
            <a:extLst>
              <a:ext uri="{FF2B5EF4-FFF2-40B4-BE49-F238E27FC236}">
                <a16:creationId xmlns:a16="http://schemas.microsoft.com/office/drawing/2014/main" id="{A0702F4D-5EBF-E242-AC1E-620DFA0859B4}"/>
              </a:ext>
            </a:extLst>
          </p:cNvPr>
          <p:cNvSpPr/>
          <p:nvPr/>
        </p:nvSpPr>
        <p:spPr>
          <a:xfrm>
            <a:off x="10573197" y="6877711"/>
            <a:ext cx="4264516" cy="246221"/>
          </a:xfrm>
          <a:prstGeom prst="rect">
            <a:avLst/>
          </a:prstGeom>
        </p:spPr>
        <p:txBody>
          <a:bodyPr lIns="0">
            <a:spAutoFit/>
          </a:bodyPr>
          <a:lstStyle/>
          <a:p>
            <a:r>
              <a:rPr lang="nb-NO" sz="1000" i="1" dirty="0">
                <a:solidFill>
                  <a:srgbClr val="1E2B3C"/>
                </a:solidFill>
                <a:cs typeface="Arial"/>
              </a:rPr>
              <a:t>Kilde: SSB i Perspektivmeldingen 2013</a:t>
            </a:r>
          </a:p>
        </p:txBody>
      </p:sp>
      <p:sp>
        <p:nvSpPr>
          <p:cNvPr id="12" name="TekstSylinder 11">
            <a:extLst>
              <a:ext uri="{FF2B5EF4-FFF2-40B4-BE49-F238E27FC236}">
                <a16:creationId xmlns:a16="http://schemas.microsoft.com/office/drawing/2014/main" id="{76E916E2-E859-854F-B846-0740825BA25D}"/>
              </a:ext>
            </a:extLst>
          </p:cNvPr>
          <p:cNvSpPr txBox="1"/>
          <p:nvPr/>
        </p:nvSpPr>
        <p:spPr>
          <a:xfrm>
            <a:off x="10573197" y="6330857"/>
            <a:ext cx="4383784" cy="520515"/>
          </a:xfrm>
          <a:prstGeom prst="rect">
            <a:avLst/>
          </a:prstGeom>
        </p:spPr>
        <p:txBody>
          <a:bodyPr vert="horz" lIns="0" tIns="0" rIns="0" bIns="0" numCol="1" spcCol="180000" rtlCol="0" anchor="t">
            <a:noAutofit/>
          </a:bodyPr>
          <a:lstStyle>
            <a:lvl1pPr indent="0" defTabSz="1219085">
              <a:lnSpc>
                <a:spcPts val="1800"/>
              </a:lnSpc>
              <a:spcBef>
                <a:spcPts val="0"/>
              </a:spcBef>
              <a:buClr>
                <a:schemeClr val="accent1"/>
              </a:buClr>
              <a:buFont typeface="Arial" panose="020B0604020202020204" pitchFamily="34" charset="0"/>
              <a:buNone/>
              <a:defRPr sz="1500" b="1">
                <a:solidFill>
                  <a:schemeClr val="accent1"/>
                </a:solidFill>
              </a:defRPr>
            </a:lvl1pPr>
            <a:lvl2pPr marL="1111500" indent="-571500" defTabSz="1219085">
              <a:lnSpc>
                <a:spcPct val="90000"/>
              </a:lnSpc>
              <a:spcBef>
                <a:spcPts val="1500"/>
              </a:spcBef>
              <a:buClr>
                <a:schemeClr val="accent1"/>
              </a:buClr>
              <a:buSzPct val="100000"/>
              <a:buFont typeface="Arial" panose="020B0604020202020204" pitchFamily="34" charset="0"/>
              <a:buChar char="•"/>
              <a:defRPr sz="3200">
                <a:solidFill>
                  <a:schemeClr val="accent1"/>
                </a:solidFill>
              </a:defRPr>
            </a:lvl2pPr>
            <a:lvl3pPr marL="1471500" indent="-571500" defTabSz="1219085">
              <a:lnSpc>
                <a:spcPct val="90000"/>
              </a:lnSpc>
              <a:spcBef>
                <a:spcPts val="1500"/>
              </a:spcBef>
              <a:buClr>
                <a:schemeClr val="accent1"/>
              </a:buClr>
              <a:buSzPct val="100000"/>
              <a:buFont typeface="Arial" panose="020B0604020202020204" pitchFamily="34" charset="0"/>
              <a:buNone/>
              <a:defRPr sz="2800">
                <a:solidFill>
                  <a:schemeClr val="accent1"/>
                </a:solidFill>
              </a:defRPr>
            </a:lvl3pPr>
            <a:lvl4pPr marL="1717200" indent="-457200" defTabSz="1219085">
              <a:lnSpc>
                <a:spcPct val="90000"/>
              </a:lnSpc>
              <a:spcBef>
                <a:spcPts val="1500"/>
              </a:spcBef>
              <a:buClr>
                <a:schemeClr val="accent1"/>
              </a:buClr>
              <a:buSzPct val="100000"/>
              <a:buFont typeface="Arial" panose="020B0604020202020204" pitchFamily="34" charset="0"/>
              <a:buChar char="•"/>
              <a:defRPr sz="2400">
                <a:solidFill>
                  <a:schemeClr val="accent1"/>
                </a:solidFill>
              </a:defRPr>
            </a:lvl4pPr>
            <a:lvl5pPr marL="2077200" indent="-457200" defTabSz="1219085">
              <a:lnSpc>
                <a:spcPct val="90000"/>
              </a:lnSpc>
              <a:spcBef>
                <a:spcPts val="1500"/>
              </a:spcBef>
              <a:buClr>
                <a:schemeClr val="accent1"/>
              </a:buClr>
              <a:buSzPct val="100000"/>
              <a:buFont typeface="Arial" panose="020B0604020202020204" pitchFamily="34" charset="0"/>
              <a:buChar char="•"/>
              <a:defRPr sz="2000">
                <a:solidFill>
                  <a:schemeClr val="accent1"/>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r>
              <a:rPr lang="nb-NO" dirty="0">
                <a:solidFill>
                  <a:schemeClr val="accent3"/>
                </a:solidFill>
              </a:rPr>
              <a:t>I 2060 vil antallet personer over 67 år per person i yrkesaktiv alder være doblet siden 1970. </a:t>
            </a:r>
          </a:p>
        </p:txBody>
      </p:sp>
      <p:sp>
        <p:nvSpPr>
          <p:cNvPr id="13" name="TekstSylinder 12">
            <a:extLst>
              <a:ext uri="{FF2B5EF4-FFF2-40B4-BE49-F238E27FC236}">
                <a16:creationId xmlns:a16="http://schemas.microsoft.com/office/drawing/2014/main" id="{D536BFD4-BC4C-DC4B-80C4-17681E3E3329}"/>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25</a:t>
            </a:fld>
            <a:endParaRPr lang="nb-NO" sz="1100" b="1"/>
          </a:p>
        </p:txBody>
      </p:sp>
      <p:sp>
        <p:nvSpPr>
          <p:cNvPr id="6" name="Title 5">
            <a:extLst>
              <a:ext uri="{FF2B5EF4-FFF2-40B4-BE49-F238E27FC236}">
                <a16:creationId xmlns:a16="http://schemas.microsoft.com/office/drawing/2014/main" id="{C0FD7350-6AE9-4EE2-B84A-3AC590DD93AC}"/>
              </a:ext>
            </a:extLst>
          </p:cNvPr>
          <p:cNvSpPr>
            <a:spLocks noGrp="1"/>
          </p:cNvSpPr>
          <p:nvPr>
            <p:ph type="title"/>
          </p:nvPr>
        </p:nvSpPr>
        <p:spPr>
          <a:xfrm>
            <a:off x="1297432" y="642756"/>
            <a:ext cx="13671105" cy="692497"/>
          </a:xfrm>
        </p:spPr>
        <p:txBody>
          <a:bodyPr/>
          <a:lstStyle/>
          <a:p>
            <a:r>
              <a:rPr lang="nb-NO" dirty="0"/>
              <a:t>Det økonomiske handlingsrommet krymper</a:t>
            </a:r>
          </a:p>
        </p:txBody>
      </p:sp>
      <p:sp>
        <p:nvSpPr>
          <p:cNvPr id="76" name="TekstSylinder 24">
            <a:extLst>
              <a:ext uri="{FF2B5EF4-FFF2-40B4-BE49-F238E27FC236}">
                <a16:creationId xmlns:a16="http://schemas.microsoft.com/office/drawing/2014/main" id="{8FC9DED5-27EB-4E3F-AC4B-29037C9839AA}"/>
              </a:ext>
            </a:extLst>
          </p:cNvPr>
          <p:cNvSpPr txBox="1"/>
          <p:nvPr/>
        </p:nvSpPr>
        <p:spPr>
          <a:xfrm>
            <a:off x="1297430" y="7752542"/>
            <a:ext cx="6256309" cy="15388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dirty="0">
                <a:latin typeface="Arial" panose="020B0604020202020204" pitchFamily="34" charset="0"/>
              </a:rPr>
              <a:t>1</a:t>
            </a:r>
            <a:r>
              <a:rPr lang="nb-NO" sz="1000" b="0" i="1" dirty="0">
                <a:latin typeface="Arial" panose="020B0604020202020204" pitchFamily="34" charset="0"/>
              </a:rPr>
              <a:t> </a:t>
            </a:r>
            <a:r>
              <a:rPr lang="nb-NO" sz="1000" b="0" i="1" dirty="0">
                <a:latin typeface="Arial" panose="020B0604020202020204" pitchFamily="34" charset="0"/>
                <a:hlinkClick r:id="rId3"/>
              </a:rPr>
              <a:t>NOU 2016: 3: Ved et vendepunkt: Fra ressursøkonomi til kunnskapsøkonomi. </a:t>
            </a:r>
            <a:r>
              <a:rPr lang="nb-NO" sz="1000" b="0" i="1" dirty="0">
                <a:latin typeface="Arial" panose="020B0604020202020204" pitchFamily="34" charset="0"/>
              </a:rPr>
              <a:t>Finansdepartementet 2016. </a:t>
            </a:r>
          </a:p>
        </p:txBody>
      </p:sp>
      <p:pic>
        <p:nvPicPr>
          <p:cNvPr id="77" name="Bilde 76">
            <a:extLst>
              <a:ext uri="{FF2B5EF4-FFF2-40B4-BE49-F238E27FC236}">
                <a16:creationId xmlns:a16="http://schemas.microsoft.com/office/drawing/2014/main" id="{28F45091-2863-9840-9272-6E5E5171E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99375" y="293823"/>
            <a:ext cx="975787" cy="900436"/>
          </a:xfrm>
          <a:prstGeom prst="rect">
            <a:avLst/>
          </a:prstGeom>
        </p:spPr>
      </p:pic>
      <p:pic>
        <p:nvPicPr>
          <p:cNvPr id="79" name="Bilde 78">
            <a:extLst>
              <a:ext uri="{FF2B5EF4-FFF2-40B4-BE49-F238E27FC236}">
                <a16:creationId xmlns:a16="http://schemas.microsoft.com/office/drawing/2014/main" id="{F80CAF70-4BA3-5142-8290-14F0F2E39A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3197" y="1752104"/>
            <a:ext cx="4264516" cy="4210762"/>
          </a:xfrm>
          <a:prstGeom prst="rect">
            <a:avLst/>
          </a:prstGeom>
        </p:spPr>
      </p:pic>
      <p:sp>
        <p:nvSpPr>
          <p:cNvPr id="11" name="Rectangle 10">
            <a:extLst>
              <a:ext uri="{FF2B5EF4-FFF2-40B4-BE49-F238E27FC236}">
                <a16:creationId xmlns:a16="http://schemas.microsoft.com/office/drawing/2014/main" id="{F45E9151-2EB2-4083-BC52-0C351280420E}"/>
              </a:ext>
            </a:extLst>
          </p:cNvPr>
          <p:cNvSpPr/>
          <p:nvPr/>
        </p:nvSpPr>
        <p:spPr>
          <a:xfrm>
            <a:off x="13650686" y="1191785"/>
            <a:ext cx="1352777"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Økonomi</a:t>
            </a:r>
          </a:p>
        </p:txBody>
      </p:sp>
    </p:spTree>
    <p:extLst>
      <p:ext uri="{BB962C8B-B14F-4D97-AF65-F5344CB8AC3E}">
        <p14:creationId xmlns:p14="http://schemas.microsoft.com/office/powerpoint/2010/main" val="4229375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tekst 13">
            <a:extLst>
              <a:ext uri="{FF2B5EF4-FFF2-40B4-BE49-F238E27FC236}">
                <a16:creationId xmlns:a16="http://schemas.microsoft.com/office/drawing/2014/main" id="{3D6940AA-C8A5-4C74-BAAF-DD9F0C8879CB}"/>
              </a:ext>
            </a:extLst>
          </p:cNvPr>
          <p:cNvSpPr>
            <a:spLocks noGrp="1"/>
          </p:cNvSpPr>
          <p:nvPr>
            <p:ph type="body" sz="quarter" idx="11"/>
          </p:nvPr>
        </p:nvSpPr>
        <p:spPr/>
        <p:txBody>
          <a:bodyPr/>
          <a:lstStyle/>
          <a:p>
            <a:r>
              <a:rPr lang="nb-NO"/>
              <a:t>3 – Nye føringer og utviklingstrekk</a:t>
            </a:r>
          </a:p>
        </p:txBody>
      </p:sp>
      <p:sp>
        <p:nvSpPr>
          <p:cNvPr id="13" name="Plassholder for tekst 12">
            <a:extLst>
              <a:ext uri="{FF2B5EF4-FFF2-40B4-BE49-F238E27FC236}">
                <a16:creationId xmlns:a16="http://schemas.microsoft.com/office/drawing/2014/main" id="{7875AFBD-6694-43BB-A4E8-F35FD92F0E75}"/>
              </a:ext>
            </a:extLst>
          </p:cNvPr>
          <p:cNvSpPr>
            <a:spLocks noGrp="1"/>
          </p:cNvSpPr>
          <p:nvPr>
            <p:ph type="body" sz="quarter" idx="10"/>
          </p:nvPr>
        </p:nvSpPr>
        <p:spPr>
          <a:xfrm>
            <a:off x="1310879" y="1740813"/>
            <a:ext cx="13281490" cy="5540641"/>
          </a:xfrm>
        </p:spPr>
        <p:txBody>
          <a:bodyPr numCol="4"/>
          <a:lstStyle/>
          <a:p>
            <a:r>
              <a:rPr lang="nb-NO" b="1">
                <a:solidFill>
                  <a:srgbClr val="1E2B3C"/>
                </a:solidFill>
                <a:latin typeface="Arial" panose="020B0604020202020204" pitchFamily="34" charset="0"/>
              </a:rPr>
              <a:t>12. mars 2020 endret arbeidslivet seg fullstendig. Rundt halvparten av arbeidstakerne måtte jobbe hjemmefra, skoleelever måtte få hjemmeundervisning, og arbeids-takere ble permittert. Tjenester måtte leveres på nye måter, og på kort tid ble så vel legebesøk som kommunestyremøter digitale. Også domstolene tok i bruk video. </a:t>
            </a:r>
            <a:endParaRPr lang="nb-NO" b="1">
              <a:latin typeface="Arial" panose="020B0604020202020204" pitchFamily="34" charset="0"/>
            </a:endParaRPr>
          </a:p>
          <a:p>
            <a:endParaRPr lang="nb-NO" b="1">
              <a:solidFill>
                <a:schemeClr val="accent3"/>
              </a:solidFill>
              <a:latin typeface="Arial" panose="020B0604020202020204" pitchFamily="34" charset="0"/>
            </a:endParaRPr>
          </a:p>
          <a:p>
            <a:r>
              <a:rPr lang="nb-NO" b="1">
                <a:solidFill>
                  <a:schemeClr val="accent3"/>
                </a:solidFill>
                <a:latin typeface="Arial" panose="020B0604020202020204" pitchFamily="34" charset="0"/>
              </a:rPr>
              <a:t>Økt bruk av digitale fellesløsninger</a:t>
            </a:r>
          </a:p>
          <a:p>
            <a:r>
              <a:rPr lang="nb-NO">
                <a:solidFill>
                  <a:srgbClr val="1E2B3C"/>
                </a:solidFill>
                <a:latin typeface="Arial" panose="020B0604020202020204" pitchFamily="34" charset="0"/>
              </a:rPr>
              <a:t>Nye tjenester ble etablert på rekordtid. Raskest gikk det med løsningen for sporing av smitteverns-utstyr hos tannlegene. Den ble laget på tre timer. Den automatiserte søknadsløsningen for kompensasjon av tapte driftsinntekter ble utviklet på tre uker, også det rekordraskt. </a:t>
            </a:r>
          </a:p>
          <a:p>
            <a:endParaRPr lang="nb-NO" b="1">
              <a:solidFill>
                <a:schemeClr val="accent3"/>
              </a:solidFill>
              <a:latin typeface="Arial" panose="020B0604020202020204" pitchFamily="34" charset="0"/>
            </a:endParaRPr>
          </a:p>
          <a:p>
            <a:r>
              <a:rPr lang="nb-NO">
                <a:latin typeface="Arial" panose="020B0604020202020204" pitchFamily="34" charset="0"/>
              </a:rPr>
              <a:t>Fellesløsningene var avgjørende for omstillingen. Vi opplevde at den robuste, digitale infrastrukturen, med skalerbare fellesløsninger og etablerte registre, kom til nytte både i stat og kommune. </a:t>
            </a:r>
            <a:r>
              <a:rPr lang="nb-NO" err="1">
                <a:latin typeface="Arial" panose="020B0604020202020204" pitchFamily="34" charset="0"/>
              </a:rPr>
              <a:t>Altinn</a:t>
            </a:r>
            <a:r>
              <a:rPr lang="nb-NO">
                <a:latin typeface="Arial" panose="020B0604020202020204" pitchFamily="34" charset="0"/>
              </a:rPr>
              <a:t> gjorde det mulig å sette nye tjenester i produksjon samme dag som behovet oppstod.</a:t>
            </a:r>
          </a:p>
          <a:p>
            <a:endParaRPr lang="nb-NO">
              <a:latin typeface="Arial" panose="020B0604020202020204" pitchFamily="34" charset="0"/>
            </a:endParaRPr>
          </a:p>
          <a:p>
            <a:r>
              <a:rPr lang="nb-NO" b="1">
                <a:solidFill>
                  <a:schemeClr val="accent3"/>
                </a:solidFill>
                <a:latin typeface="Arial" panose="020B0604020202020204" pitchFamily="34" charset="0"/>
              </a:rPr>
              <a:t>Styrket samarbeid med privat sektor</a:t>
            </a:r>
          </a:p>
          <a:p>
            <a:r>
              <a:rPr lang="nb-NO">
                <a:latin typeface="Arial" panose="020B0604020202020204" pitchFamily="34" charset="0"/>
              </a:rPr>
              <a:t>En annen avgjørende faktor var det etablerte samarbeidet mellom virksomheter i offentlig sektor og med næringslivet, blant annet gjennom DSOP. Tilliten som er opparbeidet her, og som ble videreutviklet under krisens første måneder, var avgjørende i pandemiens første fase.</a:t>
            </a:r>
          </a:p>
          <a:p>
            <a:r>
              <a:rPr lang="nb-NO">
                <a:latin typeface="Arial" panose="020B0604020202020204" pitchFamily="34" charset="0"/>
              </a:rPr>
              <a:t> </a:t>
            </a:r>
          </a:p>
          <a:p>
            <a:r>
              <a:rPr lang="nb-NO" b="1">
                <a:solidFill>
                  <a:schemeClr val="accent3"/>
                </a:solidFill>
                <a:latin typeface="Arial" panose="020B0604020202020204" pitchFamily="34" charset="0"/>
              </a:rPr>
              <a:t>Hva tar vi med oss videre?</a:t>
            </a:r>
          </a:p>
          <a:p>
            <a:r>
              <a:rPr lang="nb-NO">
                <a:latin typeface="Arial" panose="020B0604020202020204" pitchFamily="34" charset="0"/>
              </a:rPr>
              <a:t>Det er for tidlig å si hvilken betydning koronapandemien har hatt for digitaliseringen av offentlig sektor. Vi kan ikke forvente et like hurtig utviklingsløp i fremtiden. At mye ble utviklet på rekordtid skjedde også fordi det ble jobbet utover normal arbeidstid. </a:t>
            </a:r>
          </a:p>
          <a:p>
            <a:endParaRPr lang="nb-NO">
              <a:latin typeface="Arial" panose="020B0604020202020204" pitchFamily="34" charset="0"/>
            </a:endParaRPr>
          </a:p>
          <a:p>
            <a:r>
              <a:rPr lang="nb-NO">
                <a:latin typeface="Arial" panose="020B0604020202020204" pitchFamily="34" charset="0"/>
              </a:rPr>
              <a:t>Men flere virksomheter har fått kunnskap om nye agile arbeids-metoder, med samarbeid på tvers av fag og virksomhet. Regelverks-utvikling og systemutvikling har foregått parallelt. </a:t>
            </a:r>
          </a:p>
          <a:p>
            <a:endParaRPr lang="nb-NO">
              <a:latin typeface="Arial" panose="020B0604020202020204" pitchFamily="34" charset="0"/>
            </a:endParaRPr>
          </a:p>
          <a:p>
            <a:r>
              <a:rPr lang="nb-NO">
                <a:latin typeface="Arial" panose="020B0604020202020204" pitchFamily="34" charset="0"/>
              </a:rPr>
              <a:t>Vi har fått testet ut alternative måter å levere tjenester på. Digitale konsul-</a:t>
            </a:r>
            <a:r>
              <a:rPr lang="nb-NO" err="1">
                <a:latin typeface="Arial" panose="020B0604020202020204" pitchFamily="34" charset="0"/>
              </a:rPr>
              <a:t>tasjoner</a:t>
            </a:r>
            <a:r>
              <a:rPr lang="nb-NO">
                <a:latin typeface="Arial" panose="020B0604020202020204" pitchFamily="34" charset="0"/>
              </a:rPr>
              <a:t> med fastlegen ligger nå fast som tjeneste på Helsenorge.no, og prøvesvar blir formidlet i portalen i løpet av ett døgn.</a:t>
            </a:r>
            <a:r>
              <a:rPr lang="nb-NO" baseline="30000">
                <a:solidFill>
                  <a:srgbClr val="1E2B3C"/>
                </a:solidFill>
                <a:latin typeface="Arial" panose="020B0604020202020204" pitchFamily="34" charset="0"/>
                <a:cs typeface="Arial"/>
              </a:rPr>
              <a:t>1</a:t>
            </a:r>
            <a:r>
              <a:rPr lang="nb-NO">
                <a:latin typeface="Arial" panose="020B0604020202020204" pitchFamily="34" charset="0"/>
              </a:rPr>
              <a:t> Flere kommuner opprettet samarbeid med plattform-tjenester som Nyby og </a:t>
            </a:r>
            <a:r>
              <a:rPr lang="nb-NO" err="1">
                <a:latin typeface="Arial" panose="020B0604020202020204" pitchFamily="34" charset="0"/>
              </a:rPr>
              <a:t>Luado</a:t>
            </a:r>
            <a:r>
              <a:rPr lang="nb-NO">
                <a:latin typeface="Arial" panose="020B0604020202020204" pitchFamily="34" charset="0"/>
              </a:rPr>
              <a:t> for å koble blant annet frivillige ressurser med behov i befolkningen.</a:t>
            </a:r>
          </a:p>
          <a:p>
            <a:r>
              <a:rPr lang="nb-NO">
                <a:latin typeface="Arial" panose="020B0604020202020204" pitchFamily="34" charset="0"/>
              </a:rPr>
              <a:t>I skolesektoren er erfaringene mer varierte. </a:t>
            </a:r>
          </a:p>
          <a:p>
            <a:endParaRPr lang="nb-NO">
              <a:latin typeface="Arial" panose="020B0604020202020204" pitchFamily="34" charset="0"/>
            </a:endParaRPr>
          </a:p>
          <a:p>
            <a:r>
              <a:rPr lang="nb-NO">
                <a:latin typeface="Arial" panose="020B0604020202020204" pitchFamily="34" charset="0"/>
              </a:rPr>
              <a:t>Likevel viser forskningen at de ansatte i skolen har utvidet sitt digitale repertoar, og at skoleledere og lærere har fått erfaringer som har skapt refleksjon og ettertanke om mål for opplæringen, organisering av undervisningen og om involvering av elever m.m.</a:t>
            </a:r>
            <a:r>
              <a:rPr lang="nb-NO" baseline="30000">
                <a:solidFill>
                  <a:srgbClr val="1E2B3C"/>
                </a:solidFill>
                <a:latin typeface="Arial" panose="020B0604020202020204" pitchFamily="34" charset="0"/>
                <a:cs typeface="Arial"/>
              </a:rPr>
              <a:t>2</a:t>
            </a:r>
            <a:endParaRPr lang="nb-NO">
              <a:latin typeface="Arial" panose="020B0604020202020204" pitchFamily="34" charset="0"/>
            </a:endParaRPr>
          </a:p>
          <a:p>
            <a:endParaRPr lang="nb-NO">
              <a:latin typeface="Arial" panose="020B0604020202020204" pitchFamily="34" charset="0"/>
            </a:endParaRPr>
          </a:p>
        </p:txBody>
      </p:sp>
      <p:sp>
        <p:nvSpPr>
          <p:cNvPr id="2" name="Tittel 1">
            <a:extLst>
              <a:ext uri="{FF2B5EF4-FFF2-40B4-BE49-F238E27FC236}">
                <a16:creationId xmlns:a16="http://schemas.microsoft.com/office/drawing/2014/main" id="{2D85417B-D973-4F09-91EE-BF6A6BC56814}"/>
              </a:ext>
            </a:extLst>
          </p:cNvPr>
          <p:cNvSpPr>
            <a:spLocks noGrp="1"/>
          </p:cNvSpPr>
          <p:nvPr>
            <p:ph type="title"/>
          </p:nvPr>
        </p:nvSpPr>
        <p:spPr/>
        <p:txBody>
          <a:bodyPr/>
          <a:lstStyle/>
          <a:p>
            <a:r>
              <a:rPr lang="nb-NO">
                <a:latin typeface="Arial" panose="020B0604020202020204" pitchFamily="34" charset="0"/>
              </a:rPr>
              <a:t>Digitalisering under koronapandemien</a:t>
            </a:r>
          </a:p>
        </p:txBody>
      </p:sp>
      <p:sp>
        <p:nvSpPr>
          <p:cNvPr id="18" name="TekstSylinder 15">
            <a:extLst>
              <a:ext uri="{FF2B5EF4-FFF2-40B4-BE49-F238E27FC236}">
                <a16:creationId xmlns:a16="http://schemas.microsoft.com/office/drawing/2014/main" id="{386F2E36-D440-4DC9-BD2B-137D7E32052D}"/>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26</a:t>
            </a:fld>
            <a:endParaRPr lang="nb-NO" sz="1100" b="1">
              <a:latin typeface="Arial" panose="020B0604020202020204" pitchFamily="34" charset="0"/>
            </a:endParaRPr>
          </a:p>
        </p:txBody>
      </p:sp>
      <p:sp>
        <p:nvSpPr>
          <p:cNvPr id="19" name="TekstSylinder 18">
            <a:extLst>
              <a:ext uri="{FF2B5EF4-FFF2-40B4-BE49-F238E27FC236}">
                <a16:creationId xmlns:a16="http://schemas.microsoft.com/office/drawing/2014/main" id="{3F8EF88E-68AB-3E43-BE82-8C2344BD46BD}"/>
              </a:ext>
            </a:extLst>
          </p:cNvPr>
          <p:cNvSpPr txBox="1"/>
          <p:nvPr/>
        </p:nvSpPr>
        <p:spPr>
          <a:xfrm>
            <a:off x="12152999" y="4039685"/>
            <a:ext cx="2850464" cy="1613775"/>
          </a:xfrm>
          <a:prstGeom prst="rect">
            <a:avLst/>
          </a:prstGeom>
          <a:noFill/>
        </p:spPr>
        <p:txBody>
          <a:bodyPr wrap="square" rtlCol="0">
            <a:spAutoFit/>
          </a:bodyPr>
          <a:lstStyle/>
          <a:p>
            <a:pPr>
              <a:lnSpc>
                <a:spcPts val="2000"/>
              </a:lnSpc>
            </a:pPr>
            <a:r>
              <a:rPr lang="nb-NO" sz="3600" b="1" kern="700" spc="-70">
                <a:solidFill>
                  <a:schemeClr val="accent3"/>
                </a:solidFill>
                <a:latin typeface="Arial" panose="020B0604020202020204" pitchFamily="34" charset="0"/>
              </a:rPr>
              <a:t>82 </a:t>
            </a:r>
            <a:r>
              <a:rPr lang="nb-NO" sz="1800" b="1">
                <a:solidFill>
                  <a:schemeClr val="accent3"/>
                </a:solidFill>
                <a:latin typeface="Arial" panose="020B0604020202020204" pitchFamily="34" charset="0"/>
              </a:rPr>
              <a:t>prosent økning</a:t>
            </a:r>
          </a:p>
          <a:p>
            <a:pPr>
              <a:lnSpc>
                <a:spcPts val="2000"/>
              </a:lnSpc>
            </a:pPr>
            <a:r>
              <a:rPr lang="nb-NO" sz="1600" b="1">
                <a:latin typeface="Arial" panose="020B0604020202020204" pitchFamily="34" charset="0"/>
              </a:rPr>
              <a:t>i trafikken i ID-porten fra februar til mars 2020. Økningen totalt fra 2019 til 2020 var </a:t>
            </a:r>
            <a:r>
              <a:rPr lang="nb-NO" sz="1600" b="1">
                <a:solidFill>
                  <a:srgbClr val="1E2B3C"/>
                </a:solidFill>
                <a:latin typeface="Arial" panose="020B0604020202020204" pitchFamily="34" charset="0"/>
              </a:rPr>
              <a:t>40 prosent, mot 27 prosent fra 2018 til 2019.</a:t>
            </a:r>
            <a:endParaRPr lang="nb-NO" sz="1600" b="1" baseline="30000">
              <a:latin typeface="Arial" panose="020B0604020202020204" pitchFamily="34" charset="0"/>
            </a:endParaRPr>
          </a:p>
        </p:txBody>
      </p:sp>
      <p:pic>
        <p:nvPicPr>
          <p:cNvPr id="12" name="Bilde 11">
            <a:extLst>
              <a:ext uri="{FF2B5EF4-FFF2-40B4-BE49-F238E27FC236}">
                <a16:creationId xmlns:a16="http://schemas.microsoft.com/office/drawing/2014/main" id="{0F6AA7D6-5BD2-3849-B99F-365656B270A1}"/>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7993" t="9632" r="27017"/>
          <a:stretch/>
        </p:blipFill>
        <p:spPr>
          <a:xfrm>
            <a:off x="13778272" y="5639577"/>
            <a:ext cx="2470245" cy="3504423"/>
          </a:xfrm>
          <a:prstGeom prst="rect">
            <a:avLst/>
          </a:prstGeom>
        </p:spPr>
      </p:pic>
      <p:sp>
        <p:nvSpPr>
          <p:cNvPr id="15" name="TekstSylinder 24">
            <a:extLst>
              <a:ext uri="{FF2B5EF4-FFF2-40B4-BE49-F238E27FC236}">
                <a16:creationId xmlns:a16="http://schemas.microsoft.com/office/drawing/2014/main" id="{A5C894A6-7CF6-4464-AC4B-DCBF989EF513}"/>
              </a:ext>
            </a:extLst>
          </p:cNvPr>
          <p:cNvSpPr txBox="1"/>
          <p:nvPr/>
        </p:nvSpPr>
        <p:spPr>
          <a:xfrm>
            <a:off x="1297430" y="7599864"/>
            <a:ext cx="6057527"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0" lvl="0" indent="0" defTabSz="1149949">
              <a:spcBef>
                <a:spcPts val="0"/>
              </a:spcBef>
              <a:buClrTx/>
            </a:pPr>
            <a:r>
              <a:rPr lang="nb-NO" sz="1000" b="0" baseline="30000">
                <a:solidFill>
                  <a:srgbClr val="1E2B3C"/>
                </a:solidFill>
                <a:latin typeface="Arial" panose="020B0604020202020204" pitchFamily="34" charset="0"/>
                <a:cs typeface="Arial"/>
              </a:rPr>
              <a:t>1 </a:t>
            </a:r>
            <a:r>
              <a:rPr lang="nb-NO" sz="1000" b="0">
                <a:solidFill>
                  <a:srgbClr val="1E2B3C"/>
                </a:solidFill>
                <a:latin typeface="Arial" panose="020B0604020202020204" pitchFamily="34" charset="0"/>
              </a:rPr>
              <a:t>Foreløpig kun prøvesvar på COVID-19</a:t>
            </a:r>
          </a:p>
          <a:p>
            <a:pPr marL="0" lvl="0" indent="0" defTabSz="1149949">
              <a:spcBef>
                <a:spcPts val="0"/>
              </a:spcBef>
              <a:buClrTx/>
            </a:pPr>
            <a:r>
              <a:rPr lang="nb-NO" sz="1000" b="0" baseline="30000">
                <a:solidFill>
                  <a:srgbClr val="1E2B3C"/>
                </a:solidFill>
                <a:latin typeface="Arial" panose="020B0604020202020204" pitchFamily="34" charset="0"/>
                <a:cs typeface="Arial"/>
              </a:rPr>
              <a:t>2 </a:t>
            </a:r>
            <a:r>
              <a:rPr lang="nb-NO" sz="1000" b="0">
                <a:solidFill>
                  <a:srgbClr val="1E2B3C"/>
                </a:solidFill>
                <a:latin typeface="Arial" panose="020B0604020202020204" pitchFamily="34" charset="0"/>
                <a:hlinkClick r:id="rId4"/>
              </a:rPr>
              <a:t>Hjemmeskolen under korona-pandemien – hva forskningen kan fortelle. </a:t>
            </a:r>
            <a:r>
              <a:rPr lang="nb-NO" sz="1000" b="0">
                <a:solidFill>
                  <a:srgbClr val="1E2B3C"/>
                </a:solidFill>
                <a:latin typeface="Arial" panose="020B0604020202020204" pitchFamily="34" charset="0"/>
              </a:rPr>
              <a:t>Gilje, Thuen &amp; Bolstad 2020. </a:t>
            </a:r>
          </a:p>
        </p:txBody>
      </p:sp>
      <p:pic>
        <p:nvPicPr>
          <p:cNvPr id="16" name="Graphic 9">
            <a:extLst>
              <a:ext uri="{FF2B5EF4-FFF2-40B4-BE49-F238E27FC236}">
                <a16:creationId xmlns:a16="http://schemas.microsoft.com/office/drawing/2014/main" id="{3AE81FB9-0833-1D49-B3A2-A070DF64B3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4298" y="389540"/>
            <a:ext cx="765553" cy="777737"/>
          </a:xfrm>
          <a:prstGeom prst="rect">
            <a:avLst/>
          </a:prstGeom>
        </p:spPr>
      </p:pic>
      <p:sp>
        <p:nvSpPr>
          <p:cNvPr id="10" name="Rectangle 9">
            <a:extLst>
              <a:ext uri="{FF2B5EF4-FFF2-40B4-BE49-F238E27FC236}">
                <a16:creationId xmlns:a16="http://schemas.microsoft.com/office/drawing/2014/main" id="{DAB0BB36-AC55-4E1F-A1AA-915F4F7A172A}"/>
              </a:ext>
            </a:extLst>
          </p:cNvPr>
          <p:cNvSpPr/>
          <p:nvPr/>
        </p:nvSpPr>
        <p:spPr>
          <a:xfrm>
            <a:off x="13643922" y="1191785"/>
            <a:ext cx="1366305"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Teknologi</a:t>
            </a:r>
          </a:p>
        </p:txBody>
      </p:sp>
    </p:spTree>
    <p:extLst>
      <p:ext uri="{BB962C8B-B14F-4D97-AF65-F5344CB8AC3E}">
        <p14:creationId xmlns:p14="http://schemas.microsoft.com/office/powerpoint/2010/main" val="1661128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D292A1-4838-3C49-92C2-3B2BF37B29A8}"/>
              </a:ext>
            </a:extLst>
          </p:cNvPr>
          <p:cNvSpPr>
            <a:spLocks noGrp="1"/>
          </p:cNvSpPr>
          <p:nvPr>
            <p:ph type="title"/>
          </p:nvPr>
        </p:nvSpPr>
        <p:spPr>
          <a:xfrm>
            <a:off x="1285874" y="642756"/>
            <a:ext cx="11820525" cy="692497"/>
          </a:xfrm>
        </p:spPr>
        <p:txBody>
          <a:bodyPr/>
          <a:lstStyle/>
          <a:p>
            <a:r>
              <a:rPr lang="nb-NO"/>
              <a:t>Smarte tjenester med kunstig intelligens </a:t>
            </a:r>
          </a:p>
        </p:txBody>
      </p:sp>
      <p:sp>
        <p:nvSpPr>
          <p:cNvPr id="3" name="Plassholder for tekst 2">
            <a:extLst>
              <a:ext uri="{FF2B5EF4-FFF2-40B4-BE49-F238E27FC236}">
                <a16:creationId xmlns:a16="http://schemas.microsoft.com/office/drawing/2014/main" id="{72D158B5-913A-2B4A-8604-66F72CE77FFE}"/>
              </a:ext>
            </a:extLst>
          </p:cNvPr>
          <p:cNvSpPr>
            <a:spLocks noGrp="1"/>
          </p:cNvSpPr>
          <p:nvPr>
            <p:ph type="body" sz="quarter" idx="10"/>
          </p:nvPr>
        </p:nvSpPr>
        <p:spPr>
          <a:xfrm>
            <a:off x="1296979" y="1727200"/>
            <a:ext cx="7273816" cy="5613400"/>
          </a:xfrm>
        </p:spPr>
        <p:txBody>
          <a:bodyPr/>
          <a:lstStyle/>
          <a:p>
            <a:r>
              <a:rPr lang="nb-NO" b="1"/>
              <a:t>Kunstig intelligens kan få stor betydning i arbeidet med å løse samfunns-utfordringer. I januar 2020 la regjeringen frem nasjonal strategi for kunstig intelligens.</a:t>
            </a:r>
          </a:p>
          <a:p>
            <a:endParaRPr lang="nb-NO" b="1"/>
          </a:p>
          <a:p>
            <a:r>
              <a:rPr lang="nb-NO" b="1">
                <a:solidFill>
                  <a:schemeClr val="accent3"/>
                </a:solidFill>
              </a:rPr>
              <a:t>Kunstig intelligens kan gi mer effektive og brukerrettede tjenester</a:t>
            </a:r>
          </a:p>
          <a:p>
            <a:r>
              <a:rPr lang="nb-NO"/>
              <a:t>En definisjon på kunstig intelligens (KI) er at kunstig intelligente systemer utfører handlinger, enten fysisk eller digitalt, basert på tolkning og behandling av strukturerte eller ustrukturerte data, i den hensikt å oppnå et gitt mål.</a:t>
            </a:r>
            <a:r>
              <a:rPr lang="nb-NO" baseline="30000"/>
              <a:t>1</a:t>
            </a:r>
            <a:r>
              <a:rPr lang="nb-NO"/>
              <a:t> Denne teknologien kommer til å spille en sentral rolle i arbeidet med å lage mer effektive og brukerrettede tjenester i offentlig sektor. Store datamengder og bedre algoritmer gjør at vi i offentlig sektor kan komme langt innen feltet. </a:t>
            </a:r>
          </a:p>
          <a:p>
            <a:endParaRPr lang="nb-NO"/>
          </a:p>
          <a:p>
            <a:r>
              <a:rPr lang="nb-NO" b="1">
                <a:solidFill>
                  <a:schemeClr val="accent3"/>
                </a:solidFill>
              </a:rPr>
              <a:t>Vi har mange hensyn å håndtere</a:t>
            </a:r>
          </a:p>
          <a:p>
            <a:r>
              <a:rPr lang="nb-NO"/>
              <a:t>Fordelene ved å ta i bruk KI i offentlig sektor er mange, men det byr også på utfordringer. Noen av dem er knyttet til utvalgsskjevhet og «fordomsfulle algoritmer», personvernprinsippet om dataminimering, ansvarliggjøring, forklarbarhet, transparens og organisatoriske utfordringer. Dette er forhold vi må ta hensyn til før vi kan realisere det fulle potensialet ved en datadrevet forvaltning. </a:t>
            </a:r>
          </a:p>
          <a:p>
            <a:endParaRPr lang="nb-NO"/>
          </a:p>
          <a:p>
            <a:r>
              <a:rPr lang="nb-NO" b="1">
                <a:solidFill>
                  <a:schemeClr val="accent3"/>
                </a:solidFill>
              </a:rPr>
              <a:t>Når er kunstig intelligens til samfunnets beste? </a:t>
            </a:r>
          </a:p>
          <a:p>
            <a:r>
              <a:rPr lang="nb-NO"/>
              <a:t>Bruken av KI må være til samfunnets beste og bidra til at offentlige virksomheter kan løse sine samfunnsoppdrag enda bedre og mer effektivt. Det er bred enighet om dette, men ikke entydig hva det betyr i praksis.</a:t>
            </a:r>
            <a:r>
              <a:rPr lang="nb-NO" baseline="30000"/>
              <a:t>2</a:t>
            </a:r>
            <a:r>
              <a:rPr lang="nb-NO"/>
              <a:t> Vi trenger en grundig diskusjon om hvordan vi vil bruke KI for å sikre en ansvarlig og ønsket utvikling.</a:t>
            </a:r>
          </a:p>
          <a:p>
            <a:endParaRPr lang="nb-NO"/>
          </a:p>
        </p:txBody>
      </p:sp>
      <p:sp>
        <p:nvSpPr>
          <p:cNvPr id="12" name="Plassholder for tekst 11">
            <a:extLst>
              <a:ext uri="{FF2B5EF4-FFF2-40B4-BE49-F238E27FC236}">
                <a16:creationId xmlns:a16="http://schemas.microsoft.com/office/drawing/2014/main" id="{726202AB-DA5C-E148-9095-910F14CC64C9}"/>
              </a:ext>
            </a:extLst>
          </p:cNvPr>
          <p:cNvSpPr>
            <a:spLocks noGrp="1"/>
          </p:cNvSpPr>
          <p:nvPr>
            <p:ph type="body" sz="quarter" idx="11"/>
          </p:nvPr>
        </p:nvSpPr>
        <p:spPr/>
        <p:txBody>
          <a:bodyPr/>
          <a:lstStyle/>
          <a:p>
            <a:r>
              <a:rPr lang="nb-NO"/>
              <a:t>3 – Nye føringer og utviklingstrekk</a:t>
            </a:r>
          </a:p>
        </p:txBody>
      </p:sp>
      <p:sp>
        <p:nvSpPr>
          <p:cNvPr id="5" name="Plassholder for tekst 4">
            <a:extLst>
              <a:ext uri="{FF2B5EF4-FFF2-40B4-BE49-F238E27FC236}">
                <a16:creationId xmlns:a16="http://schemas.microsoft.com/office/drawing/2014/main" id="{BC19C961-BE82-0B4F-9BF3-B149844FE3E8}"/>
              </a:ext>
            </a:extLst>
          </p:cNvPr>
          <p:cNvSpPr>
            <a:spLocks noGrp="1"/>
          </p:cNvSpPr>
          <p:nvPr>
            <p:ph type="body" sz="quarter" idx="13"/>
          </p:nvPr>
        </p:nvSpPr>
        <p:spPr>
          <a:xfrm>
            <a:off x="10716170" y="5070511"/>
            <a:ext cx="3606328" cy="1923604"/>
          </a:xfrm>
        </p:spPr>
        <p:txBody>
          <a:bodyPr wrap="square">
            <a:spAutoFit/>
          </a:bodyPr>
          <a:lstStyle/>
          <a:p>
            <a:r>
              <a:rPr lang="nb-NO" b="1">
                <a:solidFill>
                  <a:schemeClr val="accent3"/>
                </a:solidFill>
              </a:rPr>
              <a:t>Hva kan kunstig intelligens bidra </a:t>
            </a:r>
            <a:br>
              <a:rPr lang="nb-NO" b="1">
                <a:solidFill>
                  <a:schemeClr val="accent3"/>
                </a:solidFill>
              </a:rPr>
            </a:br>
            <a:r>
              <a:rPr lang="nb-NO" b="1">
                <a:solidFill>
                  <a:schemeClr val="accent3"/>
                </a:solidFill>
              </a:rPr>
              <a:t>med i offentlig sektor? </a:t>
            </a:r>
          </a:p>
          <a:p>
            <a:pPr marL="300037" indent="-285750">
              <a:spcBef>
                <a:spcPts val="600"/>
              </a:spcBef>
              <a:buFont typeface="Wingdings" pitchFamily="2" charset="2"/>
              <a:buChar char="ü"/>
            </a:pPr>
            <a:r>
              <a:rPr lang="nb-NO"/>
              <a:t>Mer individ- og situasjonstilpassede råd og tjenester til innbyggerne </a:t>
            </a:r>
          </a:p>
          <a:p>
            <a:pPr marL="300037" indent="-285750">
              <a:spcBef>
                <a:spcPts val="600"/>
              </a:spcBef>
              <a:buFont typeface="Wingdings" pitchFamily="2" charset="2"/>
              <a:buChar char="ü"/>
            </a:pPr>
            <a:r>
              <a:rPr lang="nb-NO"/>
              <a:t>Bedre beslutningsstøtte</a:t>
            </a:r>
          </a:p>
          <a:p>
            <a:pPr marL="300037" indent="-285750">
              <a:spcBef>
                <a:spcPts val="600"/>
              </a:spcBef>
              <a:buFont typeface="Wingdings" pitchFamily="2" charset="2"/>
              <a:buChar char="ü"/>
            </a:pPr>
            <a:r>
              <a:rPr lang="nb-NO"/>
              <a:t>Mer effektive prosesser</a:t>
            </a:r>
          </a:p>
          <a:p>
            <a:pPr marL="300037" indent="-285750">
              <a:spcBef>
                <a:spcPts val="600"/>
              </a:spcBef>
              <a:buFont typeface="Wingdings" pitchFamily="2" charset="2"/>
              <a:buChar char="ü"/>
            </a:pPr>
            <a:r>
              <a:rPr lang="nb-NO"/>
              <a:t>Evne til å forutsi trender</a:t>
            </a:r>
          </a:p>
        </p:txBody>
      </p:sp>
      <p:pic>
        <p:nvPicPr>
          <p:cNvPr id="6" name="Plassholder for bilde 5">
            <a:extLst>
              <a:ext uri="{FF2B5EF4-FFF2-40B4-BE49-F238E27FC236}">
                <a16:creationId xmlns:a16="http://schemas.microsoft.com/office/drawing/2014/main" id="{1E4CE219-E18A-5942-9A8E-5330CE5C5FD5}"/>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6782" t="10840" r="6938" b="9174"/>
          <a:stretch/>
        </p:blipFill>
        <p:spPr>
          <a:xfrm>
            <a:off x="9636100" y="1421805"/>
            <a:ext cx="5345844" cy="3500258"/>
          </a:xfrm>
        </p:spPr>
      </p:pic>
      <p:sp>
        <p:nvSpPr>
          <p:cNvPr id="8" name="TekstSylinder 7">
            <a:extLst>
              <a:ext uri="{FF2B5EF4-FFF2-40B4-BE49-F238E27FC236}">
                <a16:creationId xmlns:a16="http://schemas.microsoft.com/office/drawing/2014/main" id="{1D3007C4-3EBF-2741-AFE8-44E1F4A8A1BD}"/>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27</a:t>
            </a:fld>
            <a:endParaRPr lang="nb-NO" sz="1100" b="1"/>
          </a:p>
        </p:txBody>
      </p:sp>
      <p:sp>
        <p:nvSpPr>
          <p:cNvPr id="10" name="TekstSylinder 24">
            <a:extLst>
              <a:ext uri="{FF2B5EF4-FFF2-40B4-BE49-F238E27FC236}">
                <a16:creationId xmlns:a16="http://schemas.microsoft.com/office/drawing/2014/main" id="{DA8ABC7B-2EA7-47AA-AB1B-FE4A14E6346E}"/>
              </a:ext>
            </a:extLst>
          </p:cNvPr>
          <p:cNvSpPr txBox="1"/>
          <p:nvPr/>
        </p:nvSpPr>
        <p:spPr>
          <a:xfrm>
            <a:off x="1297430" y="7606770"/>
            <a:ext cx="11826503"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hlinkClick r:id="rId4"/>
              </a:rPr>
              <a:t>Nasjonal strategi for kunstig intelligens.</a:t>
            </a:r>
            <a:r>
              <a:rPr lang="nb-NO" sz="1000" b="0" i="1"/>
              <a:t> Kommunal- og moderniseringsdepartementet 2020. </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t>Kunstig intelligens/data science: En kartlegging av status, utfordringer og behov i norsk offentlig sektor – første resultater. Reutter &amp; Broomfield 2019.</a:t>
            </a:r>
            <a:endParaRPr lang="nb-NO" sz="1000" b="0" i="1">
              <a:latin typeface="Arial" panose="020B0604020202020204" pitchFamily="34" charset="0"/>
            </a:endParaRPr>
          </a:p>
        </p:txBody>
      </p:sp>
      <p:pic>
        <p:nvPicPr>
          <p:cNvPr id="13" name="Graphic 9">
            <a:extLst>
              <a:ext uri="{FF2B5EF4-FFF2-40B4-BE49-F238E27FC236}">
                <a16:creationId xmlns:a16="http://schemas.microsoft.com/office/drawing/2014/main" id="{680ACFBC-FD67-46A2-B660-5D2D823BA8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4298" y="389540"/>
            <a:ext cx="765553" cy="777737"/>
          </a:xfrm>
          <a:prstGeom prst="rect">
            <a:avLst/>
          </a:prstGeom>
        </p:spPr>
      </p:pic>
      <p:sp>
        <p:nvSpPr>
          <p:cNvPr id="14" name="Rectangle 13">
            <a:extLst>
              <a:ext uri="{FF2B5EF4-FFF2-40B4-BE49-F238E27FC236}">
                <a16:creationId xmlns:a16="http://schemas.microsoft.com/office/drawing/2014/main" id="{77873A92-A285-45C0-8048-317F72F1A06D}"/>
              </a:ext>
            </a:extLst>
          </p:cNvPr>
          <p:cNvSpPr/>
          <p:nvPr/>
        </p:nvSpPr>
        <p:spPr>
          <a:xfrm>
            <a:off x="13643922" y="1191785"/>
            <a:ext cx="1366305"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Teknologi</a:t>
            </a:r>
          </a:p>
        </p:txBody>
      </p:sp>
    </p:spTree>
    <p:extLst>
      <p:ext uri="{BB962C8B-B14F-4D97-AF65-F5344CB8AC3E}">
        <p14:creationId xmlns:p14="http://schemas.microsoft.com/office/powerpoint/2010/main" val="2283857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
            <a:extLst>
              <a:ext uri="{FF2B5EF4-FFF2-40B4-BE49-F238E27FC236}">
                <a16:creationId xmlns:a16="http://schemas.microsoft.com/office/drawing/2014/main" id="{CBA06FF6-C7CF-4DB6-9FE8-BAFECF8ECBFE}"/>
              </a:ext>
            </a:extLst>
          </p:cNvPr>
          <p:cNvSpPr>
            <a:spLocks noGrp="1"/>
          </p:cNvSpPr>
          <p:nvPr>
            <p:ph type="title"/>
          </p:nvPr>
        </p:nvSpPr>
        <p:spPr/>
        <p:txBody>
          <a:bodyPr/>
          <a:lstStyle/>
          <a:p>
            <a:r>
              <a:rPr lang="nb-NO"/>
              <a:t>Data som fundament for ny tjenesteutvikling</a:t>
            </a:r>
          </a:p>
        </p:txBody>
      </p:sp>
      <p:sp>
        <p:nvSpPr>
          <p:cNvPr id="15" name="Plassholder for tekst 14">
            <a:extLst>
              <a:ext uri="{FF2B5EF4-FFF2-40B4-BE49-F238E27FC236}">
                <a16:creationId xmlns:a16="http://schemas.microsoft.com/office/drawing/2014/main" id="{2463A00F-C655-2843-AA02-1E1F0761CD46}"/>
              </a:ext>
            </a:extLst>
          </p:cNvPr>
          <p:cNvSpPr>
            <a:spLocks noGrp="1"/>
          </p:cNvSpPr>
          <p:nvPr>
            <p:ph type="body" sz="quarter" idx="10"/>
          </p:nvPr>
        </p:nvSpPr>
        <p:spPr>
          <a:xfrm>
            <a:off x="1275519" y="1815687"/>
            <a:ext cx="13718454" cy="5091481"/>
          </a:xfrm>
        </p:spPr>
        <p:txBody>
          <a:bodyPr/>
          <a:lstStyle/>
          <a:p>
            <a:r>
              <a:rPr lang="nb-NO" b="1"/>
              <a:t>All offentlig oppgaveløsning og tjenesteutvikling innebærer bruk av data. Måten vi utnytter data på er i stor endring, og åpner for helt nye måter å løse oppgaver på. </a:t>
            </a:r>
          </a:p>
          <a:p>
            <a:endParaRPr lang="nb-NO" b="1">
              <a:solidFill>
                <a:schemeClr val="accent3"/>
              </a:solidFill>
            </a:endParaRPr>
          </a:p>
          <a:p>
            <a:r>
              <a:rPr lang="nb-NO" b="1">
                <a:solidFill>
                  <a:schemeClr val="accent3"/>
                </a:solidFill>
              </a:rPr>
              <a:t>Tingenes internett åpner opp for nye måter å innhente data på</a:t>
            </a:r>
          </a:p>
          <a:p>
            <a:r>
              <a:rPr lang="nb-NO"/>
              <a:t>Ved å utstyre gjenstander med sensorer og å gi disse nettilgang, åpner tingenes internett (</a:t>
            </a:r>
            <a:r>
              <a:rPr lang="nb-NO" err="1"/>
              <a:t>IoT</a:t>
            </a:r>
            <a:r>
              <a:rPr lang="nb-NO"/>
              <a:t>) opp for nye måter å samle inn data. </a:t>
            </a:r>
            <a:r>
              <a:rPr lang="nb-NO" err="1"/>
              <a:t>Sensordata</a:t>
            </a:r>
            <a:r>
              <a:rPr lang="nb-NO"/>
              <a:t> kan eksempelvis være posisjon, temperatur, bilder, hastighet eller akselerasjon.</a:t>
            </a:r>
          </a:p>
          <a:p>
            <a:endParaRPr lang="nb-NO"/>
          </a:p>
          <a:p>
            <a:r>
              <a:rPr lang="nb-NO">
                <a:solidFill>
                  <a:schemeClr val="tx1"/>
                </a:solidFill>
              </a:rPr>
              <a:t>Tingenes internett er en sentral teknologi i flere smart by-initiativer. Et eksempel er Oslo kommune som tester ut smarte avfallsbeholdere.</a:t>
            </a:r>
            <a:r>
              <a:rPr lang="nb-NO" baseline="30000">
                <a:solidFill>
                  <a:schemeClr val="tx1"/>
                </a:solidFill>
              </a:rPr>
              <a:t>1</a:t>
            </a:r>
            <a:r>
              <a:rPr lang="nb-NO">
                <a:solidFill>
                  <a:schemeClr val="tx1"/>
                </a:solidFill>
                <a:cs typeface="Times New Roman" panose="02020603050405020304" pitchFamily="18" charset="0"/>
              </a:rPr>
              <a:t> Avfalls-beholderne </a:t>
            </a:r>
            <a:r>
              <a:rPr lang="nb-NO">
                <a:solidFill>
                  <a:schemeClr val="tx1"/>
                </a:solidFill>
                <a:ea typeface="Calibri" panose="020F0502020204030204" pitchFamily="34" charset="0"/>
                <a:cs typeface="Times New Roman" panose="02020603050405020304" pitchFamily="18" charset="0"/>
              </a:rPr>
              <a:t>er utstyrt med sensorer, og gir beskjed når de må tømmes. Dette gir smartere ressursbruk. Beholderne komprimerer søppelet, og er drevet av strøm fra solceller.</a:t>
            </a:r>
            <a:endParaRPr lang="nb-NO" b="1">
              <a:solidFill>
                <a:srgbClr val="000000"/>
              </a:solidFill>
              <a:cs typeface="Times New Roman" panose="02020603050405020304" pitchFamily="18" charset="0"/>
            </a:endParaRPr>
          </a:p>
          <a:p>
            <a:endParaRPr lang="nb-NO" b="1">
              <a:solidFill>
                <a:srgbClr val="000000"/>
              </a:solidFill>
              <a:cs typeface="Times New Roman" panose="02020603050405020304" pitchFamily="18" charset="0"/>
            </a:endParaRPr>
          </a:p>
          <a:p>
            <a:r>
              <a:rPr lang="nb-NO" b="1">
                <a:solidFill>
                  <a:schemeClr val="accent3"/>
                </a:solidFill>
              </a:rPr>
              <a:t>Mer data legger til rette for stordataanalyse</a:t>
            </a:r>
          </a:p>
          <a:p>
            <a:r>
              <a:rPr lang="nb-NO"/>
              <a:t>Stordataanalyse gjør det mulig å trekke ut nyttig informasjon fra store mengder data, fra ulike datakilder. I offentlig sektor kan vi bruke stordataanalyse til å skreddersy tjenester til brukernes livssituasjon og behov.</a:t>
            </a:r>
          </a:p>
          <a:p>
            <a:endParaRPr lang="nb-NO" b="1">
              <a:solidFill>
                <a:schemeClr val="accent3"/>
              </a:solidFill>
            </a:endParaRPr>
          </a:p>
          <a:p>
            <a:r>
              <a:rPr lang="nb-NO">
                <a:solidFill>
                  <a:srgbClr val="000000"/>
                </a:solidFill>
                <a:ea typeface="Calibri" panose="020F0502020204030204" pitchFamily="34" charset="0"/>
                <a:cs typeface="Times New Roman" panose="02020603050405020304" pitchFamily="18" charset="0"/>
              </a:rPr>
              <a:t>Bruk av stordata er i </a:t>
            </a:r>
            <a:r>
              <a:rPr lang="nb-NO">
                <a:solidFill>
                  <a:schemeClr val="tx1"/>
                </a:solidFill>
                <a:ea typeface="Calibri" panose="020F0502020204030204" pitchFamily="34" charset="0"/>
                <a:cs typeface="Times New Roman" panose="02020603050405020304" pitchFamily="18" charset="0"/>
              </a:rPr>
              <a:t>startgropen i offentlig sektor. Et aktuelt eksempel i større byer er å lage </a:t>
            </a:r>
            <a:r>
              <a:rPr lang="nb-NO">
                <a:solidFill>
                  <a:schemeClr val="tx1"/>
                </a:solidFill>
              </a:rPr>
              <a:t>oversikter over byens karbonavtrykk basert på stordata, noe blant annet Trondheim kommune arbeider med</a:t>
            </a:r>
            <a:r>
              <a:rPr lang="nb-NO">
                <a:solidFill>
                  <a:schemeClr val="tx1"/>
                </a:solidFill>
                <a:ea typeface="Calibri" panose="020F0502020204030204" pitchFamily="34" charset="0"/>
                <a:cs typeface="Times New Roman" panose="02020603050405020304" pitchFamily="18" charset="0"/>
              </a:rPr>
              <a:t>. Det kan gjøre klimatiltakene mer målrettede.</a:t>
            </a:r>
            <a:r>
              <a:rPr lang="nb-NO" baseline="30000">
                <a:solidFill>
                  <a:schemeClr val="tx1"/>
                </a:solidFill>
                <a:ea typeface="Calibri" panose="020F0502020204030204" pitchFamily="34" charset="0"/>
                <a:cs typeface="Times New Roman" panose="02020603050405020304" pitchFamily="18" charset="0"/>
              </a:rPr>
              <a:t>2</a:t>
            </a:r>
            <a:r>
              <a:rPr lang="nb-NO">
                <a:solidFill>
                  <a:schemeClr val="tx1"/>
                </a:solidFill>
                <a:ea typeface="Calibri" panose="020F0502020204030204" pitchFamily="34" charset="0"/>
                <a:cs typeface="Times New Roman" panose="02020603050405020304" pitchFamily="18" charset="0"/>
              </a:rPr>
              <a:t> </a:t>
            </a:r>
          </a:p>
          <a:p>
            <a:endParaRPr lang="nb-NO">
              <a:solidFill>
                <a:schemeClr val="tx1"/>
              </a:solidFill>
              <a:ea typeface="Calibri" panose="020F0502020204030204" pitchFamily="34" charset="0"/>
              <a:cs typeface="Times New Roman" panose="02020603050405020304" pitchFamily="18" charset="0"/>
            </a:endParaRPr>
          </a:p>
          <a:p>
            <a:r>
              <a:rPr lang="nb-NO" b="1">
                <a:solidFill>
                  <a:schemeClr val="accent3"/>
                </a:solidFill>
              </a:rPr>
              <a:t>Deler datasjø for å gjøre regionen datadrevet</a:t>
            </a:r>
          </a:p>
          <a:p>
            <a:r>
              <a:rPr lang="nb-NO">
                <a:solidFill>
                  <a:schemeClr val="tx1"/>
                </a:solidFill>
              </a:rPr>
              <a:t>Våren 2019 åpnet Bergen kommune datasjøen «Lille Lungegårdsvann». Høsten 2020 er også Stavanger kommune i gang med en datasjø. Datasjøene skal bidra til at regionene i større grad blir datadrevne. De tilbyr åpne data, legger til rette for innovasjon, bedre innsikt og beslutningsstøtte, og muliggjør mer effektiv </a:t>
            </a:r>
            <a:r>
              <a:rPr lang="nb-NO">
                <a:solidFill>
                  <a:schemeClr val="tx1"/>
                </a:solidFill>
                <a:ea typeface="Calibri" panose="020F0502020204030204" pitchFamily="34" charset="0"/>
                <a:cs typeface="Times New Roman" panose="02020603050405020304" pitchFamily="18" charset="0"/>
              </a:rPr>
              <a:t>drift.</a:t>
            </a:r>
            <a:r>
              <a:rPr lang="nb-NO" baseline="30000">
                <a:solidFill>
                  <a:schemeClr val="tx1"/>
                </a:solidFill>
                <a:ea typeface="Calibri" panose="020F0502020204030204" pitchFamily="34" charset="0"/>
                <a:cs typeface="Times New Roman" panose="02020603050405020304" pitchFamily="18" charset="0"/>
              </a:rPr>
              <a:t>3</a:t>
            </a:r>
            <a:r>
              <a:rPr lang="nb-NO">
                <a:solidFill>
                  <a:schemeClr val="tx1"/>
                </a:solidFill>
                <a:ea typeface="Calibri" panose="020F0502020204030204" pitchFamily="34" charset="0"/>
                <a:cs typeface="Times New Roman" panose="02020603050405020304" pitchFamily="18" charset="0"/>
              </a:rPr>
              <a:t> </a:t>
            </a:r>
          </a:p>
          <a:p>
            <a:endParaRPr lang="nb-NO">
              <a:solidFill>
                <a:schemeClr val="tx1"/>
              </a:solidFill>
              <a:ea typeface="Calibri" panose="020F0502020204030204" pitchFamily="34" charset="0"/>
              <a:cs typeface="Times New Roman" panose="02020603050405020304" pitchFamily="18" charset="0"/>
            </a:endParaRPr>
          </a:p>
          <a:p>
            <a:r>
              <a:rPr lang="nb-NO">
                <a:solidFill>
                  <a:schemeClr val="tx1"/>
                </a:solidFill>
                <a:ea typeface="Calibri" panose="020F0502020204030204" pitchFamily="34" charset="0"/>
                <a:cs typeface="Times New Roman" panose="02020603050405020304" pitchFamily="18" charset="0"/>
              </a:rPr>
              <a:t>NAV, Skatteetaten og SSB er eksempler på virksomheter med stordataprosjekter. </a:t>
            </a:r>
            <a:r>
              <a:rPr lang="nb-NO">
                <a:solidFill>
                  <a:schemeClr val="tx1"/>
                </a:solidFill>
              </a:rPr>
              <a:t>NAV</a:t>
            </a:r>
            <a:r>
              <a:rPr lang="nb-NO">
                <a:solidFill>
                  <a:schemeClr val="tx1"/>
                </a:solidFill>
                <a:ea typeface="Calibri" panose="020F0502020204030204" pitchFamily="34" charset="0"/>
                <a:cs typeface="Times New Roman" panose="02020603050405020304" pitchFamily="18" charset="0"/>
              </a:rPr>
              <a:t> </a:t>
            </a:r>
            <a:r>
              <a:rPr lang="nb-NO">
                <a:solidFill>
                  <a:schemeClr val="tx1"/>
                </a:solidFill>
              </a:rPr>
              <a:t>vil ved hjelp av stordata øke sin kunnskap om dagens arbeidskraft</a:t>
            </a:r>
            <a:r>
              <a:rPr lang="nb-NO">
                <a:solidFill>
                  <a:schemeClr val="tx1"/>
                </a:solidFill>
                <a:ea typeface="Calibri" panose="020F0502020204030204" pitchFamily="34" charset="0"/>
                <a:cs typeface="Times New Roman" panose="02020603050405020304" pitchFamily="18" charset="0"/>
              </a:rPr>
              <a:t>, hvilken kompetanse brukere har i dag, og hva de kommer til å trenge i fremtiden. </a:t>
            </a:r>
            <a:r>
              <a:rPr lang="nb-NO" err="1">
                <a:solidFill>
                  <a:schemeClr val="tx1"/>
                </a:solidFill>
                <a:ea typeface="Calibri" panose="020F0502020204030204" pitchFamily="34" charset="0"/>
                <a:cs typeface="Times New Roman" panose="02020603050405020304" pitchFamily="18" charset="0"/>
              </a:rPr>
              <a:t>Stordata</a:t>
            </a:r>
            <a:r>
              <a:rPr lang="nb-NO">
                <a:solidFill>
                  <a:schemeClr val="tx1"/>
                </a:solidFill>
                <a:ea typeface="Calibri" panose="020F0502020204030204" pitchFamily="34" charset="0"/>
                <a:cs typeface="Times New Roman" panose="02020603050405020304" pitchFamily="18" charset="0"/>
              </a:rPr>
              <a:t> vil gi økt innsikt og forståelse av arbeidsgivernes situasjon, som igjen skal bidra til å øke sannsynligheten for at brukerne får jobb.</a:t>
            </a:r>
            <a:r>
              <a:rPr lang="nb-NO" baseline="30000">
                <a:solidFill>
                  <a:schemeClr val="tx1"/>
                </a:solidFill>
                <a:ea typeface="Calibri" panose="020F0502020204030204" pitchFamily="34" charset="0"/>
                <a:cs typeface="Times New Roman" panose="02020603050405020304" pitchFamily="18" charset="0"/>
              </a:rPr>
              <a:t>4</a:t>
            </a:r>
            <a:r>
              <a:rPr lang="nb-NO">
                <a:solidFill>
                  <a:schemeClr val="tx1"/>
                </a:solidFill>
                <a:ea typeface="Calibri" panose="020F0502020204030204" pitchFamily="34" charset="0"/>
                <a:cs typeface="Times New Roman" panose="02020603050405020304" pitchFamily="18" charset="0"/>
              </a:rPr>
              <a:t> </a:t>
            </a:r>
          </a:p>
          <a:p>
            <a:endParaRPr lang="nb-NO" b="1">
              <a:solidFill>
                <a:schemeClr val="accent3"/>
              </a:solidFill>
            </a:endParaRPr>
          </a:p>
          <a:p>
            <a:r>
              <a:rPr lang="nb-NO" b="1">
                <a:solidFill>
                  <a:schemeClr val="accent3"/>
                </a:solidFill>
              </a:rPr>
              <a:t>Tilgjengeliggjøring av offentlige data gir innovasjon i privat næringsliv</a:t>
            </a:r>
          </a:p>
          <a:p>
            <a:r>
              <a:rPr lang="nb-NO">
                <a:solidFill>
                  <a:schemeClr val="tx1"/>
                </a:solidFill>
                <a:cs typeface="Times New Roman" panose="02020603050405020304" pitchFamily="18" charset="0"/>
              </a:rPr>
              <a:t>I tillegg til at data tilgjengeliggjøres, er vi avhengige av at dataene er av rett kvalitet og at de er anvendbare. </a:t>
            </a:r>
            <a:r>
              <a:rPr lang="nb-NO" err="1">
                <a:solidFill>
                  <a:schemeClr val="tx1"/>
                </a:solidFill>
                <a:cs typeface="Times New Roman" panose="02020603050405020304" pitchFamily="18" charset="0"/>
              </a:rPr>
              <a:t>DigitalNorway</a:t>
            </a:r>
            <a:r>
              <a:rPr lang="nb-NO">
                <a:solidFill>
                  <a:schemeClr val="tx1"/>
                </a:solidFill>
                <a:cs typeface="Times New Roman" panose="02020603050405020304" pitchFamily="18" charset="0"/>
              </a:rPr>
              <a:t> og Digdir samarbeider om å etablere en datafabrikk</a:t>
            </a:r>
            <a:r>
              <a:rPr lang="nb-NO" baseline="30000">
                <a:solidFill>
                  <a:schemeClr val="tx1"/>
                </a:solidFill>
                <a:cs typeface="Times New Roman" panose="02020603050405020304" pitchFamily="18" charset="0"/>
              </a:rPr>
              <a:t> </a:t>
            </a:r>
            <a:r>
              <a:rPr lang="nb-NO">
                <a:solidFill>
                  <a:schemeClr val="tx1"/>
                </a:solidFill>
                <a:cs typeface="Times New Roman" panose="02020603050405020304" pitchFamily="18" charset="0"/>
              </a:rPr>
              <a:t> som skal tilby anvendbare data.</a:t>
            </a:r>
            <a:r>
              <a:rPr lang="nb-NO" baseline="30000">
                <a:solidFill>
                  <a:schemeClr val="tx1"/>
                </a:solidFill>
                <a:cs typeface="Times New Roman" panose="02020603050405020304" pitchFamily="18" charset="0"/>
              </a:rPr>
              <a:t>5</a:t>
            </a:r>
            <a:r>
              <a:rPr lang="nb-NO">
                <a:solidFill>
                  <a:schemeClr val="tx1"/>
                </a:solidFill>
                <a:cs typeface="Times New Roman" panose="02020603050405020304" pitchFamily="18" charset="0"/>
              </a:rPr>
              <a:t> Dette gjelder spesielt til små og mellomstore bedrifter, som ikke har ressurser eller kompetansen selv til å klargjøre dataene for bruk. Realisering av datafabrikken starter i 2021.</a:t>
            </a:r>
          </a:p>
          <a:p>
            <a:endParaRPr lang="nb-NO">
              <a:solidFill>
                <a:schemeClr val="tx1"/>
              </a:solidFill>
              <a:cs typeface="Times New Roman" panose="02020603050405020304" pitchFamily="18" charset="0"/>
            </a:endParaRPr>
          </a:p>
          <a:p>
            <a:r>
              <a:rPr lang="nb-NO">
                <a:solidFill>
                  <a:schemeClr val="tx1"/>
                </a:solidFill>
                <a:cs typeface="Times New Roman" panose="02020603050405020304" pitchFamily="18" charset="0"/>
              </a:rPr>
              <a:t>Det norske teknologiselskapet Max Manus har utviklet «Tuva» </a:t>
            </a:r>
            <a:r>
              <a:rPr lang="nb-NO" i="1"/>
              <a:t>–</a:t>
            </a:r>
            <a:r>
              <a:rPr lang="nb-NO">
                <a:solidFill>
                  <a:schemeClr val="tx1"/>
                </a:solidFill>
                <a:cs typeface="Times New Roman" panose="02020603050405020304" pitchFamily="18" charset="0"/>
              </a:rPr>
              <a:t> et hjelpemiddel for å diktere tekst, og for å utføre oppgaver og navigere i applikasjoner ved hjelp av stemmen. Tuva bruker kunstig intelligens, og er bygget på data fra Nasjonal-bibliotekets Språkbanken. Datasettet som er utviklet er fritt tilgjengelig for andre utviklere i Språkbanken.</a:t>
            </a:r>
          </a:p>
        </p:txBody>
      </p:sp>
      <p:sp>
        <p:nvSpPr>
          <p:cNvPr id="2" name="Plassholder for tekst 1">
            <a:extLst>
              <a:ext uri="{FF2B5EF4-FFF2-40B4-BE49-F238E27FC236}">
                <a16:creationId xmlns:a16="http://schemas.microsoft.com/office/drawing/2014/main" id="{05F20935-37B7-1746-9719-6BE9E42619C7}"/>
              </a:ext>
            </a:extLst>
          </p:cNvPr>
          <p:cNvSpPr>
            <a:spLocks noGrp="1"/>
          </p:cNvSpPr>
          <p:nvPr>
            <p:ph type="body" sz="quarter" idx="11"/>
          </p:nvPr>
        </p:nvSpPr>
        <p:spPr/>
        <p:txBody>
          <a:bodyPr/>
          <a:lstStyle/>
          <a:p>
            <a:r>
              <a:rPr lang="nb-NO"/>
              <a:t>3 – Nye føringer og utviklingstrekk</a:t>
            </a:r>
          </a:p>
        </p:txBody>
      </p:sp>
      <p:sp>
        <p:nvSpPr>
          <p:cNvPr id="16" name="TekstSylinder 15">
            <a:extLst>
              <a:ext uri="{FF2B5EF4-FFF2-40B4-BE49-F238E27FC236}">
                <a16:creationId xmlns:a16="http://schemas.microsoft.com/office/drawing/2014/main" id="{2797C7E6-DEBA-EF4A-9706-55F08D0BAE98}"/>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28</a:t>
            </a:fld>
            <a:endParaRPr lang="nb-NO" sz="1100" b="1"/>
          </a:p>
        </p:txBody>
      </p:sp>
      <p:sp>
        <p:nvSpPr>
          <p:cNvPr id="18" name="Plassholder for tekst 14">
            <a:extLst>
              <a:ext uri="{FF2B5EF4-FFF2-40B4-BE49-F238E27FC236}">
                <a16:creationId xmlns:a16="http://schemas.microsoft.com/office/drawing/2014/main" id="{9B5B61E3-94E4-4B67-A0DB-2C13A668E670}"/>
              </a:ext>
            </a:extLst>
          </p:cNvPr>
          <p:cNvSpPr txBox="1">
            <a:spLocks/>
          </p:cNvSpPr>
          <p:nvPr/>
        </p:nvSpPr>
        <p:spPr>
          <a:xfrm>
            <a:off x="1297431" y="1777160"/>
            <a:ext cx="6283583" cy="1763482"/>
          </a:xfrm>
          <a:prstGeom prst="rect">
            <a:avLst/>
          </a:prstGeom>
        </p:spPr>
        <p:txBody>
          <a:bodyPr vert="horz" lIns="0" tIns="0" rIns="0" bIns="0"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078">
              <a:defRPr/>
            </a:pPr>
            <a:endParaRPr lang="nb-NO" sz="1500" b="1">
              <a:solidFill>
                <a:schemeClr val="tx1"/>
              </a:solidFill>
              <a:latin typeface="Arial" panose="020B0604020202020204" pitchFamily="34" charset="0"/>
            </a:endParaRPr>
          </a:p>
        </p:txBody>
      </p:sp>
      <p:sp>
        <p:nvSpPr>
          <p:cNvPr id="20" name="Plassholder for tekst 7">
            <a:extLst>
              <a:ext uri="{FF2B5EF4-FFF2-40B4-BE49-F238E27FC236}">
                <a16:creationId xmlns:a16="http://schemas.microsoft.com/office/drawing/2014/main" id="{DB963B88-53B9-7F45-BDD9-0411AF79C2E0}"/>
              </a:ext>
            </a:extLst>
          </p:cNvPr>
          <p:cNvSpPr txBox="1">
            <a:spLocks/>
          </p:cNvSpPr>
          <p:nvPr/>
        </p:nvSpPr>
        <p:spPr>
          <a:xfrm>
            <a:off x="13763930" y="7176444"/>
            <a:ext cx="1425388" cy="842957"/>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nb-NO" sz="1400" b="1">
                <a:solidFill>
                  <a:schemeClr val="accent6"/>
                </a:solidFill>
              </a:rPr>
              <a:t>Les mer om </a:t>
            </a:r>
            <a:br>
              <a:rPr lang="nb-NO" sz="1400" b="1">
                <a:solidFill>
                  <a:schemeClr val="accent6"/>
                </a:solidFill>
              </a:rPr>
            </a:br>
            <a:r>
              <a:rPr lang="nb-NO" sz="1400" b="1">
                <a:solidFill>
                  <a:schemeClr val="accent6"/>
                </a:solidFill>
              </a:rPr>
              <a:t>teknologiene</a:t>
            </a:r>
            <a:br>
              <a:rPr lang="nb-NO" sz="1400" b="1">
                <a:solidFill>
                  <a:schemeClr val="accent6"/>
                </a:solidFill>
              </a:rPr>
            </a:br>
            <a:r>
              <a:rPr lang="nb-NO" sz="1400" b="1">
                <a:solidFill>
                  <a:schemeClr val="accent6"/>
                </a:solidFill>
              </a:rPr>
              <a:t>i vedlegg 2</a:t>
            </a:r>
          </a:p>
        </p:txBody>
      </p:sp>
      <p:pic>
        <p:nvPicPr>
          <p:cNvPr id="24" name="Bilde 23" descr="Et bilde som inneholder tekst&#10;&#10;Automatisk generert beskrivelse">
            <a:extLst>
              <a:ext uri="{FF2B5EF4-FFF2-40B4-BE49-F238E27FC236}">
                <a16:creationId xmlns:a16="http://schemas.microsoft.com/office/drawing/2014/main" id="{406A1CD6-45CF-8D44-956A-56FE4F4ED762}"/>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085383" y="7305553"/>
            <a:ext cx="502855" cy="426665"/>
          </a:xfrm>
          <a:prstGeom prst="rect">
            <a:avLst/>
          </a:prstGeom>
        </p:spPr>
      </p:pic>
      <p:sp>
        <p:nvSpPr>
          <p:cNvPr id="19" name="TekstSylinder 24">
            <a:extLst>
              <a:ext uri="{FF2B5EF4-FFF2-40B4-BE49-F238E27FC236}">
                <a16:creationId xmlns:a16="http://schemas.microsoft.com/office/drawing/2014/main" id="{A40C049B-6047-4249-9B4F-8B89380BC0D9}"/>
              </a:ext>
            </a:extLst>
          </p:cNvPr>
          <p:cNvSpPr txBox="1"/>
          <p:nvPr/>
        </p:nvSpPr>
        <p:spPr>
          <a:xfrm>
            <a:off x="1296978" y="7288537"/>
            <a:ext cx="9640545" cy="923330"/>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t> </a:t>
            </a:r>
            <a:endParaRPr lang="nb-NO" sz="1000" b="0" i="1"/>
          </a:p>
          <a:p>
            <a:pPr marL="12700" indent="-12700">
              <a:spcBef>
                <a:spcPts val="0"/>
              </a:spcBef>
            </a:pPr>
            <a:r>
              <a:rPr lang="nb-NO" sz="1000" b="0" i="1" baseline="30000"/>
              <a:t>1</a:t>
            </a:r>
            <a:r>
              <a:rPr lang="nb-NO" sz="1000" b="0" i="1"/>
              <a:t> </a:t>
            </a:r>
            <a:r>
              <a:rPr lang="nb-NO" sz="1000" b="0" i="1" err="1"/>
              <a:t>EnviroPac</a:t>
            </a:r>
            <a:r>
              <a:rPr lang="nb-NO" sz="1000" b="0" i="1"/>
              <a:t> (2019)</a:t>
            </a:r>
          </a:p>
          <a:p>
            <a:pPr marL="12700" indent="-12700">
              <a:spcBef>
                <a:spcPts val="0"/>
              </a:spcBef>
            </a:pPr>
            <a:r>
              <a:rPr lang="nb-NO" sz="1000" b="0" i="1" baseline="30000"/>
              <a:t>2</a:t>
            </a:r>
            <a:r>
              <a:rPr lang="nb-NO" sz="1000" b="0" i="1"/>
              <a:t> Agenda Kaupang AS og </a:t>
            </a:r>
            <a:r>
              <a:rPr lang="nb-NO" sz="1000" b="0" i="1" err="1"/>
              <a:t>Vivento</a:t>
            </a:r>
            <a:r>
              <a:rPr lang="nb-NO" sz="1000" b="0" i="1"/>
              <a:t> AS (2015) Kartlegging og vurdering av stordata i offentlig sektor</a:t>
            </a:r>
          </a:p>
          <a:p>
            <a:pPr marL="12700" indent="-12700">
              <a:spcBef>
                <a:spcPts val="0"/>
              </a:spcBef>
            </a:pPr>
            <a:r>
              <a:rPr lang="nb-NO" sz="1000" b="0" i="1" baseline="30000"/>
              <a:t>3</a:t>
            </a:r>
            <a:r>
              <a:rPr lang="nb-NO" sz="1000" b="0" i="1"/>
              <a:t> Digitaliseringsstrategi for Bergen kommune 2021–2025 (høringsversjon)</a:t>
            </a:r>
          </a:p>
          <a:p>
            <a:pPr marL="12700" indent="-12700">
              <a:spcBef>
                <a:spcPts val="0"/>
              </a:spcBef>
            </a:pPr>
            <a:r>
              <a:rPr lang="nb-NO" sz="1000" b="0" i="1" baseline="30000"/>
              <a:t>4</a:t>
            </a:r>
            <a:r>
              <a:rPr lang="nb-NO" sz="1000" b="0" i="1"/>
              <a:t> Kristoffersen, S. og </a:t>
            </a:r>
            <a:r>
              <a:rPr lang="nb-NO" sz="1000" b="0" i="1" err="1"/>
              <a:t>Sjulstad</a:t>
            </a:r>
            <a:r>
              <a:rPr lang="nb-NO" sz="1000" b="0" i="1"/>
              <a:t>, F. (2018) Personvernutfordringer ved bruk av stordata i norsk offentlig sektor</a:t>
            </a:r>
          </a:p>
          <a:p>
            <a:pPr marL="12700" indent="-12700">
              <a:spcBef>
                <a:spcPts val="0"/>
              </a:spcBef>
            </a:pPr>
            <a:r>
              <a:rPr lang="nb-NO" sz="1000" b="0" i="1" baseline="30000"/>
              <a:t>5</a:t>
            </a:r>
            <a:r>
              <a:rPr lang="nb-NO" sz="1000" b="0" i="1"/>
              <a:t> </a:t>
            </a:r>
            <a:r>
              <a:rPr lang="nb-NO" sz="1000" b="0" i="1">
                <a:latin typeface="Arial" panose="020B0604020202020204" pitchFamily="34" charset="0"/>
                <a:hlinkClick r:id="rId4"/>
              </a:rPr>
              <a:t>Datafabrikk</a:t>
            </a:r>
            <a:r>
              <a:rPr lang="nb-NO" sz="1000" b="0" i="1">
                <a:latin typeface="Arial" panose="020B0604020202020204" pitchFamily="34" charset="0"/>
              </a:rPr>
              <a:t>. </a:t>
            </a:r>
            <a:r>
              <a:rPr lang="nb-NO" sz="1000" b="0" i="1" err="1">
                <a:latin typeface="Arial" panose="020B0604020202020204" pitchFamily="34" charset="0"/>
              </a:rPr>
              <a:t>DigitalNorway</a:t>
            </a:r>
            <a:r>
              <a:rPr lang="nb-NO" sz="1000" b="0" i="1">
                <a:latin typeface="Arial" panose="020B0604020202020204" pitchFamily="34" charset="0"/>
              </a:rPr>
              <a:t> 2020</a:t>
            </a:r>
            <a:r>
              <a:rPr lang="nb-NO" sz="1000" b="0" i="1"/>
              <a:t> </a:t>
            </a:r>
          </a:p>
        </p:txBody>
      </p:sp>
      <p:pic>
        <p:nvPicPr>
          <p:cNvPr id="12" name="Graphic 9">
            <a:extLst>
              <a:ext uri="{FF2B5EF4-FFF2-40B4-BE49-F238E27FC236}">
                <a16:creationId xmlns:a16="http://schemas.microsoft.com/office/drawing/2014/main" id="{D7F0DF0A-4DC2-479D-BBE7-929DB101A0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44298" y="389540"/>
            <a:ext cx="765553" cy="777737"/>
          </a:xfrm>
          <a:prstGeom prst="rect">
            <a:avLst/>
          </a:prstGeom>
        </p:spPr>
      </p:pic>
      <p:sp>
        <p:nvSpPr>
          <p:cNvPr id="14" name="Rectangle 13">
            <a:extLst>
              <a:ext uri="{FF2B5EF4-FFF2-40B4-BE49-F238E27FC236}">
                <a16:creationId xmlns:a16="http://schemas.microsoft.com/office/drawing/2014/main" id="{756DEEE9-7C49-4FB7-8564-204D5F51D4C2}"/>
              </a:ext>
            </a:extLst>
          </p:cNvPr>
          <p:cNvSpPr/>
          <p:nvPr/>
        </p:nvSpPr>
        <p:spPr>
          <a:xfrm>
            <a:off x="13643922" y="1191785"/>
            <a:ext cx="1366305"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Teknologi</a:t>
            </a:r>
          </a:p>
        </p:txBody>
      </p:sp>
    </p:spTree>
    <p:extLst>
      <p:ext uri="{BB962C8B-B14F-4D97-AF65-F5344CB8AC3E}">
        <p14:creationId xmlns:p14="http://schemas.microsoft.com/office/powerpoint/2010/main" val="362175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tekst 14">
            <a:extLst>
              <a:ext uri="{FF2B5EF4-FFF2-40B4-BE49-F238E27FC236}">
                <a16:creationId xmlns:a16="http://schemas.microsoft.com/office/drawing/2014/main" id="{2463A00F-C655-2843-AA02-1E1F0761CD46}"/>
              </a:ext>
            </a:extLst>
          </p:cNvPr>
          <p:cNvSpPr>
            <a:spLocks noGrp="1"/>
          </p:cNvSpPr>
          <p:nvPr>
            <p:ph type="body" sz="quarter" idx="11"/>
          </p:nvPr>
        </p:nvSpPr>
        <p:spPr/>
        <p:txBody>
          <a:bodyPr/>
          <a:lstStyle/>
          <a:p>
            <a:r>
              <a:rPr lang="nb-NO"/>
              <a:t>3 – Nye føringer og utviklingstrekk</a:t>
            </a:r>
          </a:p>
        </p:txBody>
      </p:sp>
      <p:sp>
        <p:nvSpPr>
          <p:cNvPr id="13" name="Tittel 12">
            <a:extLst>
              <a:ext uri="{FF2B5EF4-FFF2-40B4-BE49-F238E27FC236}">
                <a16:creationId xmlns:a16="http://schemas.microsoft.com/office/drawing/2014/main" id="{1610BEC9-9661-C842-A05A-E17992531245}"/>
              </a:ext>
            </a:extLst>
          </p:cNvPr>
          <p:cNvSpPr>
            <a:spLocks noGrp="1"/>
          </p:cNvSpPr>
          <p:nvPr>
            <p:ph type="title"/>
          </p:nvPr>
        </p:nvSpPr>
        <p:spPr/>
        <p:txBody>
          <a:bodyPr/>
          <a:lstStyle/>
          <a:p>
            <a:r>
              <a:rPr lang="nb-NO"/>
              <a:t>Andre teknologier og eksempler</a:t>
            </a:r>
          </a:p>
        </p:txBody>
      </p:sp>
      <p:sp>
        <p:nvSpPr>
          <p:cNvPr id="18" name="Plassholder for tekst 14">
            <a:extLst>
              <a:ext uri="{FF2B5EF4-FFF2-40B4-BE49-F238E27FC236}">
                <a16:creationId xmlns:a16="http://schemas.microsoft.com/office/drawing/2014/main" id="{1360932D-75C3-E648-8F2E-D74DEB7B9352}"/>
              </a:ext>
            </a:extLst>
          </p:cNvPr>
          <p:cNvSpPr txBox="1">
            <a:spLocks/>
          </p:cNvSpPr>
          <p:nvPr/>
        </p:nvSpPr>
        <p:spPr>
          <a:xfrm>
            <a:off x="1209434" y="1383612"/>
            <a:ext cx="9581239" cy="646394"/>
          </a:xfrm>
          <a:prstGeom prst="rect">
            <a:avLst/>
          </a:prstGeom>
        </p:spPr>
        <p:txBody>
          <a:bodyPr vert="horz" lIns="0" tIns="0" rIns="0" bIns="0"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078">
              <a:defRPr/>
            </a:pPr>
            <a:endParaRPr lang="nb-NO" sz="1500" b="1">
              <a:solidFill>
                <a:schemeClr val="tx1"/>
              </a:solidFill>
              <a:latin typeface="Arial" panose="020B0604020202020204" pitchFamily="34" charset="0"/>
            </a:endParaRPr>
          </a:p>
        </p:txBody>
      </p:sp>
      <p:sp>
        <p:nvSpPr>
          <p:cNvPr id="25" name="TekstSylinder 24">
            <a:extLst>
              <a:ext uri="{FF2B5EF4-FFF2-40B4-BE49-F238E27FC236}">
                <a16:creationId xmlns:a16="http://schemas.microsoft.com/office/drawing/2014/main" id="{75F099CE-30C9-8E4F-9838-2E74FD18A29D}"/>
              </a:ext>
            </a:extLst>
          </p:cNvPr>
          <p:cNvSpPr txBox="1"/>
          <p:nvPr/>
        </p:nvSpPr>
        <p:spPr>
          <a:xfrm>
            <a:off x="1289935" y="7567014"/>
            <a:ext cx="6477976" cy="338554"/>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b="0" i="1">
                <a:solidFill>
                  <a:schemeClr val="tx1"/>
                </a:solidFill>
              </a:rPr>
              <a:t>Kilder: Brønnøysundregistrene, Statsbygg, NOKIOS Teknologiradar (2019), St. Olavs hospital </a:t>
            </a:r>
          </a:p>
          <a:p>
            <a:pPr marL="0" indent="0">
              <a:spcBef>
                <a:spcPts val="0"/>
              </a:spcBef>
            </a:pPr>
            <a:r>
              <a:rPr lang="nb-NO" b="0" i="1" baseline="30000">
                <a:solidFill>
                  <a:schemeClr val="tx1"/>
                </a:solidFill>
              </a:rPr>
              <a:t>1</a:t>
            </a:r>
            <a:r>
              <a:rPr lang="nb-NO" b="0" i="1">
                <a:solidFill>
                  <a:schemeClr val="tx1"/>
                </a:solidFill>
              </a:rPr>
              <a:t> Digitale muliggjørende teknologier påvirker hele næringslivet (Digital21, 2018)</a:t>
            </a:r>
          </a:p>
        </p:txBody>
      </p:sp>
      <p:sp>
        <p:nvSpPr>
          <p:cNvPr id="16" name="TekstSylinder 15">
            <a:extLst>
              <a:ext uri="{FF2B5EF4-FFF2-40B4-BE49-F238E27FC236}">
                <a16:creationId xmlns:a16="http://schemas.microsoft.com/office/drawing/2014/main" id="{2797C7E6-DEBA-EF4A-9706-55F08D0BAE98}"/>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29</a:t>
            </a:fld>
            <a:endParaRPr lang="nb-NO" sz="1100" b="1"/>
          </a:p>
        </p:txBody>
      </p:sp>
      <p:sp>
        <p:nvSpPr>
          <p:cNvPr id="22" name="Rectangle 5">
            <a:extLst>
              <a:ext uri="{FF2B5EF4-FFF2-40B4-BE49-F238E27FC236}">
                <a16:creationId xmlns:a16="http://schemas.microsoft.com/office/drawing/2014/main" id="{5CC3DFF1-0553-4E66-953D-1E0C43A337EF}"/>
              </a:ext>
            </a:extLst>
          </p:cNvPr>
          <p:cNvSpPr/>
          <p:nvPr/>
        </p:nvSpPr>
        <p:spPr>
          <a:xfrm rot="2700000">
            <a:off x="13561950" y="538992"/>
            <a:ext cx="3123433" cy="1181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2000" i="1">
                <a:latin typeface="Arial" panose="020B0604020202020204" pitchFamily="34" charset="0"/>
              </a:rPr>
              <a:t>Opprinnelig versjon</a:t>
            </a:r>
          </a:p>
        </p:txBody>
      </p:sp>
      <p:sp>
        <p:nvSpPr>
          <p:cNvPr id="23" name="Plassholder for tekst 13">
            <a:extLst>
              <a:ext uri="{FF2B5EF4-FFF2-40B4-BE49-F238E27FC236}">
                <a16:creationId xmlns:a16="http://schemas.microsoft.com/office/drawing/2014/main" id="{8C739355-8C23-405A-A68D-C331325BAE76}"/>
              </a:ext>
            </a:extLst>
          </p:cNvPr>
          <p:cNvSpPr txBox="1">
            <a:spLocks/>
          </p:cNvSpPr>
          <p:nvPr/>
        </p:nvSpPr>
        <p:spPr>
          <a:xfrm>
            <a:off x="1297432" y="3879975"/>
            <a:ext cx="13659546" cy="2960564"/>
          </a:xfrm>
          <a:prstGeom prst="rect">
            <a:avLst/>
          </a:prstGeom>
        </p:spPr>
        <p:txBody>
          <a:bodyPr vert="horz" lIns="0" tIns="0" rIns="0" bIns="0" numCol="4"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b="1">
                <a:solidFill>
                  <a:schemeClr val="accent3"/>
                </a:solidFill>
              </a:rPr>
              <a:t>Statsbygg planlegger for bruk av autonome droner </a:t>
            </a:r>
            <a:r>
              <a:rPr lang="nb-NO">
                <a:solidFill>
                  <a:schemeClr val="tx1"/>
                </a:solidFill>
              </a:rPr>
              <a:t>til inspeksjon av bygg. Dronene skal samle inn data fra tak og fasader over tid, og dermed avdekke endringer i eventuelle sprekkdannelser og skader. I tillegg til mer effektive inspeksjoner og økt sikkerhet, vil det gi besparelser på minst 10 mill. kroner årlig. Fra 2023 er det tenkt å bruke autonome droner, KI og bildegjenkjenningsteknologi. </a:t>
            </a:r>
          </a:p>
          <a:p>
            <a:endParaRPr lang="nb-NO">
              <a:solidFill>
                <a:schemeClr val="tx1"/>
              </a:solidFill>
            </a:endParaRPr>
          </a:p>
          <a:p>
            <a:endParaRPr lang="nb-NO">
              <a:solidFill>
                <a:schemeClr val="tx1"/>
              </a:solidFill>
            </a:endParaRPr>
          </a:p>
          <a:p>
            <a:endParaRPr lang="nb-NO">
              <a:solidFill>
                <a:schemeClr val="tx1"/>
              </a:solidFill>
            </a:endParaRPr>
          </a:p>
          <a:p>
            <a:endParaRPr lang="nb-NO">
              <a:solidFill>
                <a:schemeClr val="tx1"/>
              </a:solidFill>
            </a:endParaRPr>
          </a:p>
          <a:p>
            <a:endParaRPr lang="nb-NO">
              <a:solidFill>
                <a:schemeClr val="tx1"/>
              </a:solidFill>
            </a:endParaRPr>
          </a:p>
          <a:p>
            <a:r>
              <a:rPr lang="nb-NO" b="1">
                <a:solidFill>
                  <a:schemeClr val="accent3"/>
                </a:solidFill>
              </a:rPr>
              <a:t>Divisjon psykisk helsevern ved St. Olavs hospital vurderer ulike teknologier </a:t>
            </a:r>
            <a:r>
              <a:rPr lang="nb-NO"/>
              <a:t>for å utvikle en digital løsning som gjør at helsepersonell kan øve på farlige situasjoner virtuelt. </a:t>
            </a:r>
            <a:r>
              <a:rPr lang="nb-NO">
                <a:solidFill>
                  <a:schemeClr val="tx1"/>
                </a:solidFill>
              </a:rPr>
              <a:t>Mulige løsninger kan være VR-teknologi, 360-graders video og avatarer. I dag er opplæringen i stor grad basert på arbeid sammen med erfarne kollegaer. Dette er ressurs-krevende, samtidig som det er vanskelig å sikre en felles minste standard på kompetanse.</a:t>
            </a:r>
          </a:p>
          <a:p>
            <a:endParaRPr lang="nb-NO">
              <a:solidFill>
                <a:schemeClr val="tx1"/>
              </a:solidFill>
            </a:endParaRPr>
          </a:p>
          <a:p>
            <a:endParaRPr lang="nb-NO">
              <a:solidFill>
                <a:schemeClr val="tx1"/>
              </a:solidFill>
            </a:endParaRPr>
          </a:p>
          <a:p>
            <a:endParaRPr lang="nb-NO" b="1">
              <a:solidFill>
                <a:schemeClr val="accent3"/>
              </a:solidFill>
            </a:endParaRPr>
          </a:p>
          <a:p>
            <a:r>
              <a:rPr lang="nb-NO" b="1">
                <a:solidFill>
                  <a:schemeClr val="accent3"/>
                </a:solidFill>
              </a:rPr>
              <a:t>Mange offentlige virksomheter har tatt i bruk RPA (robotisert prosess-automatisering). </a:t>
            </a:r>
            <a:r>
              <a:rPr lang="nb-NO">
                <a:solidFill>
                  <a:schemeClr val="tx1"/>
                </a:solidFill>
              </a:rPr>
              <a:t>Blant dem er Oslo kommune, som har </a:t>
            </a:r>
            <a:r>
              <a:rPr lang="nb-NO"/>
              <a:t>testet mulighetene for å ta i bruk </a:t>
            </a:r>
            <a:r>
              <a:rPr lang="nb-NO">
                <a:solidFill>
                  <a:schemeClr val="tx1"/>
                </a:solidFill>
              </a:rPr>
              <a:t>en chatbot med RPA-kapabiliteter. </a:t>
            </a:r>
            <a:r>
              <a:rPr lang="nb-NO"/>
              <a:t>Kommunen har testet en løsning som gjør at kommunens ansatte kan få bekreftet ansettelses-forhold ved å be om det i en chat på en intern samhandlingsplattform. </a:t>
            </a:r>
            <a:endParaRPr lang="nb-NO" b="1">
              <a:solidFill>
                <a:schemeClr val="accent3"/>
              </a:solidFill>
            </a:endParaRPr>
          </a:p>
          <a:p>
            <a:endParaRPr lang="nb-NO"/>
          </a:p>
          <a:p>
            <a:endParaRPr lang="nb-NO"/>
          </a:p>
          <a:p>
            <a:endParaRPr lang="nb-NO"/>
          </a:p>
          <a:p>
            <a:endParaRPr lang="nb-NO" b="1">
              <a:solidFill>
                <a:schemeClr val="accent3"/>
              </a:solidFill>
            </a:endParaRPr>
          </a:p>
          <a:p>
            <a:endParaRPr lang="nb-NO" b="1">
              <a:solidFill>
                <a:schemeClr val="accent3"/>
              </a:solidFill>
            </a:endParaRPr>
          </a:p>
          <a:p>
            <a:endParaRPr lang="nb-NO">
              <a:solidFill>
                <a:schemeClr val="tx1"/>
              </a:solidFill>
            </a:endParaRPr>
          </a:p>
          <a:p>
            <a:r>
              <a:rPr lang="nb-NO" b="1">
                <a:solidFill>
                  <a:schemeClr val="accent3"/>
                </a:solidFill>
              </a:rPr>
              <a:t>Brønnøysundregistrene og IBM har sammen utforsket om </a:t>
            </a:r>
            <a:r>
              <a:rPr lang="nb-NO" b="1" err="1">
                <a:solidFill>
                  <a:schemeClr val="accent3"/>
                </a:solidFill>
              </a:rPr>
              <a:t>blokkjede</a:t>
            </a:r>
            <a:r>
              <a:rPr lang="nb-NO" b="1">
                <a:solidFill>
                  <a:schemeClr val="accent3"/>
                </a:solidFill>
              </a:rPr>
              <a:t>- teknologi</a:t>
            </a:r>
            <a:r>
              <a:rPr lang="nb-NO" sz="1100" b="1" baseline="30000">
                <a:solidFill>
                  <a:schemeClr val="accent3"/>
                </a:solidFill>
              </a:rPr>
              <a:t> </a:t>
            </a:r>
            <a:r>
              <a:rPr lang="nb-NO"/>
              <a:t>egner seg til å bygge en digital aksjeeierbok. Dette vil være en transparent, uforanderlig, distribuert hovedbok som viser aksjonærer i unoterte selskap. Her undersøkes potensialet for at det offentlige enkelt skal kunne høste dataene de trenger, redusere rapporteringsbyrden og effektivisere offentlig sektor. Samtidig vil allmenheten kunne få innsyn i eier- og interesseforhold i unoterte selskap. </a:t>
            </a:r>
          </a:p>
          <a:p>
            <a:endParaRPr lang="nb-NO">
              <a:solidFill>
                <a:schemeClr val="tx1"/>
              </a:solidFill>
            </a:endParaRPr>
          </a:p>
          <a:p>
            <a:endParaRPr lang="nb-NO" b="1">
              <a:solidFill>
                <a:schemeClr val="accent3"/>
              </a:solidFill>
            </a:endParaRPr>
          </a:p>
        </p:txBody>
      </p:sp>
      <p:sp>
        <p:nvSpPr>
          <p:cNvPr id="20" name="Plassholder for tekst 14">
            <a:extLst>
              <a:ext uri="{FF2B5EF4-FFF2-40B4-BE49-F238E27FC236}">
                <a16:creationId xmlns:a16="http://schemas.microsoft.com/office/drawing/2014/main" id="{FA0A6A69-0189-49D9-BDBB-C3814FCA1C95}"/>
              </a:ext>
            </a:extLst>
          </p:cNvPr>
          <p:cNvSpPr txBox="1">
            <a:spLocks/>
          </p:cNvSpPr>
          <p:nvPr/>
        </p:nvSpPr>
        <p:spPr>
          <a:xfrm>
            <a:off x="1251229" y="1442140"/>
            <a:ext cx="9570594" cy="646394"/>
          </a:xfrm>
          <a:prstGeom prst="rect">
            <a:avLst/>
          </a:prstGeom>
        </p:spPr>
        <p:txBody>
          <a:bodyPr vert="horz" lIns="0" tIns="0" rIns="0" bIns="0"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078">
              <a:defRPr/>
            </a:pPr>
            <a:endParaRPr lang="nb-NO" sz="1500" b="1">
              <a:solidFill>
                <a:schemeClr val="tx1"/>
              </a:solidFill>
              <a:latin typeface="Arial" panose="020B0604020202020204" pitchFamily="34" charset="0"/>
            </a:endParaRPr>
          </a:p>
        </p:txBody>
      </p:sp>
      <p:sp>
        <p:nvSpPr>
          <p:cNvPr id="19" name="Plassholder for tekst 14">
            <a:extLst>
              <a:ext uri="{FF2B5EF4-FFF2-40B4-BE49-F238E27FC236}">
                <a16:creationId xmlns:a16="http://schemas.microsoft.com/office/drawing/2014/main" id="{8E2ED36D-A321-4135-83C6-8B27B958B939}"/>
              </a:ext>
            </a:extLst>
          </p:cNvPr>
          <p:cNvSpPr txBox="1">
            <a:spLocks/>
          </p:cNvSpPr>
          <p:nvPr/>
        </p:nvSpPr>
        <p:spPr>
          <a:xfrm>
            <a:off x="1289935" y="1742257"/>
            <a:ext cx="9933690" cy="646394"/>
          </a:xfrm>
          <a:prstGeom prst="rect">
            <a:avLst/>
          </a:prstGeom>
        </p:spPr>
        <p:txBody>
          <a:bodyPr vert="horz" lIns="0" tIns="0" rIns="0" bIns="0"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1219078">
              <a:defRPr/>
            </a:pPr>
            <a:r>
              <a:rPr lang="nb-NO" sz="1500" b="1">
                <a:solidFill>
                  <a:schemeClr val="tx1"/>
                </a:solidFill>
                <a:latin typeface="Arial" panose="020B0604020202020204" pitchFamily="34" charset="0"/>
              </a:rPr>
              <a:t>Her er noen eksempler på andre viktige muliggjørende teknologier</a:t>
            </a:r>
            <a:r>
              <a:rPr lang="nb-NO" sz="1500" baseline="30000"/>
              <a:t> 1</a:t>
            </a:r>
            <a:r>
              <a:rPr lang="nb-NO" sz="1500" b="1">
                <a:solidFill>
                  <a:schemeClr val="tx1"/>
                </a:solidFill>
                <a:latin typeface="Arial" panose="020B0604020202020204" pitchFamily="34" charset="0"/>
              </a:rPr>
              <a:t>,</a:t>
            </a:r>
            <a:br>
              <a:rPr lang="nb-NO" sz="1500" b="1">
                <a:solidFill>
                  <a:schemeClr val="tx1"/>
                </a:solidFill>
                <a:latin typeface="Arial" panose="020B0604020202020204" pitchFamily="34" charset="0"/>
              </a:rPr>
            </a:br>
            <a:r>
              <a:rPr lang="nb-NO" sz="1500" b="1">
                <a:solidFill>
                  <a:schemeClr val="tx1"/>
                </a:solidFill>
                <a:latin typeface="Arial" panose="020B0604020202020204" pitchFamily="34" charset="0"/>
              </a:rPr>
              <a:t>med eksempler på bruksområder i offentlig sektor. </a:t>
            </a:r>
          </a:p>
        </p:txBody>
      </p:sp>
      <p:pic>
        <p:nvPicPr>
          <p:cNvPr id="5" name="Bilde 4">
            <a:extLst>
              <a:ext uri="{FF2B5EF4-FFF2-40B4-BE49-F238E27FC236}">
                <a16:creationId xmlns:a16="http://schemas.microsoft.com/office/drawing/2014/main" id="{0D441A8F-1A67-8844-9080-F4A91CAF89A7}"/>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1589816" y="2447839"/>
            <a:ext cx="837460" cy="1437223"/>
          </a:xfrm>
          <a:prstGeom prst="rect">
            <a:avLst/>
          </a:prstGeom>
        </p:spPr>
      </p:pic>
      <p:pic>
        <p:nvPicPr>
          <p:cNvPr id="7" name="Bilde 6">
            <a:extLst>
              <a:ext uri="{FF2B5EF4-FFF2-40B4-BE49-F238E27FC236}">
                <a16:creationId xmlns:a16="http://schemas.microsoft.com/office/drawing/2014/main" id="{BE3F01AE-594E-DC49-AFDB-17EB384649E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92776" y="2742904"/>
            <a:ext cx="1243750" cy="668862"/>
          </a:xfrm>
          <a:prstGeom prst="rect">
            <a:avLst/>
          </a:prstGeom>
        </p:spPr>
      </p:pic>
      <p:pic>
        <p:nvPicPr>
          <p:cNvPr id="9" name="Bilde 8">
            <a:extLst>
              <a:ext uri="{FF2B5EF4-FFF2-40B4-BE49-F238E27FC236}">
                <a16:creationId xmlns:a16="http://schemas.microsoft.com/office/drawing/2014/main" id="{D9169F04-CCCC-4546-8A39-F5DB5A6FC679}"/>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1709653" y="2641055"/>
            <a:ext cx="972888" cy="872559"/>
          </a:xfrm>
          <a:prstGeom prst="rect">
            <a:avLst/>
          </a:prstGeom>
        </p:spPr>
      </p:pic>
      <p:pic>
        <p:nvPicPr>
          <p:cNvPr id="11" name="Bilde 10">
            <a:extLst>
              <a:ext uri="{FF2B5EF4-FFF2-40B4-BE49-F238E27FC236}">
                <a16:creationId xmlns:a16="http://schemas.microsoft.com/office/drawing/2014/main" id="{0084FE90-07F5-3547-8436-C919F8453471}"/>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20107" y="2702883"/>
            <a:ext cx="849725" cy="863430"/>
          </a:xfrm>
          <a:prstGeom prst="rect">
            <a:avLst/>
          </a:prstGeom>
        </p:spPr>
      </p:pic>
      <p:sp>
        <p:nvSpPr>
          <p:cNvPr id="17" name="Plassholder for tekst 7">
            <a:extLst>
              <a:ext uri="{FF2B5EF4-FFF2-40B4-BE49-F238E27FC236}">
                <a16:creationId xmlns:a16="http://schemas.microsoft.com/office/drawing/2014/main" id="{C112F72A-0B15-6341-8355-28F85D52FCD9}"/>
              </a:ext>
            </a:extLst>
          </p:cNvPr>
          <p:cNvSpPr txBox="1">
            <a:spLocks/>
          </p:cNvSpPr>
          <p:nvPr/>
        </p:nvSpPr>
        <p:spPr>
          <a:xfrm>
            <a:off x="13763930" y="7176444"/>
            <a:ext cx="1425388" cy="842957"/>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nb-NO" sz="1400" b="1">
                <a:solidFill>
                  <a:schemeClr val="accent6"/>
                </a:solidFill>
              </a:rPr>
              <a:t>Les mer om </a:t>
            </a:r>
            <a:br>
              <a:rPr lang="nb-NO" sz="1400" b="1">
                <a:solidFill>
                  <a:schemeClr val="accent6"/>
                </a:solidFill>
              </a:rPr>
            </a:br>
            <a:r>
              <a:rPr lang="nb-NO" sz="1400" b="1">
                <a:solidFill>
                  <a:schemeClr val="accent6"/>
                </a:solidFill>
              </a:rPr>
              <a:t>teknologiene</a:t>
            </a:r>
            <a:br>
              <a:rPr lang="nb-NO" sz="1400" b="1">
                <a:solidFill>
                  <a:schemeClr val="accent6"/>
                </a:solidFill>
              </a:rPr>
            </a:br>
            <a:r>
              <a:rPr lang="nb-NO" sz="1400" b="1">
                <a:solidFill>
                  <a:schemeClr val="accent6"/>
                </a:solidFill>
              </a:rPr>
              <a:t>i vedlegg 2</a:t>
            </a:r>
          </a:p>
        </p:txBody>
      </p:sp>
      <p:pic>
        <p:nvPicPr>
          <p:cNvPr id="21" name="Bilde 20" descr="Et bilde som inneholder tekst&#10;&#10;Automatisk generert beskrivelse">
            <a:extLst>
              <a:ext uri="{FF2B5EF4-FFF2-40B4-BE49-F238E27FC236}">
                <a16:creationId xmlns:a16="http://schemas.microsoft.com/office/drawing/2014/main" id="{AF84FC4A-4540-2F41-9ECC-60AF21DB9E63}"/>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085383" y="7305553"/>
            <a:ext cx="502855" cy="426665"/>
          </a:xfrm>
          <a:prstGeom prst="rect">
            <a:avLst/>
          </a:prstGeom>
        </p:spPr>
      </p:pic>
      <p:pic>
        <p:nvPicPr>
          <p:cNvPr id="27" name="Graphic 9">
            <a:extLst>
              <a:ext uri="{FF2B5EF4-FFF2-40B4-BE49-F238E27FC236}">
                <a16:creationId xmlns:a16="http://schemas.microsoft.com/office/drawing/2014/main" id="{8CFD1791-872A-4670-8A2B-89CDF8F79B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44298" y="389540"/>
            <a:ext cx="765553" cy="777737"/>
          </a:xfrm>
          <a:prstGeom prst="rect">
            <a:avLst/>
          </a:prstGeom>
        </p:spPr>
      </p:pic>
      <p:sp>
        <p:nvSpPr>
          <p:cNvPr id="28" name="Rectangle 27">
            <a:extLst>
              <a:ext uri="{FF2B5EF4-FFF2-40B4-BE49-F238E27FC236}">
                <a16:creationId xmlns:a16="http://schemas.microsoft.com/office/drawing/2014/main" id="{3C109E22-7C73-4745-A564-857E03FC27F1}"/>
              </a:ext>
            </a:extLst>
          </p:cNvPr>
          <p:cNvSpPr/>
          <p:nvPr/>
        </p:nvSpPr>
        <p:spPr>
          <a:xfrm>
            <a:off x="13643922" y="1191785"/>
            <a:ext cx="1366305"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Teknologi</a:t>
            </a:r>
          </a:p>
        </p:txBody>
      </p:sp>
    </p:spTree>
    <p:extLst>
      <p:ext uri="{BB962C8B-B14F-4D97-AF65-F5344CB8AC3E}">
        <p14:creationId xmlns:p14="http://schemas.microsoft.com/office/powerpoint/2010/main" val="296982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1908B07F-5B16-8A4F-B5D1-40017FA766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8" t="3620"/>
          <a:stretch/>
        </p:blipFill>
        <p:spPr>
          <a:xfrm>
            <a:off x="3001119" y="0"/>
            <a:ext cx="13253293" cy="9144000"/>
          </a:xfrm>
          <a:prstGeom prst="rect">
            <a:avLst/>
          </a:prstGeom>
        </p:spPr>
      </p:pic>
      <p:sp>
        <p:nvSpPr>
          <p:cNvPr id="8" name="Plassholder for tekst 7">
            <a:extLst>
              <a:ext uri="{FF2B5EF4-FFF2-40B4-BE49-F238E27FC236}">
                <a16:creationId xmlns:a16="http://schemas.microsoft.com/office/drawing/2014/main" id="{CC97227B-042E-664B-BA19-887E642EFD66}"/>
              </a:ext>
            </a:extLst>
          </p:cNvPr>
          <p:cNvSpPr>
            <a:spLocks noGrp="1"/>
          </p:cNvSpPr>
          <p:nvPr>
            <p:ph type="body" sz="quarter" idx="11"/>
          </p:nvPr>
        </p:nvSpPr>
        <p:spPr/>
        <p:txBody>
          <a:bodyPr/>
          <a:lstStyle/>
          <a:p>
            <a:r>
              <a:rPr lang="nb-NO"/>
              <a:t>Innledning</a:t>
            </a:r>
          </a:p>
          <a:p>
            <a:endParaRPr lang="nb-NO"/>
          </a:p>
        </p:txBody>
      </p:sp>
      <p:sp>
        <p:nvSpPr>
          <p:cNvPr id="7" name="Tittel 6">
            <a:extLst>
              <a:ext uri="{FF2B5EF4-FFF2-40B4-BE49-F238E27FC236}">
                <a16:creationId xmlns:a16="http://schemas.microsoft.com/office/drawing/2014/main" id="{A1790AF5-945C-1840-B101-29056EE85C99}"/>
              </a:ext>
            </a:extLst>
          </p:cNvPr>
          <p:cNvSpPr>
            <a:spLocks noGrp="1"/>
          </p:cNvSpPr>
          <p:nvPr>
            <p:ph type="title"/>
          </p:nvPr>
        </p:nvSpPr>
        <p:spPr/>
        <p:txBody>
          <a:bodyPr anchor="b"/>
          <a:lstStyle/>
          <a:p>
            <a:r>
              <a:rPr lang="nb-NO" sz="3200">
                <a:solidFill>
                  <a:schemeClr val="tx1"/>
                </a:solidFill>
              </a:rPr>
              <a:t>Innhold</a:t>
            </a:r>
          </a:p>
        </p:txBody>
      </p:sp>
      <p:sp>
        <p:nvSpPr>
          <p:cNvPr id="9" name="TekstSylinder 8">
            <a:extLst>
              <a:ext uri="{FF2B5EF4-FFF2-40B4-BE49-F238E27FC236}">
                <a16:creationId xmlns:a16="http://schemas.microsoft.com/office/drawing/2014/main" id="{CA9BF082-AE9B-114B-8E28-ABC73076774C}"/>
              </a:ext>
            </a:extLst>
          </p:cNvPr>
          <p:cNvSpPr txBox="1"/>
          <p:nvPr/>
        </p:nvSpPr>
        <p:spPr>
          <a:xfrm>
            <a:off x="1297431" y="1783281"/>
            <a:ext cx="10105582" cy="3170099"/>
          </a:xfrm>
          <a:prstGeom prst="rect">
            <a:avLst/>
          </a:prstGeom>
          <a:noFill/>
        </p:spPr>
        <p:txBody>
          <a:bodyPr wrap="square" lIns="0" rtlCol="0">
            <a:spAutoFit/>
          </a:bodyPr>
          <a:lstStyle/>
          <a:p>
            <a:pPr marL="490538" indent="-490538">
              <a:spcBef>
                <a:spcPts val="1800"/>
              </a:spcBef>
              <a:buFont typeface="+mj-lt"/>
              <a:buAutoNum type="arabicPeriod"/>
            </a:pPr>
            <a:r>
              <a:rPr lang="nb-NO" sz="2800"/>
              <a:t>Sammendrag</a:t>
            </a:r>
          </a:p>
          <a:p>
            <a:pPr marL="490538" indent="-490538">
              <a:spcBef>
                <a:spcPts val="1800"/>
              </a:spcBef>
              <a:buFont typeface="+mj-lt"/>
              <a:buAutoNum type="arabicPeriod"/>
            </a:pPr>
            <a:r>
              <a:rPr lang="nb-NO" sz="2800"/>
              <a:t>Status for handlingsplanen etter 2020</a:t>
            </a:r>
          </a:p>
          <a:p>
            <a:pPr marL="490538" indent="-490538">
              <a:spcBef>
                <a:spcPts val="1800"/>
              </a:spcBef>
              <a:buFont typeface="+mj-lt"/>
              <a:buAutoNum type="arabicPeriod"/>
            </a:pPr>
            <a:r>
              <a:rPr lang="nb-NO" sz="2800"/>
              <a:t>Nye føringer og utviklingstrekk som påvirker digitaliseringen</a:t>
            </a:r>
          </a:p>
          <a:p>
            <a:pPr marL="490538" indent="-490538">
              <a:spcBef>
                <a:spcPts val="1800"/>
              </a:spcBef>
              <a:buFont typeface="+mj-lt"/>
              <a:buAutoNum type="arabicPeriod"/>
            </a:pPr>
            <a:r>
              <a:rPr lang="nb-NO" sz="2800"/>
              <a:t>Anbefalinger om veien videre</a:t>
            </a:r>
          </a:p>
          <a:p>
            <a:pPr marL="490538" indent="-490538">
              <a:spcBef>
                <a:spcPts val="1800"/>
              </a:spcBef>
              <a:buFont typeface="+mj-lt"/>
              <a:buAutoNum type="arabicPeriod"/>
            </a:pPr>
            <a:r>
              <a:rPr lang="nb-NO" sz="2800"/>
              <a:t>Vedlegg</a:t>
            </a:r>
          </a:p>
        </p:txBody>
      </p:sp>
    </p:spTree>
    <p:extLst>
      <p:ext uri="{BB962C8B-B14F-4D97-AF65-F5344CB8AC3E}">
        <p14:creationId xmlns:p14="http://schemas.microsoft.com/office/powerpoint/2010/main" val="1277899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1B46231-63FB-414B-A1D7-4B977FB77D04}"/>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237" t="6481" r="28311" b="5492"/>
          <a:stretch/>
        </p:blipFill>
        <p:spPr>
          <a:xfrm>
            <a:off x="-10219" y="5049016"/>
            <a:ext cx="4313278" cy="4097117"/>
          </a:xfrm>
          <a:prstGeom prst="rect">
            <a:avLst/>
          </a:prstGeom>
        </p:spPr>
      </p:pic>
      <p:sp>
        <p:nvSpPr>
          <p:cNvPr id="2" name="Plassholder for tekst 1">
            <a:extLst>
              <a:ext uri="{FF2B5EF4-FFF2-40B4-BE49-F238E27FC236}">
                <a16:creationId xmlns:a16="http://schemas.microsoft.com/office/drawing/2014/main" id="{5DE0392C-5500-9442-8374-2F1CCF16D8DE}"/>
              </a:ext>
            </a:extLst>
          </p:cNvPr>
          <p:cNvSpPr>
            <a:spLocks noGrp="1"/>
          </p:cNvSpPr>
          <p:nvPr>
            <p:ph type="body" sz="quarter" idx="11"/>
          </p:nvPr>
        </p:nvSpPr>
        <p:spPr/>
        <p:txBody>
          <a:bodyPr/>
          <a:lstStyle/>
          <a:p>
            <a:r>
              <a:rPr lang="nb-NO">
                <a:solidFill>
                  <a:schemeClr val="bg1"/>
                </a:solidFill>
              </a:rPr>
              <a:t>3 – Nye føringer og utviklingstrekk</a:t>
            </a:r>
          </a:p>
        </p:txBody>
      </p:sp>
      <p:sp>
        <p:nvSpPr>
          <p:cNvPr id="3" name="Plassholder for tekst 2">
            <a:extLst>
              <a:ext uri="{FF2B5EF4-FFF2-40B4-BE49-F238E27FC236}">
                <a16:creationId xmlns:a16="http://schemas.microsoft.com/office/drawing/2014/main" id="{6B29DD5A-7A7B-A543-937C-2B087A5D6C4F}"/>
              </a:ext>
            </a:extLst>
          </p:cNvPr>
          <p:cNvSpPr>
            <a:spLocks noGrp="1"/>
          </p:cNvSpPr>
          <p:nvPr>
            <p:ph type="body" sz="quarter" idx="10"/>
          </p:nvPr>
        </p:nvSpPr>
        <p:spPr>
          <a:xfrm>
            <a:off x="1297432" y="1727200"/>
            <a:ext cx="13281490" cy="3989430"/>
          </a:xfrm>
        </p:spPr>
        <p:txBody>
          <a:bodyPr/>
          <a:lstStyle/>
          <a:p>
            <a:r>
              <a:rPr lang="nb-NO" b="1" dirty="0"/>
              <a:t>Befolkningen i Norge har god digital kompetanse og høye forventninger til digitale tjenester. Hvordan kan offentlige virksomheter innfri dem?</a:t>
            </a:r>
            <a:br>
              <a:rPr lang="nb-NO" b="1" dirty="0"/>
            </a:br>
            <a:endParaRPr lang="nb-NO" b="1" dirty="0"/>
          </a:p>
          <a:p>
            <a:endParaRPr lang="nb-NO" dirty="0"/>
          </a:p>
          <a:p>
            <a:endParaRPr lang="nb-NO"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r>
              <a:rPr lang="nb-NO" b="1" dirty="0">
                <a:solidFill>
                  <a:schemeClr val="accent3"/>
                </a:solidFill>
              </a:rPr>
              <a:t>Tenk som brukeren</a:t>
            </a:r>
          </a:p>
          <a:p>
            <a:r>
              <a:rPr lang="nb-NO" dirty="0"/>
              <a:t>Designtenkning setter brukernes behov og atferd i sentrum av tjenesteutviklingen. Gjennom brukerretting og involvering legger designtenkning grunnlaget for tjenester som passer brukernes situasjon.</a:t>
            </a:r>
            <a:r>
              <a:rPr lang="nb-NO" baseline="30000" dirty="0"/>
              <a:t>3</a:t>
            </a:r>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b="1" dirty="0">
                <a:solidFill>
                  <a:schemeClr val="accent3"/>
                </a:solidFill>
              </a:rPr>
              <a:t>Tilby tjenester brukerne trenger</a:t>
            </a:r>
            <a:br>
              <a:rPr lang="nb-NO" b="1" dirty="0">
                <a:solidFill>
                  <a:schemeClr val="accent3"/>
                </a:solidFill>
              </a:rPr>
            </a:br>
            <a:r>
              <a:rPr lang="nb-NO" b="1" dirty="0">
                <a:solidFill>
                  <a:schemeClr val="accent3"/>
                </a:solidFill>
              </a:rPr>
              <a:t>– når de trenger dem</a:t>
            </a:r>
          </a:p>
          <a:p>
            <a:r>
              <a:rPr lang="nb-NO" dirty="0"/>
              <a:t>Prinsippet «kun én gang» gir ikke nødvendigvis bedre bruker-opplevelser. Befolkningen ønsker seg proaktive tjenester.</a:t>
            </a:r>
            <a:r>
              <a:rPr lang="nb-NO" baseline="30000" dirty="0"/>
              <a:t>4</a:t>
            </a:r>
            <a:r>
              <a:rPr lang="nb-NO" dirty="0"/>
              <a:t> De vil slippe å oppsøke tjenester og fylle ut skjema, og i stedet få tilbud basert på egen livssituasjon. Det kan for eksempel være tilbud om tjenester etter et sykehusopphold eller automatisk tilbud om barnehageplass. Proaktive tjenester byr på utfordringer, men er relevant i flere av de prioriterte livshendelsene. </a:t>
            </a:r>
          </a:p>
          <a:p>
            <a:endParaRPr lang="nb-NO" b="1" dirty="0"/>
          </a:p>
          <a:p>
            <a:endParaRPr lang="nb-NO" b="1" dirty="0"/>
          </a:p>
          <a:p>
            <a:endParaRPr lang="nb-NO" b="1" dirty="0"/>
          </a:p>
          <a:p>
            <a:endParaRPr lang="nb-NO" b="1" dirty="0"/>
          </a:p>
          <a:p>
            <a:endParaRPr lang="nb-NO" b="1" dirty="0"/>
          </a:p>
          <a:p>
            <a:r>
              <a:rPr lang="nb-NO" b="1" dirty="0">
                <a:solidFill>
                  <a:schemeClr val="accent3"/>
                </a:solidFill>
              </a:rPr>
              <a:t>Bruk innbyggerne som ressurs</a:t>
            </a:r>
          </a:p>
          <a:p>
            <a:r>
              <a:rPr lang="nb-NO" dirty="0"/>
              <a:t>Innbyggernes kompetanse og egeninnsats kan være viktige for å utvikle bedre og mer effektive tjenester. Helsesektoren utvikler for eksempel løsninger der pasienter selv kan ta prøver og analysere dem hjemme.</a:t>
            </a:r>
            <a:r>
              <a:rPr lang="nb-NO" baseline="30000" dirty="0"/>
              <a:t>5</a:t>
            </a:r>
            <a:r>
              <a:rPr lang="nb-NO" dirty="0"/>
              <a:t> Kommunesektoren har også kommet langt på dette området. Å bruke innbyggerne som ressurs kan bli viktig for å kunne opprettholde et godt tjenestetilbud i fremtiden. Delingsøkonomien kan spille en større rolle ved at offentlige virksomheter kobler frivillige og private tjenesteprodusenter med forbrukere i en plattform. </a:t>
            </a:r>
          </a:p>
          <a:p>
            <a:endParaRPr lang="nb-NO" dirty="0"/>
          </a:p>
        </p:txBody>
      </p:sp>
      <p:sp>
        <p:nvSpPr>
          <p:cNvPr id="7" name="Tittel 6">
            <a:extLst>
              <a:ext uri="{FF2B5EF4-FFF2-40B4-BE49-F238E27FC236}">
                <a16:creationId xmlns:a16="http://schemas.microsoft.com/office/drawing/2014/main" id="{9DF36ED3-6125-DC4B-B293-8B8835B627B0}"/>
              </a:ext>
            </a:extLst>
          </p:cNvPr>
          <p:cNvSpPr>
            <a:spLocks noGrp="1"/>
          </p:cNvSpPr>
          <p:nvPr>
            <p:ph type="title"/>
          </p:nvPr>
        </p:nvSpPr>
        <p:spPr>
          <a:xfrm>
            <a:off x="1297432" y="642756"/>
            <a:ext cx="13671105" cy="692497"/>
          </a:xfrm>
        </p:spPr>
        <p:txBody>
          <a:bodyPr/>
          <a:lstStyle/>
          <a:p>
            <a:r>
              <a:rPr lang="nb-NO"/>
              <a:t>Befolkningen etterlyser bedre brukerretting</a:t>
            </a:r>
          </a:p>
        </p:txBody>
      </p:sp>
      <p:sp>
        <p:nvSpPr>
          <p:cNvPr id="5" name="TekstSylinder 4">
            <a:extLst>
              <a:ext uri="{FF2B5EF4-FFF2-40B4-BE49-F238E27FC236}">
                <a16:creationId xmlns:a16="http://schemas.microsoft.com/office/drawing/2014/main" id="{5F219FB9-BAA7-2548-A55D-C8192D88DC11}"/>
              </a:ext>
            </a:extLst>
          </p:cNvPr>
          <p:cNvSpPr txBox="1"/>
          <p:nvPr/>
        </p:nvSpPr>
        <p:spPr>
          <a:xfrm>
            <a:off x="4562849" y="4911946"/>
            <a:ext cx="2914957" cy="1667123"/>
          </a:xfrm>
          <a:prstGeom prst="rect">
            <a:avLst/>
          </a:prstGeom>
          <a:noFill/>
        </p:spPr>
        <p:txBody>
          <a:bodyPr wrap="square" rtlCol="0">
            <a:spAutoFit/>
          </a:bodyPr>
          <a:lstStyle/>
          <a:p>
            <a:pPr>
              <a:lnSpc>
                <a:spcPts val="2000"/>
              </a:lnSpc>
            </a:pPr>
            <a:r>
              <a:rPr lang="nb-NO" sz="3600" b="1" dirty="0">
                <a:solidFill>
                  <a:schemeClr val="accent3"/>
                </a:solidFill>
              </a:rPr>
              <a:t>54</a:t>
            </a:r>
            <a:r>
              <a:rPr lang="nb-NO" sz="3600" b="1" kern="700" spc="-70" dirty="0">
                <a:solidFill>
                  <a:schemeClr val="accent3"/>
                </a:solidFill>
              </a:rPr>
              <a:t> </a:t>
            </a:r>
            <a:r>
              <a:rPr lang="nb-NO" sz="1800" b="1" dirty="0">
                <a:solidFill>
                  <a:schemeClr val="accent3"/>
                </a:solidFill>
              </a:rPr>
              <a:t>prosent</a:t>
            </a:r>
            <a:br>
              <a:rPr lang="nb-NO" sz="1800" b="1" dirty="0">
                <a:solidFill>
                  <a:schemeClr val="accent3"/>
                </a:solidFill>
              </a:rPr>
            </a:br>
            <a:r>
              <a:rPr lang="nb-NO" sz="1800" b="1" dirty="0"/>
              <a:t>er </a:t>
            </a:r>
            <a:r>
              <a:rPr lang="nb-NO" sz="1800" b="1" dirty="0">
                <a:solidFill>
                  <a:schemeClr val="accent3"/>
                </a:solidFill>
              </a:rPr>
              <a:t>sterke brukere</a:t>
            </a:r>
          </a:p>
          <a:p>
            <a:pPr>
              <a:spcBef>
                <a:spcPts val="600"/>
              </a:spcBef>
            </a:pPr>
            <a:r>
              <a:rPr lang="nb-NO" sz="1500" i="1" dirty="0"/>
              <a:t>I 2018 hadde mer enn halve befolkningen sterke digitale ferdigheter. Bare 2 prosent var ikke digitale brukere.</a:t>
            </a:r>
            <a:r>
              <a:rPr lang="nb-NO" sz="1500" i="1" baseline="30000" dirty="0"/>
              <a:t>2</a:t>
            </a:r>
            <a:endParaRPr lang="nb-NO" sz="1500" i="1" dirty="0"/>
          </a:p>
        </p:txBody>
      </p:sp>
      <p:sp>
        <p:nvSpPr>
          <p:cNvPr id="16" name="TekstSylinder 15">
            <a:extLst>
              <a:ext uri="{FF2B5EF4-FFF2-40B4-BE49-F238E27FC236}">
                <a16:creationId xmlns:a16="http://schemas.microsoft.com/office/drawing/2014/main" id="{0ACDED7A-35C6-B547-A5C4-C34FF8FE01BB}"/>
              </a:ext>
            </a:extLst>
          </p:cNvPr>
          <p:cNvSpPr txBox="1"/>
          <p:nvPr/>
        </p:nvSpPr>
        <p:spPr>
          <a:xfrm>
            <a:off x="1197387" y="3691067"/>
            <a:ext cx="2680445" cy="1118255"/>
          </a:xfrm>
          <a:prstGeom prst="rect">
            <a:avLst/>
          </a:prstGeom>
          <a:noFill/>
        </p:spPr>
        <p:txBody>
          <a:bodyPr wrap="square" rtlCol="0">
            <a:spAutoFit/>
          </a:bodyPr>
          <a:lstStyle/>
          <a:p>
            <a:pPr>
              <a:lnSpc>
                <a:spcPts val="2000"/>
              </a:lnSpc>
            </a:pPr>
            <a:r>
              <a:rPr lang="nb-NO" sz="3600" b="1" kern="700" spc="-70" dirty="0">
                <a:solidFill>
                  <a:schemeClr val="accent3"/>
                </a:solidFill>
              </a:rPr>
              <a:t>78 </a:t>
            </a:r>
            <a:r>
              <a:rPr lang="nb-NO" sz="1800" b="1" dirty="0">
                <a:solidFill>
                  <a:schemeClr val="accent3"/>
                </a:solidFill>
              </a:rPr>
              <a:t>prosent</a:t>
            </a:r>
            <a:br>
              <a:rPr lang="nb-NO" sz="1800" b="1" dirty="0">
                <a:solidFill>
                  <a:schemeClr val="accent3"/>
                </a:solidFill>
              </a:rPr>
            </a:br>
            <a:r>
              <a:rPr lang="nb-NO" sz="1600" b="1" dirty="0"/>
              <a:t>av befolkningen vil ha </a:t>
            </a:r>
            <a:r>
              <a:rPr lang="nb-NO" sz="1600" b="1" dirty="0">
                <a:solidFill>
                  <a:schemeClr val="accent3"/>
                </a:solidFill>
              </a:rPr>
              <a:t>tjenester som henger bedre sammen</a:t>
            </a:r>
            <a:r>
              <a:rPr lang="nb-NO" sz="1600" b="1" baseline="30000" dirty="0"/>
              <a:t>1</a:t>
            </a:r>
          </a:p>
        </p:txBody>
      </p:sp>
      <p:sp>
        <p:nvSpPr>
          <p:cNvPr id="10" name="TekstSylinder 9">
            <a:extLst>
              <a:ext uri="{FF2B5EF4-FFF2-40B4-BE49-F238E27FC236}">
                <a16:creationId xmlns:a16="http://schemas.microsoft.com/office/drawing/2014/main" id="{7E8A1693-4B17-1A40-8A90-CBB4085271F3}"/>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30</a:t>
            </a:fld>
            <a:endParaRPr lang="nb-NO" sz="1100" b="1"/>
          </a:p>
        </p:txBody>
      </p:sp>
      <p:sp>
        <p:nvSpPr>
          <p:cNvPr id="12" name="TekstSylinder 24">
            <a:extLst>
              <a:ext uri="{FF2B5EF4-FFF2-40B4-BE49-F238E27FC236}">
                <a16:creationId xmlns:a16="http://schemas.microsoft.com/office/drawing/2014/main" id="{9601F005-E209-4DED-8561-C77A0010F070}"/>
              </a:ext>
            </a:extLst>
          </p:cNvPr>
          <p:cNvSpPr txBox="1"/>
          <p:nvPr/>
        </p:nvSpPr>
        <p:spPr>
          <a:xfrm>
            <a:off x="4680523" y="7146251"/>
            <a:ext cx="8189468" cy="769441"/>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0" lvl="0" indent="0" defTabSz="1149949">
              <a:spcBef>
                <a:spcPts val="0"/>
              </a:spcBef>
              <a:buClrTx/>
              <a:tabLst>
                <a:tab pos="87313" algn="l"/>
              </a:tabLst>
            </a:pPr>
            <a:r>
              <a:rPr lang="nb-NO" sz="1000" b="0" i="1" baseline="30000" dirty="0">
                <a:solidFill>
                  <a:srgbClr val="1E2B3C"/>
                </a:solidFill>
              </a:rPr>
              <a:t>1</a:t>
            </a:r>
            <a:r>
              <a:rPr lang="nb-NO" sz="1000" b="0" i="1" dirty="0">
                <a:solidFill>
                  <a:srgbClr val="1E2B3C"/>
                </a:solidFill>
              </a:rPr>
              <a:t>	IT i praksis 2020. Rambøll 2020.</a:t>
            </a:r>
          </a:p>
          <a:p>
            <a:pPr marL="0" lvl="0" indent="0" defTabSz="1149949">
              <a:spcBef>
                <a:spcPts val="0"/>
              </a:spcBef>
              <a:buClrTx/>
              <a:tabLst>
                <a:tab pos="87313" algn="l"/>
              </a:tabLst>
            </a:pPr>
            <a:r>
              <a:rPr lang="nb-NO" sz="1000" b="0" i="1" baseline="30000" dirty="0">
                <a:solidFill>
                  <a:srgbClr val="1E2B3C"/>
                </a:solidFill>
              </a:rPr>
              <a:t>2</a:t>
            </a:r>
            <a:r>
              <a:rPr lang="nb-NO" sz="1000" b="0" i="1" dirty="0">
                <a:solidFill>
                  <a:srgbClr val="1E2B3C"/>
                </a:solidFill>
              </a:rPr>
              <a:t>	</a:t>
            </a:r>
            <a:r>
              <a:rPr lang="nb-NO" sz="1000" b="0" i="1" dirty="0">
                <a:solidFill>
                  <a:srgbClr val="1E2B3C"/>
                </a:solidFill>
                <a:hlinkClick r:id="rId4"/>
              </a:rPr>
              <a:t>Grunnleggende digitale ferdigheter i befolkningen</a:t>
            </a:r>
            <a:r>
              <a:rPr lang="nb-NO" sz="1000" b="0" i="1" dirty="0">
                <a:solidFill>
                  <a:srgbClr val="1E2B3C"/>
                </a:solidFill>
              </a:rPr>
              <a:t>. </a:t>
            </a:r>
            <a:r>
              <a:rPr lang="nb-NO" sz="1000" b="0" i="1" dirty="0" err="1">
                <a:solidFill>
                  <a:srgbClr val="1E2B3C"/>
                </a:solidFill>
              </a:rPr>
              <a:t>KompetanseNorge</a:t>
            </a:r>
            <a:r>
              <a:rPr lang="nb-NO" sz="1000" b="0" i="1" dirty="0">
                <a:solidFill>
                  <a:srgbClr val="1E2B3C"/>
                </a:solidFill>
              </a:rPr>
              <a:t> 2019.</a:t>
            </a:r>
          </a:p>
          <a:p>
            <a:pPr marL="0" lvl="0" indent="0" defTabSz="914400">
              <a:spcBef>
                <a:spcPts val="0"/>
              </a:spcBef>
              <a:buClrTx/>
              <a:tabLst>
                <a:tab pos="87313" algn="l"/>
              </a:tabLst>
              <a:defRPr/>
            </a:pPr>
            <a:r>
              <a:rPr lang="nb-NO" sz="1000" b="0" i="1" baseline="30000" dirty="0">
                <a:solidFill>
                  <a:srgbClr val="1E2B3C"/>
                </a:solidFill>
              </a:rPr>
              <a:t>3</a:t>
            </a:r>
            <a:r>
              <a:rPr lang="nb-NO" sz="1000" b="0" i="1" dirty="0">
                <a:solidFill>
                  <a:srgbClr val="1E2B3C"/>
                </a:solidFill>
              </a:rPr>
              <a:t>	</a:t>
            </a:r>
            <a:r>
              <a:rPr lang="nb-NO" sz="1000" b="0" i="1" dirty="0" err="1">
                <a:solidFill>
                  <a:srgbClr val="1E2B3C"/>
                </a:solidFill>
              </a:rPr>
              <a:t>Digitaliseringsrådets</a:t>
            </a:r>
            <a:r>
              <a:rPr lang="nb-NO" sz="1000" b="0" i="1" dirty="0">
                <a:solidFill>
                  <a:srgbClr val="1E2B3C"/>
                </a:solidFill>
              </a:rPr>
              <a:t> erfaringsrapport 2020: Tenk som brukeren; </a:t>
            </a:r>
            <a:r>
              <a:rPr lang="nb-NO" sz="1000" b="0" i="1" dirty="0" err="1">
                <a:solidFill>
                  <a:srgbClr val="1E2B3C"/>
                </a:solidFill>
              </a:rPr>
              <a:t>StimuLab</a:t>
            </a:r>
            <a:r>
              <a:rPr lang="nb-NO" sz="1000" b="0" i="1" dirty="0">
                <a:solidFill>
                  <a:srgbClr val="1E2B3C"/>
                </a:solidFill>
              </a:rPr>
              <a:t>: Brukerorientert offentlig innovasjon – råd og erfaringer fra frontlinjen</a:t>
            </a:r>
          </a:p>
          <a:p>
            <a:pPr marL="0" lvl="0" indent="0" defTabSz="1149949">
              <a:spcBef>
                <a:spcPts val="0"/>
              </a:spcBef>
              <a:buClrTx/>
              <a:tabLst>
                <a:tab pos="87313" algn="l"/>
              </a:tabLst>
            </a:pPr>
            <a:r>
              <a:rPr lang="nb-NO" sz="1000" b="0" i="1" baseline="30000" dirty="0">
                <a:solidFill>
                  <a:srgbClr val="1E2B3C"/>
                </a:solidFill>
              </a:rPr>
              <a:t>4</a:t>
            </a:r>
            <a:r>
              <a:rPr lang="nb-NO" sz="1000" b="0" i="1" dirty="0">
                <a:solidFill>
                  <a:srgbClr val="1E2B3C"/>
                </a:solidFill>
              </a:rPr>
              <a:t>	</a:t>
            </a:r>
            <a:r>
              <a:rPr lang="nb-NO" sz="1000" b="0" i="1" dirty="0" err="1">
                <a:solidFill>
                  <a:srgbClr val="1E2B3C"/>
                </a:solidFill>
              </a:rPr>
              <a:t>Scholta</a:t>
            </a:r>
            <a:r>
              <a:rPr lang="nb-NO" sz="1000" b="0" i="1" dirty="0">
                <a:solidFill>
                  <a:srgbClr val="1E2B3C"/>
                </a:solidFill>
              </a:rPr>
              <a:t>, M., </a:t>
            </a:r>
            <a:r>
              <a:rPr lang="nb-NO" sz="1000" b="0" i="1" dirty="0" err="1">
                <a:solidFill>
                  <a:srgbClr val="1E2B3C"/>
                </a:solidFill>
              </a:rPr>
              <a:t>Kowalkiewicz</a:t>
            </a:r>
            <a:r>
              <a:rPr lang="nb-NO" sz="1000" b="0" i="1" dirty="0">
                <a:solidFill>
                  <a:srgbClr val="1E2B3C"/>
                </a:solidFill>
              </a:rPr>
              <a:t>, B.: From one-stop shop to </a:t>
            </a:r>
            <a:r>
              <a:rPr lang="nb-NO" sz="1000" b="0" i="1" dirty="0" err="1">
                <a:solidFill>
                  <a:srgbClr val="1E2B3C"/>
                </a:solidFill>
              </a:rPr>
              <a:t>no</a:t>
            </a:r>
            <a:r>
              <a:rPr lang="nb-NO" sz="1000" b="0" i="1" dirty="0">
                <a:solidFill>
                  <a:srgbClr val="1E2B3C"/>
                </a:solidFill>
              </a:rPr>
              <a:t>-stop shop: An e-</a:t>
            </a:r>
            <a:r>
              <a:rPr lang="nb-NO" sz="1000" b="0" i="1" dirty="0" err="1">
                <a:solidFill>
                  <a:srgbClr val="1E2B3C"/>
                </a:solidFill>
              </a:rPr>
              <a:t>government</a:t>
            </a:r>
            <a:r>
              <a:rPr lang="nb-NO" sz="1000" b="0" i="1" dirty="0">
                <a:solidFill>
                  <a:srgbClr val="1E2B3C"/>
                </a:solidFill>
              </a:rPr>
              <a:t> stage </a:t>
            </a:r>
            <a:r>
              <a:rPr lang="nb-NO" sz="1000" b="0" i="1" dirty="0" err="1">
                <a:solidFill>
                  <a:srgbClr val="1E2B3C"/>
                </a:solidFill>
              </a:rPr>
              <a:t>model</a:t>
            </a:r>
            <a:r>
              <a:rPr lang="nb-NO" sz="1000" b="0" i="1" dirty="0">
                <a:solidFill>
                  <a:srgbClr val="1E2B3C"/>
                </a:solidFill>
              </a:rPr>
              <a:t>, </a:t>
            </a:r>
            <a:r>
              <a:rPr lang="nb-NO" sz="1000" b="0" i="1" dirty="0" err="1">
                <a:solidFill>
                  <a:srgbClr val="1E2B3C"/>
                </a:solidFill>
              </a:rPr>
              <a:t>Governmenet</a:t>
            </a:r>
            <a:r>
              <a:rPr lang="nb-NO" sz="1000" b="0" i="1" dirty="0">
                <a:solidFill>
                  <a:srgbClr val="1E2B3C"/>
                </a:solidFill>
              </a:rPr>
              <a:t> Information </a:t>
            </a:r>
            <a:r>
              <a:rPr lang="nb-NO" sz="1000" b="0" i="1" dirty="0" err="1">
                <a:solidFill>
                  <a:srgbClr val="1E2B3C"/>
                </a:solidFill>
              </a:rPr>
              <a:t>Quartely</a:t>
            </a:r>
            <a:r>
              <a:rPr lang="nb-NO" sz="1000" b="0" i="1" dirty="0">
                <a:solidFill>
                  <a:srgbClr val="1E2B3C"/>
                </a:solidFill>
              </a:rPr>
              <a:t> 2019</a:t>
            </a:r>
          </a:p>
          <a:p>
            <a:pPr marL="0" lvl="0" indent="0" defTabSz="1149949">
              <a:spcBef>
                <a:spcPts val="0"/>
              </a:spcBef>
              <a:buClrTx/>
              <a:tabLst>
                <a:tab pos="87313" algn="l"/>
              </a:tabLst>
            </a:pPr>
            <a:r>
              <a:rPr lang="nb-NO" sz="1000" b="0" i="1" baseline="30000" dirty="0">
                <a:solidFill>
                  <a:srgbClr val="1E2B3C"/>
                </a:solidFill>
              </a:rPr>
              <a:t>5</a:t>
            </a:r>
            <a:r>
              <a:rPr lang="nb-NO" sz="1000" b="0" i="1" dirty="0">
                <a:solidFill>
                  <a:srgbClr val="1E2B3C"/>
                </a:solidFill>
              </a:rPr>
              <a:t>	For eksempel Sykehuset Østfolds prosjekt om sikker prøvetaking og analyse hjemme</a:t>
            </a:r>
          </a:p>
        </p:txBody>
      </p:sp>
      <p:pic>
        <p:nvPicPr>
          <p:cNvPr id="11" name="Graphic 17">
            <a:extLst>
              <a:ext uri="{FF2B5EF4-FFF2-40B4-BE49-F238E27FC236}">
                <a16:creationId xmlns:a16="http://schemas.microsoft.com/office/drawing/2014/main" id="{A9735E2C-9B20-2B4D-B25E-9C522C04DC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01463" y="385742"/>
            <a:ext cx="651222" cy="779724"/>
          </a:xfrm>
          <a:prstGeom prst="rect">
            <a:avLst/>
          </a:prstGeom>
        </p:spPr>
      </p:pic>
      <p:sp>
        <p:nvSpPr>
          <p:cNvPr id="14" name="Rectangle 13">
            <a:extLst>
              <a:ext uri="{FF2B5EF4-FFF2-40B4-BE49-F238E27FC236}">
                <a16:creationId xmlns:a16="http://schemas.microsoft.com/office/drawing/2014/main" id="{D01C9CF1-86A0-46E1-B3F1-30236805485C}"/>
              </a:ext>
            </a:extLst>
          </p:cNvPr>
          <p:cNvSpPr/>
          <p:nvPr/>
        </p:nvSpPr>
        <p:spPr>
          <a:xfrm>
            <a:off x="13572448" y="1191785"/>
            <a:ext cx="1509252"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Befolkning</a:t>
            </a:r>
          </a:p>
        </p:txBody>
      </p:sp>
    </p:spTree>
    <p:extLst>
      <p:ext uri="{BB962C8B-B14F-4D97-AF65-F5344CB8AC3E}">
        <p14:creationId xmlns:p14="http://schemas.microsoft.com/office/powerpoint/2010/main" val="1304470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703B001-BA60-0546-8EEC-C3630AD39F57}"/>
              </a:ext>
            </a:extLst>
          </p:cNvPr>
          <p:cNvSpPr>
            <a:spLocks noGrp="1"/>
          </p:cNvSpPr>
          <p:nvPr>
            <p:ph type="body" sz="quarter" idx="10"/>
          </p:nvPr>
        </p:nvSpPr>
        <p:spPr>
          <a:xfrm>
            <a:off x="1296978" y="1727200"/>
            <a:ext cx="13280727" cy="1788090"/>
          </a:xfrm>
        </p:spPr>
        <p:txBody>
          <a:bodyPr>
            <a:noAutofit/>
          </a:bodyPr>
          <a:lstStyle/>
          <a:p>
            <a:r>
              <a:rPr lang="nb-NO" b="1" dirty="0">
                <a:solidFill>
                  <a:schemeClr val="accent3"/>
                </a:solidFill>
              </a:rPr>
              <a:t>Tilliten mellom befolkningen og myndighetene er høy</a:t>
            </a:r>
          </a:p>
          <a:p>
            <a:r>
              <a:rPr lang="nb-NO" dirty="0"/>
              <a:t>Befolkningens tillit til myndighetene er høyere i Norge enn i de fleste andre land.</a:t>
            </a:r>
            <a:r>
              <a:rPr lang="nb-NO" baseline="30000" dirty="0"/>
              <a:t>1</a:t>
            </a:r>
            <a:r>
              <a:rPr lang="nb-NO" dirty="0"/>
              <a:t> Tilliten er en ressurs og avgjørende for å lykkes med reformer og i krisesituasjoner som koronapandemien. Men høy tillit er ingen selvfølge. Innbyggerundersøkelsen viser sammenfall mellom tillit til myndigheter og tillit mellom folk.</a:t>
            </a:r>
            <a:r>
              <a:rPr lang="nb-NO" baseline="30000" dirty="0"/>
              <a:t>2</a:t>
            </a:r>
            <a:r>
              <a:rPr lang="nb-NO" dirty="0"/>
              <a:t> Innenfor enkelte grupper er det lav tillit til andre og myndighetene.</a:t>
            </a:r>
          </a:p>
          <a:p>
            <a:endParaRPr lang="nb-NO" dirty="0"/>
          </a:p>
          <a:p>
            <a:endParaRPr lang="nb-NO" dirty="0"/>
          </a:p>
          <a:p>
            <a:r>
              <a:rPr lang="nb-NO" b="1" dirty="0">
                <a:solidFill>
                  <a:schemeClr val="accent3"/>
                </a:solidFill>
              </a:rPr>
              <a:t>Digitalisering kan sette tilliten på prøve</a:t>
            </a:r>
          </a:p>
          <a:p>
            <a:r>
              <a:rPr lang="nb-NO" dirty="0"/>
              <a:t>Det legges i digitaliseringsstrategien opp til mer bruk og deling data og innfasing av ny teknologi blant annet for å oppnå sammenhengende tjenester. Dette krever økt oppmerksomhet på informasjonssikkerhet, gode tillitstjenester og forklaringsmodeller, foruten økt kompetanse i befolkningen. Feil, hvor f.eks. andre får tilgang personlige data kan sette tilliten på prøve. Manglende transparens på hva data brukes til kan også bidra til redusert tillit.</a:t>
            </a:r>
          </a:p>
          <a:p>
            <a:endParaRPr lang="nb-NO" dirty="0"/>
          </a:p>
        </p:txBody>
      </p:sp>
      <p:sp>
        <p:nvSpPr>
          <p:cNvPr id="3" name="Plassholder for tekst 2">
            <a:extLst>
              <a:ext uri="{FF2B5EF4-FFF2-40B4-BE49-F238E27FC236}">
                <a16:creationId xmlns:a16="http://schemas.microsoft.com/office/drawing/2014/main" id="{76A931E1-E986-C04B-BEA4-C726DD8AA0B9}"/>
              </a:ext>
            </a:extLst>
          </p:cNvPr>
          <p:cNvSpPr>
            <a:spLocks noGrp="1"/>
          </p:cNvSpPr>
          <p:nvPr>
            <p:ph type="body" sz="quarter" idx="11"/>
          </p:nvPr>
        </p:nvSpPr>
        <p:spPr/>
        <p:txBody>
          <a:bodyPr/>
          <a:lstStyle/>
          <a:p>
            <a:r>
              <a:rPr lang="nb-NO"/>
              <a:t>3 – Nye føringer og utviklingstrekk</a:t>
            </a:r>
          </a:p>
        </p:txBody>
      </p:sp>
      <p:sp>
        <p:nvSpPr>
          <p:cNvPr id="4" name="Tittel 3">
            <a:extLst>
              <a:ext uri="{FF2B5EF4-FFF2-40B4-BE49-F238E27FC236}">
                <a16:creationId xmlns:a16="http://schemas.microsoft.com/office/drawing/2014/main" id="{B75D9522-6733-0143-9983-782CF2547A80}"/>
              </a:ext>
            </a:extLst>
          </p:cNvPr>
          <p:cNvSpPr>
            <a:spLocks noGrp="1"/>
          </p:cNvSpPr>
          <p:nvPr>
            <p:ph type="title"/>
          </p:nvPr>
        </p:nvSpPr>
        <p:spPr/>
        <p:txBody>
          <a:bodyPr/>
          <a:lstStyle/>
          <a:p>
            <a:r>
              <a:rPr lang="nb-NO"/>
              <a:t>Tillit på prøve?</a:t>
            </a:r>
          </a:p>
        </p:txBody>
      </p:sp>
      <p:pic>
        <p:nvPicPr>
          <p:cNvPr id="11" name="Bilde 10">
            <a:extLst>
              <a:ext uri="{FF2B5EF4-FFF2-40B4-BE49-F238E27FC236}">
                <a16:creationId xmlns:a16="http://schemas.microsoft.com/office/drawing/2014/main" id="{94DF15B2-F6D9-3943-8530-88C7C7748D55}"/>
              </a:ext>
              <a:ext uri="{C183D7F6-B498-43B3-948B-1728B52AA6E4}">
                <adec:decorative xmlns:adec="http://schemas.microsoft.com/office/drawing/2017/decorative" val="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3883" t="27425" r="37224" b="22879"/>
          <a:stretch/>
        </p:blipFill>
        <p:spPr>
          <a:xfrm>
            <a:off x="11257259" y="3648324"/>
            <a:ext cx="3400663" cy="4131177"/>
          </a:xfrm>
          <a:prstGeom prst="rect">
            <a:avLst/>
          </a:prstGeom>
        </p:spPr>
      </p:pic>
      <p:graphicFrame>
        <p:nvGraphicFramePr>
          <p:cNvPr id="7" name="Diagram 6">
            <a:extLst>
              <a:ext uri="{FF2B5EF4-FFF2-40B4-BE49-F238E27FC236}">
                <a16:creationId xmlns:a16="http://schemas.microsoft.com/office/drawing/2014/main" id="{0EFDAB95-B2C4-E147-BCC4-4A7B29FDB590}"/>
              </a:ext>
            </a:extLst>
          </p:cNvPr>
          <p:cNvGraphicFramePr/>
          <p:nvPr>
            <p:extLst>
              <p:ext uri="{D42A27DB-BD31-4B8C-83A1-F6EECF244321}">
                <p14:modId xmlns:p14="http://schemas.microsoft.com/office/powerpoint/2010/main" val="2271358535"/>
              </p:ext>
            </p:extLst>
          </p:nvPr>
        </p:nvGraphicFramePr>
        <p:xfrm>
          <a:off x="1206363" y="4688171"/>
          <a:ext cx="6267930" cy="272924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Sylinder 9">
            <a:extLst>
              <a:ext uri="{FF2B5EF4-FFF2-40B4-BE49-F238E27FC236}">
                <a16:creationId xmlns:a16="http://schemas.microsoft.com/office/drawing/2014/main" id="{579C3AB3-7FD9-C243-BAFC-F930A0E9BF27}"/>
              </a:ext>
            </a:extLst>
          </p:cNvPr>
          <p:cNvSpPr txBox="1"/>
          <p:nvPr/>
        </p:nvSpPr>
        <p:spPr>
          <a:xfrm>
            <a:off x="1210771" y="3889071"/>
            <a:ext cx="5006997" cy="677108"/>
          </a:xfrm>
          <a:prstGeom prst="rect">
            <a:avLst/>
          </a:prstGeom>
          <a:noFill/>
        </p:spPr>
        <p:txBody>
          <a:bodyPr wrap="square" rtlCol="0">
            <a:spAutoFit/>
          </a:bodyPr>
          <a:lstStyle/>
          <a:p>
            <a:r>
              <a:rPr lang="nb-NO" sz="1400" b="1">
                <a:solidFill>
                  <a:schemeClr val="accent6"/>
                </a:solidFill>
              </a:rPr>
              <a:t>Befolkningen i Norge har høy tillit til myndighetene</a:t>
            </a:r>
            <a:br>
              <a:rPr lang="nb-NO" sz="1200"/>
            </a:br>
            <a:r>
              <a:rPr lang="nb-NO" sz="1200"/>
              <a:t>Andel av befolkningen (i prosent)</a:t>
            </a:r>
            <a:r>
              <a:rPr lang="nb-NO" sz="1200">
                <a:solidFill>
                  <a:schemeClr val="accent1"/>
                </a:solidFill>
              </a:rPr>
              <a:t> som har tillit til myndighetene i landet</a:t>
            </a:r>
          </a:p>
          <a:p>
            <a:r>
              <a:rPr lang="nb-NO" sz="1200"/>
              <a:t>Kilde: Gallup World Poll, 2014</a:t>
            </a:r>
          </a:p>
        </p:txBody>
      </p:sp>
      <p:sp>
        <p:nvSpPr>
          <p:cNvPr id="19" name="TekstSylinder 18">
            <a:extLst>
              <a:ext uri="{FF2B5EF4-FFF2-40B4-BE49-F238E27FC236}">
                <a16:creationId xmlns:a16="http://schemas.microsoft.com/office/drawing/2014/main" id="{8AE152B4-C48D-8F43-8761-E853C710C784}"/>
              </a:ext>
            </a:extLst>
          </p:cNvPr>
          <p:cNvSpPr txBox="1"/>
          <p:nvPr/>
        </p:nvSpPr>
        <p:spPr>
          <a:xfrm>
            <a:off x="7950593" y="3889071"/>
            <a:ext cx="3345977" cy="2462213"/>
          </a:xfrm>
          <a:prstGeom prst="rect">
            <a:avLst/>
          </a:prstGeom>
          <a:noFill/>
        </p:spPr>
        <p:txBody>
          <a:bodyPr wrap="square" lIns="72000" rtlCol="0">
            <a:spAutoFit/>
          </a:bodyPr>
          <a:lstStyle/>
          <a:p>
            <a:r>
              <a:rPr lang="nb-NO" sz="1400" b="1" dirty="0">
                <a:solidFill>
                  <a:schemeClr val="accent6"/>
                </a:solidFill>
              </a:rPr>
              <a:t>Filterbobler og ekkokammer kan sette tilliten på prøve</a:t>
            </a:r>
          </a:p>
          <a:p>
            <a:endParaRPr lang="nb-NO" sz="1400" b="1" dirty="0">
              <a:solidFill>
                <a:schemeClr val="accent3"/>
              </a:solidFill>
            </a:endParaRPr>
          </a:p>
          <a:p>
            <a:r>
              <a:rPr lang="nb-NO" sz="1400" b="1" dirty="0"/>
              <a:t>Filterbobler</a:t>
            </a:r>
            <a:r>
              <a:rPr lang="nb-NO" sz="1400" dirty="0"/>
              <a:t> oppstår når algoritmer sorterer informasjon slik at brukeren utelukkende får </a:t>
            </a:r>
            <a:r>
              <a:rPr lang="nb-NO" sz="1400" b="1" dirty="0"/>
              <a:t>bekreftet egne synspunkter. </a:t>
            </a:r>
          </a:p>
          <a:p>
            <a:endParaRPr lang="nb-NO" sz="1400" b="1" dirty="0">
              <a:solidFill>
                <a:schemeClr val="accent3"/>
              </a:solidFill>
              <a:latin typeface="Arial" panose="020B0604020202020204" pitchFamily="34" charset="0"/>
            </a:endParaRPr>
          </a:p>
          <a:p>
            <a:r>
              <a:rPr lang="nb-NO" sz="1400" b="1" dirty="0"/>
              <a:t>Ekkokammer</a:t>
            </a:r>
            <a:r>
              <a:rPr lang="nb-NO" sz="1400" dirty="0"/>
              <a:t> oppstår når ideer eller oppfatninger blir forsterket gjennom </a:t>
            </a:r>
            <a:r>
              <a:rPr lang="nb-NO" sz="1400" b="1" dirty="0"/>
              <a:t>repetert kommunikasjon.</a:t>
            </a:r>
          </a:p>
        </p:txBody>
      </p:sp>
      <p:sp>
        <p:nvSpPr>
          <p:cNvPr id="20" name="TekstSylinder 19">
            <a:extLst>
              <a:ext uri="{FF2B5EF4-FFF2-40B4-BE49-F238E27FC236}">
                <a16:creationId xmlns:a16="http://schemas.microsoft.com/office/drawing/2014/main" id="{07258F45-9A2D-404B-A8FD-0F049349A806}"/>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31</a:t>
            </a:fld>
            <a:endParaRPr lang="nb-NO" sz="1100" b="1"/>
          </a:p>
        </p:txBody>
      </p:sp>
      <p:sp>
        <p:nvSpPr>
          <p:cNvPr id="13" name="TekstSylinder 24">
            <a:extLst>
              <a:ext uri="{FF2B5EF4-FFF2-40B4-BE49-F238E27FC236}">
                <a16:creationId xmlns:a16="http://schemas.microsoft.com/office/drawing/2014/main" id="{6BB3A05A-A6EF-4082-803B-74A73B23EA9E}"/>
              </a:ext>
            </a:extLst>
          </p:cNvPr>
          <p:cNvSpPr txBox="1"/>
          <p:nvPr/>
        </p:nvSpPr>
        <p:spPr>
          <a:xfrm>
            <a:off x="1297431" y="7593515"/>
            <a:ext cx="5103370"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dirty="0">
                <a:latin typeface="Arial" panose="020B0604020202020204" pitchFamily="34" charset="0"/>
              </a:rPr>
              <a:t>1</a:t>
            </a:r>
            <a:r>
              <a:rPr lang="nb-NO" sz="1000" b="0" i="1" dirty="0">
                <a:latin typeface="Arial" panose="020B0604020202020204" pitchFamily="34" charset="0"/>
              </a:rPr>
              <a:t> </a:t>
            </a:r>
            <a:r>
              <a:rPr lang="nb-NO" sz="1000" b="0" i="1" dirty="0">
                <a:hlinkClick r:id="rId5"/>
              </a:rPr>
              <a:t>Scenarier for offentlig sektor i 2040.</a:t>
            </a:r>
            <a:r>
              <a:rPr lang="nb-NO" sz="1000" b="0" i="1" dirty="0"/>
              <a:t> Kommunal- og moderniseringsdepartementet 2019. </a:t>
            </a:r>
          </a:p>
          <a:p>
            <a:pPr marL="12700" indent="-12700">
              <a:spcBef>
                <a:spcPts val="0"/>
              </a:spcBef>
            </a:pPr>
            <a:r>
              <a:rPr lang="nb-NO" sz="1000" b="0" i="1" baseline="30000" dirty="0">
                <a:latin typeface="Arial" panose="020B0604020202020204" pitchFamily="34" charset="0"/>
              </a:rPr>
              <a:t>2</a:t>
            </a:r>
            <a:r>
              <a:rPr lang="nb-NO" sz="1000" b="0" i="1" dirty="0">
                <a:latin typeface="Arial" panose="020B0604020202020204" pitchFamily="34" charset="0"/>
              </a:rPr>
              <a:t> </a:t>
            </a:r>
            <a:r>
              <a:rPr lang="nb-NO" sz="1000" b="0" i="1" dirty="0" err="1">
                <a:hlinkClick r:id="rId6"/>
              </a:rPr>
              <a:t>Difi</a:t>
            </a:r>
            <a:r>
              <a:rPr lang="nb-NO" sz="1000" b="0" i="1" dirty="0">
                <a:hlinkClick r:id="rId6"/>
              </a:rPr>
              <a:t>-rapport 2019:8 Innbyggerundersøkelsen 2019 – hva mener innbyggerne?</a:t>
            </a:r>
            <a:r>
              <a:rPr lang="nb-NO" sz="1000" b="0" i="1" dirty="0"/>
              <a:t> DFØ 2020.</a:t>
            </a:r>
            <a:endParaRPr lang="nb-NO" sz="1000" b="0" i="1" dirty="0">
              <a:latin typeface="Arial" panose="020B0604020202020204" pitchFamily="34" charset="0"/>
            </a:endParaRPr>
          </a:p>
        </p:txBody>
      </p:sp>
      <p:pic>
        <p:nvPicPr>
          <p:cNvPr id="12" name="Graphic 17">
            <a:extLst>
              <a:ext uri="{FF2B5EF4-FFF2-40B4-BE49-F238E27FC236}">
                <a16:creationId xmlns:a16="http://schemas.microsoft.com/office/drawing/2014/main" id="{165E6380-CE41-434B-8037-B766E8E34F8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01463" y="385742"/>
            <a:ext cx="651222" cy="779724"/>
          </a:xfrm>
          <a:prstGeom prst="rect">
            <a:avLst/>
          </a:prstGeom>
        </p:spPr>
      </p:pic>
      <p:sp>
        <p:nvSpPr>
          <p:cNvPr id="15" name="Rectangle 14">
            <a:extLst>
              <a:ext uri="{FF2B5EF4-FFF2-40B4-BE49-F238E27FC236}">
                <a16:creationId xmlns:a16="http://schemas.microsoft.com/office/drawing/2014/main" id="{E6DF6C48-2A59-4D66-A185-0A83D4552170}"/>
              </a:ext>
            </a:extLst>
          </p:cNvPr>
          <p:cNvSpPr/>
          <p:nvPr/>
        </p:nvSpPr>
        <p:spPr>
          <a:xfrm>
            <a:off x="13572448" y="1191785"/>
            <a:ext cx="1509252"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Befolkning</a:t>
            </a:r>
          </a:p>
        </p:txBody>
      </p:sp>
    </p:spTree>
    <p:extLst>
      <p:ext uri="{BB962C8B-B14F-4D97-AF65-F5344CB8AC3E}">
        <p14:creationId xmlns:p14="http://schemas.microsoft.com/office/powerpoint/2010/main" val="386280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6">
            <a:extLst>
              <a:ext uri="{FF2B5EF4-FFF2-40B4-BE49-F238E27FC236}">
                <a16:creationId xmlns:a16="http://schemas.microsoft.com/office/drawing/2014/main" id="{32F7026C-73B3-41CC-802D-E9687E9E6593}"/>
              </a:ext>
            </a:extLst>
          </p:cNvPr>
          <p:cNvSpPr/>
          <p:nvPr/>
        </p:nvSpPr>
        <p:spPr>
          <a:xfrm>
            <a:off x="10429461" y="1727200"/>
            <a:ext cx="4539077" cy="523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108000" rIns="251999" bIns="324000" numCol="1" spcCol="0" rtlCol="0" fromWordArt="0" anchor="b" anchorCtr="0" forceAA="0" compatLnSpc="1">
            <a:prstTxWarp prst="textNoShape">
              <a:avLst/>
            </a:prstTxWarp>
            <a:noAutofit/>
          </a:bodyPr>
          <a:lstStyle/>
          <a:p>
            <a:pPr lvl="0" algn="ctr"/>
            <a:endParaRPr lang="nb-NO" sz="1500">
              <a:solidFill>
                <a:srgbClr val="1E2B3C"/>
              </a:solidFill>
            </a:endParaRPr>
          </a:p>
        </p:txBody>
      </p:sp>
      <p:sp>
        <p:nvSpPr>
          <p:cNvPr id="2" name="Tittel 1">
            <a:extLst>
              <a:ext uri="{FF2B5EF4-FFF2-40B4-BE49-F238E27FC236}">
                <a16:creationId xmlns:a16="http://schemas.microsoft.com/office/drawing/2014/main" id="{560799B0-A409-7C43-92DF-0C76FC0478AC}"/>
              </a:ext>
            </a:extLst>
          </p:cNvPr>
          <p:cNvSpPr>
            <a:spLocks noGrp="1"/>
          </p:cNvSpPr>
          <p:nvPr>
            <p:ph type="title"/>
          </p:nvPr>
        </p:nvSpPr>
        <p:spPr>
          <a:xfrm>
            <a:off x="1297433" y="642756"/>
            <a:ext cx="13671105" cy="692497"/>
          </a:xfrm>
        </p:spPr>
        <p:txBody>
          <a:bodyPr vert="horz" lIns="0" tIns="0" rIns="0" bIns="0" rtlCol="0" anchor="t" anchorCtr="0">
            <a:noAutofit/>
          </a:bodyPr>
          <a:lstStyle/>
          <a:p>
            <a:r>
              <a:rPr lang="nb-NO"/>
              <a:t>Vi må utvikle ny kompetanse og lære hele livet</a:t>
            </a:r>
          </a:p>
        </p:txBody>
      </p:sp>
      <p:sp>
        <p:nvSpPr>
          <p:cNvPr id="4" name="Plassholder for tekst 3">
            <a:extLst>
              <a:ext uri="{FF2B5EF4-FFF2-40B4-BE49-F238E27FC236}">
                <a16:creationId xmlns:a16="http://schemas.microsoft.com/office/drawing/2014/main" id="{17C88138-041C-624F-B065-4607E5DE5E37}"/>
              </a:ext>
            </a:extLst>
          </p:cNvPr>
          <p:cNvSpPr>
            <a:spLocks noGrp="1"/>
          </p:cNvSpPr>
          <p:nvPr>
            <p:ph type="body" sz="quarter" idx="11"/>
          </p:nvPr>
        </p:nvSpPr>
        <p:spPr/>
        <p:txBody>
          <a:bodyPr/>
          <a:lstStyle/>
          <a:p>
            <a:r>
              <a:rPr lang="nb-NO"/>
              <a:t>3 – Nye føringer og utviklingstrekk</a:t>
            </a:r>
          </a:p>
        </p:txBody>
      </p:sp>
      <p:sp>
        <p:nvSpPr>
          <p:cNvPr id="8" name="Plassholder for tekst 4">
            <a:extLst>
              <a:ext uri="{FF2B5EF4-FFF2-40B4-BE49-F238E27FC236}">
                <a16:creationId xmlns:a16="http://schemas.microsoft.com/office/drawing/2014/main" id="{970DD634-5EDE-1045-B50C-BFABE6C53141}"/>
              </a:ext>
            </a:extLst>
          </p:cNvPr>
          <p:cNvSpPr txBox="1">
            <a:spLocks/>
          </p:cNvSpPr>
          <p:nvPr/>
        </p:nvSpPr>
        <p:spPr>
          <a:xfrm>
            <a:off x="12153102" y="3850778"/>
            <a:ext cx="2815436" cy="1154162"/>
          </a:xfrm>
          <a:prstGeom prst="rect">
            <a:avLst/>
          </a:prstGeom>
        </p:spPr>
        <p:txBody>
          <a:bodyPr vert="horz" lIns="0" tIns="0" rIns="0" bIns="0" rtlCol="0">
            <a:spAutoFit/>
          </a:bodyPr>
          <a:lstStyle>
            <a:lvl1pPr marL="0" indent="0" algn="l" defTabSz="1219085" rtl="0" eaLnBrk="1" latinLnBrk="0" hangingPunct="1">
              <a:lnSpc>
                <a:spcPts val="18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None/>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None/>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None/>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i="1" dirty="0"/>
              <a:t>EU-kommisjonen dedikerer 0.7 mrd. euro til kompetanseheving gjennom satsingsområdet «</a:t>
            </a:r>
            <a:r>
              <a:rPr lang="nb-NO" b="1" dirty="0">
                <a:solidFill>
                  <a:schemeClr val="accent3"/>
                </a:solidFill>
              </a:rPr>
              <a:t>Avanserte digitale ferdigheter</a:t>
            </a:r>
            <a:r>
              <a:rPr lang="nb-NO" i="1" dirty="0"/>
              <a:t>» i DIGITAL.</a:t>
            </a:r>
            <a:endParaRPr lang="nb-NO" dirty="0">
              <a:highlight>
                <a:srgbClr val="FFFF00"/>
              </a:highlight>
            </a:endParaRPr>
          </a:p>
        </p:txBody>
      </p:sp>
      <p:sp>
        <p:nvSpPr>
          <p:cNvPr id="9" name="Plassholder for tekst 4">
            <a:extLst>
              <a:ext uri="{FF2B5EF4-FFF2-40B4-BE49-F238E27FC236}">
                <a16:creationId xmlns:a16="http://schemas.microsoft.com/office/drawing/2014/main" id="{B6DAB588-E700-9048-9C34-3BCDF918FCBB}"/>
              </a:ext>
            </a:extLst>
          </p:cNvPr>
          <p:cNvSpPr txBox="1">
            <a:spLocks/>
          </p:cNvSpPr>
          <p:nvPr/>
        </p:nvSpPr>
        <p:spPr>
          <a:xfrm>
            <a:off x="12153102" y="2014886"/>
            <a:ext cx="2815436" cy="1384995"/>
          </a:xfrm>
          <a:prstGeom prst="rect">
            <a:avLst/>
          </a:prstGeom>
        </p:spPr>
        <p:txBody>
          <a:bodyPr vert="horz" lIns="0" tIns="0" rIns="0" bIns="0" rtlCol="0">
            <a:spAutoFit/>
          </a:bodyPr>
          <a:lstStyle>
            <a:lvl1pPr marL="0" indent="0" algn="l" defTabSz="1219085" rtl="0" eaLnBrk="1" latinLnBrk="0" hangingPunct="1">
              <a:lnSpc>
                <a:spcPts val="1800"/>
              </a:lnSpc>
              <a:spcBef>
                <a:spcPts val="0"/>
              </a:spcBef>
              <a:buClr>
                <a:schemeClr val="accent3"/>
              </a:buClr>
              <a:buFont typeface="Arial" panose="020B0604020202020204" pitchFamily="34" charset="0"/>
              <a:buNone/>
              <a:defRPr sz="1500" kern="1200">
                <a:solidFill>
                  <a:schemeClr val="tx2"/>
                </a:solidFill>
                <a:latin typeface="+mn-lt"/>
                <a:ea typeface="+mn-ea"/>
                <a:cs typeface="+mn-cs"/>
              </a:defRPr>
            </a:lvl1pPr>
            <a:lvl2pPr marL="1111500" indent="-571500" algn="l" defTabSz="1219085" rtl="0" eaLnBrk="1" latinLnBrk="0" hangingPunct="1">
              <a:lnSpc>
                <a:spcPct val="90000"/>
              </a:lnSpc>
              <a:spcBef>
                <a:spcPts val="1500"/>
              </a:spcBef>
              <a:buClr>
                <a:schemeClr val="accent3"/>
              </a:buClr>
              <a:buSzPct val="100000"/>
              <a:buFont typeface="Arial" panose="020B0604020202020204" pitchFamily="34" charset="0"/>
              <a:buNone/>
              <a:defRPr sz="3200" kern="1200">
                <a:solidFill>
                  <a:schemeClr val="tx2"/>
                </a:solidFill>
                <a:latin typeface="+mn-lt"/>
                <a:ea typeface="+mn-ea"/>
                <a:cs typeface="+mn-cs"/>
              </a:defRPr>
            </a:lvl2pPr>
            <a:lvl3pPr marL="1471500" indent="-571500" algn="l" defTabSz="1219085" rtl="0" eaLnBrk="1" latinLnBrk="0" hangingPunct="1">
              <a:lnSpc>
                <a:spcPct val="90000"/>
              </a:lnSpc>
              <a:spcBef>
                <a:spcPts val="1500"/>
              </a:spcBef>
              <a:buClr>
                <a:schemeClr val="accent3"/>
              </a:buClr>
              <a:buSzPct val="100000"/>
              <a:buFont typeface="Arial" panose="020B0604020202020204" pitchFamily="34" charset="0"/>
              <a:buNone/>
              <a:defRPr sz="2800" kern="1200">
                <a:solidFill>
                  <a:schemeClr val="tx2"/>
                </a:solidFill>
                <a:latin typeface="+mn-lt"/>
                <a:ea typeface="+mn-ea"/>
                <a:cs typeface="+mn-cs"/>
              </a:defRPr>
            </a:lvl3pPr>
            <a:lvl4pPr marL="1717200" indent="-457200" algn="l" defTabSz="1219085" rtl="0" eaLnBrk="1" latinLnBrk="0" hangingPunct="1">
              <a:lnSpc>
                <a:spcPct val="90000"/>
              </a:lnSpc>
              <a:spcBef>
                <a:spcPts val="1500"/>
              </a:spcBef>
              <a:buClr>
                <a:schemeClr val="accent3"/>
              </a:buClr>
              <a:buSzPct val="100000"/>
              <a:buFont typeface="Arial" panose="020B0604020202020204" pitchFamily="34" charset="0"/>
              <a:buNone/>
              <a:defRPr sz="2400" kern="1200">
                <a:solidFill>
                  <a:schemeClr val="tx2"/>
                </a:solidFill>
                <a:latin typeface="+mn-lt"/>
                <a:ea typeface="+mn-ea"/>
                <a:cs typeface="+mn-cs"/>
              </a:defRPr>
            </a:lvl4pPr>
            <a:lvl5pPr marL="2077200" indent="-457200" algn="l" defTabSz="1219085" rtl="0" eaLnBrk="1" latinLnBrk="0" hangingPunct="1">
              <a:lnSpc>
                <a:spcPct val="90000"/>
              </a:lnSpc>
              <a:spcBef>
                <a:spcPts val="1500"/>
              </a:spcBef>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i="1" dirty="0"/>
              <a:t>Forslaget til statsbudsjett for 2021 omfatter flere tiltak for å </a:t>
            </a:r>
            <a:r>
              <a:rPr lang="nb-NO" b="1" dirty="0">
                <a:solidFill>
                  <a:schemeClr val="accent3"/>
                </a:solidFill>
              </a:rPr>
              <a:t>bygge kompetanse og sikre omstilling</a:t>
            </a:r>
            <a:r>
              <a:rPr lang="nb-NO" i="1" dirty="0"/>
              <a:t>, blant annet økt bevilgning til kompetanse-reformen </a:t>
            </a:r>
            <a:r>
              <a:rPr lang="nb-NO" b="1" dirty="0">
                <a:solidFill>
                  <a:schemeClr val="accent3"/>
                </a:solidFill>
              </a:rPr>
              <a:t>Lære hele livet</a:t>
            </a:r>
            <a:r>
              <a:rPr lang="nb-NO" i="1" dirty="0"/>
              <a:t>.</a:t>
            </a:r>
          </a:p>
        </p:txBody>
      </p:sp>
      <p:sp>
        <p:nvSpPr>
          <p:cNvPr id="5" name="Plassholder for tekst 4">
            <a:extLst>
              <a:ext uri="{FF2B5EF4-FFF2-40B4-BE49-F238E27FC236}">
                <a16:creationId xmlns:a16="http://schemas.microsoft.com/office/drawing/2014/main" id="{084CB606-F12C-DD46-A4A1-3A3CF2933402}"/>
              </a:ext>
            </a:extLst>
          </p:cNvPr>
          <p:cNvSpPr>
            <a:spLocks noGrp="1"/>
          </p:cNvSpPr>
          <p:nvPr>
            <p:ph type="body" sz="quarter" idx="13"/>
          </p:nvPr>
        </p:nvSpPr>
        <p:spPr>
          <a:xfrm>
            <a:off x="12153102" y="5455837"/>
            <a:ext cx="2815436" cy="1154162"/>
          </a:xfrm>
        </p:spPr>
        <p:txBody>
          <a:bodyPr>
            <a:spAutoFit/>
          </a:bodyPr>
          <a:lstStyle/>
          <a:p>
            <a:r>
              <a:rPr lang="nb-NO" i="1" dirty="0"/>
              <a:t>Teknologirådet anbefaler å samle offentlige og private tilbud i en </a:t>
            </a:r>
            <a:r>
              <a:rPr lang="nb-NO" b="1" dirty="0">
                <a:solidFill>
                  <a:schemeClr val="accent3"/>
                </a:solidFill>
              </a:rPr>
              <a:t>nasjonal læringsplattform</a:t>
            </a:r>
            <a:r>
              <a:rPr lang="nb-NO" i="1" dirty="0"/>
              <a:t> for å styrke bruken og utviklingen av digitale læringsressurser.</a:t>
            </a:r>
            <a:r>
              <a:rPr lang="nb-NO" baseline="30000" dirty="0">
                <a:solidFill>
                  <a:schemeClr val="tx1"/>
                </a:solidFill>
              </a:rPr>
              <a:t>2</a:t>
            </a:r>
            <a:endParaRPr lang="nb-NO" i="1" dirty="0"/>
          </a:p>
        </p:txBody>
      </p:sp>
      <p:pic>
        <p:nvPicPr>
          <p:cNvPr id="5126" name="Picture 6" descr="design.dep.no – Departementene">
            <a:extLst>
              <a:ext uri="{FF2B5EF4-FFF2-40B4-BE49-F238E27FC236}">
                <a16:creationId xmlns:a16="http://schemas.microsoft.com/office/drawing/2014/main" id="{18BAC316-317B-EE4C-B4B0-941EA293249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0162" y="2175785"/>
            <a:ext cx="1063197" cy="1063197"/>
          </a:xfrm>
          <a:prstGeom prst="rect">
            <a:avLst/>
          </a:prstGeom>
          <a:noFill/>
          <a:extLst>
            <a:ext uri="{909E8E84-426E-40DD-AFC4-6F175D3DCCD1}">
              <a14:hiddenFill xmlns:a14="http://schemas.microsoft.com/office/drawing/2010/main">
                <a:solidFill>
                  <a:srgbClr val="FFFFFF"/>
                </a:solidFill>
              </a14:hiddenFill>
            </a:ext>
          </a:extLst>
        </p:spPr>
      </p:pic>
      <p:sp>
        <p:nvSpPr>
          <p:cNvPr id="15" name="TekstSylinder 14">
            <a:extLst>
              <a:ext uri="{FF2B5EF4-FFF2-40B4-BE49-F238E27FC236}">
                <a16:creationId xmlns:a16="http://schemas.microsoft.com/office/drawing/2014/main" id="{122C686D-A241-EA43-9248-7DB54312877A}"/>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32</a:t>
            </a:fld>
            <a:endParaRPr lang="nb-NO" sz="1100" b="1"/>
          </a:p>
        </p:txBody>
      </p:sp>
      <p:sp>
        <p:nvSpPr>
          <p:cNvPr id="10" name="Text Placeholder 9">
            <a:extLst>
              <a:ext uri="{FF2B5EF4-FFF2-40B4-BE49-F238E27FC236}">
                <a16:creationId xmlns:a16="http://schemas.microsoft.com/office/drawing/2014/main" id="{F4439937-4DE8-4C2E-81FF-6D48ABEAF2A7}"/>
              </a:ext>
            </a:extLst>
          </p:cNvPr>
          <p:cNvSpPr>
            <a:spLocks noGrp="1"/>
          </p:cNvSpPr>
          <p:nvPr>
            <p:ph type="body" sz="quarter" idx="10"/>
          </p:nvPr>
        </p:nvSpPr>
        <p:spPr>
          <a:xfrm>
            <a:off x="1296978" y="1727201"/>
            <a:ext cx="7927704" cy="5076824"/>
          </a:xfrm>
        </p:spPr>
        <p:txBody>
          <a:bodyPr numCol="1" spcCol="180000"/>
          <a:lstStyle/>
          <a:p>
            <a:r>
              <a:rPr lang="nb-NO" b="1" dirty="0">
                <a:solidFill>
                  <a:schemeClr val="tx1"/>
                </a:solidFill>
              </a:rPr>
              <a:t>Det er vanskelig å forutsi presist hva fremtidens kompetansebehov vil bli. Men at </a:t>
            </a:r>
            <a:br>
              <a:rPr lang="nb-NO" b="1" dirty="0">
                <a:solidFill>
                  <a:schemeClr val="tx1"/>
                </a:solidFill>
              </a:rPr>
            </a:br>
            <a:r>
              <a:rPr lang="nb-NO" b="1" dirty="0">
                <a:solidFill>
                  <a:schemeClr val="tx1"/>
                </a:solidFill>
              </a:rPr>
              <a:t>den teknologiske utviklingen og ettervirkningene av pandemien fører til endringer i arbeidslivet, det er vi sikre på.</a:t>
            </a:r>
          </a:p>
          <a:p>
            <a:endParaRPr lang="nb-NO" dirty="0">
              <a:solidFill>
                <a:schemeClr val="tx1"/>
              </a:solidFill>
            </a:endParaRPr>
          </a:p>
          <a:p>
            <a:r>
              <a:rPr lang="nb-NO" b="1" dirty="0">
                <a:solidFill>
                  <a:schemeClr val="accent3"/>
                </a:solidFill>
              </a:rPr>
              <a:t>Den økte arbeidsledigheten kan bli varig</a:t>
            </a:r>
          </a:p>
          <a:p>
            <a:r>
              <a:rPr lang="nb-NO" dirty="0">
                <a:solidFill>
                  <a:schemeClr val="tx1"/>
                </a:solidFill>
              </a:rPr>
              <a:t>I mars gikk Norge fra rekordlav arbeidsledighet til det høyeste nivået vi har sett etter krigen, og mange er fortsatt permitterte og uten jobb. Per dags dato er det fortsatt usikkert hvor lenge korona-tiltakene vil vare. En del av de som er satt utenfor arbeidslivet den siste tiden kan oppleve at det blir vanskelig å komme tilbake i samme jobb, og mange jobber er trolig borte for godt.</a:t>
            </a:r>
          </a:p>
          <a:p>
            <a:endParaRPr lang="nb-NO" dirty="0">
              <a:solidFill>
                <a:schemeClr val="tx1"/>
              </a:solidFill>
            </a:endParaRPr>
          </a:p>
          <a:p>
            <a:r>
              <a:rPr lang="nb-NO" b="1" dirty="0">
                <a:solidFill>
                  <a:schemeClr val="accent3"/>
                </a:solidFill>
              </a:rPr>
              <a:t>Ny teknologi og et arbeidsmarked i endring</a:t>
            </a:r>
          </a:p>
          <a:p>
            <a:r>
              <a:rPr lang="nb-NO" dirty="0">
                <a:solidFill>
                  <a:schemeClr val="tx1"/>
                </a:solidFill>
              </a:rPr>
              <a:t>Automatisering, kunstig intelligens, </a:t>
            </a:r>
            <a:r>
              <a:rPr lang="nb-NO" dirty="0" err="1">
                <a:solidFill>
                  <a:schemeClr val="tx1"/>
                </a:solidFill>
              </a:rPr>
              <a:t>roboter</a:t>
            </a:r>
            <a:r>
              <a:rPr lang="nb-NO" dirty="0">
                <a:solidFill>
                  <a:schemeClr val="tx1"/>
                </a:solidFill>
              </a:rPr>
              <a:t> og annen teknologi erstatter stadig flere jobber. OECD mener at én av tre norske arbeidstakere kan oppleve radikal endring i arbeids-oppgavene i årene som kommer.</a:t>
            </a:r>
            <a:r>
              <a:rPr lang="nb-NO" baseline="30000" dirty="0">
                <a:solidFill>
                  <a:schemeClr val="tx1"/>
                </a:solidFill>
              </a:rPr>
              <a:t>1</a:t>
            </a:r>
            <a:r>
              <a:rPr lang="nb-NO" dirty="0">
                <a:solidFill>
                  <a:schemeClr val="tx1"/>
                </a:solidFill>
              </a:rPr>
              <a:t> Samtidig følges teknologiutviklingen av trender som ikke direkte har med teknologi å gjøre, for eksempel i måten vi jobber på – mer innovasjon og eksperimentering, mer brukerorientering, tverrfaglig samarbeid. Det handler om å tilnærme seg endring som en permanent tilstand. Det vil stille høye krav til endrings- og omstillingskompetanse fremover.</a:t>
            </a:r>
          </a:p>
          <a:p>
            <a:endParaRPr lang="nb-NO" dirty="0">
              <a:solidFill>
                <a:schemeClr val="tx1"/>
              </a:solidFill>
              <a:highlight>
                <a:srgbClr val="FFFF00"/>
              </a:highlight>
            </a:endParaRPr>
          </a:p>
          <a:p>
            <a:r>
              <a:rPr lang="nb-NO" b="1" dirty="0">
                <a:solidFill>
                  <a:schemeClr val="accent3"/>
                </a:solidFill>
              </a:rPr>
              <a:t>Behov for kompetanse og livslang læring</a:t>
            </a:r>
          </a:p>
          <a:p>
            <a:r>
              <a:rPr lang="nb-NO" dirty="0">
                <a:solidFill>
                  <a:schemeClr val="tx1"/>
                </a:solidFill>
              </a:rPr>
              <a:t>Noen jobber vil forsvinne og andre vil komme til. Siden mars 2020 har koronakrisen medført at mange er satt utenfor arbeidslivet, i tillegg til at ny teknologi og innovasjon fører til store endringer i arbeidsmarkedet. Kompetanseutvikling og læring gjennom hele arbeidslivet er nødvendig for å sikre innovasjon og konkurranseevne i det norske arbeidslivet fremover.</a:t>
            </a:r>
          </a:p>
        </p:txBody>
      </p:sp>
      <p:sp>
        <p:nvSpPr>
          <p:cNvPr id="16" name="TekstSylinder 24">
            <a:extLst>
              <a:ext uri="{FF2B5EF4-FFF2-40B4-BE49-F238E27FC236}">
                <a16:creationId xmlns:a16="http://schemas.microsoft.com/office/drawing/2014/main" id="{33B3B02D-4011-4857-ABA7-BB4DED13CD1E}"/>
              </a:ext>
            </a:extLst>
          </p:cNvPr>
          <p:cNvSpPr txBox="1"/>
          <p:nvPr/>
        </p:nvSpPr>
        <p:spPr>
          <a:xfrm>
            <a:off x="1310425" y="7588174"/>
            <a:ext cx="11826503"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OECD Employment Outlook 2018</a:t>
            </a:r>
            <a:r>
              <a:rPr lang="nb-NO" sz="1000" b="0" i="1">
                <a:latin typeface="Arial" panose="020B0604020202020204" pitchFamily="34" charset="0"/>
              </a:rPr>
              <a:t> </a:t>
            </a:r>
            <a:endParaRPr lang="nb-NO" sz="1000" b="0" i="1"/>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hlinkClick r:id="rId5"/>
              </a:rPr>
              <a:t>En strømmetjeneste for læring – et nytt målbilde for livslang læring i Norge</a:t>
            </a:r>
            <a:r>
              <a:rPr lang="nb-NO" sz="1000" b="0" i="1"/>
              <a:t>, Teknologirådet 2020. </a:t>
            </a:r>
            <a:endParaRPr lang="nb-NO" sz="1000" b="0" i="1">
              <a:latin typeface="Arial" panose="020B0604020202020204" pitchFamily="34" charset="0"/>
            </a:endParaRPr>
          </a:p>
        </p:txBody>
      </p:sp>
      <p:pic>
        <p:nvPicPr>
          <p:cNvPr id="14" name="Graphic 17">
            <a:extLst>
              <a:ext uri="{FF2B5EF4-FFF2-40B4-BE49-F238E27FC236}">
                <a16:creationId xmlns:a16="http://schemas.microsoft.com/office/drawing/2014/main" id="{7D894439-C7BA-4E88-8C64-FE3038A190D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01463" y="385742"/>
            <a:ext cx="651222" cy="779724"/>
          </a:xfrm>
          <a:prstGeom prst="rect">
            <a:avLst/>
          </a:prstGeom>
        </p:spPr>
      </p:pic>
      <p:sp>
        <p:nvSpPr>
          <p:cNvPr id="18" name="Rectangle 17">
            <a:extLst>
              <a:ext uri="{FF2B5EF4-FFF2-40B4-BE49-F238E27FC236}">
                <a16:creationId xmlns:a16="http://schemas.microsoft.com/office/drawing/2014/main" id="{880EDA16-A24F-4E20-8084-83897F88C57A}"/>
              </a:ext>
            </a:extLst>
          </p:cNvPr>
          <p:cNvSpPr/>
          <p:nvPr/>
        </p:nvSpPr>
        <p:spPr>
          <a:xfrm>
            <a:off x="13572448" y="1191785"/>
            <a:ext cx="1509252" cy="354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085">
              <a:spcBef>
                <a:spcPts val="600"/>
              </a:spcBef>
              <a:buClr>
                <a:schemeClr val="accent1"/>
              </a:buClr>
            </a:pPr>
            <a:r>
              <a:rPr lang="nb-NO" sz="2000" b="1">
                <a:solidFill>
                  <a:schemeClr val="accent1"/>
                </a:solidFill>
              </a:rPr>
              <a:t>Befolkning</a:t>
            </a:r>
          </a:p>
        </p:txBody>
      </p:sp>
      <p:pic>
        <p:nvPicPr>
          <p:cNvPr id="1026" name="Picture 2">
            <a:extLst>
              <a:ext uri="{FF2B5EF4-FFF2-40B4-BE49-F238E27FC236}">
                <a16:creationId xmlns:a16="http://schemas.microsoft.com/office/drawing/2014/main" id="{CC554485-8DC2-4116-A391-78F663B1FD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6735" y="4015525"/>
            <a:ext cx="1190051" cy="8246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Teknologirådet - The Norwegian Board of Technology | LinkedIn">
            <a:extLst>
              <a:ext uri="{FF2B5EF4-FFF2-40B4-BE49-F238E27FC236}">
                <a16:creationId xmlns:a16="http://schemas.microsoft.com/office/drawing/2014/main" id="{51F7D191-C5E7-473D-8B3E-C07C9B43F4B2}"/>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1050" y="5442207"/>
            <a:ext cx="1181420" cy="1181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30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77730C2-C8C7-4CE3-A38D-AF698311C07C}"/>
              </a:ext>
            </a:extLst>
          </p:cNvPr>
          <p:cNvSpPr>
            <a:spLocks noGrp="1"/>
          </p:cNvSpPr>
          <p:nvPr>
            <p:ph type="body" sz="quarter" idx="11"/>
          </p:nvPr>
        </p:nvSpPr>
        <p:spPr/>
        <p:txBody>
          <a:bodyPr/>
          <a:lstStyle/>
          <a:p>
            <a:r>
              <a:rPr lang="nb-NO"/>
              <a:t>3 – Nye føringer og utviklingstrekk</a:t>
            </a:r>
          </a:p>
        </p:txBody>
      </p:sp>
      <p:sp>
        <p:nvSpPr>
          <p:cNvPr id="3" name="Plassholder for tekst 2">
            <a:extLst>
              <a:ext uri="{FF2B5EF4-FFF2-40B4-BE49-F238E27FC236}">
                <a16:creationId xmlns:a16="http://schemas.microsoft.com/office/drawing/2014/main" id="{6A6B575B-3F94-479E-AC00-B91B0FCDC791}"/>
              </a:ext>
            </a:extLst>
          </p:cNvPr>
          <p:cNvSpPr>
            <a:spLocks noGrp="1"/>
          </p:cNvSpPr>
          <p:nvPr>
            <p:ph type="body" sz="quarter" idx="10"/>
          </p:nvPr>
        </p:nvSpPr>
        <p:spPr>
          <a:xfrm>
            <a:off x="1297432" y="1740814"/>
            <a:ext cx="13281490" cy="5063212"/>
          </a:xfrm>
        </p:spPr>
        <p:txBody>
          <a:bodyPr/>
          <a:lstStyle/>
          <a:p>
            <a:r>
              <a:rPr lang="nb-NO" b="1" dirty="0" err="1">
                <a:solidFill>
                  <a:schemeClr val="accent3"/>
                </a:solidFill>
              </a:rPr>
              <a:t>Bærekraftsperspektivet</a:t>
            </a:r>
            <a:r>
              <a:rPr lang="nb-NO" b="1" dirty="0">
                <a:solidFill>
                  <a:schemeClr val="accent3"/>
                </a:solidFill>
              </a:rPr>
              <a:t> bør bli tydeligere</a:t>
            </a:r>
          </a:p>
          <a:p>
            <a:r>
              <a:rPr lang="nb-NO" dirty="0">
                <a:latin typeface="Arial" panose="020B0604020202020204" pitchFamily="34" charset="0"/>
              </a:rPr>
              <a:t>Ved å synliggjøre handlingsplanens effekter på FNs </a:t>
            </a:r>
            <a:r>
              <a:rPr lang="nb-NO" dirty="0" err="1">
                <a:latin typeface="Arial" panose="020B0604020202020204" pitchFamily="34" charset="0"/>
              </a:rPr>
              <a:t>bærekraftsmål</a:t>
            </a:r>
            <a:r>
              <a:rPr lang="nb-NO" dirty="0">
                <a:latin typeface="Arial" panose="020B0604020202020204" pitchFamily="34" charset="0"/>
              </a:rPr>
              <a:t> kan det være lettere å samle og koble initiativene i mer helhetlige satsninger. Eksempelvis er det utviklet offentlig-privat samarbeid innenfor landbruk og sjømat som kan være til eksempel for andre, og utvikles videre.</a:t>
            </a:r>
            <a:endParaRPr lang="nb-NO" baseline="30000" dirty="0">
              <a:latin typeface="Arial" panose="020B0604020202020204" pitchFamily="34" charset="0"/>
            </a:endParaRPr>
          </a:p>
          <a:p>
            <a:endParaRPr lang="nb-NO" dirty="0">
              <a:latin typeface="Arial" panose="020B0604020202020204" pitchFamily="34" charset="0"/>
            </a:endParaRPr>
          </a:p>
          <a:p>
            <a:r>
              <a:rPr lang="nb-NO" dirty="0" err="1">
                <a:effectLst/>
              </a:rPr>
              <a:t>Bærekraftsperspektiv</a:t>
            </a:r>
            <a:r>
              <a:rPr lang="nb-NO" dirty="0">
                <a:effectLst/>
              </a:rPr>
              <a:t> er også noe som EU løfter. Miljø- og samfunns-utfordringer skal løses gjennom utvikling og anvendelse av digital teknologi. EUs forskningsprogram «Horisont Europa» skal understøtte teknologiutvikling som bygges videre på og anvendes gjennom Digital Europe </a:t>
            </a:r>
            <a:r>
              <a:rPr lang="nb-NO" dirty="0" err="1">
                <a:effectLst/>
              </a:rPr>
              <a:t>Programme</a:t>
            </a:r>
            <a:r>
              <a:rPr lang="nb-NO" dirty="0">
                <a:effectLst/>
              </a:rPr>
              <a:t> (DIGITAL).</a:t>
            </a: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r>
              <a:rPr lang="nb-NO" b="1" dirty="0">
                <a:solidFill>
                  <a:schemeClr val="accent3"/>
                </a:solidFill>
              </a:rPr>
              <a:t>Lære hele livet – den nye normalen</a:t>
            </a:r>
          </a:p>
          <a:p>
            <a:r>
              <a:rPr lang="nb-NO" dirty="0"/>
              <a:t>I post-COVID-19-samfunnet er det en risiko for at flere jobber er forsvunnet, blant annet fordi oppgaver er digitalisert og automatisert. </a:t>
            </a:r>
            <a:endParaRPr lang="nb-NO" b="1" dirty="0"/>
          </a:p>
          <a:p>
            <a:endParaRPr lang="nb-NO" b="1" dirty="0"/>
          </a:p>
          <a:p>
            <a:r>
              <a:rPr lang="nb-NO" dirty="0"/>
              <a:t>Dette understreker viktigheten av initiativet </a:t>
            </a:r>
            <a:r>
              <a:rPr lang="nb-NO" i="1" dirty="0"/>
              <a:t>Strategi for digital kompetanse i offentlig sektor</a:t>
            </a:r>
            <a:r>
              <a:rPr lang="nb-NO" dirty="0"/>
              <a:t> under innsatsområdet </a:t>
            </a:r>
            <a:r>
              <a:rPr lang="nb-NO" i="1" dirty="0"/>
              <a:t>Økt digital kompetanse i offentlig sektor</a:t>
            </a:r>
            <a:r>
              <a:rPr lang="nb-NO" dirty="0"/>
              <a:t>. Det bør vurderes om initiativet kan utvides til ikke kun å gjelde offentlig sektor, og det bør ses i sammenheng med det arbeidet som allerede pågår i undervisningssektoren.</a:t>
            </a:r>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r>
              <a:rPr lang="nb-NO" b="1" dirty="0">
                <a:solidFill>
                  <a:schemeClr val="accent3"/>
                </a:solidFill>
              </a:rPr>
              <a:t>Balansere tillit og kontroll</a:t>
            </a:r>
          </a:p>
          <a:p>
            <a:r>
              <a:rPr lang="nb-NO" dirty="0"/>
              <a:t>Bruken av nye teknologier må balansere omfanget av kontroll med behovet for vedvarende tillit. For å sikre sammenheng med øvrige initiativer og satsingsområder bør flere av initiativene i Nasjonal strategi for kunstig intelligens løftes inn i handlingsplanen og følges opp der.</a:t>
            </a:r>
          </a:p>
          <a:p>
            <a:endParaRPr lang="nb-NO" dirty="0"/>
          </a:p>
          <a:p>
            <a:r>
              <a:rPr lang="nb-NO" dirty="0"/>
              <a:t>God dialog og sterk brukerinvolvering med alle grupper fra start til slutt vil være avgjørende for om vi lykkes. </a:t>
            </a:r>
            <a:endParaRPr lang="nb-NO" b="1" dirty="0"/>
          </a:p>
          <a:p>
            <a:r>
              <a:rPr lang="nb-NO" dirty="0"/>
              <a:t>Selv om tilliten til myndighetene generelt er høy i Norge kan en ikke forutsette og ta den høye tilliten for gitt. Tillit til myndighetene er også ulikt fordelt mellom grupper. Det er et sammenfall mellom gruppene som har lav tillit og de som har lav digital kompetanse.</a:t>
            </a: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r>
              <a:rPr lang="nb-NO" b="1" dirty="0">
                <a:solidFill>
                  <a:schemeClr val="accent3"/>
                </a:solidFill>
              </a:rPr>
              <a:t>Gjenbruk og økt oppmerksomhet på informasjonsforvaltning og datadeling</a:t>
            </a:r>
          </a:p>
          <a:p>
            <a:r>
              <a:rPr lang="nb-NO" dirty="0"/>
              <a:t>Skal vi klare å opprettholde et rettferdig velferdssystem under et krympende økonomisk handlingsrom vil det være behov for økt oppmerksomhet på gjenbruk. Større deler av økonomien må organiseres sirkulært. Digitale fellesløsninger som utvikles sentralt og i den enkelte virksomhet må i større grad tas i bruk av andre. Det er behov for å utvikle flere nye fellesløsninger og for å ha enda større oppmerksomhet på gjenbruk av data i hele forvaltningen og til privat næringsliv.</a:t>
            </a:r>
          </a:p>
          <a:p>
            <a:endParaRPr lang="nb-NO" dirty="0"/>
          </a:p>
          <a:p>
            <a:r>
              <a:rPr lang="nb-NO" dirty="0" err="1"/>
              <a:t>Schrems</a:t>
            </a:r>
            <a:r>
              <a:rPr lang="nb-NO" dirty="0"/>
              <a:t> II-dommen vil få konsekvenser for deling av person-opplysninger til land utenfor EU/EØS og fordrer at krav i lover og øvrige rammeverk er klarlagt.</a:t>
            </a:r>
          </a:p>
        </p:txBody>
      </p:sp>
      <p:sp>
        <p:nvSpPr>
          <p:cNvPr id="4" name="Tittel 3">
            <a:extLst>
              <a:ext uri="{FF2B5EF4-FFF2-40B4-BE49-F238E27FC236}">
                <a16:creationId xmlns:a16="http://schemas.microsoft.com/office/drawing/2014/main" id="{502D9A2B-6BB2-4966-95C2-51306B6AF858}"/>
              </a:ext>
            </a:extLst>
          </p:cNvPr>
          <p:cNvSpPr>
            <a:spLocks noGrp="1"/>
          </p:cNvSpPr>
          <p:nvPr>
            <p:ph type="title"/>
          </p:nvPr>
        </p:nvSpPr>
        <p:spPr/>
        <p:txBody>
          <a:bodyPr/>
          <a:lstStyle/>
          <a:p>
            <a:r>
              <a:rPr lang="nb-NO"/>
              <a:t>Hvordan påvirker det handlingsplanen?</a:t>
            </a:r>
          </a:p>
        </p:txBody>
      </p:sp>
      <p:sp>
        <p:nvSpPr>
          <p:cNvPr id="7" name="TekstSylinder 15">
            <a:extLst>
              <a:ext uri="{FF2B5EF4-FFF2-40B4-BE49-F238E27FC236}">
                <a16:creationId xmlns:a16="http://schemas.microsoft.com/office/drawing/2014/main" id="{E00B1C31-723B-4719-A688-40B025C1B714}"/>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33</a:t>
            </a:fld>
            <a:endParaRPr lang="nb-NO" sz="1100" b="1">
              <a:latin typeface="Arial" panose="020B0604020202020204" pitchFamily="34" charset="0"/>
            </a:endParaRPr>
          </a:p>
        </p:txBody>
      </p:sp>
      <p:sp>
        <p:nvSpPr>
          <p:cNvPr id="8" name="Plassholder for tekst 7">
            <a:extLst>
              <a:ext uri="{FF2B5EF4-FFF2-40B4-BE49-F238E27FC236}">
                <a16:creationId xmlns:a16="http://schemas.microsoft.com/office/drawing/2014/main" id="{5C75DA2D-1EB5-41E2-9B0A-BC3ADFE39303}"/>
              </a:ext>
            </a:extLst>
          </p:cNvPr>
          <p:cNvSpPr txBox="1">
            <a:spLocks/>
          </p:cNvSpPr>
          <p:nvPr/>
        </p:nvSpPr>
        <p:spPr>
          <a:xfrm>
            <a:off x="13763930" y="7176444"/>
            <a:ext cx="1571864" cy="842957"/>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nb-NO" sz="1400" b="1">
                <a:solidFill>
                  <a:schemeClr val="accent6"/>
                </a:solidFill>
              </a:rPr>
              <a:t>Les mer om Horisont Europa i vedlegg 1</a:t>
            </a:r>
          </a:p>
        </p:txBody>
      </p:sp>
      <p:pic>
        <p:nvPicPr>
          <p:cNvPr id="9" name="Bilde 20" descr="Et bilde som inneholder tekst&#10;&#10;Automatisk generert beskrivelse">
            <a:extLst>
              <a:ext uri="{FF2B5EF4-FFF2-40B4-BE49-F238E27FC236}">
                <a16:creationId xmlns:a16="http://schemas.microsoft.com/office/drawing/2014/main" id="{C7A95D8C-0E61-48BD-A467-7D7760BB59A3}"/>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085383" y="7305553"/>
            <a:ext cx="502855" cy="426665"/>
          </a:xfrm>
          <a:prstGeom prst="rect">
            <a:avLst/>
          </a:prstGeom>
        </p:spPr>
      </p:pic>
    </p:spTree>
    <p:extLst>
      <p:ext uri="{BB962C8B-B14F-4D97-AF65-F5344CB8AC3E}">
        <p14:creationId xmlns:p14="http://schemas.microsoft.com/office/powerpoint/2010/main" val="344728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A79B-1E81-435F-AE4D-E85E6D4C83A6}"/>
              </a:ext>
            </a:extLst>
          </p:cNvPr>
          <p:cNvSpPr>
            <a:spLocks noGrp="1"/>
          </p:cNvSpPr>
          <p:nvPr>
            <p:ph type="title"/>
          </p:nvPr>
        </p:nvSpPr>
        <p:spPr/>
        <p:txBody>
          <a:bodyPr/>
          <a:lstStyle/>
          <a:p>
            <a:r>
              <a:rPr lang="nb-NO"/>
              <a:t>Anbefalinger</a:t>
            </a:r>
            <a:endParaRPr lang="en-US"/>
          </a:p>
        </p:txBody>
      </p:sp>
      <p:sp>
        <p:nvSpPr>
          <p:cNvPr id="4" name="Plassholder for tekst 3">
            <a:extLst>
              <a:ext uri="{FF2B5EF4-FFF2-40B4-BE49-F238E27FC236}">
                <a16:creationId xmlns:a16="http://schemas.microsoft.com/office/drawing/2014/main" id="{A89A02B9-A4B2-E447-9DA9-9E280EEABC99}"/>
              </a:ext>
            </a:extLst>
          </p:cNvPr>
          <p:cNvSpPr>
            <a:spLocks noGrp="1"/>
          </p:cNvSpPr>
          <p:nvPr>
            <p:ph type="body" sz="quarter" idx="10"/>
          </p:nvPr>
        </p:nvSpPr>
        <p:spPr>
          <a:xfrm>
            <a:off x="2413000" y="2104706"/>
            <a:ext cx="6656831" cy="5577369"/>
          </a:xfrm>
        </p:spPr>
        <p:txBody>
          <a:bodyPr vert="horz" lIns="0" tIns="0" rIns="0" bIns="0" rtlCol="0" anchor="t">
            <a:noAutofit/>
          </a:bodyPr>
          <a:lstStyle/>
          <a:p>
            <a:pPr marL="454025" indent="-454025">
              <a:spcBef>
                <a:spcPts val="3700"/>
              </a:spcBef>
              <a:buNone/>
            </a:pPr>
            <a:r>
              <a:rPr lang="nb-NO" sz="3400" b="1">
                <a:solidFill>
                  <a:schemeClr val="bg1"/>
                </a:solidFill>
              </a:rPr>
              <a:t>1</a:t>
            </a:r>
            <a:r>
              <a:rPr lang="nb-NO" sz="3400" b="1">
                <a:solidFill>
                  <a:schemeClr val="tx1"/>
                </a:solidFill>
              </a:rPr>
              <a:t>  </a:t>
            </a:r>
            <a:r>
              <a:rPr lang="nb-NO" sz="3400">
                <a:solidFill>
                  <a:schemeClr val="tx1"/>
                </a:solidFill>
              </a:rPr>
              <a:t>Igangsette strategi for digital kompetanse</a:t>
            </a:r>
          </a:p>
          <a:p>
            <a:pPr marL="454025" indent="-454025">
              <a:spcBef>
                <a:spcPts val="3700"/>
              </a:spcBef>
              <a:buNone/>
            </a:pPr>
            <a:r>
              <a:rPr lang="nb-NO" sz="3400" b="1">
                <a:solidFill>
                  <a:schemeClr val="bg1"/>
                </a:solidFill>
              </a:rPr>
              <a:t>2</a:t>
            </a:r>
            <a:r>
              <a:rPr lang="nb-NO" sz="3400">
                <a:solidFill>
                  <a:schemeClr val="tx1"/>
                </a:solidFill>
              </a:rPr>
              <a:t>  Inkludere nye initiativer for </a:t>
            </a:r>
            <a:br>
              <a:rPr lang="nb-NO" sz="3400">
                <a:solidFill>
                  <a:schemeClr val="tx1"/>
                </a:solidFill>
              </a:rPr>
            </a:br>
            <a:r>
              <a:rPr lang="nb-NO" sz="3400">
                <a:solidFill>
                  <a:schemeClr val="tx1"/>
                </a:solidFill>
              </a:rPr>
              <a:t>økt måloppnåelse</a:t>
            </a:r>
            <a:endParaRPr lang="nb-NO" sz="3400">
              <a:solidFill>
                <a:schemeClr val="tx1"/>
              </a:solidFill>
              <a:cs typeface="Arial"/>
            </a:endParaRPr>
          </a:p>
          <a:p>
            <a:pPr marL="454025" indent="-454025">
              <a:spcBef>
                <a:spcPts val="3700"/>
              </a:spcBef>
              <a:buNone/>
            </a:pPr>
            <a:r>
              <a:rPr lang="nb-NO" sz="3400" b="1">
                <a:solidFill>
                  <a:schemeClr val="bg1"/>
                </a:solidFill>
              </a:rPr>
              <a:t>3</a:t>
            </a:r>
            <a:r>
              <a:rPr lang="nb-NO" sz="3400">
                <a:solidFill>
                  <a:schemeClr val="tx1"/>
                </a:solidFill>
              </a:rPr>
              <a:t>  Synliggjøre handlingsplanens effekt på FNs </a:t>
            </a:r>
            <a:r>
              <a:rPr lang="nb-NO" sz="3400" err="1">
                <a:solidFill>
                  <a:schemeClr val="tx1"/>
                </a:solidFill>
              </a:rPr>
              <a:t>bærekraftsmål</a:t>
            </a:r>
            <a:endParaRPr lang="nb-NO" sz="3400" err="1">
              <a:solidFill>
                <a:schemeClr val="tx1"/>
              </a:solidFill>
              <a:cs typeface="Arial"/>
            </a:endParaRPr>
          </a:p>
        </p:txBody>
      </p:sp>
      <p:sp>
        <p:nvSpPr>
          <p:cNvPr id="5" name="Plassholder for tekst 4">
            <a:extLst>
              <a:ext uri="{FF2B5EF4-FFF2-40B4-BE49-F238E27FC236}">
                <a16:creationId xmlns:a16="http://schemas.microsoft.com/office/drawing/2014/main" id="{B563E258-58FD-6843-A302-9A3B24B4DC22}"/>
              </a:ext>
            </a:extLst>
          </p:cNvPr>
          <p:cNvSpPr>
            <a:spLocks noGrp="1"/>
          </p:cNvSpPr>
          <p:nvPr>
            <p:ph type="body" sz="quarter" idx="11"/>
          </p:nvPr>
        </p:nvSpPr>
        <p:spPr/>
        <p:txBody>
          <a:bodyPr/>
          <a:lstStyle/>
          <a:p>
            <a:r>
              <a:rPr lang="nb-NO"/>
              <a:t>4 – Anbefalinger</a:t>
            </a:r>
          </a:p>
        </p:txBody>
      </p:sp>
      <p:sp>
        <p:nvSpPr>
          <p:cNvPr id="6" name="TekstSylinder 5">
            <a:extLst>
              <a:ext uri="{FF2B5EF4-FFF2-40B4-BE49-F238E27FC236}">
                <a16:creationId xmlns:a16="http://schemas.microsoft.com/office/drawing/2014/main" id="{C5236252-58A7-A94D-9049-BEF78C1F87EA}"/>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34</a:t>
            </a:fld>
            <a:endParaRPr lang="nb-NO" sz="1100" b="1"/>
          </a:p>
        </p:txBody>
      </p:sp>
      <p:sp>
        <p:nvSpPr>
          <p:cNvPr id="7" name="Plassholder for tekst 3">
            <a:extLst>
              <a:ext uri="{FF2B5EF4-FFF2-40B4-BE49-F238E27FC236}">
                <a16:creationId xmlns:a16="http://schemas.microsoft.com/office/drawing/2014/main" id="{96FC9153-DFE6-DD44-BB64-043F0B85B3F8}"/>
              </a:ext>
            </a:extLst>
          </p:cNvPr>
          <p:cNvSpPr txBox="1">
            <a:spLocks/>
          </p:cNvSpPr>
          <p:nvPr/>
        </p:nvSpPr>
        <p:spPr>
          <a:xfrm>
            <a:off x="9164720" y="2104706"/>
            <a:ext cx="6370356" cy="5577369"/>
          </a:xfrm>
          <a:prstGeom prst="rect">
            <a:avLst/>
          </a:prstGeom>
        </p:spPr>
        <p:txBody>
          <a:bodyPr vert="horz" lIns="0" tIns="0" rIns="0" bIns="0" rtlCol="0">
            <a:noAutofit/>
          </a:bodyPr>
          <a:lstStyle>
            <a:lvl1pPr marL="540000" indent="-540000" algn="l" defTabSz="1219085" rtl="0" eaLnBrk="1" latinLnBrk="0" hangingPunct="1">
              <a:lnSpc>
                <a:spcPct val="100000"/>
              </a:lnSpc>
              <a:spcBef>
                <a:spcPts val="2500"/>
              </a:spcBef>
              <a:buClr>
                <a:schemeClr val="accent1"/>
              </a:buClr>
              <a:buFont typeface="Arial" panose="020B0604020202020204" pitchFamily="34" charset="0"/>
              <a:buChar char="•"/>
              <a:defRPr sz="450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4025" indent="-454025">
              <a:spcBef>
                <a:spcPts val="3700"/>
              </a:spcBef>
              <a:buNone/>
            </a:pPr>
            <a:r>
              <a:rPr lang="nb-NO" sz="3400" b="1">
                <a:solidFill>
                  <a:schemeClr val="bg1"/>
                </a:solidFill>
              </a:rPr>
              <a:t>4</a:t>
            </a:r>
            <a:r>
              <a:rPr lang="nb-NO" sz="3400">
                <a:solidFill>
                  <a:schemeClr val="tx1"/>
                </a:solidFill>
              </a:rPr>
              <a:t>	Styrke sammenheng mellom livshendelsene og initiativene</a:t>
            </a:r>
          </a:p>
          <a:p>
            <a:pPr marL="454025" indent="-454025">
              <a:spcBef>
                <a:spcPts val="3700"/>
              </a:spcBef>
              <a:buNone/>
            </a:pPr>
            <a:r>
              <a:rPr lang="nb-NO" sz="3400" b="1">
                <a:solidFill>
                  <a:schemeClr val="bg1"/>
                </a:solidFill>
              </a:rPr>
              <a:t>5</a:t>
            </a:r>
            <a:r>
              <a:rPr lang="nb-NO" sz="3400">
                <a:solidFill>
                  <a:schemeClr val="tx1"/>
                </a:solidFill>
              </a:rPr>
              <a:t>	Styrke oppfølgingen på virksomhetsnivå</a:t>
            </a:r>
          </a:p>
          <a:p>
            <a:pPr marL="454025" indent="-454025">
              <a:spcBef>
                <a:spcPts val="3700"/>
              </a:spcBef>
              <a:buNone/>
            </a:pPr>
            <a:r>
              <a:rPr lang="nb-NO" sz="3400" b="1">
                <a:solidFill>
                  <a:schemeClr val="bg1"/>
                </a:solidFill>
              </a:rPr>
              <a:t>6</a:t>
            </a:r>
            <a:r>
              <a:rPr lang="nb-NO" sz="3400">
                <a:solidFill>
                  <a:schemeClr val="tx1"/>
                </a:solidFill>
              </a:rPr>
              <a:t>	Styrke oppfølgingen på departementsnivå</a:t>
            </a:r>
          </a:p>
          <a:p>
            <a:pPr marL="454025" indent="-454025">
              <a:spcBef>
                <a:spcPts val="3700"/>
              </a:spcBef>
              <a:buNone/>
            </a:pPr>
            <a:endParaRPr lang="nb-NO" sz="3400">
              <a:solidFill>
                <a:schemeClr val="tx1"/>
              </a:solidFill>
            </a:endParaRPr>
          </a:p>
        </p:txBody>
      </p:sp>
    </p:spTree>
    <p:extLst>
      <p:ext uri="{BB962C8B-B14F-4D97-AF65-F5344CB8AC3E}">
        <p14:creationId xmlns:p14="http://schemas.microsoft.com/office/powerpoint/2010/main" val="263639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6018D9C4-35BE-F54D-8A0D-D6386FB4C2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17" t="5867" r="19626" b="9335"/>
          <a:stretch/>
        </p:blipFill>
        <p:spPr>
          <a:xfrm>
            <a:off x="1183341" y="3399532"/>
            <a:ext cx="3833368" cy="4278739"/>
          </a:xfrm>
          <a:prstGeom prst="rect">
            <a:avLst/>
          </a:prstGeom>
        </p:spPr>
      </p:pic>
      <p:sp>
        <p:nvSpPr>
          <p:cNvPr id="2" name="Tittel 1">
            <a:extLst>
              <a:ext uri="{FF2B5EF4-FFF2-40B4-BE49-F238E27FC236}">
                <a16:creationId xmlns:a16="http://schemas.microsoft.com/office/drawing/2014/main" id="{C71E99B2-1932-4257-83C5-51AE6DED6ADE}"/>
              </a:ext>
            </a:extLst>
          </p:cNvPr>
          <p:cNvSpPr>
            <a:spLocks noGrp="1"/>
          </p:cNvSpPr>
          <p:nvPr>
            <p:ph type="title"/>
          </p:nvPr>
        </p:nvSpPr>
        <p:spPr/>
        <p:txBody>
          <a:bodyPr/>
          <a:lstStyle/>
          <a:p>
            <a:r>
              <a:rPr lang="nb-NO"/>
              <a:t>Igangsette strategi for digital kompetanse</a:t>
            </a:r>
          </a:p>
        </p:txBody>
      </p:sp>
      <p:sp>
        <p:nvSpPr>
          <p:cNvPr id="3" name="Plassholder for tekst 2">
            <a:extLst>
              <a:ext uri="{FF2B5EF4-FFF2-40B4-BE49-F238E27FC236}">
                <a16:creationId xmlns:a16="http://schemas.microsoft.com/office/drawing/2014/main" id="{05EB1133-822F-4106-90D8-1F5A88616861}"/>
              </a:ext>
            </a:extLst>
          </p:cNvPr>
          <p:cNvSpPr>
            <a:spLocks noGrp="1"/>
          </p:cNvSpPr>
          <p:nvPr>
            <p:ph type="body" sz="quarter" idx="10"/>
          </p:nvPr>
        </p:nvSpPr>
        <p:spPr>
          <a:xfrm>
            <a:off x="1296978" y="1762699"/>
            <a:ext cx="12295196" cy="4180901"/>
          </a:xfrm>
        </p:spPr>
        <p:txBody>
          <a:bodyPr/>
          <a:lstStyle/>
          <a:p>
            <a:r>
              <a:rPr lang="nb-NO" b="1" dirty="0"/>
              <a:t>Vi anbefaler å sette i gang arbeidet med å utvikle en strategi for digital kompetanse i offentlig sektor. Arbeidet bør blant annet sees i sammenheng med Unit sitt arbeid med digitaliseringsstrategi for universitets- og høyskolesektoren.</a:t>
            </a:r>
            <a:endParaRPr lang="nb-NO" b="1" dirty="0">
              <a:highlight>
                <a:srgbClr val="FFFF00"/>
              </a:highlight>
            </a:endParaRPr>
          </a:p>
          <a:p>
            <a:endParaRPr lang="nb-NO" b="1" dirty="0"/>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endParaRPr lang="nb-NO" b="1" dirty="0">
              <a:solidFill>
                <a:schemeClr val="accent3"/>
              </a:solidFill>
            </a:endParaRPr>
          </a:p>
          <a:p>
            <a:r>
              <a:rPr lang="nb-NO" b="1" dirty="0">
                <a:solidFill>
                  <a:schemeClr val="accent3"/>
                </a:solidFill>
              </a:rPr>
              <a:t>Utvikle strategi for digital kompetanse</a:t>
            </a:r>
          </a:p>
          <a:p>
            <a:r>
              <a:rPr lang="nb-NO" dirty="0"/>
              <a:t>Vi ser at utviklingstrekkene i samfunnet skaper et stort behov for å styrke den digital kompetansen i offentlig sektor og samfunnet som helhet. Derfor anbefaler vi å sette trykk på innsatsområdet </a:t>
            </a:r>
            <a:r>
              <a:rPr lang="nb-NO" i="1" dirty="0"/>
              <a:t>Økt digital kompetanse </a:t>
            </a:r>
            <a:r>
              <a:rPr lang="nb-NO" dirty="0"/>
              <a:t>og hvordan en strategi for digital kompetanse i offentlig sektor kan bidra til å styrke denne kompetanse i samfunnet og blant befolkningen generelt. Dette blir også viktig for å følge opp stortingsmeldingen </a:t>
            </a:r>
            <a:r>
              <a:rPr lang="nb-NO" i="1" dirty="0"/>
              <a:t>Lære hele livet</a:t>
            </a:r>
            <a:r>
              <a:rPr lang="nb-NO" dirty="0"/>
              <a:t>. </a:t>
            </a:r>
          </a:p>
          <a:p>
            <a:endParaRPr lang="nb-NO" dirty="0"/>
          </a:p>
          <a:p>
            <a:r>
              <a:rPr lang="nb-NO" b="1" dirty="0">
                <a:solidFill>
                  <a:schemeClr val="accent3"/>
                </a:solidFill>
              </a:rPr>
              <a:t>Samarbeide med Unit og mulig kobling til EU-programmet DIGITAL</a:t>
            </a:r>
          </a:p>
          <a:p>
            <a:r>
              <a:rPr lang="nb-NO" dirty="0"/>
              <a:t>Vi anbefaler videre å samordne arbeidet med strategien med Unit, som har tatt initiativ til en tverrsektoriell satsning for livslang læring sammen med en rekke andre aktører. Units initiativ inneholder en rekke løsninger som skal koble tilbydere av læringsressurser med kunnskapssøkere (både virksomheter og enkeltpersoner). Tilbyderne er både offentlige og private aktører som retter seg mot flere utdannings-nivå. Denne tilnærmingen til kompetanseheving understøtter også arbeidet i livshendelsene </a:t>
            </a:r>
            <a:r>
              <a:rPr lang="nb-NO" i="1" dirty="0"/>
              <a:t>Ny i Norge </a:t>
            </a:r>
            <a:r>
              <a:rPr lang="nb-NO" dirty="0"/>
              <a:t>og </a:t>
            </a:r>
            <a:r>
              <a:rPr lang="nb-NO" i="1" dirty="0"/>
              <a:t>Miste og finne jobb</a:t>
            </a:r>
            <a:r>
              <a:rPr lang="nb-NO" dirty="0"/>
              <a:t>.</a:t>
            </a:r>
          </a:p>
          <a:p>
            <a:endParaRPr lang="nb-NO" dirty="0"/>
          </a:p>
          <a:p>
            <a:r>
              <a:rPr lang="nb-NO" dirty="0"/>
              <a:t>Digital kompetanse er også et satsingsområde i EU-programmet DIGITAL, og det bør vurderes, om og evt. hvordan nasjonale aktiviteter kan samordnes med dette programmet.</a:t>
            </a:r>
          </a:p>
        </p:txBody>
      </p:sp>
      <p:sp>
        <p:nvSpPr>
          <p:cNvPr id="4" name="Plassholder for tekst 3">
            <a:extLst>
              <a:ext uri="{FF2B5EF4-FFF2-40B4-BE49-F238E27FC236}">
                <a16:creationId xmlns:a16="http://schemas.microsoft.com/office/drawing/2014/main" id="{BFEAAE99-5EB8-4C98-B9E6-1F02A5F6A855}"/>
              </a:ext>
            </a:extLst>
          </p:cNvPr>
          <p:cNvSpPr>
            <a:spLocks noGrp="1"/>
          </p:cNvSpPr>
          <p:nvPr>
            <p:ph type="body" sz="quarter" idx="11"/>
          </p:nvPr>
        </p:nvSpPr>
        <p:spPr/>
        <p:txBody>
          <a:bodyPr/>
          <a:lstStyle/>
          <a:p>
            <a:r>
              <a:rPr lang="nb-NO"/>
              <a:t>4 – Anbefalinger</a:t>
            </a:r>
          </a:p>
        </p:txBody>
      </p:sp>
      <p:sp>
        <p:nvSpPr>
          <p:cNvPr id="8" name="TekstSylinder 15">
            <a:extLst>
              <a:ext uri="{FF2B5EF4-FFF2-40B4-BE49-F238E27FC236}">
                <a16:creationId xmlns:a16="http://schemas.microsoft.com/office/drawing/2014/main" id="{5623EBCC-36BA-4AC9-A6C3-B6889707C3FE}"/>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35</a:t>
            </a:fld>
            <a:endParaRPr lang="nb-NO" sz="1100" b="1">
              <a:latin typeface="Arial" panose="020B0604020202020204" pitchFamily="34" charset="0"/>
            </a:endParaRPr>
          </a:p>
        </p:txBody>
      </p:sp>
      <p:sp>
        <p:nvSpPr>
          <p:cNvPr id="7" name="Rectangle 6">
            <a:extLst>
              <a:ext uri="{FF2B5EF4-FFF2-40B4-BE49-F238E27FC236}">
                <a16:creationId xmlns:a16="http://schemas.microsoft.com/office/drawing/2014/main" id="{E86B1E5F-5675-4C80-B19B-23FA92083D7A}"/>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1</a:t>
            </a:r>
          </a:p>
        </p:txBody>
      </p:sp>
    </p:spTree>
    <p:extLst>
      <p:ext uri="{BB962C8B-B14F-4D97-AF65-F5344CB8AC3E}">
        <p14:creationId xmlns:p14="http://schemas.microsoft.com/office/powerpoint/2010/main" val="333726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B2C644D4-E81F-894B-817D-FB68B25E5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7" b="8591"/>
          <a:stretch/>
        </p:blipFill>
        <p:spPr>
          <a:xfrm>
            <a:off x="0" y="3302966"/>
            <a:ext cx="6612886" cy="4408895"/>
          </a:xfrm>
          <a:prstGeom prst="rect">
            <a:avLst/>
          </a:prstGeom>
        </p:spPr>
      </p:pic>
      <p:sp>
        <p:nvSpPr>
          <p:cNvPr id="2" name="Tittel 1">
            <a:extLst>
              <a:ext uri="{FF2B5EF4-FFF2-40B4-BE49-F238E27FC236}">
                <a16:creationId xmlns:a16="http://schemas.microsoft.com/office/drawing/2014/main" id="{1886E81B-7DF5-47F3-9DB0-92D13758E860}"/>
              </a:ext>
            </a:extLst>
          </p:cNvPr>
          <p:cNvSpPr>
            <a:spLocks noGrp="1"/>
          </p:cNvSpPr>
          <p:nvPr>
            <p:ph type="title"/>
          </p:nvPr>
        </p:nvSpPr>
        <p:spPr/>
        <p:txBody>
          <a:bodyPr/>
          <a:lstStyle/>
          <a:p>
            <a:r>
              <a:rPr lang="nb-NO"/>
              <a:t>I</a:t>
            </a:r>
            <a:r>
              <a:rPr lang="nb-NO">
                <a:solidFill>
                  <a:schemeClr val="tx1"/>
                </a:solidFill>
              </a:rPr>
              <a:t>nkludere nye initiativer for økt måloppnåelse</a:t>
            </a:r>
            <a:endParaRPr lang="nb-NO"/>
          </a:p>
        </p:txBody>
      </p:sp>
      <p:sp>
        <p:nvSpPr>
          <p:cNvPr id="3" name="Plassholder for tekst 2">
            <a:extLst>
              <a:ext uri="{FF2B5EF4-FFF2-40B4-BE49-F238E27FC236}">
                <a16:creationId xmlns:a16="http://schemas.microsoft.com/office/drawing/2014/main" id="{AD70D651-1276-4515-A7D7-A8640C2F8C30}"/>
              </a:ext>
            </a:extLst>
          </p:cNvPr>
          <p:cNvSpPr>
            <a:spLocks noGrp="1"/>
          </p:cNvSpPr>
          <p:nvPr>
            <p:ph type="body" sz="quarter" idx="10"/>
          </p:nvPr>
        </p:nvSpPr>
        <p:spPr/>
        <p:txBody>
          <a:bodyPr/>
          <a:lstStyle/>
          <a:p>
            <a:pPr indent="0"/>
            <a:r>
              <a:rPr lang="nb-NO" b="1" dirty="0">
                <a:solidFill>
                  <a:schemeClr val="tx1"/>
                </a:solidFill>
              </a:rPr>
              <a:t>For å styrke oppnåelsen av målsetningene i strategien anbefaler vi at nye initiativer av nasjonal betydning skal kunne inkluderes i handlingsplanen i strategiperioden. </a:t>
            </a: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endParaRPr lang="nb-NO" dirty="0">
              <a:solidFill>
                <a:schemeClr val="tx1"/>
              </a:solidFill>
            </a:endParaRPr>
          </a:p>
          <a:p>
            <a:pPr indent="0"/>
            <a:r>
              <a:rPr lang="nb-NO" b="1" dirty="0">
                <a:solidFill>
                  <a:schemeClr val="accent3"/>
                </a:solidFill>
              </a:rPr>
              <a:t>Løfte inn tiltak av nasjonal betydning for å øke måloppnåelse</a:t>
            </a:r>
          </a:p>
          <a:p>
            <a:pPr indent="0"/>
            <a:r>
              <a:rPr lang="nb-NO" dirty="0">
                <a:solidFill>
                  <a:schemeClr val="tx1"/>
                </a:solidFill>
              </a:rPr>
              <a:t>Digitalisering i offentlig sektor og teknologi generelt er i stadig utvikling. Vi anbefaler derfor at tiltak som kan sikre økt innfrielse av målene i strategien årlig vurderes tatt inn i handlingsplanen. Våre foreløpige vurderinger er å inkludere disse tiltakene: </a:t>
            </a:r>
          </a:p>
          <a:p>
            <a:pPr indent="0"/>
            <a:endParaRPr lang="nb-NO" dirty="0">
              <a:solidFill>
                <a:schemeClr val="tx1"/>
              </a:solidFill>
            </a:endParaRPr>
          </a:p>
          <a:p>
            <a:pPr marL="185738" indent="-185738">
              <a:buClr>
                <a:schemeClr val="accent3"/>
              </a:buClr>
              <a:buFont typeface="Arial" panose="020B0604020202020204" pitchFamily="34" charset="0"/>
              <a:buChar char="•"/>
            </a:pPr>
            <a:r>
              <a:rPr lang="nb-NO" dirty="0">
                <a:solidFill>
                  <a:schemeClr val="tx1"/>
                </a:solidFill>
              </a:rPr>
              <a:t>Skate følger gjennom sitt arbeidsutvalg opp tverrgående digitaliseringstiltak som er av stor nasjonal betydning. Dette gjelder særlig tiltak knyttet til det nasjonale økosystemet for samhandling og tjenesteutvikling. Digdir og Skate vil i fellesskap komme med forslag om eventuelle nåværende initiativ bør løftes opp i handlingsplanen</a:t>
            </a:r>
          </a:p>
          <a:p>
            <a:pPr marL="185738" indent="-185738">
              <a:buClr>
                <a:schemeClr val="accent3"/>
              </a:buClr>
              <a:buFont typeface="Arial" panose="020B0604020202020204" pitchFamily="34" charset="0"/>
              <a:buChar char="•"/>
            </a:pPr>
            <a:r>
              <a:rPr lang="nb-NO" dirty="0">
                <a:solidFill>
                  <a:schemeClr val="tx1"/>
                </a:solidFill>
              </a:rPr>
              <a:t>Tiltak fra strategi for kunstig intelligens, som henger tett sammen med initiativer i handlingsplanen. Eksempelvis kan initiativ for å opprette en regulatorisk sandkasse med fordel kobles til det nasjonale ressurssenteret for deling av data. Det samme gjelder evt. relevante tiltak fra den kommende Stortingsmelding om datadrevet økonomi og innovasjon.</a:t>
            </a:r>
          </a:p>
          <a:p>
            <a:pPr marL="185738" indent="-185738">
              <a:buClr>
                <a:schemeClr val="accent3"/>
              </a:buClr>
              <a:buFont typeface="Arial" panose="020B0604020202020204" pitchFamily="34" charset="0"/>
              <a:buChar char="•"/>
            </a:pPr>
            <a:r>
              <a:rPr lang="nb-NO" i="1" dirty="0">
                <a:solidFill>
                  <a:schemeClr val="tx1"/>
                </a:solidFill>
              </a:rPr>
              <a:t>Datafabrikken</a:t>
            </a:r>
            <a:r>
              <a:rPr lang="nb-NO" baseline="30000" dirty="0">
                <a:solidFill>
                  <a:schemeClr val="tx1"/>
                </a:solidFill>
              </a:rPr>
              <a:t>1</a:t>
            </a:r>
            <a:r>
              <a:rPr lang="nb-NO" dirty="0">
                <a:solidFill>
                  <a:schemeClr val="tx1"/>
                </a:solidFill>
              </a:rPr>
              <a:t>, et viktig tiltak for å understøtte innsatsområdene </a:t>
            </a:r>
            <a:r>
              <a:rPr lang="nb-NO" i="1" dirty="0">
                <a:solidFill>
                  <a:schemeClr val="tx1"/>
                </a:solidFill>
              </a:rPr>
              <a:t>Økt deling av data og verdiskaping </a:t>
            </a:r>
            <a:r>
              <a:rPr lang="nb-NO" dirty="0">
                <a:solidFill>
                  <a:schemeClr val="tx1"/>
                </a:solidFill>
              </a:rPr>
              <a:t>og </a:t>
            </a:r>
            <a:r>
              <a:rPr lang="nb-NO" i="1" dirty="0">
                <a:solidFill>
                  <a:schemeClr val="tx1"/>
                </a:solidFill>
              </a:rPr>
              <a:t>Styrket samarbeid med privat sektor</a:t>
            </a:r>
            <a:endParaRPr lang="nb-NO" dirty="0">
              <a:solidFill>
                <a:schemeClr val="tx1"/>
              </a:solidFill>
            </a:endParaRPr>
          </a:p>
          <a:p>
            <a:pPr indent="0"/>
            <a:endParaRPr lang="nb-NO" dirty="0">
              <a:solidFill>
                <a:schemeClr val="tx1"/>
              </a:solidFill>
            </a:endParaRPr>
          </a:p>
          <a:p>
            <a:r>
              <a:rPr lang="nb-NO" b="1" dirty="0">
                <a:solidFill>
                  <a:schemeClr val="accent3"/>
                </a:solidFill>
              </a:rPr>
              <a:t>Utvikle prosess og kriterier</a:t>
            </a:r>
            <a:br>
              <a:rPr lang="nb-NO" b="1" dirty="0">
                <a:solidFill>
                  <a:schemeClr val="accent3"/>
                </a:solidFill>
              </a:rPr>
            </a:br>
            <a:r>
              <a:rPr lang="nb-NO" dirty="0">
                <a:solidFill>
                  <a:schemeClr val="tx1"/>
                </a:solidFill>
              </a:rPr>
              <a:t>Vi foreslår å utvikle en prosess og kriterier for årlig å kunne prioritere eventuelle nye tiltak som kan øke måloppnåelsen i samråd med blant annet strategieiere (KMD og KS) og Skate. Se anbefaling om styrket oppfølging på virksomhetsnivå.</a:t>
            </a:r>
          </a:p>
        </p:txBody>
      </p:sp>
      <p:sp>
        <p:nvSpPr>
          <p:cNvPr id="7" name="Plassholder for tekst 6">
            <a:extLst>
              <a:ext uri="{FF2B5EF4-FFF2-40B4-BE49-F238E27FC236}">
                <a16:creationId xmlns:a16="http://schemas.microsoft.com/office/drawing/2014/main" id="{7386BDEC-4971-8B46-B316-D70F8C8F6C4D}"/>
              </a:ext>
            </a:extLst>
          </p:cNvPr>
          <p:cNvSpPr>
            <a:spLocks noGrp="1"/>
          </p:cNvSpPr>
          <p:nvPr>
            <p:ph type="body" sz="quarter" idx="11"/>
          </p:nvPr>
        </p:nvSpPr>
        <p:spPr/>
        <p:txBody>
          <a:bodyPr/>
          <a:lstStyle/>
          <a:p>
            <a:r>
              <a:rPr lang="nb-NO"/>
              <a:t>4 – Anbefalinger</a:t>
            </a:r>
          </a:p>
        </p:txBody>
      </p:sp>
      <p:sp>
        <p:nvSpPr>
          <p:cNvPr id="9" name="TekstSylinder 15">
            <a:extLst>
              <a:ext uri="{FF2B5EF4-FFF2-40B4-BE49-F238E27FC236}">
                <a16:creationId xmlns:a16="http://schemas.microsoft.com/office/drawing/2014/main" id="{7E9E9CFF-6E7F-4A19-9B18-D5E084AA8E96}"/>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36</a:t>
            </a:fld>
            <a:endParaRPr lang="nb-NO" sz="1100" b="1">
              <a:latin typeface="Arial" panose="020B0604020202020204" pitchFamily="34" charset="0"/>
            </a:endParaRPr>
          </a:p>
        </p:txBody>
      </p:sp>
      <p:sp>
        <p:nvSpPr>
          <p:cNvPr id="11" name="TekstSylinder 24">
            <a:extLst>
              <a:ext uri="{FF2B5EF4-FFF2-40B4-BE49-F238E27FC236}">
                <a16:creationId xmlns:a16="http://schemas.microsoft.com/office/drawing/2014/main" id="{E68C7705-3B0D-4798-8DAC-0A90A372912A}"/>
              </a:ext>
            </a:extLst>
          </p:cNvPr>
          <p:cNvSpPr txBox="1"/>
          <p:nvPr/>
        </p:nvSpPr>
        <p:spPr>
          <a:xfrm>
            <a:off x="1285875" y="7727705"/>
            <a:ext cx="2398619" cy="15740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latin typeface="Arial" panose="020B0604020202020204" pitchFamily="34" charset="0"/>
                <a:hlinkClick r:id="rId4"/>
              </a:rPr>
              <a:t>Datafabrikk</a:t>
            </a:r>
            <a:r>
              <a:rPr lang="nb-NO" sz="1000" b="0" i="1">
                <a:latin typeface="Arial" panose="020B0604020202020204" pitchFamily="34" charset="0"/>
              </a:rPr>
              <a:t>. </a:t>
            </a:r>
            <a:r>
              <a:rPr lang="nb-NO" sz="1000" b="0" i="1" err="1">
                <a:latin typeface="Arial" panose="020B0604020202020204" pitchFamily="34" charset="0"/>
              </a:rPr>
              <a:t>DigitalNorway</a:t>
            </a:r>
            <a:r>
              <a:rPr lang="nb-NO" sz="1000" b="0" i="1">
                <a:latin typeface="Arial" panose="020B0604020202020204" pitchFamily="34" charset="0"/>
              </a:rPr>
              <a:t> 2020. </a:t>
            </a:r>
          </a:p>
        </p:txBody>
      </p:sp>
      <p:sp>
        <p:nvSpPr>
          <p:cNvPr id="8" name="Rectangle 7">
            <a:extLst>
              <a:ext uri="{FF2B5EF4-FFF2-40B4-BE49-F238E27FC236}">
                <a16:creationId xmlns:a16="http://schemas.microsoft.com/office/drawing/2014/main" id="{F4FC399E-CBBA-4C81-BC05-4791F65F93D5}"/>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2</a:t>
            </a:r>
          </a:p>
        </p:txBody>
      </p:sp>
    </p:spTree>
    <p:extLst>
      <p:ext uri="{BB962C8B-B14F-4D97-AF65-F5344CB8AC3E}">
        <p14:creationId xmlns:p14="http://schemas.microsoft.com/office/powerpoint/2010/main" val="3073380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55635363-0F3B-354B-8D66-79CA58327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604946"/>
            <a:ext cx="7897621" cy="5577901"/>
          </a:xfrm>
          <a:prstGeom prst="rect">
            <a:avLst/>
          </a:prstGeom>
        </p:spPr>
      </p:pic>
      <p:sp>
        <p:nvSpPr>
          <p:cNvPr id="7" name="Tittel 6">
            <a:extLst>
              <a:ext uri="{FF2B5EF4-FFF2-40B4-BE49-F238E27FC236}">
                <a16:creationId xmlns:a16="http://schemas.microsoft.com/office/drawing/2014/main" id="{F93C8655-629F-A343-88DA-30753158EF2F}"/>
              </a:ext>
            </a:extLst>
          </p:cNvPr>
          <p:cNvSpPr>
            <a:spLocks noGrp="1"/>
          </p:cNvSpPr>
          <p:nvPr>
            <p:ph type="title"/>
          </p:nvPr>
        </p:nvSpPr>
        <p:spPr>
          <a:xfrm>
            <a:off x="1297432" y="642756"/>
            <a:ext cx="13706031" cy="692497"/>
          </a:xfrm>
        </p:spPr>
        <p:txBody>
          <a:bodyPr/>
          <a:lstStyle/>
          <a:p>
            <a:r>
              <a:rPr lang="nb-NO"/>
              <a:t>Synliggjøre handlingsplanens effekt på bærekraftsmålene</a:t>
            </a:r>
          </a:p>
        </p:txBody>
      </p:sp>
      <p:sp>
        <p:nvSpPr>
          <p:cNvPr id="8" name="Plassholder for tekst 7">
            <a:extLst>
              <a:ext uri="{FF2B5EF4-FFF2-40B4-BE49-F238E27FC236}">
                <a16:creationId xmlns:a16="http://schemas.microsoft.com/office/drawing/2014/main" id="{C525218D-062A-DF49-BB6F-DDFEB01210A3}"/>
              </a:ext>
            </a:extLst>
          </p:cNvPr>
          <p:cNvSpPr>
            <a:spLocks noGrp="1"/>
          </p:cNvSpPr>
          <p:nvPr>
            <p:ph type="body" sz="quarter" idx="10"/>
          </p:nvPr>
        </p:nvSpPr>
        <p:spPr/>
        <p:txBody>
          <a:bodyPr numCol="2"/>
          <a:lstStyle/>
          <a:p>
            <a:r>
              <a:rPr lang="nb-NO" b="1" dirty="0">
                <a:solidFill>
                  <a:schemeClr val="tx1"/>
                </a:solidFill>
              </a:rPr>
              <a:t>Vi anbefaler å kartlegge effekten av innsatsområdene på FNs </a:t>
            </a:r>
            <a:r>
              <a:rPr lang="nb-NO" b="1" dirty="0" err="1">
                <a:solidFill>
                  <a:schemeClr val="tx1"/>
                </a:solidFill>
              </a:rPr>
              <a:t>bærekraftsmål</a:t>
            </a:r>
            <a:r>
              <a:rPr lang="nb-NO" b="1" dirty="0">
                <a:solidFill>
                  <a:schemeClr val="tx1"/>
                </a:solidFill>
              </a:rPr>
              <a:t>. Det er viktig for å følge opp regjeringens beslutning om at alle strategier, handlingsplaner, stortings-meldinger og proposisjoner skal omtale effekten på bærekrafts-målene, for å sette nasjonale ambisjoner og delmål, og for å bidra til økt innsats for å nå målene. </a:t>
            </a:r>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r>
              <a:rPr lang="nb-NO" b="1" dirty="0">
                <a:solidFill>
                  <a:schemeClr val="accent3"/>
                </a:solidFill>
              </a:rPr>
              <a:t>Koble handlingsplanen og FNs </a:t>
            </a:r>
            <a:r>
              <a:rPr lang="nb-NO" b="1" dirty="0" err="1">
                <a:solidFill>
                  <a:schemeClr val="accent3"/>
                </a:solidFill>
              </a:rPr>
              <a:t>bærekraftsmål</a:t>
            </a:r>
            <a:endParaRPr lang="nb-NO" b="1" dirty="0">
              <a:solidFill>
                <a:schemeClr val="accent3"/>
              </a:solidFill>
            </a:endParaRPr>
          </a:p>
          <a:p>
            <a:r>
              <a:rPr lang="nb-NO" dirty="0"/>
              <a:t>Vi foreslår at eierne av de ulike initiativene i handlingsplanen i løpet av 2021 vurderer hvilke </a:t>
            </a:r>
            <a:r>
              <a:rPr lang="nb-NO" dirty="0" err="1"/>
              <a:t>bærekraftsmål</a:t>
            </a:r>
            <a:r>
              <a:rPr lang="nb-NO" dirty="0"/>
              <a:t> arbeidet understøtter. Konkret anbefaler vi at det i rapporteringen av initiativet beskrives hva som er utfordringen med å nå </a:t>
            </a:r>
            <a:r>
              <a:rPr lang="nb-NO" dirty="0" err="1"/>
              <a:t>bærekraftsmålet</a:t>
            </a:r>
            <a:r>
              <a:rPr lang="nb-NO" dirty="0"/>
              <a:t>. Vi anbefaler videre at eierne vurderer om arbeidet med initiativet eller innsatsområdet kan bidra til å nå </a:t>
            </a:r>
            <a:r>
              <a:rPr lang="nb-NO" dirty="0" err="1"/>
              <a:t>bærekraftsmål</a:t>
            </a:r>
            <a:r>
              <a:rPr lang="nb-NO" dirty="0"/>
              <a:t> i industrisektoren, øvrig næringsliv eller velferds- og utdanningspolitikken.</a:t>
            </a:r>
          </a:p>
          <a:p>
            <a:endParaRPr lang="nb-NO" dirty="0"/>
          </a:p>
          <a:p>
            <a:r>
              <a:rPr lang="nb-NO" b="1" dirty="0">
                <a:solidFill>
                  <a:schemeClr val="accent3"/>
                </a:solidFill>
              </a:rPr>
              <a:t>Samarbeid og måling</a:t>
            </a:r>
          </a:p>
          <a:p>
            <a:r>
              <a:rPr lang="nb-NO" dirty="0"/>
              <a:t>Det bør jobbes videre med indikatorer for å måle effekten over tid. Indikatorene bør følge EUs klassifiseringssystem (taksonomi) for bærekraftig økonomisk aktivitet.</a:t>
            </a:r>
            <a:r>
              <a:rPr lang="nb-NO" baseline="30000" dirty="0"/>
              <a:t>1</a:t>
            </a:r>
            <a:endParaRPr lang="nb-NO" dirty="0"/>
          </a:p>
          <a:p>
            <a:endParaRPr lang="nb-NO" dirty="0">
              <a:latin typeface="Arial" panose="020B0604020202020204" pitchFamily="34" charset="0"/>
            </a:endParaRPr>
          </a:p>
          <a:p>
            <a:r>
              <a:rPr lang="nb-NO" dirty="0">
                <a:latin typeface="Arial" panose="020B0604020202020204" pitchFamily="34" charset="0"/>
              </a:rPr>
              <a:t>Tydeligere mål og ambisjoner kan gjøre det lettere å engasjere samarbeidspartnere fra næringsliv, forskning og frivillighet. </a:t>
            </a:r>
            <a:r>
              <a:rPr lang="nb-NO" dirty="0"/>
              <a:t>Digdir kan legge til rette for økt samarbeid og innovasjon ved å </a:t>
            </a:r>
            <a:r>
              <a:rPr lang="nb-NO" dirty="0" err="1"/>
              <a:t>fasilitere</a:t>
            </a:r>
            <a:r>
              <a:rPr lang="nb-NO" dirty="0"/>
              <a:t> møteplasser for å koble digitaliseringsaktører med aktører fra blant annet industrisektoren, øvrig næringsliv eller velferds-, forsknings- og utdanningssektoren.</a:t>
            </a:r>
          </a:p>
        </p:txBody>
      </p:sp>
      <p:sp>
        <p:nvSpPr>
          <p:cNvPr id="9" name="Plassholder for tekst 8">
            <a:extLst>
              <a:ext uri="{FF2B5EF4-FFF2-40B4-BE49-F238E27FC236}">
                <a16:creationId xmlns:a16="http://schemas.microsoft.com/office/drawing/2014/main" id="{5A38BA85-6957-034D-8184-0959E0ABC8B0}"/>
              </a:ext>
            </a:extLst>
          </p:cNvPr>
          <p:cNvSpPr>
            <a:spLocks noGrp="1"/>
          </p:cNvSpPr>
          <p:nvPr>
            <p:ph type="body" sz="quarter" idx="11"/>
          </p:nvPr>
        </p:nvSpPr>
        <p:spPr/>
        <p:txBody>
          <a:bodyPr/>
          <a:lstStyle/>
          <a:p>
            <a:r>
              <a:rPr lang="nb-NO"/>
              <a:t>4 – Anbefalinger</a:t>
            </a:r>
          </a:p>
          <a:p>
            <a:endParaRPr lang="nb-NO"/>
          </a:p>
        </p:txBody>
      </p:sp>
      <p:sp>
        <p:nvSpPr>
          <p:cNvPr id="12" name="TekstSylinder 11">
            <a:extLst>
              <a:ext uri="{FF2B5EF4-FFF2-40B4-BE49-F238E27FC236}">
                <a16:creationId xmlns:a16="http://schemas.microsoft.com/office/drawing/2014/main" id="{ACAEE172-EB0E-4749-A4C6-4E0DDA476F87}"/>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t>37</a:t>
            </a:fld>
            <a:endParaRPr lang="nb-NO" sz="1100" b="1"/>
          </a:p>
        </p:txBody>
      </p:sp>
      <p:sp>
        <p:nvSpPr>
          <p:cNvPr id="2" name="Rectangle 1">
            <a:extLst>
              <a:ext uri="{FF2B5EF4-FFF2-40B4-BE49-F238E27FC236}">
                <a16:creationId xmlns:a16="http://schemas.microsoft.com/office/drawing/2014/main" id="{01C9C411-BC19-40EB-AF33-91BF20244798}"/>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3</a:t>
            </a:r>
          </a:p>
        </p:txBody>
      </p:sp>
      <p:sp>
        <p:nvSpPr>
          <p:cNvPr id="10" name="TekstSylinder 24">
            <a:extLst>
              <a:ext uri="{FF2B5EF4-FFF2-40B4-BE49-F238E27FC236}">
                <a16:creationId xmlns:a16="http://schemas.microsoft.com/office/drawing/2014/main" id="{4DAAB646-1EFD-4A7D-B0F1-4A840B194491}"/>
              </a:ext>
            </a:extLst>
          </p:cNvPr>
          <p:cNvSpPr txBox="1"/>
          <p:nvPr/>
        </p:nvSpPr>
        <p:spPr>
          <a:xfrm>
            <a:off x="7557897" y="7727705"/>
            <a:ext cx="6042216"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dirty="0">
                <a:latin typeface="Arial" panose="020B0604020202020204" pitchFamily="34" charset="0"/>
              </a:rPr>
              <a:t>1</a:t>
            </a:r>
            <a:r>
              <a:rPr lang="nb-NO" sz="1000" b="0" i="1" dirty="0">
                <a:latin typeface="Arial" panose="020B0604020202020204" pitchFamily="34" charset="0"/>
              </a:rPr>
              <a:t> </a:t>
            </a:r>
            <a:r>
              <a:rPr lang="nb-NO" sz="1000" b="0" i="1" dirty="0">
                <a:latin typeface="Arial" panose="020B0604020202020204" pitchFamily="34" charset="0"/>
                <a:hlinkClick r:id="rId4"/>
              </a:rPr>
              <a:t>EU-kommisjonen publiserer utkast til kriterier i klassifiseringssystemet for bærekraftig økonomisk aktivitet</a:t>
            </a:r>
            <a:r>
              <a:rPr lang="nb-NO" sz="1000" b="0" i="1" dirty="0">
                <a:latin typeface="Arial" panose="020B0604020202020204" pitchFamily="34" charset="0"/>
              </a:rPr>
              <a:t>. Finansdepartementet 2020. </a:t>
            </a:r>
          </a:p>
        </p:txBody>
      </p:sp>
    </p:spTree>
    <p:extLst>
      <p:ext uri="{BB962C8B-B14F-4D97-AF65-F5344CB8AC3E}">
        <p14:creationId xmlns:p14="http://schemas.microsoft.com/office/powerpoint/2010/main" val="1313191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ED1E1A6B-9A6B-1046-818B-3A684DBA2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34" y="4294340"/>
            <a:ext cx="5297994" cy="3741847"/>
          </a:xfrm>
          <a:prstGeom prst="rect">
            <a:avLst/>
          </a:prstGeom>
        </p:spPr>
      </p:pic>
      <p:sp>
        <p:nvSpPr>
          <p:cNvPr id="2" name="Tittel 1">
            <a:extLst>
              <a:ext uri="{FF2B5EF4-FFF2-40B4-BE49-F238E27FC236}">
                <a16:creationId xmlns:a16="http://schemas.microsoft.com/office/drawing/2014/main" id="{856A5FCA-7432-4FA2-B41E-345808568CE3}"/>
              </a:ext>
            </a:extLst>
          </p:cNvPr>
          <p:cNvSpPr>
            <a:spLocks noGrp="1"/>
          </p:cNvSpPr>
          <p:nvPr>
            <p:ph type="title"/>
          </p:nvPr>
        </p:nvSpPr>
        <p:spPr>
          <a:xfrm>
            <a:off x="1297432" y="642756"/>
            <a:ext cx="14035333" cy="692497"/>
          </a:xfrm>
        </p:spPr>
        <p:txBody>
          <a:bodyPr/>
          <a:lstStyle/>
          <a:p>
            <a:r>
              <a:rPr lang="nb-NO">
                <a:latin typeface="Arial" panose="020B0604020202020204" pitchFamily="34" charset="0"/>
                <a:cs typeface="Arial"/>
              </a:rPr>
              <a:t>Styrke sammenheng mellom livshendelsene og initiativene</a:t>
            </a:r>
          </a:p>
        </p:txBody>
      </p:sp>
      <p:sp>
        <p:nvSpPr>
          <p:cNvPr id="3" name="Plassholder for tekst 2">
            <a:extLst>
              <a:ext uri="{FF2B5EF4-FFF2-40B4-BE49-F238E27FC236}">
                <a16:creationId xmlns:a16="http://schemas.microsoft.com/office/drawing/2014/main" id="{29968272-6EE7-4F2B-93F7-65485B3E0FBF}"/>
              </a:ext>
            </a:extLst>
          </p:cNvPr>
          <p:cNvSpPr>
            <a:spLocks noGrp="1"/>
          </p:cNvSpPr>
          <p:nvPr>
            <p:ph type="body" sz="quarter" idx="10"/>
          </p:nvPr>
        </p:nvSpPr>
        <p:spPr>
          <a:xfrm>
            <a:off x="1652954" y="1762699"/>
            <a:ext cx="11939220" cy="5796976"/>
          </a:xfrm>
        </p:spPr>
        <p:txBody>
          <a:bodyPr/>
          <a:lstStyle/>
          <a:p>
            <a:r>
              <a:rPr lang="nb-NO" b="1" dirty="0">
                <a:latin typeface="Arial" panose="020B0604020202020204" pitchFamily="34" charset="0"/>
              </a:rPr>
              <a:t>For å realisere livshendelsene er vi avhengig av økt deling av data, klart og digitaliseringsvennlig regelverk, felles økosystem for nasjonal digital samhandling og tjenesteutvikling, med mer. Vi anbefaler derfor at initiativene i handlingsplanen kobles tydeligere opp mot arbeidet med livshendelsene og på sikt opp mot andre viktige samfunnsutfordringer.</a:t>
            </a:r>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pPr algn="l"/>
            <a:endParaRPr lang="nb-NO" dirty="0">
              <a:latin typeface="Arial" panose="020B0604020202020204" pitchFamily="34" charset="0"/>
            </a:endParaRPr>
          </a:p>
          <a:p>
            <a:r>
              <a:rPr lang="nb-NO" b="1" dirty="0">
                <a:solidFill>
                  <a:schemeClr val="accent3"/>
                </a:solidFill>
                <a:latin typeface="Arial" panose="020B0604020202020204" pitchFamily="34" charset="0"/>
              </a:rPr>
              <a:t>Missions-tilnærming</a:t>
            </a:r>
          </a:p>
          <a:p>
            <a:r>
              <a:rPr lang="nb-NO" dirty="0">
                <a:latin typeface="Arial" panose="020B0604020202020204" pitchFamily="34" charset="0"/>
              </a:rPr>
              <a:t>I arbeidet med to av livshendelsene tester man nå missions som en tilnærming for å </a:t>
            </a:r>
            <a:r>
              <a:rPr lang="nb-NO" dirty="0" err="1">
                <a:latin typeface="Arial" panose="020B0604020202020204" pitchFamily="34" charset="0"/>
              </a:rPr>
              <a:t>målrette</a:t>
            </a:r>
            <a:r>
              <a:rPr lang="nb-NO" dirty="0">
                <a:latin typeface="Arial" panose="020B0604020202020204" pitchFamily="34" charset="0"/>
              </a:rPr>
              <a:t> og bidra til å realisere livshendelsene. I forlengelse av dette anbefaler vi at departementene innleder samarbeid om å definere felles mål knyttet livshendelsene, og lar virksomhetene i fellesskap definere konkrete løsninger gjennom arbeidet med disse. Koblingen mellom livshendelsene og de andre kapitlene i strategien blir viktig i dette arbeidet.</a:t>
            </a:r>
          </a:p>
          <a:p>
            <a:endParaRPr lang="nb-NO" dirty="0">
              <a:latin typeface="Arial" panose="020B0604020202020204" pitchFamily="34" charset="0"/>
            </a:endParaRPr>
          </a:p>
          <a:p>
            <a:r>
              <a:rPr lang="nb-NO" b="1" dirty="0">
                <a:solidFill>
                  <a:schemeClr val="accent3"/>
                </a:solidFill>
                <a:latin typeface="Arial" panose="020B0604020202020204" pitchFamily="34" charset="0"/>
              </a:rPr>
              <a:t>Samle innsats om store, felles satsinger</a:t>
            </a:r>
          </a:p>
          <a:p>
            <a:r>
              <a:rPr lang="nb-NO" dirty="0">
                <a:latin typeface="Arial" panose="020B0604020202020204" pitchFamily="34" charset="0"/>
              </a:rPr>
              <a:t>I EU er DIGITAL-programmet koblet tett til forsknings- og innovasjonsprogrammet Horisont Europa. Sistnevnte har introdusert «missions» for å </a:t>
            </a:r>
            <a:r>
              <a:rPr lang="nb-NO" dirty="0" err="1">
                <a:latin typeface="Arial" panose="020B0604020202020204" pitchFamily="34" charset="0"/>
              </a:rPr>
              <a:t>målrette</a:t>
            </a:r>
            <a:r>
              <a:rPr lang="nb-NO" dirty="0">
                <a:latin typeface="Arial" panose="020B0604020202020204" pitchFamily="34" charset="0"/>
              </a:rPr>
              <a:t> innsatsen om fem overordnede, ambisiøse mål. Vi anbefaler at man på sikt vurderer samme tilnærming for å forene krefter om digitalisering, bærekraft, forskning, næringsutvikling og politikkutvikling i større felles satsinger. Det følger finansiering med Horisont Europa og DIGITAL. Norge bør ha som ambisjon at flere felles digitaliseringssatsinger finansieres via programmene. </a:t>
            </a:r>
          </a:p>
          <a:p>
            <a:endParaRPr lang="nb-NO" dirty="0">
              <a:latin typeface="Arial" panose="020B0604020202020204" pitchFamily="34" charset="0"/>
            </a:endParaRPr>
          </a:p>
          <a:p>
            <a:r>
              <a:rPr lang="nb-NO" dirty="0">
                <a:latin typeface="Arial" panose="020B0604020202020204" pitchFamily="34" charset="0"/>
              </a:rPr>
              <a:t>Innenfor innsatsområdene og forvaltningen pågår det allerede arbeid for å løse flere store samfunnsutfordringer knyttet til f.eks. klima og ressursbruk. Konkrete eksempler er de offentlig-private samarbeidene (OPS) innenfor sjømat og landbruk. Det kan være aktuelt å bruke erfaringer fra disse OPS-ene og å utvikle flere slik samarbeid. </a:t>
            </a:r>
          </a:p>
          <a:p>
            <a:endParaRPr lang="nb-NO" dirty="0">
              <a:latin typeface="Arial" panose="020B0604020202020204" pitchFamily="34" charset="0"/>
            </a:endParaRPr>
          </a:p>
          <a:p>
            <a:endParaRPr lang="nb-NO" dirty="0">
              <a:latin typeface="Arial" panose="020B0604020202020204" pitchFamily="34" charset="0"/>
            </a:endParaRPr>
          </a:p>
        </p:txBody>
      </p:sp>
      <p:sp>
        <p:nvSpPr>
          <p:cNvPr id="6" name="Plassholder for tekst 5">
            <a:extLst>
              <a:ext uri="{FF2B5EF4-FFF2-40B4-BE49-F238E27FC236}">
                <a16:creationId xmlns:a16="http://schemas.microsoft.com/office/drawing/2014/main" id="{47841B17-1749-3546-A960-211CC43840D8}"/>
              </a:ext>
            </a:extLst>
          </p:cNvPr>
          <p:cNvSpPr>
            <a:spLocks noGrp="1"/>
          </p:cNvSpPr>
          <p:nvPr>
            <p:ph type="body" sz="quarter" idx="11"/>
          </p:nvPr>
        </p:nvSpPr>
        <p:spPr/>
        <p:txBody>
          <a:bodyPr/>
          <a:lstStyle/>
          <a:p>
            <a:r>
              <a:rPr lang="nb-NO"/>
              <a:t>4 – Anbefalinger</a:t>
            </a:r>
          </a:p>
        </p:txBody>
      </p:sp>
      <p:sp>
        <p:nvSpPr>
          <p:cNvPr id="11" name="TekstSylinder 15">
            <a:extLst>
              <a:ext uri="{FF2B5EF4-FFF2-40B4-BE49-F238E27FC236}">
                <a16:creationId xmlns:a16="http://schemas.microsoft.com/office/drawing/2014/main" id="{F72146BC-1C8B-4745-BF93-74514DAD8803}"/>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38</a:t>
            </a:fld>
            <a:endParaRPr lang="nb-NO" sz="1100" b="1">
              <a:latin typeface="Arial" panose="020B0604020202020204" pitchFamily="34" charset="0"/>
            </a:endParaRPr>
          </a:p>
        </p:txBody>
      </p:sp>
      <p:sp>
        <p:nvSpPr>
          <p:cNvPr id="7" name="Rectangle 6">
            <a:extLst>
              <a:ext uri="{FF2B5EF4-FFF2-40B4-BE49-F238E27FC236}">
                <a16:creationId xmlns:a16="http://schemas.microsoft.com/office/drawing/2014/main" id="{0DF92155-F615-42D4-925E-0081A49392D1}"/>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4</a:t>
            </a:r>
          </a:p>
        </p:txBody>
      </p:sp>
    </p:spTree>
    <p:extLst>
      <p:ext uri="{BB962C8B-B14F-4D97-AF65-F5344CB8AC3E}">
        <p14:creationId xmlns:p14="http://schemas.microsoft.com/office/powerpoint/2010/main" val="42973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6F3D71C4-9849-9C48-9E6A-10E2A92F1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6283" y="3576917"/>
            <a:ext cx="6401209" cy="4521021"/>
          </a:xfrm>
          <a:prstGeom prst="rect">
            <a:avLst/>
          </a:prstGeom>
        </p:spPr>
      </p:pic>
      <p:sp>
        <p:nvSpPr>
          <p:cNvPr id="2" name="Tittel 1">
            <a:extLst>
              <a:ext uri="{FF2B5EF4-FFF2-40B4-BE49-F238E27FC236}">
                <a16:creationId xmlns:a16="http://schemas.microsoft.com/office/drawing/2014/main" id="{1886E81B-7DF5-47F3-9DB0-92D13758E860}"/>
              </a:ext>
            </a:extLst>
          </p:cNvPr>
          <p:cNvSpPr>
            <a:spLocks noGrp="1"/>
          </p:cNvSpPr>
          <p:nvPr>
            <p:ph type="title"/>
          </p:nvPr>
        </p:nvSpPr>
        <p:spPr>
          <a:xfrm>
            <a:off x="1297432" y="642756"/>
            <a:ext cx="13817062" cy="692497"/>
          </a:xfrm>
        </p:spPr>
        <p:txBody>
          <a:bodyPr/>
          <a:lstStyle/>
          <a:p>
            <a:r>
              <a:rPr lang="nb-NO" dirty="0"/>
              <a:t>Styrke oppfølgingen på virksomhetsnivå</a:t>
            </a:r>
          </a:p>
        </p:txBody>
      </p:sp>
      <p:sp>
        <p:nvSpPr>
          <p:cNvPr id="3" name="Plassholder for tekst 2">
            <a:extLst>
              <a:ext uri="{FF2B5EF4-FFF2-40B4-BE49-F238E27FC236}">
                <a16:creationId xmlns:a16="http://schemas.microsoft.com/office/drawing/2014/main" id="{AD70D651-1276-4515-A7D7-A8640C2F8C30}"/>
              </a:ext>
            </a:extLst>
          </p:cNvPr>
          <p:cNvSpPr>
            <a:spLocks noGrp="1"/>
          </p:cNvSpPr>
          <p:nvPr>
            <p:ph type="body" sz="quarter" idx="10"/>
          </p:nvPr>
        </p:nvSpPr>
        <p:spPr/>
        <p:txBody>
          <a:bodyPr/>
          <a:lstStyle/>
          <a:p>
            <a:r>
              <a:rPr lang="nb-NO" b="1" dirty="0">
                <a:solidFill>
                  <a:schemeClr val="tx1"/>
                </a:solidFill>
              </a:rPr>
              <a:t>Skates nye mandat gir Skate en tydelig rolle i arbeidet med digitaliseringsstrategien. Dette må konkretiseres i ansvar rundt oppfølging av handlingsplanen. Vi anbefaler derfor å styrke rollen til Skate i oppfølgingen av felles økosystem og tydeliggjøre Skates ansvar for oppfølging av initiativer i handlingsplanen.</a:t>
            </a:r>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endParaRPr lang="nb-NO" b="1" dirty="0"/>
          </a:p>
          <a:p>
            <a:r>
              <a:rPr lang="nb-NO" b="1" dirty="0">
                <a:solidFill>
                  <a:schemeClr val="accent3"/>
                </a:solidFill>
              </a:rPr>
              <a:t>Styrke rollen til Skate i oppfølgingen av felles økosystem</a:t>
            </a:r>
          </a:p>
          <a:p>
            <a:r>
              <a:rPr lang="nb-NO" dirty="0">
                <a:solidFill>
                  <a:schemeClr val="tx1"/>
                </a:solidFill>
              </a:rPr>
              <a:t>I en justert versjon av handlingsplanen bør Skate og Digdir sammen få et tydelig ansvar for samordning og videreutvikling av felles ressurser i felles økosystem. Vi anbefaler at dette tas inn som et initiativ i handlingsplanen under innsatsområdet «</a:t>
            </a:r>
            <a:r>
              <a:rPr lang="nb-NO" dirty="0"/>
              <a:t>Felles økosystem for nasjonal digital samhandling og tjenesteutvikling»</a:t>
            </a:r>
            <a:r>
              <a:rPr lang="nb-NO" dirty="0">
                <a:solidFill>
                  <a:schemeClr val="tx1"/>
                </a:solidFill>
              </a:rPr>
              <a:t>. Dette vil gi samsvar mellom Skates nye mandat og handlingsplanen og styrke Skates rolle i oppfølging av handlingsplanen. </a:t>
            </a:r>
          </a:p>
          <a:p>
            <a:endParaRPr lang="nb-NO" dirty="0">
              <a:solidFill>
                <a:schemeClr val="tx1"/>
              </a:solidFill>
            </a:endParaRPr>
          </a:p>
          <a:p>
            <a:r>
              <a:rPr lang="nb-NO" b="1" dirty="0">
                <a:solidFill>
                  <a:schemeClr val="accent3"/>
                </a:solidFill>
              </a:rPr>
              <a:t>Tydeliggjøre Skates ansvar for oppfølging av initiativer i handlingsplanen</a:t>
            </a:r>
          </a:p>
          <a:p>
            <a:r>
              <a:rPr lang="nb-NO" dirty="0">
                <a:solidFill>
                  <a:schemeClr val="tx1"/>
                </a:solidFill>
              </a:rPr>
              <a:t>Skate bør også i 2021 vurdere hvordan de skal følge opp de andre oppgavene i Skates mandat knyttet til regjeringens digitaliserings-strategi og de initiativene der som det er naturlig at Skate følger opp.</a:t>
            </a:r>
          </a:p>
          <a:p>
            <a:endParaRPr lang="nb-NO" dirty="0">
              <a:solidFill>
                <a:schemeClr val="tx1"/>
              </a:solidFill>
            </a:endParaRPr>
          </a:p>
          <a:p>
            <a:r>
              <a:rPr lang="nb-NO" b="1" dirty="0">
                <a:solidFill>
                  <a:schemeClr val="accent3"/>
                </a:solidFill>
              </a:rPr>
              <a:t>Mer oppmerksomhet på gevinstrealisering</a:t>
            </a:r>
          </a:p>
          <a:p>
            <a:r>
              <a:rPr lang="nb-NO" dirty="0">
                <a:solidFill>
                  <a:schemeClr val="tx1"/>
                </a:solidFill>
              </a:rPr>
              <a:t>Arbeidet med strategien har kommet så langt at det vil være naturlig å starte synliggjøringen av gevinstene strategien skaper for samfunnet. Digitaliseringsdirektoratet vil derfor undersøke mulighetene for </a:t>
            </a:r>
            <a:r>
              <a:rPr lang="nb-NO" dirty="0"/>
              <a:t>samarbeid med KS, akademia og anerkjente leverandører av statistikk og undersøkelser for å vurdere effektene av digitaliseringsstrategien på nasjonalt nivå (stat og kommuner) gjennom hele strategiperioden. </a:t>
            </a:r>
            <a:endParaRPr lang="nb-NO" dirty="0">
              <a:solidFill>
                <a:schemeClr val="tx1"/>
              </a:solidFill>
            </a:endParaRPr>
          </a:p>
        </p:txBody>
      </p:sp>
      <p:sp>
        <p:nvSpPr>
          <p:cNvPr id="12" name="Plassholder for tekst 11">
            <a:extLst>
              <a:ext uri="{FF2B5EF4-FFF2-40B4-BE49-F238E27FC236}">
                <a16:creationId xmlns:a16="http://schemas.microsoft.com/office/drawing/2014/main" id="{3F75A917-2EED-2949-B5C6-7F3FA2A1F461}"/>
              </a:ext>
            </a:extLst>
          </p:cNvPr>
          <p:cNvSpPr>
            <a:spLocks noGrp="1"/>
          </p:cNvSpPr>
          <p:nvPr>
            <p:ph type="body" sz="quarter" idx="11"/>
          </p:nvPr>
        </p:nvSpPr>
        <p:spPr/>
        <p:txBody>
          <a:bodyPr/>
          <a:lstStyle/>
          <a:p>
            <a:r>
              <a:rPr lang="nb-NO"/>
              <a:t>4 – Anbefalinger</a:t>
            </a:r>
          </a:p>
        </p:txBody>
      </p:sp>
      <p:sp>
        <p:nvSpPr>
          <p:cNvPr id="7" name="TekstSylinder 15">
            <a:extLst>
              <a:ext uri="{FF2B5EF4-FFF2-40B4-BE49-F238E27FC236}">
                <a16:creationId xmlns:a16="http://schemas.microsoft.com/office/drawing/2014/main" id="{59D59862-8F06-4C77-9011-1E460E19B9A0}"/>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39</a:t>
            </a:fld>
            <a:endParaRPr lang="nb-NO" sz="1100" b="1">
              <a:latin typeface="Arial" panose="020B0604020202020204" pitchFamily="34" charset="0"/>
            </a:endParaRPr>
          </a:p>
        </p:txBody>
      </p:sp>
      <p:sp>
        <p:nvSpPr>
          <p:cNvPr id="8" name="Rectangle 7">
            <a:extLst>
              <a:ext uri="{FF2B5EF4-FFF2-40B4-BE49-F238E27FC236}">
                <a16:creationId xmlns:a16="http://schemas.microsoft.com/office/drawing/2014/main" id="{67205A7F-8328-4E60-9F9F-C511CFD075D0}"/>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5</a:t>
            </a:r>
          </a:p>
        </p:txBody>
      </p:sp>
    </p:spTree>
    <p:extLst>
      <p:ext uri="{BB962C8B-B14F-4D97-AF65-F5344CB8AC3E}">
        <p14:creationId xmlns:p14="http://schemas.microsoft.com/office/powerpoint/2010/main" val="3811054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D945C85-EDE1-41F2-819A-E9BDDAE54C49}"/>
              </a:ext>
            </a:extLst>
          </p:cNvPr>
          <p:cNvSpPr>
            <a:spLocks noGrp="1"/>
          </p:cNvSpPr>
          <p:nvPr>
            <p:ph type="title"/>
          </p:nvPr>
        </p:nvSpPr>
        <p:spPr/>
        <p:txBody>
          <a:bodyPr/>
          <a:lstStyle/>
          <a:p>
            <a:r>
              <a:rPr lang="nb-NO"/>
              <a:t>Sammendrag</a:t>
            </a:r>
          </a:p>
        </p:txBody>
      </p:sp>
      <p:sp>
        <p:nvSpPr>
          <p:cNvPr id="2" name="Plassholder for tekst 1">
            <a:extLst>
              <a:ext uri="{FF2B5EF4-FFF2-40B4-BE49-F238E27FC236}">
                <a16:creationId xmlns:a16="http://schemas.microsoft.com/office/drawing/2014/main" id="{AE37A518-C1AF-3D4A-94E0-AFD44257E3C9}"/>
              </a:ext>
            </a:extLst>
          </p:cNvPr>
          <p:cNvSpPr>
            <a:spLocks noGrp="1"/>
          </p:cNvSpPr>
          <p:nvPr>
            <p:ph type="body" sz="quarter" idx="10"/>
          </p:nvPr>
        </p:nvSpPr>
        <p:spPr>
          <a:xfrm>
            <a:off x="2413000" y="1709395"/>
            <a:ext cx="13304078" cy="6149975"/>
          </a:xfrm>
        </p:spPr>
        <p:txBody>
          <a:bodyPr>
            <a:noAutofit/>
          </a:bodyPr>
          <a:lstStyle/>
          <a:p>
            <a:r>
              <a:rPr lang="nb-NO" sz="2400" b="1"/>
              <a:t>Status</a:t>
            </a:r>
            <a:r>
              <a:rPr lang="nb-NO" sz="2400"/>
              <a:t> viser god fremdrift. 23 av 28 initiativ er igangsatt, 4 er ferdigstilt og 2 er i operativ pilot. 5 initiativ er ikke igangsatt. Enkelte virksomheter melder om forsinkelser, mens andre rapporterer om vesentlige forbedringer i virksomhetens digitale løsninger.</a:t>
            </a:r>
          </a:p>
          <a:p>
            <a:r>
              <a:rPr lang="nb-NO" sz="2400" b="1"/>
              <a:t>Arbeidet</a:t>
            </a:r>
            <a:r>
              <a:rPr lang="nb-NO" sz="2400"/>
              <a:t> med sammenhengende tjenester er preget av høy aktivitet. Selv om det formelle eierskap til hver livshendelse fremgår av strategien er det behov for et tydeligere utøvende eierskap og bedre samordning i arbeidet med enkelte av livshendelsene. </a:t>
            </a:r>
          </a:p>
          <a:p>
            <a:r>
              <a:rPr lang="nb-NO" sz="2400" b="1"/>
              <a:t>Brukerinnsikt og -involvering </a:t>
            </a:r>
            <a:r>
              <a:rPr lang="nb-NO" sz="2400"/>
              <a:t>er sjelden styrende for digitale strategier og prioriteringer.</a:t>
            </a:r>
            <a:r>
              <a:rPr lang="nb-NO" sz="2400" baseline="30000"/>
              <a:t>1</a:t>
            </a:r>
            <a:r>
              <a:rPr lang="nb-NO" sz="2400"/>
              <a:t> </a:t>
            </a:r>
          </a:p>
          <a:p>
            <a:r>
              <a:rPr lang="nb-NO" sz="2400" b="1"/>
              <a:t>Samfunnsutfordringer</a:t>
            </a:r>
            <a:r>
              <a:rPr lang="nb-NO" sz="2400"/>
              <a:t> som den pågående pandemien, presset på nasjonale og internasjonale økonomier, nye teknologier og politiske føringer nasjonalt og internasjonalt understreker behovet for fleksibilitet i langsiktige strategier og handlingsplaner. </a:t>
            </a:r>
          </a:p>
          <a:p>
            <a:r>
              <a:rPr lang="nb-NO" sz="2400" b="1"/>
              <a:t>De viktigste anbefalingene </a:t>
            </a:r>
            <a:r>
              <a:rPr lang="nb-NO" sz="2400"/>
              <a:t>i denne rapporten er å styrke arbeidet med digital kompetanse på nasjonalt nivå, vurdere å inkludere nye initiativer av nasjonal betydning i handlingsplanen, og omtale effekten av handlingsplanen på FNs </a:t>
            </a:r>
            <a:r>
              <a:rPr lang="nb-NO" sz="2400" err="1"/>
              <a:t>bærekraftsmål</a:t>
            </a:r>
            <a:r>
              <a:rPr lang="nb-NO" sz="2400"/>
              <a:t>.</a:t>
            </a:r>
          </a:p>
        </p:txBody>
      </p:sp>
      <p:sp>
        <p:nvSpPr>
          <p:cNvPr id="3" name="Plassholder for tekst 2">
            <a:extLst>
              <a:ext uri="{FF2B5EF4-FFF2-40B4-BE49-F238E27FC236}">
                <a16:creationId xmlns:a16="http://schemas.microsoft.com/office/drawing/2014/main" id="{89083466-433F-8548-A9AC-43B00CFD053A}"/>
              </a:ext>
            </a:extLst>
          </p:cNvPr>
          <p:cNvSpPr>
            <a:spLocks noGrp="1"/>
          </p:cNvSpPr>
          <p:nvPr>
            <p:ph type="body" sz="quarter" idx="11"/>
          </p:nvPr>
        </p:nvSpPr>
        <p:spPr/>
        <p:txBody>
          <a:bodyPr/>
          <a:lstStyle/>
          <a:p>
            <a:r>
              <a:rPr lang="nb-NO"/>
              <a:t>1 – Sammendrag</a:t>
            </a:r>
          </a:p>
        </p:txBody>
      </p:sp>
      <p:sp>
        <p:nvSpPr>
          <p:cNvPr id="5" name="TekstSylinder 4">
            <a:extLst>
              <a:ext uri="{FF2B5EF4-FFF2-40B4-BE49-F238E27FC236}">
                <a16:creationId xmlns:a16="http://schemas.microsoft.com/office/drawing/2014/main" id="{BFE5D52E-7910-4948-8E5C-C1BAD8B59806}"/>
              </a:ext>
            </a:extLst>
          </p:cNvPr>
          <p:cNvSpPr txBox="1"/>
          <p:nvPr/>
        </p:nvSpPr>
        <p:spPr>
          <a:xfrm>
            <a:off x="14632290" y="8267700"/>
            <a:ext cx="297797" cy="215444"/>
          </a:xfrm>
          <a:prstGeom prst="rect">
            <a:avLst/>
          </a:prstGeom>
          <a:noFill/>
        </p:spPr>
        <p:txBody>
          <a:bodyPr wrap="square" tIns="0" rtlCol="0" anchor="t">
            <a:spAutoFit/>
          </a:bodyPr>
          <a:lstStyle/>
          <a:p>
            <a:fld id="{B0D998A7-8CFD-8644-914D-450B192E71B7}" type="slidenum">
              <a:rPr lang="nb-NO" sz="1100" b="1" smtClean="0"/>
              <a:t>4</a:t>
            </a:fld>
            <a:endParaRPr lang="nb-NO" sz="1100" b="1"/>
          </a:p>
        </p:txBody>
      </p:sp>
      <p:sp>
        <p:nvSpPr>
          <p:cNvPr id="7" name="TekstSylinder 24">
            <a:extLst>
              <a:ext uri="{FF2B5EF4-FFF2-40B4-BE49-F238E27FC236}">
                <a16:creationId xmlns:a16="http://schemas.microsoft.com/office/drawing/2014/main" id="{909A4898-40E5-4C88-9CA7-377BAF32EBBF}"/>
              </a:ext>
            </a:extLst>
          </p:cNvPr>
          <p:cNvSpPr txBox="1"/>
          <p:nvPr/>
        </p:nvSpPr>
        <p:spPr>
          <a:xfrm>
            <a:off x="1297431" y="8048015"/>
            <a:ext cx="3117408" cy="153888"/>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IT i praksis 2020. Rambøll Management </a:t>
            </a:r>
            <a:r>
              <a:rPr lang="nb-NO" sz="1000" b="0" i="1" err="1">
                <a:latin typeface="Arial" panose="020B0604020202020204" pitchFamily="34" charset="0"/>
              </a:rPr>
              <a:t>Consulting</a:t>
            </a:r>
            <a:r>
              <a:rPr lang="nb-NO" sz="1000" b="0" i="1">
                <a:latin typeface="Arial" panose="020B0604020202020204" pitchFamily="34" charset="0"/>
              </a:rPr>
              <a:t>.</a:t>
            </a:r>
          </a:p>
        </p:txBody>
      </p:sp>
    </p:spTree>
    <p:extLst>
      <p:ext uri="{BB962C8B-B14F-4D97-AF65-F5344CB8AC3E}">
        <p14:creationId xmlns:p14="http://schemas.microsoft.com/office/powerpoint/2010/main" val="416625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6C47A1D-3E0B-B947-A2C5-C359DDB833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38" t="9197" r="24541" b="7148"/>
          <a:stretch/>
        </p:blipFill>
        <p:spPr>
          <a:xfrm>
            <a:off x="1008797" y="3634400"/>
            <a:ext cx="4437531" cy="4317948"/>
          </a:xfrm>
          <a:prstGeom prst="rect">
            <a:avLst/>
          </a:prstGeom>
        </p:spPr>
      </p:pic>
      <p:sp>
        <p:nvSpPr>
          <p:cNvPr id="2" name="Tittel 1">
            <a:extLst>
              <a:ext uri="{FF2B5EF4-FFF2-40B4-BE49-F238E27FC236}">
                <a16:creationId xmlns:a16="http://schemas.microsoft.com/office/drawing/2014/main" id="{5B5AE5C6-FAA1-4DFA-814E-1CD1700CE660}"/>
              </a:ext>
            </a:extLst>
          </p:cNvPr>
          <p:cNvSpPr>
            <a:spLocks noGrp="1"/>
          </p:cNvSpPr>
          <p:nvPr>
            <p:ph type="title"/>
          </p:nvPr>
        </p:nvSpPr>
        <p:spPr>
          <a:xfrm>
            <a:off x="1297432" y="642756"/>
            <a:ext cx="14328050" cy="692497"/>
          </a:xfrm>
        </p:spPr>
        <p:txBody>
          <a:bodyPr/>
          <a:lstStyle/>
          <a:p>
            <a:r>
              <a:rPr lang="nb-NO"/>
              <a:t>Styrke oppfølgingen på departementsnivå</a:t>
            </a:r>
          </a:p>
        </p:txBody>
      </p:sp>
      <p:sp>
        <p:nvSpPr>
          <p:cNvPr id="3" name="Plassholder for tekst 2">
            <a:extLst>
              <a:ext uri="{FF2B5EF4-FFF2-40B4-BE49-F238E27FC236}">
                <a16:creationId xmlns:a16="http://schemas.microsoft.com/office/drawing/2014/main" id="{069532BD-5F0A-4F58-93B3-67C84AEB194C}"/>
              </a:ext>
            </a:extLst>
          </p:cNvPr>
          <p:cNvSpPr>
            <a:spLocks noGrp="1"/>
          </p:cNvSpPr>
          <p:nvPr>
            <p:ph type="body" sz="quarter" idx="10"/>
          </p:nvPr>
        </p:nvSpPr>
        <p:spPr>
          <a:xfrm>
            <a:off x="1296978" y="1762699"/>
            <a:ext cx="12295196" cy="3118583"/>
          </a:xfrm>
        </p:spPr>
        <p:txBody>
          <a:bodyPr/>
          <a:lstStyle/>
          <a:p>
            <a:r>
              <a:rPr lang="nb-NO" b="1" dirty="0"/>
              <a:t>Vi anbefaler at målbildene for de enkelte livshendelsene tydelig-gjøres og følges opp på et høyere nivå på tvers av </a:t>
            </a:r>
            <a:r>
              <a:rPr lang="nb-NO" b="1" dirty="0" err="1"/>
              <a:t>departemen-tene</a:t>
            </a:r>
            <a:r>
              <a:rPr lang="nb-NO" b="1" dirty="0"/>
              <a:t>. Dette for mer effektivt å kunne løse problemstillinger knyttet til styring, finansiering og regelverk på tvers av de etablerte styringslinjer. Videre anbefaler vi å vurdere hvordan tildelingsbrev kan koordineres for å sikre sammenheng og samordning i arbeidet med initiativene og livshendelsene i handlingsplanen.</a:t>
            </a:r>
          </a:p>
          <a:p>
            <a:endParaRPr lang="nb-NO" b="1"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b="1" dirty="0">
                <a:solidFill>
                  <a:schemeClr val="accent3"/>
                </a:solidFill>
              </a:rPr>
              <a:t>Tydelige og synlige </a:t>
            </a:r>
            <a:r>
              <a:rPr lang="nb-NO" b="1" dirty="0" err="1">
                <a:solidFill>
                  <a:schemeClr val="accent3"/>
                </a:solidFill>
              </a:rPr>
              <a:t>målbilder</a:t>
            </a:r>
            <a:endParaRPr lang="nb-NO" b="1" dirty="0">
              <a:solidFill>
                <a:schemeClr val="accent3"/>
              </a:solidFill>
            </a:endParaRPr>
          </a:p>
          <a:p>
            <a:r>
              <a:rPr lang="nb-NO" dirty="0"/>
              <a:t>Vi anbefaler at målbildene for de enkelte livshendelsene blir tydeligere og synlige, gjerne gjennom at departementene blir tydeligere banner-førere for de livshendelser de har ansvaret for. Trenden er at det for-ventes mer samarbeide på tvers. For å få det til må departementene vise nysgjerrighet for hva om skjer i andre departementer.</a:t>
            </a:r>
          </a:p>
          <a:p>
            <a:endParaRPr lang="nb-NO" dirty="0"/>
          </a:p>
          <a:p>
            <a:r>
              <a:rPr lang="nb-NO" dirty="0"/>
              <a:t>Med bakgrunn i den tidligere anbefalingen om felles satsinger og oppdrag, anbefaler vi også at </a:t>
            </a:r>
            <a:r>
              <a:rPr lang="nb-NO" dirty="0">
                <a:solidFill>
                  <a:prstClr val="black"/>
                </a:solidFill>
              </a:rPr>
              <a:t>KMD i 2021 igangsetter initiativet «Regjeringen vil legge til rette for samordnet styring av nasjonale fellesløsninger gjennom tildelingsbrev».</a:t>
            </a:r>
          </a:p>
          <a:p>
            <a:endParaRPr lang="nb-NO" dirty="0">
              <a:solidFill>
                <a:prstClr val="black"/>
              </a:solidFill>
            </a:endParaRPr>
          </a:p>
          <a:p>
            <a:r>
              <a:rPr lang="nb-NO" b="1" dirty="0">
                <a:solidFill>
                  <a:schemeClr val="accent3"/>
                </a:solidFill>
              </a:rPr>
              <a:t>Ta i bruk god praksis</a:t>
            </a:r>
          </a:p>
          <a:p>
            <a:r>
              <a:rPr lang="nb-NO" dirty="0">
                <a:solidFill>
                  <a:prstClr val="black"/>
                </a:solidFill>
              </a:rPr>
              <a:t>Det styrkede samarbeidet mellom departementene om livshendelsen </a:t>
            </a:r>
            <a:r>
              <a:rPr lang="nb-NO" i="1" dirty="0">
                <a:solidFill>
                  <a:prstClr val="black"/>
                </a:solidFill>
              </a:rPr>
              <a:t>Alvorlig sykt barn</a:t>
            </a:r>
            <a:r>
              <a:rPr lang="nb-NO" dirty="0">
                <a:solidFill>
                  <a:prstClr val="black"/>
                </a:solidFill>
              </a:rPr>
              <a:t> er et eksempel på god praksis som bør vurderes i arbeidet med de andre livshendelsene.</a:t>
            </a:r>
          </a:p>
          <a:p>
            <a:endParaRPr lang="nb-NO" dirty="0">
              <a:solidFill>
                <a:prstClr val="black"/>
              </a:solidFill>
            </a:endParaRPr>
          </a:p>
        </p:txBody>
      </p:sp>
      <p:sp>
        <p:nvSpPr>
          <p:cNvPr id="7" name="Plassholder for tekst 6">
            <a:extLst>
              <a:ext uri="{FF2B5EF4-FFF2-40B4-BE49-F238E27FC236}">
                <a16:creationId xmlns:a16="http://schemas.microsoft.com/office/drawing/2014/main" id="{40FB58F8-532F-894D-8168-38AD79EA0C66}"/>
              </a:ext>
            </a:extLst>
          </p:cNvPr>
          <p:cNvSpPr>
            <a:spLocks noGrp="1"/>
          </p:cNvSpPr>
          <p:nvPr>
            <p:ph type="body" sz="quarter" idx="11"/>
          </p:nvPr>
        </p:nvSpPr>
        <p:spPr/>
        <p:txBody>
          <a:bodyPr/>
          <a:lstStyle/>
          <a:p>
            <a:r>
              <a:rPr lang="nb-NO"/>
              <a:t>4 – Anbefalinger</a:t>
            </a:r>
          </a:p>
        </p:txBody>
      </p:sp>
      <p:sp>
        <p:nvSpPr>
          <p:cNvPr id="6" name="TekstSylinder 15">
            <a:extLst>
              <a:ext uri="{FF2B5EF4-FFF2-40B4-BE49-F238E27FC236}">
                <a16:creationId xmlns:a16="http://schemas.microsoft.com/office/drawing/2014/main" id="{000E064D-578B-4F87-85B0-F044B721BCC7}"/>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40</a:t>
            </a:fld>
            <a:endParaRPr lang="nb-NO" sz="1100" b="1">
              <a:latin typeface="Arial" panose="020B0604020202020204" pitchFamily="34" charset="0"/>
            </a:endParaRPr>
          </a:p>
        </p:txBody>
      </p:sp>
      <p:sp>
        <p:nvSpPr>
          <p:cNvPr id="9" name="Rectangle 8">
            <a:extLst>
              <a:ext uri="{FF2B5EF4-FFF2-40B4-BE49-F238E27FC236}">
                <a16:creationId xmlns:a16="http://schemas.microsoft.com/office/drawing/2014/main" id="{7AE3D30E-BFDD-4FC8-B336-8994E3B9AA5C}"/>
              </a:ext>
            </a:extLst>
          </p:cNvPr>
          <p:cNvSpPr/>
          <p:nvPr/>
        </p:nvSpPr>
        <p:spPr>
          <a:xfrm>
            <a:off x="506186" y="642756"/>
            <a:ext cx="779689" cy="692497"/>
          </a:xfrm>
          <a:prstGeom prst="rect">
            <a:avLst/>
          </a:prstGeom>
        </p:spPr>
        <p:txBody>
          <a:bodyPr vert="horz" lIns="0" tIns="0" rIns="0" bIns="0" rtlCol="0" anchor="t" anchorCtr="0">
            <a:noAutofit/>
          </a:bodyPr>
          <a:lstStyle/>
          <a:p>
            <a:pPr algn="ctr" defTabSz="1219085">
              <a:lnSpc>
                <a:spcPct val="90000"/>
              </a:lnSpc>
              <a:spcBef>
                <a:spcPct val="0"/>
              </a:spcBef>
            </a:pPr>
            <a:r>
              <a:rPr lang="nb-NO" sz="4200" b="1">
                <a:solidFill>
                  <a:schemeClr val="accent2"/>
                </a:solidFill>
                <a:latin typeface="+mj-lt"/>
                <a:ea typeface="+mj-ea"/>
                <a:cs typeface="+mj-cs"/>
              </a:rPr>
              <a:t>6</a:t>
            </a:r>
          </a:p>
        </p:txBody>
      </p:sp>
    </p:spTree>
    <p:extLst>
      <p:ext uri="{BB962C8B-B14F-4D97-AF65-F5344CB8AC3E}">
        <p14:creationId xmlns:p14="http://schemas.microsoft.com/office/powerpoint/2010/main" val="2252285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333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828DC17F-CF14-47F5-B5C5-F11F4C133164}"/>
              </a:ext>
            </a:extLst>
          </p:cNvPr>
          <p:cNvSpPr>
            <a:spLocks noGrp="1"/>
          </p:cNvSpPr>
          <p:nvPr>
            <p:ph type="body" sz="quarter" idx="11"/>
          </p:nvPr>
        </p:nvSpPr>
        <p:spPr/>
        <p:txBody>
          <a:bodyPr/>
          <a:lstStyle/>
          <a:p>
            <a:r>
              <a:rPr lang="nb-NO">
                <a:latin typeface="Arial" panose="020B0604020202020204" pitchFamily="34" charset="0"/>
              </a:rPr>
              <a:t>Vedlegg 1</a:t>
            </a:r>
          </a:p>
        </p:txBody>
      </p:sp>
      <p:sp>
        <p:nvSpPr>
          <p:cNvPr id="3" name="Plassholder for tekst 2">
            <a:extLst>
              <a:ext uri="{FF2B5EF4-FFF2-40B4-BE49-F238E27FC236}">
                <a16:creationId xmlns:a16="http://schemas.microsoft.com/office/drawing/2014/main" id="{113A9A0F-6D37-4386-A01A-7F60724F9D71}"/>
              </a:ext>
            </a:extLst>
          </p:cNvPr>
          <p:cNvSpPr>
            <a:spLocks noGrp="1"/>
          </p:cNvSpPr>
          <p:nvPr>
            <p:ph type="body" sz="quarter" idx="10"/>
          </p:nvPr>
        </p:nvSpPr>
        <p:spPr>
          <a:xfrm>
            <a:off x="1297432" y="1733867"/>
            <a:ext cx="13281490" cy="5032749"/>
          </a:xfrm>
        </p:spPr>
        <p:txBody>
          <a:bodyPr/>
          <a:lstStyle/>
          <a:p>
            <a:r>
              <a:rPr lang="nb-NO" b="1">
                <a:latin typeface="Arial" panose="020B0604020202020204" pitchFamily="34" charset="0"/>
              </a:rPr>
              <a:t>I flere deler av erfaringsrapporten omtaler vi missions som en tilnærming. Missions er omtalt i Meld. St. 30 (2019–2020) </a:t>
            </a:r>
            <a:r>
              <a:rPr lang="nb-NO" b="1" i="1">
                <a:latin typeface="Arial" panose="020B0604020202020204" pitchFamily="34" charset="0"/>
              </a:rPr>
              <a:t>En innovativ offentlig sektor – Kultur, ledelse og kompetanse</a:t>
            </a:r>
            <a:r>
              <a:rPr lang="nb-NO" b="1">
                <a:latin typeface="Arial" panose="020B0604020202020204" pitchFamily="34" charset="0"/>
              </a:rPr>
              <a:t> under omtale av Horisont Europa:</a:t>
            </a:r>
          </a:p>
          <a:p>
            <a:endParaRPr lang="nb-NO" i="1">
              <a:latin typeface="Arial" panose="020B0604020202020204" pitchFamily="34" charset="0"/>
            </a:endParaRPr>
          </a:p>
          <a:p>
            <a:pPr defTabSz="534988"/>
            <a:r>
              <a:rPr lang="nb-NO">
                <a:latin typeface="Arial" panose="020B0604020202020204" pitchFamily="34" charset="0"/>
              </a:rPr>
              <a:t>	</a:t>
            </a:r>
            <a:r>
              <a:rPr lang="nb-NO" i="1">
                <a:latin typeface="Arial" panose="020B0604020202020204" pitchFamily="34" charset="0"/>
              </a:rPr>
              <a:t>Missions innebærer å samle innsats om 	overordnede og ambisiøse mål. Dette gir 	en kraft og dynamikk som kan åpne opp for 	større innovasjoner. Missions, eller oppdrag, 	søker å kombinere ambisiøse mål (top-	</a:t>
            </a:r>
            <a:r>
              <a:rPr lang="nb-NO" i="1" err="1">
                <a:latin typeface="Arial" panose="020B0604020202020204" pitchFamily="34" charset="0"/>
              </a:rPr>
              <a:t>down</a:t>
            </a:r>
            <a:r>
              <a:rPr lang="nb-NO" i="1">
                <a:latin typeface="Arial" panose="020B0604020202020204" pitchFamily="34" charset="0"/>
              </a:rPr>
              <a:t>) med bredt engasjement og innsats 	(</a:t>
            </a:r>
            <a:r>
              <a:rPr lang="nb-NO" i="1" err="1">
                <a:latin typeface="Arial" panose="020B0604020202020204" pitchFamily="34" charset="0"/>
              </a:rPr>
              <a:t>bottom</a:t>
            </a:r>
            <a:r>
              <a:rPr lang="nb-NO" i="1">
                <a:latin typeface="Arial" panose="020B0604020202020204" pitchFamily="34" charset="0"/>
              </a:rPr>
              <a:t>-up). Det kan legge til rette for mer 	radikale innovasjoner i samarbeid mellom 	offentlig, privat og frivillig sektor.</a:t>
            </a:r>
          </a:p>
          <a:p>
            <a:endParaRPr lang="nb-NO">
              <a:latin typeface="Arial" panose="020B0604020202020204" pitchFamily="34" charset="0"/>
            </a:endParaRPr>
          </a:p>
          <a:p>
            <a:pPr>
              <a:buClr>
                <a:srgbClr val="1E2B3C"/>
              </a:buClr>
              <a:defRPr/>
            </a:pPr>
            <a:r>
              <a:rPr lang="nb-NO" b="1">
                <a:solidFill>
                  <a:srgbClr val="C2132C"/>
                </a:solidFill>
                <a:latin typeface="Arial" panose="020B0604020202020204"/>
              </a:rPr>
              <a:t>Livshendelser og missions</a:t>
            </a:r>
          </a:p>
          <a:p>
            <a:r>
              <a:rPr lang="nb-NO">
                <a:effectLst/>
                <a:latin typeface="Arial" panose="020B0604020202020204" pitchFamily="34" charset="0"/>
                <a:ea typeface="Calibri" panose="020F0502020204030204" pitchFamily="34" charset="0"/>
              </a:rPr>
              <a:t>Denne tilnærmingen blir testet i to av livshendelsene som har fått støtte i </a:t>
            </a:r>
            <a:r>
              <a:rPr lang="nb-NO" err="1">
                <a:effectLst/>
                <a:latin typeface="Arial" panose="020B0604020202020204" pitchFamily="34" charset="0"/>
                <a:ea typeface="Calibri" panose="020F0502020204030204" pitchFamily="34" charset="0"/>
              </a:rPr>
              <a:t>StimuLab</a:t>
            </a:r>
            <a:r>
              <a:rPr lang="nb-NO">
                <a:effectLst/>
                <a:latin typeface="Arial" panose="020B0604020202020204" pitchFamily="34" charset="0"/>
                <a:ea typeface="Calibri" panose="020F0502020204030204" pitchFamily="34" charset="0"/>
              </a:rPr>
              <a:t>-</a:t>
            </a:r>
          </a:p>
          <a:p>
            <a:r>
              <a:rPr lang="nb-NO">
                <a:effectLst/>
                <a:latin typeface="Arial" panose="020B0604020202020204" pitchFamily="34" charset="0"/>
                <a:ea typeface="Calibri" panose="020F0502020204030204" pitchFamily="34" charset="0"/>
              </a:rPr>
              <a:t>ordningen.</a:t>
            </a:r>
          </a:p>
          <a:p>
            <a:endParaRPr lang="nb-NO">
              <a:effectLst/>
              <a:latin typeface="Arial" panose="020B0604020202020204" pitchFamily="34" charset="0"/>
              <a:ea typeface="Calibri" panose="020F0502020204030204" pitchFamily="34" charset="0"/>
            </a:endParaRPr>
          </a:p>
          <a:p>
            <a:r>
              <a:rPr lang="nb-NO">
                <a:effectLst/>
                <a:latin typeface="Arial" panose="020B0604020202020204" pitchFamily="34" charset="0"/>
                <a:ea typeface="Calibri" panose="020F0502020204030204" pitchFamily="34" charset="0"/>
              </a:rPr>
              <a:t>I digitaliseringsstrategien er det ikke fastsatt målbare mål for arbeidet med livshendelsene.</a:t>
            </a:r>
            <a:r>
              <a:rPr lang="nb-NO" b="1">
                <a:effectLst/>
                <a:latin typeface="Arial" panose="020B0604020202020204" pitchFamily="34" charset="0"/>
                <a:ea typeface="Calibri" panose="020F0502020204030204" pitchFamily="34" charset="0"/>
              </a:rPr>
              <a:t> </a:t>
            </a:r>
            <a:endParaRPr lang="nb-NO" b="1">
              <a:latin typeface="Arial" panose="020B0604020202020204" pitchFamily="34" charset="0"/>
              <a:ea typeface="Times New Roman" panose="02020603050405020304" pitchFamily="18" charset="0"/>
            </a:endParaRPr>
          </a:p>
          <a:p>
            <a:pPr>
              <a:buClr>
                <a:srgbClr val="1E2B3C"/>
              </a:buClr>
              <a:defRPr/>
            </a:pPr>
            <a:r>
              <a:rPr lang="nb-NO" b="1">
                <a:solidFill>
                  <a:srgbClr val="C2132C"/>
                </a:solidFill>
                <a:latin typeface="Arial" panose="020B0604020202020204"/>
              </a:rPr>
              <a:t>Missions i Horisont Europa</a:t>
            </a:r>
          </a:p>
          <a:p>
            <a:r>
              <a:rPr lang="nb-NO">
                <a:latin typeface="Arial" panose="020B0604020202020204" pitchFamily="34" charset="0"/>
                <a:ea typeface="Times New Roman" panose="02020603050405020304" pitchFamily="18" charset="0"/>
              </a:rPr>
              <a:t>Den Europeiske digitaliseringsstrategien kobles nå tettere sammen med Horisont Europa. I 2021 lanseres fem missions i Horisont Europa:</a:t>
            </a:r>
          </a:p>
          <a:p>
            <a:endParaRPr lang="nb-NO">
              <a:latin typeface="Arial" panose="020B0604020202020204" pitchFamily="34" charset="0"/>
              <a:ea typeface="Times New Roman" panose="02020603050405020304" pitchFamily="18" charset="0"/>
            </a:endParaRPr>
          </a:p>
          <a:p>
            <a:pPr marL="285750" indent="-285750" algn="l">
              <a:buClr>
                <a:schemeClr val="accent3"/>
              </a:buClr>
              <a:buFont typeface="Arial" panose="020B0604020202020204" pitchFamily="34" charset="0"/>
              <a:buChar char="•"/>
            </a:pPr>
            <a:r>
              <a:rPr lang="en-US" b="0" i="1" u="sng">
                <a:solidFill>
                  <a:srgbClr val="004494"/>
                </a:solidFill>
                <a:effectLst/>
                <a:latin typeface="Arial" panose="020B0604020202020204" pitchFamily="34" charset="0"/>
                <a:cs typeface="Calibri" panose="020F0502020204030204" pitchFamily="34" charset="0"/>
                <a:hlinkClick r:id="rId2"/>
              </a:rPr>
              <a:t>Adaptation to climate change including societal transformation</a:t>
            </a:r>
            <a:endParaRPr lang="en-US" b="0" i="1">
              <a:solidFill>
                <a:srgbClr val="404040"/>
              </a:solidFill>
              <a:effectLst/>
              <a:latin typeface="Arial" panose="020B0604020202020204" pitchFamily="34" charset="0"/>
              <a:cs typeface="Calibri" panose="020F0502020204030204" pitchFamily="34" charset="0"/>
            </a:endParaRPr>
          </a:p>
          <a:p>
            <a:pPr marL="285750" indent="-285750" algn="l">
              <a:buClr>
                <a:schemeClr val="accent3"/>
              </a:buClr>
              <a:buFont typeface="Arial" panose="020B0604020202020204" pitchFamily="34" charset="0"/>
              <a:buChar char="•"/>
            </a:pPr>
            <a:r>
              <a:rPr lang="en-US" b="0" i="1" u="sng">
                <a:solidFill>
                  <a:srgbClr val="004494"/>
                </a:solidFill>
                <a:effectLst/>
                <a:latin typeface="Arial" panose="020B0604020202020204" pitchFamily="34" charset="0"/>
                <a:cs typeface="Calibri" panose="020F0502020204030204" pitchFamily="34" charset="0"/>
                <a:hlinkClick r:id="rId3"/>
              </a:rPr>
              <a:t>Cancer</a:t>
            </a:r>
            <a:endParaRPr lang="en-US" b="0" i="1">
              <a:solidFill>
                <a:srgbClr val="404040"/>
              </a:solidFill>
              <a:effectLst/>
              <a:latin typeface="Arial" panose="020B0604020202020204" pitchFamily="34" charset="0"/>
              <a:cs typeface="Calibri" panose="020F0502020204030204" pitchFamily="34" charset="0"/>
            </a:endParaRPr>
          </a:p>
          <a:p>
            <a:pPr marL="285750" indent="-285750" algn="l">
              <a:buClr>
                <a:schemeClr val="accent3"/>
              </a:buClr>
              <a:buFont typeface="Arial" panose="020B0604020202020204" pitchFamily="34" charset="0"/>
              <a:buChar char="•"/>
            </a:pPr>
            <a:r>
              <a:rPr lang="en-US" b="0" i="1" u="sng">
                <a:solidFill>
                  <a:srgbClr val="004494"/>
                </a:solidFill>
                <a:effectLst/>
                <a:latin typeface="Arial" panose="020B0604020202020204" pitchFamily="34" charset="0"/>
                <a:cs typeface="Calibri" panose="020F0502020204030204" pitchFamily="34" charset="0"/>
                <a:hlinkClick r:id="rId4"/>
              </a:rPr>
              <a:t>Climate-neutral and smart cities</a:t>
            </a:r>
            <a:endParaRPr lang="en-US" b="0" i="1">
              <a:solidFill>
                <a:srgbClr val="404040"/>
              </a:solidFill>
              <a:effectLst/>
              <a:latin typeface="Arial" panose="020B0604020202020204" pitchFamily="34" charset="0"/>
              <a:cs typeface="Calibri" panose="020F0502020204030204" pitchFamily="34" charset="0"/>
            </a:endParaRPr>
          </a:p>
          <a:p>
            <a:pPr marL="285750" indent="-285750" algn="l">
              <a:buClr>
                <a:schemeClr val="accent3"/>
              </a:buClr>
              <a:buFont typeface="Arial" panose="020B0604020202020204" pitchFamily="34" charset="0"/>
              <a:buChar char="•"/>
            </a:pPr>
            <a:r>
              <a:rPr lang="en-US" b="0" i="1" u="sng">
                <a:solidFill>
                  <a:srgbClr val="004494"/>
                </a:solidFill>
                <a:effectLst/>
                <a:latin typeface="Arial" panose="020B0604020202020204" pitchFamily="34" charset="0"/>
                <a:cs typeface="Calibri" panose="020F0502020204030204" pitchFamily="34" charset="0"/>
                <a:hlinkClick r:id="rId5"/>
              </a:rPr>
              <a:t>Healthy oceans, seas, coastal and inland waters</a:t>
            </a:r>
            <a:endParaRPr lang="en-US" b="0" i="1">
              <a:solidFill>
                <a:srgbClr val="404040"/>
              </a:solidFill>
              <a:effectLst/>
              <a:latin typeface="Arial" panose="020B0604020202020204" pitchFamily="34" charset="0"/>
              <a:cs typeface="Calibri" panose="020F0502020204030204" pitchFamily="34" charset="0"/>
            </a:endParaRPr>
          </a:p>
          <a:p>
            <a:pPr marL="285750" indent="-285750" algn="l">
              <a:buClr>
                <a:schemeClr val="accent3"/>
              </a:buClr>
              <a:buFont typeface="Arial" panose="020B0604020202020204" pitchFamily="34" charset="0"/>
              <a:buChar char="•"/>
            </a:pPr>
            <a:r>
              <a:rPr lang="en-US" b="0" i="1" u="sng">
                <a:solidFill>
                  <a:srgbClr val="004494"/>
                </a:solidFill>
                <a:effectLst/>
                <a:latin typeface="Arial" panose="020B0604020202020204" pitchFamily="34" charset="0"/>
                <a:cs typeface="Calibri" panose="020F0502020204030204" pitchFamily="34" charset="0"/>
                <a:hlinkClick r:id="rId6"/>
              </a:rPr>
              <a:t>Soil health and food</a:t>
            </a:r>
            <a:endParaRPr lang="en-US" b="0" i="1">
              <a:solidFill>
                <a:srgbClr val="404040"/>
              </a:solidFill>
              <a:effectLst/>
              <a:latin typeface="Arial" panose="020B0604020202020204" pitchFamily="34" charset="0"/>
              <a:cs typeface="Calibri" panose="020F0502020204030204" pitchFamily="34" charset="0"/>
            </a:endParaRPr>
          </a:p>
          <a:p>
            <a:endParaRPr lang="nb-NO">
              <a:effectLst/>
              <a:latin typeface="Arial" panose="020B0604020202020204" pitchFamily="34" charset="0"/>
              <a:ea typeface="Times New Roman" panose="02020603050405020304" pitchFamily="18" charset="0"/>
            </a:endParaRPr>
          </a:p>
          <a:p>
            <a:r>
              <a:rPr lang="nb-NO">
                <a:effectLst/>
                <a:latin typeface="Arial" panose="020B0604020202020204" pitchFamily="34" charset="0"/>
                <a:ea typeface="Times New Roman" panose="02020603050405020304" pitchFamily="18" charset="0"/>
              </a:rPr>
              <a:t>Hvert </a:t>
            </a:r>
            <a:r>
              <a:rPr lang="nb-NO" err="1">
                <a:effectLst/>
                <a:latin typeface="Arial" panose="020B0604020202020204" pitchFamily="34" charset="0"/>
                <a:ea typeface="Times New Roman" panose="02020603050405020304" pitchFamily="18" charset="0"/>
              </a:rPr>
              <a:t>mission</a:t>
            </a:r>
            <a:r>
              <a:rPr lang="nb-NO">
                <a:effectLst/>
                <a:latin typeface="Arial" panose="020B0604020202020204" pitchFamily="34" charset="0"/>
                <a:ea typeface="Times New Roman" panose="02020603050405020304" pitchFamily="18" charset="0"/>
              </a:rPr>
              <a:t>/oppdrag skal fungere som en portefølje av aktiviteter som forskningsprosjekt, politikkutvikling og juridiske initiativ for å nå målbare mål.</a:t>
            </a:r>
            <a:r>
              <a:rPr lang="nb-NO" baseline="30000">
                <a:effectLst/>
                <a:latin typeface="Arial" panose="020B0604020202020204" pitchFamily="34" charset="0"/>
                <a:ea typeface="Times New Roman" panose="02020603050405020304" pitchFamily="18" charset="0"/>
              </a:rPr>
              <a:t>1</a:t>
            </a:r>
          </a:p>
          <a:p>
            <a:endParaRPr lang="nb-NO" b="1">
              <a:latin typeface="Arial" panose="020B0604020202020204" pitchFamily="34" charset="0"/>
              <a:ea typeface="Times New Roman" panose="02020603050405020304" pitchFamily="18" charset="0"/>
            </a:endParaRPr>
          </a:p>
          <a:p>
            <a:endParaRPr lang="nb-NO" b="1">
              <a:latin typeface="Arial" panose="020B0604020202020204" pitchFamily="34" charset="0"/>
              <a:ea typeface="Times New Roman" panose="02020603050405020304" pitchFamily="18" charset="0"/>
            </a:endParaRPr>
          </a:p>
          <a:p>
            <a:endParaRPr lang="nb-NO" b="1">
              <a:latin typeface="Arial" panose="020B0604020202020204" pitchFamily="34" charset="0"/>
              <a:ea typeface="Times New Roman" panose="02020603050405020304" pitchFamily="18" charset="0"/>
            </a:endParaRPr>
          </a:p>
          <a:p>
            <a:endParaRPr lang="nb-NO" b="1">
              <a:latin typeface="Arial" panose="020B0604020202020204" pitchFamily="34" charset="0"/>
              <a:ea typeface="Times New Roman" panose="02020603050405020304" pitchFamily="18" charset="0"/>
            </a:endParaRPr>
          </a:p>
          <a:p>
            <a:endParaRPr lang="nb-NO" b="1">
              <a:latin typeface="Arial" panose="020B0604020202020204" pitchFamily="34" charset="0"/>
              <a:ea typeface="Times New Roman" panose="02020603050405020304" pitchFamily="18" charset="0"/>
            </a:endParaRPr>
          </a:p>
          <a:p>
            <a:endParaRPr lang="nb-NO" b="1">
              <a:latin typeface="Arial" panose="020B0604020202020204" pitchFamily="34" charset="0"/>
              <a:ea typeface="Times New Roman" panose="02020603050405020304" pitchFamily="18" charset="0"/>
            </a:endParaRPr>
          </a:p>
          <a:p>
            <a:pPr>
              <a:buClr>
                <a:srgbClr val="1E2B3C"/>
              </a:buClr>
              <a:defRPr/>
            </a:pPr>
            <a:r>
              <a:rPr lang="nb-NO" b="1">
                <a:solidFill>
                  <a:srgbClr val="C2132C"/>
                </a:solidFill>
                <a:latin typeface="Arial" panose="020B0604020202020204"/>
              </a:rPr>
              <a:t>Missions og bærekraftsmål</a:t>
            </a:r>
          </a:p>
          <a:p>
            <a:r>
              <a:rPr lang="nb-NO">
                <a:latin typeface="Arial" panose="020B0604020202020204" pitchFamily="34" charset="0"/>
                <a:ea typeface="Times New Roman" panose="02020603050405020304" pitchFamily="18" charset="0"/>
              </a:rPr>
              <a:t>Riksrevisjonen kritiserer Norges innsats for å realisere FNs bærekraftsmål. Vi har anbefalt at livshendelsene, og det enkelte initiativ vurderer hvilken effekt innsatsen har på </a:t>
            </a:r>
            <a:r>
              <a:rPr lang="nb-NO" err="1">
                <a:latin typeface="Arial" panose="020B0604020202020204" pitchFamily="34" charset="0"/>
                <a:ea typeface="Times New Roman" panose="02020603050405020304" pitchFamily="18" charset="0"/>
              </a:rPr>
              <a:t>bærekraftsmålene</a:t>
            </a:r>
            <a:r>
              <a:rPr lang="nb-NO">
                <a:latin typeface="Arial" panose="020B0604020202020204" pitchFamily="34" charset="0"/>
                <a:ea typeface="Times New Roman" panose="02020603050405020304" pitchFamily="18" charset="0"/>
              </a:rPr>
              <a:t>. Vi mener dette kan være et første skritt til en mer helhetlig og kraftig innsats for å nå mål. Missions kan være en slik tilnærming. </a:t>
            </a:r>
          </a:p>
          <a:p>
            <a:endParaRPr lang="nb-NO">
              <a:latin typeface="Arial" panose="020B0604020202020204" pitchFamily="34" charset="0"/>
              <a:ea typeface="Times New Roman" panose="02020603050405020304" pitchFamily="18" charset="0"/>
            </a:endParaRPr>
          </a:p>
          <a:p>
            <a:r>
              <a:rPr lang="nb-NO">
                <a:latin typeface="Arial" panose="020B0604020202020204" pitchFamily="34" charset="0"/>
                <a:ea typeface="Times New Roman" panose="02020603050405020304" pitchFamily="18" charset="0"/>
              </a:rPr>
              <a:t>I en rapport der de nordiske landenes innovasjonsstrategier sammenlignes peker Rambøll og NIFU på at:</a:t>
            </a:r>
          </a:p>
          <a:p>
            <a:endParaRPr lang="nb-NO">
              <a:latin typeface="Arial" panose="020B0604020202020204" pitchFamily="34" charset="0"/>
              <a:ea typeface="Times New Roman" panose="02020603050405020304" pitchFamily="18" charset="0"/>
            </a:endParaRPr>
          </a:p>
          <a:p>
            <a:pPr defTabSz="620713"/>
            <a:r>
              <a:rPr lang="nb-NO">
                <a:effectLst/>
                <a:latin typeface="Arial" panose="020B0604020202020204" pitchFamily="34" charset="0"/>
                <a:ea typeface="Times New Roman" panose="02020603050405020304" pitchFamily="18" charset="0"/>
              </a:rPr>
              <a:t>	«</a:t>
            </a:r>
            <a:r>
              <a:rPr lang="nb-NO" i="1">
                <a:effectLst/>
                <a:latin typeface="Arial" panose="020B0604020202020204" pitchFamily="34" charset="0"/>
                <a:ea typeface="Times New Roman" panose="02020603050405020304" pitchFamily="18" charset="0"/>
              </a:rPr>
              <a:t>…Til tross for denne tendensen, er 	tredje 	generasjons innovasjonspolitikk i liten grad 	utviklet i Norge. Mens Finland og delvis 	Island og Sverige har tatt de første stegene 	over i en mer dedikert tverrsektoriell 	missions-modus i arbeidet med samfunns-	utfordringer, nøyer Norge seg med å	peke 	på </a:t>
            </a:r>
            <a:r>
              <a:rPr lang="nb-NO" i="1" err="1">
                <a:effectLst/>
                <a:latin typeface="Arial" panose="020B0604020202020204" pitchFamily="34" charset="0"/>
                <a:ea typeface="Times New Roman" panose="02020603050405020304" pitchFamily="18" charset="0"/>
              </a:rPr>
              <a:t>bærekraftsmålene</a:t>
            </a:r>
            <a:r>
              <a:rPr lang="nb-NO" i="1">
                <a:effectLst/>
                <a:latin typeface="Arial" panose="020B0604020202020204" pitchFamily="34" charset="0"/>
                <a:ea typeface="Times New Roman" panose="02020603050405020304" pitchFamily="18" charset="0"/>
              </a:rPr>
              <a:t> som sentrale 	målsettinger, men uten at disse endrer 	fremgangsmåter eller 	arbeidsmetodikk.»</a:t>
            </a:r>
            <a:r>
              <a:rPr lang="nb-NO" i="1" baseline="30000">
                <a:effectLst/>
                <a:latin typeface="Arial" panose="020B0604020202020204" pitchFamily="34" charset="0"/>
                <a:ea typeface="Times New Roman" panose="02020603050405020304" pitchFamily="18" charset="0"/>
              </a:rPr>
              <a:t>2</a:t>
            </a:r>
            <a:endParaRPr lang="nb-NO" baseline="30000">
              <a:effectLst/>
              <a:latin typeface="Arial" panose="020B0604020202020204" pitchFamily="34" charset="0"/>
              <a:ea typeface="Calibri" panose="020F0502020204030204" pitchFamily="34" charset="0"/>
            </a:endParaRPr>
          </a:p>
        </p:txBody>
      </p:sp>
      <p:sp>
        <p:nvSpPr>
          <p:cNvPr id="4" name="Tittel 3">
            <a:extLst>
              <a:ext uri="{FF2B5EF4-FFF2-40B4-BE49-F238E27FC236}">
                <a16:creationId xmlns:a16="http://schemas.microsoft.com/office/drawing/2014/main" id="{54D59625-8AA4-4AD7-B8BF-68FE6E1FB762}"/>
              </a:ext>
            </a:extLst>
          </p:cNvPr>
          <p:cNvSpPr>
            <a:spLocks noGrp="1"/>
          </p:cNvSpPr>
          <p:nvPr>
            <p:ph type="title"/>
          </p:nvPr>
        </p:nvSpPr>
        <p:spPr/>
        <p:txBody>
          <a:bodyPr/>
          <a:lstStyle/>
          <a:p>
            <a:r>
              <a:rPr lang="nb-NO">
                <a:latin typeface="Arial" panose="020B0604020202020204" pitchFamily="34" charset="0"/>
              </a:rPr>
              <a:t>Vedlegg 1 – Missions som innovasjonstilnærming</a:t>
            </a:r>
          </a:p>
        </p:txBody>
      </p:sp>
      <p:sp>
        <p:nvSpPr>
          <p:cNvPr id="5" name="Plassholder for bilde 4">
            <a:extLst>
              <a:ext uri="{FF2B5EF4-FFF2-40B4-BE49-F238E27FC236}">
                <a16:creationId xmlns:a16="http://schemas.microsoft.com/office/drawing/2014/main" id="{8A34D399-4899-46A0-9ED1-FD44DD5BA155}"/>
              </a:ext>
            </a:extLst>
          </p:cNvPr>
          <p:cNvSpPr>
            <a:spLocks noGrp="1"/>
          </p:cNvSpPr>
          <p:nvPr>
            <p:ph type="pic" sz="quarter" idx="13"/>
          </p:nvPr>
        </p:nvSpPr>
        <p:spPr/>
      </p:sp>
      <p:sp>
        <p:nvSpPr>
          <p:cNvPr id="9" name="TekstSylinder 24">
            <a:extLst>
              <a:ext uri="{FF2B5EF4-FFF2-40B4-BE49-F238E27FC236}">
                <a16:creationId xmlns:a16="http://schemas.microsoft.com/office/drawing/2014/main" id="{C041D5BA-6A83-49F4-B00A-03AE59117349}"/>
              </a:ext>
            </a:extLst>
          </p:cNvPr>
          <p:cNvSpPr txBox="1"/>
          <p:nvPr/>
        </p:nvSpPr>
        <p:spPr>
          <a:xfrm>
            <a:off x="1297430" y="7575586"/>
            <a:ext cx="14818870" cy="307777"/>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a:t>
            </a:r>
            <a:r>
              <a:rPr lang="nb-NO" sz="1000" b="0" i="1">
                <a:latin typeface="Arial" panose="020B0604020202020204" pitchFamily="34" charset="0"/>
              </a:rPr>
              <a:t> </a:t>
            </a:r>
            <a:r>
              <a:rPr lang="nb-NO" sz="1000" b="0" i="1">
                <a:hlinkClick r:id="rId7"/>
              </a:rPr>
              <a:t>Missions in Horizon Europe</a:t>
            </a:r>
            <a:r>
              <a:rPr lang="nb-NO" sz="1000" b="0" i="1"/>
              <a:t>. </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8"/>
              </a:rPr>
              <a:t>De nordiske landenes strategier for innovasjon i offentlig sektor</a:t>
            </a:r>
            <a:r>
              <a:rPr lang="nb-NO" sz="1000" b="0" i="1">
                <a:latin typeface="Arial" panose="020B0604020202020204" pitchFamily="34" charset="0"/>
              </a:rPr>
              <a:t>. NIFU og Rambøll Management Consulting 2020. </a:t>
            </a:r>
          </a:p>
        </p:txBody>
      </p:sp>
      <p:sp>
        <p:nvSpPr>
          <p:cNvPr id="7" name="TekstSylinder 15">
            <a:extLst>
              <a:ext uri="{FF2B5EF4-FFF2-40B4-BE49-F238E27FC236}">
                <a16:creationId xmlns:a16="http://schemas.microsoft.com/office/drawing/2014/main" id="{2787D923-23BE-4EFE-A8BF-1F0E6DA75F79}"/>
              </a:ext>
            </a:extLst>
          </p:cNvPr>
          <p:cNvSpPr txBox="1"/>
          <p:nvPr/>
        </p:nvSpPr>
        <p:spPr>
          <a:xfrm>
            <a:off x="14632290" y="8267699"/>
            <a:ext cx="482204" cy="215444"/>
          </a:xfrm>
          <a:prstGeom prst="rect">
            <a:avLst/>
          </a:prstGeom>
          <a:noFill/>
        </p:spPr>
        <p:txBody>
          <a:bodyPr wrap="square" tIns="0" rtlCol="0" anchor="t">
            <a:spAutoFit/>
          </a:bodyPr>
          <a:lstStyle/>
          <a:p>
            <a:pPr marL="0" marR="0" lvl="0" indent="0" algn="l" defTabSz="1149949" rtl="0" eaLnBrk="1" fontAlgn="auto" latinLnBrk="0" hangingPunct="1">
              <a:lnSpc>
                <a:spcPct val="100000"/>
              </a:lnSpc>
              <a:spcBef>
                <a:spcPts val="0"/>
              </a:spcBef>
              <a:spcAft>
                <a:spcPts val="0"/>
              </a:spcAft>
              <a:buClrTx/>
              <a:buSzTx/>
              <a:buFontTx/>
              <a:buNone/>
              <a:tabLst/>
              <a:defRPr/>
            </a:pPr>
            <a:fld id="{B0D998A7-8CFD-8644-914D-450B192E71B7}" type="slidenum">
              <a:rPr kumimoji="0" lang="nb-NO" sz="1100" b="1" i="0" u="none" strike="noStrike" kern="1200" cap="none" spc="0" normalizeH="0" baseline="0" noProof="0" smtClean="0">
                <a:ln>
                  <a:noFill/>
                </a:ln>
                <a:solidFill>
                  <a:srgbClr val="1E2B3C"/>
                </a:solidFill>
                <a:effectLst/>
                <a:uLnTx/>
                <a:uFillTx/>
                <a:latin typeface="Arial" panose="020B0604020202020204"/>
                <a:ea typeface="+mn-ea"/>
                <a:cs typeface="+mn-cs"/>
              </a:rPr>
              <a:pPr marL="0" marR="0" lvl="0" indent="0" algn="l" defTabSz="1149949" rtl="0" eaLnBrk="1" fontAlgn="auto" latinLnBrk="0" hangingPunct="1">
                <a:lnSpc>
                  <a:spcPct val="100000"/>
                </a:lnSpc>
                <a:spcBef>
                  <a:spcPts val="0"/>
                </a:spcBef>
                <a:spcAft>
                  <a:spcPts val="0"/>
                </a:spcAft>
                <a:buClrTx/>
                <a:buSzTx/>
                <a:buFontTx/>
                <a:buNone/>
                <a:tabLst/>
                <a:defRPr/>
              </a:pPr>
              <a:t>42</a:t>
            </a:fld>
            <a:endParaRPr kumimoji="0" lang="nb-NO" sz="1100" b="1" i="0" u="none" strike="noStrike" kern="1200" cap="none" spc="0" normalizeH="0" baseline="0" noProof="0">
              <a:ln>
                <a:noFill/>
              </a:ln>
              <a:solidFill>
                <a:srgbClr val="1E2B3C"/>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635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tekst 14">
            <a:extLst>
              <a:ext uri="{FF2B5EF4-FFF2-40B4-BE49-F238E27FC236}">
                <a16:creationId xmlns:a16="http://schemas.microsoft.com/office/drawing/2014/main" id="{2463A00F-C655-2843-AA02-1E1F0761CD46}"/>
              </a:ext>
            </a:extLst>
          </p:cNvPr>
          <p:cNvSpPr>
            <a:spLocks noGrp="1"/>
          </p:cNvSpPr>
          <p:nvPr>
            <p:ph type="body" sz="quarter" idx="11"/>
          </p:nvPr>
        </p:nvSpPr>
        <p:spPr/>
        <p:txBody>
          <a:bodyPr/>
          <a:lstStyle/>
          <a:p>
            <a:r>
              <a:rPr lang="nb-NO"/>
              <a:t>Vedlegg 2</a:t>
            </a:r>
          </a:p>
        </p:txBody>
      </p:sp>
      <p:sp>
        <p:nvSpPr>
          <p:cNvPr id="14" name="Plassholder for tekst 13">
            <a:extLst>
              <a:ext uri="{FF2B5EF4-FFF2-40B4-BE49-F238E27FC236}">
                <a16:creationId xmlns:a16="http://schemas.microsoft.com/office/drawing/2014/main" id="{74E486D3-6345-5245-8E51-092524EB29C7}"/>
              </a:ext>
            </a:extLst>
          </p:cNvPr>
          <p:cNvSpPr>
            <a:spLocks noGrp="1"/>
          </p:cNvSpPr>
          <p:nvPr>
            <p:ph type="body" sz="quarter" idx="10"/>
          </p:nvPr>
        </p:nvSpPr>
        <p:spPr>
          <a:xfrm>
            <a:off x="4739880" y="4419868"/>
            <a:ext cx="10263584" cy="2482227"/>
          </a:xfrm>
        </p:spPr>
        <p:txBody>
          <a:bodyPr numCol="3"/>
          <a:lstStyle/>
          <a:p>
            <a:r>
              <a:rPr lang="nb-NO" b="1" dirty="0">
                <a:solidFill>
                  <a:schemeClr val="accent3"/>
                </a:solidFill>
              </a:rPr>
              <a:t>Autonome systemer </a:t>
            </a:r>
            <a:r>
              <a:rPr lang="nb-NO" dirty="0"/>
              <a:t>er systemer som helt eller delvis kan operere selvstendig, med varierende grad av menneskelig inngripen. Det finnes ulike grader av autonomi – fra systemer hvor et menneske har overordnet kontroll over de fleste av operasjonene, til systemer som fungerer helt uavhengig av en menneskelig operatør.</a:t>
            </a:r>
          </a:p>
          <a:p>
            <a:r>
              <a:rPr lang="nb-NO" b="1" dirty="0">
                <a:solidFill>
                  <a:schemeClr val="accent3"/>
                </a:solidFill>
              </a:rPr>
              <a:t>Robotisering og automatisering</a:t>
            </a:r>
          </a:p>
          <a:p>
            <a:r>
              <a:rPr lang="nb-NO" dirty="0"/>
              <a:t>RPA er bruk av programvare med kunstig intelligens og maskinlærings-kapasitet for å håndtere store mengder repetitive oppgaver. RPA </a:t>
            </a:r>
            <a:br>
              <a:rPr lang="nb-NO" dirty="0"/>
            </a:br>
            <a:r>
              <a:rPr lang="nb-NO" dirty="0"/>
              <a:t>kan være et godt alternativ for manuelt håndterte prosesser som ikke krever menneskelig vurdering.</a:t>
            </a:r>
          </a:p>
          <a:p>
            <a:endParaRPr lang="nb-NO" dirty="0"/>
          </a:p>
          <a:p>
            <a:endParaRPr lang="nb-NO" b="1" dirty="0">
              <a:solidFill>
                <a:schemeClr val="accent3"/>
              </a:solidFill>
            </a:endParaRPr>
          </a:p>
          <a:p>
            <a:r>
              <a:rPr lang="nb-NO" b="1" dirty="0">
                <a:solidFill>
                  <a:schemeClr val="accent3"/>
                </a:solidFill>
              </a:rPr>
              <a:t>Virtuell virkelighet </a:t>
            </a:r>
            <a:r>
              <a:rPr lang="nb-NO" dirty="0">
                <a:solidFill>
                  <a:schemeClr val="accent3"/>
                </a:solidFill>
              </a:rPr>
              <a:t>(VR)</a:t>
            </a:r>
            <a:r>
              <a:rPr lang="nb-NO" dirty="0"/>
              <a:t> er en kunstig virkelighet skapt med datateknologi eller 360-graders video. VR går ut på å erstatte så mange sanseinntrykk som mulig med virtuelle, digitale inntrykk. AR (utvidet virkelighet) vil i tillegg til å erstatte sanseinntrykkene rundt oss, «utvide» virkeligheten ved å legge til informasjon.</a:t>
            </a:r>
          </a:p>
        </p:txBody>
      </p:sp>
      <p:sp>
        <p:nvSpPr>
          <p:cNvPr id="16" name="TekstSylinder 15">
            <a:extLst>
              <a:ext uri="{FF2B5EF4-FFF2-40B4-BE49-F238E27FC236}">
                <a16:creationId xmlns:a16="http://schemas.microsoft.com/office/drawing/2014/main" id="{2797C7E6-DEBA-EF4A-9706-55F08D0BAE98}"/>
              </a:ext>
            </a:extLst>
          </p:cNvPr>
          <p:cNvSpPr txBox="1"/>
          <p:nvPr/>
        </p:nvSpPr>
        <p:spPr>
          <a:xfrm>
            <a:off x="14632290" y="8267699"/>
            <a:ext cx="482204" cy="215444"/>
          </a:xfrm>
          <a:prstGeom prst="rect">
            <a:avLst/>
          </a:prstGeom>
          <a:noFill/>
        </p:spPr>
        <p:txBody>
          <a:bodyPr wrap="square" tIns="0" rtlCol="0" anchor="t">
            <a:spAutoFit/>
          </a:bodyPr>
          <a:lstStyle/>
          <a:p>
            <a:pPr marL="0" marR="0" lvl="0" indent="0" algn="l" defTabSz="1149949" rtl="0" eaLnBrk="1" fontAlgn="auto" latinLnBrk="0" hangingPunct="1">
              <a:lnSpc>
                <a:spcPct val="100000"/>
              </a:lnSpc>
              <a:spcBef>
                <a:spcPts val="0"/>
              </a:spcBef>
              <a:spcAft>
                <a:spcPts val="0"/>
              </a:spcAft>
              <a:buClrTx/>
              <a:buSzTx/>
              <a:buFontTx/>
              <a:buNone/>
              <a:tabLst/>
              <a:defRPr/>
            </a:pPr>
            <a:fld id="{B0D998A7-8CFD-8644-914D-450B192E71B7}" type="slidenum">
              <a:rPr kumimoji="0" lang="nb-NO" sz="1100" b="1" i="0" u="none" strike="noStrike" kern="1200" cap="none" spc="0" normalizeH="0" baseline="0" noProof="0" smtClean="0">
                <a:ln>
                  <a:noFill/>
                </a:ln>
                <a:solidFill>
                  <a:srgbClr val="1E2B3C"/>
                </a:solidFill>
                <a:effectLst/>
                <a:uLnTx/>
                <a:uFillTx/>
                <a:latin typeface="Arial" panose="020B0604020202020204"/>
                <a:ea typeface="+mn-ea"/>
                <a:cs typeface="+mn-cs"/>
              </a:rPr>
              <a:pPr marL="0" marR="0" lvl="0" indent="0" algn="l" defTabSz="1149949" rtl="0" eaLnBrk="1" fontAlgn="auto" latinLnBrk="0" hangingPunct="1">
                <a:lnSpc>
                  <a:spcPct val="100000"/>
                </a:lnSpc>
                <a:spcBef>
                  <a:spcPts val="0"/>
                </a:spcBef>
                <a:spcAft>
                  <a:spcPts val="0"/>
                </a:spcAft>
                <a:buClrTx/>
                <a:buSzTx/>
                <a:buFontTx/>
                <a:buNone/>
                <a:tabLst/>
                <a:defRPr/>
              </a:pPr>
              <a:t>43</a:t>
            </a:fld>
            <a:endParaRPr kumimoji="0" lang="nb-NO" sz="1100" b="1" i="0" u="none" strike="noStrike" kern="1200" cap="none" spc="0" normalizeH="0" baseline="0" noProof="0">
              <a:ln>
                <a:noFill/>
              </a:ln>
              <a:solidFill>
                <a:srgbClr val="1E2B3C"/>
              </a:solidFill>
              <a:effectLst/>
              <a:uLnTx/>
              <a:uFillTx/>
              <a:latin typeface="Arial" panose="020B0604020202020204"/>
              <a:ea typeface="+mn-ea"/>
              <a:cs typeface="+mn-cs"/>
            </a:endParaRPr>
          </a:p>
        </p:txBody>
      </p:sp>
      <p:sp>
        <p:nvSpPr>
          <p:cNvPr id="29" name="Plassholder for tekst 13">
            <a:extLst>
              <a:ext uri="{FF2B5EF4-FFF2-40B4-BE49-F238E27FC236}">
                <a16:creationId xmlns:a16="http://schemas.microsoft.com/office/drawing/2014/main" id="{597D44CC-3127-4FE8-AC96-050CF14D0727}"/>
              </a:ext>
            </a:extLst>
          </p:cNvPr>
          <p:cNvSpPr txBox="1">
            <a:spLocks/>
          </p:cNvSpPr>
          <p:nvPr/>
        </p:nvSpPr>
        <p:spPr>
          <a:xfrm>
            <a:off x="1297432" y="1728414"/>
            <a:ext cx="13659551" cy="2509313"/>
          </a:xfrm>
          <a:prstGeom prst="rect">
            <a:avLst/>
          </a:prstGeom>
        </p:spPr>
        <p:txBody>
          <a:bodyPr vert="horz" lIns="0" tIns="0" rIns="0" bIns="0" numCol="4"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rgbClr val="1E2B3C"/>
              </a:buClr>
              <a:defRPr/>
            </a:pPr>
            <a:r>
              <a:rPr lang="nb-NO" b="1" dirty="0">
                <a:solidFill>
                  <a:srgbClr val="1E2B3C"/>
                </a:solidFill>
                <a:latin typeface="Arial" panose="020B0604020202020204" pitchFamily="34" charset="0"/>
              </a:rPr>
              <a:t>Under følger definisjoner av teknologiene, som i stor grad er hentet fra Digital21s rapport «Digitale muliggjørende teknologier påvirker hele næringslivet».</a:t>
            </a:r>
          </a:p>
          <a:p>
            <a:pPr>
              <a:buClr>
                <a:srgbClr val="1E2B3C"/>
              </a:buClr>
              <a:defRPr/>
            </a:pPr>
            <a:endParaRPr lang="nb-NO" b="1" dirty="0">
              <a:solidFill>
                <a:srgbClr val="1E2B3C"/>
              </a:solidFill>
              <a:latin typeface="Arial" panose="020B0604020202020204" pitchFamily="34" charset="0"/>
            </a:endParaRPr>
          </a:p>
          <a:p>
            <a:pPr>
              <a:buClr>
                <a:srgbClr val="1E2B3C"/>
              </a:buClr>
              <a:defRPr/>
            </a:pPr>
            <a:endParaRPr lang="nb-NO" b="1" dirty="0">
              <a:solidFill>
                <a:srgbClr val="1E2B3C"/>
              </a:solidFill>
              <a:latin typeface="Arial" panose="020B0604020202020204" pitchFamily="34" charset="0"/>
            </a:endParaRPr>
          </a:p>
          <a:p>
            <a:pPr>
              <a:buClr>
                <a:srgbClr val="1E2B3C"/>
              </a:buClr>
              <a:defRPr/>
            </a:pPr>
            <a:endParaRPr lang="nb-NO" b="1" dirty="0">
              <a:solidFill>
                <a:srgbClr val="1E2B3C"/>
              </a:solidFill>
              <a:latin typeface="Arial" panose="020B0604020202020204" pitchFamily="34" charset="0"/>
            </a:endParaRPr>
          </a:p>
          <a:p>
            <a:pPr>
              <a:buClr>
                <a:srgbClr val="1E2B3C"/>
              </a:buClr>
              <a:defRPr/>
            </a:pPr>
            <a:endParaRPr lang="nb-NO" b="1" dirty="0">
              <a:solidFill>
                <a:srgbClr val="1E2B3C"/>
              </a:solidFill>
              <a:latin typeface="Arial" panose="020B0604020202020204" pitchFamily="34" charset="0"/>
            </a:endParaRP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endParaRPr kumimoji="0" lang="nb-NO" sz="1500" b="1" i="0" u="none" strike="noStrike" kern="1200" cap="none" spc="0" normalizeH="0" baseline="0" noProof="0" dirty="0">
              <a:ln>
                <a:noFill/>
              </a:ln>
              <a:solidFill>
                <a:srgbClr val="C2132C"/>
              </a:solidFill>
              <a:effectLst/>
              <a:uLnTx/>
              <a:uFillTx/>
              <a:latin typeface="Arial" panose="020B0604020202020204"/>
              <a:ea typeface="+mn-ea"/>
              <a:cs typeface="+mn-cs"/>
            </a:endParaRP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1" i="0" u="none" strike="noStrike" kern="1200" cap="none" spc="0" normalizeH="0" baseline="0" noProof="0" dirty="0">
                <a:ln>
                  <a:noFill/>
                </a:ln>
                <a:solidFill>
                  <a:srgbClr val="C2132C"/>
                </a:solidFill>
                <a:effectLst/>
                <a:uLnTx/>
                <a:uFillTx/>
                <a:latin typeface="Arial" panose="020B0604020202020204"/>
                <a:ea typeface="+mn-ea"/>
                <a:cs typeface="+mn-cs"/>
              </a:rPr>
              <a:t>Stordataanalyse – datavitenskap</a:t>
            </a:r>
            <a:endPar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endParaRP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rPr>
              <a:t>Stordataanalyse er ikke en teknologi i seg selv, men er en avgjørende forutsetning for mange av de nye løsningene som implementeres gjennom digitalisering, hvor det ofte handler om å trekke nyttig informasjon ut av store mengder data. Av og til må dette skje raskt, i sanntid, for å møte formålet.</a:t>
            </a: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1" i="0" u="none" strike="noStrike" kern="1200" cap="none" spc="0" normalizeH="0" baseline="0" noProof="0" dirty="0">
                <a:ln>
                  <a:noFill/>
                </a:ln>
                <a:solidFill>
                  <a:srgbClr val="C2132C"/>
                </a:solidFill>
                <a:effectLst/>
                <a:uLnTx/>
                <a:uFillTx/>
                <a:latin typeface="Arial" panose="020B0604020202020204"/>
                <a:ea typeface="+mn-ea"/>
                <a:cs typeface="+mn-cs"/>
              </a:rPr>
              <a:t>Tingenes internett </a:t>
            </a:r>
            <a:r>
              <a:rPr kumimoji="0" lang="nb-NO" sz="1500" b="0" i="0" u="none" strike="noStrike" kern="1200" cap="none" spc="0" normalizeH="0" baseline="0" noProof="0" dirty="0">
                <a:ln>
                  <a:noFill/>
                </a:ln>
                <a:solidFill>
                  <a:srgbClr val="C2132C"/>
                </a:solidFill>
                <a:effectLst/>
                <a:uLnTx/>
                <a:uFillTx/>
                <a:latin typeface="Arial" panose="020B0604020202020204"/>
                <a:ea typeface="+mn-ea"/>
                <a:cs typeface="+mn-cs"/>
              </a:rPr>
              <a:t>(</a:t>
            </a:r>
            <a:r>
              <a:rPr kumimoji="0" lang="nb-NO" sz="1500" b="0" i="0" u="none" strike="noStrike" kern="1200" cap="none" spc="0" normalizeH="0" baseline="0" noProof="0" dirty="0" err="1">
                <a:ln>
                  <a:noFill/>
                </a:ln>
                <a:solidFill>
                  <a:srgbClr val="C2132C"/>
                </a:solidFill>
                <a:effectLst/>
                <a:uLnTx/>
                <a:uFillTx/>
                <a:latin typeface="Arial" panose="020B0604020202020204"/>
                <a:ea typeface="+mn-ea"/>
                <a:cs typeface="+mn-cs"/>
              </a:rPr>
              <a:t>IoT</a:t>
            </a:r>
            <a:r>
              <a:rPr kumimoji="0" lang="nb-NO" sz="1500" b="0" i="0" u="none" strike="noStrike" kern="1200" cap="none" spc="0" normalizeH="0" baseline="0" noProof="0" dirty="0">
                <a:ln>
                  <a:noFill/>
                </a:ln>
                <a:solidFill>
                  <a:srgbClr val="C2132C"/>
                </a:solidFill>
                <a:effectLst/>
                <a:uLnTx/>
                <a:uFillTx/>
                <a:latin typeface="Arial" panose="020B0604020202020204"/>
                <a:ea typeface="+mn-ea"/>
                <a:cs typeface="+mn-cs"/>
              </a:rPr>
              <a:t>)</a:t>
            </a:r>
            <a:r>
              <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rPr>
              <a:t> er nettverket av gjenstander som kan kommunisere med hverandre og med internett, ved hjelp av sensorer og nettilkobling. Datautvekslingen muliggjør overvåking og mer optimal bruk. Dette kan gi store gevinster i samfunnet, som for eksempel energisparing og økt sikkerhet.</a:t>
            </a: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endPar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endParaRPr>
          </a:p>
          <a:p>
            <a:pPr marL="0" marR="0" lvl="0" indent="0" algn="l"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1" i="0" u="none" strike="noStrike" kern="1200" cap="none" spc="0" normalizeH="0" baseline="0" noProof="0" dirty="0" err="1">
                <a:ln>
                  <a:noFill/>
                </a:ln>
                <a:solidFill>
                  <a:srgbClr val="C2132C"/>
                </a:solidFill>
                <a:effectLst/>
                <a:uLnTx/>
                <a:uFillTx/>
                <a:latin typeface="Arial" panose="020B0604020202020204"/>
                <a:ea typeface="+mn-ea"/>
                <a:cs typeface="+mn-cs"/>
              </a:rPr>
              <a:t>Blokkjede</a:t>
            </a:r>
            <a:r>
              <a:rPr kumimoji="0" lang="nb-NO" sz="1500" b="1" i="0" u="none" strike="noStrike" kern="1200" cap="none" spc="0" normalizeH="0" baseline="0" noProof="0" dirty="0">
                <a:ln>
                  <a:noFill/>
                </a:ln>
                <a:solidFill>
                  <a:srgbClr val="C2132C"/>
                </a:solidFill>
                <a:effectLst/>
                <a:uLnTx/>
                <a:uFillTx/>
                <a:latin typeface="Arial" panose="020B0604020202020204"/>
                <a:ea typeface="+mn-ea"/>
                <a:cs typeface="+mn-cs"/>
              </a:rPr>
              <a:t> </a:t>
            </a:r>
            <a:r>
              <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rPr>
              <a:t>brukes til sikker utveksling av data, verdier og forpliktelser. Dette gjøres uten en tiltrodd tredjepart, som eksempelvis banker, børser og offentlige registre. </a:t>
            </a:r>
            <a:r>
              <a:rPr kumimoji="0" lang="nb-NO" sz="1500" b="0" i="0" u="none" strike="noStrike" kern="1200" cap="none" spc="0" normalizeH="0" baseline="0" noProof="0" dirty="0" err="1">
                <a:ln>
                  <a:noFill/>
                </a:ln>
                <a:solidFill>
                  <a:srgbClr val="1E2B3C"/>
                </a:solidFill>
                <a:effectLst/>
                <a:uLnTx/>
                <a:uFillTx/>
                <a:latin typeface="Arial" panose="020B0604020202020204"/>
                <a:ea typeface="+mn-ea"/>
                <a:cs typeface="+mn-cs"/>
              </a:rPr>
              <a:t>Blokkjeder</a:t>
            </a:r>
            <a:r>
              <a:rPr kumimoji="0" lang="nb-NO" sz="1500" b="0" i="0" u="none" strike="noStrike" kern="1200" cap="none" spc="0" normalizeH="0" baseline="0" noProof="0" dirty="0">
                <a:ln>
                  <a:noFill/>
                </a:ln>
                <a:solidFill>
                  <a:srgbClr val="1E2B3C"/>
                </a:solidFill>
                <a:effectLst/>
                <a:uLnTx/>
                <a:uFillTx/>
                <a:latin typeface="Arial" panose="020B0604020202020204"/>
                <a:ea typeface="+mn-ea"/>
                <a:cs typeface="+mn-cs"/>
              </a:rPr>
              <a:t> kan bidra til at oppgaver i offentlig sektor løses på en mer effektiv, transparent og sikrere måte.</a:t>
            </a:r>
          </a:p>
        </p:txBody>
      </p:sp>
      <p:sp>
        <p:nvSpPr>
          <p:cNvPr id="3" name="Title 2">
            <a:extLst>
              <a:ext uri="{FF2B5EF4-FFF2-40B4-BE49-F238E27FC236}">
                <a16:creationId xmlns:a16="http://schemas.microsoft.com/office/drawing/2014/main" id="{C099CFB0-B4A4-489A-9127-D8AF07875C8A}"/>
              </a:ext>
            </a:extLst>
          </p:cNvPr>
          <p:cNvSpPr>
            <a:spLocks noGrp="1"/>
          </p:cNvSpPr>
          <p:nvPr>
            <p:ph type="title"/>
          </p:nvPr>
        </p:nvSpPr>
        <p:spPr>
          <a:xfrm>
            <a:off x="1297432" y="642756"/>
            <a:ext cx="12839481" cy="692497"/>
          </a:xfrm>
        </p:spPr>
        <p:txBody>
          <a:bodyPr/>
          <a:lstStyle/>
          <a:p>
            <a:r>
              <a:rPr lang="nb-NO"/>
              <a:t>Vedlegg 2 – Definisjoner av muliggjørende teknologier</a:t>
            </a:r>
          </a:p>
        </p:txBody>
      </p:sp>
    </p:spTree>
    <p:extLst>
      <p:ext uri="{BB962C8B-B14F-4D97-AF65-F5344CB8AC3E}">
        <p14:creationId xmlns:p14="http://schemas.microsoft.com/office/powerpoint/2010/main" val="3322375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3BFA-DB58-48DF-A06F-8DE448C34180}"/>
              </a:ext>
            </a:extLst>
          </p:cNvPr>
          <p:cNvSpPr>
            <a:spLocks noGrp="1"/>
          </p:cNvSpPr>
          <p:nvPr>
            <p:ph type="title"/>
          </p:nvPr>
        </p:nvSpPr>
        <p:spPr/>
        <p:txBody>
          <a:bodyPr vert="horz" lIns="0" tIns="0" rIns="0" bIns="0" rtlCol="0" anchor="t" anchorCtr="0">
            <a:noAutofit/>
          </a:bodyPr>
          <a:lstStyle/>
          <a:p>
            <a:r>
              <a:rPr lang="nb-NO" sz="4200">
                <a:solidFill>
                  <a:schemeClr val="tx1"/>
                </a:solidFill>
              </a:rPr>
              <a:t>Vedlegg 3</a:t>
            </a:r>
          </a:p>
        </p:txBody>
      </p:sp>
      <p:sp>
        <p:nvSpPr>
          <p:cNvPr id="3" name="Text Placeholder 2">
            <a:extLst>
              <a:ext uri="{FF2B5EF4-FFF2-40B4-BE49-F238E27FC236}">
                <a16:creationId xmlns:a16="http://schemas.microsoft.com/office/drawing/2014/main" id="{39C37B87-2080-4253-8E3A-877D425E1839}"/>
              </a:ext>
            </a:extLst>
          </p:cNvPr>
          <p:cNvSpPr>
            <a:spLocks noGrp="1"/>
          </p:cNvSpPr>
          <p:nvPr>
            <p:ph type="body" sz="quarter" idx="10"/>
          </p:nvPr>
        </p:nvSpPr>
        <p:spPr/>
        <p:txBody>
          <a:bodyPr/>
          <a:lstStyle/>
          <a:p>
            <a:r>
              <a:rPr lang="nb-NO"/>
              <a:t>Overordnet status på innsatsområder – utdrag fra 2. halvårsstatus for handlingsplanen for regjeringens digitaliseringsstrategi</a:t>
            </a:r>
          </a:p>
        </p:txBody>
      </p:sp>
      <p:sp>
        <p:nvSpPr>
          <p:cNvPr id="4" name="Text Placeholder 3">
            <a:extLst>
              <a:ext uri="{FF2B5EF4-FFF2-40B4-BE49-F238E27FC236}">
                <a16:creationId xmlns:a16="http://schemas.microsoft.com/office/drawing/2014/main" id="{722FDF94-4D1A-4451-8882-0D8DF7BD9122}"/>
              </a:ext>
            </a:extLst>
          </p:cNvPr>
          <p:cNvSpPr>
            <a:spLocks noGrp="1"/>
          </p:cNvSpPr>
          <p:nvPr>
            <p:ph type="body" sz="quarter" idx="11"/>
          </p:nvPr>
        </p:nvSpPr>
        <p:spPr/>
        <p:txBody>
          <a:bodyPr/>
          <a:lstStyle/>
          <a:p>
            <a:r>
              <a:rPr lang="nb-NO"/>
              <a:t>Vedlegg 3</a:t>
            </a:r>
          </a:p>
        </p:txBody>
      </p:sp>
    </p:spTree>
    <p:extLst>
      <p:ext uri="{BB962C8B-B14F-4D97-AF65-F5344CB8AC3E}">
        <p14:creationId xmlns:p14="http://schemas.microsoft.com/office/powerpoint/2010/main" val="1748052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FDDF1-8456-458E-ADD2-2065062741DF}"/>
              </a:ext>
            </a:extLst>
          </p:cNvPr>
          <p:cNvSpPr>
            <a:spLocks noGrp="1"/>
          </p:cNvSpPr>
          <p:nvPr>
            <p:ph type="body" sz="quarter" idx="11"/>
          </p:nvPr>
        </p:nvSpPr>
        <p:spPr/>
        <p:txBody>
          <a:bodyPr/>
          <a:lstStyle/>
          <a:p>
            <a:r>
              <a:rPr lang="nb-NO"/>
              <a:t>Vedlegg 3</a:t>
            </a:r>
          </a:p>
        </p:txBody>
      </p:sp>
      <p:sp>
        <p:nvSpPr>
          <p:cNvPr id="4" name="Title 3">
            <a:extLst>
              <a:ext uri="{FF2B5EF4-FFF2-40B4-BE49-F238E27FC236}">
                <a16:creationId xmlns:a16="http://schemas.microsoft.com/office/drawing/2014/main" id="{61A0D0F2-B0E4-4023-932B-1E5BB33D8A28}"/>
              </a:ext>
            </a:extLst>
          </p:cNvPr>
          <p:cNvSpPr>
            <a:spLocks noGrp="1"/>
          </p:cNvSpPr>
          <p:nvPr>
            <p:ph type="title"/>
          </p:nvPr>
        </p:nvSpPr>
        <p:spPr/>
        <p:txBody>
          <a:bodyPr/>
          <a:lstStyle/>
          <a:p>
            <a:r>
              <a:rPr lang="nb-NO"/>
              <a:t>Oversikt status per innsatsområde</a:t>
            </a:r>
          </a:p>
        </p:txBody>
      </p:sp>
      <p:sp>
        <p:nvSpPr>
          <p:cNvPr id="60" name="Plassholder for tekst 13">
            <a:extLst>
              <a:ext uri="{FF2B5EF4-FFF2-40B4-BE49-F238E27FC236}">
                <a16:creationId xmlns:a16="http://schemas.microsoft.com/office/drawing/2014/main" id="{4CAE6A1D-F7AA-48CB-ABE6-E9E168803875}"/>
              </a:ext>
            </a:extLst>
          </p:cNvPr>
          <p:cNvSpPr txBox="1">
            <a:spLocks/>
          </p:cNvSpPr>
          <p:nvPr/>
        </p:nvSpPr>
        <p:spPr>
          <a:xfrm>
            <a:off x="1297432" y="1728414"/>
            <a:ext cx="13659551" cy="470089"/>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Clr>
                <a:srgbClr val="1E2B3C"/>
              </a:buClr>
              <a:defRPr/>
            </a:pPr>
            <a:r>
              <a:rPr lang="nb-NO" b="1">
                <a:solidFill>
                  <a:srgbClr val="1E2B3C"/>
                </a:solidFill>
                <a:latin typeface="Arial" panose="020B0604020202020204" pitchFamily="34" charset="0"/>
              </a:rPr>
              <a:t>Status på innsatsområdet er aggregert status fra underliggende initiativer.</a:t>
            </a:r>
          </a:p>
        </p:txBody>
      </p:sp>
      <p:sp>
        <p:nvSpPr>
          <p:cNvPr id="61" name="TekstSylinder 15">
            <a:extLst>
              <a:ext uri="{FF2B5EF4-FFF2-40B4-BE49-F238E27FC236}">
                <a16:creationId xmlns:a16="http://schemas.microsoft.com/office/drawing/2014/main" id="{78BFA25F-500F-4FDF-9D89-222F17302E60}"/>
              </a:ext>
            </a:extLst>
          </p:cNvPr>
          <p:cNvSpPr txBox="1"/>
          <p:nvPr/>
        </p:nvSpPr>
        <p:spPr>
          <a:xfrm>
            <a:off x="14632290" y="8267699"/>
            <a:ext cx="482204" cy="215444"/>
          </a:xfrm>
          <a:prstGeom prst="rect">
            <a:avLst/>
          </a:prstGeom>
          <a:noFill/>
        </p:spPr>
        <p:txBody>
          <a:bodyPr wrap="square" tIns="0" rtlCol="0" anchor="t">
            <a:spAutoFit/>
          </a:bodyPr>
          <a:lstStyle/>
          <a:p>
            <a:pPr marL="0" marR="0" lvl="0" indent="0" algn="l" defTabSz="1149949" rtl="0" eaLnBrk="1" fontAlgn="auto" latinLnBrk="0" hangingPunct="1">
              <a:lnSpc>
                <a:spcPct val="100000"/>
              </a:lnSpc>
              <a:spcBef>
                <a:spcPts val="0"/>
              </a:spcBef>
              <a:spcAft>
                <a:spcPts val="0"/>
              </a:spcAft>
              <a:buClrTx/>
              <a:buSzTx/>
              <a:buFontTx/>
              <a:buNone/>
              <a:tabLst/>
              <a:defRPr/>
            </a:pPr>
            <a:fld id="{B0D998A7-8CFD-8644-914D-450B192E71B7}" type="slidenum">
              <a:rPr kumimoji="0" lang="nb-NO" sz="1100" b="1" i="0" u="none" strike="noStrike" kern="1200" cap="none" spc="0" normalizeH="0" baseline="0" noProof="0" smtClean="0">
                <a:ln>
                  <a:noFill/>
                </a:ln>
                <a:solidFill>
                  <a:srgbClr val="1E2B3C"/>
                </a:solidFill>
                <a:effectLst/>
                <a:uLnTx/>
                <a:uFillTx/>
                <a:latin typeface="Arial" panose="020B0604020202020204"/>
                <a:ea typeface="+mn-ea"/>
                <a:cs typeface="+mn-cs"/>
              </a:rPr>
              <a:pPr marL="0" marR="0" lvl="0" indent="0" algn="l" defTabSz="1149949" rtl="0" eaLnBrk="1" fontAlgn="auto" latinLnBrk="0" hangingPunct="1">
                <a:lnSpc>
                  <a:spcPct val="100000"/>
                </a:lnSpc>
                <a:spcBef>
                  <a:spcPts val="0"/>
                </a:spcBef>
                <a:spcAft>
                  <a:spcPts val="0"/>
                </a:spcAft>
                <a:buClrTx/>
                <a:buSzTx/>
                <a:buFontTx/>
                <a:buNone/>
                <a:tabLst/>
                <a:defRPr/>
              </a:pPr>
              <a:t>45</a:t>
            </a:fld>
            <a:endParaRPr kumimoji="0" lang="nb-NO" sz="1100" b="1" i="0" u="none" strike="noStrike" kern="1200" cap="none" spc="0" normalizeH="0" baseline="0" noProof="0">
              <a:ln>
                <a:noFill/>
              </a:ln>
              <a:solidFill>
                <a:srgbClr val="1E2B3C"/>
              </a:solidFill>
              <a:effectLst/>
              <a:uLnTx/>
              <a:uFillTx/>
              <a:latin typeface="Arial" panose="020B0604020202020204"/>
              <a:ea typeface="+mn-ea"/>
              <a:cs typeface="+mn-cs"/>
            </a:endParaRPr>
          </a:p>
        </p:txBody>
      </p:sp>
      <p:sp>
        <p:nvSpPr>
          <p:cNvPr id="62" name="Text Placeholder 2">
            <a:extLst>
              <a:ext uri="{FF2B5EF4-FFF2-40B4-BE49-F238E27FC236}">
                <a16:creationId xmlns:a16="http://schemas.microsoft.com/office/drawing/2014/main" id="{C39F3607-01A5-4E47-8433-4CDC3E4A33B9}"/>
              </a:ext>
            </a:extLst>
          </p:cNvPr>
          <p:cNvSpPr>
            <a:spLocks noGrp="1"/>
          </p:cNvSpPr>
          <p:nvPr>
            <p:ph type="body" sz="quarter" idx="10"/>
          </p:nvPr>
        </p:nvSpPr>
        <p:spPr>
          <a:xfrm>
            <a:off x="1297432" y="2190144"/>
            <a:ext cx="13281490" cy="5150456"/>
          </a:xfrm>
        </p:spPr>
        <p:txBody>
          <a:bodyPr/>
          <a:lstStyle/>
          <a:p>
            <a:endParaRPr lang="nb-NO"/>
          </a:p>
        </p:txBody>
      </p:sp>
      <p:grpSp>
        <p:nvGrpSpPr>
          <p:cNvPr id="63" name="Group 3">
            <a:extLst>
              <a:ext uri="{FF2B5EF4-FFF2-40B4-BE49-F238E27FC236}">
                <a16:creationId xmlns:a16="http://schemas.microsoft.com/office/drawing/2014/main" id="{74ED783E-56D7-45F8-B9D5-DB425B0C6560}"/>
              </a:ext>
            </a:extLst>
          </p:cNvPr>
          <p:cNvGrpSpPr/>
          <p:nvPr/>
        </p:nvGrpSpPr>
        <p:grpSpPr>
          <a:xfrm>
            <a:off x="2521220" y="7053495"/>
            <a:ext cx="11211960" cy="350955"/>
            <a:chOff x="2521220" y="6642677"/>
            <a:chExt cx="11211960" cy="350955"/>
          </a:xfrm>
        </p:grpSpPr>
        <p:grpSp>
          <p:nvGrpSpPr>
            <p:cNvPr id="64" name="Group 7">
              <a:extLst>
                <a:ext uri="{FF2B5EF4-FFF2-40B4-BE49-F238E27FC236}">
                  <a16:creationId xmlns:a16="http://schemas.microsoft.com/office/drawing/2014/main" id="{A6DE3105-339B-4D4A-B0C6-C4A4A68E779D}"/>
                </a:ext>
              </a:extLst>
            </p:cNvPr>
            <p:cNvGrpSpPr/>
            <p:nvPr/>
          </p:nvGrpSpPr>
          <p:grpSpPr>
            <a:xfrm>
              <a:off x="2521220" y="6642677"/>
              <a:ext cx="2571648" cy="350955"/>
              <a:chOff x="2521220" y="6642677"/>
              <a:chExt cx="2571648" cy="350955"/>
            </a:xfrm>
          </p:grpSpPr>
          <p:sp>
            <p:nvSpPr>
              <p:cNvPr id="74" name="Oval 17">
                <a:extLst>
                  <a:ext uri="{FF2B5EF4-FFF2-40B4-BE49-F238E27FC236}">
                    <a16:creationId xmlns:a16="http://schemas.microsoft.com/office/drawing/2014/main" id="{DF0B08CB-D99D-4AF5-92F1-99E19F87831E}"/>
                  </a:ext>
                </a:extLst>
              </p:cNvPr>
              <p:cNvSpPr/>
              <p:nvPr/>
            </p:nvSpPr>
            <p:spPr>
              <a:xfrm>
                <a:off x="2521220" y="6642677"/>
                <a:ext cx="350955" cy="3509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38103" cap="flat">
                <a:solidFill>
                  <a:srgbClr val="131D29"/>
                </a:solidFill>
                <a:prstDash val="solid"/>
                <a:miter/>
              </a:ln>
            </p:spPr>
            <p:txBody>
              <a:bodyPr vert="horz" wrap="square" lIns="121907" tIns="60953" rIns="121907" bIns="6095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133" b="0" i="0" u="none" strike="noStrike" kern="1200" cap="none" spc="0" normalizeH="0" baseline="0" noProof="0">
                  <a:ln>
                    <a:noFill/>
                  </a:ln>
                  <a:solidFill>
                    <a:srgbClr val="000000"/>
                  </a:solidFill>
                  <a:effectLst/>
                  <a:uLnTx/>
                  <a:uFillTx/>
                  <a:latin typeface="Arial"/>
                  <a:ea typeface="+mn-ea"/>
                  <a:cs typeface="+mn-cs"/>
                </a:endParaRPr>
              </a:p>
            </p:txBody>
          </p:sp>
          <p:sp>
            <p:nvSpPr>
              <p:cNvPr id="75" name="Rectangle 18">
                <a:extLst>
                  <a:ext uri="{FF2B5EF4-FFF2-40B4-BE49-F238E27FC236}">
                    <a16:creationId xmlns:a16="http://schemas.microsoft.com/office/drawing/2014/main" id="{B27AAD0D-0FFB-4F30-86B1-6DDCC1D0496B}"/>
                  </a:ext>
                </a:extLst>
              </p:cNvPr>
              <p:cNvSpPr/>
              <p:nvPr/>
            </p:nvSpPr>
            <p:spPr>
              <a:xfrm>
                <a:off x="2915015" y="6686312"/>
                <a:ext cx="2177853" cy="263676"/>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0" i="0" u="none" strike="noStrike" kern="1200" cap="none" spc="0" normalizeH="0" baseline="0" noProof="0">
                    <a:ln>
                      <a:noFill/>
                    </a:ln>
                    <a:solidFill>
                      <a:srgbClr val="000000"/>
                    </a:solidFill>
                    <a:effectLst/>
                    <a:uLnTx/>
                    <a:uFillTx/>
                    <a:latin typeface="Arial"/>
                    <a:ea typeface="+mn-ea"/>
                    <a:cs typeface="+mn-cs"/>
                  </a:rPr>
                  <a:t>Høy (planlagt) aktivitet og god fremdrift​ på underliggende initiativer</a:t>
                </a:r>
              </a:p>
            </p:txBody>
          </p:sp>
        </p:grpSp>
        <p:grpSp>
          <p:nvGrpSpPr>
            <p:cNvPr id="65" name="Group 8">
              <a:extLst>
                <a:ext uri="{FF2B5EF4-FFF2-40B4-BE49-F238E27FC236}">
                  <a16:creationId xmlns:a16="http://schemas.microsoft.com/office/drawing/2014/main" id="{44C13BEB-D13D-4861-85B5-F443D1914E04}"/>
                </a:ext>
              </a:extLst>
            </p:cNvPr>
            <p:cNvGrpSpPr/>
            <p:nvPr/>
          </p:nvGrpSpPr>
          <p:grpSpPr>
            <a:xfrm>
              <a:off x="5401333" y="6642677"/>
              <a:ext cx="2571639" cy="350955"/>
              <a:chOff x="5401333" y="6642677"/>
              <a:chExt cx="2571639" cy="350955"/>
            </a:xfrm>
          </p:grpSpPr>
          <p:sp>
            <p:nvSpPr>
              <p:cNvPr id="72" name="Oval 15">
                <a:extLst>
                  <a:ext uri="{FF2B5EF4-FFF2-40B4-BE49-F238E27FC236}">
                    <a16:creationId xmlns:a16="http://schemas.microsoft.com/office/drawing/2014/main" id="{68F7B451-1E7C-4178-B896-ADAD47971D55}"/>
                  </a:ext>
                </a:extLst>
              </p:cNvPr>
              <p:cNvSpPr/>
              <p:nvPr/>
            </p:nvSpPr>
            <p:spPr>
              <a:xfrm>
                <a:off x="5401333" y="6642677"/>
                <a:ext cx="350955" cy="3509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38103"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133" b="0" i="0" u="none" strike="noStrike" kern="1200" cap="none" spc="0" normalizeH="0" baseline="0" noProof="0">
                  <a:ln>
                    <a:noFill/>
                  </a:ln>
                  <a:solidFill>
                    <a:srgbClr val="000000"/>
                  </a:solidFill>
                  <a:effectLst/>
                  <a:uLnTx/>
                  <a:uFillTx/>
                  <a:latin typeface="Arial"/>
                  <a:ea typeface="+mn-ea"/>
                  <a:cs typeface="+mn-cs"/>
                </a:endParaRPr>
              </a:p>
            </p:txBody>
          </p:sp>
          <p:sp>
            <p:nvSpPr>
              <p:cNvPr id="73" name="Rectangle 16">
                <a:extLst>
                  <a:ext uri="{FF2B5EF4-FFF2-40B4-BE49-F238E27FC236}">
                    <a16:creationId xmlns:a16="http://schemas.microsoft.com/office/drawing/2014/main" id="{33A057B3-BC30-40E5-8E40-EE8A76498502}"/>
                  </a:ext>
                </a:extLst>
              </p:cNvPr>
              <p:cNvSpPr/>
              <p:nvPr/>
            </p:nvSpPr>
            <p:spPr>
              <a:xfrm>
                <a:off x="5795119" y="6686312"/>
                <a:ext cx="2177853" cy="263676"/>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0" i="0" u="none" strike="noStrike" kern="1200" cap="none" spc="0" normalizeH="0" baseline="0" noProof="0">
                    <a:ln>
                      <a:noFill/>
                    </a:ln>
                    <a:solidFill>
                      <a:srgbClr val="000000"/>
                    </a:solidFill>
                    <a:effectLst/>
                    <a:uLnTx/>
                    <a:uFillTx/>
                    <a:latin typeface="Arial"/>
                    <a:ea typeface="+mn-ea"/>
                    <a:cs typeface="+mn-cs"/>
                  </a:rPr>
                  <a:t>Moderat fremdrift og/eller få igangsatte initiativer</a:t>
                </a:r>
              </a:p>
            </p:txBody>
          </p:sp>
        </p:grpSp>
        <p:grpSp>
          <p:nvGrpSpPr>
            <p:cNvPr id="66" name="Group 9">
              <a:extLst>
                <a:ext uri="{FF2B5EF4-FFF2-40B4-BE49-F238E27FC236}">
                  <a16:creationId xmlns:a16="http://schemas.microsoft.com/office/drawing/2014/main" id="{F596C4A0-7D0F-4449-9BFE-F8B9404896C0}"/>
                </a:ext>
              </a:extLst>
            </p:cNvPr>
            <p:cNvGrpSpPr/>
            <p:nvPr/>
          </p:nvGrpSpPr>
          <p:grpSpPr>
            <a:xfrm>
              <a:off x="8281437" y="6642677"/>
              <a:ext cx="2571639" cy="350955"/>
              <a:chOff x="8281437" y="6642677"/>
              <a:chExt cx="2571639" cy="350955"/>
            </a:xfrm>
          </p:grpSpPr>
          <p:sp>
            <p:nvSpPr>
              <p:cNvPr id="70" name="Oval 13">
                <a:extLst>
                  <a:ext uri="{FF2B5EF4-FFF2-40B4-BE49-F238E27FC236}">
                    <a16:creationId xmlns:a16="http://schemas.microsoft.com/office/drawing/2014/main" id="{06D2E3B2-80E5-422C-A486-D6CF92A6E90C}"/>
                  </a:ext>
                </a:extLst>
              </p:cNvPr>
              <p:cNvSpPr/>
              <p:nvPr/>
            </p:nvSpPr>
            <p:spPr>
              <a:xfrm>
                <a:off x="8281437" y="6642677"/>
                <a:ext cx="350955" cy="3509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00000"/>
              </a:solidFill>
              <a:ln w="38103"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133" b="0" i="0" u="none" strike="noStrike" kern="1200" cap="none" spc="0" normalizeH="0" baseline="0" noProof="0">
                  <a:ln>
                    <a:noFill/>
                  </a:ln>
                  <a:solidFill>
                    <a:srgbClr val="000000"/>
                  </a:solidFill>
                  <a:effectLst/>
                  <a:uLnTx/>
                  <a:uFillTx/>
                  <a:latin typeface="Arial"/>
                  <a:ea typeface="+mn-ea"/>
                  <a:cs typeface="+mn-cs"/>
                </a:endParaRPr>
              </a:p>
            </p:txBody>
          </p:sp>
          <p:sp>
            <p:nvSpPr>
              <p:cNvPr id="71" name="Rectangle 14">
                <a:extLst>
                  <a:ext uri="{FF2B5EF4-FFF2-40B4-BE49-F238E27FC236}">
                    <a16:creationId xmlns:a16="http://schemas.microsoft.com/office/drawing/2014/main" id="{D4668A73-3292-40C9-AD4F-7E42E9975DD0}"/>
                  </a:ext>
                </a:extLst>
              </p:cNvPr>
              <p:cNvSpPr/>
              <p:nvPr/>
            </p:nvSpPr>
            <p:spPr>
              <a:xfrm>
                <a:off x="8675223" y="6686312"/>
                <a:ext cx="2177853" cy="263676"/>
              </a:xfrm>
              <a:prstGeom prst="rect">
                <a:avLst/>
              </a:prstGeom>
              <a:noFill/>
              <a:ln cap="flat">
                <a:noFill/>
                <a:prstDash val="solid"/>
              </a:ln>
            </p:spPr>
            <p:txBody>
              <a:bodyPr vert="horz" wrap="square" lIns="91440" tIns="45720" rIns="95993"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0" i="0" u="none" strike="noStrike" kern="1200" cap="none" spc="0" normalizeH="0" baseline="0" noProof="0">
                    <a:ln>
                      <a:noFill/>
                    </a:ln>
                    <a:solidFill>
                      <a:srgbClr val="000000"/>
                    </a:solidFill>
                    <a:effectLst/>
                    <a:uLnTx/>
                    <a:uFillTx/>
                    <a:latin typeface="Arial"/>
                    <a:ea typeface="+mn-ea"/>
                    <a:cs typeface="+mn-cs"/>
                  </a:rPr>
                  <a:t>Liten fremdrift eller forsinkelser</a:t>
                </a:r>
              </a:p>
            </p:txBody>
          </p:sp>
        </p:grpSp>
        <p:grpSp>
          <p:nvGrpSpPr>
            <p:cNvPr id="67" name="Group 10">
              <a:extLst>
                <a:ext uri="{FF2B5EF4-FFF2-40B4-BE49-F238E27FC236}">
                  <a16:creationId xmlns:a16="http://schemas.microsoft.com/office/drawing/2014/main" id="{E1262126-7685-45F1-ACA4-3D5D06625DB2}"/>
                </a:ext>
              </a:extLst>
            </p:cNvPr>
            <p:cNvGrpSpPr/>
            <p:nvPr/>
          </p:nvGrpSpPr>
          <p:grpSpPr>
            <a:xfrm>
              <a:off x="11161541" y="6642677"/>
              <a:ext cx="2571639" cy="350955"/>
              <a:chOff x="11161541" y="6642677"/>
              <a:chExt cx="2571639" cy="350955"/>
            </a:xfrm>
          </p:grpSpPr>
          <p:sp>
            <p:nvSpPr>
              <p:cNvPr id="68" name="Oval 11">
                <a:extLst>
                  <a:ext uri="{FF2B5EF4-FFF2-40B4-BE49-F238E27FC236}">
                    <a16:creationId xmlns:a16="http://schemas.microsoft.com/office/drawing/2014/main" id="{8A7AC0EB-B3CC-448A-851D-68A0EC7758D8}"/>
                  </a:ext>
                </a:extLst>
              </p:cNvPr>
              <p:cNvSpPr/>
              <p:nvPr/>
            </p:nvSpPr>
            <p:spPr>
              <a:xfrm>
                <a:off x="11161541" y="6642677"/>
                <a:ext cx="350955" cy="3509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38103"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133" b="0" i="0" u="none" strike="noStrike" kern="1200" cap="none" spc="0" normalizeH="0" baseline="0" noProof="0">
                  <a:ln>
                    <a:noFill/>
                  </a:ln>
                  <a:solidFill>
                    <a:srgbClr val="000000"/>
                  </a:solidFill>
                  <a:effectLst/>
                  <a:uLnTx/>
                  <a:uFillTx/>
                  <a:latin typeface="Arial"/>
                  <a:ea typeface="+mn-ea"/>
                  <a:cs typeface="+mn-cs"/>
                </a:endParaRPr>
              </a:p>
            </p:txBody>
          </p:sp>
          <p:sp>
            <p:nvSpPr>
              <p:cNvPr id="69" name="Rectangle 12">
                <a:extLst>
                  <a:ext uri="{FF2B5EF4-FFF2-40B4-BE49-F238E27FC236}">
                    <a16:creationId xmlns:a16="http://schemas.microsoft.com/office/drawing/2014/main" id="{1C0FD156-3B86-4689-9E91-FD11218463AB}"/>
                  </a:ext>
                </a:extLst>
              </p:cNvPr>
              <p:cNvSpPr/>
              <p:nvPr/>
            </p:nvSpPr>
            <p:spPr>
              <a:xfrm>
                <a:off x="11555327" y="6686312"/>
                <a:ext cx="2177853" cy="263676"/>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0" i="0" u="none" strike="noStrike" kern="1200" cap="none" spc="0" normalizeH="0" baseline="0" noProof="0">
                    <a:ln>
                      <a:noFill/>
                    </a:ln>
                    <a:solidFill>
                      <a:srgbClr val="000000"/>
                    </a:solidFill>
                    <a:effectLst/>
                    <a:uLnTx/>
                    <a:uFillTx/>
                    <a:latin typeface="Arial"/>
                    <a:ea typeface="+mn-ea"/>
                    <a:cs typeface="+mn-cs"/>
                  </a:rPr>
                  <a:t>Ingen igangsatte initiativer</a:t>
                </a:r>
              </a:p>
            </p:txBody>
          </p:sp>
        </p:grpSp>
      </p:grpSp>
      <p:sp>
        <p:nvSpPr>
          <p:cNvPr id="76" name="Rectangle: Rounded Corners 64">
            <a:extLst>
              <a:ext uri="{FF2B5EF4-FFF2-40B4-BE49-F238E27FC236}">
                <a16:creationId xmlns:a16="http://schemas.microsoft.com/office/drawing/2014/main" id="{8D8196F1-48BE-4CE9-8D88-3DDBAFE449FA}"/>
              </a:ext>
            </a:extLst>
          </p:cNvPr>
          <p:cNvSpPr/>
          <p:nvPr/>
        </p:nvSpPr>
        <p:spPr>
          <a:xfrm>
            <a:off x="4690167" y="2203691"/>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Rounded Corners 65">
            <a:extLst>
              <a:ext uri="{FF2B5EF4-FFF2-40B4-BE49-F238E27FC236}">
                <a16:creationId xmlns:a16="http://schemas.microsoft.com/office/drawing/2014/main" id="{AF23DA5B-FB6A-47F8-B796-800EC9A230EC}"/>
              </a:ext>
            </a:extLst>
          </p:cNvPr>
          <p:cNvSpPr/>
          <p:nvPr/>
        </p:nvSpPr>
        <p:spPr>
          <a:xfrm>
            <a:off x="8309399" y="2203691"/>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Rounded Corners 66">
            <a:extLst>
              <a:ext uri="{FF2B5EF4-FFF2-40B4-BE49-F238E27FC236}">
                <a16:creationId xmlns:a16="http://schemas.microsoft.com/office/drawing/2014/main" id="{0DDF4BF1-CDFF-4A36-89B8-9F2200E58405}"/>
              </a:ext>
            </a:extLst>
          </p:cNvPr>
          <p:cNvSpPr/>
          <p:nvPr/>
        </p:nvSpPr>
        <p:spPr>
          <a:xfrm>
            <a:off x="11928640" y="2203691"/>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79" name="Rectangle: Rounded Corners 87">
            <a:extLst>
              <a:ext uri="{FF2B5EF4-FFF2-40B4-BE49-F238E27FC236}">
                <a16:creationId xmlns:a16="http://schemas.microsoft.com/office/drawing/2014/main" id="{319E45EB-1ADA-47A5-B773-6BD1620A892E}"/>
              </a:ext>
            </a:extLst>
          </p:cNvPr>
          <p:cNvSpPr/>
          <p:nvPr/>
        </p:nvSpPr>
        <p:spPr>
          <a:xfrm>
            <a:off x="1070926" y="4550096"/>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0" name="Rectangle: Rounded Corners 88">
            <a:extLst>
              <a:ext uri="{FF2B5EF4-FFF2-40B4-BE49-F238E27FC236}">
                <a16:creationId xmlns:a16="http://schemas.microsoft.com/office/drawing/2014/main" id="{68FB8F52-1713-45DF-9984-7E850A93A88B}"/>
              </a:ext>
            </a:extLst>
          </p:cNvPr>
          <p:cNvSpPr/>
          <p:nvPr/>
        </p:nvSpPr>
        <p:spPr>
          <a:xfrm>
            <a:off x="4690167" y="4550096"/>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1" name="Rectangle: Rounded Corners 89">
            <a:extLst>
              <a:ext uri="{FF2B5EF4-FFF2-40B4-BE49-F238E27FC236}">
                <a16:creationId xmlns:a16="http://schemas.microsoft.com/office/drawing/2014/main" id="{A770C026-4AE6-457F-AF76-11629A09F38E}"/>
              </a:ext>
            </a:extLst>
          </p:cNvPr>
          <p:cNvSpPr/>
          <p:nvPr/>
        </p:nvSpPr>
        <p:spPr>
          <a:xfrm>
            <a:off x="8309399" y="4550096"/>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2" name="Rectangle: Rounded Corners 90">
            <a:extLst>
              <a:ext uri="{FF2B5EF4-FFF2-40B4-BE49-F238E27FC236}">
                <a16:creationId xmlns:a16="http://schemas.microsoft.com/office/drawing/2014/main" id="{FF2728B1-23D7-4A0F-A887-67020E4048A0}"/>
              </a:ext>
            </a:extLst>
          </p:cNvPr>
          <p:cNvSpPr/>
          <p:nvPr/>
        </p:nvSpPr>
        <p:spPr>
          <a:xfrm>
            <a:off x="11928640" y="4550096"/>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Rounded Corners 26">
            <a:extLst>
              <a:ext uri="{FF2B5EF4-FFF2-40B4-BE49-F238E27FC236}">
                <a16:creationId xmlns:a16="http://schemas.microsoft.com/office/drawing/2014/main" id="{D7E0B2E1-DD1A-498E-86E7-98CA3BF50541}"/>
              </a:ext>
            </a:extLst>
          </p:cNvPr>
          <p:cNvSpPr/>
          <p:nvPr/>
        </p:nvSpPr>
        <p:spPr>
          <a:xfrm>
            <a:off x="1070926" y="2203691"/>
            <a:ext cx="3254843" cy="1799274"/>
          </a:xfrm>
          <a:custGeom>
            <a:avLst>
              <a:gd name="f0" fmla="val 197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F6793310-4387-4A5C-9BC6-62AAB275061B}"/>
              </a:ext>
            </a:extLst>
          </p:cNvPr>
          <p:cNvGrpSpPr/>
          <p:nvPr/>
        </p:nvGrpSpPr>
        <p:grpSpPr>
          <a:xfrm>
            <a:off x="12088560" y="5055064"/>
            <a:ext cx="2943069" cy="862846"/>
            <a:chOff x="12088560" y="4644246"/>
            <a:chExt cx="2943069" cy="862846"/>
          </a:xfrm>
        </p:grpSpPr>
        <p:sp>
          <p:nvSpPr>
            <p:cNvPr id="85" name="Rectangle 62">
              <a:extLst>
                <a:ext uri="{FF2B5EF4-FFF2-40B4-BE49-F238E27FC236}">
                  <a16:creationId xmlns:a16="http://schemas.microsoft.com/office/drawing/2014/main" id="{801AAD40-885A-422B-AFD8-CAC81FB694C5}"/>
                </a:ext>
              </a:extLst>
            </p:cNvPr>
            <p:cNvSpPr/>
            <p:nvPr/>
          </p:nvSpPr>
          <p:spPr>
            <a:xfrm>
              <a:off x="12651199" y="4644246"/>
              <a:ext cx="2380430"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Digital sikkerhet</a:t>
              </a:r>
            </a:p>
          </p:txBody>
        </p:sp>
        <p:sp>
          <p:nvSpPr>
            <p:cNvPr id="86" name="Rectangle 9">
              <a:extLst>
                <a:ext uri="{FF2B5EF4-FFF2-40B4-BE49-F238E27FC236}">
                  <a16:creationId xmlns:a16="http://schemas.microsoft.com/office/drawing/2014/main" id="{FE902D19-CDA4-4549-87C4-718C837054AA}"/>
                </a:ext>
              </a:extLst>
            </p:cNvPr>
            <p:cNvSpPr/>
            <p:nvPr/>
          </p:nvSpPr>
          <p:spPr>
            <a:xfrm>
              <a:off x="12088560" y="4644246"/>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9</a:t>
              </a:r>
            </a:p>
          </p:txBody>
        </p:sp>
      </p:grpSp>
      <p:grpSp>
        <p:nvGrpSpPr>
          <p:cNvPr id="87" name="Group 24">
            <a:extLst>
              <a:ext uri="{FF2B5EF4-FFF2-40B4-BE49-F238E27FC236}">
                <a16:creationId xmlns:a16="http://schemas.microsoft.com/office/drawing/2014/main" id="{2A6BED2E-CE5C-469B-8483-7C69F9840BC3}"/>
              </a:ext>
            </a:extLst>
          </p:cNvPr>
          <p:cNvGrpSpPr/>
          <p:nvPr/>
        </p:nvGrpSpPr>
        <p:grpSpPr>
          <a:xfrm>
            <a:off x="8448260" y="5055064"/>
            <a:ext cx="2979818" cy="862846"/>
            <a:chOff x="8448260" y="4644246"/>
            <a:chExt cx="2979818" cy="862846"/>
          </a:xfrm>
        </p:grpSpPr>
        <p:sp>
          <p:nvSpPr>
            <p:cNvPr id="88" name="Rectangle 61">
              <a:extLst>
                <a:ext uri="{FF2B5EF4-FFF2-40B4-BE49-F238E27FC236}">
                  <a16:creationId xmlns:a16="http://schemas.microsoft.com/office/drawing/2014/main" id="{DD835414-ADC1-4B64-BADE-E172DA236206}"/>
                </a:ext>
              </a:extLst>
            </p:cNvPr>
            <p:cNvSpPr/>
            <p:nvPr/>
          </p:nvSpPr>
          <p:spPr>
            <a:xfrm>
              <a:off x="9010899" y="4644246"/>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Økt digital kompetanse i offentlig sektor</a:t>
              </a:r>
            </a:p>
          </p:txBody>
        </p:sp>
        <p:sp>
          <p:nvSpPr>
            <p:cNvPr id="89" name="Rectangle 79">
              <a:extLst>
                <a:ext uri="{FF2B5EF4-FFF2-40B4-BE49-F238E27FC236}">
                  <a16:creationId xmlns:a16="http://schemas.microsoft.com/office/drawing/2014/main" id="{4D278C4C-2D4C-496C-9331-E4868C6A9344}"/>
                </a:ext>
              </a:extLst>
            </p:cNvPr>
            <p:cNvSpPr/>
            <p:nvPr/>
          </p:nvSpPr>
          <p:spPr>
            <a:xfrm>
              <a:off x="8448260" y="4644246"/>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8</a:t>
              </a:r>
            </a:p>
          </p:txBody>
        </p:sp>
      </p:grpSp>
      <p:grpSp>
        <p:nvGrpSpPr>
          <p:cNvPr id="90" name="Group 23">
            <a:extLst>
              <a:ext uri="{FF2B5EF4-FFF2-40B4-BE49-F238E27FC236}">
                <a16:creationId xmlns:a16="http://schemas.microsoft.com/office/drawing/2014/main" id="{189AEDBB-55FB-4CD7-84AB-50B69E2E5E5F}"/>
              </a:ext>
            </a:extLst>
          </p:cNvPr>
          <p:cNvGrpSpPr/>
          <p:nvPr/>
        </p:nvGrpSpPr>
        <p:grpSpPr>
          <a:xfrm>
            <a:off x="4826331" y="5081801"/>
            <a:ext cx="2979818" cy="862846"/>
            <a:chOff x="4826331" y="4670983"/>
            <a:chExt cx="2979818" cy="862846"/>
          </a:xfrm>
        </p:grpSpPr>
        <p:sp>
          <p:nvSpPr>
            <p:cNvPr id="91" name="Rectangle 59">
              <a:extLst>
                <a:ext uri="{FF2B5EF4-FFF2-40B4-BE49-F238E27FC236}">
                  <a16:creationId xmlns:a16="http://schemas.microsoft.com/office/drawing/2014/main" id="{F3BE91AF-1397-4779-B7E8-C3A2643FD4B3}"/>
                </a:ext>
              </a:extLst>
            </p:cNvPr>
            <p:cNvSpPr/>
            <p:nvPr/>
          </p:nvSpPr>
          <p:spPr>
            <a:xfrm>
              <a:off x="5388970" y="4670983"/>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Styrket samarbeid med privat sektor</a:t>
              </a:r>
            </a:p>
          </p:txBody>
        </p:sp>
        <p:sp>
          <p:nvSpPr>
            <p:cNvPr id="92" name="Rectangle 80">
              <a:extLst>
                <a:ext uri="{FF2B5EF4-FFF2-40B4-BE49-F238E27FC236}">
                  <a16:creationId xmlns:a16="http://schemas.microsoft.com/office/drawing/2014/main" id="{1F86270C-489B-4677-B3C1-BBB5E4C0B0B8}"/>
                </a:ext>
              </a:extLst>
            </p:cNvPr>
            <p:cNvSpPr/>
            <p:nvPr/>
          </p:nvSpPr>
          <p:spPr>
            <a:xfrm>
              <a:off x="4826331" y="4670983"/>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7</a:t>
              </a:r>
            </a:p>
          </p:txBody>
        </p:sp>
      </p:grpSp>
      <p:grpSp>
        <p:nvGrpSpPr>
          <p:cNvPr id="93" name="Group 22">
            <a:extLst>
              <a:ext uri="{FF2B5EF4-FFF2-40B4-BE49-F238E27FC236}">
                <a16:creationId xmlns:a16="http://schemas.microsoft.com/office/drawing/2014/main" id="{9CE10597-AC3E-4A43-A7C4-5CE335F5346D}"/>
              </a:ext>
            </a:extLst>
          </p:cNvPr>
          <p:cNvGrpSpPr/>
          <p:nvPr/>
        </p:nvGrpSpPr>
        <p:grpSpPr>
          <a:xfrm>
            <a:off x="1204411" y="5055064"/>
            <a:ext cx="2979809" cy="862846"/>
            <a:chOff x="1204411" y="4644246"/>
            <a:chExt cx="2979809" cy="862846"/>
          </a:xfrm>
        </p:grpSpPr>
        <p:sp>
          <p:nvSpPr>
            <p:cNvPr id="94" name="Rectangle 58">
              <a:extLst>
                <a:ext uri="{FF2B5EF4-FFF2-40B4-BE49-F238E27FC236}">
                  <a16:creationId xmlns:a16="http://schemas.microsoft.com/office/drawing/2014/main" id="{65644639-5219-47BB-A71A-4328040A47C2}"/>
                </a:ext>
              </a:extLst>
            </p:cNvPr>
            <p:cNvSpPr/>
            <p:nvPr/>
          </p:nvSpPr>
          <p:spPr>
            <a:xfrm>
              <a:off x="1767041" y="4644246"/>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Styring og samordning for en mer sammenhengende offentlig sektor</a:t>
              </a:r>
            </a:p>
          </p:txBody>
        </p:sp>
        <p:sp>
          <p:nvSpPr>
            <p:cNvPr id="95" name="Rectangle 81">
              <a:extLst>
                <a:ext uri="{FF2B5EF4-FFF2-40B4-BE49-F238E27FC236}">
                  <a16:creationId xmlns:a16="http://schemas.microsoft.com/office/drawing/2014/main" id="{F2DBCA5E-B55F-4D7B-826F-E614099FF814}"/>
                </a:ext>
              </a:extLst>
            </p:cNvPr>
            <p:cNvSpPr/>
            <p:nvPr/>
          </p:nvSpPr>
          <p:spPr>
            <a:xfrm>
              <a:off x="1204411" y="4644246"/>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6</a:t>
              </a:r>
            </a:p>
          </p:txBody>
        </p:sp>
      </p:grpSp>
      <p:grpSp>
        <p:nvGrpSpPr>
          <p:cNvPr id="96" name="Group 21">
            <a:extLst>
              <a:ext uri="{FF2B5EF4-FFF2-40B4-BE49-F238E27FC236}">
                <a16:creationId xmlns:a16="http://schemas.microsoft.com/office/drawing/2014/main" id="{882B8235-BACE-436D-B949-31F93029A69A}"/>
              </a:ext>
            </a:extLst>
          </p:cNvPr>
          <p:cNvGrpSpPr/>
          <p:nvPr/>
        </p:nvGrpSpPr>
        <p:grpSpPr>
          <a:xfrm>
            <a:off x="12070180" y="2681410"/>
            <a:ext cx="2979819" cy="862846"/>
            <a:chOff x="12070180" y="2270592"/>
            <a:chExt cx="2979819" cy="862846"/>
          </a:xfrm>
        </p:grpSpPr>
        <p:sp>
          <p:nvSpPr>
            <p:cNvPr id="97" name="Rectangle 55">
              <a:extLst>
                <a:ext uri="{FF2B5EF4-FFF2-40B4-BE49-F238E27FC236}">
                  <a16:creationId xmlns:a16="http://schemas.microsoft.com/office/drawing/2014/main" id="{B807B53E-8059-4B50-93AF-B1292DE20324}"/>
                </a:ext>
              </a:extLst>
            </p:cNvPr>
            <p:cNvSpPr/>
            <p:nvPr/>
          </p:nvSpPr>
          <p:spPr>
            <a:xfrm>
              <a:off x="12632820" y="2270592"/>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Felles økosystem for nasjonal digital samhandling og tjenesteutvikling</a:t>
              </a:r>
            </a:p>
          </p:txBody>
        </p:sp>
        <p:sp>
          <p:nvSpPr>
            <p:cNvPr id="98" name="Rectangle 46">
              <a:extLst>
                <a:ext uri="{FF2B5EF4-FFF2-40B4-BE49-F238E27FC236}">
                  <a16:creationId xmlns:a16="http://schemas.microsoft.com/office/drawing/2014/main" id="{0F1682F5-25BD-401A-9378-80B626A85097}"/>
                </a:ext>
              </a:extLst>
            </p:cNvPr>
            <p:cNvSpPr/>
            <p:nvPr/>
          </p:nvSpPr>
          <p:spPr>
            <a:xfrm>
              <a:off x="12070180" y="2270592"/>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5</a:t>
              </a:r>
            </a:p>
          </p:txBody>
        </p:sp>
      </p:grpSp>
      <p:grpSp>
        <p:nvGrpSpPr>
          <p:cNvPr id="99" name="Group 20">
            <a:extLst>
              <a:ext uri="{FF2B5EF4-FFF2-40B4-BE49-F238E27FC236}">
                <a16:creationId xmlns:a16="http://schemas.microsoft.com/office/drawing/2014/main" id="{76D0CC0B-B89D-4D79-A41D-35921D4145EE}"/>
              </a:ext>
            </a:extLst>
          </p:cNvPr>
          <p:cNvGrpSpPr/>
          <p:nvPr/>
        </p:nvGrpSpPr>
        <p:grpSpPr>
          <a:xfrm>
            <a:off x="8448260" y="2681410"/>
            <a:ext cx="2979818" cy="862846"/>
            <a:chOff x="8448260" y="2270592"/>
            <a:chExt cx="2979818" cy="862846"/>
          </a:xfrm>
        </p:grpSpPr>
        <p:sp>
          <p:nvSpPr>
            <p:cNvPr id="100" name="Rectangle 52">
              <a:extLst>
                <a:ext uri="{FF2B5EF4-FFF2-40B4-BE49-F238E27FC236}">
                  <a16:creationId xmlns:a16="http://schemas.microsoft.com/office/drawing/2014/main" id="{41D73200-80AB-4479-BCEF-D75947908676}"/>
                </a:ext>
              </a:extLst>
            </p:cNvPr>
            <p:cNvSpPr/>
            <p:nvPr/>
          </p:nvSpPr>
          <p:spPr>
            <a:xfrm>
              <a:off x="9010899" y="2270592"/>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Klart og digitaliserings-vennlig regelverk</a:t>
              </a:r>
            </a:p>
          </p:txBody>
        </p:sp>
        <p:sp>
          <p:nvSpPr>
            <p:cNvPr id="101" name="Rectangle 89">
              <a:extLst>
                <a:ext uri="{FF2B5EF4-FFF2-40B4-BE49-F238E27FC236}">
                  <a16:creationId xmlns:a16="http://schemas.microsoft.com/office/drawing/2014/main" id="{7E4B6124-0916-4A58-8318-226695EB783D}"/>
                </a:ext>
              </a:extLst>
            </p:cNvPr>
            <p:cNvSpPr/>
            <p:nvPr/>
          </p:nvSpPr>
          <p:spPr>
            <a:xfrm>
              <a:off x="8448260" y="2270592"/>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4</a:t>
              </a:r>
            </a:p>
          </p:txBody>
        </p:sp>
      </p:grpSp>
      <p:grpSp>
        <p:nvGrpSpPr>
          <p:cNvPr id="102" name="Group 19">
            <a:extLst>
              <a:ext uri="{FF2B5EF4-FFF2-40B4-BE49-F238E27FC236}">
                <a16:creationId xmlns:a16="http://schemas.microsoft.com/office/drawing/2014/main" id="{4F6E0280-75F5-4DF1-9E31-0987E1A68FE3}"/>
              </a:ext>
            </a:extLst>
          </p:cNvPr>
          <p:cNvGrpSpPr/>
          <p:nvPr/>
        </p:nvGrpSpPr>
        <p:grpSpPr>
          <a:xfrm>
            <a:off x="4826331" y="2681410"/>
            <a:ext cx="2979818" cy="862846"/>
            <a:chOff x="4826331" y="2270592"/>
            <a:chExt cx="2979818" cy="862846"/>
          </a:xfrm>
        </p:grpSpPr>
        <p:sp>
          <p:nvSpPr>
            <p:cNvPr id="103" name="Rectangle 65">
              <a:extLst>
                <a:ext uri="{FF2B5EF4-FFF2-40B4-BE49-F238E27FC236}">
                  <a16:creationId xmlns:a16="http://schemas.microsoft.com/office/drawing/2014/main" id="{31EF455E-7E74-4ED5-9FBF-333C58E372AC}"/>
                </a:ext>
              </a:extLst>
            </p:cNvPr>
            <p:cNvSpPr/>
            <p:nvPr/>
          </p:nvSpPr>
          <p:spPr>
            <a:xfrm>
              <a:off x="5388970" y="2270592"/>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Økt deling av data og verdiskaping</a:t>
              </a:r>
            </a:p>
          </p:txBody>
        </p:sp>
        <p:sp>
          <p:nvSpPr>
            <p:cNvPr id="104" name="Rectangle 97">
              <a:extLst>
                <a:ext uri="{FF2B5EF4-FFF2-40B4-BE49-F238E27FC236}">
                  <a16:creationId xmlns:a16="http://schemas.microsoft.com/office/drawing/2014/main" id="{197F8957-F76E-4FCA-BF5F-A28E52CFDF2C}"/>
                </a:ext>
              </a:extLst>
            </p:cNvPr>
            <p:cNvSpPr/>
            <p:nvPr/>
          </p:nvSpPr>
          <p:spPr>
            <a:xfrm>
              <a:off x="4826331" y="2270592"/>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3</a:t>
              </a:r>
            </a:p>
          </p:txBody>
        </p:sp>
      </p:grpSp>
      <p:grpSp>
        <p:nvGrpSpPr>
          <p:cNvPr id="105" name="Group 5">
            <a:extLst>
              <a:ext uri="{FF2B5EF4-FFF2-40B4-BE49-F238E27FC236}">
                <a16:creationId xmlns:a16="http://schemas.microsoft.com/office/drawing/2014/main" id="{02746A8B-F115-48B5-94D8-A495B8F8F0E3}"/>
              </a:ext>
            </a:extLst>
          </p:cNvPr>
          <p:cNvGrpSpPr/>
          <p:nvPr/>
        </p:nvGrpSpPr>
        <p:grpSpPr>
          <a:xfrm>
            <a:off x="1204411" y="2681410"/>
            <a:ext cx="2979809" cy="862846"/>
            <a:chOff x="1204411" y="2270592"/>
            <a:chExt cx="2979809" cy="862846"/>
          </a:xfrm>
        </p:grpSpPr>
        <p:sp>
          <p:nvSpPr>
            <p:cNvPr id="106" name="Rectangle 75">
              <a:extLst>
                <a:ext uri="{FF2B5EF4-FFF2-40B4-BE49-F238E27FC236}">
                  <a16:creationId xmlns:a16="http://schemas.microsoft.com/office/drawing/2014/main" id="{CEFADBAB-2B47-48BC-B542-964E78513CF4}"/>
                </a:ext>
              </a:extLst>
            </p:cNvPr>
            <p:cNvSpPr/>
            <p:nvPr/>
          </p:nvSpPr>
          <p:spPr>
            <a:xfrm>
              <a:off x="1767041" y="2270592"/>
              <a:ext cx="2417179" cy="862846"/>
            </a:xfrm>
            <a:prstGeom prst="rect">
              <a:avLst/>
            </a:prstGeom>
            <a:noFill/>
            <a:ln cap="flat">
              <a:noFill/>
              <a:prstDash val="solid"/>
            </a:ln>
          </p:spPr>
          <p:txBody>
            <a:bodyPr vert="horz" wrap="square" lIns="0" tIns="81271" rIns="0" bIns="81271"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333" b="1" i="0" u="none" strike="noStrike" kern="1200" cap="none" spc="0" normalizeH="0" baseline="0" noProof="0">
                  <a:ln>
                    <a:noFill/>
                  </a:ln>
                  <a:solidFill>
                    <a:srgbClr val="1E2B3C"/>
                  </a:solidFill>
                  <a:effectLst/>
                  <a:uLnTx/>
                  <a:uFillTx/>
                  <a:latin typeface="Arial"/>
                  <a:ea typeface="+mn-ea"/>
                  <a:cs typeface="+mn-cs"/>
                </a:rPr>
                <a:t>Sammenhengende tjenester med brukeren i sentrum</a:t>
              </a:r>
            </a:p>
          </p:txBody>
        </p:sp>
        <p:sp>
          <p:nvSpPr>
            <p:cNvPr id="107" name="Rectangle 98">
              <a:extLst>
                <a:ext uri="{FF2B5EF4-FFF2-40B4-BE49-F238E27FC236}">
                  <a16:creationId xmlns:a16="http://schemas.microsoft.com/office/drawing/2014/main" id="{667E07AA-0E87-4E0B-9325-4F6321F919A7}"/>
                </a:ext>
              </a:extLst>
            </p:cNvPr>
            <p:cNvSpPr/>
            <p:nvPr/>
          </p:nvSpPr>
          <p:spPr>
            <a:xfrm>
              <a:off x="1204411" y="2270592"/>
              <a:ext cx="562639" cy="86284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3733" b="1" i="0" u="none" strike="noStrike" kern="1200" cap="none" spc="0" normalizeH="0" baseline="0" noProof="0">
                  <a:ln>
                    <a:noFill/>
                  </a:ln>
                  <a:solidFill>
                    <a:srgbClr val="1E2B3C"/>
                  </a:solidFill>
                  <a:effectLst/>
                  <a:uLnTx/>
                  <a:uFillTx/>
                  <a:latin typeface="Arial"/>
                  <a:ea typeface="+mn-ea"/>
                  <a:cs typeface="+mn-cs"/>
                </a:rPr>
                <a:t>2</a:t>
              </a:r>
            </a:p>
          </p:txBody>
        </p:sp>
      </p:grpSp>
      <p:sp>
        <p:nvSpPr>
          <p:cNvPr id="108" name="Oval 83">
            <a:extLst>
              <a:ext uri="{FF2B5EF4-FFF2-40B4-BE49-F238E27FC236}">
                <a16:creationId xmlns:a16="http://schemas.microsoft.com/office/drawing/2014/main" id="{E9FDF4EC-3759-4786-8052-55C7789ED156}"/>
              </a:ext>
            </a:extLst>
          </p:cNvPr>
          <p:cNvSpPr/>
          <p:nvPr/>
        </p:nvSpPr>
        <p:spPr>
          <a:xfrm>
            <a:off x="13427149" y="356148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09" name="Oval 84">
            <a:extLst>
              <a:ext uri="{FF2B5EF4-FFF2-40B4-BE49-F238E27FC236}">
                <a16:creationId xmlns:a16="http://schemas.microsoft.com/office/drawing/2014/main" id="{D012C43A-F784-46FB-B506-4991CD2F3AEB}"/>
              </a:ext>
            </a:extLst>
          </p:cNvPr>
          <p:cNvSpPr/>
          <p:nvPr/>
        </p:nvSpPr>
        <p:spPr>
          <a:xfrm>
            <a:off x="9807908" y="356148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0" name="Oval 85">
            <a:extLst>
              <a:ext uri="{FF2B5EF4-FFF2-40B4-BE49-F238E27FC236}">
                <a16:creationId xmlns:a16="http://schemas.microsoft.com/office/drawing/2014/main" id="{7D471C4F-121F-4A2D-8885-198D17D286B0}"/>
              </a:ext>
            </a:extLst>
          </p:cNvPr>
          <p:cNvSpPr/>
          <p:nvPr/>
        </p:nvSpPr>
        <p:spPr>
          <a:xfrm>
            <a:off x="6188676" y="356148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1" name="Oval 86">
            <a:extLst>
              <a:ext uri="{FF2B5EF4-FFF2-40B4-BE49-F238E27FC236}">
                <a16:creationId xmlns:a16="http://schemas.microsoft.com/office/drawing/2014/main" id="{CEDEBB76-8DA5-46B7-801E-92245C261525}"/>
              </a:ext>
            </a:extLst>
          </p:cNvPr>
          <p:cNvSpPr/>
          <p:nvPr/>
        </p:nvSpPr>
        <p:spPr>
          <a:xfrm>
            <a:off x="2569435" y="356148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2" name="Oval 91">
            <a:extLst>
              <a:ext uri="{FF2B5EF4-FFF2-40B4-BE49-F238E27FC236}">
                <a16:creationId xmlns:a16="http://schemas.microsoft.com/office/drawing/2014/main" id="{6F958830-0458-4575-8FCC-F8F21304C635}"/>
              </a:ext>
            </a:extLst>
          </p:cNvPr>
          <p:cNvSpPr/>
          <p:nvPr/>
        </p:nvSpPr>
        <p:spPr>
          <a:xfrm>
            <a:off x="13427149" y="593241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3" name="Oval 92">
            <a:extLst>
              <a:ext uri="{FF2B5EF4-FFF2-40B4-BE49-F238E27FC236}">
                <a16:creationId xmlns:a16="http://schemas.microsoft.com/office/drawing/2014/main" id="{B532E205-4998-49F8-920F-35684D249C2A}"/>
              </a:ext>
            </a:extLst>
          </p:cNvPr>
          <p:cNvSpPr/>
          <p:nvPr/>
        </p:nvSpPr>
        <p:spPr>
          <a:xfrm>
            <a:off x="9807908" y="593241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4" name="Oval 93">
            <a:extLst>
              <a:ext uri="{FF2B5EF4-FFF2-40B4-BE49-F238E27FC236}">
                <a16:creationId xmlns:a16="http://schemas.microsoft.com/office/drawing/2014/main" id="{DAFE4EF3-BB3A-4C2C-83BE-79A008AEDDEE}"/>
              </a:ext>
            </a:extLst>
          </p:cNvPr>
          <p:cNvSpPr/>
          <p:nvPr/>
        </p:nvSpPr>
        <p:spPr>
          <a:xfrm>
            <a:off x="6188676" y="593241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115" name="Oval 94">
            <a:extLst>
              <a:ext uri="{FF2B5EF4-FFF2-40B4-BE49-F238E27FC236}">
                <a16:creationId xmlns:a16="http://schemas.microsoft.com/office/drawing/2014/main" id="{5ABD1A65-6E6F-4862-97C3-725D148D3CDC}"/>
              </a:ext>
            </a:extLst>
          </p:cNvPr>
          <p:cNvSpPr/>
          <p:nvPr/>
        </p:nvSpPr>
        <p:spPr>
          <a:xfrm>
            <a:off x="2569435" y="5932412"/>
            <a:ext cx="257824" cy="2578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28575" cap="flat">
            <a:solidFill>
              <a:srgbClr val="1E2B3C"/>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14158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77C48-B2A7-40D4-A705-4BF44CD2D3DF}"/>
              </a:ext>
            </a:extLst>
          </p:cNvPr>
          <p:cNvSpPr>
            <a:spLocks noGrp="1"/>
          </p:cNvSpPr>
          <p:nvPr>
            <p:ph type="body" sz="quarter" idx="11"/>
          </p:nvPr>
        </p:nvSpPr>
        <p:spPr/>
        <p:txBody>
          <a:bodyPr/>
          <a:lstStyle/>
          <a:p>
            <a:r>
              <a:rPr lang="nb-NO"/>
              <a:t>Vedlegg 3</a:t>
            </a:r>
          </a:p>
        </p:txBody>
      </p:sp>
      <p:sp>
        <p:nvSpPr>
          <p:cNvPr id="4" name="Title 3">
            <a:extLst>
              <a:ext uri="{FF2B5EF4-FFF2-40B4-BE49-F238E27FC236}">
                <a16:creationId xmlns:a16="http://schemas.microsoft.com/office/drawing/2014/main" id="{15E71B8A-34FE-4D43-8379-018F7C958EEA}"/>
              </a:ext>
            </a:extLst>
          </p:cNvPr>
          <p:cNvSpPr>
            <a:spLocks noGrp="1"/>
          </p:cNvSpPr>
          <p:nvPr>
            <p:ph type="title"/>
          </p:nvPr>
        </p:nvSpPr>
        <p:spPr/>
        <p:txBody>
          <a:bodyPr/>
          <a:lstStyle/>
          <a:p>
            <a:r>
              <a:rPr lang="nb-NO"/>
              <a:t>Livshendelsene og «Regjeringen vil»-initiativene</a:t>
            </a:r>
          </a:p>
        </p:txBody>
      </p:sp>
      <p:grpSp>
        <p:nvGrpSpPr>
          <p:cNvPr id="181" name="Group 180">
            <a:extLst>
              <a:ext uri="{FF2B5EF4-FFF2-40B4-BE49-F238E27FC236}">
                <a16:creationId xmlns:a16="http://schemas.microsoft.com/office/drawing/2014/main" id="{A04AF9FC-203F-4B05-91A2-0900ADED582C}"/>
              </a:ext>
            </a:extLst>
          </p:cNvPr>
          <p:cNvGrpSpPr/>
          <p:nvPr/>
        </p:nvGrpSpPr>
        <p:grpSpPr>
          <a:xfrm>
            <a:off x="-2542" y="3697678"/>
            <a:ext cx="16256952" cy="592640"/>
            <a:chOff x="-2542" y="3697678"/>
            <a:chExt cx="16256952" cy="592640"/>
          </a:xfrm>
        </p:grpSpPr>
        <p:grpSp>
          <p:nvGrpSpPr>
            <p:cNvPr id="182" name="Group 31">
              <a:extLst>
                <a:ext uri="{FF2B5EF4-FFF2-40B4-BE49-F238E27FC236}">
                  <a16:creationId xmlns:a16="http://schemas.microsoft.com/office/drawing/2014/main" id="{64CCD2BA-EF66-4B8B-844C-9DED8091E181}"/>
                </a:ext>
              </a:extLst>
            </p:cNvPr>
            <p:cNvGrpSpPr/>
            <p:nvPr/>
          </p:nvGrpSpPr>
          <p:grpSpPr>
            <a:xfrm>
              <a:off x="14244258" y="3697678"/>
              <a:ext cx="2010152" cy="592640"/>
              <a:chOff x="14244258" y="3697678"/>
              <a:chExt cx="2010152" cy="592640"/>
            </a:xfrm>
          </p:grpSpPr>
          <p:sp>
            <p:nvSpPr>
              <p:cNvPr id="204" name="Rectangle 62">
                <a:extLst>
                  <a:ext uri="{FF2B5EF4-FFF2-40B4-BE49-F238E27FC236}">
                    <a16:creationId xmlns:a16="http://schemas.microsoft.com/office/drawing/2014/main" id="{34595B8C-6804-4CB1-A68A-9D8E03350216}"/>
                  </a:ext>
                </a:extLst>
              </p:cNvPr>
              <p:cNvSpPr/>
              <p:nvPr/>
            </p:nvSpPr>
            <p:spPr>
              <a:xfrm>
                <a:off x="14628552" y="3700979"/>
                <a:ext cx="1625858"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Digital sikkerhet</a:t>
                </a:r>
              </a:p>
            </p:txBody>
          </p:sp>
          <p:sp>
            <p:nvSpPr>
              <p:cNvPr id="205" name="Rectangle 9">
                <a:extLst>
                  <a:ext uri="{FF2B5EF4-FFF2-40B4-BE49-F238E27FC236}">
                    <a16:creationId xmlns:a16="http://schemas.microsoft.com/office/drawing/2014/main" id="{795DD0AE-3251-4EA9-A395-2C42E62EEE17}"/>
                  </a:ext>
                </a:extLst>
              </p:cNvPr>
              <p:cNvSpPr/>
              <p:nvPr/>
            </p:nvSpPr>
            <p:spPr>
              <a:xfrm>
                <a:off x="14244258"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9</a:t>
                </a:r>
              </a:p>
            </p:txBody>
          </p:sp>
        </p:grpSp>
        <p:grpSp>
          <p:nvGrpSpPr>
            <p:cNvPr id="183" name="Group 36">
              <a:extLst>
                <a:ext uri="{FF2B5EF4-FFF2-40B4-BE49-F238E27FC236}">
                  <a16:creationId xmlns:a16="http://schemas.microsoft.com/office/drawing/2014/main" id="{9CCFEFF6-A01A-426C-BC68-ADA5D0030609}"/>
                </a:ext>
              </a:extLst>
            </p:cNvPr>
            <p:cNvGrpSpPr/>
            <p:nvPr/>
          </p:nvGrpSpPr>
          <p:grpSpPr>
            <a:xfrm>
              <a:off x="12209004" y="3697678"/>
              <a:ext cx="2035253" cy="592640"/>
              <a:chOff x="12209004" y="3697678"/>
              <a:chExt cx="2035253" cy="592640"/>
            </a:xfrm>
          </p:grpSpPr>
          <p:sp>
            <p:nvSpPr>
              <p:cNvPr id="202" name="Rectangle 61">
                <a:extLst>
                  <a:ext uri="{FF2B5EF4-FFF2-40B4-BE49-F238E27FC236}">
                    <a16:creationId xmlns:a16="http://schemas.microsoft.com/office/drawing/2014/main" id="{5A629273-A214-4EF2-8CC5-400D800B08B8}"/>
                  </a:ext>
                </a:extLst>
              </p:cNvPr>
              <p:cNvSpPr/>
              <p:nvPr/>
            </p:nvSpPr>
            <p:spPr>
              <a:xfrm>
                <a:off x="12593290"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Økt digital kompetanse i offentlig sektor</a:t>
                </a:r>
              </a:p>
            </p:txBody>
          </p:sp>
          <p:sp>
            <p:nvSpPr>
              <p:cNvPr id="203" name="Rectangle 79">
                <a:extLst>
                  <a:ext uri="{FF2B5EF4-FFF2-40B4-BE49-F238E27FC236}">
                    <a16:creationId xmlns:a16="http://schemas.microsoft.com/office/drawing/2014/main" id="{98E9503D-39DA-42E1-80C5-89596ED41CB6}"/>
                  </a:ext>
                </a:extLst>
              </p:cNvPr>
              <p:cNvSpPr/>
              <p:nvPr/>
            </p:nvSpPr>
            <p:spPr>
              <a:xfrm>
                <a:off x="12209004"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8</a:t>
                </a:r>
              </a:p>
            </p:txBody>
          </p:sp>
        </p:grpSp>
        <p:grpSp>
          <p:nvGrpSpPr>
            <p:cNvPr id="184" name="Group 35">
              <a:extLst>
                <a:ext uri="{FF2B5EF4-FFF2-40B4-BE49-F238E27FC236}">
                  <a16:creationId xmlns:a16="http://schemas.microsoft.com/office/drawing/2014/main" id="{5DB93297-4079-42BC-994C-026CBDB96D53}"/>
                </a:ext>
              </a:extLst>
            </p:cNvPr>
            <p:cNvGrpSpPr/>
            <p:nvPr/>
          </p:nvGrpSpPr>
          <p:grpSpPr>
            <a:xfrm>
              <a:off x="10173742" y="3697678"/>
              <a:ext cx="2035253" cy="592640"/>
              <a:chOff x="10173742" y="3697678"/>
              <a:chExt cx="2035253" cy="592640"/>
            </a:xfrm>
          </p:grpSpPr>
          <p:sp>
            <p:nvSpPr>
              <p:cNvPr id="200" name="Rectangle 59">
                <a:extLst>
                  <a:ext uri="{FF2B5EF4-FFF2-40B4-BE49-F238E27FC236}">
                    <a16:creationId xmlns:a16="http://schemas.microsoft.com/office/drawing/2014/main" id="{9ED5ADF6-8308-4B58-9C6C-7DA97FC3F344}"/>
                  </a:ext>
                </a:extLst>
              </p:cNvPr>
              <p:cNvSpPr/>
              <p:nvPr/>
            </p:nvSpPr>
            <p:spPr>
              <a:xfrm>
                <a:off x="10558028"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Styrket samarbeid med privat sektor</a:t>
                </a:r>
              </a:p>
            </p:txBody>
          </p:sp>
          <p:sp>
            <p:nvSpPr>
              <p:cNvPr id="201" name="Rectangle 80">
                <a:extLst>
                  <a:ext uri="{FF2B5EF4-FFF2-40B4-BE49-F238E27FC236}">
                    <a16:creationId xmlns:a16="http://schemas.microsoft.com/office/drawing/2014/main" id="{DDEA727C-61C6-4B67-9116-ACF7A02758B7}"/>
                  </a:ext>
                </a:extLst>
              </p:cNvPr>
              <p:cNvSpPr/>
              <p:nvPr/>
            </p:nvSpPr>
            <p:spPr>
              <a:xfrm>
                <a:off x="10173742"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7</a:t>
                </a:r>
              </a:p>
            </p:txBody>
          </p:sp>
        </p:grpSp>
        <p:grpSp>
          <p:nvGrpSpPr>
            <p:cNvPr id="185" name="Group 34">
              <a:extLst>
                <a:ext uri="{FF2B5EF4-FFF2-40B4-BE49-F238E27FC236}">
                  <a16:creationId xmlns:a16="http://schemas.microsoft.com/office/drawing/2014/main" id="{97CD38F0-0BFC-4664-8581-EF344E5703D2}"/>
                </a:ext>
              </a:extLst>
            </p:cNvPr>
            <p:cNvGrpSpPr/>
            <p:nvPr/>
          </p:nvGrpSpPr>
          <p:grpSpPr>
            <a:xfrm>
              <a:off x="8138489" y="3697678"/>
              <a:ext cx="2035252" cy="592640"/>
              <a:chOff x="8138489" y="3697678"/>
              <a:chExt cx="2035252" cy="592640"/>
            </a:xfrm>
          </p:grpSpPr>
          <p:sp>
            <p:nvSpPr>
              <p:cNvPr id="198" name="Rectangle 58">
                <a:extLst>
                  <a:ext uri="{FF2B5EF4-FFF2-40B4-BE49-F238E27FC236}">
                    <a16:creationId xmlns:a16="http://schemas.microsoft.com/office/drawing/2014/main" id="{07BCDF42-1A84-48E0-8A03-E9CBC12C1B05}"/>
                  </a:ext>
                </a:extLst>
              </p:cNvPr>
              <p:cNvSpPr/>
              <p:nvPr/>
            </p:nvSpPr>
            <p:spPr>
              <a:xfrm>
                <a:off x="8522774"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Styring og samordning for en mer sammenhengende offentlig sektor</a:t>
                </a:r>
              </a:p>
            </p:txBody>
          </p:sp>
          <p:sp>
            <p:nvSpPr>
              <p:cNvPr id="199" name="Rectangle 81">
                <a:extLst>
                  <a:ext uri="{FF2B5EF4-FFF2-40B4-BE49-F238E27FC236}">
                    <a16:creationId xmlns:a16="http://schemas.microsoft.com/office/drawing/2014/main" id="{08A213C0-2414-4EB6-8119-13294A667896}"/>
                  </a:ext>
                </a:extLst>
              </p:cNvPr>
              <p:cNvSpPr/>
              <p:nvPr/>
            </p:nvSpPr>
            <p:spPr>
              <a:xfrm>
                <a:off x="8138489"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6</a:t>
                </a:r>
              </a:p>
            </p:txBody>
          </p:sp>
        </p:grpSp>
        <p:grpSp>
          <p:nvGrpSpPr>
            <p:cNvPr id="186" name="Group 33">
              <a:extLst>
                <a:ext uri="{FF2B5EF4-FFF2-40B4-BE49-F238E27FC236}">
                  <a16:creationId xmlns:a16="http://schemas.microsoft.com/office/drawing/2014/main" id="{06B92F17-BA68-4B45-84C7-99EB4016EBD7}"/>
                </a:ext>
              </a:extLst>
            </p:cNvPr>
            <p:cNvGrpSpPr/>
            <p:nvPr/>
          </p:nvGrpSpPr>
          <p:grpSpPr>
            <a:xfrm>
              <a:off x="6103226" y="3697678"/>
              <a:ext cx="2035253" cy="592640"/>
              <a:chOff x="6103226" y="3697678"/>
              <a:chExt cx="2035253" cy="592640"/>
            </a:xfrm>
          </p:grpSpPr>
          <p:sp>
            <p:nvSpPr>
              <p:cNvPr id="196" name="Rectangle 55">
                <a:extLst>
                  <a:ext uri="{FF2B5EF4-FFF2-40B4-BE49-F238E27FC236}">
                    <a16:creationId xmlns:a16="http://schemas.microsoft.com/office/drawing/2014/main" id="{FB9F3424-E5B0-4AB2-8B38-37F76A92EDFD}"/>
                  </a:ext>
                </a:extLst>
              </p:cNvPr>
              <p:cNvSpPr/>
              <p:nvPr/>
            </p:nvSpPr>
            <p:spPr>
              <a:xfrm>
                <a:off x="6487512"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Felles økosystem for nasjonal digital samhandling og tjenesteutvikling</a:t>
                </a:r>
              </a:p>
            </p:txBody>
          </p:sp>
          <p:sp>
            <p:nvSpPr>
              <p:cNvPr id="197" name="Rectangle 83">
                <a:extLst>
                  <a:ext uri="{FF2B5EF4-FFF2-40B4-BE49-F238E27FC236}">
                    <a16:creationId xmlns:a16="http://schemas.microsoft.com/office/drawing/2014/main" id="{35E21AA4-5580-49D6-8074-AD095769FA8D}"/>
                  </a:ext>
                </a:extLst>
              </p:cNvPr>
              <p:cNvSpPr/>
              <p:nvPr/>
            </p:nvSpPr>
            <p:spPr>
              <a:xfrm>
                <a:off x="6103226"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5</a:t>
                </a:r>
              </a:p>
            </p:txBody>
          </p:sp>
        </p:grpSp>
        <p:grpSp>
          <p:nvGrpSpPr>
            <p:cNvPr id="187" name="Group 32">
              <a:extLst>
                <a:ext uri="{FF2B5EF4-FFF2-40B4-BE49-F238E27FC236}">
                  <a16:creationId xmlns:a16="http://schemas.microsoft.com/office/drawing/2014/main" id="{FB9F52AB-82DC-4D21-BF28-7614FA693633}"/>
                </a:ext>
              </a:extLst>
            </p:cNvPr>
            <p:cNvGrpSpPr/>
            <p:nvPr/>
          </p:nvGrpSpPr>
          <p:grpSpPr>
            <a:xfrm>
              <a:off x="4067973" y="3697678"/>
              <a:ext cx="2035253" cy="592640"/>
              <a:chOff x="4067973" y="3697678"/>
              <a:chExt cx="2035253" cy="592640"/>
            </a:xfrm>
          </p:grpSpPr>
          <p:sp>
            <p:nvSpPr>
              <p:cNvPr id="194" name="Rectangle 52">
                <a:extLst>
                  <a:ext uri="{FF2B5EF4-FFF2-40B4-BE49-F238E27FC236}">
                    <a16:creationId xmlns:a16="http://schemas.microsoft.com/office/drawing/2014/main" id="{ED6C2EA4-1F74-452D-A137-24822A7008E5}"/>
                  </a:ext>
                </a:extLst>
              </p:cNvPr>
              <p:cNvSpPr/>
              <p:nvPr/>
            </p:nvSpPr>
            <p:spPr>
              <a:xfrm>
                <a:off x="4452259"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Klart og digitaliserings-vennlig regelverk</a:t>
                </a:r>
              </a:p>
            </p:txBody>
          </p:sp>
          <p:sp>
            <p:nvSpPr>
              <p:cNvPr id="195" name="Rectangle 89">
                <a:extLst>
                  <a:ext uri="{FF2B5EF4-FFF2-40B4-BE49-F238E27FC236}">
                    <a16:creationId xmlns:a16="http://schemas.microsoft.com/office/drawing/2014/main" id="{DC6DCBE4-4D40-4558-BD33-2C8E2273A165}"/>
                  </a:ext>
                </a:extLst>
              </p:cNvPr>
              <p:cNvSpPr/>
              <p:nvPr/>
            </p:nvSpPr>
            <p:spPr>
              <a:xfrm>
                <a:off x="4067973"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4</a:t>
                </a:r>
              </a:p>
            </p:txBody>
          </p:sp>
        </p:grpSp>
        <p:grpSp>
          <p:nvGrpSpPr>
            <p:cNvPr id="188" name="Group 37">
              <a:extLst>
                <a:ext uri="{FF2B5EF4-FFF2-40B4-BE49-F238E27FC236}">
                  <a16:creationId xmlns:a16="http://schemas.microsoft.com/office/drawing/2014/main" id="{9C4886C0-F3F2-4A18-8B1C-D0416A849B47}"/>
                </a:ext>
              </a:extLst>
            </p:cNvPr>
            <p:cNvGrpSpPr/>
            <p:nvPr/>
          </p:nvGrpSpPr>
          <p:grpSpPr>
            <a:xfrm>
              <a:off x="2032711" y="3697678"/>
              <a:ext cx="2035262" cy="592640"/>
              <a:chOff x="2032711" y="3697678"/>
              <a:chExt cx="2035262" cy="592640"/>
            </a:xfrm>
          </p:grpSpPr>
          <p:sp>
            <p:nvSpPr>
              <p:cNvPr id="192" name="Rectangle 65">
                <a:extLst>
                  <a:ext uri="{FF2B5EF4-FFF2-40B4-BE49-F238E27FC236}">
                    <a16:creationId xmlns:a16="http://schemas.microsoft.com/office/drawing/2014/main" id="{1600F74F-D30A-42E2-BC8F-A85E1B5C54CF}"/>
                  </a:ext>
                </a:extLst>
              </p:cNvPr>
              <p:cNvSpPr/>
              <p:nvPr/>
            </p:nvSpPr>
            <p:spPr>
              <a:xfrm>
                <a:off x="2417006"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Økt deling av data og verdiskaping</a:t>
                </a:r>
              </a:p>
            </p:txBody>
          </p:sp>
          <p:sp>
            <p:nvSpPr>
              <p:cNvPr id="193" name="Rectangle 97">
                <a:extLst>
                  <a:ext uri="{FF2B5EF4-FFF2-40B4-BE49-F238E27FC236}">
                    <a16:creationId xmlns:a16="http://schemas.microsoft.com/office/drawing/2014/main" id="{39868C2F-22FA-4433-93CE-906241EF3FDD}"/>
                  </a:ext>
                </a:extLst>
              </p:cNvPr>
              <p:cNvSpPr/>
              <p:nvPr/>
            </p:nvSpPr>
            <p:spPr>
              <a:xfrm>
                <a:off x="2032711"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3</a:t>
                </a:r>
              </a:p>
            </p:txBody>
          </p:sp>
        </p:grpSp>
        <p:grpSp>
          <p:nvGrpSpPr>
            <p:cNvPr id="189" name="Group 16">
              <a:extLst>
                <a:ext uri="{FF2B5EF4-FFF2-40B4-BE49-F238E27FC236}">
                  <a16:creationId xmlns:a16="http://schemas.microsoft.com/office/drawing/2014/main" id="{A41CE536-A721-46C8-B8D8-8CF48657150A}"/>
                </a:ext>
              </a:extLst>
            </p:cNvPr>
            <p:cNvGrpSpPr/>
            <p:nvPr/>
          </p:nvGrpSpPr>
          <p:grpSpPr>
            <a:xfrm>
              <a:off x="-2542" y="3697678"/>
              <a:ext cx="2035252" cy="592640"/>
              <a:chOff x="-2542" y="3697678"/>
              <a:chExt cx="2035252" cy="592640"/>
            </a:xfrm>
          </p:grpSpPr>
          <p:sp>
            <p:nvSpPr>
              <p:cNvPr id="190" name="Rectangle 75">
                <a:extLst>
                  <a:ext uri="{FF2B5EF4-FFF2-40B4-BE49-F238E27FC236}">
                    <a16:creationId xmlns:a16="http://schemas.microsoft.com/office/drawing/2014/main" id="{502E2AB5-5660-4AD0-8872-44A803FB038A}"/>
                  </a:ext>
                </a:extLst>
              </p:cNvPr>
              <p:cNvSpPr/>
              <p:nvPr/>
            </p:nvSpPr>
            <p:spPr>
              <a:xfrm>
                <a:off x="381743"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Sammenhengende tjenester med brukeren i sentrum</a:t>
                </a:r>
              </a:p>
            </p:txBody>
          </p:sp>
          <p:sp>
            <p:nvSpPr>
              <p:cNvPr id="191" name="Rectangle 98">
                <a:extLst>
                  <a:ext uri="{FF2B5EF4-FFF2-40B4-BE49-F238E27FC236}">
                    <a16:creationId xmlns:a16="http://schemas.microsoft.com/office/drawing/2014/main" id="{2254D193-CDBC-4DFC-B8FE-6E262C087C01}"/>
                  </a:ext>
                </a:extLst>
              </p:cNvPr>
              <p:cNvSpPr/>
              <p:nvPr/>
            </p:nvSpPr>
            <p:spPr>
              <a:xfrm>
                <a:off x="-2542"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2</a:t>
                </a:r>
              </a:p>
            </p:txBody>
          </p:sp>
        </p:grpSp>
      </p:grpSp>
      <p:sp>
        <p:nvSpPr>
          <p:cNvPr id="206" name="Rectangle: Rounded Corners 88">
            <a:extLst>
              <a:ext uri="{FF2B5EF4-FFF2-40B4-BE49-F238E27FC236}">
                <a16:creationId xmlns:a16="http://schemas.microsoft.com/office/drawing/2014/main" id="{1F6EB552-FB2D-48DE-B88E-25D4A572D13F}"/>
              </a:ext>
            </a:extLst>
          </p:cNvPr>
          <p:cNvSpPr/>
          <p:nvPr/>
        </p:nvSpPr>
        <p:spPr>
          <a:xfrm>
            <a:off x="6272198"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5.5. Vurdere behovet for å etablere en CERT-funksjon for økosystemet</a:t>
            </a:r>
          </a:p>
        </p:txBody>
      </p:sp>
      <p:sp>
        <p:nvSpPr>
          <p:cNvPr id="207" name="Rectangle: Rounded Corners 99">
            <a:extLst>
              <a:ext uri="{FF2B5EF4-FFF2-40B4-BE49-F238E27FC236}">
                <a16:creationId xmlns:a16="http://schemas.microsoft.com/office/drawing/2014/main" id="{3E853F90-FEE3-45E5-BABD-DE0AA2A19818}"/>
              </a:ext>
            </a:extLst>
          </p:cNvPr>
          <p:cNvSpPr/>
          <p:nvPr/>
        </p:nvSpPr>
        <p:spPr>
          <a:xfrm>
            <a:off x="166429"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2.9. Utvikle felles prinsipper for god brukskvalitet i digitale tjenester</a:t>
            </a:r>
          </a:p>
        </p:txBody>
      </p:sp>
      <p:sp>
        <p:nvSpPr>
          <p:cNvPr id="208" name="Rectangle: Rounded Corners 115">
            <a:extLst>
              <a:ext uri="{FF2B5EF4-FFF2-40B4-BE49-F238E27FC236}">
                <a16:creationId xmlns:a16="http://schemas.microsoft.com/office/drawing/2014/main" id="{324A5468-DDF9-4B8D-B9A4-7B93FE49DED8}"/>
              </a:ext>
            </a:extLst>
          </p:cNvPr>
          <p:cNvSpPr/>
          <p:nvPr/>
        </p:nvSpPr>
        <p:spPr>
          <a:xfrm>
            <a:off x="166429"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2.10. Utrede konsept for en innbyggerorientert løsning for enklere tilgang til egne data, informasjon og tjenester</a:t>
            </a:r>
          </a:p>
        </p:txBody>
      </p:sp>
      <p:sp>
        <p:nvSpPr>
          <p:cNvPr id="209" name="Rectangle: Rounded Corners 116">
            <a:extLst>
              <a:ext uri="{FF2B5EF4-FFF2-40B4-BE49-F238E27FC236}">
                <a16:creationId xmlns:a16="http://schemas.microsoft.com/office/drawing/2014/main" id="{BEFD4564-E39B-49C1-A3FD-78D239C2B6DB}"/>
              </a:ext>
            </a:extLst>
          </p:cNvPr>
          <p:cNvSpPr/>
          <p:nvPr/>
        </p:nvSpPr>
        <p:spPr>
          <a:xfrm>
            <a:off x="2201472"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3.2. Vurdere å benytte eksisterende datasjøer</a:t>
            </a:r>
          </a:p>
        </p:txBody>
      </p:sp>
      <p:sp>
        <p:nvSpPr>
          <p:cNvPr id="210" name="Rectangle: Rounded Corners 117">
            <a:extLst>
              <a:ext uri="{FF2B5EF4-FFF2-40B4-BE49-F238E27FC236}">
                <a16:creationId xmlns:a16="http://schemas.microsoft.com/office/drawing/2014/main" id="{94C70097-3701-465F-856C-18780B22B15F}"/>
              </a:ext>
            </a:extLst>
          </p:cNvPr>
          <p:cNvSpPr/>
          <p:nvPr/>
        </p:nvSpPr>
        <p:spPr>
          <a:xfrm>
            <a:off x="6272198"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5.1. </a:t>
            </a:r>
            <a:r>
              <a:rPr lang="nn-NO" sz="800">
                <a:solidFill>
                  <a:schemeClr val="bg1"/>
                </a:solidFill>
                <a:latin typeface="Arial"/>
              </a:rPr>
              <a:t>Etablere arenaer for samordning og koordinering</a:t>
            </a:r>
            <a:endParaRPr lang="nb-NO" sz="800">
              <a:solidFill>
                <a:schemeClr val="bg1"/>
              </a:solidFill>
              <a:latin typeface="Arial"/>
            </a:endParaRPr>
          </a:p>
        </p:txBody>
      </p:sp>
      <p:sp>
        <p:nvSpPr>
          <p:cNvPr id="211" name="Rectangle: Rounded Corners 119">
            <a:extLst>
              <a:ext uri="{FF2B5EF4-FFF2-40B4-BE49-F238E27FC236}">
                <a16:creationId xmlns:a16="http://schemas.microsoft.com/office/drawing/2014/main" id="{3AC1060C-711F-4F52-879E-22A35E0C0258}"/>
              </a:ext>
            </a:extLst>
          </p:cNvPr>
          <p:cNvSpPr/>
          <p:nvPr/>
        </p:nvSpPr>
        <p:spPr>
          <a:xfrm>
            <a:off x="4236945"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4.4. Omtale og vise til veileder for digitaliseringsvennlig regelverk</a:t>
            </a:r>
          </a:p>
        </p:txBody>
      </p:sp>
      <p:sp>
        <p:nvSpPr>
          <p:cNvPr id="212" name="Rectangle: Rounded Corners 120">
            <a:extLst>
              <a:ext uri="{FF2B5EF4-FFF2-40B4-BE49-F238E27FC236}">
                <a16:creationId xmlns:a16="http://schemas.microsoft.com/office/drawing/2014/main" id="{CE421289-55A7-48B5-9668-524840AEDC13}"/>
              </a:ext>
            </a:extLst>
          </p:cNvPr>
          <p:cNvSpPr/>
          <p:nvPr/>
        </p:nvSpPr>
        <p:spPr>
          <a:xfrm>
            <a:off x="8307461"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6.2. Utvikle veileder for strategisk styring av digitaliseringen</a:t>
            </a:r>
          </a:p>
        </p:txBody>
      </p:sp>
      <p:sp>
        <p:nvSpPr>
          <p:cNvPr id="213" name="Rectangle: Rounded Corners 121">
            <a:extLst>
              <a:ext uri="{FF2B5EF4-FFF2-40B4-BE49-F238E27FC236}">
                <a16:creationId xmlns:a16="http://schemas.microsoft.com/office/drawing/2014/main" id="{503914EE-CF39-41D1-8CEB-33B3BCCF2633}"/>
              </a:ext>
            </a:extLst>
          </p:cNvPr>
          <p:cNvSpPr/>
          <p:nvPr/>
        </p:nvSpPr>
        <p:spPr>
          <a:xfrm>
            <a:off x="8307461"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6.3. Vurdere å videreutvikle tilbud om kompetanse, erfaring og gevinstrealisering</a:t>
            </a:r>
          </a:p>
        </p:txBody>
      </p:sp>
      <p:sp>
        <p:nvSpPr>
          <p:cNvPr id="214" name="Rectangle: Rounded Corners 122">
            <a:extLst>
              <a:ext uri="{FF2B5EF4-FFF2-40B4-BE49-F238E27FC236}">
                <a16:creationId xmlns:a16="http://schemas.microsoft.com/office/drawing/2014/main" id="{9A4E52D7-6DEE-4DEB-901E-4C23C9FC7E32}"/>
              </a:ext>
            </a:extLst>
          </p:cNvPr>
          <p:cNvSpPr/>
          <p:nvPr/>
        </p:nvSpPr>
        <p:spPr>
          <a:xfrm>
            <a:off x="10342714"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7.2. Etablere et program for økt samhandling mellom offentlig sektor og oppstartsselskaper</a:t>
            </a:r>
          </a:p>
        </p:txBody>
      </p:sp>
      <p:sp>
        <p:nvSpPr>
          <p:cNvPr id="215" name="Rectangle: Rounded Corners 123">
            <a:extLst>
              <a:ext uri="{FF2B5EF4-FFF2-40B4-BE49-F238E27FC236}">
                <a16:creationId xmlns:a16="http://schemas.microsoft.com/office/drawing/2014/main" id="{649513CE-27D7-4393-9B1B-13B3DF602B87}"/>
              </a:ext>
            </a:extLst>
          </p:cNvPr>
          <p:cNvSpPr/>
          <p:nvPr/>
        </p:nvSpPr>
        <p:spPr>
          <a:xfrm>
            <a:off x="12377976"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8.1. Utarbeide en strategi for digital kompetanse i offentlig sektor</a:t>
            </a:r>
          </a:p>
        </p:txBody>
      </p:sp>
      <p:sp>
        <p:nvSpPr>
          <p:cNvPr id="216" name="Rectangle: Rounded Corners 124">
            <a:extLst>
              <a:ext uri="{FF2B5EF4-FFF2-40B4-BE49-F238E27FC236}">
                <a16:creationId xmlns:a16="http://schemas.microsoft.com/office/drawing/2014/main" id="{74336A09-6917-4AD5-AD8A-DFD4B10EAC78}"/>
              </a:ext>
            </a:extLst>
          </p:cNvPr>
          <p:cNvSpPr/>
          <p:nvPr/>
        </p:nvSpPr>
        <p:spPr>
          <a:xfrm>
            <a:off x="6272198"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5.4 Vurdere hvordan sikre e-ID og e-signatur, og retningslinjer for ansatt-ID</a:t>
            </a:r>
          </a:p>
        </p:txBody>
      </p:sp>
      <p:sp>
        <p:nvSpPr>
          <p:cNvPr id="217" name="Rectangle: Rounded Corners 126">
            <a:extLst>
              <a:ext uri="{FF2B5EF4-FFF2-40B4-BE49-F238E27FC236}">
                <a16:creationId xmlns:a16="http://schemas.microsoft.com/office/drawing/2014/main" id="{57847434-8199-465F-B096-77FD76B2CAAF}"/>
              </a:ext>
            </a:extLst>
          </p:cNvPr>
          <p:cNvSpPr/>
          <p:nvPr/>
        </p:nvSpPr>
        <p:spPr>
          <a:xfrm>
            <a:off x="14400684"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9.1 Oppfølging av tiltak 5 i nasjonal strategi for digital sikkerhet</a:t>
            </a:r>
          </a:p>
        </p:txBody>
      </p:sp>
      <p:sp>
        <p:nvSpPr>
          <p:cNvPr id="218" name="Rectangle: Rounded Corners 127">
            <a:extLst>
              <a:ext uri="{FF2B5EF4-FFF2-40B4-BE49-F238E27FC236}">
                <a16:creationId xmlns:a16="http://schemas.microsoft.com/office/drawing/2014/main" id="{86E10833-5FBE-48EE-BDC5-4966CB038F59}"/>
              </a:ext>
            </a:extLst>
          </p:cNvPr>
          <p:cNvSpPr/>
          <p:nvPr/>
        </p:nvSpPr>
        <p:spPr>
          <a:xfrm>
            <a:off x="2201472"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3.5. Utarbeide en strategi for kunstig intelligens</a:t>
            </a:r>
          </a:p>
        </p:txBody>
      </p:sp>
      <p:sp>
        <p:nvSpPr>
          <p:cNvPr id="219" name="Rectangle: Rounded Corners 128">
            <a:extLst>
              <a:ext uri="{FF2B5EF4-FFF2-40B4-BE49-F238E27FC236}">
                <a16:creationId xmlns:a16="http://schemas.microsoft.com/office/drawing/2014/main" id="{2F3EDDF2-60B7-46A2-9906-5BAFC84AE9CB}"/>
              </a:ext>
            </a:extLst>
          </p:cNvPr>
          <p:cNvSpPr/>
          <p:nvPr/>
        </p:nvSpPr>
        <p:spPr>
          <a:xfrm>
            <a:off x="8307461"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6.1 Vurdere Skates mandat</a:t>
            </a:r>
          </a:p>
        </p:txBody>
      </p:sp>
      <p:sp>
        <p:nvSpPr>
          <p:cNvPr id="220" name="Rectangle: Rounded Corners 129">
            <a:extLst>
              <a:ext uri="{FF2B5EF4-FFF2-40B4-BE49-F238E27FC236}">
                <a16:creationId xmlns:a16="http://schemas.microsoft.com/office/drawing/2014/main" id="{3ACDB171-3451-4532-8ED4-27E205290652}"/>
              </a:ext>
            </a:extLst>
          </p:cNvPr>
          <p:cNvSpPr/>
          <p:nvPr/>
        </p:nvSpPr>
        <p:spPr>
          <a:xfrm>
            <a:off x="8307461"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6.4. Vurdere behovet for prinsipper for kostnadsdeling</a:t>
            </a:r>
          </a:p>
        </p:txBody>
      </p:sp>
      <p:sp>
        <p:nvSpPr>
          <p:cNvPr id="221" name="Rectangle: Rounded Corners 130">
            <a:extLst>
              <a:ext uri="{FF2B5EF4-FFF2-40B4-BE49-F238E27FC236}">
                <a16:creationId xmlns:a16="http://schemas.microsoft.com/office/drawing/2014/main" id="{768299F7-376F-4A7D-90F2-45A62EBA085D}"/>
              </a:ext>
            </a:extLst>
          </p:cNvPr>
          <p:cNvSpPr/>
          <p:nvPr/>
        </p:nvSpPr>
        <p:spPr>
          <a:xfrm>
            <a:off x="8307461"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6.5. Utarbeide retningslinjer for involvering av kommunal sektor i statlige beslutninger</a:t>
            </a:r>
          </a:p>
        </p:txBody>
      </p:sp>
      <p:sp>
        <p:nvSpPr>
          <p:cNvPr id="222" name="Rectangle: Rounded Corners 131">
            <a:extLst>
              <a:ext uri="{FF2B5EF4-FFF2-40B4-BE49-F238E27FC236}">
                <a16:creationId xmlns:a16="http://schemas.microsoft.com/office/drawing/2014/main" id="{B0B8B97E-6E72-4F82-A645-0246A786F6F6}"/>
              </a:ext>
            </a:extLst>
          </p:cNvPr>
          <p:cNvSpPr/>
          <p:nvPr/>
        </p:nvSpPr>
        <p:spPr>
          <a:xfrm>
            <a:off x="8307461" y="77474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6.6. Etablere arenaer innenfor konsultasjonsordningen</a:t>
            </a:r>
          </a:p>
        </p:txBody>
      </p:sp>
      <p:sp>
        <p:nvSpPr>
          <p:cNvPr id="223" name="Rectangle: Rounded Corners 132">
            <a:extLst>
              <a:ext uri="{FF2B5EF4-FFF2-40B4-BE49-F238E27FC236}">
                <a16:creationId xmlns:a16="http://schemas.microsoft.com/office/drawing/2014/main" id="{36FDDB5B-8D43-4D25-8929-71D1FC79E4B0}"/>
              </a:ext>
            </a:extLst>
          </p:cNvPr>
          <p:cNvSpPr/>
          <p:nvPr/>
        </p:nvSpPr>
        <p:spPr>
          <a:xfrm>
            <a:off x="8307461" y="84175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6.7. Etablere en samstyrings-modell for områdene med størst grad av samhandling</a:t>
            </a:r>
          </a:p>
        </p:txBody>
      </p:sp>
      <p:sp>
        <p:nvSpPr>
          <p:cNvPr id="224" name="Rectangle: Rounded Corners 134">
            <a:extLst>
              <a:ext uri="{FF2B5EF4-FFF2-40B4-BE49-F238E27FC236}">
                <a16:creationId xmlns:a16="http://schemas.microsoft.com/office/drawing/2014/main" id="{68C9D2B2-6681-4F00-B299-D3AF83ABC455}"/>
              </a:ext>
            </a:extLst>
          </p:cNvPr>
          <p:cNvSpPr/>
          <p:nvPr/>
        </p:nvSpPr>
        <p:spPr>
          <a:xfrm>
            <a:off x="2201472"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3.1. Etablere et nasjonalt ressurssenter for deling av data</a:t>
            </a:r>
          </a:p>
        </p:txBody>
      </p:sp>
      <p:sp>
        <p:nvSpPr>
          <p:cNvPr id="225" name="Rectangle: Rounded Corners 136">
            <a:extLst>
              <a:ext uri="{FF2B5EF4-FFF2-40B4-BE49-F238E27FC236}">
                <a16:creationId xmlns:a16="http://schemas.microsoft.com/office/drawing/2014/main" id="{BCC67433-ECFB-40B7-B029-3943B05EE8B5}"/>
              </a:ext>
            </a:extLst>
          </p:cNvPr>
          <p:cNvSpPr/>
          <p:nvPr/>
        </p:nvSpPr>
        <p:spPr>
          <a:xfrm>
            <a:off x="6272198"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5.2. Koordinere statlige og kommunale interesser i felles økosystem</a:t>
            </a:r>
          </a:p>
        </p:txBody>
      </p:sp>
      <p:sp>
        <p:nvSpPr>
          <p:cNvPr id="226" name="Rectangle: Rounded Corners 137">
            <a:extLst>
              <a:ext uri="{FF2B5EF4-FFF2-40B4-BE49-F238E27FC236}">
                <a16:creationId xmlns:a16="http://schemas.microsoft.com/office/drawing/2014/main" id="{A7184F10-FAE8-416C-8196-1E51AE16B9E7}"/>
              </a:ext>
            </a:extLst>
          </p:cNvPr>
          <p:cNvSpPr/>
          <p:nvPr/>
        </p:nvSpPr>
        <p:spPr>
          <a:xfrm>
            <a:off x="6272198"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72000" bIns="45720" anchor="ctr" anchorCtr="0" compatLnSpc="1">
            <a:noAutofit/>
          </a:bodyPr>
          <a:lstStyle/>
          <a:p>
            <a:pPr defTabSz="1219078"/>
            <a:r>
              <a:rPr lang="nb-NO" sz="800" i="1">
                <a:solidFill>
                  <a:schemeClr val="tx2"/>
                </a:solidFill>
                <a:latin typeface="Arial"/>
              </a:rPr>
              <a:t>5.3. Legge til rette for samordnet styring av nasjonale felles-løsninger gjennom tildelingsbrev</a:t>
            </a:r>
          </a:p>
        </p:txBody>
      </p:sp>
      <p:sp>
        <p:nvSpPr>
          <p:cNvPr id="227" name="Rectangle: Rounded Corners 138">
            <a:extLst>
              <a:ext uri="{FF2B5EF4-FFF2-40B4-BE49-F238E27FC236}">
                <a16:creationId xmlns:a16="http://schemas.microsoft.com/office/drawing/2014/main" id="{69A4A824-0E30-4B17-B240-F16E034E3C4F}"/>
              </a:ext>
            </a:extLst>
          </p:cNvPr>
          <p:cNvSpPr/>
          <p:nvPr/>
        </p:nvSpPr>
        <p:spPr>
          <a:xfrm>
            <a:off x="10342714"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7.1. Utarbeide felles prinsipper for samarbeid med privat sektor på digitaliseringsområdet</a:t>
            </a:r>
          </a:p>
        </p:txBody>
      </p:sp>
      <p:sp>
        <p:nvSpPr>
          <p:cNvPr id="228" name="Rectangle: Rounded Corners 139">
            <a:extLst>
              <a:ext uri="{FF2B5EF4-FFF2-40B4-BE49-F238E27FC236}">
                <a16:creationId xmlns:a16="http://schemas.microsoft.com/office/drawing/2014/main" id="{03918354-EA61-4AA9-82B9-9320642291AF}"/>
              </a:ext>
            </a:extLst>
          </p:cNvPr>
          <p:cNvSpPr/>
          <p:nvPr/>
        </p:nvSpPr>
        <p:spPr>
          <a:xfrm>
            <a:off x="4236945"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4.3. Utarbeide en veileder for digitaliseringsvennlig regelverk og klart lovspråk</a:t>
            </a:r>
          </a:p>
        </p:txBody>
      </p:sp>
      <p:sp>
        <p:nvSpPr>
          <p:cNvPr id="229" name="Rectangle: Rounded Corners 140">
            <a:extLst>
              <a:ext uri="{FF2B5EF4-FFF2-40B4-BE49-F238E27FC236}">
                <a16:creationId xmlns:a16="http://schemas.microsoft.com/office/drawing/2014/main" id="{C4F3979A-6602-4DEA-8B5B-9CFBEFC6F838}"/>
              </a:ext>
            </a:extLst>
          </p:cNvPr>
          <p:cNvSpPr/>
          <p:nvPr/>
        </p:nvSpPr>
        <p:spPr>
          <a:xfrm>
            <a:off x="166429"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800" b="0" i="0" u="none" strike="noStrike" kern="1200" cap="none" spc="0" normalizeH="0" baseline="0" noProof="0">
                <a:ln>
                  <a:noFill/>
                </a:ln>
                <a:solidFill>
                  <a:schemeClr val="bg1"/>
                </a:solidFill>
                <a:effectLst/>
                <a:uLnTx/>
                <a:uFillTx/>
                <a:latin typeface="Arial"/>
                <a:ea typeface="+mn-ea"/>
                <a:cs typeface="+mn-cs"/>
              </a:rPr>
              <a:t>2.8. Utvikle metoder og samle kunnskap om sammen-hengende tjenester</a:t>
            </a:r>
          </a:p>
        </p:txBody>
      </p:sp>
      <p:sp>
        <p:nvSpPr>
          <p:cNvPr id="230" name="Rectangle: Rounded Corners 54">
            <a:extLst>
              <a:ext uri="{FF2B5EF4-FFF2-40B4-BE49-F238E27FC236}">
                <a16:creationId xmlns:a16="http://schemas.microsoft.com/office/drawing/2014/main" id="{64CCA1DD-6BB7-4984-81DA-D28F79CE90E8}"/>
              </a:ext>
            </a:extLst>
          </p:cNvPr>
          <p:cNvSpPr/>
          <p:nvPr/>
        </p:nvSpPr>
        <p:spPr>
          <a:xfrm>
            <a:off x="2201472"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3.3. Utrede en generisk datafordeler</a:t>
            </a:r>
          </a:p>
        </p:txBody>
      </p:sp>
      <p:sp>
        <p:nvSpPr>
          <p:cNvPr id="231" name="Rectangle: Rounded Corners 142">
            <a:extLst>
              <a:ext uri="{FF2B5EF4-FFF2-40B4-BE49-F238E27FC236}">
                <a16:creationId xmlns:a16="http://schemas.microsoft.com/office/drawing/2014/main" id="{495CBC0F-004A-46CA-9438-7FDB42F3AAE3}"/>
              </a:ext>
            </a:extLst>
          </p:cNvPr>
          <p:cNvSpPr/>
          <p:nvPr/>
        </p:nvSpPr>
        <p:spPr>
          <a:xfrm>
            <a:off x="2201472"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3.4. Utrede mulig plikt til å publisere åpne offentlige data</a:t>
            </a:r>
          </a:p>
        </p:txBody>
      </p:sp>
      <p:sp>
        <p:nvSpPr>
          <p:cNvPr id="232" name="Rectangle: Rounded Corners 143">
            <a:extLst>
              <a:ext uri="{FF2B5EF4-FFF2-40B4-BE49-F238E27FC236}">
                <a16:creationId xmlns:a16="http://schemas.microsoft.com/office/drawing/2014/main" id="{57855638-511F-4F69-9E48-C10F4F6AFD71}"/>
              </a:ext>
            </a:extLst>
          </p:cNvPr>
          <p:cNvSpPr/>
          <p:nvPr/>
        </p:nvSpPr>
        <p:spPr>
          <a:xfrm>
            <a:off x="4236945"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4.1. Foreta en gjennomgang av regelverk</a:t>
            </a:r>
          </a:p>
        </p:txBody>
      </p:sp>
      <p:sp>
        <p:nvSpPr>
          <p:cNvPr id="233" name="Rectangle: Rounded Corners 144">
            <a:extLst>
              <a:ext uri="{FF2B5EF4-FFF2-40B4-BE49-F238E27FC236}">
                <a16:creationId xmlns:a16="http://schemas.microsoft.com/office/drawing/2014/main" id="{61D283B4-8C7B-4E8E-AA9A-D54C7B2FDC8E}"/>
              </a:ext>
            </a:extLst>
          </p:cNvPr>
          <p:cNvSpPr/>
          <p:nvPr/>
        </p:nvSpPr>
        <p:spPr>
          <a:xfrm>
            <a:off x="4236945"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4.2. Innlede dialog med næringsliv, frivillige org. og virksomheter i offentlig sektor</a:t>
            </a:r>
          </a:p>
        </p:txBody>
      </p:sp>
      <p:grpSp>
        <p:nvGrpSpPr>
          <p:cNvPr id="234" name="Gruppe 81">
            <a:extLst>
              <a:ext uri="{FF2B5EF4-FFF2-40B4-BE49-F238E27FC236}">
                <a16:creationId xmlns:a16="http://schemas.microsoft.com/office/drawing/2014/main" id="{FA33F07A-FE33-43A2-A65E-B07DCA00A51F}"/>
              </a:ext>
            </a:extLst>
          </p:cNvPr>
          <p:cNvGrpSpPr/>
          <p:nvPr/>
        </p:nvGrpSpPr>
        <p:grpSpPr>
          <a:xfrm>
            <a:off x="1147535" y="2194216"/>
            <a:ext cx="13959345" cy="1281731"/>
            <a:chOff x="1147535" y="1995434"/>
            <a:chExt cx="13959345" cy="1281731"/>
          </a:xfrm>
        </p:grpSpPr>
        <p:pic>
          <p:nvPicPr>
            <p:cNvPr id="235" name="Picture 108" descr="A picture containing drawing&#10;&#10;Description automatically generated">
              <a:extLst>
                <a:ext uri="{FF2B5EF4-FFF2-40B4-BE49-F238E27FC236}">
                  <a16:creationId xmlns:a16="http://schemas.microsoft.com/office/drawing/2014/main" id="{EDF5178D-BDB5-4070-BAEE-BB6A028F98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850" y="2002740"/>
              <a:ext cx="788362" cy="786795"/>
            </a:xfrm>
            <a:prstGeom prst="rect">
              <a:avLst/>
            </a:prstGeom>
          </p:spPr>
        </p:pic>
        <p:pic>
          <p:nvPicPr>
            <p:cNvPr id="236" name="Picture 109" descr="A picture containing drawing&#10;&#10;Description automatically generated">
              <a:extLst>
                <a:ext uri="{FF2B5EF4-FFF2-40B4-BE49-F238E27FC236}">
                  <a16:creationId xmlns:a16="http://schemas.microsoft.com/office/drawing/2014/main" id="{D72C7197-3678-422F-B1DF-35EAC3316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913" y="2002740"/>
              <a:ext cx="788362" cy="786795"/>
            </a:xfrm>
            <a:prstGeom prst="rect">
              <a:avLst/>
            </a:prstGeom>
          </p:spPr>
        </p:pic>
        <p:pic>
          <p:nvPicPr>
            <p:cNvPr id="237" name="Picture 110" descr="A picture containing drawing&#10;&#10;Description automatically generated">
              <a:extLst>
                <a:ext uri="{FF2B5EF4-FFF2-40B4-BE49-F238E27FC236}">
                  <a16:creationId xmlns:a16="http://schemas.microsoft.com/office/drawing/2014/main" id="{0D5A3A88-3CBE-43DC-ACAD-45AA2CBA4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82" y="2002740"/>
              <a:ext cx="788362" cy="786795"/>
            </a:xfrm>
            <a:prstGeom prst="rect">
              <a:avLst/>
            </a:prstGeom>
          </p:spPr>
        </p:pic>
        <p:pic>
          <p:nvPicPr>
            <p:cNvPr id="238" name="Picture 114" descr="A picture containing drawing&#10;&#10;Description automatically generated">
              <a:extLst>
                <a:ext uri="{FF2B5EF4-FFF2-40B4-BE49-F238E27FC236}">
                  <a16:creationId xmlns:a16="http://schemas.microsoft.com/office/drawing/2014/main" id="{92048911-4177-4FDA-80B7-CC5EEB25F6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4705" y="1995436"/>
              <a:ext cx="785235" cy="786795"/>
            </a:xfrm>
            <a:prstGeom prst="rect">
              <a:avLst/>
            </a:prstGeom>
          </p:spPr>
        </p:pic>
        <p:pic>
          <p:nvPicPr>
            <p:cNvPr id="239" name="Picture 112" descr="A picture containing drawing, device&#10;&#10;Description automatically generated">
              <a:extLst>
                <a:ext uri="{FF2B5EF4-FFF2-40B4-BE49-F238E27FC236}">
                  <a16:creationId xmlns:a16="http://schemas.microsoft.com/office/drawing/2014/main" id="{35C0F901-CEF8-4389-AD51-9EFDE70923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4553" y="1995434"/>
              <a:ext cx="786796" cy="786795"/>
            </a:xfrm>
            <a:prstGeom prst="rect">
              <a:avLst/>
            </a:prstGeom>
          </p:spPr>
        </p:pic>
        <p:pic>
          <p:nvPicPr>
            <p:cNvPr id="240" name="Picture 111" descr="A close up of a sign&#10;&#10;Description automatically generated">
              <a:extLst>
                <a:ext uri="{FF2B5EF4-FFF2-40B4-BE49-F238E27FC236}">
                  <a16:creationId xmlns:a16="http://schemas.microsoft.com/office/drawing/2014/main" id="{004CD72D-E90D-4355-8D94-57F3529863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5973" y="1995436"/>
              <a:ext cx="786796" cy="786795"/>
            </a:xfrm>
            <a:prstGeom prst="rect">
              <a:avLst/>
            </a:prstGeom>
          </p:spPr>
        </p:pic>
        <p:pic>
          <p:nvPicPr>
            <p:cNvPr id="241" name="Picture 113" descr="A picture containing drawing&#10;&#10;Description automatically generated">
              <a:extLst>
                <a:ext uri="{FF2B5EF4-FFF2-40B4-BE49-F238E27FC236}">
                  <a16:creationId xmlns:a16="http://schemas.microsoft.com/office/drawing/2014/main" id="{564D52D6-9B3C-4113-AC93-5BCD8573FA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818" y="1995434"/>
              <a:ext cx="788362" cy="786795"/>
            </a:xfrm>
            <a:prstGeom prst="rect">
              <a:avLst/>
            </a:prstGeom>
          </p:spPr>
        </p:pic>
        <p:sp>
          <p:nvSpPr>
            <p:cNvPr id="242" name="Rectangle 101">
              <a:extLst>
                <a:ext uri="{FF2B5EF4-FFF2-40B4-BE49-F238E27FC236}">
                  <a16:creationId xmlns:a16="http://schemas.microsoft.com/office/drawing/2014/main" id="{094DE7BE-21C1-40F7-BE59-1A650A724B89}"/>
                </a:ext>
              </a:extLst>
            </p:cNvPr>
            <p:cNvSpPr/>
            <p:nvPr/>
          </p:nvSpPr>
          <p:spPr>
            <a:xfrm>
              <a:off x="1147535"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2.1 FÅ BARN</a:t>
              </a:r>
            </a:p>
          </p:txBody>
        </p:sp>
        <p:sp>
          <p:nvSpPr>
            <p:cNvPr id="243" name="Rectangle 102">
              <a:extLst>
                <a:ext uri="{FF2B5EF4-FFF2-40B4-BE49-F238E27FC236}">
                  <a16:creationId xmlns:a16="http://schemas.microsoft.com/office/drawing/2014/main" id="{6FF721A7-50D6-4E82-A32B-14A00212EFBB}"/>
                </a:ext>
              </a:extLst>
            </p:cNvPr>
            <p:cNvSpPr/>
            <p:nvPr/>
          </p:nvSpPr>
          <p:spPr>
            <a:xfrm>
              <a:off x="3137574"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2.2 ALVORLIG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SYKT BARN</a:t>
              </a:r>
            </a:p>
          </p:txBody>
        </p:sp>
        <p:sp>
          <p:nvSpPr>
            <p:cNvPr id="244" name="Rectangle 103">
              <a:extLst>
                <a:ext uri="{FF2B5EF4-FFF2-40B4-BE49-F238E27FC236}">
                  <a16:creationId xmlns:a16="http://schemas.microsoft.com/office/drawing/2014/main" id="{80C55019-8AB9-4E0B-B8BE-9EECED166EC7}"/>
                </a:ext>
              </a:extLst>
            </p:cNvPr>
            <p:cNvSpPr/>
            <p:nvPr/>
          </p:nvSpPr>
          <p:spPr>
            <a:xfrm>
              <a:off x="5127612"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991" tIns="60954" rIns="95991"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2.3 MISTE OG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FINNE JOBB</a:t>
              </a:r>
            </a:p>
          </p:txBody>
        </p:sp>
        <p:sp>
          <p:nvSpPr>
            <p:cNvPr id="245" name="Rectangle 104">
              <a:extLst>
                <a:ext uri="{FF2B5EF4-FFF2-40B4-BE49-F238E27FC236}">
                  <a16:creationId xmlns:a16="http://schemas.microsoft.com/office/drawing/2014/main" id="{6FE09619-E57A-4196-B189-0330B67BFFD5}"/>
                </a:ext>
              </a:extLst>
            </p:cNvPr>
            <p:cNvSpPr/>
            <p:nvPr/>
          </p:nvSpPr>
          <p:spPr>
            <a:xfrm>
              <a:off x="7117650"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2.4 NY I NORGE</a:t>
              </a:r>
            </a:p>
          </p:txBody>
        </p:sp>
        <p:sp>
          <p:nvSpPr>
            <p:cNvPr id="246" name="Rectangle 105">
              <a:extLst>
                <a:ext uri="{FF2B5EF4-FFF2-40B4-BE49-F238E27FC236}">
                  <a16:creationId xmlns:a16="http://schemas.microsoft.com/office/drawing/2014/main" id="{2C11CB33-91AF-402C-9DD9-BB075EB46210}"/>
                </a:ext>
              </a:extLst>
            </p:cNvPr>
            <p:cNvSpPr/>
            <p:nvPr/>
          </p:nvSpPr>
          <p:spPr>
            <a:xfrm>
              <a:off x="9199469" y="2832878"/>
              <a:ext cx="1835562"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2.5 DØDSFALL</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OG ARV</a:t>
              </a:r>
            </a:p>
          </p:txBody>
        </p:sp>
        <p:sp>
          <p:nvSpPr>
            <p:cNvPr id="247" name="Rectangle 106">
              <a:extLst>
                <a:ext uri="{FF2B5EF4-FFF2-40B4-BE49-F238E27FC236}">
                  <a16:creationId xmlns:a16="http://schemas.microsoft.com/office/drawing/2014/main" id="{5992245C-118D-4380-A55E-A029BFBF13BA}"/>
                </a:ext>
              </a:extLst>
            </p:cNvPr>
            <p:cNvSpPr/>
            <p:nvPr/>
          </p:nvSpPr>
          <p:spPr>
            <a:xfrm>
              <a:off x="11097730"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2.6 STARTE OG DRIVE EN FRIVILLIG ORGANISASJON</a:t>
              </a:r>
            </a:p>
          </p:txBody>
        </p:sp>
        <p:sp>
          <p:nvSpPr>
            <p:cNvPr id="248" name="Rectangle 107">
              <a:extLst>
                <a:ext uri="{FF2B5EF4-FFF2-40B4-BE49-F238E27FC236}">
                  <a16:creationId xmlns:a16="http://schemas.microsoft.com/office/drawing/2014/main" id="{936756FC-309F-4EB4-A262-461FDE455F07}"/>
                </a:ext>
              </a:extLst>
            </p:cNvPr>
            <p:cNvSpPr/>
            <p:nvPr/>
          </p:nvSpPr>
          <p:spPr>
            <a:xfrm>
              <a:off x="13087763" y="2832878"/>
              <a:ext cx="2019117"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60954" rIns="119988"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2.7 STARTE OG DRIVE EN BEDRIFT</a:t>
              </a:r>
            </a:p>
          </p:txBody>
        </p:sp>
      </p:grpSp>
      <p:sp>
        <p:nvSpPr>
          <p:cNvPr id="249" name="Plassholder for tekst 13">
            <a:extLst>
              <a:ext uri="{FF2B5EF4-FFF2-40B4-BE49-F238E27FC236}">
                <a16:creationId xmlns:a16="http://schemas.microsoft.com/office/drawing/2014/main" id="{9520C087-6BBE-445C-BAA1-44BB54B85940}"/>
              </a:ext>
            </a:extLst>
          </p:cNvPr>
          <p:cNvSpPr txBox="1">
            <a:spLocks/>
          </p:cNvSpPr>
          <p:nvPr/>
        </p:nvSpPr>
        <p:spPr>
          <a:xfrm>
            <a:off x="1297432" y="1728414"/>
            <a:ext cx="13659551" cy="470089"/>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1" i="0" u="none" strike="noStrike" kern="1200" cap="none" spc="0" normalizeH="0" baseline="0" noProof="0">
                <a:ln>
                  <a:noFill/>
                </a:ln>
                <a:solidFill>
                  <a:srgbClr val="1E2B3C"/>
                </a:solidFill>
                <a:effectLst/>
                <a:uLnTx/>
                <a:uFillTx/>
                <a:latin typeface="Arial" panose="020B0604020202020204" pitchFamily="34" charset="0"/>
                <a:ea typeface="+mn-ea"/>
                <a:cs typeface="+mn-cs"/>
              </a:rPr>
              <a:t>Regjeringens 7 prioriterte livshendelser</a:t>
            </a:r>
          </a:p>
        </p:txBody>
      </p:sp>
      <p:sp>
        <p:nvSpPr>
          <p:cNvPr id="261" name="Rectangle: Rounded Corners 50">
            <a:extLst>
              <a:ext uri="{FF2B5EF4-FFF2-40B4-BE49-F238E27FC236}">
                <a16:creationId xmlns:a16="http://schemas.microsoft.com/office/drawing/2014/main" id="{EBB44B01-C6C4-4391-A9A7-7FD0335E7FE0}"/>
              </a:ext>
            </a:extLst>
          </p:cNvPr>
          <p:cNvSpPr/>
          <p:nvPr/>
        </p:nvSpPr>
        <p:spPr>
          <a:xfrm rot="729937">
            <a:off x="9248964" y="4332769"/>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262" name="Rectangle: Rounded Corners 50">
            <a:extLst>
              <a:ext uri="{FF2B5EF4-FFF2-40B4-BE49-F238E27FC236}">
                <a16:creationId xmlns:a16="http://schemas.microsoft.com/office/drawing/2014/main" id="{64372AB7-C57A-48F7-BE89-EB52475A587B}"/>
              </a:ext>
            </a:extLst>
          </p:cNvPr>
          <p:cNvSpPr/>
          <p:nvPr/>
        </p:nvSpPr>
        <p:spPr>
          <a:xfrm rot="729937">
            <a:off x="9248964" y="7683258"/>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263" name="Rectangle: Rounded Corners 50">
            <a:extLst>
              <a:ext uri="{FF2B5EF4-FFF2-40B4-BE49-F238E27FC236}">
                <a16:creationId xmlns:a16="http://schemas.microsoft.com/office/drawing/2014/main" id="{B9B11764-9C36-4676-8E4B-A00BA23D7CA5}"/>
              </a:ext>
            </a:extLst>
          </p:cNvPr>
          <p:cNvSpPr/>
          <p:nvPr/>
        </p:nvSpPr>
        <p:spPr>
          <a:xfrm rot="729937">
            <a:off x="3142976" y="7013158"/>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264" name="Rectangle: Rounded Corners 50">
            <a:extLst>
              <a:ext uri="{FF2B5EF4-FFF2-40B4-BE49-F238E27FC236}">
                <a16:creationId xmlns:a16="http://schemas.microsoft.com/office/drawing/2014/main" id="{B28B87ED-62E3-4968-9745-97966D40A6D1}"/>
              </a:ext>
            </a:extLst>
          </p:cNvPr>
          <p:cNvSpPr/>
          <p:nvPr/>
        </p:nvSpPr>
        <p:spPr>
          <a:xfrm rot="729937">
            <a:off x="3142976" y="4332769"/>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265" name="Rectangle: Rounded Corners 50">
            <a:extLst>
              <a:ext uri="{FF2B5EF4-FFF2-40B4-BE49-F238E27FC236}">
                <a16:creationId xmlns:a16="http://schemas.microsoft.com/office/drawing/2014/main" id="{E1237181-5DA9-405B-B3DB-B9F5301C7C32}"/>
              </a:ext>
            </a:extLst>
          </p:cNvPr>
          <p:cNvSpPr/>
          <p:nvPr/>
        </p:nvSpPr>
        <p:spPr>
          <a:xfrm rot="729937">
            <a:off x="3142976" y="5672963"/>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5">
              <a:lumMod val="40000"/>
              <a:lumOff val="60000"/>
            </a:schemeClr>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accent6"/>
                </a:solidFill>
                <a:latin typeface="Arial"/>
              </a:rPr>
              <a:t>1. versjon lansert</a:t>
            </a:r>
          </a:p>
        </p:txBody>
      </p:sp>
      <p:sp>
        <p:nvSpPr>
          <p:cNvPr id="266" name="Rectangle: Rounded Corners 50">
            <a:extLst>
              <a:ext uri="{FF2B5EF4-FFF2-40B4-BE49-F238E27FC236}">
                <a16:creationId xmlns:a16="http://schemas.microsoft.com/office/drawing/2014/main" id="{E8814CA6-19C1-493A-8464-42E0865822B4}"/>
              </a:ext>
            </a:extLst>
          </p:cNvPr>
          <p:cNvSpPr/>
          <p:nvPr/>
        </p:nvSpPr>
        <p:spPr>
          <a:xfrm rot="729937">
            <a:off x="11421342" y="5002866"/>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5">
              <a:lumMod val="40000"/>
              <a:lumOff val="60000"/>
            </a:schemeClr>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accent6"/>
                </a:solidFill>
                <a:latin typeface="Arial"/>
              </a:rPr>
              <a:t>Pilot lansert</a:t>
            </a:r>
          </a:p>
        </p:txBody>
      </p:sp>
      <p:grpSp>
        <p:nvGrpSpPr>
          <p:cNvPr id="90" name="Group 89">
            <a:extLst>
              <a:ext uri="{FF2B5EF4-FFF2-40B4-BE49-F238E27FC236}">
                <a16:creationId xmlns:a16="http://schemas.microsoft.com/office/drawing/2014/main" id="{F2483545-014E-47D9-8E72-389F6FC299B4}"/>
              </a:ext>
            </a:extLst>
          </p:cNvPr>
          <p:cNvGrpSpPr/>
          <p:nvPr/>
        </p:nvGrpSpPr>
        <p:grpSpPr>
          <a:xfrm>
            <a:off x="15145958" y="8227833"/>
            <a:ext cx="946912" cy="589338"/>
            <a:chOff x="14244257" y="7760808"/>
            <a:chExt cx="1697309" cy="1056371"/>
          </a:xfrm>
        </p:grpSpPr>
        <p:sp>
          <p:nvSpPr>
            <p:cNvPr id="91" name="Rectangle: Rounded Corners 139">
              <a:extLst>
                <a:ext uri="{FF2B5EF4-FFF2-40B4-BE49-F238E27FC236}">
                  <a16:creationId xmlns:a16="http://schemas.microsoft.com/office/drawing/2014/main" id="{3B5317E4-7A2C-4232-9227-3F64BACDDEF8}"/>
                </a:ext>
              </a:extLst>
            </p:cNvPr>
            <p:cNvSpPr/>
            <p:nvPr/>
          </p:nvSpPr>
          <p:spPr>
            <a:xfrm>
              <a:off x="14244257" y="776080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Igangsatt</a:t>
              </a:r>
            </a:p>
          </p:txBody>
        </p:sp>
        <p:sp>
          <p:nvSpPr>
            <p:cNvPr id="92" name="Rectangle: Rounded Corners 119">
              <a:extLst>
                <a:ext uri="{FF2B5EF4-FFF2-40B4-BE49-F238E27FC236}">
                  <a16:creationId xmlns:a16="http://schemas.microsoft.com/office/drawing/2014/main" id="{C876ABC3-B8B7-409B-A6B5-0255696E0029}"/>
                </a:ext>
              </a:extLst>
            </p:cNvPr>
            <p:cNvSpPr/>
            <p:nvPr/>
          </p:nvSpPr>
          <p:spPr>
            <a:xfrm>
              <a:off x="14244257" y="833317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Ikke igangsatt</a:t>
              </a:r>
            </a:p>
          </p:txBody>
        </p:sp>
      </p:grpSp>
    </p:spTree>
    <p:extLst>
      <p:ext uri="{BB962C8B-B14F-4D97-AF65-F5344CB8AC3E}">
        <p14:creationId xmlns:p14="http://schemas.microsoft.com/office/powerpoint/2010/main" val="3011016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77C48-B2A7-40D4-A705-4BF44CD2D3DF}"/>
              </a:ext>
            </a:extLst>
          </p:cNvPr>
          <p:cNvSpPr>
            <a:spLocks noGrp="1"/>
          </p:cNvSpPr>
          <p:nvPr>
            <p:ph type="body" sz="quarter" idx="11"/>
          </p:nvPr>
        </p:nvSpPr>
        <p:spPr/>
        <p:txBody>
          <a:bodyPr/>
          <a:lstStyle/>
          <a:p>
            <a:r>
              <a:rPr lang="nb-NO"/>
              <a:t>Vedlegg 3</a:t>
            </a:r>
          </a:p>
        </p:txBody>
      </p:sp>
      <p:sp>
        <p:nvSpPr>
          <p:cNvPr id="4" name="Title 3">
            <a:extLst>
              <a:ext uri="{FF2B5EF4-FFF2-40B4-BE49-F238E27FC236}">
                <a16:creationId xmlns:a16="http://schemas.microsoft.com/office/drawing/2014/main" id="{15E71B8A-34FE-4D43-8379-018F7C958EEA}"/>
              </a:ext>
            </a:extLst>
          </p:cNvPr>
          <p:cNvSpPr>
            <a:spLocks noGrp="1"/>
          </p:cNvSpPr>
          <p:nvPr>
            <p:ph type="title"/>
          </p:nvPr>
        </p:nvSpPr>
        <p:spPr/>
        <p:txBody>
          <a:bodyPr/>
          <a:lstStyle/>
          <a:p>
            <a:r>
              <a:rPr lang="nb-NO"/>
              <a:t>Livshendelsene og «Regjeringen vil»-initiativene</a:t>
            </a:r>
          </a:p>
        </p:txBody>
      </p:sp>
      <p:grpSp>
        <p:nvGrpSpPr>
          <p:cNvPr id="244" name="Group 243">
            <a:extLst>
              <a:ext uri="{FF2B5EF4-FFF2-40B4-BE49-F238E27FC236}">
                <a16:creationId xmlns:a16="http://schemas.microsoft.com/office/drawing/2014/main" id="{383B7BCF-B82E-4A22-BBC4-CE2831507537}"/>
              </a:ext>
            </a:extLst>
          </p:cNvPr>
          <p:cNvGrpSpPr/>
          <p:nvPr/>
        </p:nvGrpSpPr>
        <p:grpSpPr>
          <a:xfrm>
            <a:off x="-2542" y="3697678"/>
            <a:ext cx="16256952" cy="592640"/>
            <a:chOff x="-2542" y="3697678"/>
            <a:chExt cx="16256952" cy="592640"/>
          </a:xfrm>
        </p:grpSpPr>
        <p:grpSp>
          <p:nvGrpSpPr>
            <p:cNvPr id="245" name="Group 31">
              <a:extLst>
                <a:ext uri="{FF2B5EF4-FFF2-40B4-BE49-F238E27FC236}">
                  <a16:creationId xmlns:a16="http://schemas.microsoft.com/office/drawing/2014/main" id="{E527E75E-0478-4929-A4F1-68A23D1A3FC7}"/>
                </a:ext>
              </a:extLst>
            </p:cNvPr>
            <p:cNvGrpSpPr/>
            <p:nvPr/>
          </p:nvGrpSpPr>
          <p:grpSpPr>
            <a:xfrm>
              <a:off x="14244258" y="3697678"/>
              <a:ext cx="2010152" cy="592640"/>
              <a:chOff x="14244258" y="3697678"/>
              <a:chExt cx="2010152" cy="592640"/>
            </a:xfrm>
          </p:grpSpPr>
          <p:sp>
            <p:nvSpPr>
              <p:cNvPr id="267" name="Rectangle 62">
                <a:extLst>
                  <a:ext uri="{FF2B5EF4-FFF2-40B4-BE49-F238E27FC236}">
                    <a16:creationId xmlns:a16="http://schemas.microsoft.com/office/drawing/2014/main" id="{A8130CC6-6976-4827-A824-0FBF4C1F3DC3}"/>
                  </a:ext>
                </a:extLst>
              </p:cNvPr>
              <p:cNvSpPr/>
              <p:nvPr/>
            </p:nvSpPr>
            <p:spPr>
              <a:xfrm>
                <a:off x="14628552" y="3700979"/>
                <a:ext cx="1625858"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Digital sikkerhet</a:t>
                </a:r>
              </a:p>
            </p:txBody>
          </p:sp>
          <p:sp>
            <p:nvSpPr>
              <p:cNvPr id="268" name="Rectangle 9">
                <a:extLst>
                  <a:ext uri="{FF2B5EF4-FFF2-40B4-BE49-F238E27FC236}">
                    <a16:creationId xmlns:a16="http://schemas.microsoft.com/office/drawing/2014/main" id="{354E9F5D-FFBE-4C3F-AA1D-A9DF630462C2}"/>
                  </a:ext>
                </a:extLst>
              </p:cNvPr>
              <p:cNvSpPr/>
              <p:nvPr/>
            </p:nvSpPr>
            <p:spPr>
              <a:xfrm>
                <a:off x="14244258"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9</a:t>
                </a:r>
              </a:p>
            </p:txBody>
          </p:sp>
        </p:grpSp>
        <p:grpSp>
          <p:nvGrpSpPr>
            <p:cNvPr id="246" name="Group 36">
              <a:extLst>
                <a:ext uri="{FF2B5EF4-FFF2-40B4-BE49-F238E27FC236}">
                  <a16:creationId xmlns:a16="http://schemas.microsoft.com/office/drawing/2014/main" id="{252DF068-9242-4D4B-A6A8-90FBCC2ABC70}"/>
                </a:ext>
              </a:extLst>
            </p:cNvPr>
            <p:cNvGrpSpPr/>
            <p:nvPr/>
          </p:nvGrpSpPr>
          <p:grpSpPr>
            <a:xfrm>
              <a:off x="12209004" y="3697678"/>
              <a:ext cx="2035253" cy="592640"/>
              <a:chOff x="12209004" y="3697678"/>
              <a:chExt cx="2035253" cy="592640"/>
            </a:xfrm>
          </p:grpSpPr>
          <p:sp>
            <p:nvSpPr>
              <p:cNvPr id="265" name="Rectangle 61">
                <a:extLst>
                  <a:ext uri="{FF2B5EF4-FFF2-40B4-BE49-F238E27FC236}">
                    <a16:creationId xmlns:a16="http://schemas.microsoft.com/office/drawing/2014/main" id="{D57D96FA-4A81-425C-B5B2-3F6501AB27CE}"/>
                  </a:ext>
                </a:extLst>
              </p:cNvPr>
              <p:cNvSpPr/>
              <p:nvPr/>
            </p:nvSpPr>
            <p:spPr>
              <a:xfrm>
                <a:off x="12593290"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Økt digital kompetanse i offentlig sektor</a:t>
                </a:r>
              </a:p>
            </p:txBody>
          </p:sp>
          <p:sp>
            <p:nvSpPr>
              <p:cNvPr id="266" name="Rectangle 79">
                <a:extLst>
                  <a:ext uri="{FF2B5EF4-FFF2-40B4-BE49-F238E27FC236}">
                    <a16:creationId xmlns:a16="http://schemas.microsoft.com/office/drawing/2014/main" id="{0A9E7532-C1F7-4AB9-901F-D72F7F98B1D3}"/>
                  </a:ext>
                </a:extLst>
              </p:cNvPr>
              <p:cNvSpPr/>
              <p:nvPr/>
            </p:nvSpPr>
            <p:spPr>
              <a:xfrm>
                <a:off x="12209004"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8</a:t>
                </a:r>
              </a:p>
            </p:txBody>
          </p:sp>
        </p:grpSp>
        <p:grpSp>
          <p:nvGrpSpPr>
            <p:cNvPr id="247" name="Group 35">
              <a:extLst>
                <a:ext uri="{FF2B5EF4-FFF2-40B4-BE49-F238E27FC236}">
                  <a16:creationId xmlns:a16="http://schemas.microsoft.com/office/drawing/2014/main" id="{21719B39-AEFB-4C9C-929B-882B2B5FE148}"/>
                </a:ext>
              </a:extLst>
            </p:cNvPr>
            <p:cNvGrpSpPr/>
            <p:nvPr/>
          </p:nvGrpSpPr>
          <p:grpSpPr>
            <a:xfrm>
              <a:off x="10173742" y="3697678"/>
              <a:ext cx="2035253" cy="592640"/>
              <a:chOff x="10173742" y="3697678"/>
              <a:chExt cx="2035253" cy="592640"/>
            </a:xfrm>
          </p:grpSpPr>
          <p:sp>
            <p:nvSpPr>
              <p:cNvPr id="263" name="Rectangle 59">
                <a:extLst>
                  <a:ext uri="{FF2B5EF4-FFF2-40B4-BE49-F238E27FC236}">
                    <a16:creationId xmlns:a16="http://schemas.microsoft.com/office/drawing/2014/main" id="{513C52A7-0756-4323-B7EE-15755EE366D9}"/>
                  </a:ext>
                </a:extLst>
              </p:cNvPr>
              <p:cNvSpPr/>
              <p:nvPr/>
            </p:nvSpPr>
            <p:spPr>
              <a:xfrm>
                <a:off x="10558028"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Styrket samarbeid med privat sektor</a:t>
                </a:r>
              </a:p>
            </p:txBody>
          </p:sp>
          <p:sp>
            <p:nvSpPr>
              <p:cNvPr id="264" name="Rectangle 80">
                <a:extLst>
                  <a:ext uri="{FF2B5EF4-FFF2-40B4-BE49-F238E27FC236}">
                    <a16:creationId xmlns:a16="http://schemas.microsoft.com/office/drawing/2014/main" id="{421504F7-6954-4AF1-A1EB-C934AA1D5AD8}"/>
                  </a:ext>
                </a:extLst>
              </p:cNvPr>
              <p:cNvSpPr/>
              <p:nvPr/>
            </p:nvSpPr>
            <p:spPr>
              <a:xfrm>
                <a:off x="10173742"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7</a:t>
                </a:r>
              </a:p>
            </p:txBody>
          </p:sp>
        </p:grpSp>
        <p:grpSp>
          <p:nvGrpSpPr>
            <p:cNvPr id="248" name="Group 34">
              <a:extLst>
                <a:ext uri="{FF2B5EF4-FFF2-40B4-BE49-F238E27FC236}">
                  <a16:creationId xmlns:a16="http://schemas.microsoft.com/office/drawing/2014/main" id="{E9913619-95D8-413A-AAB9-A46C45C334B2}"/>
                </a:ext>
              </a:extLst>
            </p:cNvPr>
            <p:cNvGrpSpPr/>
            <p:nvPr/>
          </p:nvGrpSpPr>
          <p:grpSpPr>
            <a:xfrm>
              <a:off x="8138489" y="3697678"/>
              <a:ext cx="2035252" cy="592640"/>
              <a:chOff x="8138489" y="3697678"/>
              <a:chExt cx="2035252" cy="592640"/>
            </a:xfrm>
          </p:grpSpPr>
          <p:sp>
            <p:nvSpPr>
              <p:cNvPr id="261" name="Rectangle 58">
                <a:extLst>
                  <a:ext uri="{FF2B5EF4-FFF2-40B4-BE49-F238E27FC236}">
                    <a16:creationId xmlns:a16="http://schemas.microsoft.com/office/drawing/2014/main" id="{CA619FFA-A25E-4139-B05E-CCC09C7E417E}"/>
                  </a:ext>
                </a:extLst>
              </p:cNvPr>
              <p:cNvSpPr/>
              <p:nvPr/>
            </p:nvSpPr>
            <p:spPr>
              <a:xfrm>
                <a:off x="8522774"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Styring og samordning for en mer sammenhengende offentlig sektor</a:t>
                </a:r>
              </a:p>
            </p:txBody>
          </p:sp>
          <p:sp>
            <p:nvSpPr>
              <p:cNvPr id="262" name="Rectangle 81">
                <a:extLst>
                  <a:ext uri="{FF2B5EF4-FFF2-40B4-BE49-F238E27FC236}">
                    <a16:creationId xmlns:a16="http://schemas.microsoft.com/office/drawing/2014/main" id="{5CF98829-43A2-4633-A970-94E969D0E5E3}"/>
                  </a:ext>
                </a:extLst>
              </p:cNvPr>
              <p:cNvSpPr/>
              <p:nvPr/>
            </p:nvSpPr>
            <p:spPr>
              <a:xfrm>
                <a:off x="8138489"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6</a:t>
                </a:r>
              </a:p>
            </p:txBody>
          </p:sp>
        </p:grpSp>
        <p:grpSp>
          <p:nvGrpSpPr>
            <p:cNvPr id="249" name="Group 33">
              <a:extLst>
                <a:ext uri="{FF2B5EF4-FFF2-40B4-BE49-F238E27FC236}">
                  <a16:creationId xmlns:a16="http://schemas.microsoft.com/office/drawing/2014/main" id="{BE7CA43A-89B1-4898-B711-A2C08053B7A5}"/>
                </a:ext>
              </a:extLst>
            </p:cNvPr>
            <p:cNvGrpSpPr/>
            <p:nvPr/>
          </p:nvGrpSpPr>
          <p:grpSpPr>
            <a:xfrm>
              <a:off x="6103226" y="3697678"/>
              <a:ext cx="2035253" cy="592640"/>
              <a:chOff x="6103226" y="3697678"/>
              <a:chExt cx="2035253" cy="592640"/>
            </a:xfrm>
          </p:grpSpPr>
          <p:sp>
            <p:nvSpPr>
              <p:cNvPr id="259" name="Rectangle 55">
                <a:extLst>
                  <a:ext uri="{FF2B5EF4-FFF2-40B4-BE49-F238E27FC236}">
                    <a16:creationId xmlns:a16="http://schemas.microsoft.com/office/drawing/2014/main" id="{B6F3D878-7DFF-4537-AC09-4D9B805B04E1}"/>
                  </a:ext>
                </a:extLst>
              </p:cNvPr>
              <p:cNvSpPr/>
              <p:nvPr/>
            </p:nvSpPr>
            <p:spPr>
              <a:xfrm>
                <a:off x="6487512"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Felles økosystem for nasjonal digital samhandling og tjenesteutvikling</a:t>
                </a:r>
              </a:p>
            </p:txBody>
          </p:sp>
          <p:sp>
            <p:nvSpPr>
              <p:cNvPr id="260" name="Rectangle 83">
                <a:extLst>
                  <a:ext uri="{FF2B5EF4-FFF2-40B4-BE49-F238E27FC236}">
                    <a16:creationId xmlns:a16="http://schemas.microsoft.com/office/drawing/2014/main" id="{1681B3D9-C8BE-4797-B2A8-6C08C4E8C966}"/>
                  </a:ext>
                </a:extLst>
              </p:cNvPr>
              <p:cNvSpPr/>
              <p:nvPr/>
            </p:nvSpPr>
            <p:spPr>
              <a:xfrm>
                <a:off x="6103226"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5</a:t>
                </a:r>
              </a:p>
            </p:txBody>
          </p:sp>
        </p:grpSp>
        <p:grpSp>
          <p:nvGrpSpPr>
            <p:cNvPr id="250" name="Group 32">
              <a:extLst>
                <a:ext uri="{FF2B5EF4-FFF2-40B4-BE49-F238E27FC236}">
                  <a16:creationId xmlns:a16="http://schemas.microsoft.com/office/drawing/2014/main" id="{9C2C469B-8C8F-4D48-9097-C499C53BB254}"/>
                </a:ext>
              </a:extLst>
            </p:cNvPr>
            <p:cNvGrpSpPr/>
            <p:nvPr/>
          </p:nvGrpSpPr>
          <p:grpSpPr>
            <a:xfrm>
              <a:off x="4067973" y="3697678"/>
              <a:ext cx="2035253" cy="592640"/>
              <a:chOff x="4067973" y="3697678"/>
              <a:chExt cx="2035253" cy="592640"/>
            </a:xfrm>
          </p:grpSpPr>
          <p:sp>
            <p:nvSpPr>
              <p:cNvPr id="257" name="Rectangle 52">
                <a:extLst>
                  <a:ext uri="{FF2B5EF4-FFF2-40B4-BE49-F238E27FC236}">
                    <a16:creationId xmlns:a16="http://schemas.microsoft.com/office/drawing/2014/main" id="{77236EEF-773A-486E-A15B-B06E8A07329A}"/>
                  </a:ext>
                </a:extLst>
              </p:cNvPr>
              <p:cNvSpPr/>
              <p:nvPr/>
            </p:nvSpPr>
            <p:spPr>
              <a:xfrm>
                <a:off x="4452259"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Klart og digitaliserings-vennlig regelverk</a:t>
                </a:r>
              </a:p>
            </p:txBody>
          </p:sp>
          <p:sp>
            <p:nvSpPr>
              <p:cNvPr id="258" name="Rectangle 89">
                <a:extLst>
                  <a:ext uri="{FF2B5EF4-FFF2-40B4-BE49-F238E27FC236}">
                    <a16:creationId xmlns:a16="http://schemas.microsoft.com/office/drawing/2014/main" id="{C509B1B4-913E-4BBD-965C-0D1D20642345}"/>
                  </a:ext>
                </a:extLst>
              </p:cNvPr>
              <p:cNvSpPr/>
              <p:nvPr/>
            </p:nvSpPr>
            <p:spPr>
              <a:xfrm>
                <a:off x="4067973"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4</a:t>
                </a:r>
              </a:p>
            </p:txBody>
          </p:sp>
        </p:grpSp>
        <p:grpSp>
          <p:nvGrpSpPr>
            <p:cNvPr id="251" name="Group 37">
              <a:extLst>
                <a:ext uri="{FF2B5EF4-FFF2-40B4-BE49-F238E27FC236}">
                  <a16:creationId xmlns:a16="http://schemas.microsoft.com/office/drawing/2014/main" id="{95D0E389-6459-4CB7-AA78-9CCE96FE717A}"/>
                </a:ext>
              </a:extLst>
            </p:cNvPr>
            <p:cNvGrpSpPr/>
            <p:nvPr/>
          </p:nvGrpSpPr>
          <p:grpSpPr>
            <a:xfrm>
              <a:off x="2032711" y="3697678"/>
              <a:ext cx="2035262" cy="592640"/>
              <a:chOff x="2032711" y="3697678"/>
              <a:chExt cx="2035262" cy="592640"/>
            </a:xfrm>
          </p:grpSpPr>
          <p:sp>
            <p:nvSpPr>
              <p:cNvPr id="255" name="Rectangle 65">
                <a:extLst>
                  <a:ext uri="{FF2B5EF4-FFF2-40B4-BE49-F238E27FC236}">
                    <a16:creationId xmlns:a16="http://schemas.microsoft.com/office/drawing/2014/main" id="{7A8A43BE-505F-4B5E-BEFF-6327D71428F8}"/>
                  </a:ext>
                </a:extLst>
              </p:cNvPr>
              <p:cNvSpPr/>
              <p:nvPr/>
            </p:nvSpPr>
            <p:spPr>
              <a:xfrm>
                <a:off x="2417006"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Økt deling av data og verdiskaping</a:t>
                </a:r>
              </a:p>
            </p:txBody>
          </p:sp>
          <p:sp>
            <p:nvSpPr>
              <p:cNvPr id="256" name="Rectangle 97">
                <a:extLst>
                  <a:ext uri="{FF2B5EF4-FFF2-40B4-BE49-F238E27FC236}">
                    <a16:creationId xmlns:a16="http://schemas.microsoft.com/office/drawing/2014/main" id="{4AF399FB-2841-4D46-9060-12FB0E25EB5B}"/>
                  </a:ext>
                </a:extLst>
              </p:cNvPr>
              <p:cNvSpPr/>
              <p:nvPr/>
            </p:nvSpPr>
            <p:spPr>
              <a:xfrm>
                <a:off x="2032711"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3</a:t>
                </a:r>
              </a:p>
            </p:txBody>
          </p:sp>
        </p:grpSp>
        <p:grpSp>
          <p:nvGrpSpPr>
            <p:cNvPr id="252" name="Group 16">
              <a:extLst>
                <a:ext uri="{FF2B5EF4-FFF2-40B4-BE49-F238E27FC236}">
                  <a16:creationId xmlns:a16="http://schemas.microsoft.com/office/drawing/2014/main" id="{51FFE54C-6F6D-4576-9A74-D223B9DD3B8D}"/>
                </a:ext>
              </a:extLst>
            </p:cNvPr>
            <p:cNvGrpSpPr/>
            <p:nvPr/>
          </p:nvGrpSpPr>
          <p:grpSpPr>
            <a:xfrm>
              <a:off x="-2542" y="3697678"/>
              <a:ext cx="2035252" cy="592640"/>
              <a:chOff x="-2542" y="3697678"/>
              <a:chExt cx="2035252" cy="592640"/>
            </a:xfrm>
          </p:grpSpPr>
          <p:sp>
            <p:nvSpPr>
              <p:cNvPr id="253" name="Rectangle 75">
                <a:extLst>
                  <a:ext uri="{FF2B5EF4-FFF2-40B4-BE49-F238E27FC236}">
                    <a16:creationId xmlns:a16="http://schemas.microsoft.com/office/drawing/2014/main" id="{020931C4-612E-42B6-B2D3-22A32568E1E9}"/>
                  </a:ext>
                </a:extLst>
              </p:cNvPr>
              <p:cNvSpPr/>
              <p:nvPr/>
            </p:nvSpPr>
            <p:spPr>
              <a:xfrm>
                <a:off x="381743" y="3700979"/>
                <a:ext cx="1650967" cy="589339"/>
              </a:xfrm>
              <a:prstGeom prst="rect">
                <a:avLst/>
              </a:prstGeom>
              <a:solidFill>
                <a:srgbClr val="FFFFFF"/>
              </a:solidFill>
              <a:ln cap="flat">
                <a:noFill/>
                <a:prstDash val="solid"/>
              </a:ln>
            </p:spPr>
            <p:txBody>
              <a:bodyPr vert="horz" wrap="square" lIns="0" tIns="81271" rIns="0" bIns="81271" anchor="t"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933" b="1" i="0" u="none" strike="noStrike" kern="1200" cap="none" spc="0" normalizeH="0" baseline="0" noProof="0">
                    <a:ln>
                      <a:noFill/>
                    </a:ln>
                    <a:solidFill>
                      <a:srgbClr val="1E2B3C"/>
                    </a:solidFill>
                    <a:effectLst/>
                    <a:uLnTx/>
                    <a:uFillTx/>
                    <a:latin typeface="Arial"/>
                    <a:ea typeface="+mn-ea"/>
                    <a:cs typeface="+mn-cs"/>
                  </a:rPr>
                  <a:t>Sammenhengende tjenester med brukeren i sentrum</a:t>
                </a:r>
              </a:p>
            </p:txBody>
          </p:sp>
          <p:sp>
            <p:nvSpPr>
              <p:cNvPr id="254" name="Rectangle 98">
                <a:extLst>
                  <a:ext uri="{FF2B5EF4-FFF2-40B4-BE49-F238E27FC236}">
                    <a16:creationId xmlns:a16="http://schemas.microsoft.com/office/drawing/2014/main" id="{D28F0AD3-7A0B-4655-8213-9A6914C44708}"/>
                  </a:ext>
                </a:extLst>
              </p:cNvPr>
              <p:cNvSpPr/>
              <p:nvPr/>
            </p:nvSpPr>
            <p:spPr>
              <a:xfrm>
                <a:off x="-2542" y="3697678"/>
                <a:ext cx="384285" cy="44252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2400" b="1" i="0" u="none" strike="noStrike" kern="1200" cap="none" spc="0" normalizeH="0" baseline="0" noProof="0">
                    <a:ln>
                      <a:noFill/>
                    </a:ln>
                    <a:solidFill>
                      <a:srgbClr val="1E2B3C"/>
                    </a:solidFill>
                    <a:effectLst/>
                    <a:uLnTx/>
                    <a:uFillTx/>
                    <a:latin typeface="Arial"/>
                    <a:ea typeface="+mn-ea"/>
                    <a:cs typeface="+mn-cs"/>
                  </a:rPr>
                  <a:t>2</a:t>
                </a:r>
              </a:p>
            </p:txBody>
          </p:sp>
        </p:grpSp>
      </p:grpSp>
      <p:sp>
        <p:nvSpPr>
          <p:cNvPr id="269" name="Rectangle: Rounded Corners 88">
            <a:extLst>
              <a:ext uri="{FF2B5EF4-FFF2-40B4-BE49-F238E27FC236}">
                <a16:creationId xmlns:a16="http://schemas.microsoft.com/office/drawing/2014/main" id="{E6C5FA50-DE4A-4A43-8E8C-5C1DD82AADEC}"/>
              </a:ext>
            </a:extLst>
          </p:cNvPr>
          <p:cNvSpPr/>
          <p:nvPr/>
        </p:nvSpPr>
        <p:spPr>
          <a:xfrm>
            <a:off x="6272198"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5.5. Vurdere behovet for å etablere en CERT-funksjon for økosystemet</a:t>
            </a:r>
          </a:p>
        </p:txBody>
      </p:sp>
      <p:sp>
        <p:nvSpPr>
          <p:cNvPr id="270" name="Rectangle: Rounded Corners 99">
            <a:extLst>
              <a:ext uri="{FF2B5EF4-FFF2-40B4-BE49-F238E27FC236}">
                <a16:creationId xmlns:a16="http://schemas.microsoft.com/office/drawing/2014/main" id="{86CAA9B4-E5C9-4D55-B122-8A0559D63ACD}"/>
              </a:ext>
            </a:extLst>
          </p:cNvPr>
          <p:cNvSpPr/>
          <p:nvPr/>
        </p:nvSpPr>
        <p:spPr>
          <a:xfrm>
            <a:off x="166429"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2.9. Utvikle felles prinsipper for god brukskvalitet i digitale tjenester</a:t>
            </a:r>
          </a:p>
        </p:txBody>
      </p:sp>
      <p:sp>
        <p:nvSpPr>
          <p:cNvPr id="271" name="Rectangle: Rounded Corners 115">
            <a:extLst>
              <a:ext uri="{FF2B5EF4-FFF2-40B4-BE49-F238E27FC236}">
                <a16:creationId xmlns:a16="http://schemas.microsoft.com/office/drawing/2014/main" id="{E726EA84-270D-4FC7-A40E-A5CB21D3058B}"/>
              </a:ext>
            </a:extLst>
          </p:cNvPr>
          <p:cNvSpPr/>
          <p:nvPr/>
        </p:nvSpPr>
        <p:spPr>
          <a:xfrm>
            <a:off x="166429"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2.10. Utrede konsept for en innbyggerorientert løsning for enklere tilgang til egne data, informasjon og tjenester</a:t>
            </a:r>
          </a:p>
        </p:txBody>
      </p:sp>
      <p:sp>
        <p:nvSpPr>
          <p:cNvPr id="272" name="Rectangle: Rounded Corners 116">
            <a:extLst>
              <a:ext uri="{FF2B5EF4-FFF2-40B4-BE49-F238E27FC236}">
                <a16:creationId xmlns:a16="http://schemas.microsoft.com/office/drawing/2014/main" id="{7B70768C-0A0F-4E7E-AE56-3DD0C6793845}"/>
              </a:ext>
            </a:extLst>
          </p:cNvPr>
          <p:cNvSpPr/>
          <p:nvPr/>
        </p:nvSpPr>
        <p:spPr>
          <a:xfrm>
            <a:off x="2201472"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3.2. Vurdere å benytte eksisterende datasjøer</a:t>
            </a:r>
          </a:p>
        </p:txBody>
      </p:sp>
      <p:sp>
        <p:nvSpPr>
          <p:cNvPr id="273" name="Rectangle: Rounded Corners 117">
            <a:extLst>
              <a:ext uri="{FF2B5EF4-FFF2-40B4-BE49-F238E27FC236}">
                <a16:creationId xmlns:a16="http://schemas.microsoft.com/office/drawing/2014/main" id="{C8868D76-6E09-477B-8674-A7E339A678AE}"/>
              </a:ext>
            </a:extLst>
          </p:cNvPr>
          <p:cNvSpPr/>
          <p:nvPr/>
        </p:nvSpPr>
        <p:spPr>
          <a:xfrm>
            <a:off x="6272198"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5.1. </a:t>
            </a:r>
            <a:r>
              <a:rPr lang="nn-NO" sz="800">
                <a:solidFill>
                  <a:schemeClr val="bg1"/>
                </a:solidFill>
                <a:latin typeface="Arial"/>
              </a:rPr>
              <a:t>Etablere arenaer for samordning og koordinering</a:t>
            </a:r>
            <a:endParaRPr lang="nb-NO" sz="800">
              <a:solidFill>
                <a:schemeClr val="bg1"/>
              </a:solidFill>
              <a:latin typeface="Arial"/>
            </a:endParaRPr>
          </a:p>
        </p:txBody>
      </p:sp>
      <p:sp>
        <p:nvSpPr>
          <p:cNvPr id="274" name="Rectangle: Rounded Corners 119">
            <a:extLst>
              <a:ext uri="{FF2B5EF4-FFF2-40B4-BE49-F238E27FC236}">
                <a16:creationId xmlns:a16="http://schemas.microsoft.com/office/drawing/2014/main" id="{00D0795D-4169-4E32-BA9B-29C8064BD312}"/>
              </a:ext>
            </a:extLst>
          </p:cNvPr>
          <p:cNvSpPr/>
          <p:nvPr/>
        </p:nvSpPr>
        <p:spPr>
          <a:xfrm>
            <a:off x="4236945"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4.4. Omtale og vise til veileder for digitaliseringsvennlig regelverk</a:t>
            </a:r>
          </a:p>
        </p:txBody>
      </p:sp>
      <p:sp>
        <p:nvSpPr>
          <p:cNvPr id="275" name="Rectangle: Rounded Corners 120">
            <a:extLst>
              <a:ext uri="{FF2B5EF4-FFF2-40B4-BE49-F238E27FC236}">
                <a16:creationId xmlns:a16="http://schemas.microsoft.com/office/drawing/2014/main" id="{B396F4F0-58FF-45E2-83A4-EF3BCD0F664E}"/>
              </a:ext>
            </a:extLst>
          </p:cNvPr>
          <p:cNvSpPr/>
          <p:nvPr/>
        </p:nvSpPr>
        <p:spPr>
          <a:xfrm>
            <a:off x="8307461"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6.2. Utvikle veileder for strategisk styring av digitaliseringen</a:t>
            </a:r>
          </a:p>
        </p:txBody>
      </p:sp>
      <p:sp>
        <p:nvSpPr>
          <p:cNvPr id="276" name="Rectangle: Rounded Corners 121">
            <a:extLst>
              <a:ext uri="{FF2B5EF4-FFF2-40B4-BE49-F238E27FC236}">
                <a16:creationId xmlns:a16="http://schemas.microsoft.com/office/drawing/2014/main" id="{1F3029CC-6423-4B8E-92DE-858EF261D3C4}"/>
              </a:ext>
            </a:extLst>
          </p:cNvPr>
          <p:cNvSpPr/>
          <p:nvPr/>
        </p:nvSpPr>
        <p:spPr>
          <a:xfrm>
            <a:off x="8307461"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6.3. Vurdere å videreutvikle tilbud om kompetanse, erfaring og gevinstrealisering</a:t>
            </a:r>
          </a:p>
        </p:txBody>
      </p:sp>
      <p:sp>
        <p:nvSpPr>
          <p:cNvPr id="277" name="Rectangle: Rounded Corners 122">
            <a:extLst>
              <a:ext uri="{FF2B5EF4-FFF2-40B4-BE49-F238E27FC236}">
                <a16:creationId xmlns:a16="http://schemas.microsoft.com/office/drawing/2014/main" id="{29AB4E38-3BA1-40B1-8C90-33457C61D724}"/>
              </a:ext>
            </a:extLst>
          </p:cNvPr>
          <p:cNvSpPr/>
          <p:nvPr/>
        </p:nvSpPr>
        <p:spPr>
          <a:xfrm>
            <a:off x="10342714"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7.2. Etablere et program for økt samhandling mellom offentlig sektor og oppstartsselskaper</a:t>
            </a:r>
          </a:p>
        </p:txBody>
      </p:sp>
      <p:sp>
        <p:nvSpPr>
          <p:cNvPr id="278" name="Rectangle: Rounded Corners 123">
            <a:extLst>
              <a:ext uri="{FF2B5EF4-FFF2-40B4-BE49-F238E27FC236}">
                <a16:creationId xmlns:a16="http://schemas.microsoft.com/office/drawing/2014/main" id="{381475D8-68FF-4A5F-A255-2B007F7A7F9A}"/>
              </a:ext>
            </a:extLst>
          </p:cNvPr>
          <p:cNvSpPr/>
          <p:nvPr/>
        </p:nvSpPr>
        <p:spPr>
          <a:xfrm>
            <a:off x="12377976"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8.1. Utarbeide en strategi for digital kompetanse i offentlig sektor</a:t>
            </a:r>
          </a:p>
        </p:txBody>
      </p:sp>
      <p:sp>
        <p:nvSpPr>
          <p:cNvPr id="279" name="Rectangle: Rounded Corners 124">
            <a:extLst>
              <a:ext uri="{FF2B5EF4-FFF2-40B4-BE49-F238E27FC236}">
                <a16:creationId xmlns:a16="http://schemas.microsoft.com/office/drawing/2014/main" id="{D27D5558-6276-447D-B182-09411DE5436D}"/>
              </a:ext>
            </a:extLst>
          </p:cNvPr>
          <p:cNvSpPr/>
          <p:nvPr/>
        </p:nvSpPr>
        <p:spPr>
          <a:xfrm>
            <a:off x="6272198"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5.4 Vurdere hvordan sikre e-ID og e-signatur, og retningslinjer for ansatt-ID</a:t>
            </a:r>
          </a:p>
        </p:txBody>
      </p:sp>
      <p:sp>
        <p:nvSpPr>
          <p:cNvPr id="280" name="Rectangle: Rounded Corners 126">
            <a:extLst>
              <a:ext uri="{FF2B5EF4-FFF2-40B4-BE49-F238E27FC236}">
                <a16:creationId xmlns:a16="http://schemas.microsoft.com/office/drawing/2014/main" id="{F9926E86-89C2-4907-9CF5-09B08604A45B}"/>
              </a:ext>
            </a:extLst>
          </p:cNvPr>
          <p:cNvSpPr/>
          <p:nvPr/>
        </p:nvSpPr>
        <p:spPr>
          <a:xfrm>
            <a:off x="14400684"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9.1 Oppfølging av tiltak 5 i nasjonal strategi for digital sikkerhet</a:t>
            </a:r>
          </a:p>
        </p:txBody>
      </p:sp>
      <p:sp>
        <p:nvSpPr>
          <p:cNvPr id="281" name="Rectangle: Rounded Corners 127">
            <a:extLst>
              <a:ext uri="{FF2B5EF4-FFF2-40B4-BE49-F238E27FC236}">
                <a16:creationId xmlns:a16="http://schemas.microsoft.com/office/drawing/2014/main" id="{4BEF35B7-C5EF-4229-B515-D4B8A05F5A24}"/>
              </a:ext>
            </a:extLst>
          </p:cNvPr>
          <p:cNvSpPr/>
          <p:nvPr/>
        </p:nvSpPr>
        <p:spPr>
          <a:xfrm>
            <a:off x="2201472"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3.5. Utarbeide en strategi for kunstig intelligens</a:t>
            </a:r>
          </a:p>
        </p:txBody>
      </p:sp>
      <p:sp>
        <p:nvSpPr>
          <p:cNvPr id="282" name="Rectangle: Rounded Corners 128">
            <a:extLst>
              <a:ext uri="{FF2B5EF4-FFF2-40B4-BE49-F238E27FC236}">
                <a16:creationId xmlns:a16="http://schemas.microsoft.com/office/drawing/2014/main" id="{9357EBEC-8BD8-46D2-B5D3-E8BBD6F91F09}"/>
              </a:ext>
            </a:extLst>
          </p:cNvPr>
          <p:cNvSpPr/>
          <p:nvPr/>
        </p:nvSpPr>
        <p:spPr>
          <a:xfrm>
            <a:off x="8307461"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6.1 Vurdere Skates mandat</a:t>
            </a:r>
          </a:p>
        </p:txBody>
      </p:sp>
      <p:sp>
        <p:nvSpPr>
          <p:cNvPr id="283" name="Rectangle: Rounded Corners 129">
            <a:extLst>
              <a:ext uri="{FF2B5EF4-FFF2-40B4-BE49-F238E27FC236}">
                <a16:creationId xmlns:a16="http://schemas.microsoft.com/office/drawing/2014/main" id="{4068BCA3-E62A-495F-8575-C82E634F2480}"/>
              </a:ext>
            </a:extLst>
          </p:cNvPr>
          <p:cNvSpPr/>
          <p:nvPr/>
        </p:nvSpPr>
        <p:spPr>
          <a:xfrm>
            <a:off x="8307461"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6.4. Vurdere behovet for prinsipper for kostnadsdeling</a:t>
            </a:r>
          </a:p>
        </p:txBody>
      </p:sp>
      <p:sp>
        <p:nvSpPr>
          <p:cNvPr id="284" name="Rectangle: Rounded Corners 130">
            <a:extLst>
              <a:ext uri="{FF2B5EF4-FFF2-40B4-BE49-F238E27FC236}">
                <a16:creationId xmlns:a16="http://schemas.microsoft.com/office/drawing/2014/main" id="{823A9A7D-0BEE-4B8F-8DDF-0A5E92D2CE2B}"/>
              </a:ext>
            </a:extLst>
          </p:cNvPr>
          <p:cNvSpPr/>
          <p:nvPr/>
        </p:nvSpPr>
        <p:spPr>
          <a:xfrm>
            <a:off x="8307461" y="70773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6.5. Utarbeide retningslinjer for involvering av kommunal sektor i statlige beslutninger</a:t>
            </a:r>
          </a:p>
        </p:txBody>
      </p:sp>
      <p:sp>
        <p:nvSpPr>
          <p:cNvPr id="285" name="Rectangle: Rounded Corners 131">
            <a:extLst>
              <a:ext uri="{FF2B5EF4-FFF2-40B4-BE49-F238E27FC236}">
                <a16:creationId xmlns:a16="http://schemas.microsoft.com/office/drawing/2014/main" id="{1CA8053D-D151-4931-BD3A-DBDB768340E5}"/>
              </a:ext>
            </a:extLst>
          </p:cNvPr>
          <p:cNvSpPr/>
          <p:nvPr/>
        </p:nvSpPr>
        <p:spPr>
          <a:xfrm>
            <a:off x="8307461" y="77474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6.6. Etablere arenaer innenfor konsultasjonsordningen</a:t>
            </a:r>
          </a:p>
        </p:txBody>
      </p:sp>
      <p:sp>
        <p:nvSpPr>
          <p:cNvPr id="286" name="Rectangle: Rounded Corners 132">
            <a:extLst>
              <a:ext uri="{FF2B5EF4-FFF2-40B4-BE49-F238E27FC236}">
                <a16:creationId xmlns:a16="http://schemas.microsoft.com/office/drawing/2014/main" id="{831C30F8-646A-4751-8E77-C2ED1B904E48}"/>
              </a:ext>
            </a:extLst>
          </p:cNvPr>
          <p:cNvSpPr/>
          <p:nvPr/>
        </p:nvSpPr>
        <p:spPr>
          <a:xfrm>
            <a:off x="8307461" y="841752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6.7. Etablere en samstyrings-modell for områdene med størst grad av samhandling</a:t>
            </a:r>
          </a:p>
        </p:txBody>
      </p:sp>
      <p:sp>
        <p:nvSpPr>
          <p:cNvPr id="287" name="Rectangle: Rounded Corners 134">
            <a:extLst>
              <a:ext uri="{FF2B5EF4-FFF2-40B4-BE49-F238E27FC236}">
                <a16:creationId xmlns:a16="http://schemas.microsoft.com/office/drawing/2014/main" id="{33AE3036-4AA4-4ED2-827A-2BE6E6BA6C09}"/>
              </a:ext>
            </a:extLst>
          </p:cNvPr>
          <p:cNvSpPr/>
          <p:nvPr/>
        </p:nvSpPr>
        <p:spPr>
          <a:xfrm>
            <a:off x="2201472"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3.1. Etablere et nasjonalt ressurssenter for deling av data</a:t>
            </a:r>
          </a:p>
        </p:txBody>
      </p:sp>
      <p:sp>
        <p:nvSpPr>
          <p:cNvPr id="288" name="Rectangle: Rounded Corners 136">
            <a:extLst>
              <a:ext uri="{FF2B5EF4-FFF2-40B4-BE49-F238E27FC236}">
                <a16:creationId xmlns:a16="http://schemas.microsoft.com/office/drawing/2014/main" id="{1109586B-03FB-4AC1-BF0B-5AAC43E8509A}"/>
              </a:ext>
            </a:extLst>
          </p:cNvPr>
          <p:cNvSpPr/>
          <p:nvPr/>
        </p:nvSpPr>
        <p:spPr>
          <a:xfrm>
            <a:off x="6272198"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5.2. Koordinere statlige og kommunale interesser i felles økosystem</a:t>
            </a:r>
          </a:p>
        </p:txBody>
      </p:sp>
      <p:sp>
        <p:nvSpPr>
          <p:cNvPr id="289" name="Rectangle: Rounded Corners 137">
            <a:extLst>
              <a:ext uri="{FF2B5EF4-FFF2-40B4-BE49-F238E27FC236}">
                <a16:creationId xmlns:a16="http://schemas.microsoft.com/office/drawing/2014/main" id="{9EEC82CA-FE9F-4CAA-BE78-C220C7FA0780}"/>
              </a:ext>
            </a:extLst>
          </p:cNvPr>
          <p:cNvSpPr/>
          <p:nvPr/>
        </p:nvSpPr>
        <p:spPr>
          <a:xfrm>
            <a:off x="6272198"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72000" bIns="45720" anchor="ctr" anchorCtr="0" compatLnSpc="1">
            <a:noAutofit/>
          </a:bodyPr>
          <a:lstStyle/>
          <a:p>
            <a:pPr defTabSz="1219078"/>
            <a:r>
              <a:rPr lang="nb-NO" sz="800" i="1">
                <a:solidFill>
                  <a:schemeClr val="tx2"/>
                </a:solidFill>
                <a:latin typeface="Arial"/>
              </a:rPr>
              <a:t>5.3. Legge til rette for samordnet styring av nasjonale felles-løsninger gjennom tildelingsbrev</a:t>
            </a:r>
          </a:p>
        </p:txBody>
      </p:sp>
      <p:sp>
        <p:nvSpPr>
          <p:cNvPr id="290" name="Rectangle: Rounded Corners 138">
            <a:extLst>
              <a:ext uri="{FF2B5EF4-FFF2-40B4-BE49-F238E27FC236}">
                <a16:creationId xmlns:a16="http://schemas.microsoft.com/office/drawing/2014/main" id="{2C9B3984-6E61-44D8-9070-D6C099E2FD9A}"/>
              </a:ext>
            </a:extLst>
          </p:cNvPr>
          <p:cNvSpPr/>
          <p:nvPr/>
        </p:nvSpPr>
        <p:spPr>
          <a:xfrm>
            <a:off x="10342714"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25000"/>
              <a:lumOff val="75000"/>
            </a:schemeClr>
          </a:solidFill>
          <a:ln w="28575" cap="flat">
            <a:noFill/>
            <a:prstDash val="solid"/>
            <a:miter/>
          </a:ln>
        </p:spPr>
        <p:txBody>
          <a:bodyPr vert="horz" wrap="square" lIns="95993" tIns="45720" rIns="91430" bIns="45720" anchor="ctr" anchorCtr="0" compatLnSpc="1">
            <a:noAutofit/>
          </a:bodyPr>
          <a:lstStyle/>
          <a:p>
            <a:pPr defTabSz="1219078"/>
            <a:r>
              <a:rPr lang="nb-NO" sz="800" i="1">
                <a:solidFill>
                  <a:schemeClr val="tx2"/>
                </a:solidFill>
                <a:latin typeface="Arial"/>
              </a:rPr>
              <a:t>7.1. Utarbeide felles prinsipper for samarbeid med privat sektor på digitaliseringsområdet</a:t>
            </a:r>
          </a:p>
        </p:txBody>
      </p:sp>
      <p:sp>
        <p:nvSpPr>
          <p:cNvPr id="291" name="Rectangle: Rounded Corners 139">
            <a:extLst>
              <a:ext uri="{FF2B5EF4-FFF2-40B4-BE49-F238E27FC236}">
                <a16:creationId xmlns:a16="http://schemas.microsoft.com/office/drawing/2014/main" id="{E9F49D2C-0E02-4D85-A826-E60E49952F74}"/>
              </a:ext>
            </a:extLst>
          </p:cNvPr>
          <p:cNvSpPr/>
          <p:nvPr/>
        </p:nvSpPr>
        <p:spPr>
          <a:xfrm>
            <a:off x="4236945"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4.3. Utarbeide en veileder for digitaliseringsvennlig regelverk og klart lovspråk</a:t>
            </a:r>
          </a:p>
        </p:txBody>
      </p:sp>
      <p:sp>
        <p:nvSpPr>
          <p:cNvPr id="292" name="Rectangle: Rounded Corners 140">
            <a:extLst>
              <a:ext uri="{FF2B5EF4-FFF2-40B4-BE49-F238E27FC236}">
                <a16:creationId xmlns:a16="http://schemas.microsoft.com/office/drawing/2014/main" id="{199EBAAF-E3FB-4A40-A724-E6E85057F0DE}"/>
              </a:ext>
            </a:extLst>
          </p:cNvPr>
          <p:cNvSpPr/>
          <p:nvPr/>
        </p:nvSpPr>
        <p:spPr>
          <a:xfrm>
            <a:off x="166429"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800" b="0" i="0" u="none" strike="noStrike" kern="1200" cap="none" spc="0" normalizeH="0" baseline="0" noProof="0">
                <a:ln>
                  <a:noFill/>
                </a:ln>
                <a:solidFill>
                  <a:schemeClr val="bg1"/>
                </a:solidFill>
                <a:effectLst/>
                <a:uLnTx/>
                <a:uFillTx/>
                <a:latin typeface="Arial"/>
                <a:ea typeface="+mn-ea"/>
                <a:cs typeface="+mn-cs"/>
              </a:rPr>
              <a:t>2.8. Utvikle metoder og samle kunnskap om sammen-hengende tjenester</a:t>
            </a:r>
          </a:p>
        </p:txBody>
      </p:sp>
      <p:sp>
        <p:nvSpPr>
          <p:cNvPr id="293" name="Rectangle: Rounded Corners 54">
            <a:extLst>
              <a:ext uri="{FF2B5EF4-FFF2-40B4-BE49-F238E27FC236}">
                <a16:creationId xmlns:a16="http://schemas.microsoft.com/office/drawing/2014/main" id="{871CBAE0-67E1-48AE-B650-EDC4DE2CDB87}"/>
              </a:ext>
            </a:extLst>
          </p:cNvPr>
          <p:cNvSpPr/>
          <p:nvPr/>
        </p:nvSpPr>
        <p:spPr>
          <a:xfrm>
            <a:off x="2201472" y="57371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3.3. Utrede en generisk datafordeler</a:t>
            </a:r>
          </a:p>
        </p:txBody>
      </p:sp>
      <p:sp>
        <p:nvSpPr>
          <p:cNvPr id="294" name="Rectangle: Rounded Corners 142">
            <a:extLst>
              <a:ext uri="{FF2B5EF4-FFF2-40B4-BE49-F238E27FC236}">
                <a16:creationId xmlns:a16="http://schemas.microsoft.com/office/drawing/2014/main" id="{50960A00-C180-4DB9-A3B6-8CF348AD3A0E}"/>
              </a:ext>
            </a:extLst>
          </p:cNvPr>
          <p:cNvSpPr/>
          <p:nvPr/>
        </p:nvSpPr>
        <p:spPr>
          <a:xfrm>
            <a:off x="2201472" y="640722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3.4. Utrede mulig plikt til å publisere åpne offentlige data</a:t>
            </a:r>
          </a:p>
        </p:txBody>
      </p:sp>
      <p:sp>
        <p:nvSpPr>
          <p:cNvPr id="295" name="Rectangle: Rounded Corners 143">
            <a:extLst>
              <a:ext uri="{FF2B5EF4-FFF2-40B4-BE49-F238E27FC236}">
                <a16:creationId xmlns:a16="http://schemas.microsoft.com/office/drawing/2014/main" id="{7DC9C66B-4024-4B74-87D0-F0EAEB5FB7B9}"/>
              </a:ext>
            </a:extLst>
          </p:cNvPr>
          <p:cNvSpPr/>
          <p:nvPr/>
        </p:nvSpPr>
        <p:spPr>
          <a:xfrm>
            <a:off x="4236945" y="4396938"/>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4.1. Foreta en gjennomgang av regelverk</a:t>
            </a:r>
          </a:p>
        </p:txBody>
      </p:sp>
      <p:sp>
        <p:nvSpPr>
          <p:cNvPr id="296" name="Rectangle: Rounded Corners 144">
            <a:extLst>
              <a:ext uri="{FF2B5EF4-FFF2-40B4-BE49-F238E27FC236}">
                <a16:creationId xmlns:a16="http://schemas.microsoft.com/office/drawing/2014/main" id="{3DAB8E36-9EAD-4BDB-B93F-75B8AD371C5D}"/>
              </a:ext>
            </a:extLst>
          </p:cNvPr>
          <p:cNvSpPr/>
          <p:nvPr/>
        </p:nvSpPr>
        <p:spPr>
          <a:xfrm>
            <a:off x="4236945" y="5067037"/>
            <a:ext cx="1697309" cy="48400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1">
              <a:lumMod val="50000"/>
              <a:lumOff val="50000"/>
            </a:schemeClr>
          </a:solidFill>
          <a:ln w="28575" cap="flat">
            <a:noFill/>
            <a:prstDash val="solid"/>
            <a:miter/>
          </a:ln>
        </p:spPr>
        <p:txBody>
          <a:bodyPr vert="horz" wrap="square" lIns="95993" tIns="45720" rIns="91430" bIns="45720" anchor="ctr" anchorCtr="0" compatLnSpc="1">
            <a:noAutofit/>
          </a:bodyPr>
          <a:lstStyle/>
          <a:p>
            <a:pPr defTabSz="1219078"/>
            <a:r>
              <a:rPr lang="nb-NO" sz="800">
                <a:solidFill>
                  <a:schemeClr val="bg1"/>
                </a:solidFill>
                <a:latin typeface="Arial"/>
              </a:rPr>
              <a:t>4.2. Innlede dialog med næringsliv, frivillige org. og virksomheter i offentlig sektor</a:t>
            </a:r>
          </a:p>
        </p:txBody>
      </p:sp>
      <p:grpSp>
        <p:nvGrpSpPr>
          <p:cNvPr id="297" name="Gruppe 81">
            <a:extLst>
              <a:ext uri="{FF2B5EF4-FFF2-40B4-BE49-F238E27FC236}">
                <a16:creationId xmlns:a16="http://schemas.microsoft.com/office/drawing/2014/main" id="{8423157A-4CB3-4A0B-8CEA-01301964FBC9}"/>
              </a:ext>
            </a:extLst>
          </p:cNvPr>
          <p:cNvGrpSpPr/>
          <p:nvPr/>
        </p:nvGrpSpPr>
        <p:grpSpPr>
          <a:xfrm>
            <a:off x="1147535" y="2194216"/>
            <a:ext cx="13959345" cy="1281731"/>
            <a:chOff x="1147535" y="1995434"/>
            <a:chExt cx="13959345" cy="1281731"/>
          </a:xfrm>
        </p:grpSpPr>
        <p:pic>
          <p:nvPicPr>
            <p:cNvPr id="298" name="Picture 108" descr="A picture containing drawing&#10;&#10;Description automatically generated">
              <a:extLst>
                <a:ext uri="{FF2B5EF4-FFF2-40B4-BE49-F238E27FC236}">
                  <a16:creationId xmlns:a16="http://schemas.microsoft.com/office/drawing/2014/main" id="{DEBA51AB-14A8-4777-BFEE-3F9DB5125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850" y="2002740"/>
              <a:ext cx="788362" cy="786795"/>
            </a:xfrm>
            <a:prstGeom prst="rect">
              <a:avLst/>
            </a:prstGeom>
          </p:spPr>
        </p:pic>
        <p:pic>
          <p:nvPicPr>
            <p:cNvPr id="299" name="Picture 109" descr="A picture containing drawing&#10;&#10;Description automatically generated">
              <a:extLst>
                <a:ext uri="{FF2B5EF4-FFF2-40B4-BE49-F238E27FC236}">
                  <a16:creationId xmlns:a16="http://schemas.microsoft.com/office/drawing/2014/main" id="{4356E516-CED0-403A-A0CE-48992A928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2913" y="2002740"/>
              <a:ext cx="788362" cy="786795"/>
            </a:xfrm>
            <a:prstGeom prst="rect">
              <a:avLst/>
            </a:prstGeom>
          </p:spPr>
        </p:pic>
        <p:pic>
          <p:nvPicPr>
            <p:cNvPr id="300" name="Picture 110" descr="A picture containing drawing&#10;&#10;Description automatically generated">
              <a:extLst>
                <a:ext uri="{FF2B5EF4-FFF2-40B4-BE49-F238E27FC236}">
                  <a16:creationId xmlns:a16="http://schemas.microsoft.com/office/drawing/2014/main" id="{5312A79A-C153-4E44-BD22-02D0D3F65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82" y="2002740"/>
              <a:ext cx="788362" cy="786795"/>
            </a:xfrm>
            <a:prstGeom prst="rect">
              <a:avLst/>
            </a:prstGeom>
          </p:spPr>
        </p:pic>
        <p:pic>
          <p:nvPicPr>
            <p:cNvPr id="301" name="Picture 114" descr="A picture containing drawing&#10;&#10;Description automatically generated">
              <a:extLst>
                <a:ext uri="{FF2B5EF4-FFF2-40B4-BE49-F238E27FC236}">
                  <a16:creationId xmlns:a16="http://schemas.microsoft.com/office/drawing/2014/main" id="{06661AF5-54AE-4A39-8D16-8FF9C569B0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4705" y="1995436"/>
              <a:ext cx="785235" cy="786795"/>
            </a:xfrm>
            <a:prstGeom prst="rect">
              <a:avLst/>
            </a:prstGeom>
          </p:spPr>
        </p:pic>
        <p:pic>
          <p:nvPicPr>
            <p:cNvPr id="302" name="Picture 112" descr="A picture containing drawing, device&#10;&#10;Description automatically generated">
              <a:extLst>
                <a:ext uri="{FF2B5EF4-FFF2-40B4-BE49-F238E27FC236}">
                  <a16:creationId xmlns:a16="http://schemas.microsoft.com/office/drawing/2014/main" id="{E27E4C8F-4407-4B09-A2EA-2EFCFFF23C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4553" y="1995434"/>
              <a:ext cx="786796" cy="786795"/>
            </a:xfrm>
            <a:prstGeom prst="rect">
              <a:avLst/>
            </a:prstGeom>
          </p:spPr>
        </p:pic>
        <p:pic>
          <p:nvPicPr>
            <p:cNvPr id="303" name="Picture 111" descr="A close up of a sign&#10;&#10;Description automatically generated">
              <a:extLst>
                <a:ext uri="{FF2B5EF4-FFF2-40B4-BE49-F238E27FC236}">
                  <a16:creationId xmlns:a16="http://schemas.microsoft.com/office/drawing/2014/main" id="{8BBB9BC4-B7A2-4962-9780-7DEF01460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5973" y="1995436"/>
              <a:ext cx="786796" cy="786795"/>
            </a:xfrm>
            <a:prstGeom prst="rect">
              <a:avLst/>
            </a:prstGeom>
          </p:spPr>
        </p:pic>
        <p:pic>
          <p:nvPicPr>
            <p:cNvPr id="304" name="Picture 113" descr="A picture containing drawing&#10;&#10;Description automatically generated">
              <a:extLst>
                <a:ext uri="{FF2B5EF4-FFF2-40B4-BE49-F238E27FC236}">
                  <a16:creationId xmlns:a16="http://schemas.microsoft.com/office/drawing/2014/main" id="{D6F15D7C-EDD7-4D1C-9173-0DA8A15819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5818" y="1995434"/>
              <a:ext cx="788362" cy="786795"/>
            </a:xfrm>
            <a:prstGeom prst="rect">
              <a:avLst/>
            </a:prstGeom>
          </p:spPr>
        </p:pic>
        <p:sp>
          <p:nvSpPr>
            <p:cNvPr id="305" name="Rectangle 101">
              <a:extLst>
                <a:ext uri="{FF2B5EF4-FFF2-40B4-BE49-F238E27FC236}">
                  <a16:creationId xmlns:a16="http://schemas.microsoft.com/office/drawing/2014/main" id="{580EED62-C20B-4131-AF77-EB4A3818242C}"/>
                </a:ext>
              </a:extLst>
            </p:cNvPr>
            <p:cNvSpPr/>
            <p:nvPr/>
          </p:nvSpPr>
          <p:spPr>
            <a:xfrm>
              <a:off x="1147535"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2.1 FÅ BARN</a:t>
              </a:r>
            </a:p>
          </p:txBody>
        </p:sp>
        <p:sp>
          <p:nvSpPr>
            <p:cNvPr id="306" name="Rectangle 102">
              <a:extLst>
                <a:ext uri="{FF2B5EF4-FFF2-40B4-BE49-F238E27FC236}">
                  <a16:creationId xmlns:a16="http://schemas.microsoft.com/office/drawing/2014/main" id="{D083E396-A104-4F89-A615-6DEA94CE3C02}"/>
                </a:ext>
              </a:extLst>
            </p:cNvPr>
            <p:cNvSpPr/>
            <p:nvPr/>
          </p:nvSpPr>
          <p:spPr>
            <a:xfrm>
              <a:off x="3137574"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2.2 ALVORLIG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SYKT BARN</a:t>
              </a:r>
            </a:p>
          </p:txBody>
        </p:sp>
        <p:sp>
          <p:nvSpPr>
            <p:cNvPr id="307" name="Rectangle 103">
              <a:extLst>
                <a:ext uri="{FF2B5EF4-FFF2-40B4-BE49-F238E27FC236}">
                  <a16:creationId xmlns:a16="http://schemas.microsoft.com/office/drawing/2014/main" id="{8B945C2B-D7F0-40A1-A3EB-B5817AB0C465}"/>
                </a:ext>
              </a:extLst>
            </p:cNvPr>
            <p:cNvSpPr/>
            <p:nvPr/>
          </p:nvSpPr>
          <p:spPr>
            <a:xfrm>
              <a:off x="5127612"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991" tIns="60954" rIns="95991"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2.3 MISTE OG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FINNE JOBB</a:t>
              </a:r>
            </a:p>
          </p:txBody>
        </p:sp>
        <p:sp>
          <p:nvSpPr>
            <p:cNvPr id="308" name="Rectangle 104">
              <a:extLst>
                <a:ext uri="{FF2B5EF4-FFF2-40B4-BE49-F238E27FC236}">
                  <a16:creationId xmlns:a16="http://schemas.microsoft.com/office/drawing/2014/main" id="{EB69884E-AF18-433A-9EB2-DB818840C326}"/>
                </a:ext>
              </a:extLst>
            </p:cNvPr>
            <p:cNvSpPr/>
            <p:nvPr/>
          </p:nvSpPr>
          <p:spPr>
            <a:xfrm>
              <a:off x="7117650"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2.4 NY I NORGE</a:t>
              </a:r>
            </a:p>
          </p:txBody>
        </p:sp>
        <p:sp>
          <p:nvSpPr>
            <p:cNvPr id="309" name="Rectangle 105">
              <a:extLst>
                <a:ext uri="{FF2B5EF4-FFF2-40B4-BE49-F238E27FC236}">
                  <a16:creationId xmlns:a16="http://schemas.microsoft.com/office/drawing/2014/main" id="{B5470E99-70FD-436E-9C86-90B0A6EFEB66}"/>
                </a:ext>
              </a:extLst>
            </p:cNvPr>
            <p:cNvSpPr/>
            <p:nvPr/>
          </p:nvSpPr>
          <p:spPr>
            <a:xfrm>
              <a:off x="9199469" y="2832878"/>
              <a:ext cx="1835562"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2.5 DØDSFALL</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OG ARV</a:t>
              </a:r>
            </a:p>
          </p:txBody>
        </p:sp>
        <p:sp>
          <p:nvSpPr>
            <p:cNvPr id="310" name="Rectangle 106">
              <a:extLst>
                <a:ext uri="{FF2B5EF4-FFF2-40B4-BE49-F238E27FC236}">
                  <a16:creationId xmlns:a16="http://schemas.microsoft.com/office/drawing/2014/main" id="{EFDD63C9-C6DF-467D-8112-1E63DD533758}"/>
                </a:ext>
              </a:extLst>
            </p:cNvPr>
            <p:cNvSpPr/>
            <p:nvPr/>
          </p:nvSpPr>
          <p:spPr>
            <a:xfrm>
              <a:off x="11097730" y="2832878"/>
              <a:ext cx="2019119"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54" rIns="0"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2.6 STARTE OG DRIVE EN FRIVILLIG ORGANISASJON</a:t>
              </a:r>
            </a:p>
          </p:txBody>
        </p:sp>
        <p:sp>
          <p:nvSpPr>
            <p:cNvPr id="311" name="Rectangle 107">
              <a:extLst>
                <a:ext uri="{FF2B5EF4-FFF2-40B4-BE49-F238E27FC236}">
                  <a16:creationId xmlns:a16="http://schemas.microsoft.com/office/drawing/2014/main" id="{D1699C1E-26B9-4EA8-B2D1-D5AB5D7B3568}"/>
                </a:ext>
              </a:extLst>
            </p:cNvPr>
            <p:cNvSpPr/>
            <p:nvPr/>
          </p:nvSpPr>
          <p:spPr>
            <a:xfrm>
              <a:off x="13087763" y="2832878"/>
              <a:ext cx="2019117" cy="444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60954" rIns="119988" bIns="60954" numCol="1" spcCol="0" rtlCol="0" fromWordArt="0" anchor="t" anchorCtr="0" forceAA="0" compatLnSpc="1">
              <a:prstTxWarp prst="textNoShape">
                <a:avLst/>
              </a:prstTxWarp>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Arial" panose="020B0604020202020204"/>
                  <a:ea typeface="+mn-ea"/>
                  <a:cs typeface="+mn-cs"/>
                </a:rPr>
                <a:t>2.7 STARTE OG DRIVE EN BEDRIFT</a:t>
              </a:r>
            </a:p>
          </p:txBody>
        </p:sp>
      </p:grpSp>
      <p:sp>
        <p:nvSpPr>
          <p:cNvPr id="312" name="Plassholder for tekst 13">
            <a:extLst>
              <a:ext uri="{FF2B5EF4-FFF2-40B4-BE49-F238E27FC236}">
                <a16:creationId xmlns:a16="http://schemas.microsoft.com/office/drawing/2014/main" id="{939A2A19-0F8E-46A0-93A8-ACBD421BE1E5}"/>
              </a:ext>
            </a:extLst>
          </p:cNvPr>
          <p:cNvSpPr txBox="1">
            <a:spLocks/>
          </p:cNvSpPr>
          <p:nvPr/>
        </p:nvSpPr>
        <p:spPr>
          <a:xfrm>
            <a:off x="1297432" y="1728414"/>
            <a:ext cx="13659551" cy="470089"/>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085" rtl="0" eaLnBrk="1" fontAlgn="auto" latinLnBrk="0" hangingPunct="1">
              <a:lnSpc>
                <a:spcPts val="1800"/>
              </a:lnSpc>
              <a:spcBef>
                <a:spcPts val="0"/>
              </a:spcBef>
              <a:spcAft>
                <a:spcPts val="0"/>
              </a:spcAft>
              <a:buClr>
                <a:srgbClr val="1E2B3C"/>
              </a:buClr>
              <a:buSzTx/>
              <a:buFont typeface="Arial" panose="020B0604020202020204" pitchFamily="34" charset="0"/>
              <a:buNone/>
              <a:tabLst/>
              <a:defRPr/>
            </a:pPr>
            <a:r>
              <a:rPr kumimoji="0" lang="nb-NO" sz="1500" b="1" i="0" u="none" strike="noStrike" kern="1200" cap="none" spc="0" normalizeH="0" baseline="0" noProof="0">
                <a:ln>
                  <a:noFill/>
                </a:ln>
                <a:solidFill>
                  <a:srgbClr val="1E2B3C"/>
                </a:solidFill>
                <a:effectLst/>
                <a:uLnTx/>
                <a:uFillTx/>
                <a:latin typeface="Arial" panose="020B0604020202020204" pitchFamily="34" charset="0"/>
                <a:ea typeface="+mn-ea"/>
                <a:cs typeface="+mn-cs"/>
              </a:rPr>
              <a:t>Regjeringens 7 prioriterte livshendelser</a:t>
            </a:r>
          </a:p>
        </p:txBody>
      </p:sp>
      <p:sp>
        <p:nvSpPr>
          <p:cNvPr id="313" name="Oval 67">
            <a:extLst>
              <a:ext uri="{FF2B5EF4-FFF2-40B4-BE49-F238E27FC236}">
                <a16:creationId xmlns:a16="http://schemas.microsoft.com/office/drawing/2014/main" id="{58C36A03-477F-4958-BE62-613209C60F2D}"/>
              </a:ext>
            </a:extLst>
          </p:cNvPr>
          <p:cNvSpPr>
            <a:spLocks noChangeAspect="1"/>
          </p:cNvSpPr>
          <p:nvPr/>
        </p:nvSpPr>
        <p:spPr>
          <a:xfrm>
            <a:off x="1753188"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14" name="Oval 68">
            <a:extLst>
              <a:ext uri="{FF2B5EF4-FFF2-40B4-BE49-F238E27FC236}">
                <a16:creationId xmlns:a16="http://schemas.microsoft.com/office/drawing/2014/main" id="{41070F1F-A657-48EA-AD77-37EBA2C50C90}"/>
              </a:ext>
            </a:extLst>
          </p:cNvPr>
          <p:cNvSpPr/>
          <p:nvPr/>
        </p:nvSpPr>
        <p:spPr>
          <a:xfrm>
            <a:off x="3788295" y="562867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15" name="Oval 69">
            <a:extLst>
              <a:ext uri="{FF2B5EF4-FFF2-40B4-BE49-F238E27FC236}">
                <a16:creationId xmlns:a16="http://schemas.microsoft.com/office/drawing/2014/main" id="{4FB738E6-1777-44C3-B9A2-D61AF077DAAD}"/>
              </a:ext>
            </a:extLst>
          </p:cNvPr>
          <p:cNvSpPr/>
          <p:nvPr/>
        </p:nvSpPr>
        <p:spPr>
          <a:xfrm>
            <a:off x="3788295" y="629545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16" name="Oval 87">
            <a:extLst>
              <a:ext uri="{FF2B5EF4-FFF2-40B4-BE49-F238E27FC236}">
                <a16:creationId xmlns:a16="http://schemas.microsoft.com/office/drawing/2014/main" id="{3347CFA5-133F-4D44-AC63-D00CB82FC1E3}"/>
              </a:ext>
            </a:extLst>
          </p:cNvPr>
          <p:cNvSpPr/>
          <p:nvPr/>
        </p:nvSpPr>
        <p:spPr>
          <a:xfrm>
            <a:off x="5824133"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17" name="Oval 98">
            <a:extLst>
              <a:ext uri="{FF2B5EF4-FFF2-40B4-BE49-F238E27FC236}">
                <a16:creationId xmlns:a16="http://schemas.microsoft.com/office/drawing/2014/main" id="{ED8AC207-465A-4267-9EBD-3621483D0F7A}"/>
              </a:ext>
            </a:extLst>
          </p:cNvPr>
          <p:cNvSpPr/>
          <p:nvPr/>
        </p:nvSpPr>
        <p:spPr>
          <a:xfrm>
            <a:off x="11923337"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18" name="Oval 100">
            <a:extLst>
              <a:ext uri="{FF2B5EF4-FFF2-40B4-BE49-F238E27FC236}">
                <a16:creationId xmlns:a16="http://schemas.microsoft.com/office/drawing/2014/main" id="{24C56BE8-CD1E-4AA7-A66C-C61A2B44497F}"/>
              </a:ext>
            </a:extLst>
          </p:cNvPr>
          <p:cNvSpPr/>
          <p:nvPr/>
        </p:nvSpPr>
        <p:spPr>
          <a:xfrm>
            <a:off x="15987863"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19" name="Oval 101">
            <a:extLst>
              <a:ext uri="{FF2B5EF4-FFF2-40B4-BE49-F238E27FC236}">
                <a16:creationId xmlns:a16="http://schemas.microsoft.com/office/drawing/2014/main" id="{5DF17E1B-E13C-4E03-8D23-76AB924A4FEA}"/>
              </a:ext>
            </a:extLst>
          </p:cNvPr>
          <p:cNvSpPr/>
          <p:nvPr/>
        </p:nvSpPr>
        <p:spPr>
          <a:xfrm>
            <a:off x="7858801" y="696289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0" name="Oval 102">
            <a:extLst>
              <a:ext uri="{FF2B5EF4-FFF2-40B4-BE49-F238E27FC236}">
                <a16:creationId xmlns:a16="http://schemas.microsoft.com/office/drawing/2014/main" id="{29A8F84D-038E-4A36-B08C-DEF40BD07489}"/>
              </a:ext>
            </a:extLst>
          </p:cNvPr>
          <p:cNvSpPr/>
          <p:nvPr/>
        </p:nvSpPr>
        <p:spPr>
          <a:xfrm>
            <a:off x="3788295"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1" name="Oval 103">
            <a:extLst>
              <a:ext uri="{FF2B5EF4-FFF2-40B4-BE49-F238E27FC236}">
                <a16:creationId xmlns:a16="http://schemas.microsoft.com/office/drawing/2014/main" id="{3FD2A80C-3E47-4050-B7AC-2E8CC1550237}"/>
              </a:ext>
            </a:extLst>
          </p:cNvPr>
          <p:cNvSpPr/>
          <p:nvPr/>
        </p:nvSpPr>
        <p:spPr>
          <a:xfrm>
            <a:off x="1753188"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2" name="Oval 104">
            <a:extLst>
              <a:ext uri="{FF2B5EF4-FFF2-40B4-BE49-F238E27FC236}">
                <a16:creationId xmlns:a16="http://schemas.microsoft.com/office/drawing/2014/main" id="{44A443BF-6175-4DC7-82F2-095FB1B53B73}"/>
              </a:ext>
            </a:extLst>
          </p:cNvPr>
          <p:cNvSpPr/>
          <p:nvPr/>
        </p:nvSpPr>
        <p:spPr>
          <a:xfrm>
            <a:off x="1753188" y="562867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23" name="Oval 105">
            <a:extLst>
              <a:ext uri="{FF2B5EF4-FFF2-40B4-BE49-F238E27FC236}">
                <a16:creationId xmlns:a16="http://schemas.microsoft.com/office/drawing/2014/main" id="{E4DB75E0-1817-49D4-AA9C-4957A4CFC63E}"/>
              </a:ext>
            </a:extLst>
          </p:cNvPr>
          <p:cNvSpPr/>
          <p:nvPr/>
        </p:nvSpPr>
        <p:spPr>
          <a:xfrm>
            <a:off x="5824133"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24" name="Oval 106">
            <a:extLst>
              <a:ext uri="{FF2B5EF4-FFF2-40B4-BE49-F238E27FC236}">
                <a16:creationId xmlns:a16="http://schemas.microsoft.com/office/drawing/2014/main" id="{75CE9051-297B-4A60-9733-0299F0FF7D27}"/>
              </a:ext>
            </a:extLst>
          </p:cNvPr>
          <p:cNvSpPr/>
          <p:nvPr/>
        </p:nvSpPr>
        <p:spPr>
          <a:xfrm>
            <a:off x="5824133" y="562867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25" name="Oval 107">
            <a:extLst>
              <a:ext uri="{FF2B5EF4-FFF2-40B4-BE49-F238E27FC236}">
                <a16:creationId xmlns:a16="http://schemas.microsoft.com/office/drawing/2014/main" id="{EF9586FD-54AD-4B75-813C-8D5A1CDD81F5}"/>
              </a:ext>
            </a:extLst>
          </p:cNvPr>
          <p:cNvSpPr/>
          <p:nvPr/>
        </p:nvSpPr>
        <p:spPr>
          <a:xfrm>
            <a:off x="5824133" y="629545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chemeClr val="tx2"/>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6" name="Oval 108">
            <a:extLst>
              <a:ext uri="{FF2B5EF4-FFF2-40B4-BE49-F238E27FC236}">
                <a16:creationId xmlns:a16="http://schemas.microsoft.com/office/drawing/2014/main" id="{E14A93A0-042B-4DE5-9E36-9DBBD31667C4}"/>
              </a:ext>
            </a:extLst>
          </p:cNvPr>
          <p:cNvSpPr/>
          <p:nvPr/>
        </p:nvSpPr>
        <p:spPr>
          <a:xfrm>
            <a:off x="7858801" y="562867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chemeClr val="tx2"/>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7" name="Oval 109">
            <a:extLst>
              <a:ext uri="{FF2B5EF4-FFF2-40B4-BE49-F238E27FC236}">
                <a16:creationId xmlns:a16="http://schemas.microsoft.com/office/drawing/2014/main" id="{989E0A21-AA26-4D71-BC4C-3E335A87FDBA}"/>
              </a:ext>
            </a:extLst>
          </p:cNvPr>
          <p:cNvSpPr/>
          <p:nvPr/>
        </p:nvSpPr>
        <p:spPr>
          <a:xfrm>
            <a:off x="7858801" y="629545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8" name="Oval 110">
            <a:extLst>
              <a:ext uri="{FF2B5EF4-FFF2-40B4-BE49-F238E27FC236}">
                <a16:creationId xmlns:a16="http://schemas.microsoft.com/office/drawing/2014/main" id="{501D6146-C168-4B28-ADA6-E825FC8EAD10}"/>
              </a:ext>
            </a:extLst>
          </p:cNvPr>
          <p:cNvSpPr/>
          <p:nvPr/>
        </p:nvSpPr>
        <p:spPr>
          <a:xfrm>
            <a:off x="9891073" y="562867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chemeClr val="tx2"/>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29" name="Oval 111">
            <a:extLst>
              <a:ext uri="{FF2B5EF4-FFF2-40B4-BE49-F238E27FC236}">
                <a16:creationId xmlns:a16="http://schemas.microsoft.com/office/drawing/2014/main" id="{D1FD7058-7A8D-45A5-A39B-E223AEDAF82A}"/>
              </a:ext>
            </a:extLst>
          </p:cNvPr>
          <p:cNvSpPr/>
          <p:nvPr/>
        </p:nvSpPr>
        <p:spPr>
          <a:xfrm>
            <a:off x="9891073" y="696289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0" name="Oval 112">
            <a:extLst>
              <a:ext uri="{FF2B5EF4-FFF2-40B4-BE49-F238E27FC236}">
                <a16:creationId xmlns:a16="http://schemas.microsoft.com/office/drawing/2014/main" id="{9E9EC53A-E78F-48F4-BC5F-84F1896C8BBF}"/>
              </a:ext>
            </a:extLst>
          </p:cNvPr>
          <p:cNvSpPr/>
          <p:nvPr/>
        </p:nvSpPr>
        <p:spPr>
          <a:xfrm>
            <a:off x="11923337"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chemeClr val="tx2"/>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1" name="Oval 113">
            <a:extLst>
              <a:ext uri="{FF2B5EF4-FFF2-40B4-BE49-F238E27FC236}">
                <a16:creationId xmlns:a16="http://schemas.microsoft.com/office/drawing/2014/main" id="{D2E9670D-2E3D-4D37-AF5B-B5B1A89D757F}"/>
              </a:ext>
            </a:extLst>
          </p:cNvPr>
          <p:cNvSpPr/>
          <p:nvPr/>
        </p:nvSpPr>
        <p:spPr>
          <a:xfrm>
            <a:off x="13955600"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9046" cap="flat">
            <a:solidFill>
              <a:schemeClr val="tx2"/>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2" name="Oval 123">
            <a:extLst>
              <a:ext uri="{FF2B5EF4-FFF2-40B4-BE49-F238E27FC236}">
                <a16:creationId xmlns:a16="http://schemas.microsoft.com/office/drawing/2014/main" id="{6AB4F47C-5994-48B4-9C2C-CE9B8F8320D9}"/>
              </a:ext>
            </a:extLst>
          </p:cNvPr>
          <p:cNvSpPr/>
          <p:nvPr/>
        </p:nvSpPr>
        <p:spPr>
          <a:xfrm>
            <a:off x="7854202"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3" name="Oval 123">
            <a:extLst>
              <a:ext uri="{FF2B5EF4-FFF2-40B4-BE49-F238E27FC236}">
                <a16:creationId xmlns:a16="http://schemas.microsoft.com/office/drawing/2014/main" id="{598CA33C-4AEC-42C6-B1E4-E6BDE69460F6}"/>
              </a:ext>
            </a:extLst>
          </p:cNvPr>
          <p:cNvSpPr/>
          <p:nvPr/>
        </p:nvSpPr>
        <p:spPr>
          <a:xfrm>
            <a:off x="7861316" y="4283589"/>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2400" b="0" i="0" u="none" strike="noStrike" kern="1200" cap="none" spc="0" normalizeH="0" baseline="0" noProof="0">
              <a:ln>
                <a:noFill/>
              </a:ln>
              <a:solidFill>
                <a:srgbClr val="FFFFFF"/>
              </a:solidFill>
              <a:effectLst/>
              <a:uLnTx/>
              <a:uFillTx/>
              <a:latin typeface="Arial"/>
              <a:ea typeface="+mn-ea"/>
              <a:cs typeface="+mn-cs"/>
            </a:endParaRPr>
          </a:p>
        </p:txBody>
      </p:sp>
      <p:sp>
        <p:nvSpPr>
          <p:cNvPr id="334" name="Oval 123">
            <a:extLst>
              <a:ext uri="{FF2B5EF4-FFF2-40B4-BE49-F238E27FC236}">
                <a16:creationId xmlns:a16="http://schemas.microsoft.com/office/drawing/2014/main" id="{980B0AAF-158F-418D-A48D-DF622910F1DE}"/>
              </a:ext>
            </a:extLst>
          </p:cNvPr>
          <p:cNvSpPr/>
          <p:nvPr/>
        </p:nvSpPr>
        <p:spPr>
          <a:xfrm>
            <a:off x="9882890" y="4956130"/>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5" name="Oval 123">
            <a:extLst>
              <a:ext uri="{FF2B5EF4-FFF2-40B4-BE49-F238E27FC236}">
                <a16:creationId xmlns:a16="http://schemas.microsoft.com/office/drawing/2014/main" id="{A708E6DB-5036-4517-A84E-FC83D3B25693}"/>
              </a:ext>
            </a:extLst>
          </p:cNvPr>
          <p:cNvSpPr/>
          <p:nvPr/>
        </p:nvSpPr>
        <p:spPr>
          <a:xfrm>
            <a:off x="9882890" y="8304096"/>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36" name="Oval 161">
            <a:extLst>
              <a:ext uri="{FF2B5EF4-FFF2-40B4-BE49-F238E27FC236}">
                <a16:creationId xmlns:a16="http://schemas.microsoft.com/office/drawing/2014/main" id="{B160AED7-CDA7-48D1-BD33-83C3A804F74C}"/>
              </a:ext>
            </a:extLst>
          </p:cNvPr>
          <p:cNvSpPr/>
          <p:nvPr/>
        </p:nvSpPr>
        <p:spPr>
          <a:xfrm>
            <a:off x="9891073" y="6295451"/>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grpSp>
        <p:nvGrpSpPr>
          <p:cNvPr id="337" name="Group 125">
            <a:extLst>
              <a:ext uri="{FF2B5EF4-FFF2-40B4-BE49-F238E27FC236}">
                <a16:creationId xmlns:a16="http://schemas.microsoft.com/office/drawing/2014/main" id="{AB5DCB2B-2C87-4FA5-B366-B4EA2B187238}"/>
              </a:ext>
            </a:extLst>
          </p:cNvPr>
          <p:cNvGrpSpPr/>
          <p:nvPr/>
        </p:nvGrpSpPr>
        <p:grpSpPr>
          <a:xfrm>
            <a:off x="14476789" y="7896520"/>
            <a:ext cx="1755657" cy="1192386"/>
            <a:chOff x="166429" y="7896520"/>
            <a:chExt cx="1755657" cy="1192386"/>
          </a:xfrm>
        </p:grpSpPr>
        <p:sp>
          <p:nvSpPr>
            <p:cNvPr id="338" name="Oval 41">
              <a:extLst>
                <a:ext uri="{FF2B5EF4-FFF2-40B4-BE49-F238E27FC236}">
                  <a16:creationId xmlns:a16="http://schemas.microsoft.com/office/drawing/2014/main" id="{AFFB998E-EFDD-4BF2-901E-D9B5C1BE031E}"/>
                </a:ext>
              </a:extLst>
            </p:cNvPr>
            <p:cNvSpPr/>
            <p:nvPr/>
          </p:nvSpPr>
          <p:spPr>
            <a:xfrm>
              <a:off x="166429" y="8635639"/>
              <a:ext cx="207998" cy="207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C00000"/>
            </a:solidFill>
            <a:ln w="12701" cap="flat">
              <a:solidFill>
                <a:srgbClr val="1E2B3C"/>
              </a:solidFill>
              <a:prstDash val="solid"/>
              <a:miter/>
            </a:ln>
          </p:spPr>
          <p:txBody>
            <a:bodyPr vert="horz" wrap="none" lIns="0" tIns="0" rIns="0" bIns="2399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1200" b="1" i="0" u="none" strike="noStrike" kern="1200" cap="none" spc="0" normalizeH="0" baseline="0" noProof="0">
                <a:ln>
                  <a:noFill/>
                </a:ln>
                <a:solidFill>
                  <a:srgbClr val="000000"/>
                </a:solidFill>
                <a:effectLst/>
                <a:uLnTx/>
                <a:uFillTx/>
                <a:latin typeface="Arial"/>
                <a:ea typeface="+mn-ea"/>
                <a:cs typeface="+mn-cs"/>
              </a:endParaRPr>
            </a:p>
          </p:txBody>
        </p:sp>
        <p:sp>
          <p:nvSpPr>
            <p:cNvPr id="339" name="Oval 49">
              <a:extLst>
                <a:ext uri="{FF2B5EF4-FFF2-40B4-BE49-F238E27FC236}">
                  <a16:creationId xmlns:a16="http://schemas.microsoft.com/office/drawing/2014/main" id="{0B9BC928-31D2-4AF7-81D2-133A9C8A81DA}"/>
                </a:ext>
              </a:extLst>
            </p:cNvPr>
            <p:cNvSpPr/>
            <p:nvPr/>
          </p:nvSpPr>
          <p:spPr>
            <a:xfrm>
              <a:off x="166429" y="8390369"/>
              <a:ext cx="207998" cy="207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12701" cap="flat">
              <a:solidFill>
                <a:srgbClr val="1E2B3C"/>
              </a:solidFill>
              <a:prstDash val="solid"/>
              <a:miter/>
            </a:ln>
          </p:spPr>
          <p:txBody>
            <a:bodyPr vert="horz" wrap="none" lIns="0" tIns="0" rIns="0" bIns="2399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1200" b="1" i="0" u="none" strike="noStrike" kern="1200" cap="none" spc="0" normalizeH="0" baseline="0" noProof="0">
                <a:ln>
                  <a:noFill/>
                </a:ln>
                <a:solidFill>
                  <a:srgbClr val="000000"/>
                </a:solidFill>
                <a:effectLst/>
                <a:uLnTx/>
                <a:uFillTx/>
                <a:latin typeface="Arial"/>
                <a:ea typeface="+mn-ea"/>
                <a:cs typeface="+mn-cs"/>
              </a:endParaRPr>
            </a:p>
          </p:txBody>
        </p:sp>
        <p:sp>
          <p:nvSpPr>
            <p:cNvPr id="340" name="Oval 50">
              <a:extLst>
                <a:ext uri="{FF2B5EF4-FFF2-40B4-BE49-F238E27FC236}">
                  <a16:creationId xmlns:a16="http://schemas.microsoft.com/office/drawing/2014/main" id="{3014F8B4-1EB7-410E-BA54-D7D83DFDF968}"/>
                </a:ext>
              </a:extLst>
            </p:cNvPr>
            <p:cNvSpPr/>
            <p:nvPr/>
          </p:nvSpPr>
          <p:spPr>
            <a:xfrm>
              <a:off x="166429" y="8145100"/>
              <a:ext cx="207998" cy="207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2701" cap="flat">
              <a:solidFill>
                <a:srgbClr val="1E2B3C"/>
              </a:solidFill>
              <a:prstDash val="solid"/>
              <a:miter/>
            </a:ln>
          </p:spPr>
          <p:txBody>
            <a:bodyPr vert="horz" wrap="none" lIns="0" tIns="0" rIns="0" bIns="2399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1200" b="1" i="0" u="none" strike="noStrike" kern="1200" cap="none" spc="0" normalizeH="0" baseline="0" noProof="0">
                <a:ln>
                  <a:noFill/>
                </a:ln>
                <a:solidFill>
                  <a:srgbClr val="000000"/>
                </a:solidFill>
                <a:effectLst/>
                <a:uLnTx/>
                <a:uFillTx/>
                <a:latin typeface="Arial"/>
                <a:ea typeface="+mn-ea"/>
                <a:cs typeface="+mn-cs"/>
              </a:endParaRPr>
            </a:p>
          </p:txBody>
        </p:sp>
        <p:sp>
          <p:nvSpPr>
            <p:cNvPr id="341" name="Rectangle 51">
              <a:extLst>
                <a:ext uri="{FF2B5EF4-FFF2-40B4-BE49-F238E27FC236}">
                  <a16:creationId xmlns:a16="http://schemas.microsoft.com/office/drawing/2014/main" id="{80B6B139-1254-447A-BD4C-D1406076C98D}"/>
                </a:ext>
              </a:extLst>
            </p:cNvPr>
            <p:cNvSpPr/>
            <p:nvPr/>
          </p:nvSpPr>
          <p:spPr>
            <a:xfrm>
              <a:off x="374428" y="8145100"/>
              <a:ext cx="1547658" cy="207998"/>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200" b="0" i="0" u="none" strike="noStrike" kern="1200" cap="none" spc="0" normalizeH="0" baseline="0" noProof="0">
                  <a:ln>
                    <a:noFill/>
                  </a:ln>
                  <a:solidFill>
                    <a:srgbClr val="000000"/>
                  </a:solidFill>
                  <a:effectLst/>
                  <a:uLnTx/>
                  <a:uFillTx/>
                  <a:latin typeface="Arial"/>
                  <a:ea typeface="+mn-ea"/>
                  <a:cs typeface="+mn-cs"/>
                </a:rPr>
                <a:t>På plan</a:t>
              </a:r>
            </a:p>
          </p:txBody>
        </p:sp>
        <p:sp>
          <p:nvSpPr>
            <p:cNvPr id="342" name="Rectangle 52">
              <a:extLst>
                <a:ext uri="{FF2B5EF4-FFF2-40B4-BE49-F238E27FC236}">
                  <a16:creationId xmlns:a16="http://schemas.microsoft.com/office/drawing/2014/main" id="{1D75FC64-DD6E-41CD-B27D-3FFABC2716FB}"/>
                </a:ext>
              </a:extLst>
            </p:cNvPr>
            <p:cNvSpPr/>
            <p:nvPr/>
          </p:nvSpPr>
          <p:spPr>
            <a:xfrm>
              <a:off x="374428" y="8390369"/>
              <a:ext cx="1547658" cy="207998"/>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200" b="0" i="0" u="none" strike="noStrike" kern="1200" cap="none" spc="0" normalizeH="0" baseline="0" noProof="0">
                  <a:ln>
                    <a:noFill/>
                  </a:ln>
                  <a:solidFill>
                    <a:srgbClr val="000000"/>
                  </a:solidFill>
                  <a:effectLst/>
                  <a:uLnTx/>
                  <a:uFillTx/>
                  <a:latin typeface="Arial"/>
                  <a:ea typeface="+mn-ea"/>
                  <a:cs typeface="+mn-cs"/>
                </a:rPr>
                <a:t>Mindre forsinkelser</a:t>
              </a:r>
            </a:p>
          </p:txBody>
        </p:sp>
        <p:sp>
          <p:nvSpPr>
            <p:cNvPr id="343" name="Rectangle 54">
              <a:extLst>
                <a:ext uri="{FF2B5EF4-FFF2-40B4-BE49-F238E27FC236}">
                  <a16:creationId xmlns:a16="http://schemas.microsoft.com/office/drawing/2014/main" id="{CE50BAC6-0D5D-4F6D-9968-F66E23375F59}"/>
                </a:ext>
              </a:extLst>
            </p:cNvPr>
            <p:cNvSpPr/>
            <p:nvPr/>
          </p:nvSpPr>
          <p:spPr>
            <a:xfrm>
              <a:off x="374428" y="8635639"/>
              <a:ext cx="1547658" cy="207998"/>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200" b="0" i="0" u="none" strike="noStrike" kern="1200" cap="none" spc="0" normalizeH="0" baseline="0" noProof="0">
                  <a:ln>
                    <a:noFill/>
                  </a:ln>
                  <a:solidFill>
                    <a:srgbClr val="000000"/>
                  </a:solidFill>
                  <a:effectLst/>
                  <a:uLnTx/>
                  <a:uFillTx/>
                  <a:latin typeface="Arial"/>
                  <a:ea typeface="+mn-ea"/>
                  <a:cs typeface="+mn-cs"/>
                </a:rPr>
                <a:t>Forsinket</a:t>
              </a:r>
            </a:p>
          </p:txBody>
        </p:sp>
        <p:sp>
          <p:nvSpPr>
            <p:cNvPr id="344" name="Oval 41">
              <a:extLst>
                <a:ext uri="{FF2B5EF4-FFF2-40B4-BE49-F238E27FC236}">
                  <a16:creationId xmlns:a16="http://schemas.microsoft.com/office/drawing/2014/main" id="{ECDA28E0-5204-4A85-AB41-7B95EB666D1A}"/>
                </a:ext>
              </a:extLst>
            </p:cNvPr>
            <p:cNvSpPr/>
            <p:nvPr/>
          </p:nvSpPr>
          <p:spPr>
            <a:xfrm>
              <a:off x="166429" y="8880908"/>
              <a:ext cx="207998" cy="207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w="12701" cap="flat">
              <a:solidFill>
                <a:srgbClr val="1E2B3C"/>
              </a:solidFill>
              <a:prstDash val="solid"/>
              <a:miter/>
            </a:ln>
          </p:spPr>
          <p:txBody>
            <a:bodyPr vert="horz" wrap="none" lIns="0" tIns="0" rIns="0" bIns="2399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1200" b="1" i="0" u="none" strike="noStrike" kern="1200" cap="none" spc="0" normalizeH="0" baseline="0" noProof="0">
                <a:ln>
                  <a:noFill/>
                </a:ln>
                <a:solidFill>
                  <a:srgbClr val="000000"/>
                </a:solidFill>
                <a:effectLst/>
                <a:uLnTx/>
                <a:uFillTx/>
                <a:latin typeface="Arial"/>
                <a:ea typeface="+mn-ea"/>
                <a:cs typeface="+mn-cs"/>
              </a:endParaRPr>
            </a:p>
          </p:txBody>
        </p:sp>
        <p:sp>
          <p:nvSpPr>
            <p:cNvPr id="345" name="Rectangle 54">
              <a:extLst>
                <a:ext uri="{FF2B5EF4-FFF2-40B4-BE49-F238E27FC236}">
                  <a16:creationId xmlns:a16="http://schemas.microsoft.com/office/drawing/2014/main" id="{81726121-C6CE-4B25-85B6-9B60794C159E}"/>
                </a:ext>
              </a:extLst>
            </p:cNvPr>
            <p:cNvSpPr/>
            <p:nvPr/>
          </p:nvSpPr>
          <p:spPr>
            <a:xfrm>
              <a:off x="374428" y="8880908"/>
              <a:ext cx="1547658" cy="207998"/>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200" b="0" i="0" u="none" strike="noStrike" kern="1200" cap="none" spc="0" normalizeH="0" baseline="0" noProof="0">
                  <a:ln>
                    <a:noFill/>
                  </a:ln>
                  <a:solidFill>
                    <a:srgbClr val="000000"/>
                  </a:solidFill>
                  <a:effectLst/>
                  <a:uLnTx/>
                  <a:uFillTx/>
                  <a:latin typeface="Arial"/>
                  <a:ea typeface="+mn-ea"/>
                  <a:cs typeface="+mn-cs"/>
                </a:rPr>
                <a:t>Ikke startet</a:t>
              </a:r>
            </a:p>
          </p:txBody>
        </p:sp>
        <p:sp>
          <p:nvSpPr>
            <p:cNvPr id="346" name="Oval 50">
              <a:extLst>
                <a:ext uri="{FF2B5EF4-FFF2-40B4-BE49-F238E27FC236}">
                  <a16:creationId xmlns:a16="http://schemas.microsoft.com/office/drawing/2014/main" id="{94658F7A-3FD1-4F25-87DC-09DBC1D90528}"/>
                </a:ext>
              </a:extLst>
            </p:cNvPr>
            <p:cNvSpPr/>
            <p:nvPr/>
          </p:nvSpPr>
          <p:spPr>
            <a:xfrm>
              <a:off x="166429" y="7896520"/>
              <a:ext cx="207998" cy="207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B050"/>
            </a:solidFill>
            <a:ln w="12701" cap="flat">
              <a:solidFill>
                <a:srgbClr val="1E2B3C"/>
              </a:solidFill>
              <a:prstDash val="solid"/>
              <a:miter/>
            </a:ln>
          </p:spPr>
          <p:txBody>
            <a:bodyPr vert="horz" wrap="none" lIns="0" tIns="0" rIns="0" bIns="23993" anchor="ctr" anchorCtr="1" compatLnSpc="1">
              <a:noAutofit/>
            </a:bodyPr>
            <a:lstStyle/>
            <a:p>
              <a:pPr marL="0" marR="0" lvl="0" indent="0" algn="ctr"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nb-NO" sz="1200" b="1" i="0" u="none" strike="noStrike" kern="1200" cap="none" spc="0" normalizeH="0" baseline="0" noProof="0">
                <a:ln>
                  <a:noFill/>
                </a:ln>
                <a:solidFill>
                  <a:srgbClr val="000000"/>
                </a:solidFill>
                <a:effectLst/>
                <a:uLnTx/>
                <a:uFillTx/>
                <a:latin typeface="Arial"/>
                <a:ea typeface="+mn-ea"/>
                <a:cs typeface="+mn-cs"/>
              </a:endParaRPr>
            </a:p>
          </p:txBody>
        </p:sp>
        <p:sp>
          <p:nvSpPr>
            <p:cNvPr id="347" name="Rectangle 51">
              <a:extLst>
                <a:ext uri="{FF2B5EF4-FFF2-40B4-BE49-F238E27FC236}">
                  <a16:creationId xmlns:a16="http://schemas.microsoft.com/office/drawing/2014/main" id="{448FBEDE-72C1-4918-9310-D1E2CB916ED6}"/>
                </a:ext>
              </a:extLst>
            </p:cNvPr>
            <p:cNvSpPr/>
            <p:nvPr/>
          </p:nvSpPr>
          <p:spPr>
            <a:xfrm>
              <a:off x="374428" y="7899830"/>
              <a:ext cx="1547658" cy="207998"/>
            </a:xfrm>
            <a:prstGeom prst="rect">
              <a:avLst/>
            </a:prstGeom>
            <a:noFill/>
            <a:ln cap="flat">
              <a:noFill/>
              <a:prstDash val="solid"/>
            </a:ln>
          </p:spPr>
          <p:txBody>
            <a:bodyPr vert="horz" wrap="square" lIns="91440" tIns="45720" rIns="91440" bIns="45720" anchor="ctr" anchorCtr="0" compatLnSpc="1">
              <a:noAutofit/>
            </a:bodyPr>
            <a:lstStyle/>
            <a:p>
              <a:pPr marL="0" marR="0" lvl="0" indent="0" algn="l" defTabSz="121907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NO" sz="1200" b="0" i="0" u="none" strike="noStrike" kern="1200" cap="none" spc="0" normalizeH="0" baseline="0" noProof="0">
                  <a:ln>
                    <a:noFill/>
                  </a:ln>
                  <a:solidFill>
                    <a:srgbClr val="000000"/>
                  </a:solidFill>
                  <a:effectLst/>
                  <a:uLnTx/>
                  <a:uFillTx/>
                  <a:latin typeface="Arial"/>
                  <a:ea typeface="+mn-ea"/>
                  <a:cs typeface="+mn-cs"/>
                </a:rPr>
                <a:t>Foran plan</a:t>
              </a:r>
            </a:p>
          </p:txBody>
        </p:sp>
      </p:grpSp>
      <p:sp>
        <p:nvSpPr>
          <p:cNvPr id="348" name="Rectangle: Rounded Corners 50">
            <a:extLst>
              <a:ext uri="{FF2B5EF4-FFF2-40B4-BE49-F238E27FC236}">
                <a16:creationId xmlns:a16="http://schemas.microsoft.com/office/drawing/2014/main" id="{4B37E374-3189-476F-8D24-DD1450B3A39C}"/>
              </a:ext>
            </a:extLst>
          </p:cNvPr>
          <p:cNvSpPr/>
          <p:nvPr/>
        </p:nvSpPr>
        <p:spPr>
          <a:xfrm rot="729937">
            <a:off x="9248964" y="4332769"/>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349" name="Rectangle: Rounded Corners 50">
            <a:extLst>
              <a:ext uri="{FF2B5EF4-FFF2-40B4-BE49-F238E27FC236}">
                <a16:creationId xmlns:a16="http://schemas.microsoft.com/office/drawing/2014/main" id="{5C0F4F35-FCBC-454C-81F9-FA6753BB2A8E}"/>
              </a:ext>
            </a:extLst>
          </p:cNvPr>
          <p:cNvSpPr/>
          <p:nvPr/>
        </p:nvSpPr>
        <p:spPr>
          <a:xfrm rot="729937">
            <a:off x="9248964" y="7683258"/>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350" name="Rectangle: Rounded Corners 50">
            <a:extLst>
              <a:ext uri="{FF2B5EF4-FFF2-40B4-BE49-F238E27FC236}">
                <a16:creationId xmlns:a16="http://schemas.microsoft.com/office/drawing/2014/main" id="{C0CD80CF-FEA9-4F0F-949E-B9491FC29CF5}"/>
              </a:ext>
            </a:extLst>
          </p:cNvPr>
          <p:cNvSpPr/>
          <p:nvPr/>
        </p:nvSpPr>
        <p:spPr>
          <a:xfrm rot="729937">
            <a:off x="3142976" y="7013158"/>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351" name="Rectangle: Rounded Corners 50">
            <a:extLst>
              <a:ext uri="{FF2B5EF4-FFF2-40B4-BE49-F238E27FC236}">
                <a16:creationId xmlns:a16="http://schemas.microsoft.com/office/drawing/2014/main" id="{2CC60DF8-E9BE-4546-821E-22C64644635B}"/>
              </a:ext>
            </a:extLst>
          </p:cNvPr>
          <p:cNvSpPr/>
          <p:nvPr/>
        </p:nvSpPr>
        <p:spPr>
          <a:xfrm rot="729937">
            <a:off x="3142976" y="4332769"/>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bg1"/>
                </a:solidFill>
                <a:latin typeface="Arial"/>
              </a:rPr>
              <a:t>Ferdigstilt 2020</a:t>
            </a:r>
          </a:p>
        </p:txBody>
      </p:sp>
      <p:sp>
        <p:nvSpPr>
          <p:cNvPr id="352" name="Rectangle: Rounded Corners 50">
            <a:extLst>
              <a:ext uri="{FF2B5EF4-FFF2-40B4-BE49-F238E27FC236}">
                <a16:creationId xmlns:a16="http://schemas.microsoft.com/office/drawing/2014/main" id="{8C252193-74CF-4E01-A758-647BA7803A0B}"/>
              </a:ext>
            </a:extLst>
          </p:cNvPr>
          <p:cNvSpPr/>
          <p:nvPr/>
        </p:nvSpPr>
        <p:spPr>
          <a:xfrm rot="729937">
            <a:off x="3142976" y="5672963"/>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5">
              <a:lumMod val="40000"/>
              <a:lumOff val="60000"/>
            </a:schemeClr>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accent6"/>
                </a:solidFill>
                <a:latin typeface="Arial"/>
              </a:rPr>
              <a:t>1. versjon lansert</a:t>
            </a:r>
          </a:p>
        </p:txBody>
      </p:sp>
      <p:sp>
        <p:nvSpPr>
          <p:cNvPr id="353" name="Rectangle: Rounded Corners 50">
            <a:extLst>
              <a:ext uri="{FF2B5EF4-FFF2-40B4-BE49-F238E27FC236}">
                <a16:creationId xmlns:a16="http://schemas.microsoft.com/office/drawing/2014/main" id="{EED95146-CF4B-461A-B5FF-E60C4C8A843E}"/>
              </a:ext>
            </a:extLst>
          </p:cNvPr>
          <p:cNvSpPr/>
          <p:nvPr/>
        </p:nvSpPr>
        <p:spPr>
          <a:xfrm rot="729937">
            <a:off x="11421342" y="5002866"/>
            <a:ext cx="974402" cy="1551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5">
              <a:lumMod val="40000"/>
              <a:lumOff val="60000"/>
            </a:schemeClr>
          </a:solidFill>
          <a:ln w="19046" cap="flat">
            <a:noFill/>
            <a:prstDash val="solid"/>
            <a:miter/>
          </a:ln>
        </p:spPr>
        <p:txBody>
          <a:bodyPr vert="horz" wrap="square" lIns="91440" tIns="45720" rIns="91440" bIns="45720" anchor="ctr" anchorCtr="1" compatLnSpc="1">
            <a:noAutofit/>
          </a:bodyPr>
          <a:lstStyle/>
          <a:p>
            <a:pPr algn="ctr" defTabSz="1219078"/>
            <a:r>
              <a:rPr lang="nb-NO" sz="667" b="1">
                <a:solidFill>
                  <a:schemeClr val="accent6"/>
                </a:solidFill>
                <a:latin typeface="Arial"/>
              </a:rPr>
              <a:t>Pilot lansert</a:t>
            </a:r>
          </a:p>
        </p:txBody>
      </p:sp>
      <p:sp>
        <p:nvSpPr>
          <p:cNvPr id="354" name="Oval 67">
            <a:extLst>
              <a:ext uri="{FF2B5EF4-FFF2-40B4-BE49-F238E27FC236}">
                <a16:creationId xmlns:a16="http://schemas.microsoft.com/office/drawing/2014/main" id="{0A730F13-2C22-4484-A3D0-8FDCFE5C65C4}"/>
              </a:ext>
            </a:extLst>
          </p:cNvPr>
          <p:cNvSpPr>
            <a:spLocks noChangeAspect="1"/>
          </p:cNvSpPr>
          <p:nvPr/>
        </p:nvSpPr>
        <p:spPr>
          <a:xfrm>
            <a:off x="4396836" y="2180524"/>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55" name="Oval 67">
            <a:extLst>
              <a:ext uri="{FF2B5EF4-FFF2-40B4-BE49-F238E27FC236}">
                <a16:creationId xmlns:a16="http://schemas.microsoft.com/office/drawing/2014/main" id="{1F788421-BDB5-433C-8815-3686D2F93B61}"/>
              </a:ext>
            </a:extLst>
          </p:cNvPr>
          <p:cNvSpPr>
            <a:spLocks noChangeAspect="1"/>
          </p:cNvSpPr>
          <p:nvPr/>
        </p:nvSpPr>
        <p:spPr>
          <a:xfrm>
            <a:off x="8394070" y="2180524"/>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56" name="Oval 67">
            <a:extLst>
              <a:ext uri="{FF2B5EF4-FFF2-40B4-BE49-F238E27FC236}">
                <a16:creationId xmlns:a16="http://schemas.microsoft.com/office/drawing/2014/main" id="{B6F109B8-22D0-40DD-870F-B3C07CD34A26}"/>
              </a:ext>
            </a:extLst>
          </p:cNvPr>
          <p:cNvSpPr>
            <a:spLocks noChangeAspect="1"/>
          </p:cNvSpPr>
          <p:nvPr/>
        </p:nvSpPr>
        <p:spPr>
          <a:xfrm>
            <a:off x="10366562" y="2180524"/>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57" name="Oval 67">
            <a:extLst>
              <a:ext uri="{FF2B5EF4-FFF2-40B4-BE49-F238E27FC236}">
                <a16:creationId xmlns:a16="http://schemas.microsoft.com/office/drawing/2014/main" id="{85AA90E1-DDDE-4C1C-B930-E67B565AEA72}"/>
              </a:ext>
            </a:extLst>
          </p:cNvPr>
          <p:cNvSpPr>
            <a:spLocks noChangeAspect="1"/>
          </p:cNvSpPr>
          <p:nvPr/>
        </p:nvSpPr>
        <p:spPr>
          <a:xfrm>
            <a:off x="12352116" y="2180524"/>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
        <p:nvSpPr>
          <p:cNvPr id="358" name="Oval 67">
            <a:extLst>
              <a:ext uri="{FF2B5EF4-FFF2-40B4-BE49-F238E27FC236}">
                <a16:creationId xmlns:a16="http://schemas.microsoft.com/office/drawing/2014/main" id="{194A9BB7-B9CC-4FBD-ACB6-7FF29BFB299E}"/>
              </a:ext>
            </a:extLst>
          </p:cNvPr>
          <p:cNvSpPr>
            <a:spLocks noChangeAspect="1"/>
          </p:cNvSpPr>
          <p:nvPr/>
        </p:nvSpPr>
        <p:spPr>
          <a:xfrm>
            <a:off x="14337670" y="2180524"/>
            <a:ext cx="220251" cy="2202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D050"/>
          </a:solidFill>
          <a:ln w="19046" cap="flat">
            <a:solidFill>
              <a:srgbClr val="131D29"/>
            </a:solidFill>
            <a:prstDash val="solid"/>
            <a:miter/>
          </a:ln>
        </p:spPr>
        <p:txBody>
          <a:bodyPr vert="horz" wrap="square" lIns="91440" tIns="45720" rIns="91440" bIns="45720" anchor="ctr" anchorCtr="1" compatLnSpc="1">
            <a:noAutofit/>
          </a:bodyPr>
          <a:lstStyle/>
          <a:p>
            <a:pPr algn="ctr" defTabSz="1219078"/>
            <a:endParaRPr lang="nb-NO" sz="2400">
              <a:solidFill>
                <a:srgbClr val="FFFFFF"/>
              </a:solidFill>
              <a:latin typeface="Arial"/>
            </a:endParaRPr>
          </a:p>
        </p:txBody>
      </p:sp>
    </p:spTree>
    <p:extLst>
      <p:ext uri="{BB962C8B-B14F-4D97-AF65-F5344CB8AC3E}">
        <p14:creationId xmlns:p14="http://schemas.microsoft.com/office/powerpoint/2010/main" val="1664906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4557458-AFF3-1E47-AB41-77CF3A0184D9}"/>
              </a:ext>
            </a:extLst>
          </p:cNvPr>
          <p:cNvSpPr/>
          <p:nvPr/>
        </p:nvSpPr>
        <p:spPr>
          <a:xfrm>
            <a:off x="10429461" y="1727198"/>
            <a:ext cx="4539077" cy="523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90000" rIns="251999" bIns="45720" numCol="1" spcCol="0" rtlCol="0" fromWordArt="0" anchor="t" anchorCtr="0" forceAA="0" compatLnSpc="1">
            <a:prstTxWarp prst="textNoShape">
              <a:avLst/>
            </a:prstTxWarp>
            <a:noAutofit/>
          </a:bodyPr>
          <a:lstStyle/>
          <a:p>
            <a:r>
              <a:rPr lang="nb-NO" sz="1500" b="1" dirty="0">
                <a:solidFill>
                  <a:schemeClr val="accent3"/>
                </a:solidFill>
              </a:rPr>
              <a:t>Våre anbefalinger</a:t>
            </a:r>
            <a:endParaRPr lang="nb-NO" sz="1500" dirty="0">
              <a:solidFill>
                <a:schemeClr val="accent3"/>
              </a:solidFill>
            </a:endParaRPr>
          </a:p>
          <a:p>
            <a:r>
              <a:rPr lang="nb-NO" sz="1500" dirty="0">
                <a:solidFill>
                  <a:schemeClr val="tx1"/>
                </a:solidFill>
              </a:rPr>
              <a:t>Vi har seks anbefalinger som skal bidra til å løfte arbeidet det neste året. De er basert på erfaringene og endringer i forutsetninger rundt strategien, og er å:</a:t>
            </a:r>
          </a:p>
          <a:p>
            <a:pPr marL="342900" indent="-342900">
              <a:spcBef>
                <a:spcPts val="1200"/>
              </a:spcBef>
              <a:buClr>
                <a:schemeClr val="accent3"/>
              </a:buClr>
              <a:buFont typeface="+mj-lt"/>
              <a:buAutoNum type="arabicPeriod"/>
            </a:pPr>
            <a:r>
              <a:rPr lang="nb-NO" sz="1500" dirty="0">
                <a:solidFill>
                  <a:schemeClr val="tx1"/>
                </a:solidFill>
                <a:hlinkClick r:id="rId3" action="ppaction://hlinksldjump"/>
              </a:rPr>
              <a:t>Igangsette strategi for digital kompetanse</a:t>
            </a:r>
            <a:endParaRPr lang="nb-NO" sz="1500" dirty="0">
              <a:solidFill>
                <a:schemeClr val="tx1"/>
              </a:solidFill>
            </a:endParaRPr>
          </a:p>
          <a:p>
            <a:pPr marL="342900" indent="-342900">
              <a:spcBef>
                <a:spcPts val="600"/>
              </a:spcBef>
              <a:buClr>
                <a:schemeClr val="accent3"/>
              </a:buClr>
              <a:buFont typeface="+mj-lt"/>
              <a:buAutoNum type="arabicPeriod"/>
            </a:pPr>
            <a:r>
              <a:rPr lang="nb-NO" sz="1500" dirty="0">
                <a:solidFill>
                  <a:schemeClr val="tx1"/>
                </a:solidFill>
                <a:hlinkClick r:id="rId4" action="ppaction://hlinksldjump"/>
              </a:rPr>
              <a:t>Inkludere nye initiativer for økt måloppnåelse</a:t>
            </a:r>
            <a:endParaRPr lang="nb-NO" sz="1500" dirty="0">
              <a:solidFill>
                <a:schemeClr val="tx1"/>
              </a:solidFill>
            </a:endParaRPr>
          </a:p>
          <a:p>
            <a:pPr marL="342900" indent="-342900">
              <a:spcBef>
                <a:spcPts val="600"/>
              </a:spcBef>
              <a:buClr>
                <a:schemeClr val="accent3"/>
              </a:buClr>
              <a:buFont typeface="+mj-lt"/>
              <a:buAutoNum type="arabicPeriod"/>
            </a:pPr>
            <a:r>
              <a:rPr lang="nb-NO" sz="1500" dirty="0">
                <a:solidFill>
                  <a:schemeClr val="tx1"/>
                </a:solidFill>
                <a:hlinkClick r:id="rId5" action="ppaction://hlinksldjump"/>
              </a:rPr>
              <a:t>Synliggjøre handlingsplanens effekt på FNs </a:t>
            </a:r>
            <a:r>
              <a:rPr lang="nb-NO" sz="1500" dirty="0" err="1">
                <a:solidFill>
                  <a:schemeClr val="tx1"/>
                </a:solidFill>
                <a:hlinkClick r:id="rId5" action="ppaction://hlinksldjump"/>
              </a:rPr>
              <a:t>bærekraftsmål</a:t>
            </a:r>
            <a:endParaRPr lang="nb-NO" sz="1500" dirty="0">
              <a:solidFill>
                <a:schemeClr val="tx1"/>
              </a:solidFill>
            </a:endParaRPr>
          </a:p>
          <a:p>
            <a:pPr marL="342900" indent="-342900">
              <a:spcBef>
                <a:spcPts val="600"/>
              </a:spcBef>
              <a:buClr>
                <a:schemeClr val="accent3"/>
              </a:buClr>
              <a:buFont typeface="+mj-lt"/>
              <a:buAutoNum type="arabicPeriod"/>
            </a:pPr>
            <a:r>
              <a:rPr lang="nb-NO" sz="1500" dirty="0">
                <a:solidFill>
                  <a:schemeClr val="tx1"/>
                </a:solidFill>
                <a:hlinkClick r:id="rId6" action="ppaction://hlinksldjump"/>
              </a:rPr>
              <a:t>Styrke sammenheng mellom livshendelsene og initiativene</a:t>
            </a:r>
            <a:endParaRPr lang="nb-NO" sz="1500" dirty="0">
              <a:solidFill>
                <a:schemeClr val="tx1"/>
              </a:solidFill>
            </a:endParaRPr>
          </a:p>
          <a:p>
            <a:pPr marL="342900" indent="-342900">
              <a:spcBef>
                <a:spcPts val="600"/>
              </a:spcBef>
              <a:buClr>
                <a:schemeClr val="accent3"/>
              </a:buClr>
              <a:buFont typeface="+mj-lt"/>
              <a:buAutoNum type="arabicPeriod"/>
            </a:pPr>
            <a:r>
              <a:rPr lang="nb-NO" sz="1500" dirty="0">
                <a:solidFill>
                  <a:schemeClr val="tx1"/>
                </a:solidFill>
                <a:hlinkClick r:id="rId7" action="ppaction://hlinksldjump"/>
              </a:rPr>
              <a:t>Styrke oppfølgingen på virksomhetsnivå</a:t>
            </a:r>
            <a:endParaRPr lang="nb-NO" sz="1500" dirty="0">
              <a:solidFill>
                <a:schemeClr val="tx1"/>
              </a:solidFill>
            </a:endParaRPr>
          </a:p>
          <a:p>
            <a:pPr marL="342900" indent="-342900">
              <a:spcBef>
                <a:spcPts val="600"/>
              </a:spcBef>
              <a:buClr>
                <a:schemeClr val="accent3"/>
              </a:buClr>
              <a:buFont typeface="+mj-lt"/>
              <a:buAutoNum type="arabicPeriod"/>
            </a:pPr>
            <a:r>
              <a:rPr lang="nb-NO" sz="1500" dirty="0">
                <a:solidFill>
                  <a:schemeClr val="tx1"/>
                </a:solidFill>
                <a:hlinkClick r:id="rId8" action="ppaction://hlinksldjump"/>
              </a:rPr>
              <a:t>Styrke oppfølgingen på departementsnivå</a:t>
            </a:r>
            <a:endParaRPr lang="nb-NO" sz="1500" dirty="0">
              <a:solidFill>
                <a:schemeClr val="tx1"/>
              </a:solidFill>
            </a:endParaRPr>
          </a:p>
        </p:txBody>
      </p:sp>
      <p:sp>
        <p:nvSpPr>
          <p:cNvPr id="7" name="Tittel 6">
            <a:extLst>
              <a:ext uri="{FF2B5EF4-FFF2-40B4-BE49-F238E27FC236}">
                <a16:creationId xmlns:a16="http://schemas.microsoft.com/office/drawing/2014/main" id="{F3B9C913-E892-47DB-BB1E-89C2F65F4840}"/>
              </a:ext>
            </a:extLst>
          </p:cNvPr>
          <p:cNvSpPr>
            <a:spLocks noGrp="1"/>
          </p:cNvSpPr>
          <p:nvPr>
            <p:ph type="title"/>
          </p:nvPr>
        </p:nvSpPr>
        <p:spPr/>
        <p:txBody>
          <a:bodyPr/>
          <a:lstStyle/>
          <a:p>
            <a:r>
              <a:rPr lang="nb-NO"/>
              <a:t>Vi er godt i gang</a:t>
            </a:r>
          </a:p>
        </p:txBody>
      </p:sp>
      <p:sp>
        <p:nvSpPr>
          <p:cNvPr id="8" name="Plassholder for tekst 7">
            <a:extLst>
              <a:ext uri="{FF2B5EF4-FFF2-40B4-BE49-F238E27FC236}">
                <a16:creationId xmlns:a16="http://schemas.microsoft.com/office/drawing/2014/main" id="{8ED1AF3B-4A87-4073-8641-91CBC4F39314}"/>
              </a:ext>
            </a:extLst>
          </p:cNvPr>
          <p:cNvSpPr>
            <a:spLocks noGrp="1"/>
          </p:cNvSpPr>
          <p:nvPr>
            <p:ph type="body" sz="quarter" idx="10"/>
          </p:nvPr>
        </p:nvSpPr>
        <p:spPr>
          <a:xfrm>
            <a:off x="1296979" y="1740813"/>
            <a:ext cx="8941532" cy="6107787"/>
          </a:xfrm>
        </p:spPr>
        <p:txBody>
          <a:bodyPr vert="horz" lIns="0" tIns="0" rIns="0" bIns="0" numCol="2" spcCol="180000" rtlCol="0" anchor="t">
            <a:noAutofit/>
          </a:bodyPr>
          <a:lstStyle/>
          <a:p>
            <a:pPr>
              <a:defRPr/>
            </a:pPr>
            <a:r>
              <a:rPr lang="nb-NO" b="1" i="0" dirty="0">
                <a:solidFill>
                  <a:schemeClr val="tx1"/>
                </a:solidFill>
              </a:rPr>
              <a:t>Arbeidet med å realisere digitaliserings-strategien er godt i gang, og flere initiativer er allerede ferdigstilt eller i en operativ pilot.</a:t>
            </a:r>
          </a:p>
          <a:p>
            <a:pPr>
              <a:defRPr/>
            </a:pPr>
            <a:endParaRPr lang="nb-NO" b="1" dirty="0">
              <a:solidFill>
                <a:schemeClr val="tx1"/>
              </a:solidFill>
            </a:endParaRPr>
          </a:p>
          <a:p>
            <a:pPr>
              <a:defRPr/>
            </a:pPr>
            <a:r>
              <a:rPr lang="nb-NO" i="0" dirty="0">
                <a:solidFill>
                  <a:schemeClr val="tx1"/>
                </a:solidFill>
              </a:rPr>
              <a:t>I alt er seks initiativer ferdigstilte eller lansert i en operativ pilot</a:t>
            </a:r>
            <a:r>
              <a:rPr lang="nb-NO" dirty="0">
                <a:solidFill>
                  <a:schemeClr val="tx1"/>
                </a:solidFill>
              </a:rPr>
              <a:t>. Disse er nasjonalt</a:t>
            </a:r>
            <a:r>
              <a:rPr lang="nb-NO" i="0" dirty="0">
                <a:solidFill>
                  <a:schemeClr val="tx1"/>
                </a:solidFill>
              </a:rPr>
              <a:t> ressurssenter for deling av data, program for samarbeid mellom det offentlige og oppstartselskaper (</a:t>
            </a:r>
            <a:r>
              <a:rPr lang="nb-NO" i="0" dirty="0" err="1">
                <a:solidFill>
                  <a:schemeClr val="tx1"/>
                </a:solidFill>
              </a:rPr>
              <a:t>StartOff</a:t>
            </a:r>
            <a:r>
              <a:rPr lang="nb-NO" i="0" dirty="0">
                <a:solidFill>
                  <a:schemeClr val="tx1"/>
                </a:solidFill>
              </a:rPr>
              <a:t>), nasjonal strategi for kunstig intelligens og første versjon av nasjonal verktøykasse for deling av data. Skate har også fått nytt mandat. Det er videre etablert en egen arena innen konsultasjonsordningen for å følge opp digitaliseringstiltak som berører kommunal sektor. </a:t>
            </a:r>
            <a:r>
              <a:rPr lang="nb-NO" dirty="0"/>
              <a:t>Vår opplevelse er at de initiativene som er ferdigstilt, har blitt svært godt mottatt i forvaltningen.</a:t>
            </a:r>
          </a:p>
          <a:p>
            <a:endParaRPr lang="nb-NO" dirty="0"/>
          </a:p>
          <a:p>
            <a:r>
              <a:rPr lang="nb-NO" dirty="0"/>
              <a:t>Det har blitt jobbet intensivt for å oppnå mer sammenheng i tjenesteutøvelsen for de prioriterte livshendelsene. Digdir og de samarbeidspartnere som jobber med livshendelsen </a:t>
            </a:r>
            <a:r>
              <a:rPr lang="nb-NO" i="1" dirty="0"/>
              <a:t>Dødsfall og arv </a:t>
            </a:r>
            <a:r>
              <a:rPr lang="nb-NO" dirty="0"/>
              <a:t>forventer i 2021 å levere nye tjenester som skal bidra til en forenkling av oppgjør etter dødsfall. Virksomhetene som jobber med livshendelsene </a:t>
            </a:r>
            <a:r>
              <a:rPr lang="nb-NO" i="1" dirty="0"/>
              <a:t>Alvorlig sykt barn</a:t>
            </a:r>
            <a:r>
              <a:rPr lang="nb-NO" dirty="0"/>
              <a:t> og </a:t>
            </a:r>
            <a:r>
              <a:rPr lang="nb-NO" i="1" dirty="0"/>
              <a:t>Starte og drive en frivillig organisasjon</a:t>
            </a:r>
            <a:r>
              <a:rPr lang="nb-NO" dirty="0"/>
              <a:t> har fått midler gjennom </a:t>
            </a:r>
            <a:r>
              <a:rPr lang="nb-NO" dirty="0" err="1"/>
              <a:t>StimuLab</a:t>
            </a:r>
            <a:r>
              <a:rPr lang="nb-NO" dirty="0"/>
              <a:t>-ordningen, og får derigjennom bistand til å kartlegge behov og utfordringer. Det generelle inntrykket av arbeidet med livshendelsene er likevel at enkelte kan ha fordel av et tydeligere utøvende eierskap og bedre samordning. Det skal bemerkes at forskjellig utgangspunkt og kompleksitet gjør at livshendelsene ikke kan sammenlignes en-til-en. </a:t>
            </a:r>
          </a:p>
          <a:p>
            <a:endParaRPr lang="nb-NO" dirty="0"/>
          </a:p>
          <a:p>
            <a:r>
              <a:rPr lang="nb-NO" b="1" dirty="0">
                <a:solidFill>
                  <a:schemeClr val="accent3"/>
                </a:solidFill>
              </a:rPr>
              <a:t>Viktig at handlingsplanen er fleksibel</a:t>
            </a:r>
          </a:p>
          <a:p>
            <a:r>
              <a:rPr lang="nb-NO" dirty="0"/>
              <a:t>Året 2020 har vært preget av koronapandemien, og vi har sett offentlige virksomheter måtte snu seg rundt for å møte de umiddelbare behovene som oppstod. Nedstenging av samfunnet for å redusere smitteutvikling har medført stigende arbeids-ledighet. Sammen med et mer og mer gjennom-digitalisert arbeidsmarked, forsterker det behovet for å utvikle digital kompetanse. </a:t>
            </a:r>
          </a:p>
          <a:p>
            <a:endParaRPr lang="nb-NO" dirty="0"/>
          </a:p>
          <a:p>
            <a:r>
              <a:rPr lang="nb-NO" dirty="0"/>
              <a:t>Strategier og handlingsplaner med flere års varighet trenger fleksibilitet for å møte utfordringer og behov i samfunnet. Nye føringer må ivaretas, eksterne utfordringer som COVID-19 må håndteres, og vi må gripe nye muligheter som oppstår som følge av den teknologiske utviklingen. Vi legger til grunn at denne fleksibilitet først og fremst uttrykkes gjennom justeringer av handlingsplanen.</a:t>
            </a:r>
          </a:p>
        </p:txBody>
      </p:sp>
      <p:sp>
        <p:nvSpPr>
          <p:cNvPr id="9" name="Plassholder for tekst 8">
            <a:extLst>
              <a:ext uri="{FF2B5EF4-FFF2-40B4-BE49-F238E27FC236}">
                <a16:creationId xmlns:a16="http://schemas.microsoft.com/office/drawing/2014/main" id="{EA437B77-968F-44F3-8CD1-8364D75E62C6}"/>
              </a:ext>
            </a:extLst>
          </p:cNvPr>
          <p:cNvSpPr>
            <a:spLocks noGrp="1"/>
          </p:cNvSpPr>
          <p:nvPr>
            <p:ph type="body" sz="quarter" idx="11"/>
          </p:nvPr>
        </p:nvSpPr>
        <p:spPr/>
        <p:txBody>
          <a:bodyPr/>
          <a:lstStyle/>
          <a:p>
            <a:r>
              <a:rPr lang="nb-NO"/>
              <a:t>1 – Sammendrag</a:t>
            </a:r>
          </a:p>
        </p:txBody>
      </p:sp>
      <p:sp>
        <p:nvSpPr>
          <p:cNvPr id="13" name="TekstSylinder 12">
            <a:extLst>
              <a:ext uri="{FF2B5EF4-FFF2-40B4-BE49-F238E27FC236}">
                <a16:creationId xmlns:a16="http://schemas.microsoft.com/office/drawing/2014/main" id="{FF7F8724-A694-7645-BE94-396BC7F67865}"/>
              </a:ext>
            </a:extLst>
          </p:cNvPr>
          <p:cNvSpPr txBox="1"/>
          <p:nvPr/>
        </p:nvSpPr>
        <p:spPr>
          <a:xfrm>
            <a:off x="14632290" y="8267700"/>
            <a:ext cx="297797" cy="215444"/>
          </a:xfrm>
          <a:prstGeom prst="rect">
            <a:avLst/>
          </a:prstGeom>
          <a:noFill/>
        </p:spPr>
        <p:txBody>
          <a:bodyPr wrap="square" tIns="0" rtlCol="0" anchor="t">
            <a:spAutoFit/>
          </a:bodyPr>
          <a:lstStyle/>
          <a:p>
            <a:fld id="{B0D998A7-8CFD-8644-914D-450B192E71B7}" type="slidenum">
              <a:rPr lang="nb-NO" sz="1100" b="1" smtClean="0"/>
              <a:t>5</a:t>
            </a:fld>
            <a:endParaRPr lang="nb-NO" sz="1100" b="1"/>
          </a:p>
        </p:txBody>
      </p:sp>
    </p:spTree>
    <p:extLst>
      <p:ext uri="{BB962C8B-B14F-4D97-AF65-F5344CB8AC3E}">
        <p14:creationId xmlns:p14="http://schemas.microsoft.com/office/powerpoint/2010/main" val="4266549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D945C85-EDE1-41F2-819A-E9BDDAE54C49}"/>
              </a:ext>
            </a:extLst>
          </p:cNvPr>
          <p:cNvSpPr>
            <a:spLocks noGrp="1"/>
          </p:cNvSpPr>
          <p:nvPr>
            <p:ph type="title"/>
          </p:nvPr>
        </p:nvSpPr>
        <p:spPr/>
        <p:txBody>
          <a:bodyPr/>
          <a:lstStyle/>
          <a:p>
            <a:r>
              <a:rPr lang="nb-NO"/>
              <a:t>Status 2020</a:t>
            </a:r>
          </a:p>
        </p:txBody>
      </p:sp>
      <p:sp>
        <p:nvSpPr>
          <p:cNvPr id="2" name="Plassholder for tekst 1">
            <a:extLst>
              <a:ext uri="{FF2B5EF4-FFF2-40B4-BE49-F238E27FC236}">
                <a16:creationId xmlns:a16="http://schemas.microsoft.com/office/drawing/2014/main" id="{899481A3-EAB6-744C-A74F-49F8A7ED7CE2}"/>
              </a:ext>
            </a:extLst>
          </p:cNvPr>
          <p:cNvSpPr>
            <a:spLocks noGrp="1"/>
          </p:cNvSpPr>
          <p:nvPr>
            <p:ph type="body" sz="quarter" idx="10"/>
          </p:nvPr>
        </p:nvSpPr>
        <p:spPr>
          <a:xfrm>
            <a:off x="2413000" y="1908175"/>
            <a:ext cx="12002247" cy="5807075"/>
          </a:xfrm>
        </p:spPr>
        <p:txBody>
          <a:bodyPr>
            <a:normAutofit fontScale="55000" lnSpcReduction="20000"/>
          </a:bodyPr>
          <a:lstStyle/>
          <a:p>
            <a:pPr>
              <a:lnSpc>
                <a:spcPct val="110000"/>
              </a:lnSpc>
            </a:pPr>
            <a:r>
              <a:rPr lang="nb-NO"/>
              <a:t>Til tross for at 2020 ble sterkt preget av pandemien, har de fleste innsatsområdene i digitaliseringsstrategien hatt god fremdrift.</a:t>
            </a:r>
          </a:p>
          <a:p>
            <a:pPr>
              <a:lnSpc>
                <a:spcPct val="110000"/>
              </a:lnSpc>
            </a:pPr>
            <a:r>
              <a:rPr lang="nb-NO"/>
              <a:t>Å sette brukeren i sentrum av alt man gjør, og gjøre det sammen med andre, krever at man jobber åpent og eksperimenterende. Dette er nytt for de fleste.</a:t>
            </a:r>
          </a:p>
          <a:p>
            <a:pPr>
              <a:lnSpc>
                <a:spcPct val="110000"/>
              </a:lnSpc>
            </a:pPr>
            <a:r>
              <a:rPr lang="nb-NO"/>
              <a:t>Flere felles virkemidler blir lansert gjennom strategien. Det kan være utfordrende å gjøre virkemidlene relevante og nyttige for alle i målgruppen, som består av virksomheter fra ulike sektorer og med ulike utgangspunkt og grad av modenhet.</a:t>
            </a:r>
          </a:p>
          <a:p>
            <a:pPr>
              <a:lnSpc>
                <a:spcPct val="110000"/>
              </a:lnSpc>
            </a:pPr>
            <a:r>
              <a:rPr lang="nb-NO"/>
              <a:t>Tillitsfullt, tverrgående samarbeid blir fremhevet som den viktigste suksessfaktoren for å lykkes i gjennomføringen av strategien.</a:t>
            </a:r>
          </a:p>
          <a:p>
            <a:pPr>
              <a:lnSpc>
                <a:spcPct val="110000"/>
              </a:lnSpc>
            </a:pPr>
            <a:r>
              <a:rPr lang="nb-NO"/>
              <a:t>Tydelig eierskap og samarbeid på tvers av departementene er en viktig forutsetning for å lykkes. Det tverrgående samarbeidet på direktoratsnivå er ikke tilstrekkelig.</a:t>
            </a:r>
          </a:p>
        </p:txBody>
      </p:sp>
      <p:sp>
        <p:nvSpPr>
          <p:cNvPr id="5" name="Plassholder for tekst 4">
            <a:extLst>
              <a:ext uri="{FF2B5EF4-FFF2-40B4-BE49-F238E27FC236}">
                <a16:creationId xmlns:a16="http://schemas.microsoft.com/office/drawing/2014/main" id="{5723D5E2-AC3B-D940-8785-BCE59F1A0637}"/>
              </a:ext>
            </a:extLst>
          </p:cNvPr>
          <p:cNvSpPr>
            <a:spLocks noGrp="1"/>
          </p:cNvSpPr>
          <p:nvPr>
            <p:ph type="body" sz="quarter" idx="11"/>
          </p:nvPr>
        </p:nvSpPr>
        <p:spPr/>
        <p:txBody>
          <a:bodyPr/>
          <a:lstStyle/>
          <a:p>
            <a:r>
              <a:rPr lang="nb-NO"/>
              <a:t>2 – Status 2020</a:t>
            </a:r>
          </a:p>
        </p:txBody>
      </p:sp>
      <p:sp>
        <p:nvSpPr>
          <p:cNvPr id="6" name="TekstSylinder 5">
            <a:extLst>
              <a:ext uri="{FF2B5EF4-FFF2-40B4-BE49-F238E27FC236}">
                <a16:creationId xmlns:a16="http://schemas.microsoft.com/office/drawing/2014/main" id="{4CCC8A6E-B7C7-5944-9880-3B623094ECBF}"/>
              </a:ext>
            </a:extLst>
          </p:cNvPr>
          <p:cNvSpPr txBox="1"/>
          <p:nvPr/>
        </p:nvSpPr>
        <p:spPr>
          <a:xfrm>
            <a:off x="14632290" y="8267700"/>
            <a:ext cx="297797" cy="215444"/>
          </a:xfrm>
          <a:prstGeom prst="rect">
            <a:avLst/>
          </a:prstGeom>
          <a:noFill/>
        </p:spPr>
        <p:txBody>
          <a:bodyPr wrap="square" tIns="0" rtlCol="0" anchor="t">
            <a:spAutoFit/>
          </a:bodyPr>
          <a:lstStyle/>
          <a:p>
            <a:fld id="{B0D998A7-8CFD-8644-914D-450B192E71B7}" type="slidenum">
              <a:rPr lang="nb-NO" sz="1100" b="1" smtClean="0"/>
              <a:t>6</a:t>
            </a:fld>
            <a:endParaRPr lang="nb-NO" sz="1100" b="1"/>
          </a:p>
        </p:txBody>
      </p:sp>
    </p:spTree>
    <p:extLst>
      <p:ext uri="{BB962C8B-B14F-4D97-AF65-F5344CB8AC3E}">
        <p14:creationId xmlns:p14="http://schemas.microsoft.com/office/powerpoint/2010/main" val="217635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2CB701B9-36F0-4745-AB80-A6F598FE3939}"/>
              </a:ext>
            </a:extLst>
          </p:cNvPr>
          <p:cNvSpPr>
            <a:spLocks noGrp="1"/>
          </p:cNvSpPr>
          <p:nvPr>
            <p:ph type="body" sz="quarter" idx="11"/>
          </p:nvPr>
        </p:nvSpPr>
        <p:spPr/>
        <p:txBody>
          <a:bodyPr/>
          <a:lstStyle/>
          <a:p>
            <a:r>
              <a:rPr lang="nb-NO"/>
              <a:t>2 – Status 2020</a:t>
            </a:r>
          </a:p>
        </p:txBody>
      </p:sp>
      <p:sp>
        <p:nvSpPr>
          <p:cNvPr id="4" name="Tittel 3">
            <a:extLst>
              <a:ext uri="{FF2B5EF4-FFF2-40B4-BE49-F238E27FC236}">
                <a16:creationId xmlns:a16="http://schemas.microsoft.com/office/drawing/2014/main" id="{14AE07E5-ED68-EC47-A440-F4A30C8401D3}"/>
              </a:ext>
            </a:extLst>
          </p:cNvPr>
          <p:cNvSpPr>
            <a:spLocks noGrp="1"/>
          </p:cNvSpPr>
          <p:nvPr>
            <p:ph type="title"/>
          </p:nvPr>
        </p:nvSpPr>
        <p:spPr/>
        <p:txBody>
          <a:bodyPr/>
          <a:lstStyle/>
          <a:p>
            <a:r>
              <a:rPr lang="nb-NO"/>
              <a:t>Er vi i rute? </a:t>
            </a:r>
          </a:p>
        </p:txBody>
      </p:sp>
      <p:sp>
        <p:nvSpPr>
          <p:cNvPr id="8" name="TekstSylinder 7">
            <a:extLst>
              <a:ext uri="{FF2B5EF4-FFF2-40B4-BE49-F238E27FC236}">
                <a16:creationId xmlns:a16="http://schemas.microsoft.com/office/drawing/2014/main" id="{A137CD27-B776-184C-9491-D0BAD72B41D8}"/>
              </a:ext>
            </a:extLst>
          </p:cNvPr>
          <p:cNvSpPr txBox="1"/>
          <p:nvPr/>
        </p:nvSpPr>
        <p:spPr>
          <a:xfrm>
            <a:off x="14632290" y="8267700"/>
            <a:ext cx="297797" cy="215444"/>
          </a:xfrm>
          <a:prstGeom prst="rect">
            <a:avLst/>
          </a:prstGeom>
          <a:noFill/>
        </p:spPr>
        <p:txBody>
          <a:bodyPr wrap="square" tIns="0" rtlCol="0" anchor="t">
            <a:spAutoFit/>
          </a:bodyPr>
          <a:lstStyle/>
          <a:p>
            <a:fld id="{B0D998A7-8CFD-8644-914D-450B192E71B7}" type="slidenum">
              <a:rPr lang="nb-NO" sz="1100" b="1" smtClean="0"/>
              <a:t>7</a:t>
            </a:fld>
            <a:endParaRPr lang="nb-NO" sz="1100" b="1"/>
          </a:p>
        </p:txBody>
      </p:sp>
      <p:sp>
        <p:nvSpPr>
          <p:cNvPr id="14" name="Plassholder for tekst 2">
            <a:extLst>
              <a:ext uri="{FF2B5EF4-FFF2-40B4-BE49-F238E27FC236}">
                <a16:creationId xmlns:a16="http://schemas.microsoft.com/office/drawing/2014/main" id="{578B8524-AE31-4EB8-936F-505BB0D5E141}"/>
              </a:ext>
            </a:extLst>
          </p:cNvPr>
          <p:cNvSpPr txBox="1">
            <a:spLocks/>
          </p:cNvSpPr>
          <p:nvPr/>
        </p:nvSpPr>
        <p:spPr>
          <a:xfrm>
            <a:off x="1296977" y="1740814"/>
            <a:ext cx="8941532" cy="5818862"/>
          </a:xfrm>
          <a:prstGeom prst="rect">
            <a:avLst/>
          </a:prstGeom>
        </p:spPr>
        <p:txBody>
          <a:bodyPr vert="horz" lIns="0" tIns="0" rIns="0" bIns="0" numCol="2" spcCol="180000"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nb-NO" sz="1500" b="1"/>
              <a:t>2020 ble et historisk turbulent år for mange. Den ekstraordinære situasjon krevde skarpe prioriteringer og betydelig innsats av mange. </a:t>
            </a:r>
          </a:p>
          <a:p>
            <a:endParaRPr lang="nb-NO" sz="1500">
              <a:solidFill>
                <a:schemeClr val="tx1"/>
              </a:solidFill>
            </a:endParaRPr>
          </a:p>
          <a:p>
            <a:r>
              <a:rPr lang="nb-NO" sz="1500" b="1">
                <a:solidFill>
                  <a:schemeClr val="accent3"/>
                </a:solidFill>
              </a:rPr>
              <a:t>Hva er tilstanden ute i virksomhetene?</a:t>
            </a:r>
          </a:p>
          <a:p>
            <a:r>
              <a:rPr lang="nb-NO" sz="1500"/>
              <a:t>Internasjonale digitaliseringsundersøkelser viser at Norge gjør det godt på digitalisering i samfunnet og av offentlige tjenester, sammenliknet med andre land i Europa.</a:t>
            </a:r>
            <a:r>
              <a:rPr lang="nb-NO" sz="1500" baseline="30000"/>
              <a:t>1 </a:t>
            </a:r>
            <a:r>
              <a:rPr lang="nb-NO" sz="1500"/>
              <a:t>Samtidig viser EUs </a:t>
            </a:r>
            <a:r>
              <a:rPr lang="nb-NO" sz="1500" i="1"/>
              <a:t>Open Data </a:t>
            </a:r>
            <a:r>
              <a:rPr lang="nb-NO" sz="1500" i="1" err="1"/>
              <a:t>Maturity</a:t>
            </a:r>
            <a:r>
              <a:rPr lang="nb-NO" sz="1500" i="1"/>
              <a:t> Report 2020</a:t>
            </a:r>
            <a:r>
              <a:rPr lang="nb-NO" sz="1500"/>
              <a:t> at vi har en vei å gå når det gjelder deling og gjenbruk av åpne data.</a:t>
            </a:r>
            <a:r>
              <a:rPr lang="nb-NO" sz="1500" baseline="30000"/>
              <a:t>2</a:t>
            </a:r>
          </a:p>
          <a:p>
            <a:endParaRPr lang="nb-NO" sz="1500"/>
          </a:p>
          <a:p>
            <a:r>
              <a:rPr lang="nb-NO" sz="1500"/>
              <a:t>Undersøkelsen </a:t>
            </a:r>
            <a:r>
              <a:rPr lang="nb-NO" sz="1500" i="1"/>
              <a:t>IT i praksis 2020 </a:t>
            </a:r>
            <a:r>
              <a:rPr lang="nb-NO" sz="1500"/>
              <a:t>gir et innblikk i hvordan offentlige virksomheter følger opp strategiens mål og innsatsområder.</a:t>
            </a:r>
            <a:r>
              <a:rPr lang="nb-NO" sz="1500" baseline="30000"/>
              <a:t>3</a:t>
            </a:r>
            <a:r>
              <a:rPr lang="nb-NO" sz="1500"/>
              <a:t> På et over-ordnet nivå viser undersøkelsen at de offentlige virksomhetene er litt over middels digitalt modne. 45 prosent av virksomhetene svarer at enkelte av virksomhetsprosessene i noen grad er digitalisert, men at virksomheten i stor grad er avhengig av manuelle operasjoner. Når det gjelder brukerinnsikt og -involvering, svarer kun 15 prosent at dette er styrende for digitale strategier og prioriteringer. På området digital sikkerhet opplever virksomhetene at de har gode rutiner og retningslinjer. Virksomhetene </a:t>
            </a:r>
          </a:p>
          <a:p>
            <a:endParaRPr lang="nb-NO" sz="1500"/>
          </a:p>
          <a:p>
            <a:r>
              <a:rPr lang="nb-NO" sz="1500"/>
              <a:t>rangerer seg selv lavest på området deling av data. Mer sammenhengende tjenester for brukerne er et viktig mål i strategien. Dette vil fordre en annen kultur og forståelse av hvordan vi kan dele data på tvers.</a:t>
            </a:r>
          </a:p>
          <a:p>
            <a:endParaRPr lang="nb-NO" sz="1500"/>
          </a:p>
          <a:p>
            <a:r>
              <a:rPr lang="nb-NO" sz="1500" b="1">
                <a:solidFill>
                  <a:schemeClr val="accent3"/>
                </a:solidFill>
              </a:rPr>
              <a:t>Det er igangsatt aktivitet på de fleste innsatsområdene</a:t>
            </a:r>
            <a:endParaRPr lang="nb-NO" sz="1500" b="1" baseline="30000">
              <a:solidFill>
                <a:schemeClr val="accent3"/>
              </a:solidFill>
              <a:highlight>
                <a:srgbClr val="FFFF00"/>
              </a:highlight>
            </a:endParaRPr>
          </a:p>
          <a:p>
            <a:r>
              <a:rPr lang="nb-NO" sz="1500">
                <a:solidFill>
                  <a:schemeClr val="tx1"/>
                </a:solidFill>
              </a:rPr>
              <a:t>I 2020 falt flere viktige rammebetingelser på plass. Det strategiske samarbeidet med KS ble ytterligere styrket gjennom å tydeliggjøre digitalisering i konsultasjonsordningen, og Skate har fått et nytt mandat som kobler deres rolle tydeligere til regjeringens digitaliseringsstrategi. Det var høy aktivitet i arbeidet med de sju prioriterte livshendelsene. Tidlig i 2020 ble også regjeringens nasjonale strategi for kunstig intelligens lansert. Ressurssenteret for deling av data ble opprettet, og i januar 2021 åpnet </a:t>
            </a:r>
            <a:r>
              <a:rPr lang="nb-NO" sz="1500" err="1">
                <a:solidFill>
                  <a:schemeClr val="tx1"/>
                </a:solidFill>
              </a:rPr>
              <a:t>StartOff</a:t>
            </a:r>
            <a:r>
              <a:rPr lang="nb-NO" sz="1500">
                <a:solidFill>
                  <a:schemeClr val="tx1"/>
                </a:solidFill>
              </a:rPr>
              <a:t>.</a:t>
            </a:r>
          </a:p>
          <a:p>
            <a:endParaRPr lang="nb-NO" sz="1500">
              <a:solidFill>
                <a:schemeClr val="tx1"/>
              </a:solidFill>
            </a:endParaRPr>
          </a:p>
          <a:p>
            <a:r>
              <a:rPr lang="nb-NO" sz="1500">
                <a:solidFill>
                  <a:schemeClr val="tx1"/>
                </a:solidFill>
              </a:rPr>
              <a:t>Det eneste innsatsområdet hvor det ikke er igangsatt aktivitet er </a:t>
            </a:r>
            <a:r>
              <a:rPr lang="nb-NO" sz="1500" i="1">
                <a:solidFill>
                  <a:schemeClr val="tx1"/>
                </a:solidFill>
              </a:rPr>
              <a:t>Økt digital kompetanse i offentlig sektor. </a:t>
            </a:r>
            <a:r>
              <a:rPr lang="nb-NO" sz="1500">
                <a:solidFill>
                  <a:schemeClr val="tx1"/>
                </a:solidFill>
              </a:rPr>
              <a:t>Det pågår likevel mange understøttende tiltak som vil bli viktige for det videre arbeidet med dette innsatsområdet.</a:t>
            </a:r>
          </a:p>
          <a:p>
            <a:endParaRPr lang="nb-NO" sz="1500"/>
          </a:p>
        </p:txBody>
      </p:sp>
      <p:sp>
        <p:nvSpPr>
          <p:cNvPr id="10" name="TekstSylinder 24">
            <a:extLst>
              <a:ext uri="{FF2B5EF4-FFF2-40B4-BE49-F238E27FC236}">
                <a16:creationId xmlns:a16="http://schemas.microsoft.com/office/drawing/2014/main" id="{21C3C4BE-147D-470E-AC75-E884B7B7E697}"/>
              </a:ext>
            </a:extLst>
          </p:cNvPr>
          <p:cNvSpPr txBox="1"/>
          <p:nvPr/>
        </p:nvSpPr>
        <p:spPr>
          <a:xfrm>
            <a:off x="1297431" y="7584195"/>
            <a:ext cx="8774824" cy="615553"/>
          </a:xfrm>
          <a:prstGeom prst="rect">
            <a:avLst/>
          </a:prstGeom>
        </p:spPr>
        <p:txBody>
          <a:bodyPr vert="horz" wrap="square" lIns="0" tIns="0" rIns="0" bIns="0" rtlCol="0">
            <a:spAutoFit/>
          </a:bodyPr>
          <a:lstStyle>
            <a:lvl1pPr marL="54000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marL="12700" indent="-12700">
              <a:spcBef>
                <a:spcPts val="0"/>
              </a:spcBef>
            </a:pPr>
            <a:r>
              <a:rPr lang="nb-NO" sz="1000" b="0" i="1" baseline="30000">
                <a:latin typeface="Arial" panose="020B0604020202020204" pitchFamily="34" charset="0"/>
              </a:rPr>
              <a:t>1 </a:t>
            </a:r>
            <a:r>
              <a:rPr lang="nb-NO" sz="1000" b="0" i="1">
                <a:latin typeface="Arial" panose="020B0604020202020204" pitchFamily="34" charset="0"/>
              </a:rPr>
              <a:t>I </a:t>
            </a:r>
            <a:r>
              <a:rPr lang="nb-NO" sz="1000" b="0" i="1">
                <a:latin typeface="Arial" panose="020B0604020202020204" pitchFamily="34" charset="0"/>
                <a:hlinkClick r:id="rId3"/>
              </a:rPr>
              <a:t>DESI-indeksen for 2020</a:t>
            </a:r>
            <a:r>
              <a:rPr lang="nb-NO" sz="1000" b="0" i="1">
                <a:latin typeface="Arial" panose="020B0604020202020204" pitchFamily="34" charset="0"/>
              </a:rPr>
              <a:t> rangeres Norge til en 3. plass. I EUs </a:t>
            </a:r>
            <a:r>
              <a:rPr lang="nb-NO" sz="1000" b="0" i="1" err="1">
                <a:latin typeface="Arial" panose="020B0604020202020204" pitchFamily="34" charset="0"/>
                <a:hlinkClick r:id="rId4"/>
              </a:rPr>
              <a:t>eGovernment</a:t>
            </a:r>
            <a:r>
              <a:rPr lang="nb-NO" sz="1000" b="0" i="1">
                <a:latin typeface="Arial" panose="020B0604020202020204" pitchFamily="34" charset="0"/>
                <a:hlinkClick r:id="rId4"/>
              </a:rPr>
              <a:t> </a:t>
            </a:r>
            <a:r>
              <a:rPr lang="nb-NO" sz="1000" b="0" i="1" err="1">
                <a:latin typeface="Arial" panose="020B0604020202020204" pitchFamily="34" charset="0"/>
                <a:hlinkClick r:id="rId4"/>
              </a:rPr>
              <a:t>Benchmark</a:t>
            </a:r>
            <a:r>
              <a:rPr lang="nb-NO" sz="1000" b="0" i="1">
                <a:latin typeface="Arial" panose="020B0604020202020204" pitchFamily="34" charset="0"/>
                <a:hlinkClick r:id="rId4"/>
              </a:rPr>
              <a:t> 2020</a:t>
            </a:r>
            <a:r>
              <a:rPr lang="nb-NO" sz="1000" b="0" i="1">
                <a:latin typeface="Arial" panose="020B0604020202020204" pitchFamily="34" charset="0"/>
              </a:rPr>
              <a:t> skårer Norge over EU-gjennomsnittet for samtlige test-indikatorer (brukerorientering, transparens, digital infrastruktur, og bruk på tvers av landegrenser). </a:t>
            </a:r>
          </a:p>
          <a:p>
            <a:pPr marL="12700" indent="-12700">
              <a:spcBef>
                <a:spcPts val="0"/>
              </a:spcBef>
            </a:pPr>
            <a:r>
              <a:rPr lang="nb-NO" sz="1000" b="0" i="1" baseline="30000">
                <a:latin typeface="Arial" panose="020B0604020202020204" pitchFamily="34" charset="0"/>
              </a:rPr>
              <a:t>2</a:t>
            </a:r>
            <a:r>
              <a:rPr lang="nb-NO" sz="1000" b="0" i="1">
                <a:latin typeface="Arial" panose="020B0604020202020204" pitchFamily="34" charset="0"/>
              </a:rPr>
              <a:t> </a:t>
            </a:r>
            <a:r>
              <a:rPr lang="nb-NO" sz="1000" b="0" i="1">
                <a:latin typeface="Arial" panose="020B0604020202020204" pitchFamily="34" charset="0"/>
                <a:hlinkClick r:id="rId5"/>
              </a:rPr>
              <a:t>Open Data </a:t>
            </a:r>
            <a:r>
              <a:rPr lang="nb-NO" sz="1000" b="0" i="1" err="1">
                <a:latin typeface="Arial" panose="020B0604020202020204" pitchFamily="34" charset="0"/>
                <a:hlinkClick r:id="rId5"/>
              </a:rPr>
              <a:t>Maturity</a:t>
            </a:r>
            <a:r>
              <a:rPr lang="nb-NO" sz="1000" b="0" i="1">
                <a:latin typeface="Arial" panose="020B0604020202020204" pitchFamily="34" charset="0"/>
                <a:hlinkClick r:id="rId5"/>
              </a:rPr>
              <a:t> Report 2020</a:t>
            </a:r>
            <a:r>
              <a:rPr lang="nb-NO" sz="1000" b="0" i="1">
                <a:latin typeface="Arial" panose="020B0604020202020204" pitchFamily="34" charset="0"/>
              </a:rPr>
              <a:t>. EU-kommisjonen 2020.</a:t>
            </a:r>
          </a:p>
          <a:p>
            <a:pPr marL="12700" indent="-12700">
              <a:spcBef>
                <a:spcPts val="0"/>
              </a:spcBef>
            </a:pPr>
            <a:r>
              <a:rPr lang="nb-NO" sz="1000" b="0" i="1" baseline="30000">
                <a:latin typeface="Arial" panose="020B0604020202020204" pitchFamily="34" charset="0"/>
              </a:rPr>
              <a:t>3</a:t>
            </a:r>
            <a:r>
              <a:rPr lang="nb-NO" sz="1000" b="0" i="1">
                <a:latin typeface="Arial" panose="020B0604020202020204" pitchFamily="34" charset="0"/>
              </a:rPr>
              <a:t> Undersøkelsen dekker også virksomheter som ikke er direkte involvert i arbeidet med handlingsplanen.</a:t>
            </a:r>
          </a:p>
        </p:txBody>
      </p:sp>
      <p:sp>
        <p:nvSpPr>
          <p:cNvPr id="12" name="Rektangel 8">
            <a:extLst>
              <a:ext uri="{FF2B5EF4-FFF2-40B4-BE49-F238E27FC236}">
                <a16:creationId xmlns:a16="http://schemas.microsoft.com/office/drawing/2014/main" id="{19C93067-1F31-409B-85D6-D1F884C7E495}"/>
              </a:ext>
            </a:extLst>
          </p:cNvPr>
          <p:cNvSpPr/>
          <p:nvPr/>
        </p:nvSpPr>
        <p:spPr>
          <a:xfrm>
            <a:off x="10429461" y="1727200"/>
            <a:ext cx="4539077" cy="52326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1999" tIns="90000" rIns="251999" bIns="45720" numCol="1" spcCol="0" rtlCol="0" fromWordArt="0" anchor="t" anchorCtr="0" forceAA="0" compatLnSpc="1">
            <a:prstTxWarp prst="textNoShape">
              <a:avLst/>
            </a:prstTxWarp>
            <a:noAutofit/>
          </a:bodyPr>
          <a:lstStyle/>
          <a:p>
            <a:r>
              <a:rPr lang="nb-NO" sz="1500" b="1" dirty="0">
                <a:solidFill>
                  <a:schemeClr val="accent3"/>
                </a:solidFill>
              </a:rPr>
              <a:t>Hva har vi lært og tar med videre? </a:t>
            </a:r>
          </a:p>
          <a:p>
            <a:r>
              <a:rPr lang="nb-NO" sz="1500" dirty="0">
                <a:solidFill>
                  <a:schemeClr val="tx1"/>
                </a:solidFill>
              </a:rPr>
              <a:t>Arbeidet med initiativene i handlingsplanen har skapt viktig læring vi tar med i det videre arbeidet med digitaliseringsstrategien.</a:t>
            </a:r>
            <a:br>
              <a:rPr lang="nb-NO" sz="1500" dirty="0">
                <a:solidFill>
                  <a:schemeClr val="tx1"/>
                </a:solidFill>
              </a:rPr>
            </a:br>
            <a:endParaRPr lang="nb-NO" sz="1500" dirty="0">
              <a:solidFill>
                <a:schemeClr val="tx1"/>
              </a:solidFill>
            </a:endParaRPr>
          </a:p>
          <a:p>
            <a:r>
              <a:rPr lang="nb-NO" sz="1500" dirty="0">
                <a:solidFill>
                  <a:schemeClr val="tx1"/>
                </a:solidFill>
              </a:rPr>
              <a:t>Sammen med prosjektlederne og de operative initiativeierne, har vi kommet fram til disse læringspunktene:</a:t>
            </a:r>
          </a:p>
          <a:p>
            <a:pPr marL="184150" indent="-171450">
              <a:spcBef>
                <a:spcPts val="600"/>
              </a:spcBef>
              <a:buFont typeface="Arial" panose="020B0604020202020204" pitchFamily="34" charset="0"/>
              <a:buChar char="•"/>
            </a:pPr>
            <a:r>
              <a:rPr lang="nb-NO" sz="1500" dirty="0">
                <a:solidFill>
                  <a:schemeClr val="tx1"/>
                </a:solidFill>
              </a:rPr>
              <a:t>Å sette brukeren i sentrum av alt man gjør krever at man jobber eksperimenterende og åpent. Dette er nytt for de fleste.</a:t>
            </a:r>
          </a:p>
          <a:p>
            <a:pPr marL="184150" indent="-171450">
              <a:spcBef>
                <a:spcPts val="600"/>
              </a:spcBef>
              <a:buFont typeface="Arial" panose="020B0604020202020204" pitchFamily="34" charset="0"/>
              <a:buChar char="•"/>
            </a:pPr>
            <a:r>
              <a:rPr lang="nb-NO" sz="1500" dirty="0">
                <a:solidFill>
                  <a:schemeClr val="tx1"/>
                </a:solidFill>
              </a:rPr>
              <a:t>Tillitsfullt, tverrgående samarbeid er en forutsetning for å lykkes. Det gjelder også  samarbeide på tvers av departementene.</a:t>
            </a:r>
          </a:p>
          <a:p>
            <a:pPr marL="184150" indent="-171450">
              <a:spcBef>
                <a:spcPts val="600"/>
              </a:spcBef>
              <a:buFont typeface="Arial" panose="020B0604020202020204" pitchFamily="34" charset="0"/>
              <a:buChar char="•"/>
            </a:pPr>
            <a:r>
              <a:rPr lang="nb-NO" sz="1500" dirty="0">
                <a:solidFill>
                  <a:schemeClr val="tx1"/>
                </a:solidFill>
              </a:rPr>
              <a:t>Det er behov for gjøre virksomhetene bedre kjent med virkemidlene som blir tilgjengelige i strategien.</a:t>
            </a:r>
          </a:p>
          <a:p>
            <a:pPr marL="184150" indent="-171450">
              <a:spcBef>
                <a:spcPts val="600"/>
              </a:spcBef>
              <a:buFont typeface="Arial" panose="020B0604020202020204" pitchFamily="34" charset="0"/>
              <a:buChar char="•"/>
            </a:pPr>
            <a:r>
              <a:rPr lang="nb-NO" sz="1500" dirty="0">
                <a:solidFill>
                  <a:schemeClr val="tx1"/>
                </a:solidFill>
              </a:rPr>
              <a:t>God brukerinvolvering, kommunikasjon og involverende </a:t>
            </a:r>
            <a:r>
              <a:rPr lang="nb-NO" sz="1500" dirty="0" err="1">
                <a:solidFill>
                  <a:schemeClr val="tx1"/>
                </a:solidFill>
              </a:rPr>
              <a:t>forankringsprosesser</a:t>
            </a:r>
            <a:r>
              <a:rPr lang="nb-NO" sz="1500" dirty="0">
                <a:solidFill>
                  <a:schemeClr val="tx1"/>
                </a:solidFill>
              </a:rPr>
              <a:t> i utformingen av løsningene er viktig for å dekke alle behov.</a:t>
            </a:r>
          </a:p>
        </p:txBody>
      </p:sp>
    </p:spTree>
    <p:extLst>
      <p:ext uri="{BB962C8B-B14F-4D97-AF65-F5344CB8AC3E}">
        <p14:creationId xmlns:p14="http://schemas.microsoft.com/office/powerpoint/2010/main" val="3040869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tekst 13">
            <a:extLst>
              <a:ext uri="{FF2B5EF4-FFF2-40B4-BE49-F238E27FC236}">
                <a16:creationId xmlns:a16="http://schemas.microsoft.com/office/drawing/2014/main" id="{74E486D3-6345-5245-8E51-092524EB29C7}"/>
              </a:ext>
            </a:extLst>
          </p:cNvPr>
          <p:cNvSpPr>
            <a:spLocks noGrp="1"/>
          </p:cNvSpPr>
          <p:nvPr>
            <p:ph type="body" sz="quarter" idx="10"/>
          </p:nvPr>
        </p:nvSpPr>
        <p:spPr>
          <a:xfrm>
            <a:off x="11429088" y="4017077"/>
            <a:ext cx="3574374" cy="1039974"/>
          </a:xfrm>
        </p:spPr>
        <p:txBody>
          <a:bodyPr lIns="0" numCol="1"/>
          <a:lstStyle/>
          <a:p>
            <a:r>
              <a:rPr lang="nb-NO" b="1">
                <a:solidFill>
                  <a:schemeClr val="accent3"/>
                </a:solidFill>
                <a:latin typeface="Arial" panose="020B0604020202020204" pitchFamily="34" charset="0"/>
              </a:rPr>
              <a:t>Klart og digitaliseringsvennlig regelverk </a:t>
            </a:r>
          </a:p>
          <a:p>
            <a:r>
              <a:rPr lang="nb-NO">
                <a:latin typeface="Arial" panose="020B0604020202020204" pitchFamily="34" charset="0"/>
              </a:rPr>
              <a:t>44 prosent oppgir </a:t>
            </a:r>
            <a:r>
              <a:rPr lang="nb-NO" b="1">
                <a:latin typeface="Arial" panose="020B0604020202020204" pitchFamily="34" charset="0"/>
              </a:rPr>
              <a:t>at eget sektor-regelverk</a:t>
            </a:r>
            <a:r>
              <a:rPr lang="nb-NO">
                <a:latin typeface="Arial" panose="020B0604020202020204" pitchFamily="34" charset="0"/>
              </a:rPr>
              <a:t> er et </a:t>
            </a:r>
            <a:r>
              <a:rPr lang="nb-NO" b="1">
                <a:latin typeface="Arial" panose="020B0604020202020204" pitchFamily="34" charset="0"/>
              </a:rPr>
              <a:t>hinder for digitalisering </a:t>
            </a:r>
            <a:r>
              <a:rPr lang="nb-NO">
                <a:latin typeface="Arial" panose="020B0604020202020204" pitchFamily="34" charset="0"/>
              </a:rPr>
              <a:t>av virksomhetens tjenester og prosesser </a:t>
            </a:r>
          </a:p>
          <a:p>
            <a:endParaRPr lang="nb-NO" b="1">
              <a:latin typeface="Arial" panose="020B0604020202020204" pitchFamily="34" charset="0"/>
            </a:endParaRPr>
          </a:p>
          <a:p>
            <a:endParaRPr lang="nb-NO">
              <a:latin typeface="Arial" panose="020B0604020202020204" pitchFamily="34" charset="0"/>
            </a:endParaRPr>
          </a:p>
        </p:txBody>
      </p:sp>
      <p:sp>
        <p:nvSpPr>
          <p:cNvPr id="13" name="Tittel 12">
            <a:extLst>
              <a:ext uri="{FF2B5EF4-FFF2-40B4-BE49-F238E27FC236}">
                <a16:creationId xmlns:a16="http://schemas.microsoft.com/office/drawing/2014/main" id="{1610BEC9-9661-C842-A05A-E17992531245}"/>
              </a:ext>
            </a:extLst>
          </p:cNvPr>
          <p:cNvSpPr>
            <a:spLocks noGrp="1"/>
          </p:cNvSpPr>
          <p:nvPr>
            <p:ph type="title"/>
          </p:nvPr>
        </p:nvSpPr>
        <p:spPr>
          <a:xfrm>
            <a:off x="1297432" y="642756"/>
            <a:ext cx="13671105" cy="692497"/>
          </a:xfrm>
        </p:spPr>
        <p:txBody>
          <a:bodyPr/>
          <a:lstStyle/>
          <a:p>
            <a:r>
              <a:rPr lang="nb-NO">
                <a:latin typeface="Arial" panose="020B0604020202020204" pitchFamily="34" charset="0"/>
              </a:rPr>
              <a:t>Virksomhetenes opplevelse av egen situasjon</a:t>
            </a:r>
          </a:p>
        </p:txBody>
      </p:sp>
      <p:sp>
        <p:nvSpPr>
          <p:cNvPr id="16" name="TekstSylinder 15">
            <a:extLst>
              <a:ext uri="{FF2B5EF4-FFF2-40B4-BE49-F238E27FC236}">
                <a16:creationId xmlns:a16="http://schemas.microsoft.com/office/drawing/2014/main" id="{2797C7E6-DEBA-EF4A-9706-55F08D0BAE98}"/>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8</a:t>
            </a:fld>
            <a:endParaRPr lang="nb-NO" sz="1100" b="1">
              <a:latin typeface="Arial" panose="020B0604020202020204" pitchFamily="34" charset="0"/>
            </a:endParaRPr>
          </a:p>
        </p:txBody>
      </p:sp>
      <p:sp>
        <p:nvSpPr>
          <p:cNvPr id="17" name="Plassholder for tekst 14">
            <a:extLst>
              <a:ext uri="{FF2B5EF4-FFF2-40B4-BE49-F238E27FC236}">
                <a16:creationId xmlns:a16="http://schemas.microsoft.com/office/drawing/2014/main" id="{E7321C44-0AC5-452D-8CE7-A1E9D60AE470}"/>
              </a:ext>
            </a:extLst>
          </p:cNvPr>
          <p:cNvSpPr txBox="1">
            <a:spLocks/>
          </p:cNvSpPr>
          <p:nvPr/>
        </p:nvSpPr>
        <p:spPr>
          <a:xfrm>
            <a:off x="1297429" y="1741487"/>
            <a:ext cx="13706033" cy="878047"/>
          </a:xfrm>
          <a:prstGeom prst="rect">
            <a:avLst/>
          </a:prstGeom>
        </p:spPr>
        <p:txBody>
          <a:bodyPr vert="horz" lIns="0" tIns="0" rIns="0" bIns="0" numCol="2" rtlCol="0">
            <a:noAutofit/>
          </a:bodyPr>
          <a:lstStyle>
            <a:lvl1pPr marL="0" indent="-540000" algn="l" defTabSz="1219085" rtl="0" eaLnBrk="1" latinLnBrk="0" hangingPunct="1">
              <a:lnSpc>
                <a:spcPct val="100000"/>
              </a:lnSpc>
              <a:spcBef>
                <a:spcPts val="0"/>
              </a:spcBef>
              <a:buClr>
                <a:schemeClr val="accent1"/>
              </a:buClr>
              <a:buFont typeface="Arial" panose="020B0604020202020204" pitchFamily="34" charset="0"/>
              <a:buNone/>
              <a:defRPr sz="14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7000"/>
              </a:lnSpc>
              <a:spcAft>
                <a:spcPts val="800"/>
              </a:spcAft>
            </a:pPr>
            <a:r>
              <a:rPr lang="nb-NO" sz="1500" b="1">
                <a:effectLst/>
                <a:latin typeface="Arial" panose="020B0604020202020204" pitchFamily="34" charset="0"/>
                <a:ea typeface="Calibri" panose="020F0502020204030204" pitchFamily="34" charset="0"/>
                <a:cs typeface="Times New Roman" panose="02020603050405020304" pitchFamily="18" charset="0"/>
              </a:rPr>
              <a:t>I undersøkelsen </a:t>
            </a:r>
            <a:r>
              <a:rPr lang="nb-NO" sz="1500" b="1" i="1">
                <a:latin typeface="Arial" panose="020B0604020202020204" pitchFamily="34" charset="0"/>
                <a:ea typeface="Calibri" panose="020F0502020204030204" pitchFamily="34" charset="0"/>
                <a:cs typeface="Times New Roman" panose="02020603050405020304" pitchFamily="18" charset="0"/>
              </a:rPr>
              <a:t>IT i praksis</a:t>
            </a:r>
            <a:r>
              <a:rPr lang="nb-NO" sz="1500" b="1">
                <a:latin typeface="Arial" panose="020B0604020202020204" pitchFamily="34" charset="0"/>
                <a:ea typeface="Calibri" panose="020F0502020204030204" pitchFamily="34" charset="0"/>
                <a:cs typeface="Times New Roman" panose="02020603050405020304" pitchFamily="18" charset="0"/>
              </a:rPr>
              <a:t> 2020 (ITIP) ble virksomheter i stat og kommuner spurt om hvordan de opplever egen situasjon på de åtte innsatsområdene i digitaliseringsstrategien. Tallene under viser gjennomsnittskår for hvert område (skala 1-5) og svarfordeling på et utvalgt spørsmål fra hvert område.</a:t>
            </a:r>
            <a:endParaRPr lang="nb-NO" sz="1500" b="1">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500" b="1">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500" b="1">
                <a:latin typeface="Arial" panose="020B0604020202020204" pitchFamily="34" charset="0"/>
                <a:ea typeface="Calibri" panose="020F0502020204030204" pitchFamily="34" charset="0"/>
                <a:cs typeface="Times New Roman" panose="02020603050405020304" pitchFamily="18" charset="0"/>
              </a:rPr>
              <a:t>ITIP 2020 ble gjennomført i februar–april 2020, før handlingsplanen ble lansert. Undersøkelsen blir derfor en </a:t>
            </a:r>
            <a:r>
              <a:rPr lang="nb-NO" sz="1500" b="1" err="1">
                <a:latin typeface="Arial" panose="020B0604020202020204" pitchFamily="34" charset="0"/>
                <a:ea typeface="Calibri" panose="020F0502020204030204" pitchFamily="34" charset="0"/>
                <a:cs typeface="Times New Roman" panose="02020603050405020304" pitchFamily="18" charset="0"/>
              </a:rPr>
              <a:t>nullpunktsmåling</a:t>
            </a:r>
            <a:r>
              <a:rPr lang="nb-NO" sz="1500" b="1">
                <a:latin typeface="Arial" panose="020B0604020202020204" pitchFamily="34" charset="0"/>
                <a:ea typeface="Calibri" panose="020F0502020204030204" pitchFamily="34" charset="0"/>
                <a:cs typeface="Times New Roman" panose="02020603050405020304" pitchFamily="18" charset="0"/>
              </a:rPr>
              <a:t> for handlings-planen. ITIP 2020 er utarbeidet av Rambøll, i samarbeid med IKT-Norge, Visma, Digitaliseringsdirektoratet, Den norske dataforening og NTNU.</a:t>
            </a:r>
          </a:p>
          <a:p>
            <a:pPr>
              <a:lnSpc>
                <a:spcPct val="107000"/>
              </a:lnSpc>
              <a:spcAft>
                <a:spcPts val="800"/>
              </a:spcAft>
            </a:pPr>
            <a:endParaRPr lang="nb-NO" sz="150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p:txBody>
      </p:sp>
      <p:grpSp>
        <p:nvGrpSpPr>
          <p:cNvPr id="15" name="Gruppe 14">
            <a:extLst>
              <a:ext uri="{FF2B5EF4-FFF2-40B4-BE49-F238E27FC236}">
                <a16:creationId xmlns:a16="http://schemas.microsoft.com/office/drawing/2014/main" id="{AF0C0F6F-8FC2-E441-A4CB-0C459737BB3D}"/>
              </a:ext>
            </a:extLst>
          </p:cNvPr>
          <p:cNvGrpSpPr/>
          <p:nvPr/>
        </p:nvGrpSpPr>
        <p:grpSpPr>
          <a:xfrm>
            <a:off x="1287297" y="3137031"/>
            <a:ext cx="1712870" cy="975099"/>
            <a:chOff x="1373025" y="2447925"/>
            <a:chExt cx="1712870" cy="975099"/>
          </a:xfrm>
        </p:grpSpPr>
        <p:pic>
          <p:nvPicPr>
            <p:cNvPr id="36" name="Bilde 35">
              <a:extLst>
                <a:ext uri="{FF2B5EF4-FFF2-40B4-BE49-F238E27FC236}">
                  <a16:creationId xmlns:a16="http://schemas.microsoft.com/office/drawing/2014/main" id="{F27DE477-93BD-EA41-BE77-68EB7A8BE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025" y="2447925"/>
              <a:ext cx="1211854" cy="975099"/>
            </a:xfrm>
            <a:prstGeom prst="rect">
              <a:avLst/>
            </a:prstGeom>
          </p:spPr>
        </p:pic>
        <p:sp>
          <p:nvSpPr>
            <p:cNvPr id="37" name="TekstSylinder 36">
              <a:extLst>
                <a:ext uri="{FF2B5EF4-FFF2-40B4-BE49-F238E27FC236}">
                  <a16:creationId xmlns:a16="http://schemas.microsoft.com/office/drawing/2014/main" id="{C5E9694C-8B40-6D45-9E2D-754D15E96993}"/>
                </a:ext>
              </a:extLst>
            </p:cNvPr>
            <p:cNvSpPr txBox="1"/>
            <p:nvPr/>
          </p:nvSpPr>
          <p:spPr>
            <a:xfrm>
              <a:off x="2580628" y="2447925"/>
              <a:ext cx="505267" cy="369332"/>
            </a:xfrm>
            <a:prstGeom prst="rect">
              <a:avLst/>
            </a:prstGeom>
            <a:noFill/>
          </p:spPr>
          <p:txBody>
            <a:bodyPr wrap="none" rtlCol="0">
              <a:spAutoFit/>
            </a:bodyPr>
            <a:lstStyle/>
            <a:p>
              <a:r>
                <a:rPr lang="nb-NO" sz="1800" b="1">
                  <a:solidFill>
                    <a:schemeClr val="accent6"/>
                  </a:solidFill>
                </a:rPr>
                <a:t>3,3</a:t>
              </a:r>
            </a:p>
          </p:txBody>
        </p:sp>
      </p:grpSp>
      <p:grpSp>
        <p:nvGrpSpPr>
          <p:cNvPr id="6" name="Gruppe 5">
            <a:extLst>
              <a:ext uri="{FF2B5EF4-FFF2-40B4-BE49-F238E27FC236}">
                <a16:creationId xmlns:a16="http://schemas.microsoft.com/office/drawing/2014/main" id="{D2AC6DDA-5253-D742-B0E1-943A0A34514E}"/>
              </a:ext>
            </a:extLst>
          </p:cNvPr>
          <p:cNvGrpSpPr/>
          <p:nvPr/>
        </p:nvGrpSpPr>
        <p:grpSpPr>
          <a:xfrm>
            <a:off x="4600826" y="3137031"/>
            <a:ext cx="1801266" cy="1051200"/>
            <a:chOff x="4741250" y="2664379"/>
            <a:chExt cx="1801266" cy="1051200"/>
          </a:xfrm>
        </p:grpSpPr>
        <p:pic>
          <p:nvPicPr>
            <p:cNvPr id="41" name="Bilde 40">
              <a:extLst>
                <a:ext uri="{FF2B5EF4-FFF2-40B4-BE49-F238E27FC236}">
                  <a16:creationId xmlns:a16="http://schemas.microsoft.com/office/drawing/2014/main" id="{07262820-6F7D-5C48-A26A-0851081173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1250" y="2664379"/>
              <a:ext cx="1304501" cy="1051200"/>
            </a:xfrm>
            <a:prstGeom prst="rect">
              <a:avLst/>
            </a:prstGeom>
          </p:spPr>
        </p:pic>
        <p:sp>
          <p:nvSpPr>
            <p:cNvPr id="87" name="TekstSylinder 86">
              <a:extLst>
                <a:ext uri="{FF2B5EF4-FFF2-40B4-BE49-F238E27FC236}">
                  <a16:creationId xmlns:a16="http://schemas.microsoft.com/office/drawing/2014/main" id="{41C75A2A-D080-7644-90E5-B948A8AE6B15}"/>
                </a:ext>
              </a:extLst>
            </p:cNvPr>
            <p:cNvSpPr txBox="1"/>
            <p:nvPr/>
          </p:nvSpPr>
          <p:spPr>
            <a:xfrm>
              <a:off x="6037249" y="2664379"/>
              <a:ext cx="505267" cy="369332"/>
            </a:xfrm>
            <a:prstGeom prst="rect">
              <a:avLst/>
            </a:prstGeom>
            <a:noFill/>
          </p:spPr>
          <p:txBody>
            <a:bodyPr wrap="none" rtlCol="0">
              <a:spAutoFit/>
            </a:bodyPr>
            <a:lstStyle/>
            <a:p>
              <a:r>
                <a:rPr lang="nb-NO" sz="1800" b="1">
                  <a:solidFill>
                    <a:schemeClr val="accent6"/>
                  </a:solidFill>
                </a:rPr>
                <a:t>2,7</a:t>
              </a:r>
            </a:p>
          </p:txBody>
        </p:sp>
      </p:grpSp>
      <p:grpSp>
        <p:nvGrpSpPr>
          <p:cNvPr id="7" name="Gruppe 6">
            <a:extLst>
              <a:ext uri="{FF2B5EF4-FFF2-40B4-BE49-F238E27FC236}">
                <a16:creationId xmlns:a16="http://schemas.microsoft.com/office/drawing/2014/main" id="{764C0605-2E3D-9A4C-BD0A-759A4A94CB26}"/>
              </a:ext>
            </a:extLst>
          </p:cNvPr>
          <p:cNvGrpSpPr/>
          <p:nvPr/>
        </p:nvGrpSpPr>
        <p:grpSpPr>
          <a:xfrm>
            <a:off x="8002751" y="3137031"/>
            <a:ext cx="1825677" cy="1051200"/>
            <a:chOff x="8018463" y="2471293"/>
            <a:chExt cx="1825677" cy="1051200"/>
          </a:xfrm>
        </p:grpSpPr>
        <p:pic>
          <p:nvPicPr>
            <p:cNvPr id="60" name="Bilde 59">
              <a:extLst>
                <a:ext uri="{FF2B5EF4-FFF2-40B4-BE49-F238E27FC236}">
                  <a16:creationId xmlns:a16="http://schemas.microsoft.com/office/drawing/2014/main" id="{C94B5956-BBBA-194C-BC55-6ED12B9D72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8463" y="2471293"/>
              <a:ext cx="1320410" cy="1051200"/>
            </a:xfrm>
            <a:prstGeom prst="rect">
              <a:avLst/>
            </a:prstGeom>
          </p:spPr>
        </p:pic>
        <p:sp>
          <p:nvSpPr>
            <p:cNvPr id="88" name="TekstSylinder 87">
              <a:extLst>
                <a:ext uri="{FF2B5EF4-FFF2-40B4-BE49-F238E27FC236}">
                  <a16:creationId xmlns:a16="http://schemas.microsoft.com/office/drawing/2014/main" id="{2D8DBD22-D79F-F841-8652-14B221C1F14A}"/>
                </a:ext>
              </a:extLst>
            </p:cNvPr>
            <p:cNvSpPr txBox="1"/>
            <p:nvPr/>
          </p:nvSpPr>
          <p:spPr>
            <a:xfrm>
              <a:off x="9338873" y="2471293"/>
              <a:ext cx="505267" cy="369332"/>
            </a:xfrm>
            <a:prstGeom prst="rect">
              <a:avLst/>
            </a:prstGeom>
            <a:noFill/>
          </p:spPr>
          <p:txBody>
            <a:bodyPr wrap="none" rtlCol="0">
              <a:spAutoFit/>
            </a:bodyPr>
            <a:lstStyle/>
            <a:p>
              <a:r>
                <a:rPr lang="nb-NO" sz="1800" b="1">
                  <a:solidFill>
                    <a:schemeClr val="accent6"/>
                  </a:solidFill>
                </a:rPr>
                <a:t>3,5</a:t>
              </a:r>
            </a:p>
          </p:txBody>
        </p:sp>
      </p:grpSp>
      <p:grpSp>
        <p:nvGrpSpPr>
          <p:cNvPr id="8" name="Gruppe 7">
            <a:extLst>
              <a:ext uri="{FF2B5EF4-FFF2-40B4-BE49-F238E27FC236}">
                <a16:creationId xmlns:a16="http://schemas.microsoft.com/office/drawing/2014/main" id="{224303EE-8255-5648-9965-AD42AFFCECC1}"/>
              </a:ext>
            </a:extLst>
          </p:cNvPr>
          <p:cNvGrpSpPr/>
          <p:nvPr/>
        </p:nvGrpSpPr>
        <p:grpSpPr>
          <a:xfrm>
            <a:off x="11429088" y="3137031"/>
            <a:ext cx="1796673" cy="1051200"/>
            <a:chOff x="11677073" y="2686151"/>
            <a:chExt cx="1796673" cy="1051200"/>
          </a:xfrm>
        </p:grpSpPr>
        <p:pic>
          <p:nvPicPr>
            <p:cNvPr id="62" name="Bilde 61">
              <a:extLst>
                <a:ext uri="{FF2B5EF4-FFF2-40B4-BE49-F238E27FC236}">
                  <a16:creationId xmlns:a16="http://schemas.microsoft.com/office/drawing/2014/main" id="{93A1ABA7-EF69-AD4A-9E9E-C2991D2F91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77073" y="2686151"/>
              <a:ext cx="1320410" cy="1051200"/>
            </a:xfrm>
            <a:prstGeom prst="rect">
              <a:avLst/>
            </a:prstGeom>
          </p:spPr>
        </p:pic>
        <p:sp>
          <p:nvSpPr>
            <p:cNvPr id="89" name="TekstSylinder 88">
              <a:extLst>
                <a:ext uri="{FF2B5EF4-FFF2-40B4-BE49-F238E27FC236}">
                  <a16:creationId xmlns:a16="http://schemas.microsoft.com/office/drawing/2014/main" id="{B895115F-7B42-E743-8DC2-794B6D8B5219}"/>
                </a:ext>
              </a:extLst>
            </p:cNvPr>
            <p:cNvSpPr txBox="1"/>
            <p:nvPr/>
          </p:nvSpPr>
          <p:spPr>
            <a:xfrm>
              <a:off x="12968479" y="2686151"/>
              <a:ext cx="505267" cy="369332"/>
            </a:xfrm>
            <a:prstGeom prst="rect">
              <a:avLst/>
            </a:prstGeom>
            <a:noFill/>
          </p:spPr>
          <p:txBody>
            <a:bodyPr wrap="none" rtlCol="0">
              <a:spAutoFit/>
            </a:bodyPr>
            <a:lstStyle/>
            <a:p>
              <a:r>
                <a:rPr lang="nb-NO" sz="1800" b="1">
                  <a:solidFill>
                    <a:schemeClr val="accent6"/>
                  </a:solidFill>
                </a:rPr>
                <a:t>3,1</a:t>
              </a:r>
            </a:p>
          </p:txBody>
        </p:sp>
      </p:grpSp>
      <p:grpSp>
        <p:nvGrpSpPr>
          <p:cNvPr id="19" name="Gruppe 18">
            <a:extLst>
              <a:ext uri="{FF2B5EF4-FFF2-40B4-BE49-F238E27FC236}">
                <a16:creationId xmlns:a16="http://schemas.microsoft.com/office/drawing/2014/main" id="{CD4C7013-0C64-424F-B235-698B58D29E3D}"/>
              </a:ext>
            </a:extLst>
          </p:cNvPr>
          <p:cNvGrpSpPr/>
          <p:nvPr/>
        </p:nvGrpSpPr>
        <p:grpSpPr>
          <a:xfrm>
            <a:off x="11429088" y="5587708"/>
            <a:ext cx="1801321" cy="1051200"/>
            <a:chOff x="11677073" y="5908283"/>
            <a:chExt cx="1801321" cy="1051200"/>
          </a:xfrm>
        </p:grpSpPr>
        <p:pic>
          <p:nvPicPr>
            <p:cNvPr id="90" name="Bilde 89">
              <a:extLst>
                <a:ext uri="{FF2B5EF4-FFF2-40B4-BE49-F238E27FC236}">
                  <a16:creationId xmlns:a16="http://schemas.microsoft.com/office/drawing/2014/main" id="{D3B52EDF-64C7-C14C-948B-105536355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7073" y="5908283"/>
              <a:ext cx="1320410" cy="1051200"/>
            </a:xfrm>
            <a:prstGeom prst="rect">
              <a:avLst/>
            </a:prstGeom>
          </p:spPr>
        </p:pic>
        <p:sp>
          <p:nvSpPr>
            <p:cNvPr id="91" name="TekstSylinder 90">
              <a:extLst>
                <a:ext uri="{FF2B5EF4-FFF2-40B4-BE49-F238E27FC236}">
                  <a16:creationId xmlns:a16="http://schemas.microsoft.com/office/drawing/2014/main" id="{84765D06-7DEE-D348-8889-73F04066D6AB}"/>
                </a:ext>
              </a:extLst>
            </p:cNvPr>
            <p:cNvSpPr txBox="1"/>
            <p:nvPr/>
          </p:nvSpPr>
          <p:spPr>
            <a:xfrm>
              <a:off x="12973127" y="5908283"/>
              <a:ext cx="505267" cy="369332"/>
            </a:xfrm>
            <a:prstGeom prst="rect">
              <a:avLst/>
            </a:prstGeom>
            <a:noFill/>
          </p:spPr>
          <p:txBody>
            <a:bodyPr wrap="none" rtlCol="0">
              <a:spAutoFit/>
            </a:bodyPr>
            <a:lstStyle/>
            <a:p>
              <a:r>
                <a:rPr lang="nb-NO" sz="1800" b="1">
                  <a:solidFill>
                    <a:schemeClr val="accent6"/>
                  </a:solidFill>
                </a:rPr>
                <a:t>3,5</a:t>
              </a:r>
            </a:p>
          </p:txBody>
        </p:sp>
      </p:grpSp>
      <p:grpSp>
        <p:nvGrpSpPr>
          <p:cNvPr id="20" name="Gruppe 19">
            <a:extLst>
              <a:ext uri="{FF2B5EF4-FFF2-40B4-BE49-F238E27FC236}">
                <a16:creationId xmlns:a16="http://schemas.microsoft.com/office/drawing/2014/main" id="{ED66FE31-6FC5-B940-A03A-5C2A268B4D53}"/>
              </a:ext>
            </a:extLst>
          </p:cNvPr>
          <p:cNvGrpSpPr/>
          <p:nvPr/>
        </p:nvGrpSpPr>
        <p:grpSpPr>
          <a:xfrm>
            <a:off x="1297430" y="5587708"/>
            <a:ext cx="1922676" cy="1051200"/>
            <a:chOff x="1297430" y="5967826"/>
            <a:chExt cx="1922676" cy="1051200"/>
          </a:xfrm>
        </p:grpSpPr>
        <p:pic>
          <p:nvPicPr>
            <p:cNvPr id="93" name="Bilde 92">
              <a:extLst>
                <a:ext uri="{FF2B5EF4-FFF2-40B4-BE49-F238E27FC236}">
                  <a16:creationId xmlns:a16="http://schemas.microsoft.com/office/drawing/2014/main" id="{B57B656D-73CC-3D42-B44B-DD53466112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7430" y="5967826"/>
              <a:ext cx="1320410" cy="1051200"/>
            </a:xfrm>
            <a:prstGeom prst="rect">
              <a:avLst/>
            </a:prstGeom>
          </p:spPr>
        </p:pic>
        <p:sp>
          <p:nvSpPr>
            <p:cNvPr id="96" name="TekstSylinder 95">
              <a:extLst>
                <a:ext uri="{FF2B5EF4-FFF2-40B4-BE49-F238E27FC236}">
                  <a16:creationId xmlns:a16="http://schemas.microsoft.com/office/drawing/2014/main" id="{16551418-C636-C142-BF6C-4FCBEE82C96C}"/>
                </a:ext>
              </a:extLst>
            </p:cNvPr>
            <p:cNvSpPr txBox="1"/>
            <p:nvPr/>
          </p:nvSpPr>
          <p:spPr>
            <a:xfrm>
              <a:off x="2617840" y="5967826"/>
              <a:ext cx="602266" cy="369332"/>
            </a:xfrm>
            <a:prstGeom prst="rect">
              <a:avLst/>
            </a:prstGeom>
            <a:noFill/>
          </p:spPr>
          <p:txBody>
            <a:bodyPr wrap="square" rtlCol="0">
              <a:spAutoFit/>
            </a:bodyPr>
            <a:lstStyle/>
            <a:p>
              <a:r>
                <a:rPr lang="nb-NO" sz="1800" b="1">
                  <a:solidFill>
                    <a:schemeClr val="accent6"/>
                  </a:solidFill>
                </a:rPr>
                <a:t>3,2</a:t>
              </a:r>
            </a:p>
          </p:txBody>
        </p:sp>
      </p:grpSp>
      <p:grpSp>
        <p:nvGrpSpPr>
          <p:cNvPr id="21" name="Gruppe 20">
            <a:extLst>
              <a:ext uri="{FF2B5EF4-FFF2-40B4-BE49-F238E27FC236}">
                <a16:creationId xmlns:a16="http://schemas.microsoft.com/office/drawing/2014/main" id="{05367C33-2F19-AC4A-A24B-7D3C676260CE}"/>
              </a:ext>
            </a:extLst>
          </p:cNvPr>
          <p:cNvGrpSpPr/>
          <p:nvPr/>
        </p:nvGrpSpPr>
        <p:grpSpPr>
          <a:xfrm>
            <a:off x="4595198" y="5587708"/>
            <a:ext cx="1967030" cy="1051200"/>
            <a:chOff x="4730090" y="5929986"/>
            <a:chExt cx="1967030" cy="1051200"/>
          </a:xfrm>
        </p:grpSpPr>
        <p:pic>
          <p:nvPicPr>
            <p:cNvPr id="95" name="Bilde 94">
              <a:extLst>
                <a:ext uri="{FF2B5EF4-FFF2-40B4-BE49-F238E27FC236}">
                  <a16:creationId xmlns:a16="http://schemas.microsoft.com/office/drawing/2014/main" id="{2017571A-B37E-0F4C-8091-C351AB9E39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0090" y="5929986"/>
              <a:ext cx="1326820" cy="1051200"/>
            </a:xfrm>
            <a:prstGeom prst="rect">
              <a:avLst/>
            </a:prstGeom>
          </p:spPr>
        </p:pic>
        <p:sp>
          <p:nvSpPr>
            <p:cNvPr id="97" name="TekstSylinder 96">
              <a:extLst>
                <a:ext uri="{FF2B5EF4-FFF2-40B4-BE49-F238E27FC236}">
                  <a16:creationId xmlns:a16="http://schemas.microsoft.com/office/drawing/2014/main" id="{2CC8DF8E-2528-7048-8B53-E94B1BF14A4F}"/>
                </a:ext>
              </a:extLst>
            </p:cNvPr>
            <p:cNvSpPr txBox="1"/>
            <p:nvPr/>
          </p:nvSpPr>
          <p:spPr>
            <a:xfrm>
              <a:off x="6056909" y="5929986"/>
              <a:ext cx="640211" cy="369332"/>
            </a:xfrm>
            <a:prstGeom prst="rect">
              <a:avLst/>
            </a:prstGeom>
            <a:noFill/>
          </p:spPr>
          <p:txBody>
            <a:bodyPr wrap="square" rtlCol="0">
              <a:spAutoFit/>
            </a:bodyPr>
            <a:lstStyle/>
            <a:p>
              <a:r>
                <a:rPr lang="nb-NO" sz="1800" b="1">
                  <a:solidFill>
                    <a:schemeClr val="accent6"/>
                  </a:solidFill>
                </a:rPr>
                <a:t>3,3</a:t>
              </a:r>
            </a:p>
          </p:txBody>
        </p:sp>
      </p:grpSp>
      <p:grpSp>
        <p:nvGrpSpPr>
          <p:cNvPr id="18" name="Gruppe 17">
            <a:extLst>
              <a:ext uri="{FF2B5EF4-FFF2-40B4-BE49-F238E27FC236}">
                <a16:creationId xmlns:a16="http://schemas.microsoft.com/office/drawing/2014/main" id="{5E73A95C-7252-B444-9E48-9E1C02F428A7}"/>
              </a:ext>
            </a:extLst>
          </p:cNvPr>
          <p:cNvGrpSpPr/>
          <p:nvPr/>
        </p:nvGrpSpPr>
        <p:grpSpPr>
          <a:xfrm>
            <a:off x="8002751" y="5587708"/>
            <a:ext cx="1825676" cy="1051200"/>
            <a:chOff x="8175703" y="5883819"/>
            <a:chExt cx="1825676" cy="1051200"/>
          </a:xfrm>
        </p:grpSpPr>
        <p:pic>
          <p:nvPicPr>
            <p:cNvPr id="64" name="Bilde 63">
              <a:extLst>
                <a:ext uri="{FF2B5EF4-FFF2-40B4-BE49-F238E27FC236}">
                  <a16:creationId xmlns:a16="http://schemas.microsoft.com/office/drawing/2014/main" id="{7E06EC4E-74E6-1347-88AF-284041FE39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703" y="5883819"/>
              <a:ext cx="1320410" cy="1051200"/>
            </a:xfrm>
            <a:prstGeom prst="rect">
              <a:avLst/>
            </a:prstGeom>
          </p:spPr>
        </p:pic>
        <p:sp>
          <p:nvSpPr>
            <p:cNvPr id="98" name="TekstSylinder 97">
              <a:extLst>
                <a:ext uri="{FF2B5EF4-FFF2-40B4-BE49-F238E27FC236}">
                  <a16:creationId xmlns:a16="http://schemas.microsoft.com/office/drawing/2014/main" id="{4C16CA4E-26D0-6240-A055-B7D3B46D7A41}"/>
                </a:ext>
              </a:extLst>
            </p:cNvPr>
            <p:cNvSpPr txBox="1"/>
            <p:nvPr/>
          </p:nvSpPr>
          <p:spPr>
            <a:xfrm>
              <a:off x="9496113" y="5883819"/>
              <a:ext cx="505266" cy="369332"/>
            </a:xfrm>
            <a:prstGeom prst="rect">
              <a:avLst/>
            </a:prstGeom>
            <a:noFill/>
          </p:spPr>
          <p:txBody>
            <a:bodyPr wrap="square" rtlCol="0">
              <a:spAutoFit/>
            </a:bodyPr>
            <a:lstStyle/>
            <a:p>
              <a:r>
                <a:rPr lang="nb-NO" sz="1800" b="1">
                  <a:solidFill>
                    <a:schemeClr val="accent6"/>
                  </a:solidFill>
                </a:rPr>
                <a:t>3,9</a:t>
              </a:r>
            </a:p>
          </p:txBody>
        </p:sp>
      </p:grpSp>
      <p:sp>
        <p:nvSpPr>
          <p:cNvPr id="2" name="Rektangel 1">
            <a:extLst>
              <a:ext uri="{FF2B5EF4-FFF2-40B4-BE49-F238E27FC236}">
                <a16:creationId xmlns:a16="http://schemas.microsoft.com/office/drawing/2014/main" id="{B51E2CA6-444B-F94A-A37A-82F84C756542}"/>
              </a:ext>
            </a:extLst>
          </p:cNvPr>
          <p:cNvSpPr/>
          <p:nvPr/>
        </p:nvSpPr>
        <p:spPr>
          <a:xfrm>
            <a:off x="1301380" y="4017077"/>
            <a:ext cx="3276000" cy="1246495"/>
          </a:xfrm>
          <a:prstGeom prst="rect">
            <a:avLst/>
          </a:prstGeom>
        </p:spPr>
        <p:txBody>
          <a:bodyPr wrap="square" lIns="0">
            <a:spAutoFit/>
          </a:bodyPr>
          <a:lstStyle/>
          <a:p>
            <a:r>
              <a:rPr lang="nb-NO" sz="1500" b="1">
                <a:solidFill>
                  <a:schemeClr val="accent3"/>
                </a:solidFill>
                <a:latin typeface="Arial" panose="020B0604020202020204" pitchFamily="34" charset="0"/>
              </a:rPr>
              <a:t>Sammenhengende tjenester med bruker i sentrum</a:t>
            </a:r>
            <a:r>
              <a:rPr lang="nb-NO" sz="1500">
                <a:solidFill>
                  <a:schemeClr val="accent3"/>
                </a:solidFill>
                <a:latin typeface="Arial" panose="020B0604020202020204" pitchFamily="34" charset="0"/>
              </a:rPr>
              <a:t> </a:t>
            </a:r>
            <a:endParaRPr lang="nb-NO" sz="1500">
              <a:latin typeface="Arial" panose="020B0604020202020204" pitchFamily="34" charset="0"/>
            </a:endParaRPr>
          </a:p>
          <a:p>
            <a:r>
              <a:rPr lang="nb-NO" sz="1500">
                <a:latin typeface="Arial" panose="020B0604020202020204" pitchFamily="34" charset="0"/>
              </a:rPr>
              <a:t>50 prosent oppgir at de </a:t>
            </a:r>
            <a:r>
              <a:rPr lang="nb-NO" sz="1500" b="1">
                <a:latin typeface="Arial" panose="020B0604020202020204" pitchFamily="34" charset="0"/>
              </a:rPr>
              <a:t>mangler gode rutiner for innsamling av brukerbehov og erfaringer</a:t>
            </a:r>
            <a:endParaRPr lang="nb-NO" sz="1500">
              <a:latin typeface="Arial" panose="020B0604020202020204" pitchFamily="34" charset="0"/>
            </a:endParaRPr>
          </a:p>
        </p:txBody>
      </p:sp>
      <p:sp>
        <p:nvSpPr>
          <p:cNvPr id="3" name="Rektangel 2">
            <a:extLst>
              <a:ext uri="{FF2B5EF4-FFF2-40B4-BE49-F238E27FC236}">
                <a16:creationId xmlns:a16="http://schemas.microsoft.com/office/drawing/2014/main" id="{217EFC30-79F2-0A48-961F-C338B07BAD6F}"/>
              </a:ext>
            </a:extLst>
          </p:cNvPr>
          <p:cNvSpPr/>
          <p:nvPr/>
        </p:nvSpPr>
        <p:spPr>
          <a:xfrm>
            <a:off x="4577380" y="4017077"/>
            <a:ext cx="3276000" cy="1246495"/>
          </a:xfrm>
          <a:prstGeom prst="rect">
            <a:avLst/>
          </a:prstGeom>
        </p:spPr>
        <p:txBody>
          <a:bodyPr wrap="square" lIns="0">
            <a:spAutoFit/>
          </a:bodyPr>
          <a:lstStyle/>
          <a:p>
            <a:r>
              <a:rPr lang="nb-NO" sz="1500" b="1">
                <a:solidFill>
                  <a:schemeClr val="accent3"/>
                </a:solidFill>
                <a:latin typeface="Arial" panose="020B0604020202020204" pitchFamily="34" charset="0"/>
              </a:rPr>
              <a:t>Økt deling av data</a:t>
            </a:r>
          </a:p>
          <a:p>
            <a:r>
              <a:rPr lang="nb-NO" sz="1500">
                <a:latin typeface="Arial" panose="020B0604020202020204" pitchFamily="34" charset="0"/>
              </a:rPr>
              <a:t>65 prosent oppgir at de i liten eller svært </a:t>
            </a:r>
            <a:r>
              <a:rPr lang="nb-NO" sz="1500" b="1">
                <a:latin typeface="Arial" panose="020B0604020202020204" pitchFamily="34" charset="0"/>
              </a:rPr>
              <a:t>liten grad deler data gjennom fellesløsningene </a:t>
            </a:r>
            <a:r>
              <a:rPr lang="nb-NO" sz="1500">
                <a:latin typeface="Arial" panose="020B0604020202020204" pitchFamily="34" charset="0"/>
              </a:rPr>
              <a:t>data.norge.no og/eller felles datakatalog</a:t>
            </a:r>
            <a:r>
              <a:rPr lang="nb-NO" sz="1400" baseline="30000"/>
              <a:t>1</a:t>
            </a:r>
            <a:endParaRPr lang="nb-NO" sz="1500" b="1">
              <a:solidFill>
                <a:schemeClr val="accent3"/>
              </a:solidFill>
              <a:latin typeface="Arial" panose="020B0604020202020204" pitchFamily="34" charset="0"/>
            </a:endParaRPr>
          </a:p>
        </p:txBody>
      </p:sp>
      <p:sp>
        <p:nvSpPr>
          <p:cNvPr id="5" name="Rektangel 4">
            <a:extLst>
              <a:ext uri="{FF2B5EF4-FFF2-40B4-BE49-F238E27FC236}">
                <a16:creationId xmlns:a16="http://schemas.microsoft.com/office/drawing/2014/main" id="{6B361201-5707-6844-863F-6EBCB00398E8}"/>
              </a:ext>
            </a:extLst>
          </p:cNvPr>
          <p:cNvSpPr/>
          <p:nvPr/>
        </p:nvSpPr>
        <p:spPr>
          <a:xfrm>
            <a:off x="8018463" y="4017077"/>
            <a:ext cx="3276000" cy="1015663"/>
          </a:xfrm>
          <a:prstGeom prst="rect">
            <a:avLst/>
          </a:prstGeom>
        </p:spPr>
        <p:txBody>
          <a:bodyPr wrap="square" lIns="0">
            <a:spAutoFit/>
          </a:bodyPr>
          <a:lstStyle/>
          <a:p>
            <a:r>
              <a:rPr lang="nb-NO" sz="1500" b="1">
                <a:solidFill>
                  <a:schemeClr val="accent3"/>
                </a:solidFill>
                <a:latin typeface="Arial" panose="020B0604020202020204" pitchFamily="34" charset="0"/>
              </a:rPr>
              <a:t>Felles økosystem</a:t>
            </a:r>
          </a:p>
          <a:p>
            <a:r>
              <a:rPr lang="nb-NO" sz="1500">
                <a:latin typeface="Arial" panose="020B0604020202020204" pitchFamily="34" charset="0"/>
              </a:rPr>
              <a:t>78 prosent oppgir at de nasjonale </a:t>
            </a:r>
            <a:r>
              <a:rPr lang="nb-NO" sz="1500" b="1">
                <a:latin typeface="Arial" panose="020B0604020202020204" pitchFamily="34" charset="0"/>
              </a:rPr>
              <a:t>fellesløsningene bidrar til å utvikle bedre løsninger</a:t>
            </a:r>
            <a:r>
              <a:rPr lang="nb-NO" sz="1500" b="1">
                <a:solidFill>
                  <a:schemeClr val="accent3"/>
                </a:solidFill>
                <a:latin typeface="Arial" panose="020B0604020202020204" pitchFamily="34" charset="0"/>
              </a:rPr>
              <a:t> </a:t>
            </a:r>
          </a:p>
        </p:txBody>
      </p:sp>
      <p:sp>
        <p:nvSpPr>
          <p:cNvPr id="9" name="Rektangel 8">
            <a:extLst>
              <a:ext uri="{FF2B5EF4-FFF2-40B4-BE49-F238E27FC236}">
                <a16:creationId xmlns:a16="http://schemas.microsoft.com/office/drawing/2014/main" id="{77492F15-10CF-9C4C-B043-255537D83695}"/>
              </a:ext>
            </a:extLst>
          </p:cNvPr>
          <p:cNvSpPr/>
          <p:nvPr/>
        </p:nvSpPr>
        <p:spPr>
          <a:xfrm>
            <a:off x="1289389" y="6524466"/>
            <a:ext cx="3348000" cy="1477328"/>
          </a:xfrm>
          <a:prstGeom prst="rect">
            <a:avLst/>
          </a:prstGeom>
        </p:spPr>
        <p:txBody>
          <a:bodyPr wrap="square" lIns="0">
            <a:spAutoFit/>
          </a:bodyPr>
          <a:lstStyle/>
          <a:p>
            <a:r>
              <a:rPr lang="nb-NO" sz="1500" b="1">
                <a:solidFill>
                  <a:schemeClr val="accent3"/>
                </a:solidFill>
                <a:latin typeface="Arial" panose="020B0604020202020204" pitchFamily="34" charset="0"/>
              </a:rPr>
              <a:t>Styring og samordning av en mer sammenhengende offentlig sektor</a:t>
            </a:r>
            <a:br>
              <a:rPr lang="nb-NO" sz="1500" b="1">
                <a:solidFill>
                  <a:schemeClr val="accent3"/>
                </a:solidFill>
                <a:latin typeface="Arial" panose="020B0604020202020204" pitchFamily="34" charset="0"/>
              </a:rPr>
            </a:br>
            <a:r>
              <a:rPr lang="nb-NO" sz="1500">
                <a:latin typeface="Arial" panose="020B0604020202020204" pitchFamily="34" charset="0"/>
              </a:rPr>
              <a:t>57 prosent har opplevd </a:t>
            </a:r>
            <a:r>
              <a:rPr lang="nb-NO" sz="1500" b="1">
                <a:latin typeface="Arial" panose="020B0604020202020204" pitchFamily="34" charset="0"/>
              </a:rPr>
              <a:t>forbedring </a:t>
            </a:r>
            <a:br>
              <a:rPr lang="nb-NO" sz="1500" b="1">
                <a:latin typeface="Arial" panose="020B0604020202020204" pitchFamily="34" charset="0"/>
              </a:rPr>
            </a:br>
            <a:r>
              <a:rPr lang="nb-NO" sz="1500" b="1">
                <a:latin typeface="Arial" panose="020B0604020202020204" pitchFamily="34" charset="0"/>
              </a:rPr>
              <a:t>av samarbeidet mellom stat og kommune </a:t>
            </a:r>
            <a:r>
              <a:rPr lang="nb-NO" sz="1500">
                <a:latin typeface="Arial" panose="020B0604020202020204" pitchFamily="34" charset="0"/>
              </a:rPr>
              <a:t>om utvikling av digitale løsninger de siste tre årene</a:t>
            </a:r>
          </a:p>
        </p:txBody>
      </p:sp>
      <p:sp>
        <p:nvSpPr>
          <p:cNvPr id="10" name="Rektangel 9">
            <a:extLst>
              <a:ext uri="{FF2B5EF4-FFF2-40B4-BE49-F238E27FC236}">
                <a16:creationId xmlns:a16="http://schemas.microsoft.com/office/drawing/2014/main" id="{ABF6915A-6478-3841-9733-4B6F2B15930D}"/>
              </a:ext>
            </a:extLst>
          </p:cNvPr>
          <p:cNvSpPr/>
          <p:nvPr/>
        </p:nvSpPr>
        <p:spPr>
          <a:xfrm>
            <a:off x="4577380" y="6524466"/>
            <a:ext cx="3527293" cy="1246495"/>
          </a:xfrm>
          <a:prstGeom prst="rect">
            <a:avLst/>
          </a:prstGeom>
        </p:spPr>
        <p:txBody>
          <a:bodyPr wrap="square" lIns="0">
            <a:spAutoFit/>
          </a:bodyPr>
          <a:lstStyle/>
          <a:p>
            <a:r>
              <a:rPr lang="nb-NO" sz="1500" b="1">
                <a:solidFill>
                  <a:schemeClr val="accent3"/>
                </a:solidFill>
                <a:latin typeface="Arial" panose="020B0604020202020204" pitchFamily="34" charset="0"/>
              </a:rPr>
              <a:t>Samarbeid med privat sektor</a:t>
            </a:r>
            <a:br>
              <a:rPr lang="nb-NO" sz="1500" b="1">
                <a:solidFill>
                  <a:schemeClr val="accent3"/>
                </a:solidFill>
                <a:latin typeface="Arial" panose="020B0604020202020204" pitchFamily="34" charset="0"/>
              </a:rPr>
            </a:br>
            <a:r>
              <a:rPr lang="nb-NO" sz="1500">
                <a:latin typeface="Arial" panose="020B0604020202020204" pitchFamily="34" charset="0"/>
              </a:rPr>
              <a:t>33 prosent oppgir at privat næringsliv i liten eller svært liten grad </a:t>
            </a:r>
            <a:r>
              <a:rPr lang="nb-NO" sz="1500" b="1">
                <a:latin typeface="Arial" panose="020B0604020202020204" pitchFamily="34" charset="0"/>
              </a:rPr>
              <a:t>involveres i virksomhetens digitaliseringsarbeid</a:t>
            </a:r>
          </a:p>
          <a:p>
            <a:endParaRPr lang="nb-NO" sz="1500" b="1">
              <a:solidFill>
                <a:schemeClr val="accent3"/>
              </a:solidFill>
              <a:latin typeface="Arial" panose="020B0604020202020204" pitchFamily="34" charset="0"/>
            </a:endParaRPr>
          </a:p>
        </p:txBody>
      </p:sp>
      <p:sp>
        <p:nvSpPr>
          <p:cNvPr id="11" name="Rektangel 10">
            <a:extLst>
              <a:ext uri="{FF2B5EF4-FFF2-40B4-BE49-F238E27FC236}">
                <a16:creationId xmlns:a16="http://schemas.microsoft.com/office/drawing/2014/main" id="{4E5AB002-847D-6240-B6FD-59FE3D207491}"/>
              </a:ext>
            </a:extLst>
          </p:cNvPr>
          <p:cNvSpPr/>
          <p:nvPr/>
        </p:nvSpPr>
        <p:spPr>
          <a:xfrm>
            <a:off x="8018463" y="6524466"/>
            <a:ext cx="3348000" cy="1015663"/>
          </a:xfrm>
          <a:prstGeom prst="rect">
            <a:avLst/>
          </a:prstGeom>
        </p:spPr>
        <p:txBody>
          <a:bodyPr wrap="square" lIns="0">
            <a:spAutoFit/>
          </a:bodyPr>
          <a:lstStyle/>
          <a:p>
            <a:r>
              <a:rPr lang="nb-NO" sz="1500" b="1">
                <a:solidFill>
                  <a:schemeClr val="accent3"/>
                </a:solidFill>
                <a:latin typeface="Arial" panose="020B0604020202020204" pitchFamily="34" charset="0"/>
              </a:rPr>
              <a:t>Digital sikkerhet</a:t>
            </a:r>
            <a:br>
              <a:rPr lang="nb-NO" sz="1500" b="1">
                <a:solidFill>
                  <a:schemeClr val="accent3"/>
                </a:solidFill>
                <a:latin typeface="Arial" panose="020B0604020202020204" pitchFamily="34" charset="0"/>
              </a:rPr>
            </a:br>
            <a:r>
              <a:rPr lang="nb-NO" sz="1500">
                <a:latin typeface="Arial" panose="020B0604020202020204" pitchFamily="34" charset="0"/>
              </a:rPr>
              <a:t>62 prosent oppgir at de opplever </a:t>
            </a:r>
            <a:r>
              <a:rPr lang="nb-NO" sz="1500" b="1">
                <a:latin typeface="Arial" panose="020B0604020202020204" pitchFamily="34" charset="0"/>
              </a:rPr>
              <a:t>god støtte fra relevante myndigheter </a:t>
            </a:r>
            <a:r>
              <a:rPr lang="nb-NO" sz="1500">
                <a:latin typeface="Arial" panose="020B0604020202020204" pitchFamily="34" charset="0"/>
              </a:rPr>
              <a:t>innen informasjonssikkerhet</a:t>
            </a:r>
            <a:endParaRPr lang="nb-NO" sz="1500" b="1">
              <a:solidFill>
                <a:schemeClr val="accent3"/>
              </a:solidFill>
              <a:latin typeface="Arial" panose="020B0604020202020204" pitchFamily="34" charset="0"/>
            </a:endParaRPr>
          </a:p>
        </p:txBody>
      </p:sp>
      <p:sp>
        <p:nvSpPr>
          <p:cNvPr id="12" name="Rektangel 11">
            <a:extLst>
              <a:ext uri="{FF2B5EF4-FFF2-40B4-BE49-F238E27FC236}">
                <a16:creationId xmlns:a16="http://schemas.microsoft.com/office/drawing/2014/main" id="{220551E2-F89A-6240-B16E-3520F76ED69F}"/>
              </a:ext>
            </a:extLst>
          </p:cNvPr>
          <p:cNvSpPr/>
          <p:nvPr/>
        </p:nvSpPr>
        <p:spPr>
          <a:xfrm>
            <a:off x="11429087" y="6524466"/>
            <a:ext cx="3527293" cy="1246495"/>
          </a:xfrm>
          <a:prstGeom prst="rect">
            <a:avLst/>
          </a:prstGeom>
        </p:spPr>
        <p:txBody>
          <a:bodyPr wrap="square" lIns="0">
            <a:spAutoFit/>
          </a:bodyPr>
          <a:lstStyle/>
          <a:p>
            <a:r>
              <a:rPr lang="nb-NO" sz="1500" b="1">
                <a:solidFill>
                  <a:schemeClr val="accent3"/>
                </a:solidFill>
                <a:latin typeface="Arial" panose="020B0604020202020204" pitchFamily="34" charset="0"/>
              </a:rPr>
              <a:t>Digital kompetanse</a:t>
            </a:r>
            <a:br>
              <a:rPr lang="nb-NO" sz="1500" b="1">
                <a:solidFill>
                  <a:schemeClr val="accent3"/>
                </a:solidFill>
                <a:latin typeface="Arial" panose="020B0604020202020204" pitchFamily="34" charset="0"/>
              </a:rPr>
            </a:br>
            <a:r>
              <a:rPr lang="nb-NO" sz="1500">
                <a:latin typeface="Arial" panose="020B0604020202020204" pitchFamily="34" charset="0"/>
              </a:rPr>
              <a:t>21 prosent oppgir at ansatte i sin virksomhet </a:t>
            </a:r>
            <a:r>
              <a:rPr lang="nb-NO" sz="1500" b="1">
                <a:latin typeface="Arial" panose="020B0604020202020204" pitchFamily="34" charset="0"/>
              </a:rPr>
              <a:t>ikke har tilstrekkelig digital kompetanse</a:t>
            </a:r>
            <a:r>
              <a:rPr lang="nb-NO" sz="1500">
                <a:latin typeface="Arial" panose="020B0604020202020204" pitchFamily="34" charset="0"/>
              </a:rPr>
              <a:t> til å se og nyttiggjøre seg av muligheter av digital teknologi</a:t>
            </a:r>
            <a:endParaRPr lang="nb-NO" sz="1500" b="1">
              <a:solidFill>
                <a:schemeClr val="accent3"/>
              </a:solidFill>
              <a:latin typeface="Arial" panose="020B0604020202020204" pitchFamily="34" charset="0"/>
            </a:endParaRPr>
          </a:p>
        </p:txBody>
      </p:sp>
      <p:sp>
        <p:nvSpPr>
          <p:cNvPr id="39" name="Plassholder for tekst 1">
            <a:extLst>
              <a:ext uri="{FF2B5EF4-FFF2-40B4-BE49-F238E27FC236}">
                <a16:creationId xmlns:a16="http://schemas.microsoft.com/office/drawing/2014/main" id="{18823BD4-60B3-204D-9E40-1C1A8F11EDDA}"/>
              </a:ext>
            </a:extLst>
          </p:cNvPr>
          <p:cNvSpPr>
            <a:spLocks noGrp="1"/>
          </p:cNvSpPr>
          <p:nvPr>
            <p:ph type="body" sz="quarter" idx="11"/>
          </p:nvPr>
        </p:nvSpPr>
        <p:spPr>
          <a:xfrm>
            <a:off x="1297432" y="8267700"/>
            <a:ext cx="7772400" cy="330200"/>
          </a:xfrm>
        </p:spPr>
        <p:txBody>
          <a:bodyPr/>
          <a:lstStyle/>
          <a:p>
            <a:r>
              <a:rPr lang="nb-NO"/>
              <a:t>2 – Status 2020</a:t>
            </a:r>
          </a:p>
        </p:txBody>
      </p:sp>
      <p:sp>
        <p:nvSpPr>
          <p:cNvPr id="4" name="TekstSylinder 3">
            <a:extLst>
              <a:ext uri="{FF2B5EF4-FFF2-40B4-BE49-F238E27FC236}">
                <a16:creationId xmlns:a16="http://schemas.microsoft.com/office/drawing/2014/main" id="{BD8B532B-612A-4E4A-B4E8-767AA64C7FEA}"/>
              </a:ext>
            </a:extLst>
          </p:cNvPr>
          <p:cNvSpPr txBox="1"/>
          <p:nvPr/>
        </p:nvSpPr>
        <p:spPr>
          <a:xfrm>
            <a:off x="1221037" y="8570190"/>
            <a:ext cx="5925006" cy="246221"/>
          </a:xfrm>
          <a:prstGeom prst="rect">
            <a:avLst/>
          </a:prstGeom>
          <a:noFill/>
        </p:spPr>
        <p:txBody>
          <a:bodyPr wrap="square" rtlCol="0">
            <a:spAutoFit/>
          </a:bodyPr>
          <a:lstStyle/>
          <a:p>
            <a:r>
              <a:rPr lang="nb-NO" sz="1000" baseline="30000"/>
              <a:t>1 </a:t>
            </a:r>
            <a:r>
              <a:rPr lang="nb-NO" sz="1000" i="1"/>
              <a:t>data.norge.no og felles datakatalog ble slått sammen i 2020 </a:t>
            </a:r>
          </a:p>
        </p:txBody>
      </p:sp>
    </p:spTree>
    <p:extLst>
      <p:ext uri="{BB962C8B-B14F-4D97-AF65-F5344CB8AC3E}">
        <p14:creationId xmlns:p14="http://schemas.microsoft.com/office/powerpoint/2010/main" val="37882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001209-6C39-42E9-AF18-79085AC171EE}"/>
              </a:ext>
            </a:extLst>
          </p:cNvPr>
          <p:cNvSpPr>
            <a:spLocks noGrp="1"/>
          </p:cNvSpPr>
          <p:nvPr>
            <p:ph type="title"/>
          </p:nvPr>
        </p:nvSpPr>
        <p:spPr/>
        <p:txBody>
          <a:bodyPr/>
          <a:lstStyle/>
          <a:p>
            <a:r>
              <a:rPr lang="nb-NO"/>
              <a:t>Hva er status på innsatsområdene i digitaliseringsstrategien etter ett år?</a:t>
            </a:r>
          </a:p>
        </p:txBody>
      </p:sp>
      <p:sp>
        <p:nvSpPr>
          <p:cNvPr id="3" name="Plassholder for tekst 2">
            <a:extLst>
              <a:ext uri="{FF2B5EF4-FFF2-40B4-BE49-F238E27FC236}">
                <a16:creationId xmlns:a16="http://schemas.microsoft.com/office/drawing/2014/main" id="{5DD28D76-DC73-7943-8DF0-3452F6CC7C7E}"/>
              </a:ext>
            </a:extLst>
          </p:cNvPr>
          <p:cNvSpPr>
            <a:spLocks noGrp="1"/>
          </p:cNvSpPr>
          <p:nvPr>
            <p:ph type="body" sz="quarter" idx="10"/>
          </p:nvPr>
        </p:nvSpPr>
        <p:spPr>
          <a:xfrm>
            <a:off x="1296978" y="2189639"/>
            <a:ext cx="3446472" cy="3653949"/>
          </a:xfrm>
        </p:spPr>
        <p:txBody>
          <a:bodyPr numCol="1"/>
          <a:lstStyle/>
          <a:p>
            <a:r>
              <a:rPr lang="nb-NO" b="1">
                <a:latin typeface="Arial" panose="020B0604020202020204" pitchFamily="34" charset="0"/>
              </a:rPr>
              <a:t>I denne delen gir vi en overordnet beskrivelse av status for hvert av innsatsområdene i strategien. </a:t>
            </a:r>
          </a:p>
          <a:p>
            <a:endParaRPr lang="nb-NO">
              <a:latin typeface="Arial" panose="020B0604020202020204" pitchFamily="34" charset="0"/>
            </a:endParaRPr>
          </a:p>
          <a:p>
            <a:r>
              <a:rPr lang="nb-NO">
                <a:latin typeface="Arial" panose="020B0604020202020204" pitchFamily="34" charset="0"/>
              </a:rPr>
              <a:t>Statusbeskrivelsene sier noe om hva som pågår, er gjennomført eller planlegges av initiativene som er beskrevet under hvert innsatsområde i digitaliseringsstrategien.</a:t>
            </a:r>
          </a:p>
          <a:p>
            <a:endParaRPr lang="nb-NO">
              <a:latin typeface="Arial" panose="020B0604020202020204" pitchFamily="34" charset="0"/>
            </a:endParaRPr>
          </a:p>
          <a:p>
            <a:r>
              <a:rPr lang="nb-NO">
                <a:latin typeface="Arial" panose="020B0604020202020204" pitchFamily="34" charset="0"/>
              </a:rPr>
              <a:t>Statusbeskrivelsene er sammenfattet </a:t>
            </a:r>
            <a:br>
              <a:rPr lang="nb-NO">
                <a:latin typeface="Arial" panose="020B0604020202020204" pitchFamily="34" charset="0"/>
              </a:rPr>
            </a:br>
            <a:r>
              <a:rPr lang="nb-NO">
                <a:latin typeface="Arial" panose="020B0604020202020204" pitchFamily="34" charset="0"/>
              </a:rPr>
              <a:t>på bakgrunn av rapporter fra de underliggende initiativene, erfarings-utveksling og dialog med de som jobber med de ulike initiativene.</a:t>
            </a:r>
            <a:endParaRPr lang="nb-NO">
              <a:highlight>
                <a:srgbClr val="FFFF00"/>
              </a:highlight>
              <a:latin typeface="Arial" panose="020B0604020202020204" pitchFamily="34" charset="0"/>
            </a:endParaRPr>
          </a:p>
          <a:p>
            <a:endParaRPr lang="nb-NO"/>
          </a:p>
        </p:txBody>
      </p:sp>
      <p:sp>
        <p:nvSpPr>
          <p:cNvPr id="6" name="Plassholder for tekst 5">
            <a:extLst>
              <a:ext uri="{FF2B5EF4-FFF2-40B4-BE49-F238E27FC236}">
                <a16:creationId xmlns:a16="http://schemas.microsoft.com/office/drawing/2014/main" id="{39EBE8A0-32D7-794C-B2DF-DA3F85B462C5}"/>
              </a:ext>
            </a:extLst>
          </p:cNvPr>
          <p:cNvSpPr>
            <a:spLocks noGrp="1"/>
          </p:cNvSpPr>
          <p:nvPr>
            <p:ph type="body" sz="quarter" idx="11"/>
          </p:nvPr>
        </p:nvSpPr>
        <p:spPr/>
        <p:txBody>
          <a:bodyPr/>
          <a:lstStyle/>
          <a:p>
            <a:r>
              <a:rPr lang="nb-NO"/>
              <a:t>2 – Status 2020</a:t>
            </a:r>
          </a:p>
        </p:txBody>
      </p:sp>
      <p:sp>
        <p:nvSpPr>
          <p:cNvPr id="49" name="Rectangle 55">
            <a:extLst>
              <a:ext uri="{FF2B5EF4-FFF2-40B4-BE49-F238E27FC236}">
                <a16:creationId xmlns:a16="http://schemas.microsoft.com/office/drawing/2014/main" id="{27A48237-5C8B-4024-9CB4-40545817B33B}"/>
              </a:ext>
            </a:extLst>
          </p:cNvPr>
          <p:cNvSpPr/>
          <p:nvPr/>
        </p:nvSpPr>
        <p:spPr>
          <a:xfrm>
            <a:off x="6151836" y="4584804"/>
            <a:ext cx="3664636"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5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0" name="Rectangle 52">
            <a:extLst>
              <a:ext uri="{FF2B5EF4-FFF2-40B4-BE49-F238E27FC236}">
                <a16:creationId xmlns:a16="http://schemas.microsoft.com/office/drawing/2014/main" id="{D9C9A01C-3735-4B9A-A1F8-2E44CF79A70A}"/>
              </a:ext>
            </a:extLst>
          </p:cNvPr>
          <p:cNvSpPr/>
          <p:nvPr/>
        </p:nvSpPr>
        <p:spPr>
          <a:xfrm>
            <a:off x="6151835" y="4034983"/>
            <a:ext cx="3664636"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5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1" name="Rectangle 65">
            <a:extLst>
              <a:ext uri="{FF2B5EF4-FFF2-40B4-BE49-F238E27FC236}">
                <a16:creationId xmlns:a16="http://schemas.microsoft.com/office/drawing/2014/main" id="{35D6B49D-EE66-4867-ADFB-4B4312E304D6}"/>
              </a:ext>
            </a:extLst>
          </p:cNvPr>
          <p:cNvSpPr/>
          <p:nvPr/>
        </p:nvSpPr>
        <p:spPr>
          <a:xfrm>
            <a:off x="6151835" y="3485162"/>
            <a:ext cx="3446472" cy="353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500" b="1"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52" name="Rectangle 75">
            <a:extLst>
              <a:ext uri="{FF2B5EF4-FFF2-40B4-BE49-F238E27FC236}">
                <a16:creationId xmlns:a16="http://schemas.microsoft.com/office/drawing/2014/main" id="{48A4E3FB-73C8-4D43-9249-242D0B814605}"/>
              </a:ext>
            </a:extLst>
          </p:cNvPr>
          <p:cNvSpPr/>
          <p:nvPr/>
        </p:nvSpPr>
        <p:spPr>
          <a:xfrm>
            <a:off x="5835139" y="2930564"/>
            <a:ext cx="4507587" cy="4616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60960" rIns="0" bIns="60960" numCol="1" spcCol="0" rtlCol="0" fromWordArt="0" anchor="t" anchorCtr="0" forceAA="0" compatLnSpc="1">
            <a:prstTxWarp prst="textNoShape">
              <a:avLst/>
            </a:prstTxWarp>
            <a:spAutoFit/>
          </a:bodyPr>
          <a:lstStyle/>
          <a:p>
            <a:pPr marL="182563" indent="-182563" defTabSz="914400">
              <a:spcAft>
                <a:spcPts val="1800"/>
              </a:spcAft>
              <a:buClr>
                <a:schemeClr val="accent3"/>
              </a:buClr>
              <a:buFont typeface="Arial" panose="020B0604020202020204" pitchFamily="34" charset="0"/>
              <a:buChar char="•"/>
              <a:defRPr/>
            </a:pPr>
            <a:r>
              <a:rPr kumimoji="0" lang="nb-NO" sz="1700" b="1" i="0" u="none" strike="noStrike" kern="1200" cap="none" spc="0" normalizeH="0" baseline="0" noProof="0">
                <a:ln>
                  <a:noFill/>
                </a:ln>
                <a:solidFill>
                  <a:schemeClr val="tx1"/>
                </a:solidFill>
                <a:effectLst/>
                <a:uLnTx/>
                <a:uFillTx/>
                <a:latin typeface="Arial" panose="020B0604020202020204"/>
                <a:ea typeface="+mn-ea"/>
                <a:cs typeface="+mn-cs"/>
              </a:rPr>
              <a:t>Sammenhengende tjenester </a:t>
            </a:r>
            <a:br>
              <a:rPr kumimoji="0" lang="nb-NO" sz="1700" b="1" i="0" u="none" strike="noStrike" kern="1200" cap="none" spc="0" normalizeH="0" baseline="0" noProof="0">
                <a:ln>
                  <a:noFill/>
                </a:ln>
                <a:solidFill>
                  <a:schemeClr val="tx1"/>
                </a:solidFill>
                <a:effectLst/>
                <a:uLnTx/>
                <a:uFillTx/>
                <a:latin typeface="Arial" panose="020B0604020202020204"/>
                <a:ea typeface="+mn-ea"/>
                <a:cs typeface="+mn-cs"/>
              </a:rPr>
            </a:br>
            <a:r>
              <a:rPr kumimoji="0" lang="nb-NO" sz="1700" b="1" i="0" u="none" strike="noStrike" kern="1200" cap="none" spc="0" normalizeH="0" baseline="0" noProof="0">
                <a:ln>
                  <a:noFill/>
                </a:ln>
                <a:solidFill>
                  <a:schemeClr val="tx1"/>
                </a:solidFill>
                <a:effectLst/>
                <a:uLnTx/>
                <a:uFillTx/>
                <a:latin typeface="Arial" panose="020B0604020202020204"/>
                <a:ea typeface="+mn-ea"/>
                <a:cs typeface="+mn-cs"/>
              </a:rPr>
              <a:t>med brukeren i </a:t>
            </a:r>
            <a:r>
              <a:rPr lang="nb-NO" sz="1700" b="1">
                <a:solidFill>
                  <a:schemeClr val="tx1"/>
                </a:solidFill>
              </a:rPr>
              <a:t>sentrum</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Økt deling av data og verdiskaping</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Klart og digitaliseringsvennlig regelverk</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Felles økosystem for nasjonal</a:t>
            </a:r>
            <a:br>
              <a:rPr lang="nb-NO" sz="1700" b="1">
                <a:solidFill>
                  <a:schemeClr val="tx1"/>
                </a:solidFill>
              </a:rPr>
            </a:br>
            <a:r>
              <a:rPr lang="nb-NO" sz="1700" b="1">
                <a:solidFill>
                  <a:schemeClr val="tx1"/>
                </a:solidFill>
              </a:rPr>
              <a:t>digital samhandling og tjenesteutvikling</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Styring og samordning for en mer</a:t>
            </a:r>
            <a:br>
              <a:rPr lang="nb-NO" sz="1700" b="1">
                <a:solidFill>
                  <a:schemeClr val="tx1"/>
                </a:solidFill>
              </a:rPr>
            </a:br>
            <a:r>
              <a:rPr lang="nb-NO" sz="1700" b="1">
                <a:solidFill>
                  <a:schemeClr val="tx1"/>
                </a:solidFill>
              </a:rPr>
              <a:t>sammenhengende offentlig sektor</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Styrket samarbeid med privat sektor</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Økt digital kompetanse i offentlig sektor</a:t>
            </a:r>
          </a:p>
          <a:p>
            <a:pPr marL="182563" indent="-182563" defTabSz="914400">
              <a:spcAft>
                <a:spcPts val="1800"/>
              </a:spcAft>
              <a:buClr>
                <a:schemeClr val="accent3"/>
              </a:buClr>
              <a:buFont typeface="Arial" panose="020B0604020202020204" pitchFamily="34" charset="0"/>
              <a:buChar char="•"/>
              <a:defRPr/>
            </a:pPr>
            <a:r>
              <a:rPr lang="nb-NO" sz="1700" b="1">
                <a:solidFill>
                  <a:schemeClr val="tx1"/>
                </a:solidFill>
              </a:rPr>
              <a:t>Digital sikkerhet</a:t>
            </a:r>
          </a:p>
        </p:txBody>
      </p:sp>
      <p:sp>
        <p:nvSpPr>
          <p:cNvPr id="55" name="TekstSylinder 15">
            <a:extLst>
              <a:ext uri="{FF2B5EF4-FFF2-40B4-BE49-F238E27FC236}">
                <a16:creationId xmlns:a16="http://schemas.microsoft.com/office/drawing/2014/main" id="{95EF52A0-2BFB-4530-B6B0-658D3F506C83}"/>
              </a:ext>
            </a:extLst>
          </p:cNvPr>
          <p:cNvSpPr txBox="1"/>
          <p:nvPr/>
        </p:nvSpPr>
        <p:spPr>
          <a:xfrm>
            <a:off x="14632290" y="8267699"/>
            <a:ext cx="482204" cy="215444"/>
          </a:xfrm>
          <a:prstGeom prst="rect">
            <a:avLst/>
          </a:prstGeom>
          <a:noFill/>
        </p:spPr>
        <p:txBody>
          <a:bodyPr wrap="square" tIns="0" rtlCol="0" anchor="t">
            <a:spAutoFit/>
          </a:bodyPr>
          <a:lstStyle/>
          <a:p>
            <a:fld id="{B0D998A7-8CFD-8644-914D-450B192E71B7}" type="slidenum">
              <a:rPr lang="nb-NO" sz="1100" b="1" smtClean="0">
                <a:latin typeface="Arial" panose="020B0604020202020204" pitchFamily="34" charset="0"/>
              </a:rPr>
              <a:t>9</a:t>
            </a:fld>
            <a:endParaRPr lang="nb-NO" sz="1100" b="1">
              <a:latin typeface="Arial" panose="020B0604020202020204" pitchFamily="34" charset="0"/>
            </a:endParaRPr>
          </a:p>
        </p:txBody>
      </p:sp>
      <p:sp>
        <p:nvSpPr>
          <p:cNvPr id="22" name="Plassholder for tekst 2">
            <a:extLst>
              <a:ext uri="{FF2B5EF4-FFF2-40B4-BE49-F238E27FC236}">
                <a16:creationId xmlns:a16="http://schemas.microsoft.com/office/drawing/2014/main" id="{A65A3130-0786-2443-9589-88BCFE266571}"/>
              </a:ext>
            </a:extLst>
          </p:cNvPr>
          <p:cNvSpPr txBox="1">
            <a:spLocks/>
          </p:cNvSpPr>
          <p:nvPr/>
        </p:nvSpPr>
        <p:spPr>
          <a:xfrm>
            <a:off x="5835140" y="2189638"/>
            <a:ext cx="5333007" cy="582137"/>
          </a:xfrm>
          <a:prstGeom prst="rect">
            <a:avLst/>
          </a:prstGeom>
        </p:spPr>
        <p:txBody>
          <a:bodyPr vert="horz" lIns="0" tIns="0" rIns="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nb-NO" sz="1700" b="1">
                <a:solidFill>
                  <a:schemeClr val="accent3"/>
                </a:solidFill>
                <a:latin typeface="Arial" panose="020B0604020202020204" pitchFamily="34" charset="0"/>
              </a:rPr>
              <a:t>Dette er innsatsområdene </a:t>
            </a:r>
            <a:br>
              <a:rPr lang="nb-NO" sz="1700" b="1">
                <a:solidFill>
                  <a:schemeClr val="accent3"/>
                </a:solidFill>
                <a:latin typeface="Arial" panose="020B0604020202020204" pitchFamily="34" charset="0"/>
              </a:rPr>
            </a:br>
            <a:r>
              <a:rPr lang="nb-NO" sz="1700" b="1">
                <a:solidFill>
                  <a:schemeClr val="accent3"/>
                </a:solidFill>
                <a:latin typeface="Arial" panose="020B0604020202020204" pitchFamily="34" charset="0"/>
              </a:rPr>
              <a:t>i digitaliseringsstrategien</a:t>
            </a:r>
          </a:p>
        </p:txBody>
      </p:sp>
      <p:pic>
        <p:nvPicPr>
          <p:cNvPr id="17" name="Picture 16">
            <a:extLst>
              <a:ext uri="{FF2B5EF4-FFF2-40B4-BE49-F238E27FC236}">
                <a16:creationId xmlns:a16="http://schemas.microsoft.com/office/drawing/2014/main" id="{1467ABCE-10D2-49E6-9DE8-9F8BA60EC3E5}"/>
              </a:ext>
            </a:extLst>
          </p:cNvPr>
          <p:cNvPicPr>
            <a:picLocks noChangeAspect="1"/>
          </p:cNvPicPr>
          <p:nvPr/>
        </p:nvPicPr>
        <p:blipFill rotWithShape="1">
          <a:blip r:embed="rId2"/>
          <a:srcRect t="920"/>
          <a:stretch/>
        </p:blipFill>
        <p:spPr>
          <a:xfrm>
            <a:off x="11168148" y="2195513"/>
            <a:ext cx="3821013" cy="5386387"/>
          </a:xfrm>
          <a:prstGeom prst="rect">
            <a:avLst/>
          </a:prstGeom>
          <a:ln>
            <a:solidFill>
              <a:schemeClr val="accent4"/>
            </a:solidFill>
          </a:ln>
          <a:effectLst/>
        </p:spPr>
      </p:pic>
      <p:cxnSp>
        <p:nvCxnSpPr>
          <p:cNvPr id="5" name="Rett linje 4">
            <a:extLst>
              <a:ext uri="{FF2B5EF4-FFF2-40B4-BE49-F238E27FC236}">
                <a16:creationId xmlns:a16="http://schemas.microsoft.com/office/drawing/2014/main" id="{E89D0E19-8361-614D-BD19-4360867CFDE9}"/>
              </a:ext>
            </a:extLst>
          </p:cNvPr>
          <p:cNvCxnSpPr>
            <a:cxnSpLocks/>
          </p:cNvCxnSpPr>
          <p:nvPr/>
        </p:nvCxnSpPr>
        <p:spPr>
          <a:xfrm>
            <a:off x="5256388" y="2195513"/>
            <a:ext cx="0" cy="538638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Plassholder for tekst 7">
            <a:extLst>
              <a:ext uri="{FF2B5EF4-FFF2-40B4-BE49-F238E27FC236}">
                <a16:creationId xmlns:a16="http://schemas.microsoft.com/office/drawing/2014/main" id="{0D2CF9B7-54E1-42C8-AAE5-D291C331DBEA}"/>
              </a:ext>
            </a:extLst>
          </p:cNvPr>
          <p:cNvSpPr txBox="1">
            <a:spLocks/>
          </p:cNvSpPr>
          <p:nvPr/>
        </p:nvSpPr>
        <p:spPr>
          <a:xfrm>
            <a:off x="1968169" y="7176444"/>
            <a:ext cx="2775277" cy="842957"/>
          </a:xfrm>
          <a:prstGeom prst="rect">
            <a:avLst/>
          </a:prstGeom>
        </p:spPr>
        <p:txBody>
          <a:bodyPr vert="horz" lIns="0" tIns="0" rIns="108000" bIns="0" numCol="1" spcCol="180000" rtlCol="0">
            <a:noAutofit/>
          </a:bodyPr>
          <a:lstStyle>
            <a:lvl1pPr marL="0" indent="0" algn="l" defTabSz="1219085" rtl="0" eaLnBrk="1" latinLnBrk="0" hangingPunct="1">
              <a:lnSpc>
                <a:spcPts val="1800"/>
              </a:lnSpc>
              <a:spcBef>
                <a:spcPts val="0"/>
              </a:spcBef>
              <a:buClr>
                <a:schemeClr val="accent1"/>
              </a:buClr>
              <a:buFont typeface="Arial" panose="020B0604020202020204" pitchFamily="34" charset="0"/>
              <a:buNone/>
              <a:defRPr sz="1500" b="0" kern="1200">
                <a:solidFill>
                  <a:schemeClr val="accent1"/>
                </a:solidFill>
                <a:latin typeface="+mn-lt"/>
                <a:ea typeface="+mn-ea"/>
                <a:cs typeface="+mn-cs"/>
              </a:defRPr>
            </a:lvl1pPr>
            <a:lvl2pPr marL="1111500" indent="-571500" algn="l" defTabSz="1219085" rtl="0" eaLnBrk="1" latinLnBrk="0" hangingPunct="1">
              <a:lnSpc>
                <a:spcPct val="90000"/>
              </a:lnSpc>
              <a:spcBef>
                <a:spcPts val="1500"/>
              </a:spcBef>
              <a:buClr>
                <a:schemeClr val="accent1"/>
              </a:buClr>
              <a:buSzPct val="100000"/>
              <a:buFont typeface="Arial" panose="020B0604020202020204" pitchFamily="34" charset="0"/>
              <a:buChar char="•"/>
              <a:defRPr sz="3200" kern="1200">
                <a:solidFill>
                  <a:schemeClr val="accent1"/>
                </a:solidFill>
                <a:latin typeface="+mn-lt"/>
                <a:ea typeface="+mn-ea"/>
                <a:cs typeface="+mn-cs"/>
              </a:defRPr>
            </a:lvl2pPr>
            <a:lvl3pPr marL="1471500" indent="-571500" algn="l" defTabSz="1219085" rtl="0" eaLnBrk="1" latinLnBrk="0" hangingPunct="1">
              <a:lnSpc>
                <a:spcPct val="90000"/>
              </a:lnSpc>
              <a:spcBef>
                <a:spcPts val="1500"/>
              </a:spcBef>
              <a:buClr>
                <a:schemeClr val="accent1"/>
              </a:buClr>
              <a:buSzPct val="100000"/>
              <a:buFont typeface="Arial" panose="020B0604020202020204" pitchFamily="34" charset="0"/>
              <a:buNone/>
              <a:defRPr sz="2800" kern="1200">
                <a:solidFill>
                  <a:schemeClr val="accent1"/>
                </a:solidFill>
                <a:latin typeface="+mn-lt"/>
                <a:ea typeface="+mn-ea"/>
                <a:cs typeface="+mn-cs"/>
              </a:defRPr>
            </a:lvl3pPr>
            <a:lvl4pPr marL="171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400" kern="1200">
                <a:solidFill>
                  <a:schemeClr val="accent1"/>
                </a:solidFill>
                <a:latin typeface="+mn-lt"/>
                <a:ea typeface="+mn-ea"/>
                <a:cs typeface="+mn-cs"/>
              </a:defRPr>
            </a:lvl4pPr>
            <a:lvl5pPr marL="2077200" indent="-457200" algn="l" defTabSz="1219085" rtl="0" eaLnBrk="1" latinLnBrk="0" hangingPunct="1">
              <a:lnSpc>
                <a:spcPct val="90000"/>
              </a:lnSpc>
              <a:spcBef>
                <a:spcPts val="1500"/>
              </a:spcBef>
              <a:buClr>
                <a:schemeClr val="accent1"/>
              </a:buClr>
              <a:buSzPct val="100000"/>
              <a:buFont typeface="Arial" panose="020B0604020202020204" pitchFamily="34" charset="0"/>
              <a:buChar char="•"/>
              <a:defRPr sz="2000" kern="1200">
                <a:solidFill>
                  <a:schemeClr val="accent1"/>
                </a:solidFill>
                <a:latin typeface="+mn-lt"/>
                <a:ea typeface="+mn-ea"/>
                <a:cs typeface="+mn-cs"/>
              </a:defRPr>
            </a:lvl5pPr>
            <a:lvl6pPr marL="3352484"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27"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69"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112" indent="-304771" algn="l" defTabSz="121908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nb-NO" sz="1400" b="1">
                <a:solidFill>
                  <a:schemeClr val="accent6"/>
                </a:solidFill>
              </a:rPr>
              <a:t>Et utdrag fra handlingsplanen med overordnet status finnes i vedlegg 3</a:t>
            </a:r>
          </a:p>
        </p:txBody>
      </p:sp>
      <p:pic>
        <p:nvPicPr>
          <p:cNvPr id="14" name="Bilde 20" descr="Et bilde som inneholder tekst&#10;&#10;Automatisk generert beskrivelse">
            <a:extLst>
              <a:ext uri="{FF2B5EF4-FFF2-40B4-BE49-F238E27FC236}">
                <a16:creationId xmlns:a16="http://schemas.microsoft.com/office/drawing/2014/main" id="{449AD0BC-8602-4B67-9A8C-45CCE3BA9405}"/>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89623" y="7305553"/>
            <a:ext cx="502855" cy="426665"/>
          </a:xfrm>
          <a:prstGeom prst="rect">
            <a:avLst/>
          </a:prstGeom>
        </p:spPr>
      </p:pic>
    </p:spTree>
    <p:extLst>
      <p:ext uri="{BB962C8B-B14F-4D97-AF65-F5344CB8AC3E}">
        <p14:creationId xmlns:p14="http://schemas.microsoft.com/office/powerpoint/2010/main" val="50537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2.xml><?xml version="1.0" encoding="utf-8"?>
<a:theme xmlns:a="http://schemas.openxmlformats.org/drawingml/2006/main" name="1_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3A3DBA-00A2-493C-8EEC-11B8A9592E36}">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483B77BC2D09C48AEAE6DE6282CE09C" ma:contentTypeVersion="11" ma:contentTypeDescription="Opprett et nytt dokument." ma:contentTypeScope="" ma:versionID="d080978275c6bc096ea74a26b9496e24">
  <xsd:schema xmlns:xsd="http://www.w3.org/2001/XMLSchema" xmlns:xs="http://www.w3.org/2001/XMLSchema" xmlns:p="http://schemas.microsoft.com/office/2006/metadata/properties" xmlns:ns2="5371e8e2-a9e8-46df-a91b-761db99c8728" xmlns:ns3="7bfd8652-9f54-45a4-9684-efa1596a6182" targetNamespace="http://schemas.microsoft.com/office/2006/metadata/properties" ma:root="true" ma:fieldsID="77f21b7e2e5b4586ec1acf955fc10f4f" ns2:_="" ns3:_="">
    <xsd:import namespace="5371e8e2-a9e8-46df-a91b-761db99c8728"/>
    <xsd:import namespace="7bfd8652-9f54-45a4-9684-efa1596a6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1e8e2-a9e8-46df-a91b-761db99c8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fd8652-9f54-45a4-9684-efa1596a6182"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bfd8652-9f54-45a4-9684-efa1596a6182">
      <UserInfo>
        <DisplayName>Øwre, Grete</DisplayName>
        <AccountId>126</AccountId>
        <AccountType/>
      </UserInfo>
      <UserInfo>
        <DisplayName>Bjørgaas, Knut</DisplayName>
        <AccountId>29</AccountId>
        <AccountType/>
      </UserInfo>
      <UserInfo>
        <DisplayName>Mehus, Nils</DisplayName>
        <AccountId>69</AccountId>
        <AccountType/>
      </UserInfo>
      <UserInfo>
        <DisplayName>Alvik, Tor</DisplayName>
        <AccountId>75</AccountId>
        <AccountType/>
      </UserInfo>
    </SharedWithUsers>
  </documentManagement>
</p:properties>
</file>

<file path=customXml/itemProps1.xml><?xml version="1.0" encoding="utf-8"?>
<ds:datastoreItem xmlns:ds="http://schemas.openxmlformats.org/officeDocument/2006/customXml" ds:itemID="{DE7EF264-80C1-4ED0-8496-958B68C08893}">
  <ds:schemaRefs>
    <ds:schemaRef ds:uri="5371e8e2-a9e8-46df-a91b-761db99c8728"/>
    <ds:schemaRef ds:uri="7bfd8652-9f54-45a4-9684-efa1596a61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820658-18F2-4FBE-B792-88A5903D392B}">
  <ds:schemaRefs>
    <ds:schemaRef ds:uri="http://schemas.microsoft.com/sharepoint/v3/contenttype/forms"/>
  </ds:schemaRefs>
</ds:datastoreItem>
</file>

<file path=customXml/itemProps3.xml><?xml version="1.0" encoding="utf-8"?>
<ds:datastoreItem xmlns:ds="http://schemas.openxmlformats.org/officeDocument/2006/customXml" ds:itemID="{72DB66DF-9437-4C3D-BFA6-305C7FF1B272}">
  <ds:schemaRefs>
    <ds:schemaRef ds:uri="7bfd8652-9f54-45a4-9684-efa1596a6182"/>
    <ds:schemaRef ds:uri="5371e8e2-a9e8-46df-a91b-761db99c8728"/>
    <ds:schemaRef ds:uri="http://purl.org/dc/dcmitype/"/>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13261</Words>
  <Application>Microsoft Office PowerPoint</Application>
  <PresentationFormat>Egendefinert</PresentationFormat>
  <Paragraphs>1173</Paragraphs>
  <Slides>47</Slides>
  <Notes>37</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47</vt:i4>
      </vt:variant>
    </vt:vector>
  </HeadingPairs>
  <TitlesOfParts>
    <vt:vector size="55" baseType="lpstr">
      <vt:lpstr>Arial</vt:lpstr>
      <vt:lpstr>Calibri</vt:lpstr>
      <vt:lpstr>Calibri Light</vt:lpstr>
      <vt:lpstr>Segoe UI</vt:lpstr>
      <vt:lpstr>Verdana</vt:lpstr>
      <vt:lpstr>Wingdings</vt:lpstr>
      <vt:lpstr>Digdir PPTmal</vt:lpstr>
      <vt:lpstr>1_Digdir PPTmal</vt:lpstr>
      <vt:lpstr>PowerPoint-presentasjon</vt:lpstr>
      <vt:lpstr>Forord</vt:lpstr>
      <vt:lpstr>Innhold</vt:lpstr>
      <vt:lpstr>Sammendrag</vt:lpstr>
      <vt:lpstr>Vi er godt i gang</vt:lpstr>
      <vt:lpstr>Status 2020</vt:lpstr>
      <vt:lpstr>Er vi i rute? </vt:lpstr>
      <vt:lpstr>Virksomhetenes opplevelse av egen situasjon</vt:lpstr>
      <vt:lpstr>Hva er status på innsatsområdene i digitaliseringsstrategien etter ett år?</vt:lpstr>
      <vt:lpstr>Sammenhengende tjenester med brukeren i sentrum</vt:lpstr>
      <vt:lpstr>Økt deling av data og verdiskaping</vt:lpstr>
      <vt:lpstr>Klart og digitaliseringsvennlig regelverk</vt:lpstr>
      <vt:lpstr>Felles økosystem for nasjonal digital samhandling og tjenesteutvikling</vt:lpstr>
      <vt:lpstr>Styring og samordning for en mer sammenhengende offentlig sektor</vt:lpstr>
      <vt:lpstr>Styrket samarbeid med privat sektor</vt:lpstr>
      <vt:lpstr>Økt digital kompetanse i offentlig sektor</vt:lpstr>
      <vt:lpstr>Digital sikkerhet</vt:lpstr>
      <vt:lpstr>Utfordringer og suksesskriterier for årene som kommer</vt:lpstr>
      <vt:lpstr>PowerPoint-presentasjon</vt:lpstr>
      <vt:lpstr>Nye føringer og utviklingstrekk</vt:lpstr>
      <vt:lpstr>PowerPoint-presentasjon</vt:lpstr>
      <vt:lpstr>Schrems II-dommen om deling av personopplysninger</vt:lpstr>
      <vt:lpstr>Nye politiske mål</vt:lpstr>
      <vt:lpstr>Økt fokus på bærekraft driver endring</vt:lpstr>
      <vt:lpstr>Det økonomiske handlingsrommet krymper</vt:lpstr>
      <vt:lpstr>Digitalisering under koronapandemien</vt:lpstr>
      <vt:lpstr>Smarte tjenester med kunstig intelligens </vt:lpstr>
      <vt:lpstr>Data som fundament for ny tjenesteutvikling</vt:lpstr>
      <vt:lpstr>Andre teknologier og eksempler</vt:lpstr>
      <vt:lpstr>Befolkningen etterlyser bedre brukerretting</vt:lpstr>
      <vt:lpstr>Tillit på prøve?</vt:lpstr>
      <vt:lpstr>Vi må utvikle ny kompetanse og lære hele livet</vt:lpstr>
      <vt:lpstr>Hvordan påvirker det handlingsplanen?</vt:lpstr>
      <vt:lpstr>Anbefalinger</vt:lpstr>
      <vt:lpstr>Igangsette strategi for digital kompetanse</vt:lpstr>
      <vt:lpstr>Inkludere nye initiativer for økt måloppnåelse</vt:lpstr>
      <vt:lpstr>Synliggjøre handlingsplanens effekt på bærekraftsmålene</vt:lpstr>
      <vt:lpstr>Styrke sammenheng mellom livshendelsene og initiativene</vt:lpstr>
      <vt:lpstr>Styrke oppfølgingen på virksomhetsnivå</vt:lpstr>
      <vt:lpstr>Styrke oppfølgingen på departementsnivå</vt:lpstr>
      <vt:lpstr>PowerPoint-presentasjon</vt:lpstr>
      <vt:lpstr>Vedlegg 1 – Missions som innovasjonstilnærming</vt:lpstr>
      <vt:lpstr>Vedlegg 2 – Definisjoner av muliggjørende teknologier</vt:lpstr>
      <vt:lpstr>Vedlegg 3</vt:lpstr>
      <vt:lpstr>Oversikt status per innsatsområde</vt:lpstr>
      <vt:lpstr>Livshendelsene og «Regjeringen vil»-initiativene</vt:lpstr>
      <vt:lpstr>Livshendelsene og «Regjeringen vil»-initiativene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Mannsåker, Mette Louise</dc:creator>
  <cp:lastModifiedBy>Mannsåker, Mette Louise</cp:lastModifiedBy>
  <cp:revision>1</cp:revision>
  <cp:lastPrinted>1601-01-01T00:00:00Z</cp:lastPrinted>
  <dcterms:created xsi:type="dcterms:W3CDTF">2020-12-04T14:30:51Z</dcterms:created>
  <dcterms:modified xsi:type="dcterms:W3CDTF">2021-05-20T09:24:10Z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0x0101003483B77BC2D09C48AEAE6DE6282CE09C</vt:lpwstr>
  </property>
</Properties>
</file>