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3" r:id="rId5"/>
    <p:sldId id="266" r:id="rId6"/>
    <p:sldId id="269" r:id="rId7"/>
    <p:sldId id="265" r:id="rId8"/>
    <p:sldId id="268" r:id="rId9"/>
    <p:sldId id="267" r:id="rId10"/>
    <p:sldId id="26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öhlich, Christiane Andrea" userId="620299a9-ac9b-4c8f-ad1a-841dd02d6f85" providerId="ADAL" clId="{848D0803-593C-4934-BFEF-C1EDB1264028}"/>
    <pc:docChg chg="custSel modSld">
      <pc:chgData name="Fröhlich, Christiane Andrea" userId="620299a9-ac9b-4c8f-ad1a-841dd02d6f85" providerId="ADAL" clId="{848D0803-593C-4934-BFEF-C1EDB1264028}" dt="2021-03-24T12:36:39.954" v="170" actId="20577"/>
      <pc:docMkLst>
        <pc:docMk/>
      </pc:docMkLst>
      <pc:sldChg chg="modNotesTx">
        <pc:chgData name="Fröhlich, Christiane Andrea" userId="620299a9-ac9b-4c8f-ad1a-841dd02d6f85" providerId="ADAL" clId="{848D0803-593C-4934-BFEF-C1EDB1264028}" dt="2021-03-24T12:36:39.954" v="170" actId="20577"/>
        <pc:sldMkLst>
          <pc:docMk/>
          <pc:sldMk cId="0" sldId="262"/>
        </pc:sldMkLst>
      </pc:sldChg>
      <pc:sldChg chg="modNotesTx">
        <pc:chgData name="Fröhlich, Christiane Andrea" userId="620299a9-ac9b-4c8f-ad1a-841dd02d6f85" providerId="ADAL" clId="{848D0803-593C-4934-BFEF-C1EDB1264028}" dt="2021-03-24T12:31:18.436" v="168" actId="20577"/>
        <pc:sldMkLst>
          <pc:docMk/>
          <pc:sldMk cId="0" sldId="267"/>
        </pc:sldMkLst>
      </pc:sldChg>
      <pc:sldChg chg="modNotesTx">
        <pc:chgData name="Fröhlich, Christiane Andrea" userId="620299a9-ac9b-4c8f-ad1a-841dd02d6f85" providerId="ADAL" clId="{848D0803-593C-4934-BFEF-C1EDB1264028}" dt="2021-03-24T12:31:27.326" v="169" actId="20577"/>
        <pc:sldMkLst>
          <pc:docMk/>
          <pc:sldMk cId="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B1DE7A9A-A3AB-497C-B2A1-16E96AB4D5D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848AF43-C08F-4541-AA8B-E250B1570D2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9B431DA-2AEA-4423-9449-2FF6A3711CE1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02ECA7C4-E534-482C-B81D-71AD3EB4C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C2A09C1B-EA12-4B5B-A4E4-93E053C67EE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4BD2D1D-483F-4891-8198-18F2C31C711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9641E81-E8E4-4E38-AD97-025ECEDA39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79F1754-4340-4211-8869-6CFA97B8897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76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454C04C-031A-4474-9A9D-1F760BB63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97594F2-0BAB-443C-A2B4-4F4CBD8116E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EC7B55B-6F90-4A32-9CAF-3C0AC0B3FA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2EAD0320-8468-4A83-BB13-11A408BF2E3E}" type="slidenum"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0DA70A4-24E5-4FC3-B437-C3AC544C1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FB08927-9C76-4BF7-8E0C-D8C088BC92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0A19EBF-B5A6-46AD-83EC-075F4FC8C1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ABC14BAA-0979-4B23-B509-4C5F4894BECB}" type="slidenum"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D9A95A5-775D-44C7-85BB-5A959EC8E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D722317-E749-40EE-AE74-E251BBF105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5F33CA-7A13-4B68-929B-09B29A9122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234D054D-9106-43BC-A3CC-B9DB79A7BD81}" type="slidenum"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105859E-F6F9-4302-A094-333BD4E54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A5902BE-61CF-4D1D-850E-1A3B4E4AA2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FCA6FD7-1A52-4450-B54F-C27EE41D31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22CFE897-89D0-413A-8632-8DD7DB3D3BD2}" type="slidenum"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A1B8427-8EA7-460D-B223-54BDF48F5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88FE0B7-E917-4738-ABBE-C77337C547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015E01-1CA5-4509-895E-302CDCF9DD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C82DEA-032F-4A2B-BC6C-B2656215146F}" type="slidenum"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0024A48-E889-4556-B0F8-BC73CBDAE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38E7506-66F8-48A8-B35D-6B1AD4D03D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5B17946-5895-4413-962C-405EA01A47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33B062B-80B0-4E29-AB81-9089FF2D6978}" type="slidenum"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C0F2CDB-FC0A-46F2-8C4C-8D8B32BB9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A267111-0D78-4EC8-8A56-4D58C80055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7D9B332-C2F6-4381-AC97-3AA058CA32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98BCDB-CE30-47B4-B306-C1A9C7838D52}" type="slidenum"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324297C-5DD7-4444-8925-20765A5D68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F3DE5D9-872A-45AB-B920-5D05B44BB2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BBA37EE-34C3-4348-A53F-FAAFDD1DE1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8C51EE2-71D1-4938-B94A-142A9C5E59A2}" type="slidenum">
              <a:t>10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213741-E92B-45E6-9909-351A1A0DFAD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F760A10-1A02-43CC-A263-C4FA708492A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140F95-913C-4133-9076-C29A49D5E1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4430E2-AF68-48ED-9140-3E0BB03A79DB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DE78F9-AB1C-45F7-BB5B-65D331703C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222B88-DC2F-42E7-BCAB-BEE87E1F34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7ED0ED-6358-4FFF-B252-6217EDBB9B3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3025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184996-7F2C-4105-ABFC-DC4CACD63B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1549960-FEE8-44CB-B29E-7A16BB5D507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943347-03DF-4A53-B01D-3096F0FB48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9F7FCA-C92B-473D-971D-E8F8494A224F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C479445-A097-4191-88A0-2A12E0BE22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9427DB-F225-403D-9D91-FA6E9023DD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DB32CC-F34F-491D-B54C-ED2AF48C94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06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C3F7174-9CAD-405F-84FE-59422558EED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8E935D6-7CB5-4235-A7F3-794AEA6F92B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A05FB0-2596-4C23-A54C-B224CE078F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72D4FF-80E9-4EA3-BAC4-8650108CC399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466915-1322-4BD4-880D-7393BC1B49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0292C2-2FE8-417D-AC75-FE0906B360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F92EE6-4AE9-4AA9-A2FB-B12FB203D05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3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B418A8-6919-43F6-974D-ACFD16E667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C79311-8F31-4529-90F0-C77302CF12A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B998B1-8E02-4A68-9956-588D3904A8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148D49-3AFE-48ED-9834-1BF49E1F742D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BCA815-972B-4660-A442-E95C5B573D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4D28E1-1C51-411B-A983-15B2F5E7BE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FEC644-023F-4CCD-8E0E-CFA7810A712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3390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3478C5-C281-465E-8FBE-CF152B85C8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20DFC4-08D4-42EB-B67D-0D52C7FC59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1CAEB47-855B-4F99-8E24-6F4DB16671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75E0CC-BDE6-48D3-8CA2-B192BE1A443B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E64B23-5E46-4602-BC4B-36C01CBDBD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DC8C2B-AA76-4A77-9AFF-786405771A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751FC1-E19F-4DCA-B1A5-7AB95E6D28D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87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ADC144-DC7F-4303-8D75-6DFF8462E4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5D1573-EB5C-457D-9069-017151B250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A60AD4-DE5B-4912-A553-0ECD17DFDE9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9A13273-20E0-49B5-A4FF-D56DF492FA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EB6DE5-41E4-4F0B-B74C-5390D89E91DC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AF99722-5F72-4945-98AE-5FFAA6F198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508E4C3-B00C-4D90-A88C-FAA16723E2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522D95-1A07-4D45-B41F-BD85C73D195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44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CE211E-26F9-4151-BEC6-60E45B846F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D7F920-2739-42B6-93B9-0D5E97E1B6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A72551-1447-4B01-B23B-140B2F8A683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D1DD46A-39C6-42CA-85C9-182695A5444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CE1BBB9-94F9-4703-BBAD-90DB5C29792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23A746D-FC8B-42C5-9127-DAB72C9E68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AFB4F4-E8F4-4842-A0F7-0DCEE1461455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98141A-9FBA-4F6B-94EF-8EE2585A87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81BD4A4-8DA3-4382-BB16-66CB05DBFA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35A45-470B-4FAE-9D76-4E2D8F5FB8F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F03DCC-11EE-4890-BD01-4C1ECA13DCD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D0853DD-507B-41DC-B77C-8B87BC1AB4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3F1077-2CD7-4797-AAA8-BD8C426E63A1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48DBC1B-259E-4246-B734-253ED960FC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55AA226-6460-4098-8D62-258DF3BE8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BD64D4-B7A9-4AE7-9257-C8B04C0A499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410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C7F824F-B427-4F21-9545-216C3F221E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D9113F-8B1D-47AC-92E4-F46B4E71DF55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022C95B-C621-4D8B-9E60-09866C8337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FDE5FE-D5A4-40B2-9854-CBF5B62001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0B4F07-9EE9-4850-B24D-7A73D1B370B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1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C78394-32BA-4D8D-944A-1F084E4E38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0A6E4D-B736-4D8C-ABAD-34AAE2D9DF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39E7DFC-A4C4-424B-A2BC-6E42570479E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FC2B1AC-20C3-4B88-AB3E-75F8DFD3B6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58D610-6EE7-4876-8603-E5DC532550ED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4EA7B8-C66E-450B-810C-849652E648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CE1130F-FA64-44AB-8A3B-D31490681C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C7638A-A37A-43AA-A632-882E7ECB36F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5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30D952-A755-49AC-8DC3-2177E6E08D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03A48DB-CF65-4352-B75B-DB78BDF7DC6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D5E9ED6-E23B-4708-BBA7-BDEF3918DD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B747C7-1580-4A3E-8104-82597870E4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CA2DD2-3A63-4D0B-8DFA-675079924B89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4D9EA31-9B62-419F-8711-37C962E05C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1A97FD-BC70-4FD5-BE78-4BB83EEC3D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86AC82-92BB-445F-A634-ED29B224A0B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016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DEDF6AA-0E30-4A4C-98CA-8246C270B3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9E22548-75DE-4255-A409-B35BC1F9C2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FCE266-AFB5-482A-A79E-6AF3FA5DFB4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A0B4B66-BDE8-4CCC-8265-3CFA68D9E27F}" type="datetime1">
              <a:rPr lang="nb-NO"/>
              <a:pPr lvl="0"/>
              <a:t>24.03.2021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E1F9C8-DEC5-4E42-9E16-2D19913404D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B63C6E-2171-4066-B218-312B3FE8EE3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527408A-6184-4E92-B599-0176A6EEF9BD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b-NO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b-NO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b-NO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78614907-3124-4B41-ABB0-AC1E087CCDB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D0D0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381A213-45A7-46C5-9476-F0244059D3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8037" r="14099" b="1"/>
          <a:stretch>
            <a:fillRect/>
          </a:stretch>
        </p:blipFill>
        <p:spPr>
          <a:xfrm>
            <a:off x="4547932" y="-9"/>
            <a:ext cx="7644063" cy="36814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A391F1F7-23BF-43C3-ADAF-6486D6A68D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3" r="10519" b="1"/>
          <a:stretch>
            <a:fillRect/>
          </a:stretch>
        </p:blipFill>
        <p:spPr>
          <a:xfrm>
            <a:off x="4547942" y="3681410"/>
            <a:ext cx="7644063" cy="31765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D4D4A084-8E89-4299-A09C-141B1832CB6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0D0D0D"/>
              </a:gs>
              <a:gs pos="100000">
                <a:srgbClr val="0D0D0D">
                  <a:alpha val="0"/>
                </a:srgbClr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7B9951F4-647F-44CA-B980-D034D5E1F0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8203" y="1115220"/>
            <a:ext cx="5395910" cy="2387598"/>
          </a:xfrm>
        </p:spPr>
        <p:txBody>
          <a:bodyPr anchorCtr="0"/>
          <a:lstStyle/>
          <a:p>
            <a:pPr lvl="0" algn="l"/>
            <a:r>
              <a:rPr lang="nb-NO" sz="5000">
                <a:solidFill>
                  <a:srgbClr val="FFFFFF"/>
                </a:solidFill>
              </a:rPr>
              <a:t>Nytt fra arbeidet med Felles datakatalog</a:t>
            </a:r>
          </a:p>
        </p:txBody>
      </p: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DEB041A4-F78C-4AC5-A505-7323D4D769BE}"/>
              </a:ext>
            </a:extLst>
          </p:cNvPr>
          <p:cNvCxnSpPr>
            <a:cxnSpLocks noMove="1" noResize="1"/>
          </p:cNvCxnSpPr>
          <p:nvPr/>
        </p:nvCxnSpPr>
        <p:spPr>
          <a:xfrm flipH="1">
            <a:off x="838203" y="3681410"/>
            <a:ext cx="11353793" cy="0"/>
          </a:xfrm>
          <a:prstGeom prst="straightConnector1">
            <a:avLst/>
          </a:prstGeom>
          <a:noFill/>
          <a:ln w="12701" cap="flat">
            <a:solidFill>
              <a:srgbClr val="ED7D31"/>
            </a:solidFill>
            <a:prstDash val="solid"/>
            <a:miter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F3E62B84-FB02-461A-974D-3C98A3578158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80FA9F14-AB97-4BEB-BDE9-619C1BD95E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2714" y="274832"/>
            <a:ext cx="3891924" cy="2270830"/>
          </a:xfrm>
        </p:spPr>
        <p:txBody>
          <a:bodyPr anchorCtr="1"/>
          <a:lstStyle/>
          <a:p>
            <a:pPr lvl="0" algn="ctr"/>
            <a:r>
              <a:rPr lang="nb-NO" sz="5400"/>
              <a:t>Sitter vi i samme båt?  </a:t>
            </a:r>
          </a:p>
        </p:txBody>
      </p:sp>
      <p:pic>
        <p:nvPicPr>
          <p:cNvPr id="4" name="Bilde 7" descr="Et bilde som inneholder vann, båt, utendørs, personer&#10;&#10;Automatisk generert beskrivelse">
            <a:extLst>
              <a:ext uri="{FF2B5EF4-FFF2-40B4-BE49-F238E27FC236}">
                <a16:creationId xmlns:a16="http://schemas.microsoft.com/office/drawing/2014/main" id="{5938CA04-57FC-410D-846A-DAE3D12DD5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914" r="-2" b="22124"/>
          <a:stretch>
            <a:fillRect/>
          </a:stretch>
        </p:blipFill>
        <p:spPr>
          <a:xfrm>
            <a:off x="0" y="9"/>
            <a:ext cx="7680960" cy="28204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5D9EF293-160D-47AB-95D1-DC0B065BA1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18797" y="3854708"/>
            <a:ext cx="5467929" cy="2534195"/>
          </a:xfrm>
        </p:spPr>
        <p:txBody>
          <a:bodyPr anchor="ctr"/>
          <a:lstStyle/>
          <a:p>
            <a:pPr lvl="0"/>
            <a:r>
              <a:rPr lang="nb-NO" sz="2000"/>
              <a:t>Virksomheter arbeider ofte hver for seg og bruker ulike tilnærminger for å dokumentere data. Publisering av dokumentasjon er ikke alltid prioritert. </a:t>
            </a:r>
          </a:p>
          <a:p>
            <a:pPr lvl="0"/>
            <a:r>
              <a:rPr lang="nb-NO" sz="2000"/>
              <a:t>Det er i dag for lite innhold i datakatalogene,  offentlig sektor og entreprenørene får derfor ikke fullt utbytte av Felles datakatalog.  </a:t>
            </a:r>
            <a:br>
              <a:rPr lang="nb-NO" sz="2000"/>
            </a:br>
            <a:endParaRPr lang="nb-NO" sz="2000"/>
          </a:p>
          <a:p>
            <a:pPr lvl="0"/>
            <a:endParaRPr lang="nb-NO" sz="2000"/>
          </a:p>
        </p:txBody>
      </p:sp>
      <p:pic>
        <p:nvPicPr>
          <p:cNvPr id="6" name="Bilde 11" descr="Et bilde som inneholder vann, gul, båt&#10;&#10;Automatisk generert beskrivelse">
            <a:extLst>
              <a:ext uri="{FF2B5EF4-FFF2-40B4-BE49-F238E27FC236}">
                <a16:creationId xmlns:a16="http://schemas.microsoft.com/office/drawing/2014/main" id="{AF04A7A8-3958-4643-BE1A-5C778E69B8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688" r="10518" b="3"/>
          <a:stretch>
            <a:fillRect/>
          </a:stretch>
        </p:blipFill>
        <p:spPr>
          <a:xfrm>
            <a:off x="7671075" y="2768739"/>
            <a:ext cx="4520930" cy="40892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20">
            <a:extLst>
              <a:ext uri="{FF2B5EF4-FFF2-40B4-BE49-F238E27FC236}">
                <a16:creationId xmlns:a16="http://schemas.microsoft.com/office/drawing/2014/main" id="{DBF576E7-DDC4-43A3-AC13-0615C6746458}"/>
              </a:ext>
            </a:extLst>
          </p:cNvPr>
          <p:cNvSpPr>
            <a:spLocks noMove="1" noResize="1"/>
          </p:cNvSpPr>
          <p:nvPr/>
        </p:nvSpPr>
        <p:spPr>
          <a:xfrm>
            <a:off x="0" y="2768739"/>
            <a:ext cx="12191996" cy="64008"/>
          </a:xfrm>
          <a:prstGeom prst="rect">
            <a:avLst/>
          </a:prstGeom>
          <a:solidFill>
            <a:srgbClr val="222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4546A"/>
              </a:solidFill>
              <a:uFillTx/>
              <a:latin typeface="Calibri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4B091E63-8D9D-4B6D-9AC7-11FADE87A7DF}"/>
              </a:ext>
            </a:extLst>
          </p:cNvPr>
          <p:cNvSpPr>
            <a:spLocks noMove="1" noResize="1"/>
          </p:cNvSpPr>
          <p:nvPr/>
        </p:nvSpPr>
        <p:spPr>
          <a:xfrm rot="5400013">
            <a:off x="4275569" y="3396996"/>
            <a:ext cx="6858000" cy="64008"/>
          </a:xfrm>
          <a:prstGeom prst="rect">
            <a:avLst/>
          </a:prstGeom>
          <a:solidFill>
            <a:srgbClr val="222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4546A"/>
              </a:solidFill>
              <a:uFillTx/>
              <a:latin typeface="Calibri"/>
            </a:endParaRPr>
          </a:p>
        </p:txBody>
      </p:sp>
      <p:sp>
        <p:nvSpPr>
          <p:cNvPr id="9" name="TekstSylinder 15">
            <a:extLst>
              <a:ext uri="{FF2B5EF4-FFF2-40B4-BE49-F238E27FC236}">
                <a16:creationId xmlns:a16="http://schemas.microsoft.com/office/drawing/2014/main" id="{621D41AB-879E-48FC-987E-F85364CBF9A2}"/>
              </a:ext>
            </a:extLst>
          </p:cNvPr>
          <p:cNvSpPr txBox="1"/>
          <p:nvPr/>
        </p:nvSpPr>
        <p:spPr>
          <a:xfrm>
            <a:off x="4235199" y="1516541"/>
            <a:ext cx="3209736" cy="1827190"/>
          </a:xfrm>
          <a:prstGeom prst="rect">
            <a:avLst/>
          </a:prstGeom>
          <a:solidFill>
            <a:srgbClr val="70AD47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1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skal vi seile vår egen sjø, eller skal vi ro sammen og samle kreftene?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43D64783-4089-44BD-9D93-18220F53A71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BC0E1A07-9406-40FA-976C-686D66F713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557189"/>
            <a:ext cx="10515600" cy="1133499"/>
          </a:xfrm>
        </p:spPr>
        <p:txBody>
          <a:bodyPr anchorCtr="1"/>
          <a:lstStyle/>
          <a:p>
            <a:pPr lvl="0" algn="ctr"/>
            <a:r>
              <a:rPr lang="nb-NO" sz="5200" dirty="0">
                <a:cs typeface="Calibri Light"/>
              </a:rPr>
              <a:t>Løsninger vi tilbyr i dag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0179733-4B28-41F4-97F5-49835F9086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4432" y="1559719"/>
          <a:ext cx="10115072" cy="46263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89483">
                  <a:extLst>
                    <a:ext uri="{9D8B030D-6E8A-4147-A177-3AD203B41FA5}">
                      <a16:colId xmlns:a16="http://schemas.microsoft.com/office/drawing/2014/main" val="3471013072"/>
                    </a:ext>
                  </a:extLst>
                </a:gridCol>
                <a:gridCol w="1922151">
                  <a:extLst>
                    <a:ext uri="{9D8B030D-6E8A-4147-A177-3AD203B41FA5}">
                      <a16:colId xmlns:a16="http://schemas.microsoft.com/office/drawing/2014/main" val="1167862817"/>
                    </a:ext>
                  </a:extLst>
                </a:gridCol>
                <a:gridCol w="2286585">
                  <a:extLst>
                    <a:ext uri="{9D8B030D-6E8A-4147-A177-3AD203B41FA5}">
                      <a16:colId xmlns:a16="http://schemas.microsoft.com/office/drawing/2014/main" val="1718678100"/>
                    </a:ext>
                  </a:extLst>
                </a:gridCol>
                <a:gridCol w="2164768">
                  <a:extLst>
                    <a:ext uri="{9D8B030D-6E8A-4147-A177-3AD203B41FA5}">
                      <a16:colId xmlns:a16="http://schemas.microsoft.com/office/drawing/2014/main" val="2669116883"/>
                    </a:ext>
                  </a:extLst>
                </a:gridCol>
                <a:gridCol w="1452085">
                  <a:extLst>
                    <a:ext uri="{9D8B030D-6E8A-4147-A177-3AD203B41FA5}">
                      <a16:colId xmlns:a16="http://schemas.microsoft.com/office/drawing/2014/main" val="2133907781"/>
                    </a:ext>
                  </a:extLst>
                </a:gridCol>
              </a:tblGrid>
              <a:tr h="1213454">
                <a:tc>
                  <a:txBody>
                    <a:bodyPr/>
                    <a:lstStyle/>
                    <a:p>
                      <a:pPr lvl="0" algn="l" fontAlgn="auto"/>
                      <a:r>
                        <a:rPr lang="nb-NO" sz="1700"/>
                        <a:t>​​</a:t>
                      </a:r>
                      <a:endParaRPr lang="nb-NO" sz="1700" b="1" i="0">
                        <a:solidFill>
                          <a:srgbClr val="FFFFFF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l" fontAlgn="auto"/>
                      <a:r>
                        <a:rPr lang="nb-NO" sz="1700"/>
                        <a:t>Registrerings-løsning i Felles datakatalog -skrivetilgang​</a:t>
                      </a:r>
                      <a:endParaRPr lang="nb-NO" sz="1700" b="1" i="0">
                        <a:solidFill>
                          <a:srgbClr val="FFFFFF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l" fontAlgn="auto"/>
                      <a:r>
                        <a:rPr lang="nb-NO" sz="1700"/>
                        <a:t>Registrerings-løsning i Felles datakatalog  -lesetilgang​</a:t>
                      </a:r>
                    </a:p>
                    <a:p>
                      <a:pPr lvl="0" algn="l" fontAlgn="auto"/>
                      <a:r>
                        <a:rPr lang="nb-NO" sz="1300"/>
                        <a:t>​</a:t>
                      </a:r>
                      <a:endParaRPr lang="nb-NO" sz="1700" b="1" i="0">
                        <a:solidFill>
                          <a:srgbClr val="FFFFFF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l" fontAlgn="auto"/>
                      <a:r>
                        <a:rPr lang="nb-NO" sz="1700"/>
                        <a:t>Høste-løsning​*​</a:t>
                      </a:r>
                      <a:endParaRPr lang="nb-NO" sz="1700" b="1" i="0">
                        <a:solidFill>
                          <a:srgbClr val="FFFFFF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l" fontAlgn="auto"/>
                      <a:r>
                        <a:rPr lang="nb-NO" sz="1700"/>
                        <a:t>Portal </a:t>
                      </a:r>
                      <a:r>
                        <a:rPr lang="nb-NO" sz="1500"/>
                        <a:t>​</a:t>
                      </a:r>
                      <a:br>
                        <a:rPr lang="nb-NO" sz="1500"/>
                      </a:br>
                      <a:r>
                        <a:rPr lang="nb-NO" sz="1500"/>
                        <a:t>data.norge.no​</a:t>
                      </a:r>
                      <a:endParaRPr lang="nb-NO" sz="1700" b="1" i="0">
                        <a:solidFill>
                          <a:srgbClr val="FFFFFF"/>
                        </a:solidFill>
                      </a:endParaRPr>
                    </a:p>
                  </a:txBody>
                  <a:tcPr marL="83320" marR="83320" marT="41660" marB="41660"/>
                </a:tc>
                <a:extLst>
                  <a:ext uri="{0D108BD9-81ED-4DB2-BD59-A6C34878D82A}">
                    <a16:rowId xmlns:a16="http://schemas.microsoft.com/office/drawing/2014/main" val="1679287719"/>
                  </a:ext>
                </a:extLst>
              </a:tr>
              <a:tr h="398166">
                <a:tc>
                  <a:txBody>
                    <a:bodyPr/>
                    <a:lstStyle/>
                    <a:p>
                      <a:pPr lvl="0" algn="l" fontAlgn="auto"/>
                      <a:r>
                        <a:rPr lang="nb-NO" sz="1700"/>
                        <a:t>Datasett-katalog​​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extLst>
                  <a:ext uri="{0D108BD9-81ED-4DB2-BD59-A6C34878D82A}">
                    <a16:rowId xmlns:a16="http://schemas.microsoft.com/office/drawing/2014/main" val="2882584421"/>
                  </a:ext>
                </a:extLst>
              </a:tr>
              <a:tr h="663607">
                <a:tc>
                  <a:txBody>
                    <a:bodyPr/>
                    <a:lstStyle/>
                    <a:p>
                      <a:pPr lvl="0" algn="l" fontAlgn="auto"/>
                      <a:r>
                        <a:rPr lang="nb-NO" sz="1700"/>
                        <a:t>API-katalog​​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</a:p>
                    <a:p>
                      <a:pPr lvl="0" algn="ctr" fontAlgn="auto"/>
                      <a:r>
                        <a:rPr lang="nb-NO" sz="1700"/>
                        <a:t> 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</a:p>
                    <a:p>
                      <a:pPr lvl="0" algn="ctr" fontAlgn="auto"/>
                      <a:r>
                        <a:rPr lang="nb-NO" sz="1700"/>
                        <a:t>​​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extLst>
                  <a:ext uri="{0D108BD9-81ED-4DB2-BD59-A6C34878D82A}">
                    <a16:rowId xmlns:a16="http://schemas.microsoft.com/office/drawing/2014/main" val="3735329568"/>
                  </a:ext>
                </a:extLst>
              </a:tr>
              <a:tr h="663607">
                <a:tc>
                  <a:txBody>
                    <a:bodyPr/>
                    <a:lstStyle/>
                    <a:p>
                      <a:pPr lvl="0" algn="l" fontAlgn="auto"/>
                      <a:r>
                        <a:rPr lang="nb-NO" sz="1700"/>
                        <a:t>Begrepskatalog​​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</a:p>
                    <a:p>
                      <a:pPr lvl="0" algn="ctr" fontAlgn="auto"/>
                      <a:r>
                        <a:rPr lang="nb-NO" sz="1700"/>
                        <a:t>​​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extLst>
                  <a:ext uri="{0D108BD9-81ED-4DB2-BD59-A6C34878D82A}">
                    <a16:rowId xmlns:a16="http://schemas.microsoft.com/office/drawing/2014/main" val="480367030"/>
                  </a:ext>
                </a:extLst>
              </a:tr>
              <a:tr h="398166">
                <a:tc>
                  <a:txBody>
                    <a:bodyPr/>
                    <a:lstStyle/>
                    <a:p>
                      <a:pPr lvl="0" algn="l" fontAlgn="auto"/>
                      <a:r>
                        <a:rPr lang="nb-NO" sz="1700"/>
                        <a:t>Modellkatalog​​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400"/>
                        <a:t>nei​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nei​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​ja 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​ja​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extLst>
                  <a:ext uri="{0D108BD9-81ED-4DB2-BD59-A6C34878D82A}">
                    <a16:rowId xmlns:a16="http://schemas.microsoft.com/office/drawing/2014/main" val="845901520"/>
                  </a:ext>
                </a:extLst>
              </a:tr>
              <a:tr h="891137">
                <a:tc>
                  <a:txBody>
                    <a:bodyPr/>
                    <a:lstStyle/>
                    <a:p>
                      <a:pPr lvl="0" algn="l" fontAlgn="auto"/>
                      <a:r>
                        <a:rPr lang="nb-NO" sz="1700"/>
                        <a:t>​Tjeneste- oghendelseskatalog</a:t>
                      </a:r>
                      <a:r>
                        <a:rPr lang="nb-NO" sz="1400"/>
                        <a:t>​</a:t>
                      </a:r>
                      <a:br>
                        <a:rPr lang="nb-NO" sz="1400"/>
                      </a:br>
                      <a:r>
                        <a:rPr lang="nb-NO" sz="1400"/>
                        <a:t>(beta)​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nei​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nei​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​ja​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extLst>
                  <a:ext uri="{0D108BD9-81ED-4DB2-BD59-A6C34878D82A}">
                    <a16:rowId xmlns:a16="http://schemas.microsoft.com/office/drawing/2014/main" val="419541232"/>
                  </a:ext>
                </a:extLst>
              </a:tr>
              <a:tr h="398166">
                <a:tc>
                  <a:txBody>
                    <a:bodyPr/>
                    <a:lstStyle/>
                    <a:p>
                      <a:pPr lvl="0" algn="l" fontAlgn="auto"/>
                      <a:r>
                        <a:rPr lang="nb-NO" sz="1700"/>
                        <a:t>Behandlingsoversikt​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ja​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nei​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tc>
                  <a:txBody>
                    <a:bodyPr/>
                    <a:lstStyle/>
                    <a:p>
                      <a:pPr lvl="0" algn="ctr" fontAlgn="auto"/>
                      <a:r>
                        <a:rPr lang="nb-NO" sz="1700"/>
                        <a:t>nei​</a:t>
                      </a:r>
                      <a:endParaRPr lang="nb-NO" sz="1700" b="0" i="0">
                        <a:solidFill>
                          <a:srgbClr val="1E2B3C"/>
                        </a:solidFill>
                      </a:endParaRPr>
                    </a:p>
                  </a:txBody>
                  <a:tcPr marL="83320" marR="83320" marT="41660" marB="41660"/>
                </a:tc>
                <a:extLst>
                  <a:ext uri="{0D108BD9-81ED-4DB2-BD59-A6C34878D82A}">
                    <a16:rowId xmlns:a16="http://schemas.microsoft.com/office/drawing/2014/main" val="17234714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9B7F15-7CDC-43C6-BAEE-4AD70426A2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3422" y="-111127"/>
            <a:ext cx="10515600" cy="1325559"/>
          </a:xfrm>
        </p:spPr>
        <p:txBody>
          <a:bodyPr anchorCtr="1"/>
          <a:lstStyle/>
          <a:p>
            <a:pPr lvl="0" algn="ctr"/>
            <a:r>
              <a:rPr lang="nb-NO">
                <a:cs typeface="Calibri Light"/>
              </a:rPr>
              <a:t>Leveranseplan for FDK</a:t>
            </a: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0205B79-93CB-405A-816E-915CB98B5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511" y="849313"/>
            <a:ext cx="10697574" cy="600630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273E45-1F48-4204-89BE-7C7F1AFFDB5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b-NO">
                <a:cs typeface="Calibri Light"/>
              </a:rPr>
              <a:t>Virksomhetsintern funksjonalitet </a:t>
            </a:r>
          </a:p>
        </p:txBody>
      </p:sp>
      <p:grpSp>
        <p:nvGrpSpPr>
          <p:cNvPr id="3" name="Plassholder for innhold 2">
            <a:extLst>
              <a:ext uri="{FF2B5EF4-FFF2-40B4-BE49-F238E27FC236}">
                <a16:creationId xmlns:a16="http://schemas.microsoft.com/office/drawing/2014/main" id="{F06E596A-85BB-4AD7-814A-A56A981317DB}"/>
              </a:ext>
            </a:extLst>
          </p:cNvPr>
          <p:cNvGrpSpPr/>
          <p:nvPr/>
        </p:nvGrpSpPr>
        <p:grpSpPr>
          <a:xfrm>
            <a:off x="838203" y="1827748"/>
            <a:ext cx="10515600" cy="4347094"/>
            <a:chOff x="838203" y="1827748"/>
            <a:chExt cx="10515600" cy="4347094"/>
          </a:xfrm>
        </p:grpSpPr>
        <p:sp>
          <p:nvSpPr>
            <p:cNvPr id="4" name="Frihåndsform: figur 3">
              <a:extLst>
                <a:ext uri="{FF2B5EF4-FFF2-40B4-BE49-F238E27FC236}">
                  <a16:creationId xmlns:a16="http://schemas.microsoft.com/office/drawing/2014/main" id="{86E232C2-A753-40E8-A7CA-F359A3E50052}"/>
                </a:ext>
              </a:extLst>
            </p:cNvPr>
            <p:cNvSpPr/>
            <p:nvPr/>
          </p:nvSpPr>
          <p:spPr>
            <a:xfrm>
              <a:off x="838203" y="1827748"/>
              <a:ext cx="10515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4472C4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nb-NO"/>
            </a:p>
          </p:txBody>
        </p:sp>
        <p:sp>
          <p:nvSpPr>
            <p:cNvPr id="5" name="Frihåndsform: figur 4">
              <a:extLst>
                <a:ext uri="{FF2B5EF4-FFF2-40B4-BE49-F238E27FC236}">
                  <a16:creationId xmlns:a16="http://schemas.microsoft.com/office/drawing/2014/main" id="{DB7194E8-F402-41E9-BE1B-EE4F0D8DC5B3}"/>
                </a:ext>
              </a:extLst>
            </p:cNvPr>
            <p:cNvSpPr/>
            <p:nvPr/>
          </p:nvSpPr>
          <p:spPr>
            <a:xfrm>
              <a:off x="838203" y="1827748"/>
              <a:ext cx="10515600" cy="14490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15600"/>
                <a:gd name="f7" fmla="val 1449029"/>
                <a:gd name="f8" fmla="+- 0 0 -90"/>
                <a:gd name="f9" fmla="*/ f3 1 10515600"/>
                <a:gd name="f10" fmla="*/ f4 1 144902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0515600"/>
                <a:gd name="f19" fmla="*/ f15 1 1449029"/>
                <a:gd name="f20" fmla="*/ 0 f16 1"/>
                <a:gd name="f21" fmla="*/ 0 f15 1"/>
                <a:gd name="f22" fmla="*/ 10515600 f16 1"/>
                <a:gd name="f23" fmla="*/ 1449029 f15 1"/>
                <a:gd name="f24" fmla="+- f17 0 f1"/>
                <a:gd name="f25" fmla="*/ f20 1 10515600"/>
                <a:gd name="f26" fmla="*/ f21 1 1449029"/>
                <a:gd name="f27" fmla="*/ f22 1 10515600"/>
                <a:gd name="f28" fmla="*/ f23 1 1449029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0515600" h="144902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10486" tIns="110486" rIns="110486" bIns="110486" anchor="t" anchorCtr="0" compatLnSpc="1">
              <a:noAutofit/>
            </a:bodyPr>
            <a:lstStyle/>
            <a:p>
              <a:pPr marL="0" marR="0" lvl="0" indent="0" algn="l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29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Pågående dialog med flere aktører, blant annet Skatt, Brønnøysundregistrene og NTNU/ utdanningssektoren.</a:t>
              </a:r>
              <a:endParaRPr lang="en-US" sz="2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58ED1475-D619-4811-B140-8E85B2742C3A}"/>
                </a:ext>
              </a:extLst>
            </p:cNvPr>
            <p:cNvSpPr/>
            <p:nvPr/>
          </p:nvSpPr>
          <p:spPr>
            <a:xfrm>
              <a:off x="838203" y="3276779"/>
              <a:ext cx="10515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4472C4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nb-NO"/>
            </a:p>
          </p:txBody>
        </p:sp>
        <p:sp>
          <p:nvSpPr>
            <p:cNvPr id="7" name="Frihåndsform: figur 6">
              <a:extLst>
                <a:ext uri="{FF2B5EF4-FFF2-40B4-BE49-F238E27FC236}">
                  <a16:creationId xmlns:a16="http://schemas.microsoft.com/office/drawing/2014/main" id="{1FE1B97E-83B7-41EA-9A6C-CD7012F464DF}"/>
                </a:ext>
              </a:extLst>
            </p:cNvPr>
            <p:cNvSpPr/>
            <p:nvPr/>
          </p:nvSpPr>
          <p:spPr>
            <a:xfrm>
              <a:off x="838203" y="3276779"/>
              <a:ext cx="10515600" cy="14490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15600"/>
                <a:gd name="f7" fmla="val 1449029"/>
                <a:gd name="f8" fmla="+- 0 0 -90"/>
                <a:gd name="f9" fmla="*/ f3 1 10515600"/>
                <a:gd name="f10" fmla="*/ f4 1 144902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0515600"/>
                <a:gd name="f19" fmla="*/ f15 1 1449029"/>
                <a:gd name="f20" fmla="*/ 0 f16 1"/>
                <a:gd name="f21" fmla="*/ 0 f15 1"/>
                <a:gd name="f22" fmla="*/ 10515600 f16 1"/>
                <a:gd name="f23" fmla="*/ 1449029 f15 1"/>
                <a:gd name="f24" fmla="+- f17 0 f1"/>
                <a:gd name="f25" fmla="*/ f20 1 10515600"/>
                <a:gd name="f26" fmla="*/ f21 1 1449029"/>
                <a:gd name="f27" fmla="*/ f22 1 10515600"/>
                <a:gd name="f28" fmla="*/ f23 1 1449029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0515600" h="144902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10486" tIns="110486" rIns="110486" bIns="110486" anchor="t" anchorCtr="0" compatLnSpc="1">
              <a:noAutofit/>
            </a:bodyPr>
            <a:lstStyle/>
            <a:p>
              <a:pPr marL="0" marR="0" lvl="0" indent="0" algn="l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29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Hvordan kan løsningen i større grad understøtte interne prosesser hos virksomheten rundt dokumentering. Knyttet til både begrepsnivå, datasett, API-er, m.m. </a:t>
              </a:r>
              <a:endParaRPr lang="en-US" sz="2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ihåndsform: figur 7">
              <a:extLst>
                <a:ext uri="{FF2B5EF4-FFF2-40B4-BE49-F238E27FC236}">
                  <a16:creationId xmlns:a16="http://schemas.microsoft.com/office/drawing/2014/main" id="{78117F85-EFB6-4293-97FE-0B1B16D23C97}"/>
                </a:ext>
              </a:extLst>
            </p:cNvPr>
            <p:cNvSpPr/>
            <p:nvPr/>
          </p:nvSpPr>
          <p:spPr>
            <a:xfrm>
              <a:off x="838203" y="4725811"/>
              <a:ext cx="10515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12701" cap="flat">
              <a:solidFill>
                <a:srgbClr val="4472C4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nb-NO"/>
            </a:p>
          </p:txBody>
        </p:sp>
        <p:sp>
          <p:nvSpPr>
            <p:cNvPr id="9" name="Frihåndsform: figur 8">
              <a:extLst>
                <a:ext uri="{FF2B5EF4-FFF2-40B4-BE49-F238E27FC236}">
                  <a16:creationId xmlns:a16="http://schemas.microsoft.com/office/drawing/2014/main" id="{2EC8DC04-52DB-46C0-A76B-24FEF70DBF8A}"/>
                </a:ext>
              </a:extLst>
            </p:cNvPr>
            <p:cNvSpPr/>
            <p:nvPr/>
          </p:nvSpPr>
          <p:spPr>
            <a:xfrm>
              <a:off x="838203" y="4725811"/>
              <a:ext cx="10515600" cy="144903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15600"/>
                <a:gd name="f7" fmla="val 1449029"/>
                <a:gd name="f8" fmla="+- 0 0 -90"/>
                <a:gd name="f9" fmla="*/ f3 1 10515600"/>
                <a:gd name="f10" fmla="*/ f4 1 1449029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0515600"/>
                <a:gd name="f19" fmla="*/ f15 1 1449029"/>
                <a:gd name="f20" fmla="*/ 0 f16 1"/>
                <a:gd name="f21" fmla="*/ 0 f15 1"/>
                <a:gd name="f22" fmla="*/ 10515600 f16 1"/>
                <a:gd name="f23" fmla="*/ 1449029 f15 1"/>
                <a:gd name="f24" fmla="+- f17 0 f1"/>
                <a:gd name="f25" fmla="*/ f20 1 10515600"/>
                <a:gd name="f26" fmla="*/ f21 1 1449029"/>
                <a:gd name="f27" fmla="*/ f22 1 10515600"/>
                <a:gd name="f28" fmla="*/ f23 1 1449029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0515600" h="1449029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10486" tIns="110486" rIns="110486" bIns="110486" anchor="t" anchorCtr="0" compatLnSpc="1">
              <a:noAutofit/>
            </a:bodyPr>
            <a:lstStyle/>
            <a:p>
              <a:pPr marL="0" marR="0" lvl="0" indent="0" algn="l" defTabSz="128904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b-NO" sz="29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Flere har påpekt behovet for en samlet løsning for å dokumentere data, likevel er det behov for å legge til rette for skjermet dokumentasjon. Eksempel på dette er Behandlingsoversikt. </a:t>
              </a:r>
              <a:endParaRPr lang="en-US" sz="29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1257E334-62B2-4D35-BB4B-E9702917D95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F300C141-0CBC-4E28-8FBF-2AFC150A7E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86056" y="485189"/>
            <a:ext cx="3582957" cy="1885035"/>
          </a:xfrm>
        </p:spPr>
        <p:txBody>
          <a:bodyPr anchorCtr="1"/>
          <a:lstStyle/>
          <a:p>
            <a:pPr lvl="0" algn="ctr"/>
            <a:r>
              <a:rPr lang="en-US" sz="4800"/>
              <a:t>Community</a:t>
            </a:r>
            <a:endParaRPr lang="en-US" sz="3200">
              <a:cs typeface="Calibri Light"/>
            </a:endParaRPr>
          </a:p>
        </p:txBody>
      </p:sp>
      <p:pic>
        <p:nvPicPr>
          <p:cNvPr id="4" name="Bilde 6">
            <a:extLst>
              <a:ext uri="{FF2B5EF4-FFF2-40B4-BE49-F238E27FC236}">
                <a16:creationId xmlns:a16="http://schemas.microsoft.com/office/drawing/2014/main" id="{AD0D6485-F6E9-47FF-B052-F2EFBA5A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1515"/>
          <a:stretch>
            <a:fillRect/>
          </a:stretch>
        </p:blipFill>
        <p:spPr>
          <a:xfrm>
            <a:off x="0" y="9"/>
            <a:ext cx="7680960" cy="28204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FF26289-7A67-4F4D-B25B-79613C4D58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2715" y="2758150"/>
            <a:ext cx="6172419" cy="3181179"/>
          </a:xfrm>
        </p:spPr>
        <p:txBody>
          <a:bodyPr anchor="ctr"/>
          <a:lstStyle/>
          <a:p>
            <a:pPr marL="0" lvl="0" indent="0">
              <a:buNone/>
            </a:pPr>
            <a:endParaRPr lang="nb-NO" sz="1700">
              <a:latin typeface="Calibri" pitchFamily="34"/>
            </a:endParaRPr>
          </a:p>
          <a:p>
            <a:pPr lvl="0"/>
            <a:r>
              <a:rPr lang="nb-NO" sz="1700" b="1">
                <a:cs typeface="Calibri"/>
              </a:rPr>
              <a:t>Hva er et community, dataportal.se</a:t>
            </a:r>
            <a:br>
              <a:rPr lang="nb-NO" sz="1700">
                <a:latin typeface="Calibri" pitchFamily="34"/>
              </a:rPr>
            </a:br>
            <a:r>
              <a:rPr lang="nb-NO" sz="1700">
                <a:cs typeface="Calibri"/>
              </a:rPr>
              <a:t>Et community er en møteplass for alle som jobber med, og som er interessert i  deling av data og dokumentasjon av data. </a:t>
            </a:r>
            <a:br>
              <a:rPr lang="nb-NO" sz="1700">
                <a:latin typeface="Calibri" pitchFamily="34"/>
              </a:rPr>
            </a:br>
            <a:br>
              <a:rPr lang="nb-NO" sz="1700">
                <a:latin typeface="Calibri" pitchFamily="34"/>
              </a:rPr>
            </a:br>
            <a:r>
              <a:rPr lang="nb-NO" sz="1700" b="1">
                <a:cs typeface="Calibri"/>
              </a:rPr>
              <a:t>Data.se har etablert et community</a:t>
            </a:r>
            <a:br>
              <a:rPr lang="nb-NO" sz="1700"/>
            </a:br>
            <a:r>
              <a:rPr lang="nb-NO" sz="1700">
                <a:cs typeface="Calibri"/>
              </a:rPr>
              <a:t>Sveriges community består av ulike grupper (både åpne og lukkede fora) hvor det er mulig å diskutere faglige spørsmål. Det er også markedsføring av aktuelle eventer. Det er også lagt  til rette for  at datakonsumenter kan etterspørre data. </a:t>
            </a:r>
            <a:br>
              <a:rPr lang="nb-NO" sz="1700">
                <a:cs typeface="Calibri"/>
              </a:rPr>
            </a:br>
            <a:br>
              <a:rPr lang="nb-NO" sz="1700">
                <a:cs typeface="Calibri"/>
              </a:rPr>
            </a:br>
            <a:r>
              <a:rPr lang="nb-NO" sz="1700">
                <a:cs typeface="Calibri"/>
              </a:rPr>
              <a:t>Har i dag en pågående dialog med DIGG for å utarbeidet et community også i Norge. </a:t>
            </a:r>
          </a:p>
        </p:txBody>
      </p:sp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5DD455A8-0436-4D58-8AD1-094E9C20D4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275" b="1"/>
          <a:stretch>
            <a:fillRect/>
          </a:stretch>
        </p:blipFill>
        <p:spPr>
          <a:xfrm>
            <a:off x="7671075" y="2768739"/>
            <a:ext cx="4520930" cy="40892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29">
            <a:extLst>
              <a:ext uri="{FF2B5EF4-FFF2-40B4-BE49-F238E27FC236}">
                <a16:creationId xmlns:a16="http://schemas.microsoft.com/office/drawing/2014/main" id="{B3BBC3B8-4D15-422E-919B-476ED95058F9}"/>
              </a:ext>
            </a:extLst>
          </p:cNvPr>
          <p:cNvSpPr>
            <a:spLocks noMove="1" noResize="1"/>
          </p:cNvSpPr>
          <p:nvPr/>
        </p:nvSpPr>
        <p:spPr>
          <a:xfrm>
            <a:off x="0" y="2768739"/>
            <a:ext cx="12191996" cy="64008"/>
          </a:xfrm>
          <a:prstGeom prst="rect">
            <a:avLst/>
          </a:prstGeom>
          <a:solidFill>
            <a:srgbClr val="222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4546A"/>
              </a:solidFill>
              <a:uFillTx/>
              <a:latin typeface="Calibri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40FD2601-3A4A-4FAA-BA43-EA7D2B350E9C}"/>
              </a:ext>
            </a:extLst>
          </p:cNvPr>
          <p:cNvSpPr>
            <a:spLocks noMove="1" noResize="1"/>
          </p:cNvSpPr>
          <p:nvPr/>
        </p:nvSpPr>
        <p:spPr>
          <a:xfrm rot="5400013">
            <a:off x="4275569" y="3396996"/>
            <a:ext cx="6858000" cy="64008"/>
          </a:xfrm>
          <a:prstGeom prst="rect">
            <a:avLst/>
          </a:prstGeom>
          <a:solidFill>
            <a:srgbClr val="222A3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44546A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0AD80B7-A9FE-45D6-A49D-E420F7808B59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4472C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65A364C4-6C6F-47A2-8F00-944BD7D36FF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3410A1B-6C66-4316-9601-E2DF6A547EA0}"/>
              </a:ext>
            </a:extLst>
          </p:cNvPr>
          <p:cNvSpPr>
            <a:spLocks noMove="1" noResize="1"/>
          </p:cNvSpPr>
          <p:nvPr/>
        </p:nvSpPr>
        <p:spPr>
          <a:xfrm rot="5399996" flipH="1">
            <a:off x="-1410083" y="1410083"/>
            <a:ext cx="6858000" cy="403783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597"/>
              </a:gs>
            </a:gsLst>
            <a:lin ang="3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87856F2-D761-4A69-91D1-E3CE0AA5142C}"/>
              </a:ext>
            </a:extLst>
          </p:cNvPr>
          <p:cNvSpPr>
            <a:spLocks noMove="1" noResize="1"/>
          </p:cNvSpPr>
          <p:nvPr/>
        </p:nvSpPr>
        <p:spPr>
          <a:xfrm rot="5399996" flipH="1">
            <a:off x="-1410083" y="142022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4472C4">
                  <a:alpha val="46000"/>
                </a:srgbClr>
              </a:gs>
            </a:gsLst>
            <a:lin ang="1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826BC324-1866-4766-9933-C3B4EC499EFF}"/>
              </a:ext>
            </a:extLst>
          </p:cNvPr>
          <p:cNvSpPr>
            <a:spLocks noMove="1" noResize="1"/>
          </p:cNvSpPr>
          <p:nvPr/>
        </p:nvSpPr>
        <p:spPr>
          <a:xfrm rot="5399996" flipH="1">
            <a:off x="767922" y="3588088"/>
            <a:ext cx="2501981" cy="4037844"/>
          </a:xfrm>
          <a:prstGeom prst="rect">
            <a:avLst/>
          </a:prstGeom>
          <a:gradFill>
            <a:gsLst>
              <a:gs pos="0">
                <a:srgbClr val="4472C4">
                  <a:alpha val="29000"/>
                </a:srgbClr>
              </a:gs>
              <a:gs pos="100000">
                <a:srgbClr val="000000">
                  <a:alpha val="30000"/>
                </a:srgbClr>
              </a:gs>
            </a:gsLst>
            <a:lin ang="7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2525E64E-86EA-418B-8268-00F468FEE566}"/>
              </a:ext>
            </a:extLst>
          </p:cNvPr>
          <p:cNvSpPr>
            <a:spLocks noMove="1" noResize="1"/>
          </p:cNvSpPr>
          <p:nvPr/>
        </p:nvSpPr>
        <p:spPr>
          <a:xfrm rot="20635419">
            <a:off x="-501740" y="969721"/>
            <a:ext cx="3900354" cy="41789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0357"/>
              <a:gd name="f7" fmla="val 4178958"/>
              <a:gd name="f8" fmla="val 2432225"/>
              <a:gd name="f9" fmla="val 93939"/>
              <a:gd name="f10" fmla="val 3282786"/>
              <a:gd name="f11" fmla="val 358491"/>
              <a:gd name="f12" fmla="val 1151865"/>
              <a:gd name="f13" fmla="val 2089479"/>
              <a:gd name="f14" fmla="val 3243466"/>
              <a:gd name="f15" fmla="val 2964865"/>
              <a:gd name="f16" fmla="val 1810878"/>
              <a:gd name="f17" fmla="val 1089636"/>
              <a:gd name="f18" fmla="val 453744"/>
              <a:gd name="f19" fmla="val 3813531"/>
              <a:gd name="f20" fmla="val 78249"/>
              <a:gd name="f21" fmla="val 3257727"/>
              <a:gd name="f22" fmla="val 3128923"/>
              <a:gd name="f23" fmla="val 831324"/>
              <a:gd name="f24" fmla="val 244281"/>
              <a:gd name="f25" fmla="val 997559"/>
              <a:gd name="f26" fmla="val 164202"/>
              <a:gd name="f27" fmla="val 1247540"/>
              <a:gd name="f28" fmla="val 58468"/>
              <a:gd name="f29" fmla="val 1522381"/>
              <a:gd name="f30" fmla="val 2027251"/>
              <a:gd name="f31" fmla="val 2235942"/>
              <a:gd name="f32" fmla="val 32888"/>
              <a:gd name="f33" fmla="+- 0 0 -90"/>
              <a:gd name="f34" fmla="*/ f3 1 3900357"/>
              <a:gd name="f35" fmla="*/ f4 1 4178958"/>
              <a:gd name="f36" fmla="val f5"/>
              <a:gd name="f37" fmla="val f6"/>
              <a:gd name="f38" fmla="val f7"/>
              <a:gd name="f39" fmla="*/ f33 f0 1"/>
              <a:gd name="f40" fmla="+- f38 0 f36"/>
              <a:gd name="f41" fmla="+- f37 0 f36"/>
              <a:gd name="f42" fmla="*/ f39 1 f2"/>
              <a:gd name="f43" fmla="*/ f41 1 3900357"/>
              <a:gd name="f44" fmla="*/ f40 1 4178958"/>
              <a:gd name="f45" fmla="*/ 2432225 f41 1"/>
              <a:gd name="f46" fmla="*/ 93939 f40 1"/>
              <a:gd name="f47" fmla="*/ 3900357 f41 1"/>
              <a:gd name="f48" fmla="*/ 2089479 f40 1"/>
              <a:gd name="f49" fmla="*/ 1810878 f41 1"/>
              <a:gd name="f50" fmla="*/ 4178958 f40 1"/>
              <a:gd name="f51" fmla="*/ 78249 f41 1"/>
              <a:gd name="f52" fmla="*/ 3257727 f40 1"/>
              <a:gd name="f53" fmla="*/ 0 f41 1"/>
              <a:gd name="f54" fmla="*/ 3128923 f40 1"/>
              <a:gd name="f55" fmla="*/ 831324 f41 1"/>
              <a:gd name="f56" fmla="*/ 244281 f40 1"/>
              <a:gd name="f57" fmla="*/ 997559 f41 1"/>
              <a:gd name="f58" fmla="*/ 164202 f40 1"/>
              <a:gd name="f59" fmla="*/ 0 f40 1"/>
              <a:gd name="f60" fmla="+- f42 0 f1"/>
              <a:gd name="f61" fmla="*/ f45 1 3900357"/>
              <a:gd name="f62" fmla="*/ f46 1 4178958"/>
              <a:gd name="f63" fmla="*/ f47 1 3900357"/>
              <a:gd name="f64" fmla="*/ f48 1 4178958"/>
              <a:gd name="f65" fmla="*/ f49 1 3900357"/>
              <a:gd name="f66" fmla="*/ f50 1 4178958"/>
              <a:gd name="f67" fmla="*/ f51 1 3900357"/>
              <a:gd name="f68" fmla="*/ f52 1 4178958"/>
              <a:gd name="f69" fmla="*/ f53 1 3900357"/>
              <a:gd name="f70" fmla="*/ f54 1 4178958"/>
              <a:gd name="f71" fmla="*/ f55 1 3900357"/>
              <a:gd name="f72" fmla="*/ f56 1 4178958"/>
              <a:gd name="f73" fmla="*/ f57 1 3900357"/>
              <a:gd name="f74" fmla="*/ f58 1 4178958"/>
              <a:gd name="f75" fmla="*/ f59 1 4178958"/>
              <a:gd name="f76" fmla="*/ f36 1 f43"/>
              <a:gd name="f77" fmla="*/ f37 1 f43"/>
              <a:gd name="f78" fmla="*/ f36 1 f44"/>
              <a:gd name="f79" fmla="*/ f38 1 f44"/>
              <a:gd name="f80" fmla="*/ f61 1 f43"/>
              <a:gd name="f81" fmla="*/ f62 1 f44"/>
              <a:gd name="f82" fmla="*/ f63 1 f43"/>
              <a:gd name="f83" fmla="*/ f64 1 f44"/>
              <a:gd name="f84" fmla="*/ f65 1 f43"/>
              <a:gd name="f85" fmla="*/ f66 1 f44"/>
              <a:gd name="f86" fmla="*/ f67 1 f43"/>
              <a:gd name="f87" fmla="*/ f68 1 f44"/>
              <a:gd name="f88" fmla="*/ f69 1 f43"/>
              <a:gd name="f89" fmla="*/ f70 1 f44"/>
              <a:gd name="f90" fmla="*/ f71 1 f43"/>
              <a:gd name="f91" fmla="*/ f72 1 f44"/>
              <a:gd name="f92" fmla="*/ f73 1 f43"/>
              <a:gd name="f93" fmla="*/ f74 1 f44"/>
              <a:gd name="f94" fmla="*/ f75 1 f44"/>
              <a:gd name="f95" fmla="*/ f76 f34 1"/>
              <a:gd name="f96" fmla="*/ f77 f34 1"/>
              <a:gd name="f97" fmla="*/ f79 f35 1"/>
              <a:gd name="f98" fmla="*/ f78 f35 1"/>
              <a:gd name="f99" fmla="*/ f80 f34 1"/>
              <a:gd name="f100" fmla="*/ f81 f35 1"/>
              <a:gd name="f101" fmla="*/ f82 f34 1"/>
              <a:gd name="f102" fmla="*/ f83 f35 1"/>
              <a:gd name="f103" fmla="*/ f84 f34 1"/>
              <a:gd name="f104" fmla="*/ f85 f35 1"/>
              <a:gd name="f105" fmla="*/ f86 f34 1"/>
              <a:gd name="f106" fmla="*/ f87 f35 1"/>
              <a:gd name="f107" fmla="*/ f88 f34 1"/>
              <a:gd name="f108" fmla="*/ f89 f35 1"/>
              <a:gd name="f109" fmla="*/ f90 f34 1"/>
              <a:gd name="f110" fmla="*/ f91 f35 1"/>
              <a:gd name="f111" fmla="*/ f92 f34 1"/>
              <a:gd name="f112" fmla="*/ f93 f35 1"/>
              <a:gd name="f113" fmla="*/ f94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9" y="f100"/>
              </a:cxn>
              <a:cxn ang="f60">
                <a:pos x="f101" y="f102"/>
              </a:cxn>
              <a:cxn ang="f60">
                <a:pos x="f103" y="f104"/>
              </a:cxn>
              <a:cxn ang="f60">
                <a:pos x="f105" y="f106"/>
              </a:cxn>
              <a:cxn ang="f60">
                <a:pos x="f107" y="f108"/>
              </a:cxn>
              <a:cxn ang="f60">
                <a:pos x="f109" y="f110"/>
              </a:cxn>
              <a:cxn ang="f60">
                <a:pos x="f111" y="f112"/>
              </a:cxn>
              <a:cxn ang="f60">
                <a:pos x="f103" y="f113"/>
              </a:cxn>
              <a:cxn ang="f60">
                <a:pos x="f99" y="f100"/>
              </a:cxn>
            </a:cxnLst>
            <a:rect l="f95" t="f98" r="f96" b="f97"/>
            <a:pathLst>
              <a:path w="3900357" h="4178958">
                <a:moveTo>
                  <a:pt x="f8" y="f9"/>
                </a:moveTo>
                <a:cubicBezTo>
                  <a:pt x="f10" y="f11"/>
                  <a:pt x="f6" y="f12"/>
                  <a:pt x="f6" y="f13"/>
                </a:cubicBezTo>
                <a:cubicBezTo>
                  <a:pt x="f6" y="f14"/>
                  <a:pt x="f15" y="f7"/>
                  <a:pt x="f16" y="f7"/>
                </a:cubicBezTo>
                <a:cubicBezTo>
                  <a:pt x="f17" y="f7"/>
                  <a:pt x="f18" y="f19"/>
                  <a:pt x="f20" y="f21"/>
                </a:cubicBezTo>
                <a:lnTo>
                  <a:pt x="f5" y="f22"/>
                </a:lnTo>
                <a:lnTo>
                  <a:pt x="f23" y="f24"/>
                </a:lnTo>
                <a:lnTo>
                  <a:pt x="f25" y="f26"/>
                </a:lnTo>
                <a:cubicBezTo>
                  <a:pt x="f27" y="f28"/>
                  <a:pt x="f29" y="f5"/>
                  <a:pt x="f16" y="f5"/>
                </a:cubicBezTo>
                <a:cubicBezTo>
                  <a:pt x="f30" y="f5"/>
                  <a:pt x="f31" y="f32"/>
                  <a:pt x="f8" y="f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100000">
                <a:srgbClr val="4472C4">
                  <a:alpha val="43000"/>
                </a:srgbClr>
              </a:gs>
            </a:gsLst>
            <a:lin ang="1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DE800D29-6075-4CC7-817B-D3DC6D955C0C}"/>
              </a:ext>
            </a:extLst>
          </p:cNvPr>
          <p:cNvSpPr>
            <a:spLocks noMove="1" noResize="1"/>
          </p:cNvSpPr>
          <p:nvPr/>
        </p:nvSpPr>
        <p:spPr>
          <a:xfrm rot="5399996" flipH="1">
            <a:off x="-1410102" y="1399942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8FAADC">
                  <a:alpha val="11000"/>
                </a:srgbClr>
              </a:gs>
            </a:gsLst>
            <a:lin ang="7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D36EE98-1919-4C38-87F9-0E6F859C3697}"/>
              </a:ext>
            </a:extLst>
          </p:cNvPr>
          <p:cNvSpPr txBox="1"/>
          <p:nvPr/>
        </p:nvSpPr>
        <p:spPr>
          <a:xfrm>
            <a:off x="466718" y="586852"/>
            <a:ext cx="3201369" cy="33874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700" b="0" i="0" u="none" strike="noStrike" kern="1200" cap="none" spc="0" baseline="0">
                <a:solidFill>
                  <a:srgbClr val="FFFFFF"/>
                </a:solidFill>
                <a:uFillTx/>
                <a:latin typeface="Calibri Light"/>
              </a:rPr>
              <a:t>Eksempler på brukerhistorier for Community – og det finnes mange flere ….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F27D801-4780-4129-BCCA-F80BDF9684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10256" y="649480"/>
            <a:ext cx="6555342" cy="5546046"/>
          </a:xfrm>
        </p:spPr>
        <p:txBody>
          <a:bodyPr anchor="ctr"/>
          <a:lstStyle/>
          <a:p>
            <a:pPr marL="0" lvl="0" indent="0">
              <a:spcBef>
                <a:spcPts val="0"/>
              </a:spcBef>
              <a:buNone/>
            </a:pPr>
            <a:r>
              <a:rPr lang="nb-NO" sz="2400" i="1"/>
              <a:t>Som</a:t>
            </a:r>
            <a:r>
              <a:rPr lang="nb-NO" sz="2400"/>
              <a:t> tilbyder og konsument av datasett</a:t>
            </a:r>
            <a:endParaRPr lang="nb-NO" sz="2400">
              <a:cs typeface="Calibri"/>
            </a:endParaRPr>
          </a:p>
          <a:p>
            <a:pPr marL="0" lvl="0" indent="0">
              <a:spcBef>
                <a:spcPts val="700"/>
              </a:spcBef>
              <a:buNone/>
            </a:pPr>
            <a:r>
              <a:rPr lang="nb-NO" sz="2400" i="1"/>
              <a:t>Ønsker jeg</a:t>
            </a:r>
            <a:r>
              <a:rPr lang="nb-NO" sz="2400"/>
              <a:t> å kommunisere med ulike parter for datasettbeskrivelser </a:t>
            </a:r>
            <a:endParaRPr lang="nb-NO" sz="2400">
              <a:cs typeface="Calibri"/>
            </a:endParaRPr>
          </a:p>
          <a:p>
            <a:pPr marL="0" lvl="0" indent="0">
              <a:spcBef>
                <a:spcPts val="700"/>
              </a:spcBef>
              <a:spcAft>
                <a:spcPts val="700"/>
              </a:spcAft>
              <a:buNone/>
            </a:pPr>
            <a:r>
              <a:rPr lang="nb-NO" sz="2400" i="1"/>
              <a:t>Slik at</a:t>
            </a:r>
            <a:r>
              <a:rPr lang="nb-NO" sz="2400"/>
              <a:t> jeg kan kommentere på ulike datasettbeskrivelser,</a:t>
            </a:r>
            <a:br>
              <a:rPr lang="nb-NO" sz="2400"/>
            </a:br>
            <a:r>
              <a:rPr lang="nb-NO" sz="2400"/>
              <a:t>Og etterspørre datasett,</a:t>
            </a:r>
            <a:br>
              <a:rPr lang="nb-NO" sz="2400"/>
            </a:br>
            <a:r>
              <a:rPr lang="nb-NO" sz="2400"/>
              <a:t>Og gi feedback på løsning,</a:t>
            </a:r>
            <a:br>
              <a:rPr lang="nb-NO" sz="2400"/>
            </a:br>
            <a:r>
              <a:rPr lang="nb-NO" sz="2400"/>
              <a:t>Og ønske meg nye features til løsningen,</a:t>
            </a:r>
            <a:br>
              <a:rPr lang="nb-NO" sz="2400"/>
            </a:br>
            <a:r>
              <a:rPr lang="nb-NO" sz="2400"/>
              <a:t>Og fremme gode eksempler og bruk av løsningen (showcasing)</a:t>
            </a:r>
            <a:br>
              <a:rPr lang="nb-NO" sz="2400"/>
            </a:br>
            <a:r>
              <a:rPr lang="nb-NO" sz="2400"/>
              <a:t>Og ....</a:t>
            </a:r>
            <a:endParaRPr lang="nb-NO" sz="2400"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001F0A-1B63-4F73-8840-5210673A44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Tjeneste – og hendelseskatalog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C1002C1-B1B5-4861-B173-2ACFB899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6" y="2560777"/>
            <a:ext cx="8255797" cy="35104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087F8A8-80AE-4D66-BFF0-83E54CADA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690533"/>
            <a:ext cx="9827413" cy="10004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D1CA741-2BA0-4B17-8EE9-67F4F3844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582" y="2695696"/>
            <a:ext cx="3898105" cy="82365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6CD0FEC9-0C54-4D50-B408-34D62CDE07B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A35D35D3-984D-446D-B431-B56244476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1679" y="170407"/>
            <a:ext cx="10178936" cy="1328732"/>
          </a:xfrm>
          <a:solidFill>
            <a:schemeClr val="bg1"/>
          </a:solidFill>
        </p:spPr>
        <p:txBody>
          <a:bodyPr anchor="b" anchorCtr="1"/>
          <a:lstStyle/>
          <a:p>
            <a:pPr lvl="0" algn="ctr"/>
            <a:r>
              <a:rPr lang="nb-NO" sz="5200" dirty="0"/>
              <a:t>Aktuelle behov for entreprenører</a:t>
            </a:r>
            <a:endParaRPr lang="nb-NO" sz="5200" dirty="0">
              <a:cs typeface="Calibri Light"/>
            </a:endParaRPr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F4E6AA9F-EBF8-4ED4-9BFA-A37967C0E7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835" r="3" b="19656"/>
          <a:stretch>
            <a:fillRect/>
          </a:stretch>
        </p:blipFill>
        <p:spPr>
          <a:xfrm>
            <a:off x="82018" y="2356115"/>
            <a:ext cx="5437186" cy="36449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7F77E6E-A64A-40C5-972B-8094EC2DC83F}"/>
              </a:ext>
            </a:extLst>
          </p:cNvPr>
          <p:cNvSpPr txBox="1"/>
          <p:nvPr/>
        </p:nvSpPr>
        <p:spPr>
          <a:xfrm>
            <a:off x="4047765" y="1488597"/>
            <a:ext cx="409467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Funn </a:t>
            </a:r>
            <a:r>
              <a:rPr lang="nb-NO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fra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 MIT REAP Oslo </a:t>
            </a:r>
            <a:r>
              <a:rPr lang="nb-NO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og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 Viken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FC38060-8ACB-4F25-B054-EE57740A195B}"/>
              </a:ext>
            </a:extLst>
          </p:cNvPr>
          <p:cNvSpPr txBox="1"/>
          <p:nvPr/>
        </p:nvSpPr>
        <p:spPr>
          <a:xfrm>
            <a:off x="5601221" y="1916481"/>
            <a:ext cx="6323551" cy="98796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Behov for å forenkle entreprenørens brukerreise for å få tilgang til data: 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Manglende oversikt og utfordringer med datakvalitet</a:t>
            </a: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Det er behov for en totaloversikt over hvilke offentlige data som finnes. Entreprenørene opplever det som utfordrende å kartlegge datakilder.</a:t>
            </a:r>
            <a:br>
              <a:rPr lang="nb-NO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</a:br>
            <a:endParaRPr lang="nb-NO" sz="20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Vanskelig å få tilgang til datasett</a:t>
            </a: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 </a:t>
            </a:r>
            <a:endParaRPr lang="nb-NO" sz="18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Flere av entreprenørene opplever det som lettere å generere data selv, ennå få tilgang til datasett for prototyping. </a:t>
            </a:r>
            <a:endParaRPr lang="nb-NO" sz="18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  Entreprenørene er sårbare for ventetid, mangelfulle datasett og uforutsigbarhet. </a:t>
            </a:r>
            <a:endParaRPr lang="nb-NO" sz="1800" b="1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Forskjellig kultur, kommunikasjon og arbeidsmetodikk mellom ulike sektorer påvirker og forsinker prosessene med å få</a:t>
            </a: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  <a:t>tilgang til data.</a:t>
            </a: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nb-NO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</a:br>
            <a:endParaRPr lang="nb-NO" sz="18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</a:br>
            <a:b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rPr>
            </a:br>
            <a:endParaRPr lang="nb-NO" sz="18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1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E1B952-BA91-4F03-AE1D-3E0535EBC1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5661" y="-3904"/>
            <a:ext cx="10515600" cy="1325559"/>
          </a:xfrm>
        </p:spPr>
        <p:txBody>
          <a:bodyPr/>
          <a:lstStyle/>
          <a:p>
            <a:pPr lvl="0"/>
            <a:r>
              <a:rPr lang="nb-NO"/>
              <a:t>Tidligere funn om behov for offentlig sektor…</a:t>
            </a:r>
          </a:p>
        </p:txBody>
      </p:sp>
      <p:pic>
        <p:nvPicPr>
          <p:cNvPr id="3" name="Plassholder for innhold 4">
            <a:extLst>
              <a:ext uri="{FF2B5EF4-FFF2-40B4-BE49-F238E27FC236}">
                <a16:creationId xmlns:a16="http://schemas.microsoft.com/office/drawing/2014/main" id="{D48CFA84-8593-4957-A31F-D405230CE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505794" y="3623940"/>
            <a:ext cx="6992846" cy="3457575"/>
          </a:xfrm>
        </p:spPr>
      </p:pic>
      <p:sp>
        <p:nvSpPr>
          <p:cNvPr id="4" name="TekstSylinder 9">
            <a:extLst>
              <a:ext uri="{FF2B5EF4-FFF2-40B4-BE49-F238E27FC236}">
                <a16:creationId xmlns:a16="http://schemas.microsoft.com/office/drawing/2014/main" id="{71ACE626-6313-412C-98FE-059F559C2410}"/>
              </a:ext>
            </a:extLst>
          </p:cNvPr>
          <p:cNvSpPr txBox="1"/>
          <p:nvPr/>
        </p:nvSpPr>
        <p:spPr>
          <a:xfrm>
            <a:off x="483735" y="1037908"/>
            <a:ext cx="10810878" cy="3139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SKATEs foranalyse (2015) konkluderte med at det er det behov for bedre oversikt og dokumentasjon for å få til utveksling av data: </a:t>
            </a:r>
            <a:br>
              <a:rPr lang="nb-NO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endParaRPr lang="nb-NO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Behov for en felles oversikt over data som offentlig sektor til sammen forvalter – en felles datakatalog.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En felles oversikt over begreper som brukes i offentlig sektor - en felles begrepskatalog - som inkluderer fellesoffentlige begreper og begreper virksomhetene benytter.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 felles oversikt over tjenester som offentlig sektor til sammen forvalter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 felles oversikt over kodeverk som brukes i offentlig sektor - en felles kodeverkskatalog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Felles og gjenbrukbare informasjonsmodeller for grunndata (person, organisasjon, adresse osv.)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Felles prinsipper og metoder for informasjonsmodellering og tjenestemodellering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Felles arenaer for erfaringsutveksling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698</Words>
  <Application>Microsoft Office PowerPoint</Application>
  <PresentationFormat>Widescreen</PresentationFormat>
  <Paragraphs>99</Paragraphs>
  <Slides>10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</vt:lpstr>
      <vt:lpstr>Nytt fra arbeidet med Felles datakatalog</vt:lpstr>
      <vt:lpstr>Løsninger vi tilbyr i dag</vt:lpstr>
      <vt:lpstr>Leveranseplan for FDK</vt:lpstr>
      <vt:lpstr>Virksomhetsintern funksjonalitet </vt:lpstr>
      <vt:lpstr>Community</vt:lpstr>
      <vt:lpstr>PowerPoint-presentasjon</vt:lpstr>
      <vt:lpstr>Tjeneste – og hendelseskatalog</vt:lpstr>
      <vt:lpstr>Aktuelle behov for entreprenører</vt:lpstr>
      <vt:lpstr>Tidligere funn om behov for offentlig sektor…</vt:lpstr>
      <vt:lpstr>Sitter vi i samme båt?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Felles datakatalog – presentasjon Faglig arena</dc:title>
  <dc:creator>Fröhlich, Christiane Andrea</dc:creator>
  <cp:lastModifiedBy>Fröhlich, Christiane Andrea</cp:lastModifiedBy>
  <cp:revision>207</cp:revision>
  <dcterms:created xsi:type="dcterms:W3CDTF">2021-03-22T08:59:28Z</dcterms:created>
  <dcterms:modified xsi:type="dcterms:W3CDTF">2021-03-24T12:36:52Z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0x0101003483B77BC2D09C48AEAE6DE6282CE09C</vt:lpwstr>
  </property>
</Properties>
</file>