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29" r:id="rId2"/>
    <p:sldMasterId id="2147483748" r:id="rId3"/>
    <p:sldMasterId id="2147483780" r:id="rId4"/>
    <p:sldMasterId id="2147483810" r:id="rId5"/>
  </p:sldMasterIdLst>
  <p:notesMasterIdLst>
    <p:notesMasterId r:id="rId22"/>
  </p:notesMasterIdLst>
  <p:sldIdLst>
    <p:sldId id="335" r:id="rId6"/>
    <p:sldId id="333" r:id="rId7"/>
    <p:sldId id="337" r:id="rId8"/>
    <p:sldId id="261" r:id="rId9"/>
    <p:sldId id="263" r:id="rId10"/>
    <p:sldId id="338" r:id="rId11"/>
    <p:sldId id="332" r:id="rId12"/>
    <p:sldId id="285" r:id="rId13"/>
    <p:sldId id="286" r:id="rId14"/>
    <p:sldId id="287" r:id="rId15"/>
    <p:sldId id="272" r:id="rId16"/>
    <p:sldId id="341" r:id="rId17"/>
    <p:sldId id="339" r:id="rId18"/>
    <p:sldId id="340" r:id="rId19"/>
    <p:sldId id="343" r:id="rId20"/>
    <p:sldId id="342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. Innledning" id="{A6EF475D-B564-4050-A96E-BCF618824627}">
          <p14:sldIdLst>
            <p14:sldId id="335"/>
          </p14:sldIdLst>
        </p14:section>
        <p14:section name="Ronny - Intro om ordningen og modelldrevet utvikling" id="{B369221F-657F-4EB9-9696-DF5CA8E59EC3}">
          <p14:sldIdLst>
            <p14:sldId id="333"/>
            <p14:sldId id="337"/>
            <p14:sldId id="261"/>
            <p14:sldId id="263"/>
            <p14:sldId id="338"/>
            <p14:sldId id="332"/>
          </p14:sldIdLst>
        </p14:section>
        <p14:section name="Synne - mer om arbeidet i KFN" id="{55203F60-220A-4F50-9A43-481A69F539EF}">
          <p14:sldIdLst>
            <p14:sldId id="285"/>
            <p14:sldId id="286"/>
            <p14:sldId id="287"/>
            <p14:sldId id="272"/>
          </p14:sldIdLst>
        </p14:section>
        <p14:section name="Ronny - om &quot;saksbehandling på KFN&quot; informasjonen &quot;driver&quot; behandlingen" id="{1D4B1E47-10F8-4D68-9C84-6E620C44C108}">
          <p14:sldIdLst>
            <p14:sldId id="341"/>
            <p14:sldId id="339"/>
            <p14:sldId id="340"/>
            <p14:sldId id="343"/>
            <p14:sldId id="3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E3F5EA"/>
    <a:srgbClr val="007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8" autoAdjust="0"/>
    <p:restoredTop sz="72651" autoAdjust="0"/>
  </p:normalViewPr>
  <p:slideViewPr>
    <p:cSldViewPr snapToGrid="0">
      <p:cViewPr varScale="1">
        <p:scale>
          <a:sx n="47" d="100"/>
          <a:sy n="47" d="100"/>
        </p:scale>
        <p:origin x="14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982A5-616A-4A88-960E-D86E1C0BD843}" type="datetimeFigureOut">
              <a:rPr lang="nb-NO" smtClean="0"/>
              <a:t>12.02.2021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677A3-A1B7-4857-8B0D-A34A0107BE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640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7353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no-NO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lang="no-NO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883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no-NO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lang="no-NO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0964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nb-NO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452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18283-091D-4CB7-A348-8FFD5B11873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264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18283-091D-4CB7-A348-8FFD5B11873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530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nb-NO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601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no-NO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lang="no-NO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2556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615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nb-NO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778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5237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no-NO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lang="no-NO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13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8412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899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no-NO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lang="no-NO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2875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no-NO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lang="no-NO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105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undertittel 0" type="tx">
  <p:cSld name="Tittel og undertittel 0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894424" y="1154096"/>
            <a:ext cx="10403200" cy="2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00" tIns="19000" rIns="19000" bIns="190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body" idx="1"/>
          </p:nvPr>
        </p:nvSpPr>
        <p:spPr>
          <a:xfrm>
            <a:off x="894424" y="3536724"/>
            <a:ext cx="104032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00" tIns="19000" rIns="19000" bIns="190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marL="2743200" lvl="5" indent="-279400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29"/>
          <p:cNvSpPr txBox="1">
            <a:spLocks noGrp="1"/>
          </p:cNvSpPr>
          <p:nvPr>
            <p:ph type="sldNum" idx="12"/>
          </p:nvPr>
        </p:nvSpPr>
        <p:spPr>
          <a:xfrm>
            <a:off x="6032532" y="6534021"/>
            <a:ext cx="120400" cy="1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00" tIns="19000" rIns="19000" bIns="190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9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9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9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9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9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9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9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9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sz="9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614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Bilde med teks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Google Shape;315;p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6" name="Google Shape;316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76637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793" cy="6858000"/>
          </a:xfrm>
          <a:prstGeom prst="rect">
            <a:avLst/>
          </a:prstGeom>
        </p:spPr>
      </p:pic>
      <p:sp>
        <p:nvSpPr>
          <p:cNvPr id="5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15110" y="1451353"/>
            <a:ext cx="9361779" cy="3240405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1415110" y="5243074"/>
            <a:ext cx="9361779" cy="32273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71124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865197" y="1484757"/>
            <a:ext cx="8461608" cy="38884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txBody>
          <a:bodyPr lIns="360000" tIns="360000" rIns="360000" bIns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1865197" y="5904738"/>
            <a:ext cx="8461608" cy="32273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173084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med ramm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3717" cy="6858858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/>
          </a:p>
        </p:txBody>
      </p:sp>
      <p:sp>
        <p:nvSpPr>
          <p:cNvPr id="5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15110" y="1451353"/>
            <a:ext cx="9361779" cy="3240405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1415110" y="5243074"/>
            <a:ext cx="9361779" cy="32273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0"/>
            <a:ext cx="306059" cy="6858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/>
          </a:p>
        </p:txBody>
      </p:sp>
      <p:sp>
        <p:nvSpPr>
          <p:cNvPr id="7" name="Rektangel 6"/>
          <p:cNvSpPr/>
          <p:nvPr userDrawn="1"/>
        </p:nvSpPr>
        <p:spPr>
          <a:xfrm>
            <a:off x="11885942" y="0"/>
            <a:ext cx="306059" cy="6858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1"/>
            <a:ext cx="12193717" cy="30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/>
          </a:p>
        </p:txBody>
      </p:sp>
      <p:sp>
        <p:nvSpPr>
          <p:cNvPr id="9" name="Rektangel 8"/>
          <p:cNvSpPr/>
          <p:nvPr userDrawn="1"/>
        </p:nvSpPr>
        <p:spPr>
          <a:xfrm>
            <a:off x="0" y="6551962"/>
            <a:ext cx="12193717" cy="30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4699756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/m tekst 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</p:spPr>
        <p:txBody>
          <a:bodyPr lIns="0" tIns="720000" rIns="0" bIns="0" anchor="t" anchorCtr="1">
            <a:normAutofit/>
          </a:bodyPr>
          <a:lstStyle>
            <a:lvl1pPr marL="0" indent="0" algn="ctr">
              <a:buNone/>
              <a:defRPr sz="1300"/>
            </a:lvl1pPr>
          </a:lstStyle>
          <a:p>
            <a:r>
              <a:rPr lang="nb-NO" dirty="0"/>
              <a:t>Skift bilde via menyen «sett inn» og «bilde»-knappen</a:t>
            </a:r>
          </a:p>
        </p:txBody>
      </p:sp>
      <p:sp>
        <p:nvSpPr>
          <p:cNvPr id="5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15111" y="2603820"/>
            <a:ext cx="9361780" cy="1650361"/>
          </a:xfrm>
          <a:prstGeom prst="rect">
            <a:avLst/>
          </a:prstGeom>
          <a:solidFill>
            <a:schemeClr val="tx2">
              <a:alpha val="60000"/>
            </a:schemeClr>
          </a:solidFill>
          <a:ln w="228600">
            <a:noFill/>
            <a:miter lim="800000"/>
          </a:ln>
        </p:spPr>
        <p:txBody>
          <a:bodyPr lIns="360000" tIns="360000" rIns="360000" bIns="36000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</p:spTree>
    <p:extLst>
      <p:ext uri="{BB962C8B-B14F-4D97-AF65-F5344CB8AC3E}">
        <p14:creationId xmlns:p14="http://schemas.microsoft.com/office/powerpoint/2010/main" val="16611537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/m farg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720000" rIns="0" bIns="0" anchor="t" anchorCtr="1">
            <a:normAutofit/>
          </a:bodyPr>
          <a:lstStyle>
            <a:lvl1pPr marL="0" indent="0" algn="ctr">
              <a:buNone/>
              <a:defRPr sz="13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Skift bilde via menyen «sett inn» og «bilde»-knappen</a:t>
            </a:r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3717" cy="6858858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lIns="45720" tIns="22860" rIns="45720" bIns="2286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endParaRPr lang="nb-NO" dirty="0"/>
          </a:p>
        </p:txBody>
      </p:sp>
      <p:sp>
        <p:nvSpPr>
          <p:cNvPr id="4" name="Plassholder for tekst 8"/>
          <p:cNvSpPr>
            <a:spLocks noGrp="1"/>
          </p:cNvSpPr>
          <p:nvPr>
            <p:ph type="body" sz="quarter" idx="15"/>
          </p:nvPr>
        </p:nvSpPr>
        <p:spPr>
          <a:xfrm>
            <a:off x="6301198" y="3384424"/>
            <a:ext cx="5148978" cy="2646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</a:ln>
        </p:spPr>
        <p:txBody>
          <a:bodyPr wrap="square" lIns="540000" tIns="540000" rIns="540000" bIns="54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9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7"/>
          </p:nvPr>
        </p:nvSpPr>
        <p:spPr>
          <a:xfrm>
            <a:off x="6871258" y="5313947"/>
            <a:ext cx="3794436" cy="47750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208294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tel /m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18.12.2020</a:t>
            </a:r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KFN på Brsys-plattformen - Ronny Bertelsen, Hovedforretningsarkitekt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98148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38263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18.12.2020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KFN på Brsys-plattformen - Ronny Bertelsen, Hovedforretningsarkitekt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656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Loddrett tekst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5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4657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Loddrett tittel og teks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5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8056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4E436DA-5EDF-4073-8DFA-A139377E7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37" y="789306"/>
            <a:ext cx="4881363" cy="73567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14637" y="2332284"/>
            <a:ext cx="8101803" cy="114776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214638" y="4358965"/>
            <a:ext cx="3105691" cy="926544"/>
          </a:xfrm>
        </p:spPr>
        <p:txBody>
          <a:bodyPr>
            <a:normAutofit/>
          </a:bodyPr>
          <a:lstStyle>
            <a:lvl1pPr marL="0" indent="0" algn="l">
              <a:spcBef>
                <a:spcPts val="375"/>
              </a:spcBef>
              <a:buNone/>
              <a:defRPr sz="1500" i="0">
                <a:solidFill>
                  <a:schemeClr val="tx1"/>
                </a:solidFill>
              </a:defRPr>
            </a:lvl1pPr>
            <a:lvl2pPr marL="457157" indent="0" algn="ctr">
              <a:buNone/>
              <a:defRPr sz="2000"/>
            </a:lvl2pPr>
            <a:lvl3pPr marL="914314" indent="0" algn="ctr">
              <a:buNone/>
              <a:defRPr sz="1800"/>
            </a:lvl3pPr>
            <a:lvl4pPr marL="1371471" indent="0" algn="ctr">
              <a:buNone/>
              <a:defRPr sz="1600"/>
            </a:lvl4pPr>
            <a:lvl5pPr marL="1828628" indent="0" algn="ctr">
              <a:buNone/>
              <a:defRPr sz="1600"/>
            </a:lvl5pPr>
            <a:lvl6pPr marL="2285785" indent="0" algn="ctr">
              <a:buNone/>
              <a:defRPr sz="1600"/>
            </a:lvl6pPr>
            <a:lvl7pPr marL="2742941" indent="0" algn="ctr">
              <a:buNone/>
              <a:defRPr sz="1600"/>
            </a:lvl7pPr>
            <a:lvl8pPr marL="3200099" indent="0" algn="ctr">
              <a:buNone/>
              <a:defRPr sz="1600"/>
            </a:lvl8pPr>
            <a:lvl9pPr marL="3657256" indent="0" algn="ctr">
              <a:buNone/>
              <a:defRPr sz="1600"/>
            </a:lvl9pPr>
          </a:lstStyle>
          <a:p>
            <a:r>
              <a:rPr lang="nb-NO"/>
              <a:t>Navn Navnesen</a:t>
            </a:r>
            <a:br>
              <a:rPr lang="nb-NO"/>
            </a:br>
            <a:r>
              <a:rPr lang="nb-NO"/>
              <a:t>Stilling</a:t>
            </a:r>
            <a:br>
              <a:rPr lang="nb-NO"/>
            </a:br>
            <a:r>
              <a:rPr lang="nb-NO"/>
              <a:t>Sted, Dato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1214637" y="4156440"/>
            <a:ext cx="1890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37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B903A873-006D-4579-A766-77971C2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411B1FA-8C11-4362-8C2F-28A19421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37" y="1080135"/>
            <a:ext cx="9607241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95668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B903A873-006D-4579-A766-77971C2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411B1FA-8C11-4362-8C2F-28A19421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37" y="1080135"/>
            <a:ext cx="4725878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570002C8-2693-0C4A-82A4-2338F407AA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1" y="1080135"/>
            <a:ext cx="4725878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45572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00803B-2471-4E16-9D1A-15B63D66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47358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DBF27AD-51E2-7740-8654-B20D64A8CE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88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"/>
            <a:ext cx="12192000" cy="6856474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1745"/>
            <a:ext cx="1117187" cy="112165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6041497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8327720" y="5476875"/>
            <a:ext cx="2286223" cy="89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chemeClr val="bg1"/>
                </a:solidFill>
              </a:rPr>
              <a:t>Grev Wedels Plass 9, 0151 Oslo</a:t>
            </a:r>
            <a:endParaRPr lang="nb-NO" sz="900" b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2545481" y="5476875"/>
            <a:ext cx="2286223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900" b="1">
                <a:solidFill>
                  <a:srgbClr val="1E2B3C"/>
                </a:solidFill>
              </a:rPr>
              <a:t>digdir.no</a:t>
            </a:r>
            <a:endParaRPr lang="nb-NO" sz="900" b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74148" y="1198607"/>
            <a:ext cx="9144000" cy="1551193"/>
          </a:xfrm>
        </p:spPr>
        <p:txBody>
          <a:bodyPr anchor="t">
            <a:normAutofit/>
          </a:bodyPr>
          <a:lstStyle>
            <a:lvl1pPr algn="l">
              <a:defRPr sz="5594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74148" y="2854084"/>
            <a:ext cx="9144000" cy="48128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6236" indent="0" algn="ctr">
              <a:buNone/>
              <a:defRPr sz="2000"/>
            </a:lvl2pPr>
            <a:lvl3pPr marL="912522" indent="0" algn="ctr">
              <a:buNone/>
              <a:defRPr sz="1900"/>
            </a:lvl3pPr>
            <a:lvl4pPr marL="1368783" indent="0" algn="ctr">
              <a:buNone/>
              <a:defRPr sz="1500"/>
            </a:lvl4pPr>
            <a:lvl5pPr marL="1825044" indent="0" algn="ctr">
              <a:buNone/>
              <a:defRPr sz="1500"/>
            </a:lvl5pPr>
            <a:lvl6pPr marL="2281333" indent="0" algn="ctr">
              <a:buNone/>
              <a:defRPr sz="1500"/>
            </a:lvl6pPr>
            <a:lvl7pPr marL="2737564" indent="0" algn="ctr">
              <a:buNone/>
              <a:defRPr sz="1500"/>
            </a:lvl7pPr>
            <a:lvl8pPr marL="3193800" indent="0" algn="ctr">
              <a:buNone/>
              <a:defRPr sz="1500"/>
            </a:lvl8pPr>
            <a:lvl9pPr marL="3650033" indent="0" algn="ctr">
              <a:buNone/>
              <a:defRPr sz="1500"/>
            </a:lvl9pPr>
          </a:lstStyle>
          <a:p>
            <a:r>
              <a:rPr lang="nb-NO" dirty="0"/>
              <a:t>Navn på foredragsholder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43" y="3816484"/>
            <a:ext cx="10732728" cy="1130811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9359260" y="6228784"/>
            <a:ext cx="2124213" cy="207027"/>
          </a:xfrm>
        </p:spPr>
        <p:txBody>
          <a:bodyPr>
            <a:normAutofit/>
          </a:bodyPr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 – </a:t>
            </a:r>
            <a:r>
              <a:rPr lang="nb-NO" dirty="0" err="1"/>
              <a:t>dd.mm.åååå</a:t>
            </a:r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36" y="6066760"/>
            <a:ext cx="2383696" cy="2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3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Tittel og innhold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5046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8D1D-C388-4515-B5A2-C284C6030609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12.02.2021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630237" y="900150"/>
            <a:ext cx="10441985" cy="3600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 b="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cxnSp>
        <p:nvCxnSpPr>
          <p:cNvPr id="17" name="Rett linje 16"/>
          <p:cNvCxnSpPr>
            <a:cxnSpLocks/>
          </p:cNvCxnSpPr>
          <p:nvPr userDrawn="1"/>
        </p:nvCxnSpPr>
        <p:spPr>
          <a:xfrm>
            <a:off x="630123" y="2214277"/>
            <a:ext cx="10928077" cy="0"/>
          </a:xfrm>
          <a:prstGeom prst="line">
            <a:avLst/>
          </a:prstGeom>
          <a:ln w="12700">
            <a:solidFill>
              <a:srgbClr val="DD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>
            <a:cxnSpLocks/>
          </p:cNvCxnSpPr>
          <p:nvPr userDrawn="1"/>
        </p:nvCxnSpPr>
        <p:spPr>
          <a:xfrm>
            <a:off x="630123" y="3852481"/>
            <a:ext cx="10928077" cy="0"/>
          </a:xfrm>
          <a:prstGeom prst="line">
            <a:avLst/>
          </a:prstGeom>
          <a:ln w="12700">
            <a:solidFill>
              <a:srgbClr val="DD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630123" y="1440184"/>
            <a:ext cx="10928077" cy="5475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 b="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1" name="Plassholder for tekst 6"/>
          <p:cNvSpPr>
            <a:spLocks noGrp="1"/>
          </p:cNvSpPr>
          <p:nvPr>
            <p:ph type="body" sz="quarter" idx="15"/>
          </p:nvPr>
        </p:nvSpPr>
        <p:spPr>
          <a:xfrm>
            <a:off x="630237" y="2556355"/>
            <a:ext cx="10441985" cy="3600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 b="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2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630123" y="3060385"/>
            <a:ext cx="10928077" cy="5475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 b="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3" name="Plassholder for tekst 6"/>
          <p:cNvSpPr>
            <a:spLocks noGrp="1"/>
          </p:cNvSpPr>
          <p:nvPr>
            <p:ph type="body" sz="quarter" idx="17"/>
          </p:nvPr>
        </p:nvSpPr>
        <p:spPr>
          <a:xfrm>
            <a:off x="630237" y="4194559"/>
            <a:ext cx="10441985" cy="3600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 b="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4" name="Plassholder for tekst 6"/>
          <p:cNvSpPr>
            <a:spLocks noGrp="1"/>
          </p:cNvSpPr>
          <p:nvPr>
            <p:ph type="body" sz="quarter" idx="18"/>
          </p:nvPr>
        </p:nvSpPr>
        <p:spPr>
          <a:xfrm>
            <a:off x="630123" y="4716596"/>
            <a:ext cx="10928077" cy="5475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 b="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5" name="Plassholder for tekst 6"/>
          <p:cNvSpPr>
            <a:spLocks noGrp="1"/>
          </p:cNvSpPr>
          <p:nvPr>
            <p:ph type="body" sz="quarter" idx="19" hasCustomPrompt="1"/>
          </p:nvPr>
        </p:nvSpPr>
        <p:spPr>
          <a:xfrm>
            <a:off x="11239528" y="900150"/>
            <a:ext cx="306059" cy="36004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00" b="1"/>
            </a:lvl1pPr>
          </a:lstStyle>
          <a:p>
            <a:pPr lvl="0"/>
            <a:r>
              <a:rPr lang="nb-NO" dirty="0"/>
              <a:t>XX</a:t>
            </a:r>
          </a:p>
        </p:txBody>
      </p:sp>
      <p:sp>
        <p:nvSpPr>
          <p:cNvPr id="26" name="Plassholder for tekst 6"/>
          <p:cNvSpPr>
            <a:spLocks noGrp="1"/>
          </p:cNvSpPr>
          <p:nvPr>
            <p:ph type="body" sz="quarter" idx="20" hasCustomPrompt="1"/>
          </p:nvPr>
        </p:nvSpPr>
        <p:spPr>
          <a:xfrm>
            <a:off x="11239528" y="2556355"/>
            <a:ext cx="306059" cy="36004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00" b="1"/>
            </a:lvl1pPr>
          </a:lstStyle>
          <a:p>
            <a:pPr lvl="0"/>
            <a:r>
              <a:rPr lang="nb-NO" dirty="0"/>
              <a:t>XX</a:t>
            </a:r>
          </a:p>
        </p:txBody>
      </p:sp>
      <p:sp>
        <p:nvSpPr>
          <p:cNvPr id="27" name="Plassholder for tekst 6"/>
          <p:cNvSpPr>
            <a:spLocks noGrp="1"/>
          </p:cNvSpPr>
          <p:nvPr>
            <p:ph type="body" sz="quarter" idx="21" hasCustomPrompt="1"/>
          </p:nvPr>
        </p:nvSpPr>
        <p:spPr>
          <a:xfrm>
            <a:off x="11239528" y="4194559"/>
            <a:ext cx="306059" cy="36004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00" b="1"/>
            </a:lvl1pPr>
          </a:lstStyle>
          <a:p>
            <a:pPr lvl="0"/>
            <a:r>
              <a:rPr lang="nb-NO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4125074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9658" indent="-179658"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80F5-E1CE-451D-A49B-7E0A5E824091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12.02.2021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1737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A046-A730-48FC-BA1C-7ED64D43682F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12.02.2021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883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80207" y="1511656"/>
            <a:ext cx="10515600" cy="1661865"/>
          </a:xfrm>
        </p:spPr>
        <p:txBody>
          <a:bodyPr anchor="b">
            <a:normAutofit/>
          </a:bodyPr>
          <a:lstStyle>
            <a:lvl1pPr>
              <a:defRPr sz="5994">
                <a:solidFill>
                  <a:schemeClr val="l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0207" y="3660154"/>
            <a:ext cx="10515600" cy="86764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1pPr>
            <a:lvl2pPr marL="45623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5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87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0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5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38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0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44874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20" y="576073"/>
            <a:ext cx="5175984" cy="1137235"/>
          </a:xfr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9EC3-429D-4F40-A493-D1CBD53B5D34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12.02.2021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472324" y="1017128"/>
            <a:ext cx="5085967" cy="4284536"/>
          </a:xfrm>
          <a:prstGeom prst="rect">
            <a:avLst/>
          </a:prstGeom>
          <a:noFill/>
        </p:spPr>
        <p:txBody>
          <a:bodyPr lIns="0" tIns="716621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630120" y="1953247"/>
            <a:ext cx="5175984" cy="3780472"/>
          </a:xfrm>
          <a:prstGeom prst="rect">
            <a:avLst/>
          </a:prstGeom>
        </p:spPr>
        <p:txBody>
          <a:bodyPr lIns="0" tIns="0" rIns="0" bIns="0"/>
          <a:lstStyle>
            <a:lvl1pPr marL="179658" indent="-179658"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464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977139" y="0"/>
            <a:ext cx="6214864" cy="6858000"/>
          </a:xfrm>
          <a:prstGeom prst="rect">
            <a:avLst/>
          </a:prstGeom>
          <a:noFill/>
        </p:spPr>
        <p:txBody>
          <a:bodyPr lIns="0" tIns="716621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20" y="576073"/>
            <a:ext cx="5175984" cy="1137235"/>
          </a:xfr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630120" y="1953247"/>
            <a:ext cx="5175984" cy="3780472"/>
          </a:xfrm>
          <a:prstGeom prst="rect">
            <a:avLst/>
          </a:prstGeom>
        </p:spPr>
        <p:txBody>
          <a:bodyPr lIns="0" tIns="0" rIns="0" bIns="0"/>
          <a:lstStyle>
            <a:lvl1pPr marL="179658" indent="-179658"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541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20" y="576073"/>
            <a:ext cx="5175984" cy="113723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A4E4-0AC4-4DD2-AE3C-CF4070C975A6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12.02.2021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630120" y="1953247"/>
            <a:ext cx="5175984" cy="3780472"/>
          </a:xfrm>
          <a:prstGeom prst="rect">
            <a:avLst/>
          </a:prstGeom>
        </p:spPr>
        <p:txBody>
          <a:bodyPr lIns="0" tIns="0" rIns="0" bIns="0"/>
          <a:lstStyle>
            <a:lvl1pPr>
              <a:defRPr b="0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5"/>
          </p:nvPr>
        </p:nvSpPr>
        <p:spPr>
          <a:xfrm>
            <a:off x="6382213" y="576079"/>
            <a:ext cx="5175984" cy="515764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0821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ADEF-E55E-4B48-8B4C-F69D1164A4D1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12.02.2021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630120" y="1953247"/>
            <a:ext cx="5175984" cy="3780472"/>
          </a:xfrm>
          <a:prstGeom prst="rect">
            <a:avLst/>
          </a:prstGeom>
        </p:spPr>
        <p:txBody>
          <a:bodyPr lIns="0" tIns="0" rIns="0" bIns="0"/>
          <a:lstStyle>
            <a:lvl1pPr>
              <a:defRPr b="0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6562326" y="1926347"/>
            <a:ext cx="4914935" cy="2829953"/>
          </a:xfrm>
          <a:prstGeom prst="rect">
            <a:avLst/>
          </a:prstGeom>
          <a:ln w="114300">
            <a:solidFill>
              <a:schemeClr val="accent1"/>
            </a:solidFill>
            <a:miter lim="800000"/>
          </a:ln>
        </p:spPr>
        <p:txBody>
          <a:bodyPr lIns="358350" tIns="358350" rIns="358350" bIns="35835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97" b="0" i="0">
                <a:latin typeface="+mj-lt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32908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bunn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14084" y="489312"/>
            <a:ext cx="11216531" cy="5233227"/>
          </a:xfrm>
          <a:prstGeom prst="rect">
            <a:avLst/>
          </a:prstGeom>
          <a:noFill/>
        </p:spPr>
        <p:txBody>
          <a:bodyPr lIns="0" tIns="716621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A341-3085-4B0A-90ED-9B6898E3D201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12.02.2021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200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60491" y="758357"/>
            <a:ext cx="10671095" cy="5341291"/>
          </a:xfrm>
          <a:prstGeom prst="rect">
            <a:avLst/>
          </a:prstGeom>
          <a:noFill/>
        </p:spPr>
        <p:txBody>
          <a:bodyPr lIns="0" tIns="716621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12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tellysbilde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1" name="Google Shape;27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4167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3" y="0"/>
            <a:ext cx="12192000" cy="6858000"/>
          </a:xfrm>
          <a:prstGeom prst="rect">
            <a:avLst/>
          </a:prstGeom>
          <a:noFill/>
        </p:spPr>
        <p:txBody>
          <a:bodyPr lIns="0" tIns="716621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2109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3" y="73"/>
            <a:ext cx="12192000" cy="6138767"/>
          </a:xfrm>
          <a:prstGeom prst="rect">
            <a:avLst/>
          </a:prstGeom>
          <a:noFill/>
        </p:spPr>
        <p:txBody>
          <a:bodyPr lIns="0" tIns="716621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414083" y="6390801"/>
            <a:ext cx="10928077" cy="2700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06453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ilder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30120" y="675084"/>
            <a:ext cx="3942749" cy="4284536"/>
          </a:xfrm>
          <a:prstGeom prst="rect">
            <a:avLst/>
          </a:prstGeom>
          <a:noFill/>
        </p:spPr>
        <p:txBody>
          <a:bodyPr lIns="0" tIns="716621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630120" y="5202655"/>
            <a:ext cx="3942749" cy="5850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C000EB6-4119-45EA-8C67-072F68ED40A6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12.02.2021</a:t>
            </a:fld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8"/>
          </p:nvPr>
        </p:nvSpPr>
        <p:spPr>
          <a:xfrm>
            <a:off x="4842921" y="675084"/>
            <a:ext cx="6706275" cy="4284536"/>
          </a:xfrm>
          <a:prstGeom prst="rect">
            <a:avLst/>
          </a:prstGeom>
          <a:noFill/>
        </p:spPr>
        <p:txBody>
          <a:bodyPr lIns="0" tIns="716621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19"/>
          </p:nvPr>
        </p:nvSpPr>
        <p:spPr>
          <a:xfrm>
            <a:off x="4842924" y="5202655"/>
            <a:ext cx="6705413" cy="5850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82402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30121" y="882185"/>
            <a:ext cx="3420651" cy="4554569"/>
          </a:xfrm>
          <a:prstGeom prst="rect">
            <a:avLst/>
          </a:prstGeom>
          <a:noFill/>
        </p:spPr>
        <p:txBody>
          <a:bodyPr lIns="0" tIns="716621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630121" y="5598704"/>
            <a:ext cx="3420651" cy="27003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6FAD02-B2EF-4F88-870C-4C659680E994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12.02.2021</a:t>
            </a:fld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8"/>
          </p:nvPr>
        </p:nvSpPr>
        <p:spPr>
          <a:xfrm>
            <a:off x="4383836" y="882185"/>
            <a:ext cx="3420651" cy="4554569"/>
          </a:xfrm>
          <a:prstGeom prst="rect">
            <a:avLst/>
          </a:prstGeom>
          <a:noFill/>
        </p:spPr>
        <p:txBody>
          <a:bodyPr lIns="0" tIns="716621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19"/>
          </p:nvPr>
        </p:nvSpPr>
        <p:spPr>
          <a:xfrm>
            <a:off x="4383836" y="5598704"/>
            <a:ext cx="3420651" cy="27003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20"/>
          </p:nvPr>
        </p:nvSpPr>
        <p:spPr>
          <a:xfrm>
            <a:off x="8119545" y="882185"/>
            <a:ext cx="3420651" cy="4554569"/>
          </a:xfrm>
          <a:prstGeom prst="rect">
            <a:avLst/>
          </a:prstGeom>
          <a:noFill/>
        </p:spPr>
        <p:txBody>
          <a:bodyPr lIns="0" tIns="716621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8119545" y="5598704"/>
            <a:ext cx="3420651" cy="27003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849478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0120" y="1953247"/>
            <a:ext cx="5175984" cy="378047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82213" y="1953247"/>
            <a:ext cx="5175984" cy="378047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D78A-E495-4EF7-A144-F96ED298A75C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12.02.2021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0422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131" y="1953247"/>
            <a:ext cx="5180484" cy="283924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456236" indent="0">
              <a:buNone/>
              <a:defRPr sz="2000" b="1"/>
            </a:lvl2pPr>
            <a:lvl3pPr marL="912522" indent="0">
              <a:buNone/>
              <a:defRPr sz="1900" b="1"/>
            </a:lvl3pPr>
            <a:lvl4pPr marL="1368783" indent="0">
              <a:buNone/>
              <a:defRPr sz="1500" b="1"/>
            </a:lvl4pPr>
            <a:lvl5pPr marL="1825044" indent="0">
              <a:buNone/>
              <a:defRPr sz="1500" b="1"/>
            </a:lvl5pPr>
            <a:lvl6pPr marL="2281333" indent="0">
              <a:buNone/>
              <a:defRPr sz="1500" b="1"/>
            </a:lvl6pPr>
            <a:lvl7pPr marL="2737564" indent="0">
              <a:buNone/>
              <a:defRPr sz="1500" b="1"/>
            </a:lvl7pPr>
            <a:lvl8pPr marL="3193800" indent="0">
              <a:buNone/>
              <a:defRPr sz="1500" b="1"/>
            </a:lvl8pPr>
            <a:lvl9pPr marL="3650033" indent="0">
              <a:buNone/>
              <a:defRPr sz="15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120" y="2237171"/>
            <a:ext cx="5175984" cy="349654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382219" y="1953247"/>
            <a:ext cx="5180484" cy="283924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456236" indent="0">
              <a:buNone/>
              <a:defRPr sz="2000" b="1"/>
            </a:lvl2pPr>
            <a:lvl3pPr marL="912522" indent="0">
              <a:buNone/>
              <a:defRPr sz="1900" b="1"/>
            </a:lvl3pPr>
            <a:lvl4pPr marL="1368783" indent="0">
              <a:buNone/>
              <a:defRPr sz="1500" b="1"/>
            </a:lvl4pPr>
            <a:lvl5pPr marL="1825044" indent="0">
              <a:buNone/>
              <a:defRPr sz="1500" b="1"/>
            </a:lvl5pPr>
            <a:lvl6pPr marL="2281333" indent="0">
              <a:buNone/>
              <a:defRPr sz="1500" b="1"/>
            </a:lvl6pPr>
            <a:lvl7pPr marL="2737564" indent="0">
              <a:buNone/>
              <a:defRPr sz="1500" b="1"/>
            </a:lvl7pPr>
            <a:lvl8pPr marL="3193800" indent="0">
              <a:buNone/>
              <a:defRPr sz="1500" b="1"/>
            </a:lvl8pPr>
            <a:lvl9pPr marL="3650033" indent="0">
              <a:buNone/>
              <a:defRPr sz="15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382213" y="2237171"/>
            <a:ext cx="5175984" cy="349654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D0F6-AD79-4CF2-9B54-A6A4E2A0CF1D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12.02.2021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9734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med tekst og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4" y="70"/>
            <a:ext cx="306059" cy="6858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51" tIns="22729" rIns="45451" bIns="22729" rtlCol="0" anchor="ctr"/>
          <a:lstStyle/>
          <a:p>
            <a:pPr algn="ctr" defTabSz="912580"/>
            <a:endParaRPr lang="nb-NO" sz="19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11885944" y="70"/>
            <a:ext cx="306059" cy="6858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51" tIns="22729" rIns="45451" bIns="22729" rtlCol="0" anchor="ctr"/>
          <a:lstStyle/>
          <a:p>
            <a:pPr algn="ctr" defTabSz="912580"/>
            <a:endParaRPr lang="nb-NO" sz="1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71"/>
            <a:ext cx="12193717" cy="306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51" tIns="22729" rIns="45451" bIns="22729" rtlCol="0" anchor="ctr"/>
          <a:lstStyle/>
          <a:p>
            <a:pPr algn="ctr" defTabSz="912580"/>
            <a:endParaRPr lang="nb-NO" sz="1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0" y="6552034"/>
            <a:ext cx="12193717" cy="306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51" tIns="22729" rIns="45451" bIns="22729" rtlCol="0" anchor="ctr"/>
          <a:lstStyle/>
          <a:p>
            <a:pPr algn="ctr" defTabSz="912580"/>
            <a:endParaRPr lang="nb-NO" sz="1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7484099" y="2172875"/>
            <a:ext cx="2682511" cy="3420428"/>
          </a:xfrm>
          <a:prstGeom prst="rect">
            <a:avLst/>
          </a:prstGeom>
          <a:noFill/>
        </p:spPr>
        <p:txBody>
          <a:bodyPr lIns="0" tIns="716621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Ikon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37498" y="2172871"/>
            <a:ext cx="5287209" cy="3420428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97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</p:spTree>
    <p:extLst>
      <p:ext uri="{BB962C8B-B14F-4D97-AF65-F5344CB8AC3E}">
        <p14:creationId xmlns:p14="http://schemas.microsoft.com/office/powerpoint/2010/main" val="3711643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/m ramme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415165" y="2505719"/>
            <a:ext cx="9361780" cy="1846660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94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Rektangel 1"/>
          <p:cNvSpPr/>
          <p:nvPr userDrawn="1"/>
        </p:nvSpPr>
        <p:spPr>
          <a:xfrm>
            <a:off x="4" y="70"/>
            <a:ext cx="306059" cy="6858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51" tIns="22729" rIns="45451" bIns="22729" rtlCol="0" anchor="ctr"/>
          <a:lstStyle/>
          <a:p>
            <a:pPr algn="ctr" defTabSz="912580"/>
            <a:endParaRPr lang="nb-NO" sz="19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11885944" y="70"/>
            <a:ext cx="306059" cy="6858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51" tIns="22729" rIns="45451" bIns="22729" rtlCol="0" anchor="ctr"/>
          <a:lstStyle/>
          <a:p>
            <a:pPr algn="ctr" defTabSz="912580"/>
            <a:endParaRPr lang="nb-NO" sz="1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1714" y="71"/>
            <a:ext cx="12193717" cy="306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51" tIns="22729" rIns="45451" bIns="22729" rtlCol="0" anchor="ctr"/>
          <a:lstStyle/>
          <a:p>
            <a:pPr algn="ctr" defTabSz="912580"/>
            <a:endParaRPr lang="nb-NO" sz="1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0" y="6552034"/>
            <a:ext cx="12193717" cy="306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51" tIns="22729" rIns="45451" bIns="22729" rtlCol="0" anchor="ctr"/>
          <a:lstStyle/>
          <a:p>
            <a:pPr algn="ctr" defTabSz="912580"/>
            <a:endParaRPr lang="nb-NO" sz="19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397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/m 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415165" y="1872244"/>
            <a:ext cx="9361780" cy="311352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txBody>
          <a:bodyPr lIns="358350" tIns="627032" rIns="358350" bIns="627032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94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700077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134244" y="1956849"/>
            <a:ext cx="5040959" cy="2970371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txBody>
          <a:bodyPr wrap="square" lIns="537469" tIns="627032" rIns="537469" bIns="627032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7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tekst 8"/>
          <p:cNvSpPr>
            <a:spLocks noGrp="1"/>
          </p:cNvSpPr>
          <p:nvPr>
            <p:ph type="body" sz="quarter" idx="15"/>
          </p:nvPr>
        </p:nvSpPr>
        <p:spPr>
          <a:xfrm>
            <a:off x="6175234" y="1956849"/>
            <a:ext cx="5040959" cy="2970371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</a:ln>
        </p:spPr>
        <p:txBody>
          <a:bodyPr wrap="square" lIns="537469" tIns="627032" rIns="537469" bIns="627032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7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6"/>
          </p:nvPr>
        </p:nvSpPr>
        <p:spPr>
          <a:xfrm>
            <a:off x="1692339" y="4176625"/>
            <a:ext cx="3794436" cy="47750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7"/>
          </p:nvPr>
        </p:nvSpPr>
        <p:spPr>
          <a:xfrm>
            <a:off x="6733286" y="4176625"/>
            <a:ext cx="3794436" cy="47750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1608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Deloverskrif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23405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" y="0"/>
            <a:ext cx="12192793" cy="6858000"/>
          </a:xfrm>
          <a:prstGeom prst="rect">
            <a:avLst/>
          </a:prstGeom>
        </p:spPr>
      </p:pic>
      <p:sp>
        <p:nvSpPr>
          <p:cNvPr id="5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15113" y="1451359"/>
            <a:ext cx="9361779" cy="3240405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97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1415113" y="5243077"/>
            <a:ext cx="9361779" cy="32273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697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" y="0"/>
            <a:ext cx="12192793" cy="6858000"/>
          </a:xfrm>
          <a:prstGeom prst="rect">
            <a:avLst/>
          </a:prstGeom>
        </p:spPr>
      </p:pic>
      <p:sp>
        <p:nvSpPr>
          <p:cNvPr id="5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15113" y="1451359"/>
            <a:ext cx="9361779" cy="3240405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97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1415113" y="5243077"/>
            <a:ext cx="9361779" cy="32273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791047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865199" y="1484803"/>
            <a:ext cx="8461608" cy="38884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txBody>
          <a:bodyPr lIns="358350" tIns="358350" rIns="358350" bIns="35835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97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1865199" y="5904744"/>
            <a:ext cx="8461608" cy="32273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173296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med 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70"/>
            <a:ext cx="12193717" cy="6858857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51" tIns="22729" rIns="45451" bIns="22729" rtlCol="0" anchor="ctr"/>
          <a:lstStyle/>
          <a:p>
            <a:pPr algn="ctr" defTabSz="912580"/>
            <a:endParaRPr lang="nb-NO" sz="1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15113" y="1451359"/>
            <a:ext cx="9361779" cy="3240405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97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1415113" y="5243077"/>
            <a:ext cx="9361779" cy="32273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4" y="70"/>
            <a:ext cx="306059" cy="6858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51" tIns="22729" rIns="45451" bIns="22729" rtlCol="0" anchor="ctr"/>
          <a:lstStyle/>
          <a:p>
            <a:pPr algn="ctr" defTabSz="912580"/>
            <a:endParaRPr lang="nb-NO" sz="19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11885944" y="70"/>
            <a:ext cx="306059" cy="6858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51" tIns="22729" rIns="45451" bIns="22729" rtlCol="0" anchor="ctr"/>
          <a:lstStyle/>
          <a:p>
            <a:pPr algn="ctr" defTabSz="912580"/>
            <a:endParaRPr lang="nb-NO" sz="1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71"/>
            <a:ext cx="12193717" cy="306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51" tIns="22729" rIns="45451" bIns="22729" rtlCol="0" anchor="ctr"/>
          <a:lstStyle/>
          <a:p>
            <a:pPr algn="ctr" defTabSz="912580"/>
            <a:endParaRPr lang="nb-NO" sz="1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0" y="6552034"/>
            <a:ext cx="12193717" cy="306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451" tIns="22729" rIns="45451" bIns="22729" rtlCol="0" anchor="ctr"/>
          <a:lstStyle/>
          <a:p>
            <a:pPr algn="ctr" defTabSz="912580"/>
            <a:endParaRPr lang="nb-NO" sz="19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782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/m tekst 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3" y="0"/>
            <a:ext cx="12192000" cy="6858000"/>
          </a:xfrm>
          <a:prstGeom prst="rect">
            <a:avLst/>
          </a:prstGeom>
          <a:noFill/>
        </p:spPr>
        <p:txBody>
          <a:bodyPr lIns="0" tIns="716621" rIns="0" bIns="0" anchor="t" anchorCtr="1">
            <a:normAutofit/>
          </a:bodyPr>
          <a:lstStyle>
            <a:lvl1pPr marL="0" indent="0" algn="ctr">
              <a:buNone/>
              <a:defRPr sz="1300"/>
            </a:lvl1pPr>
          </a:lstStyle>
          <a:p>
            <a:r>
              <a:rPr lang="nb-NO" dirty="0"/>
              <a:t>Skift bilde via menyen «sett inn» og «bilde»-knappen</a:t>
            </a:r>
          </a:p>
        </p:txBody>
      </p:sp>
      <p:sp>
        <p:nvSpPr>
          <p:cNvPr id="5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15165" y="2605371"/>
            <a:ext cx="9361780" cy="1647305"/>
          </a:xfrm>
          <a:prstGeom prst="rect">
            <a:avLst/>
          </a:prstGeom>
          <a:solidFill>
            <a:schemeClr val="tx2">
              <a:alpha val="60000"/>
            </a:schemeClr>
          </a:solidFill>
          <a:ln w="228600">
            <a:noFill/>
            <a:miter lim="800000"/>
          </a:ln>
        </p:spPr>
        <p:txBody>
          <a:bodyPr lIns="358350" tIns="358350" rIns="358350" bIns="35835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94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</p:spTree>
    <p:extLst>
      <p:ext uri="{BB962C8B-B14F-4D97-AF65-F5344CB8AC3E}">
        <p14:creationId xmlns:p14="http://schemas.microsoft.com/office/powerpoint/2010/main" val="2818916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/m farg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3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716621" rIns="0" bIns="0" anchor="t" anchorCtr="1">
            <a:normAutofit/>
          </a:bodyPr>
          <a:lstStyle>
            <a:lvl1pPr marL="0" indent="0" algn="ctr">
              <a:buNone/>
              <a:defRPr sz="13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Skift bilde via menyen «sett inn» og «bilde»-knappen</a:t>
            </a:r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70"/>
            <a:ext cx="12193717" cy="685885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lIns="45502" tIns="22753" rIns="45502" bIns="22753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endParaRPr lang="nb-NO" dirty="0"/>
          </a:p>
        </p:txBody>
      </p:sp>
      <p:sp>
        <p:nvSpPr>
          <p:cNvPr id="4" name="Plassholder for tekst 8"/>
          <p:cNvSpPr>
            <a:spLocks noGrp="1"/>
          </p:cNvSpPr>
          <p:nvPr>
            <p:ph type="body" sz="quarter" idx="15"/>
          </p:nvPr>
        </p:nvSpPr>
        <p:spPr>
          <a:xfrm>
            <a:off x="6301200" y="3384425"/>
            <a:ext cx="5148979" cy="2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</a:ln>
        </p:spPr>
        <p:txBody>
          <a:bodyPr wrap="square" lIns="537469" tIns="537469" rIns="537469" bIns="537469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7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7"/>
          </p:nvPr>
        </p:nvSpPr>
        <p:spPr>
          <a:xfrm>
            <a:off x="6871274" y="5314052"/>
            <a:ext cx="3794436" cy="47750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434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tel /m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3FD1-29D7-444F-B302-8FEE9149B74F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12.02.2021</a:t>
            </a:fld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  <a:endParaRPr lang="nb-NO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2481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6956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4960-9E3D-4912-8751-3CC947293708}" type="datetime1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12.02.2021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t>Felles datakatalog</a:t>
            </a:r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19951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6" y="1366166"/>
            <a:ext cx="10278533" cy="4923089"/>
          </a:xfrm>
        </p:spPr>
        <p:txBody>
          <a:bodyPr/>
          <a:lstStyle>
            <a:lvl1pPr marL="407231" indent="-407231">
              <a:spcBef>
                <a:spcPts val="1428"/>
              </a:spcBef>
              <a:spcAft>
                <a:spcPts val="357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 sz="2897"/>
            </a:lvl1pPr>
            <a:lvl2pPr marL="950196" indent="-407231">
              <a:spcBef>
                <a:spcPts val="0"/>
              </a:spcBef>
              <a:spcAft>
                <a:spcPts val="357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2pPr>
            <a:lvl3pPr marL="1425291" indent="-339380">
              <a:spcBef>
                <a:spcPts val="239"/>
              </a:spcBef>
              <a:spcAft>
                <a:spcPts val="239"/>
              </a:spcAft>
              <a:buClr>
                <a:srgbClr val="004367"/>
              </a:buClr>
              <a:buFont typeface="Wingdings" panose="05000000000000000000" pitchFamily="2" charset="2"/>
              <a:buChar char="§"/>
              <a:defRPr/>
            </a:lvl3pPr>
            <a:lvl4pPr marL="1968267" indent="-339380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4pPr>
            <a:lvl5pPr marL="2511267" indent="-339380">
              <a:buClr>
                <a:srgbClr val="00436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cxnSp>
        <p:nvCxnSpPr>
          <p:cNvPr id="10" name="Rett linje 9"/>
          <p:cNvCxnSpPr/>
          <p:nvPr/>
        </p:nvCxnSpPr>
        <p:spPr>
          <a:xfrm>
            <a:off x="965206" y="1075491"/>
            <a:ext cx="10278533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Plassholder for dato 13"/>
          <p:cNvSpPr>
            <a:spLocks noGrp="1"/>
          </p:cNvSpPr>
          <p:nvPr>
            <p:ph type="dt" sz="half" idx="10"/>
          </p:nvPr>
        </p:nvSpPr>
        <p:spPr>
          <a:xfrm>
            <a:off x="8430549" y="6499432"/>
            <a:ext cx="1417673" cy="365125"/>
          </a:xfrm>
        </p:spPr>
        <p:txBody>
          <a:bodyPr/>
          <a:lstStyle>
            <a:lvl1pPr>
              <a:defRPr/>
            </a:lvl1pPr>
          </a:lstStyle>
          <a:p>
            <a:fld id="{EDBDFB32-C012-B842-8927-F20EF43A197F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2/12/2021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ittel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97">
                <a:solidFill>
                  <a:srgbClr val="0043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1"/>
          </p:nvPr>
        </p:nvSpPr>
        <p:spPr>
          <a:xfrm>
            <a:off x="2873156" y="6492423"/>
            <a:ext cx="5557285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5" name="Rett linje 24"/>
          <p:cNvCxnSpPr/>
          <p:nvPr/>
        </p:nvCxnSpPr>
        <p:spPr>
          <a:xfrm>
            <a:off x="965206" y="6492415"/>
            <a:ext cx="10278533" cy="0"/>
          </a:xfrm>
          <a:prstGeom prst="line">
            <a:avLst/>
          </a:prstGeom>
          <a:ln w="12700">
            <a:solidFill>
              <a:srgbClr val="00436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6" name="Bild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70" y="6586472"/>
            <a:ext cx="1662223" cy="15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o innholdsdeler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7427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74148" y="1198511"/>
            <a:ext cx="9144000" cy="1551194"/>
          </a:xfrm>
        </p:spPr>
        <p:txBody>
          <a:bodyPr anchor="t">
            <a:normAutofit/>
          </a:bodyPr>
          <a:lstStyle>
            <a:lvl1pPr algn="l">
              <a:defRPr sz="5599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74148" y="2854081"/>
            <a:ext cx="9144000" cy="48128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8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nb-NO" dirty="0"/>
              <a:t>Navn på foredragsholder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3" y="3816477"/>
            <a:ext cx="10732728" cy="113081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9359259" y="6228779"/>
            <a:ext cx="2124214" cy="207026"/>
          </a:xfrm>
        </p:spPr>
        <p:txBody>
          <a:bodyPr>
            <a:normAutofit/>
          </a:bodyPr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 – </a:t>
            </a:r>
            <a:r>
              <a:rPr lang="nb-NO" dirty="0" err="1"/>
              <a:t>dd.mm.åååå</a:t>
            </a:r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6" y="6066759"/>
            <a:ext cx="2383696" cy="2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050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A23E-EE37-4F07-B928-C92078AAB5D3}" type="datetime1">
              <a:rPr lang="nb-NO" smtClean="0"/>
              <a:t>12.02.2021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 og 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630120" y="900112"/>
            <a:ext cx="10441985" cy="3600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 b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17" name="Rett linje 16"/>
          <p:cNvCxnSpPr>
            <a:cxnSpLocks/>
          </p:cNvCxnSpPr>
          <p:nvPr userDrawn="1"/>
        </p:nvCxnSpPr>
        <p:spPr>
          <a:xfrm>
            <a:off x="630121" y="2214277"/>
            <a:ext cx="10928077" cy="0"/>
          </a:xfrm>
          <a:prstGeom prst="line">
            <a:avLst/>
          </a:prstGeom>
          <a:ln w="12700">
            <a:solidFill>
              <a:srgbClr val="DD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>
            <a:cxnSpLocks/>
          </p:cNvCxnSpPr>
          <p:nvPr userDrawn="1"/>
        </p:nvCxnSpPr>
        <p:spPr>
          <a:xfrm>
            <a:off x="630121" y="3852482"/>
            <a:ext cx="10928077" cy="0"/>
          </a:xfrm>
          <a:prstGeom prst="line">
            <a:avLst/>
          </a:prstGeom>
          <a:ln w="12700">
            <a:solidFill>
              <a:srgbClr val="DD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630121" y="1440181"/>
            <a:ext cx="10928077" cy="5475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 b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1" name="Plassholder for tekst 6"/>
          <p:cNvSpPr>
            <a:spLocks noGrp="1"/>
          </p:cNvSpPr>
          <p:nvPr>
            <p:ph type="body" sz="quarter" idx="15"/>
          </p:nvPr>
        </p:nvSpPr>
        <p:spPr>
          <a:xfrm>
            <a:off x="630120" y="2556320"/>
            <a:ext cx="10441985" cy="3600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 b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2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630121" y="3060383"/>
            <a:ext cx="10928077" cy="5475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 b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3" name="Plassholder for tekst 6"/>
          <p:cNvSpPr>
            <a:spLocks noGrp="1"/>
          </p:cNvSpPr>
          <p:nvPr>
            <p:ph type="body" sz="quarter" idx="17"/>
          </p:nvPr>
        </p:nvSpPr>
        <p:spPr>
          <a:xfrm>
            <a:off x="630120" y="4194524"/>
            <a:ext cx="10441985" cy="3600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 b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4" name="Plassholder for tekst 6"/>
          <p:cNvSpPr>
            <a:spLocks noGrp="1"/>
          </p:cNvSpPr>
          <p:nvPr>
            <p:ph type="body" sz="quarter" idx="18"/>
          </p:nvPr>
        </p:nvSpPr>
        <p:spPr>
          <a:xfrm>
            <a:off x="630121" y="4716590"/>
            <a:ext cx="10928077" cy="5475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 b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5" name="Plassholder for tekst 6"/>
          <p:cNvSpPr>
            <a:spLocks noGrp="1"/>
          </p:cNvSpPr>
          <p:nvPr>
            <p:ph type="body" sz="quarter" idx="19" hasCustomPrompt="1"/>
          </p:nvPr>
        </p:nvSpPr>
        <p:spPr>
          <a:xfrm>
            <a:off x="11239523" y="900112"/>
            <a:ext cx="306059" cy="36004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00" b="1"/>
            </a:lvl1pPr>
          </a:lstStyle>
          <a:p>
            <a:pPr lvl="0"/>
            <a:r>
              <a:rPr lang="nb-NO" dirty="0"/>
              <a:t>XX</a:t>
            </a:r>
          </a:p>
        </p:txBody>
      </p:sp>
      <p:sp>
        <p:nvSpPr>
          <p:cNvPr id="26" name="Plassholder for tekst 6"/>
          <p:cNvSpPr>
            <a:spLocks noGrp="1"/>
          </p:cNvSpPr>
          <p:nvPr>
            <p:ph type="body" sz="quarter" idx="20" hasCustomPrompt="1"/>
          </p:nvPr>
        </p:nvSpPr>
        <p:spPr>
          <a:xfrm>
            <a:off x="11239522" y="2556320"/>
            <a:ext cx="306059" cy="36004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00" b="1"/>
            </a:lvl1pPr>
          </a:lstStyle>
          <a:p>
            <a:pPr lvl="0"/>
            <a:r>
              <a:rPr lang="nb-NO" dirty="0"/>
              <a:t>XX</a:t>
            </a:r>
          </a:p>
        </p:txBody>
      </p:sp>
      <p:sp>
        <p:nvSpPr>
          <p:cNvPr id="27" name="Plassholder for tekst 6"/>
          <p:cNvSpPr>
            <a:spLocks noGrp="1"/>
          </p:cNvSpPr>
          <p:nvPr>
            <p:ph type="body" sz="quarter" idx="21" hasCustomPrompt="1"/>
          </p:nvPr>
        </p:nvSpPr>
        <p:spPr>
          <a:xfrm>
            <a:off x="11239522" y="4194524"/>
            <a:ext cx="306059" cy="36004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00" b="1"/>
            </a:lvl1pPr>
          </a:lstStyle>
          <a:p>
            <a:pPr lvl="0"/>
            <a:r>
              <a:rPr lang="nb-NO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6668052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9964" indent="-179964"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0E72-851A-40E7-903F-ABC6EC207DCD}" type="datetime1">
              <a:rPr lang="nb-NO" smtClean="0"/>
              <a:t>12.02.2021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 og navn på foredragsholder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61747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80206" y="1511587"/>
            <a:ext cx="10515600" cy="1661865"/>
          </a:xfrm>
        </p:spPr>
        <p:txBody>
          <a:bodyPr anchor="b">
            <a:normAutofit/>
          </a:bodyPr>
          <a:lstStyle>
            <a:lvl1pPr>
              <a:defRPr sz="5999">
                <a:solidFill>
                  <a:schemeClr val="l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0206" y="3660114"/>
            <a:ext cx="10515600" cy="86764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571555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20" y="576072"/>
            <a:ext cx="5175984" cy="1137235"/>
          </a:xfr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537-D1B4-45E3-B23A-9F20AEF0391F}" type="datetime1">
              <a:rPr lang="nb-NO" smtClean="0"/>
              <a:t>12.02.2021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 og navn på foredragsholder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472231" y="1017127"/>
            <a:ext cx="5085966" cy="4284536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630120" y="1953244"/>
            <a:ext cx="5175984" cy="3780473"/>
          </a:xfrm>
          <a:prstGeom prst="rect">
            <a:avLst/>
          </a:prstGeom>
        </p:spPr>
        <p:txBody>
          <a:bodyPr lIns="0" tIns="0" rIns="0" bIns="0"/>
          <a:lstStyle>
            <a:lvl1pPr marL="179964" indent="-179964"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49907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977137" y="0"/>
            <a:ext cx="6214864" cy="6858000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20" y="576072"/>
            <a:ext cx="5175984" cy="1137235"/>
          </a:xfr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630120" y="1953244"/>
            <a:ext cx="5175984" cy="3780473"/>
          </a:xfrm>
          <a:prstGeom prst="rect">
            <a:avLst/>
          </a:prstGeom>
        </p:spPr>
        <p:txBody>
          <a:bodyPr lIns="0" tIns="0" rIns="0" bIns="0"/>
          <a:lstStyle>
            <a:lvl1pPr marL="179964" indent="-179964"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86159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20" y="576072"/>
            <a:ext cx="5175984" cy="113723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E904-CB96-44CF-9B9B-534491D09DF7}" type="datetime1">
              <a:rPr lang="nb-NO" smtClean="0"/>
              <a:t>12.02.2021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 og navn på foredragsholder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630120" y="1953244"/>
            <a:ext cx="5175984" cy="3780473"/>
          </a:xfrm>
          <a:prstGeom prst="rect">
            <a:avLst/>
          </a:prstGeom>
        </p:spPr>
        <p:txBody>
          <a:bodyPr lIns="0" tIns="0" rIns="0" bIns="0"/>
          <a:lstStyle>
            <a:lvl1pPr>
              <a:defRPr b="0"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5"/>
          </p:nvPr>
        </p:nvSpPr>
        <p:spPr>
          <a:xfrm>
            <a:off x="6382214" y="576073"/>
            <a:ext cx="5175984" cy="515764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69982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04F1-DA1A-4DAE-8A16-2A464427D86C}" type="datetime1">
              <a:rPr lang="nb-NO" smtClean="0"/>
              <a:t>12.02.2021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 og navn på foredragsholder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630120" y="1953244"/>
            <a:ext cx="5175984" cy="3780473"/>
          </a:xfrm>
          <a:prstGeom prst="rect">
            <a:avLst/>
          </a:prstGeom>
        </p:spPr>
        <p:txBody>
          <a:bodyPr lIns="0" tIns="0" rIns="0" bIns="0"/>
          <a:lstStyle>
            <a:lvl1pPr>
              <a:defRPr b="0"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6562248" y="1926241"/>
            <a:ext cx="4914935" cy="2829954"/>
          </a:xfrm>
          <a:prstGeom prst="rect">
            <a:avLst/>
          </a:prstGeom>
          <a:ln w="114300">
            <a:solidFill>
              <a:schemeClr val="accent1"/>
            </a:solidFill>
            <a:miter lim="800000"/>
          </a:ln>
        </p:spPr>
        <p:txBody>
          <a:bodyPr lIns="360000" tIns="360000" rIns="360000" bIns="36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99" b="0" i="0">
                <a:latin typeface="+mj-lt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068094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bunn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14079" y="489308"/>
            <a:ext cx="11216530" cy="5233227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33B6-7CFC-4AAF-911E-C133B5BD430B}" type="datetime1">
              <a:rPr lang="nb-NO" smtClean="0"/>
              <a:t>12.02.2021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 og navn på foredragsholder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6121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60454" y="758356"/>
            <a:ext cx="10671094" cy="5341290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69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Sammenligning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0" name="Google Shape;290;p4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4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94562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54181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138767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414081" y="6390800"/>
            <a:ext cx="10928077" cy="2700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99725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30120" y="675085"/>
            <a:ext cx="3942749" cy="4284536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630120" y="5202650"/>
            <a:ext cx="3942749" cy="58507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CD6F9E1-5065-4C96-9099-62E64E968591}" type="datetime1">
              <a:rPr lang="nb-NO" smtClean="0"/>
              <a:t>12.02.2021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Tittel på presentasjon og navn på foredragsholder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8"/>
          </p:nvPr>
        </p:nvSpPr>
        <p:spPr>
          <a:xfrm>
            <a:off x="4842920" y="675084"/>
            <a:ext cx="6706275" cy="4284536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19"/>
          </p:nvPr>
        </p:nvSpPr>
        <p:spPr>
          <a:xfrm>
            <a:off x="4842921" y="5202650"/>
            <a:ext cx="6705414" cy="58507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198680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30121" y="882111"/>
            <a:ext cx="3420650" cy="4554569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630121" y="5598700"/>
            <a:ext cx="3420650" cy="2700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48BBBB-FF89-4DD8-8716-8501FFC86D3D}" type="datetime1">
              <a:rPr lang="nb-NO" smtClean="0"/>
              <a:t>12.02.2021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Tittel på presentasjon og navn på foredragsholder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8"/>
          </p:nvPr>
        </p:nvSpPr>
        <p:spPr>
          <a:xfrm>
            <a:off x="4383834" y="882111"/>
            <a:ext cx="3420650" cy="4554569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19"/>
          </p:nvPr>
        </p:nvSpPr>
        <p:spPr>
          <a:xfrm>
            <a:off x="4383833" y="5598699"/>
            <a:ext cx="3420650" cy="2700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20"/>
          </p:nvPr>
        </p:nvSpPr>
        <p:spPr>
          <a:xfrm>
            <a:off x="8119544" y="882111"/>
            <a:ext cx="3420650" cy="4554569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8119544" y="5598699"/>
            <a:ext cx="3420650" cy="2700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60710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0120" y="1953244"/>
            <a:ext cx="5175984" cy="378047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82214" y="1953244"/>
            <a:ext cx="5175984" cy="378047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3BC7-F062-43CC-A85B-6521251E7DB1}" type="datetime1">
              <a:rPr lang="nb-NO" smtClean="0"/>
              <a:t>12.02.2021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 og navn på foredragsholder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62699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120" y="1953244"/>
            <a:ext cx="5180484" cy="283924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8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120" y="2237168"/>
            <a:ext cx="5175984" cy="349654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382214" y="1953244"/>
            <a:ext cx="5180484" cy="283924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8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382214" y="2237168"/>
            <a:ext cx="5175984" cy="349654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9027-081F-4798-A951-26CEB72B458C}" type="datetime1">
              <a:rPr lang="nb-NO" smtClean="0"/>
              <a:t>12.02.2021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 og navn på foredragsholder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57969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med tekst og ik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306059" cy="6858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/>
          </a:p>
        </p:txBody>
      </p:sp>
      <p:sp>
        <p:nvSpPr>
          <p:cNvPr id="7" name="Rektangel 6"/>
          <p:cNvSpPr/>
          <p:nvPr userDrawn="1"/>
        </p:nvSpPr>
        <p:spPr>
          <a:xfrm>
            <a:off x="11885942" y="0"/>
            <a:ext cx="306059" cy="6858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1"/>
            <a:ext cx="12193717" cy="30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/>
          </a:p>
        </p:txBody>
      </p:sp>
      <p:sp>
        <p:nvSpPr>
          <p:cNvPr id="9" name="Rektangel 8"/>
          <p:cNvSpPr/>
          <p:nvPr userDrawn="1"/>
        </p:nvSpPr>
        <p:spPr>
          <a:xfrm>
            <a:off x="0" y="6551962"/>
            <a:ext cx="12193717" cy="30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7484024" y="2172872"/>
            <a:ext cx="2682510" cy="3420428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Ikon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37414" y="2172871"/>
            <a:ext cx="5287209" cy="3420428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</p:spTree>
    <p:extLst>
      <p:ext uri="{BB962C8B-B14F-4D97-AF65-F5344CB8AC3E}">
        <p14:creationId xmlns:p14="http://schemas.microsoft.com/office/powerpoint/2010/main" val="23927140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/m ramme og tekstbo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415111" y="2967336"/>
            <a:ext cx="9361780" cy="923329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" name="Rektangel 1"/>
          <p:cNvSpPr/>
          <p:nvPr userDrawn="1"/>
        </p:nvSpPr>
        <p:spPr>
          <a:xfrm>
            <a:off x="0" y="0"/>
            <a:ext cx="306059" cy="6858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/>
          </a:p>
        </p:txBody>
      </p:sp>
      <p:sp>
        <p:nvSpPr>
          <p:cNvPr id="7" name="Rektangel 6"/>
          <p:cNvSpPr/>
          <p:nvPr userDrawn="1"/>
        </p:nvSpPr>
        <p:spPr>
          <a:xfrm>
            <a:off x="11885942" y="0"/>
            <a:ext cx="306059" cy="6858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/>
          </a:p>
        </p:txBody>
      </p:sp>
      <p:sp>
        <p:nvSpPr>
          <p:cNvPr id="8" name="Rektangel 7"/>
          <p:cNvSpPr/>
          <p:nvPr userDrawn="1"/>
        </p:nvSpPr>
        <p:spPr>
          <a:xfrm>
            <a:off x="-1717" y="1"/>
            <a:ext cx="12193717" cy="30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/>
          </a:p>
        </p:txBody>
      </p:sp>
      <p:sp>
        <p:nvSpPr>
          <p:cNvPr id="9" name="Rektangel 8"/>
          <p:cNvSpPr/>
          <p:nvPr userDrawn="1"/>
        </p:nvSpPr>
        <p:spPr>
          <a:xfrm>
            <a:off x="0" y="6551962"/>
            <a:ext cx="12193717" cy="30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9804864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/m ramm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415111" y="1869647"/>
            <a:ext cx="9361780" cy="311870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txBody>
          <a:bodyPr lIns="360000" tIns="630000" rIns="360000" bIns="63000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908071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134216" y="1956845"/>
            <a:ext cx="5040958" cy="2970371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txBody>
          <a:bodyPr wrap="square" lIns="540000" tIns="630000" rIns="540000" bIns="63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tekst 8"/>
          <p:cNvSpPr>
            <a:spLocks noGrp="1"/>
          </p:cNvSpPr>
          <p:nvPr>
            <p:ph type="body" sz="quarter" idx="15"/>
          </p:nvPr>
        </p:nvSpPr>
        <p:spPr>
          <a:xfrm>
            <a:off x="6175174" y="1956845"/>
            <a:ext cx="5040958" cy="2970371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</a:ln>
        </p:spPr>
        <p:txBody>
          <a:bodyPr wrap="square" lIns="540000" tIns="630000" rIns="540000" bIns="63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9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6"/>
          </p:nvPr>
        </p:nvSpPr>
        <p:spPr>
          <a:xfrm>
            <a:off x="1692321" y="4176523"/>
            <a:ext cx="3794436" cy="47750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7"/>
          </p:nvPr>
        </p:nvSpPr>
        <p:spPr>
          <a:xfrm>
            <a:off x="6733279" y="4176523"/>
            <a:ext cx="3794436" cy="47750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2040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Bare tittel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8277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793" cy="6858000"/>
          </a:xfrm>
          <a:prstGeom prst="rect">
            <a:avLst/>
          </a:prstGeom>
        </p:spPr>
      </p:pic>
      <p:sp>
        <p:nvSpPr>
          <p:cNvPr id="5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15110" y="1451353"/>
            <a:ext cx="9361779" cy="3240405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1415110" y="5243074"/>
            <a:ext cx="9361779" cy="32273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070549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793" cy="6858000"/>
          </a:xfrm>
          <a:prstGeom prst="rect">
            <a:avLst/>
          </a:prstGeom>
        </p:spPr>
      </p:pic>
      <p:sp>
        <p:nvSpPr>
          <p:cNvPr id="5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15110" y="1451353"/>
            <a:ext cx="9361779" cy="3240405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1415110" y="5243074"/>
            <a:ext cx="9361779" cy="32273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935821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865197" y="1484757"/>
            <a:ext cx="8461608" cy="38884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txBody>
          <a:bodyPr lIns="360000" tIns="360000" rIns="360000" bIns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1865197" y="5904738"/>
            <a:ext cx="8461608" cy="32273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128621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med ramm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3717" cy="6858858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/>
          </a:p>
        </p:txBody>
      </p:sp>
      <p:sp>
        <p:nvSpPr>
          <p:cNvPr id="5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15110" y="1451353"/>
            <a:ext cx="9361779" cy="3240405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1415110" y="5243074"/>
            <a:ext cx="9361779" cy="32273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0"/>
            <a:ext cx="306059" cy="6858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/>
          </a:p>
        </p:txBody>
      </p:sp>
      <p:sp>
        <p:nvSpPr>
          <p:cNvPr id="7" name="Rektangel 6"/>
          <p:cNvSpPr/>
          <p:nvPr userDrawn="1"/>
        </p:nvSpPr>
        <p:spPr>
          <a:xfrm>
            <a:off x="11885942" y="0"/>
            <a:ext cx="306059" cy="6858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1"/>
            <a:ext cx="12193717" cy="30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/>
          </a:p>
        </p:txBody>
      </p:sp>
      <p:sp>
        <p:nvSpPr>
          <p:cNvPr id="9" name="Rektangel 8"/>
          <p:cNvSpPr/>
          <p:nvPr userDrawn="1"/>
        </p:nvSpPr>
        <p:spPr>
          <a:xfrm>
            <a:off x="0" y="6551962"/>
            <a:ext cx="12193717" cy="30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0080425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/m tekst 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</p:spPr>
        <p:txBody>
          <a:bodyPr lIns="0" tIns="720000" rIns="0" bIns="0" anchor="t" anchorCtr="1">
            <a:normAutofit/>
          </a:bodyPr>
          <a:lstStyle>
            <a:lvl1pPr marL="0" indent="0" algn="ctr">
              <a:buNone/>
              <a:defRPr sz="1300"/>
            </a:lvl1pPr>
          </a:lstStyle>
          <a:p>
            <a:r>
              <a:rPr lang="nb-NO" dirty="0"/>
              <a:t>Skift bilde via menyen «sett inn» og «bilde»-knappen</a:t>
            </a:r>
          </a:p>
        </p:txBody>
      </p:sp>
      <p:sp>
        <p:nvSpPr>
          <p:cNvPr id="5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15111" y="2603820"/>
            <a:ext cx="9361780" cy="1650361"/>
          </a:xfrm>
          <a:prstGeom prst="rect">
            <a:avLst/>
          </a:prstGeom>
          <a:solidFill>
            <a:schemeClr val="tx2">
              <a:alpha val="60000"/>
            </a:schemeClr>
          </a:solidFill>
          <a:ln w="228600">
            <a:noFill/>
            <a:miter lim="800000"/>
          </a:ln>
        </p:spPr>
        <p:txBody>
          <a:bodyPr lIns="360000" tIns="360000" rIns="360000" bIns="36000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</p:spTree>
    <p:extLst>
      <p:ext uri="{BB962C8B-B14F-4D97-AF65-F5344CB8AC3E}">
        <p14:creationId xmlns:p14="http://schemas.microsoft.com/office/powerpoint/2010/main" val="12510319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/m farg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720000" rIns="0" bIns="0" anchor="t" anchorCtr="1">
            <a:normAutofit/>
          </a:bodyPr>
          <a:lstStyle>
            <a:lvl1pPr marL="0" indent="0" algn="ctr">
              <a:buNone/>
              <a:defRPr sz="13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Skift bilde via menyen «sett inn» og «bilde»-knappen</a:t>
            </a:r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3717" cy="6858858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lIns="45720" tIns="22860" rIns="45720" bIns="2286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endParaRPr lang="nb-NO" dirty="0"/>
          </a:p>
        </p:txBody>
      </p:sp>
      <p:sp>
        <p:nvSpPr>
          <p:cNvPr id="4" name="Plassholder for tekst 8"/>
          <p:cNvSpPr>
            <a:spLocks noGrp="1"/>
          </p:cNvSpPr>
          <p:nvPr>
            <p:ph type="body" sz="quarter" idx="15"/>
          </p:nvPr>
        </p:nvSpPr>
        <p:spPr>
          <a:xfrm>
            <a:off x="6301198" y="3384424"/>
            <a:ext cx="5148978" cy="2646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</a:ln>
        </p:spPr>
        <p:txBody>
          <a:bodyPr wrap="square" lIns="540000" tIns="540000" rIns="540000" bIns="54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9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7"/>
          </p:nvPr>
        </p:nvSpPr>
        <p:spPr>
          <a:xfrm>
            <a:off x="6871258" y="5313947"/>
            <a:ext cx="3794436" cy="47750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555082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tel /m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3CE7-0A61-4B96-B432-37217F3D4930}" type="datetime1">
              <a:rPr lang="nb-NO" smtClean="0"/>
              <a:t>12.02.2021</a:t>
            </a:fld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 og navn på foredragsholder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8435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7215628"/>
      </p:ext>
    </p:extLst>
  </p:cSld>
  <p:clrMapOvr>
    <a:masterClrMapping/>
  </p:clrMapOvr>
  <p:hf hdr="0" ft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34F2-CF7A-4B7F-A513-088EDBA0FBD0}" type="datetime1">
              <a:rPr lang="nb-NO" smtClean="0"/>
              <a:t>12.02.2021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 og navn på foredragsholder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42615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74148" y="1198511"/>
            <a:ext cx="9144000" cy="1551194"/>
          </a:xfrm>
        </p:spPr>
        <p:txBody>
          <a:bodyPr anchor="t">
            <a:normAutofit/>
          </a:bodyPr>
          <a:lstStyle>
            <a:lvl1pPr algn="l">
              <a:defRPr sz="5599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74148" y="2854081"/>
            <a:ext cx="9144000" cy="48128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8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nb-NO" dirty="0"/>
              <a:t>Navn på foredragsholder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3" y="3816477"/>
            <a:ext cx="10732728" cy="113081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9359259" y="6228779"/>
            <a:ext cx="2124214" cy="207026"/>
          </a:xfrm>
        </p:spPr>
        <p:txBody>
          <a:bodyPr>
            <a:normAutofit/>
          </a:bodyPr>
          <a:lstStyle>
            <a:lvl1pPr marL="0" indent="0"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 – </a:t>
            </a:r>
            <a:r>
              <a:rPr lang="nb-NO" dirty="0" err="1"/>
              <a:t>dd.mm.åååå</a:t>
            </a:r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6" y="6066759"/>
            <a:ext cx="2383696" cy="2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Tomt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33197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18.12.2020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KFN på Brsys-plattformen - Ronny Bertelsen, Hovedforretningsarkitekt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630120" y="900112"/>
            <a:ext cx="10441985" cy="3600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 b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17" name="Rett linje 16"/>
          <p:cNvCxnSpPr>
            <a:cxnSpLocks/>
          </p:cNvCxnSpPr>
          <p:nvPr userDrawn="1"/>
        </p:nvCxnSpPr>
        <p:spPr>
          <a:xfrm>
            <a:off x="630121" y="2214277"/>
            <a:ext cx="10928077" cy="0"/>
          </a:xfrm>
          <a:prstGeom prst="line">
            <a:avLst/>
          </a:prstGeom>
          <a:ln w="12700">
            <a:solidFill>
              <a:srgbClr val="DD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>
            <a:cxnSpLocks/>
          </p:cNvCxnSpPr>
          <p:nvPr userDrawn="1"/>
        </p:nvCxnSpPr>
        <p:spPr>
          <a:xfrm>
            <a:off x="630121" y="3852482"/>
            <a:ext cx="10928077" cy="0"/>
          </a:xfrm>
          <a:prstGeom prst="line">
            <a:avLst/>
          </a:prstGeom>
          <a:ln w="12700">
            <a:solidFill>
              <a:srgbClr val="DD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630121" y="1440181"/>
            <a:ext cx="10928077" cy="5475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 b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1" name="Plassholder for tekst 6"/>
          <p:cNvSpPr>
            <a:spLocks noGrp="1"/>
          </p:cNvSpPr>
          <p:nvPr>
            <p:ph type="body" sz="quarter" idx="15"/>
          </p:nvPr>
        </p:nvSpPr>
        <p:spPr>
          <a:xfrm>
            <a:off x="630120" y="2556320"/>
            <a:ext cx="10441985" cy="3600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 b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2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630121" y="3060383"/>
            <a:ext cx="10928077" cy="5475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 b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3" name="Plassholder for tekst 6"/>
          <p:cNvSpPr>
            <a:spLocks noGrp="1"/>
          </p:cNvSpPr>
          <p:nvPr>
            <p:ph type="body" sz="quarter" idx="17"/>
          </p:nvPr>
        </p:nvSpPr>
        <p:spPr>
          <a:xfrm>
            <a:off x="630120" y="4194524"/>
            <a:ext cx="10441985" cy="3600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 b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4" name="Plassholder for tekst 6"/>
          <p:cNvSpPr>
            <a:spLocks noGrp="1"/>
          </p:cNvSpPr>
          <p:nvPr>
            <p:ph type="body" sz="quarter" idx="18"/>
          </p:nvPr>
        </p:nvSpPr>
        <p:spPr>
          <a:xfrm>
            <a:off x="630121" y="4716590"/>
            <a:ext cx="10928077" cy="5475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 b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5" name="Plassholder for tekst 6"/>
          <p:cNvSpPr>
            <a:spLocks noGrp="1"/>
          </p:cNvSpPr>
          <p:nvPr>
            <p:ph type="body" sz="quarter" idx="19" hasCustomPrompt="1"/>
          </p:nvPr>
        </p:nvSpPr>
        <p:spPr>
          <a:xfrm>
            <a:off x="11239523" y="900112"/>
            <a:ext cx="306059" cy="36004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00" b="1"/>
            </a:lvl1pPr>
          </a:lstStyle>
          <a:p>
            <a:pPr lvl="0"/>
            <a:r>
              <a:rPr lang="nb-NO" dirty="0"/>
              <a:t>XX</a:t>
            </a:r>
          </a:p>
        </p:txBody>
      </p:sp>
      <p:sp>
        <p:nvSpPr>
          <p:cNvPr id="26" name="Plassholder for tekst 6"/>
          <p:cNvSpPr>
            <a:spLocks noGrp="1"/>
          </p:cNvSpPr>
          <p:nvPr>
            <p:ph type="body" sz="quarter" idx="20" hasCustomPrompt="1"/>
          </p:nvPr>
        </p:nvSpPr>
        <p:spPr>
          <a:xfrm>
            <a:off x="11239522" y="2556320"/>
            <a:ext cx="306059" cy="36004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00" b="1"/>
            </a:lvl1pPr>
          </a:lstStyle>
          <a:p>
            <a:pPr lvl="0"/>
            <a:r>
              <a:rPr lang="nb-NO" dirty="0"/>
              <a:t>XX</a:t>
            </a:r>
          </a:p>
        </p:txBody>
      </p:sp>
      <p:sp>
        <p:nvSpPr>
          <p:cNvPr id="27" name="Plassholder for tekst 6"/>
          <p:cNvSpPr>
            <a:spLocks noGrp="1"/>
          </p:cNvSpPr>
          <p:nvPr>
            <p:ph type="body" sz="quarter" idx="21" hasCustomPrompt="1"/>
          </p:nvPr>
        </p:nvSpPr>
        <p:spPr>
          <a:xfrm>
            <a:off x="11239522" y="4194524"/>
            <a:ext cx="306059" cy="36004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00" b="1"/>
            </a:lvl1pPr>
          </a:lstStyle>
          <a:p>
            <a:pPr lvl="0"/>
            <a:r>
              <a:rPr lang="nb-NO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7273818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9964" indent="-179964"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18.12.2020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KFN på Brsys-plattformen - Ronny Bertelsen, Hovedforretningsarkitekt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802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80206" y="1511587"/>
            <a:ext cx="10515600" cy="1661865"/>
          </a:xfrm>
        </p:spPr>
        <p:txBody>
          <a:bodyPr anchor="b">
            <a:normAutofit/>
          </a:bodyPr>
          <a:lstStyle>
            <a:lvl1pPr>
              <a:defRPr sz="5999">
                <a:solidFill>
                  <a:schemeClr val="l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0206" y="3660114"/>
            <a:ext cx="10515600" cy="86764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447361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20" y="576072"/>
            <a:ext cx="5175984" cy="1137235"/>
          </a:xfr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18.12.2020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KFN på Brsys-plattformen - Ronny Bertelsen, Hovedforretningsarkitekt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472231" y="1017127"/>
            <a:ext cx="5085966" cy="4284536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630120" y="1953244"/>
            <a:ext cx="5175984" cy="3780473"/>
          </a:xfrm>
          <a:prstGeom prst="rect">
            <a:avLst/>
          </a:prstGeom>
        </p:spPr>
        <p:txBody>
          <a:bodyPr lIns="0" tIns="0" rIns="0" bIns="0"/>
          <a:lstStyle>
            <a:lvl1pPr marL="179964" indent="-179964"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39761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977137" y="0"/>
            <a:ext cx="6214864" cy="6858000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20" y="576072"/>
            <a:ext cx="5175984" cy="1137235"/>
          </a:xfr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630120" y="1953244"/>
            <a:ext cx="5175984" cy="3780473"/>
          </a:xfrm>
          <a:prstGeom prst="rect">
            <a:avLst/>
          </a:prstGeom>
        </p:spPr>
        <p:txBody>
          <a:bodyPr lIns="0" tIns="0" rIns="0" bIns="0"/>
          <a:lstStyle>
            <a:lvl1pPr marL="179964" indent="-179964">
              <a:buFont typeface="Arial" panose="020B0604020202020204" pitchFamily="34" charset="0"/>
              <a:buChar char="•"/>
              <a:defRPr b="0"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1582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20" y="576072"/>
            <a:ext cx="5175984" cy="113723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18.12.2020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KFN på Brsys-plattformen - Ronny Bertelsen, Hovedforretningsarkitekt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630120" y="1953244"/>
            <a:ext cx="5175984" cy="3780473"/>
          </a:xfrm>
          <a:prstGeom prst="rect">
            <a:avLst/>
          </a:prstGeom>
        </p:spPr>
        <p:txBody>
          <a:bodyPr lIns="0" tIns="0" rIns="0" bIns="0"/>
          <a:lstStyle>
            <a:lvl1pPr>
              <a:defRPr b="0"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5"/>
          </p:nvPr>
        </p:nvSpPr>
        <p:spPr>
          <a:xfrm>
            <a:off x="6382214" y="576073"/>
            <a:ext cx="5175984" cy="515764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24191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18.12.2020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KFN på Brsys-plattformen - Ronny Bertelsen, Hovedforretningsarkitekt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630120" y="1953244"/>
            <a:ext cx="5175984" cy="3780473"/>
          </a:xfrm>
          <a:prstGeom prst="rect">
            <a:avLst/>
          </a:prstGeom>
        </p:spPr>
        <p:txBody>
          <a:bodyPr lIns="0" tIns="0" rIns="0" bIns="0"/>
          <a:lstStyle>
            <a:lvl1pPr>
              <a:defRPr b="0"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6562248" y="1926241"/>
            <a:ext cx="4914935" cy="2829954"/>
          </a:xfrm>
          <a:prstGeom prst="rect">
            <a:avLst/>
          </a:prstGeom>
          <a:ln w="114300">
            <a:solidFill>
              <a:schemeClr val="accent1"/>
            </a:solidFill>
            <a:miter lim="800000"/>
          </a:ln>
        </p:spPr>
        <p:txBody>
          <a:bodyPr lIns="360000" tIns="360000" rIns="360000" bIns="36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99" b="0" i="0">
                <a:latin typeface="+mj-lt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885610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bunn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14079" y="489308"/>
            <a:ext cx="11216530" cy="5233227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18.12.2020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KFN på Brsys-plattformen - Ronny Bertelsen, Hovedforretningsarkitekt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8576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60454" y="758356"/>
            <a:ext cx="10671094" cy="5341290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29231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927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Innhold med teks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8" name="Google Shape;308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9" name="Google Shape;309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03913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138767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414081" y="6390800"/>
            <a:ext cx="10928077" cy="2700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839631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30120" y="675085"/>
            <a:ext cx="3942749" cy="4284536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630120" y="5202650"/>
            <a:ext cx="3942749" cy="58507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 smtClean="0"/>
              <a:t>18.12.2020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 smtClean="0"/>
              <a:t>KFN på Brsys-plattformen - Ronny Bertelsen, Hovedforretningsarkitekt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8"/>
          </p:nvPr>
        </p:nvSpPr>
        <p:spPr>
          <a:xfrm>
            <a:off x="4842920" y="675084"/>
            <a:ext cx="6706275" cy="4284536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19"/>
          </p:nvPr>
        </p:nvSpPr>
        <p:spPr>
          <a:xfrm>
            <a:off x="4842921" y="5202650"/>
            <a:ext cx="6705414" cy="58507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377905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30121" y="882111"/>
            <a:ext cx="3420650" cy="4554569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630121" y="5598700"/>
            <a:ext cx="3420650" cy="2700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 smtClean="0"/>
              <a:t>18.12.2020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 smtClean="0"/>
              <a:t>KFN på Brsys-plattformen - Ronny Bertelsen, Hovedforretningsarkitekt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8"/>
          </p:nvPr>
        </p:nvSpPr>
        <p:spPr>
          <a:xfrm>
            <a:off x="4383834" y="882111"/>
            <a:ext cx="3420650" cy="4554569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19"/>
          </p:nvPr>
        </p:nvSpPr>
        <p:spPr>
          <a:xfrm>
            <a:off x="4383833" y="5598699"/>
            <a:ext cx="3420650" cy="2700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20"/>
          </p:nvPr>
        </p:nvSpPr>
        <p:spPr>
          <a:xfrm>
            <a:off x="8119544" y="882111"/>
            <a:ext cx="3420650" cy="4554569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8119544" y="5598699"/>
            <a:ext cx="3420650" cy="2700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957476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0120" y="1953244"/>
            <a:ext cx="5175984" cy="378047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82214" y="1953244"/>
            <a:ext cx="5175984" cy="3780473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18.12.2020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KFN på Brsys-plattformen - Ronny Bertelsen, Hovedforretningsarkitekt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63169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120" y="1953244"/>
            <a:ext cx="5180484" cy="283924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8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120" y="2237168"/>
            <a:ext cx="5175984" cy="349654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382214" y="1953244"/>
            <a:ext cx="5180484" cy="283924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8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382214" y="2237168"/>
            <a:ext cx="5175984" cy="349654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18.12.2020</a:t>
            </a:r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KFN på Brsys-plattformen - Ronny Bertelsen, Hovedforretningsarkitekt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50899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med tekst og ik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306059" cy="6858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/>
          </a:p>
        </p:txBody>
      </p:sp>
      <p:sp>
        <p:nvSpPr>
          <p:cNvPr id="7" name="Rektangel 6"/>
          <p:cNvSpPr/>
          <p:nvPr userDrawn="1"/>
        </p:nvSpPr>
        <p:spPr>
          <a:xfrm>
            <a:off x="11885942" y="0"/>
            <a:ext cx="306059" cy="6858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1"/>
            <a:ext cx="12193717" cy="30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/>
          </a:p>
        </p:txBody>
      </p:sp>
      <p:sp>
        <p:nvSpPr>
          <p:cNvPr id="9" name="Rektangel 8"/>
          <p:cNvSpPr/>
          <p:nvPr userDrawn="1"/>
        </p:nvSpPr>
        <p:spPr>
          <a:xfrm>
            <a:off x="0" y="6551962"/>
            <a:ext cx="12193717" cy="30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7484024" y="2172872"/>
            <a:ext cx="2682510" cy="3420428"/>
          </a:xfrm>
          <a:prstGeom prst="rect">
            <a:avLst/>
          </a:prstGeom>
          <a:noFill/>
        </p:spPr>
        <p:txBody>
          <a:bodyPr lIns="0" tIns="72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Ikon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37414" y="2172871"/>
            <a:ext cx="5287209" cy="3420428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</p:spTree>
    <p:extLst>
      <p:ext uri="{BB962C8B-B14F-4D97-AF65-F5344CB8AC3E}">
        <p14:creationId xmlns:p14="http://schemas.microsoft.com/office/powerpoint/2010/main" val="38873825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/m ramme og tekstbo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415111" y="2967336"/>
            <a:ext cx="9361780" cy="923329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" name="Rektangel 1"/>
          <p:cNvSpPr/>
          <p:nvPr userDrawn="1"/>
        </p:nvSpPr>
        <p:spPr>
          <a:xfrm>
            <a:off x="0" y="0"/>
            <a:ext cx="306059" cy="6858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/>
          </a:p>
        </p:txBody>
      </p:sp>
      <p:sp>
        <p:nvSpPr>
          <p:cNvPr id="7" name="Rektangel 6"/>
          <p:cNvSpPr/>
          <p:nvPr userDrawn="1"/>
        </p:nvSpPr>
        <p:spPr>
          <a:xfrm>
            <a:off x="11885942" y="0"/>
            <a:ext cx="306059" cy="6858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/>
          </a:p>
        </p:txBody>
      </p:sp>
      <p:sp>
        <p:nvSpPr>
          <p:cNvPr id="8" name="Rektangel 7"/>
          <p:cNvSpPr/>
          <p:nvPr userDrawn="1"/>
        </p:nvSpPr>
        <p:spPr>
          <a:xfrm>
            <a:off x="-1717" y="1"/>
            <a:ext cx="12193717" cy="30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/>
          </a:p>
        </p:txBody>
      </p:sp>
      <p:sp>
        <p:nvSpPr>
          <p:cNvPr id="9" name="Rektangel 8"/>
          <p:cNvSpPr/>
          <p:nvPr userDrawn="1"/>
        </p:nvSpPr>
        <p:spPr>
          <a:xfrm>
            <a:off x="0" y="6551962"/>
            <a:ext cx="12193717" cy="30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9" tIns="22855" rIns="45709" bIns="22855" rtlCol="0" anchor="ctr"/>
          <a:lstStyle/>
          <a:p>
            <a:pPr algn="ctr"/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7233660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/m ramm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415111" y="1869647"/>
            <a:ext cx="9361780" cy="311870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txBody>
          <a:bodyPr lIns="360000" tIns="630000" rIns="360000" bIns="63000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078636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134216" y="1956845"/>
            <a:ext cx="5040958" cy="2970371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txBody>
          <a:bodyPr wrap="square" lIns="540000" tIns="630000" rIns="540000" bIns="63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tekst 8"/>
          <p:cNvSpPr>
            <a:spLocks noGrp="1"/>
          </p:cNvSpPr>
          <p:nvPr>
            <p:ph type="body" sz="quarter" idx="15"/>
          </p:nvPr>
        </p:nvSpPr>
        <p:spPr>
          <a:xfrm>
            <a:off x="6175174" y="1956845"/>
            <a:ext cx="5040958" cy="2970371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</a:ln>
        </p:spPr>
        <p:txBody>
          <a:bodyPr wrap="square" lIns="540000" tIns="630000" rIns="540000" bIns="63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9" b="0" i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6"/>
          </p:nvPr>
        </p:nvSpPr>
        <p:spPr>
          <a:xfrm>
            <a:off x="1692321" y="4176523"/>
            <a:ext cx="3794436" cy="47750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7"/>
          </p:nvPr>
        </p:nvSpPr>
        <p:spPr>
          <a:xfrm>
            <a:off x="6733279" y="4176523"/>
            <a:ext cx="3794436" cy="47750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872359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793" cy="6858000"/>
          </a:xfrm>
          <a:prstGeom prst="rect">
            <a:avLst/>
          </a:prstGeom>
        </p:spPr>
      </p:pic>
      <p:sp>
        <p:nvSpPr>
          <p:cNvPr id="5" name="Plassholder f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1415110" y="1451353"/>
            <a:ext cx="9361779" cy="3240405"/>
          </a:xfrm>
          <a:prstGeom prst="rect">
            <a:avLst/>
          </a:prstGeom>
          <a:noFill/>
          <a:ln w="228600">
            <a:noFill/>
            <a:miter lim="800000"/>
          </a:ln>
        </p:spPr>
        <p:txBody>
          <a:bodyPr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99" b="0" i="0">
                <a:solidFill>
                  <a:schemeClr val="lt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Legg til tekst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1415110" y="5243074"/>
            <a:ext cx="9361779" cy="32273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6872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image" Target="../media/image7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image" Target="../media/image6.png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image" Target="../media/image14.png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image" Target="../media/image6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29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102.xml"/><Relationship Id="rId32" Type="http://schemas.openxmlformats.org/officeDocument/2006/relationships/image" Target="../media/image14.png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28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31" Type="http://schemas.openxmlformats.org/officeDocument/2006/relationships/image" Target="../media/image6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Relationship Id="rId27" Type="http://schemas.openxmlformats.org/officeDocument/2006/relationships/slideLayout" Target="../slideLayouts/slideLayout105.xml"/><Relationship Id="rId30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50508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5A60698-4FC6-423B-9B3D-F2AFE01BE6D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84" y="6219951"/>
            <a:ext cx="1907588" cy="287496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14637" y="1080135"/>
            <a:ext cx="9607241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2654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75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75" kern="1200">
          <a:solidFill>
            <a:schemeClr val="tx2"/>
          </a:solidFill>
          <a:latin typeface="+mn-lt"/>
          <a:ea typeface="+mn-ea"/>
          <a:cs typeface="+mn-cs"/>
        </a:defRPr>
      </a:lvl1pPr>
      <a:lvl2pPr marL="67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4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1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85000" indent="-2700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43F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30123" y="576073"/>
            <a:ext cx="10928077" cy="113723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123" y="1953247"/>
            <a:ext cx="10928077" cy="3780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697279" y="6390801"/>
            <a:ext cx="846221" cy="18466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580"/>
            <a:fld id="{67D3EEB9-D3C8-4CBC-ACC8-F0D2E3445C95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912580"/>
              <a:t>12.02.2021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24523" y="6390801"/>
            <a:ext cx="4500856" cy="18466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580"/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Felles datakatalog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39528" y="6390801"/>
            <a:ext cx="308811" cy="18466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580"/>
            <a:fld id="{5751DFAA-887F-4071-8EAD-E8CA316FCF0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912580"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Rett linje 15"/>
          <p:cNvCxnSpPr/>
          <p:nvPr/>
        </p:nvCxnSpPr>
        <p:spPr>
          <a:xfrm flipV="1">
            <a:off x="6625260" y="6433984"/>
            <a:ext cx="0" cy="108013"/>
          </a:xfrm>
          <a:prstGeom prst="line">
            <a:avLst/>
          </a:prstGeom>
          <a:ln w="19050">
            <a:solidFill>
              <a:srgbClr val="A6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e 1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19" y="6426804"/>
            <a:ext cx="185940" cy="146304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23" y="5958747"/>
            <a:ext cx="10936957" cy="7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3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</p:sldLayoutIdLst>
  <p:hf sldNum="0" hdr="0"/>
  <p:txStyles>
    <p:titleStyle>
      <a:lvl1pPr algn="l" defTabSz="912522" rtl="0" eaLnBrk="1" latinLnBrk="0" hangingPunct="1">
        <a:lnSpc>
          <a:spcPct val="90000"/>
        </a:lnSpc>
        <a:spcBef>
          <a:spcPct val="0"/>
        </a:spcBef>
        <a:buNone/>
        <a:defRPr sz="39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658" indent="-179658" algn="l" defTabSz="912522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49062" indent="-179658" algn="l" defTabSz="912522" rtl="0" eaLnBrk="1" latinLnBrk="0" hangingPunct="1">
        <a:lnSpc>
          <a:spcPct val="100000"/>
        </a:lnSpc>
        <a:spcBef>
          <a:spcPts val="0"/>
        </a:spcBef>
        <a:spcAft>
          <a:spcPts val="251"/>
        </a:spcAft>
        <a:buFont typeface="Arial" panose="020B0604020202020204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8551" indent="-179658" algn="l" defTabSz="912522" rtl="0" eaLnBrk="1" latinLnBrk="0" hangingPunct="1">
        <a:lnSpc>
          <a:spcPct val="100000"/>
        </a:lnSpc>
        <a:spcBef>
          <a:spcPts val="0"/>
        </a:spcBef>
        <a:spcAft>
          <a:spcPts val="251"/>
        </a:spcAft>
        <a:buFont typeface="Arial" panose="020B0604020202020204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88038" indent="-179658" algn="l" defTabSz="912522" rtl="0" eaLnBrk="1" latinLnBrk="0" hangingPunct="1">
        <a:lnSpc>
          <a:spcPct val="100000"/>
        </a:lnSpc>
        <a:spcBef>
          <a:spcPts val="0"/>
        </a:spcBef>
        <a:spcAft>
          <a:spcPts val="251"/>
        </a:spcAft>
        <a:buFont typeface="Arial" panose="020B0604020202020204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441" indent="-179658" algn="l" defTabSz="912522" rtl="0" eaLnBrk="1" latinLnBrk="0" hangingPunct="1">
        <a:lnSpc>
          <a:spcPct val="100000"/>
        </a:lnSpc>
        <a:spcBef>
          <a:spcPts val="0"/>
        </a:spcBef>
        <a:spcAft>
          <a:spcPts val="251"/>
        </a:spcAft>
        <a:buFont typeface="Arial" panose="020B0604020202020204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424" indent="-228143" algn="l" defTabSz="9125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683" indent="-228143" algn="l" defTabSz="9125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943" indent="-228143" algn="l" defTabSz="9125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230" indent="-228143" algn="l" defTabSz="9125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25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36" algn="l" defTabSz="9125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22" algn="l" defTabSz="9125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83" algn="l" defTabSz="9125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044" algn="l" defTabSz="9125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333" algn="l" defTabSz="9125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564" algn="l" defTabSz="9125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800" algn="l" defTabSz="9125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033" algn="l" defTabSz="9125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30121" y="576072"/>
            <a:ext cx="10928077" cy="113723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120" y="1953244"/>
            <a:ext cx="10928077" cy="37804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697273" y="6390799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3CE7-0A61-4B96-B432-37217F3D4930}" type="datetime1">
              <a:rPr lang="nb-NO" smtClean="0"/>
              <a:t>12.02.2021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24522" y="6390799"/>
            <a:ext cx="450085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Tittel på presentasjon og navn på foredragsholder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39523" y="6390799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6" name="Rett linje 15"/>
          <p:cNvCxnSpPr/>
          <p:nvPr userDrawn="1"/>
        </p:nvCxnSpPr>
        <p:spPr>
          <a:xfrm flipV="1">
            <a:off x="6625259" y="6433983"/>
            <a:ext cx="0" cy="108014"/>
          </a:xfrm>
          <a:prstGeom prst="line">
            <a:avLst/>
          </a:prstGeom>
          <a:ln w="19050">
            <a:solidFill>
              <a:srgbClr val="A6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3" y="6426804"/>
            <a:ext cx="185940" cy="146304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0" y="5958744"/>
            <a:ext cx="10936958" cy="7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2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4" r:id="rId24"/>
    <p:sldLayoutId id="2147483805" r:id="rId25"/>
    <p:sldLayoutId id="2147483806" r:id="rId26"/>
    <p:sldLayoutId id="2147483807" r:id="rId27"/>
    <p:sldLayoutId id="2147483808" r:id="rId28"/>
    <p:sldLayoutId id="2147483809" r:id="rId29"/>
  </p:sldLayoutIdLst>
  <p:hf hdr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39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64" indent="-179964" algn="l" defTabSz="914172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49910" indent="-179964" algn="l" defTabSz="914172" rtl="0" eaLnBrk="1" latinLnBrk="0" hangingPunct="1">
        <a:lnSpc>
          <a:spcPct val="100000"/>
        </a:lnSpc>
        <a:spcBef>
          <a:spcPts val="0"/>
        </a:spcBef>
        <a:spcAft>
          <a:spcPts val="25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9856" indent="-179964" algn="l" defTabSz="914172" rtl="0" eaLnBrk="1" latinLnBrk="0" hangingPunct="1">
        <a:lnSpc>
          <a:spcPct val="100000"/>
        </a:lnSpc>
        <a:spcBef>
          <a:spcPts val="0"/>
        </a:spcBef>
        <a:spcAft>
          <a:spcPts val="25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9802" indent="-179964" algn="l" defTabSz="914172" rtl="0" eaLnBrk="1" latinLnBrk="0" hangingPunct="1">
        <a:lnSpc>
          <a:spcPct val="100000"/>
        </a:lnSpc>
        <a:spcBef>
          <a:spcPts val="0"/>
        </a:spcBef>
        <a:spcAft>
          <a:spcPts val="25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9748" indent="-179964" algn="l" defTabSz="914172" rtl="0" eaLnBrk="1" latinLnBrk="0" hangingPunct="1">
        <a:lnSpc>
          <a:spcPct val="100000"/>
        </a:lnSpc>
        <a:spcBef>
          <a:spcPts val="0"/>
        </a:spcBef>
        <a:spcAft>
          <a:spcPts val="25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8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8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30121" y="576072"/>
            <a:ext cx="10928077" cy="113723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120" y="1953244"/>
            <a:ext cx="10928077" cy="37804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697273" y="6390799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18.12.2020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24522" y="6390799"/>
            <a:ext cx="450085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KFN på Brsys-plattformen - Ronny Bertelsen, Hovedforretningsarkitekt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39523" y="6390799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6" name="Rett linje 15"/>
          <p:cNvCxnSpPr/>
          <p:nvPr userDrawn="1"/>
        </p:nvCxnSpPr>
        <p:spPr>
          <a:xfrm flipV="1">
            <a:off x="6625259" y="6433983"/>
            <a:ext cx="0" cy="108014"/>
          </a:xfrm>
          <a:prstGeom prst="line">
            <a:avLst/>
          </a:prstGeom>
          <a:ln w="19050">
            <a:solidFill>
              <a:srgbClr val="A6A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3" y="6426804"/>
            <a:ext cx="185940" cy="146304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0" y="5958744"/>
            <a:ext cx="10936958" cy="7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0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  <p:sldLayoutId id="2147483833" r:id="rId23"/>
    <p:sldLayoutId id="2147483834" r:id="rId24"/>
    <p:sldLayoutId id="2147483835" r:id="rId25"/>
    <p:sldLayoutId id="2147483836" r:id="rId26"/>
    <p:sldLayoutId id="2147483837" r:id="rId27"/>
    <p:sldLayoutId id="2147483838" r:id="rId28"/>
    <p:sldLayoutId id="2147483839" r:id="rId29"/>
  </p:sldLayoutIdLst>
  <p:hf hdr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39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64" indent="-179964" algn="l" defTabSz="914172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49910" indent="-179964" algn="l" defTabSz="914172" rtl="0" eaLnBrk="1" latinLnBrk="0" hangingPunct="1">
        <a:lnSpc>
          <a:spcPct val="100000"/>
        </a:lnSpc>
        <a:spcBef>
          <a:spcPts val="0"/>
        </a:spcBef>
        <a:spcAft>
          <a:spcPts val="25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9856" indent="-179964" algn="l" defTabSz="914172" rtl="0" eaLnBrk="1" latinLnBrk="0" hangingPunct="1">
        <a:lnSpc>
          <a:spcPct val="100000"/>
        </a:lnSpc>
        <a:spcBef>
          <a:spcPts val="0"/>
        </a:spcBef>
        <a:spcAft>
          <a:spcPts val="25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9802" indent="-179964" algn="l" defTabSz="914172" rtl="0" eaLnBrk="1" latinLnBrk="0" hangingPunct="1">
        <a:lnSpc>
          <a:spcPct val="100000"/>
        </a:lnSpc>
        <a:spcBef>
          <a:spcPts val="0"/>
        </a:spcBef>
        <a:spcAft>
          <a:spcPts val="25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9748" indent="-179964" algn="l" defTabSz="914172" rtl="0" eaLnBrk="1" latinLnBrk="0" hangingPunct="1">
        <a:lnSpc>
          <a:spcPct val="100000"/>
        </a:lnSpc>
        <a:spcBef>
          <a:spcPts val="0"/>
        </a:spcBef>
        <a:spcAft>
          <a:spcPts val="25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8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8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2.jpeg"/><Relationship Id="rId4" Type="http://schemas.openxmlformats.org/officeDocument/2006/relationships/image" Target="../media/image37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8.png"/><Relationship Id="rId7" Type="http://schemas.openxmlformats.org/officeDocument/2006/relationships/image" Target="../media/image40.pn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11" Type="http://schemas.openxmlformats.org/officeDocument/2006/relationships/image" Target="../media/image38.png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19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CC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"/>
          <p:cNvSpPr txBox="1"/>
          <p:nvPr/>
        </p:nvSpPr>
        <p:spPr>
          <a:xfrm>
            <a:off x="222421" y="188643"/>
            <a:ext cx="96228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63138" y="2196935"/>
            <a:ext cx="11560540" cy="1246909"/>
          </a:xfrm>
        </p:spPr>
        <p:txBody>
          <a:bodyPr anchor="ctr"/>
          <a:lstStyle/>
          <a:p>
            <a:pPr algn="l"/>
            <a:r>
              <a:rPr lang="nb-NO" sz="4000" dirty="0" smtClean="0">
                <a:solidFill>
                  <a:schemeClr val="bg1"/>
                </a:solidFill>
              </a:rPr>
              <a:t>Informasjonsforvaltning integrert i utviklingsarbeidet</a:t>
            </a:r>
            <a:br>
              <a:rPr lang="nb-NO" sz="4000" dirty="0" smtClean="0">
                <a:solidFill>
                  <a:schemeClr val="bg1"/>
                </a:solidFill>
              </a:rPr>
            </a:br>
            <a:r>
              <a:rPr lang="nb-NO" sz="4000" dirty="0" smtClean="0">
                <a:solidFill>
                  <a:schemeClr val="bg1"/>
                </a:solidFill>
              </a:rPr>
              <a:t>– godt nok, og under press</a:t>
            </a:r>
            <a:endParaRPr lang="nb-NO" sz="4000" dirty="0">
              <a:solidFill>
                <a:schemeClr val="bg1"/>
              </a:solidFill>
            </a:endParaRPr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803" y="188643"/>
            <a:ext cx="8684542" cy="133062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35" y="6277970"/>
            <a:ext cx="3069970" cy="36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/>
          <p:cNvGrpSpPr/>
          <p:nvPr/>
        </p:nvGrpSpPr>
        <p:grpSpPr>
          <a:xfrm>
            <a:off x="6013395" y="1433262"/>
            <a:ext cx="6166248" cy="4491789"/>
            <a:chOff x="5953447" y="1176084"/>
            <a:chExt cx="6282165" cy="4491789"/>
          </a:xfrm>
        </p:grpSpPr>
        <p:sp>
          <p:nvSpPr>
            <p:cNvPr id="8" name="Rektangel 7"/>
            <p:cNvSpPr/>
            <p:nvPr/>
          </p:nvSpPr>
          <p:spPr>
            <a:xfrm>
              <a:off x="5953447" y="1190126"/>
              <a:ext cx="6282165" cy="4477747"/>
            </a:xfrm>
            <a:prstGeom prst="rect">
              <a:avLst/>
            </a:prstGeom>
            <a:solidFill>
              <a:srgbClr val="E3F5EA"/>
            </a:solidFill>
            <a:ln>
              <a:solidFill>
                <a:srgbClr val="E3F5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9" name="Bild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9268" y="1176084"/>
              <a:ext cx="4953758" cy="759003"/>
            </a:xfrm>
            <a:prstGeom prst="rect">
              <a:avLst/>
            </a:prstGeom>
          </p:spPr>
        </p:pic>
        <p:sp>
          <p:nvSpPr>
            <p:cNvPr id="10" name="TekstSylinder 9"/>
            <p:cNvSpPr txBox="1"/>
            <p:nvPr/>
          </p:nvSpPr>
          <p:spPr>
            <a:xfrm>
              <a:off x="6264208" y="2441613"/>
              <a:ext cx="566064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nb-NO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Datasettet beskrevet i registreringsløsningen til Felles datakatalog og publisert samtidig som ordningen gikk i produksjon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nb-NO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Kobling mellom datasett, begreper og API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nb-NO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Gjenbruk av begreper fra Skatteetaten</a:t>
              </a:r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39948" y="111128"/>
            <a:ext cx="4724650" cy="1325563"/>
          </a:xfrm>
        </p:spPr>
        <p:txBody>
          <a:bodyPr>
            <a:norm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4</a:t>
            </a:r>
            <a:r>
              <a:rPr lang="nb-NO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 </a:t>
            </a:r>
            <a:r>
              <a:rPr lang="no-NO" sz="2800" b="1" dirty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Beskrive data som forvaltes</a:t>
            </a:r>
            <a:r>
              <a:rPr lang="nb-NO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endParaRPr lang="nb-NO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48" y="6311348"/>
            <a:ext cx="2068600" cy="24763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029990" cy="729946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0126" y="0"/>
            <a:ext cx="6067701" cy="81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6566820" y="1408670"/>
            <a:ext cx="5629756" cy="4516381"/>
            <a:chOff x="5972342" y="1176084"/>
            <a:chExt cx="6282165" cy="4491789"/>
          </a:xfrm>
        </p:grpSpPr>
        <p:sp>
          <p:nvSpPr>
            <p:cNvPr id="8" name="Rektangel 7"/>
            <p:cNvSpPr/>
            <p:nvPr/>
          </p:nvSpPr>
          <p:spPr>
            <a:xfrm>
              <a:off x="5972342" y="1190126"/>
              <a:ext cx="6282165" cy="4477747"/>
            </a:xfrm>
            <a:prstGeom prst="rect">
              <a:avLst/>
            </a:prstGeom>
            <a:solidFill>
              <a:srgbClr val="E3F5EA"/>
            </a:solidFill>
            <a:ln>
              <a:solidFill>
                <a:srgbClr val="E3F5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9" name="Bild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9268" y="1176084"/>
              <a:ext cx="4953758" cy="759003"/>
            </a:xfrm>
            <a:prstGeom prst="rect">
              <a:avLst/>
            </a:prstGeom>
          </p:spPr>
        </p:pic>
        <p:sp>
          <p:nvSpPr>
            <p:cNvPr id="10" name="TekstSylinder 9"/>
            <p:cNvSpPr txBox="1"/>
            <p:nvPr/>
          </p:nvSpPr>
          <p:spPr>
            <a:xfrm>
              <a:off x="6264208" y="2441613"/>
              <a:ext cx="5660643" cy="2540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nb-NO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nb-NO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rav fra forretning om maskinlesbare data om tilskudd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nb-NO" altLang="nb-NO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Endepunkt for å filtrere, sortere og søke etter </a:t>
              </a:r>
              <a:r>
                <a:rPr lang="nb-NO" altLang="nb-NO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tilskudd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nb-NO" altLang="nb-NO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Tilgjengelig på to formater, JSON og CSV</a:t>
              </a:r>
              <a:endParaRPr lang="nb-NO" altLang="nb-NO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nb-NO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Gir enhver mulighet </a:t>
              </a:r>
              <a:r>
                <a:rPr lang="nb-NO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til å se hvordan </a:t>
              </a:r>
              <a:r>
                <a:rPr lang="nb-NO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tilskuddene </a:t>
              </a:r>
              <a:r>
                <a:rPr lang="nb-NO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er </a:t>
              </a:r>
              <a:r>
                <a:rPr lang="nb-NO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tildelt</a:t>
              </a:r>
              <a:endParaRPr lang="nb-NO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nb-NO" sz="2000" b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94469" y="302053"/>
            <a:ext cx="5089706" cy="1325563"/>
          </a:xfrm>
        </p:spPr>
        <p:txBody>
          <a:bodyPr>
            <a:normAutofit/>
          </a:bodyPr>
          <a:lstStyle/>
          <a:p>
            <a:r>
              <a:rPr lang="nb-NO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5. </a:t>
            </a:r>
            <a:r>
              <a:rPr lang="no-NO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Beskrive</a:t>
            </a:r>
            <a:r>
              <a:rPr lang="nb-NO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tilgang til</a:t>
            </a:r>
            <a:r>
              <a:rPr lang="no-NO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data</a:t>
            </a:r>
            <a:r>
              <a:rPr lang="nb-NO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ene</a:t>
            </a:r>
            <a:endParaRPr lang="nb-NO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/>
          <a:srcRect r="29932"/>
          <a:stretch/>
        </p:blipFill>
        <p:spPr>
          <a:xfrm>
            <a:off x="0" y="0"/>
            <a:ext cx="6549887" cy="6858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48" y="6311348"/>
            <a:ext cx="2068600" cy="2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9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CC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"/>
          <p:cNvSpPr txBox="1"/>
          <p:nvPr/>
        </p:nvSpPr>
        <p:spPr>
          <a:xfrm>
            <a:off x="222421" y="188643"/>
            <a:ext cx="96228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579802" y="761787"/>
            <a:ext cx="10961409" cy="1034061"/>
          </a:xfrm>
        </p:spPr>
        <p:txBody>
          <a:bodyPr/>
          <a:lstStyle/>
          <a:p>
            <a:r>
              <a:rPr lang="nb-NO" sz="4000" dirty="0" smtClean="0">
                <a:solidFill>
                  <a:schemeClr val="bg1"/>
                </a:solidFill>
              </a:rPr>
              <a:t>Vedtaksfabrikken – der saksbehandlingsautomatene og assistenten holder til</a:t>
            </a:r>
            <a:endParaRPr lang="nb-NO" sz="4000" dirty="0">
              <a:solidFill>
                <a:schemeClr val="bg1"/>
              </a:solidFill>
            </a:endParaRPr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2"/>
            <a:ext cx="3740719" cy="573144"/>
          </a:xfrm>
          <a:prstGeom prst="rect">
            <a:avLst/>
          </a:prstGeom>
        </p:spPr>
      </p:pic>
      <p:pic>
        <p:nvPicPr>
          <p:cNvPr id="5" name="Picture 4" descr="Image result for robot clipart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02" y="3084412"/>
            <a:ext cx="2340177" cy="234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ildeforklaring formet som et rektangel 5"/>
          <p:cNvSpPr/>
          <p:nvPr/>
        </p:nvSpPr>
        <p:spPr>
          <a:xfrm>
            <a:off x="3065215" y="2218656"/>
            <a:ext cx="2390400" cy="725713"/>
          </a:xfrm>
          <a:prstGeom prst="wedgeRectCallout">
            <a:avLst>
              <a:gd name="adj1" fmla="val -99563"/>
              <a:gd name="adj2" fmla="val 1552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050" dirty="0">
                <a:solidFill>
                  <a:schemeClr val="tx1"/>
                </a:solidFill>
              </a:rPr>
              <a:t>Mitt ansvarsområde </a:t>
            </a:r>
            <a:r>
              <a:rPr lang="nb-NO" sz="1050" dirty="0" smtClean="0">
                <a:solidFill>
                  <a:schemeClr val="tx1"/>
                </a:solidFill>
              </a:rPr>
              <a:t>er å </a:t>
            </a:r>
            <a:r>
              <a:rPr lang="nb-NO" sz="1050" dirty="0">
                <a:solidFill>
                  <a:schemeClr val="tx1"/>
                </a:solidFill>
              </a:rPr>
              <a:t>behandle </a:t>
            </a:r>
            <a:r>
              <a:rPr lang="nb-NO" sz="1050" dirty="0" smtClean="0">
                <a:solidFill>
                  <a:schemeClr val="tx1"/>
                </a:solidFill>
              </a:rPr>
              <a:t>heftelser i Løsøreregisteret – det er et meget stort ansvar</a:t>
            </a:r>
            <a:endParaRPr lang="nb-NO" sz="1050" dirty="0">
              <a:solidFill>
                <a:schemeClr val="tx1"/>
              </a:solidFill>
            </a:endParaRPr>
          </a:p>
        </p:txBody>
      </p:sp>
      <p:pic>
        <p:nvPicPr>
          <p:cNvPr id="7" name="Picture 4" descr="Image result for robot clipart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534" y="4352880"/>
            <a:ext cx="1071709" cy="107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ildeforklaring formet som et rektangel 8"/>
          <p:cNvSpPr/>
          <p:nvPr/>
        </p:nvSpPr>
        <p:spPr>
          <a:xfrm>
            <a:off x="4226120" y="3247978"/>
            <a:ext cx="2458989" cy="1104902"/>
          </a:xfrm>
          <a:prstGeom prst="wedgeRectCallout">
            <a:avLst>
              <a:gd name="adj1" fmla="val -56026"/>
              <a:gd name="adj2" fmla="val 726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050" dirty="0" smtClean="0">
                <a:solidFill>
                  <a:schemeClr val="tx1"/>
                </a:solidFill>
              </a:rPr>
              <a:t>Mitt </a:t>
            </a:r>
            <a:r>
              <a:rPr lang="nb-NO" sz="1050" dirty="0" err="1" smtClean="0">
                <a:solidFill>
                  <a:schemeClr val="tx1"/>
                </a:solidFill>
              </a:rPr>
              <a:t>ansvarområde</a:t>
            </a:r>
            <a:r>
              <a:rPr lang="nb-NO" sz="1050" dirty="0" smtClean="0">
                <a:solidFill>
                  <a:schemeClr val="tx1"/>
                </a:solidFill>
              </a:rPr>
              <a:t> er Kompensasjonsordningen – jeg deler ut mye penger, men sammenlignet med han til min høyre (deres venstre) er jeg likevel ikke så veldig stor. Han på andre sida av meg er litt…snål</a:t>
            </a:r>
            <a:endParaRPr lang="nb-NO" sz="1050" dirty="0">
              <a:solidFill>
                <a:schemeClr val="tx1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595" y="4630316"/>
            <a:ext cx="517514" cy="794273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5640086" y="5411415"/>
            <a:ext cx="157253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 smtClean="0">
                <a:solidFill>
                  <a:srgbClr val="FF0000"/>
                </a:solidFill>
              </a:rPr>
              <a:t>Assistanse etterlyses!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8272690" y="2466668"/>
            <a:ext cx="157253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 smtClean="0"/>
              <a:t>Våre helter automatene trenger en </a:t>
            </a:r>
            <a:r>
              <a:rPr lang="nb-NO" sz="1000" b="1" dirty="0" smtClean="0">
                <a:solidFill>
                  <a:srgbClr val="FF0000"/>
                </a:solidFill>
              </a:rPr>
              <a:t>SIDEKICK!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1848" y="3020666"/>
            <a:ext cx="2063373" cy="155952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7291" y="4580192"/>
            <a:ext cx="1349931" cy="1442567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48" y="6311348"/>
            <a:ext cx="2068600" cy="247632"/>
          </a:xfrm>
          <a:prstGeom prst="rect">
            <a:avLst/>
          </a:prstGeom>
        </p:spPr>
      </p:pic>
      <p:pic>
        <p:nvPicPr>
          <p:cNvPr id="16" name="Picture 4" descr="Image result for sidekick clipart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456" y="4673758"/>
            <a:ext cx="918468" cy="134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78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e 1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6" y="-159216"/>
            <a:ext cx="11547555" cy="6186062"/>
          </a:xfrm>
          <a:prstGeom prst="rect">
            <a:avLst/>
          </a:prstGeom>
        </p:spPr>
      </p:pic>
      <p:grpSp>
        <p:nvGrpSpPr>
          <p:cNvPr id="418" name="Gruppe 417"/>
          <p:cNvGrpSpPr/>
          <p:nvPr/>
        </p:nvGrpSpPr>
        <p:grpSpPr>
          <a:xfrm>
            <a:off x="506014" y="1118894"/>
            <a:ext cx="1077024" cy="1687664"/>
            <a:chOff x="495494" y="1119153"/>
            <a:chExt cx="1077273" cy="1688055"/>
          </a:xfrm>
        </p:grpSpPr>
        <p:sp>
          <p:nvSpPr>
            <p:cNvPr id="439" name="Avrundet rektangel 438"/>
            <p:cNvSpPr/>
            <p:nvPr/>
          </p:nvSpPr>
          <p:spPr>
            <a:xfrm>
              <a:off x="495494" y="1728216"/>
              <a:ext cx="1077273" cy="1078992"/>
            </a:xfrm>
            <a:prstGeom prst="roundRect">
              <a:avLst>
                <a:gd name="adj" fmla="val 6667"/>
              </a:avLst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/>
              <a:endParaRPr lang="nb-NO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440" name="Gruppe 439"/>
            <p:cNvGrpSpPr/>
            <p:nvPr/>
          </p:nvGrpSpPr>
          <p:grpSpPr>
            <a:xfrm>
              <a:off x="730083" y="1119153"/>
              <a:ext cx="608093" cy="609063"/>
              <a:chOff x="294124" y="627387"/>
              <a:chExt cx="735792" cy="736966"/>
            </a:xfrm>
          </p:grpSpPr>
          <p:sp>
            <p:nvSpPr>
              <p:cNvPr id="441" name="Avrundet rektangel 440"/>
              <p:cNvSpPr/>
              <p:nvPr/>
            </p:nvSpPr>
            <p:spPr>
              <a:xfrm>
                <a:off x="294124" y="627387"/>
                <a:ext cx="735792" cy="736966"/>
              </a:xfrm>
              <a:prstGeom prst="roundRect">
                <a:avLst>
                  <a:gd name="adj" fmla="val 6667"/>
                </a:avLst>
              </a:prstGeom>
              <a:solidFill>
                <a:schemeClr val="accent5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72"/>
                <a:endParaRPr lang="nb-NO">
                  <a:solidFill>
                    <a:prstClr val="white"/>
                  </a:solidFill>
                  <a:latin typeface="Arial"/>
                </a:endParaRPr>
              </a:p>
            </p:txBody>
          </p:sp>
          <p:grpSp>
            <p:nvGrpSpPr>
              <p:cNvPr id="442" name="Gruppe 441"/>
              <p:cNvGrpSpPr/>
              <p:nvPr/>
            </p:nvGrpSpPr>
            <p:grpSpPr>
              <a:xfrm>
                <a:off x="545386" y="700539"/>
                <a:ext cx="233268" cy="602123"/>
                <a:chOff x="-1540860" y="564070"/>
                <a:chExt cx="508000" cy="1311275"/>
              </a:xfrm>
            </p:grpSpPr>
            <p:sp>
              <p:nvSpPr>
                <p:cNvPr id="443" name="Freeform 21"/>
                <p:cNvSpPr>
                  <a:spLocks/>
                </p:cNvSpPr>
                <p:nvPr/>
              </p:nvSpPr>
              <p:spPr bwMode="auto">
                <a:xfrm>
                  <a:off x="-1445610" y="1341945"/>
                  <a:ext cx="317500" cy="533400"/>
                </a:xfrm>
                <a:custGeom>
                  <a:avLst/>
                  <a:gdLst>
                    <a:gd name="T0" fmla="*/ 200 w 200"/>
                    <a:gd name="T1" fmla="*/ 336 h 336"/>
                    <a:gd name="T2" fmla="*/ 0 w 200"/>
                    <a:gd name="T3" fmla="*/ 336 h 336"/>
                    <a:gd name="T4" fmla="*/ 0 w 200"/>
                    <a:gd name="T5" fmla="*/ 0 h 336"/>
                    <a:gd name="T6" fmla="*/ 18 w 200"/>
                    <a:gd name="T7" fmla="*/ 0 h 336"/>
                    <a:gd name="T8" fmla="*/ 18 w 200"/>
                    <a:gd name="T9" fmla="*/ 318 h 336"/>
                    <a:gd name="T10" fmla="*/ 182 w 200"/>
                    <a:gd name="T11" fmla="*/ 318 h 336"/>
                    <a:gd name="T12" fmla="*/ 182 w 200"/>
                    <a:gd name="T13" fmla="*/ 0 h 336"/>
                    <a:gd name="T14" fmla="*/ 200 w 200"/>
                    <a:gd name="T15" fmla="*/ 0 h 336"/>
                    <a:gd name="T16" fmla="*/ 200 w 200"/>
                    <a:gd name="T17" fmla="*/ 33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" h="336">
                      <a:moveTo>
                        <a:pt x="200" y="336"/>
                      </a:moveTo>
                      <a:lnTo>
                        <a:pt x="0" y="336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18" y="318"/>
                      </a:lnTo>
                      <a:lnTo>
                        <a:pt x="182" y="318"/>
                      </a:lnTo>
                      <a:lnTo>
                        <a:pt x="182" y="0"/>
                      </a:lnTo>
                      <a:lnTo>
                        <a:pt x="200" y="0"/>
                      </a:lnTo>
                      <a:lnTo>
                        <a:pt x="200" y="3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72"/>
                  <a:endParaRPr 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44" name="Rectangle 22"/>
                <p:cNvSpPr>
                  <a:spLocks noChangeArrowheads="1"/>
                </p:cNvSpPr>
                <p:nvPr/>
              </p:nvSpPr>
              <p:spPr bwMode="auto">
                <a:xfrm>
                  <a:off x="-1299560" y="1462595"/>
                  <a:ext cx="28575" cy="4127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72"/>
                  <a:endParaRPr 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45" name="Freeform 23"/>
                <p:cNvSpPr>
                  <a:spLocks/>
                </p:cNvSpPr>
                <p:nvPr/>
              </p:nvSpPr>
              <p:spPr bwMode="auto">
                <a:xfrm>
                  <a:off x="-1540860" y="875220"/>
                  <a:ext cx="352425" cy="549275"/>
                </a:xfrm>
                <a:custGeom>
                  <a:avLst/>
                  <a:gdLst>
                    <a:gd name="T0" fmla="*/ 72 w 222"/>
                    <a:gd name="T1" fmla="*/ 346 h 346"/>
                    <a:gd name="T2" fmla="*/ 0 w 222"/>
                    <a:gd name="T3" fmla="*/ 346 h 346"/>
                    <a:gd name="T4" fmla="*/ 0 w 222"/>
                    <a:gd name="T5" fmla="*/ 82 h 346"/>
                    <a:gd name="T6" fmla="*/ 0 w 222"/>
                    <a:gd name="T7" fmla="*/ 82 h 346"/>
                    <a:gd name="T8" fmla="*/ 2 w 222"/>
                    <a:gd name="T9" fmla="*/ 64 h 346"/>
                    <a:gd name="T10" fmla="*/ 8 w 222"/>
                    <a:gd name="T11" fmla="*/ 50 h 346"/>
                    <a:gd name="T12" fmla="*/ 14 w 222"/>
                    <a:gd name="T13" fmla="*/ 36 h 346"/>
                    <a:gd name="T14" fmla="*/ 24 w 222"/>
                    <a:gd name="T15" fmla="*/ 24 h 346"/>
                    <a:gd name="T16" fmla="*/ 36 w 222"/>
                    <a:gd name="T17" fmla="*/ 14 h 346"/>
                    <a:gd name="T18" fmla="*/ 50 w 222"/>
                    <a:gd name="T19" fmla="*/ 8 h 346"/>
                    <a:gd name="T20" fmla="*/ 64 w 222"/>
                    <a:gd name="T21" fmla="*/ 2 h 346"/>
                    <a:gd name="T22" fmla="*/ 82 w 222"/>
                    <a:gd name="T23" fmla="*/ 0 h 346"/>
                    <a:gd name="T24" fmla="*/ 222 w 222"/>
                    <a:gd name="T25" fmla="*/ 0 h 346"/>
                    <a:gd name="T26" fmla="*/ 222 w 222"/>
                    <a:gd name="T27" fmla="*/ 18 h 346"/>
                    <a:gd name="T28" fmla="*/ 82 w 222"/>
                    <a:gd name="T29" fmla="*/ 18 h 346"/>
                    <a:gd name="T30" fmla="*/ 82 w 222"/>
                    <a:gd name="T31" fmla="*/ 18 h 346"/>
                    <a:gd name="T32" fmla="*/ 68 w 222"/>
                    <a:gd name="T33" fmla="*/ 20 h 346"/>
                    <a:gd name="T34" fmla="*/ 56 w 222"/>
                    <a:gd name="T35" fmla="*/ 24 h 346"/>
                    <a:gd name="T36" fmla="*/ 46 w 222"/>
                    <a:gd name="T37" fmla="*/ 30 h 346"/>
                    <a:gd name="T38" fmla="*/ 38 w 222"/>
                    <a:gd name="T39" fmla="*/ 38 h 346"/>
                    <a:gd name="T40" fmla="*/ 30 w 222"/>
                    <a:gd name="T41" fmla="*/ 46 h 346"/>
                    <a:gd name="T42" fmla="*/ 24 w 222"/>
                    <a:gd name="T43" fmla="*/ 56 h 346"/>
                    <a:gd name="T44" fmla="*/ 20 w 222"/>
                    <a:gd name="T45" fmla="*/ 68 h 346"/>
                    <a:gd name="T46" fmla="*/ 18 w 222"/>
                    <a:gd name="T47" fmla="*/ 82 h 346"/>
                    <a:gd name="T48" fmla="*/ 18 w 222"/>
                    <a:gd name="T49" fmla="*/ 328 h 346"/>
                    <a:gd name="T50" fmla="*/ 72 w 222"/>
                    <a:gd name="T51" fmla="*/ 328 h 346"/>
                    <a:gd name="T52" fmla="*/ 72 w 222"/>
                    <a:gd name="T53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22" h="346">
                      <a:moveTo>
                        <a:pt x="72" y="346"/>
                      </a:moveTo>
                      <a:lnTo>
                        <a:pt x="0" y="346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2" y="64"/>
                      </a:lnTo>
                      <a:lnTo>
                        <a:pt x="8" y="50"/>
                      </a:lnTo>
                      <a:lnTo>
                        <a:pt x="14" y="36"/>
                      </a:lnTo>
                      <a:lnTo>
                        <a:pt x="24" y="24"/>
                      </a:lnTo>
                      <a:lnTo>
                        <a:pt x="36" y="14"/>
                      </a:lnTo>
                      <a:lnTo>
                        <a:pt x="50" y="8"/>
                      </a:lnTo>
                      <a:lnTo>
                        <a:pt x="64" y="2"/>
                      </a:lnTo>
                      <a:lnTo>
                        <a:pt x="82" y="0"/>
                      </a:lnTo>
                      <a:lnTo>
                        <a:pt x="222" y="0"/>
                      </a:lnTo>
                      <a:lnTo>
                        <a:pt x="222" y="18"/>
                      </a:lnTo>
                      <a:lnTo>
                        <a:pt x="82" y="18"/>
                      </a:lnTo>
                      <a:lnTo>
                        <a:pt x="82" y="18"/>
                      </a:lnTo>
                      <a:lnTo>
                        <a:pt x="68" y="20"/>
                      </a:lnTo>
                      <a:lnTo>
                        <a:pt x="56" y="24"/>
                      </a:lnTo>
                      <a:lnTo>
                        <a:pt x="46" y="30"/>
                      </a:lnTo>
                      <a:lnTo>
                        <a:pt x="38" y="38"/>
                      </a:lnTo>
                      <a:lnTo>
                        <a:pt x="30" y="46"/>
                      </a:lnTo>
                      <a:lnTo>
                        <a:pt x="24" y="56"/>
                      </a:lnTo>
                      <a:lnTo>
                        <a:pt x="20" y="68"/>
                      </a:lnTo>
                      <a:lnTo>
                        <a:pt x="18" y="82"/>
                      </a:lnTo>
                      <a:lnTo>
                        <a:pt x="18" y="328"/>
                      </a:lnTo>
                      <a:lnTo>
                        <a:pt x="72" y="328"/>
                      </a:lnTo>
                      <a:lnTo>
                        <a:pt x="72" y="3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72"/>
                  <a:endParaRPr 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46" name="Freeform 24"/>
                <p:cNvSpPr>
                  <a:spLocks/>
                </p:cNvSpPr>
                <p:nvPr/>
              </p:nvSpPr>
              <p:spPr bwMode="auto">
                <a:xfrm>
                  <a:off x="-1391635" y="875220"/>
                  <a:ext cx="358775" cy="549275"/>
                </a:xfrm>
                <a:custGeom>
                  <a:avLst/>
                  <a:gdLst>
                    <a:gd name="T0" fmla="*/ 226 w 226"/>
                    <a:gd name="T1" fmla="*/ 346 h 346"/>
                    <a:gd name="T2" fmla="*/ 156 w 226"/>
                    <a:gd name="T3" fmla="*/ 346 h 346"/>
                    <a:gd name="T4" fmla="*/ 156 w 226"/>
                    <a:gd name="T5" fmla="*/ 328 h 346"/>
                    <a:gd name="T6" fmla="*/ 208 w 226"/>
                    <a:gd name="T7" fmla="*/ 328 h 346"/>
                    <a:gd name="T8" fmla="*/ 208 w 226"/>
                    <a:gd name="T9" fmla="*/ 82 h 346"/>
                    <a:gd name="T10" fmla="*/ 208 w 226"/>
                    <a:gd name="T11" fmla="*/ 82 h 346"/>
                    <a:gd name="T12" fmla="*/ 206 w 226"/>
                    <a:gd name="T13" fmla="*/ 68 h 346"/>
                    <a:gd name="T14" fmla="*/ 202 w 226"/>
                    <a:gd name="T15" fmla="*/ 56 h 346"/>
                    <a:gd name="T16" fmla="*/ 198 w 226"/>
                    <a:gd name="T17" fmla="*/ 46 h 346"/>
                    <a:gd name="T18" fmla="*/ 190 w 226"/>
                    <a:gd name="T19" fmla="*/ 38 h 346"/>
                    <a:gd name="T20" fmla="*/ 180 w 226"/>
                    <a:gd name="T21" fmla="*/ 30 h 346"/>
                    <a:gd name="T22" fmla="*/ 170 w 226"/>
                    <a:gd name="T23" fmla="*/ 24 h 346"/>
                    <a:gd name="T24" fmla="*/ 158 w 226"/>
                    <a:gd name="T25" fmla="*/ 20 h 346"/>
                    <a:gd name="T26" fmla="*/ 146 w 226"/>
                    <a:gd name="T27" fmla="*/ 18 h 346"/>
                    <a:gd name="T28" fmla="*/ 0 w 226"/>
                    <a:gd name="T29" fmla="*/ 18 h 346"/>
                    <a:gd name="T30" fmla="*/ 0 w 226"/>
                    <a:gd name="T31" fmla="*/ 0 h 346"/>
                    <a:gd name="T32" fmla="*/ 146 w 226"/>
                    <a:gd name="T33" fmla="*/ 0 h 346"/>
                    <a:gd name="T34" fmla="*/ 146 w 226"/>
                    <a:gd name="T35" fmla="*/ 0 h 346"/>
                    <a:gd name="T36" fmla="*/ 162 w 226"/>
                    <a:gd name="T37" fmla="*/ 2 h 346"/>
                    <a:gd name="T38" fmla="*/ 176 w 226"/>
                    <a:gd name="T39" fmla="*/ 8 h 346"/>
                    <a:gd name="T40" fmla="*/ 190 w 226"/>
                    <a:gd name="T41" fmla="*/ 14 h 346"/>
                    <a:gd name="T42" fmla="*/ 202 w 226"/>
                    <a:gd name="T43" fmla="*/ 24 h 346"/>
                    <a:gd name="T44" fmla="*/ 212 w 226"/>
                    <a:gd name="T45" fmla="*/ 36 h 346"/>
                    <a:gd name="T46" fmla="*/ 220 w 226"/>
                    <a:gd name="T47" fmla="*/ 50 h 346"/>
                    <a:gd name="T48" fmla="*/ 224 w 226"/>
                    <a:gd name="T49" fmla="*/ 64 h 346"/>
                    <a:gd name="T50" fmla="*/ 226 w 226"/>
                    <a:gd name="T51" fmla="*/ 82 h 346"/>
                    <a:gd name="T52" fmla="*/ 226 w 226"/>
                    <a:gd name="T53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26" h="346">
                      <a:moveTo>
                        <a:pt x="226" y="346"/>
                      </a:moveTo>
                      <a:lnTo>
                        <a:pt x="156" y="346"/>
                      </a:lnTo>
                      <a:lnTo>
                        <a:pt x="156" y="328"/>
                      </a:lnTo>
                      <a:lnTo>
                        <a:pt x="208" y="328"/>
                      </a:lnTo>
                      <a:lnTo>
                        <a:pt x="208" y="82"/>
                      </a:lnTo>
                      <a:lnTo>
                        <a:pt x="208" y="82"/>
                      </a:lnTo>
                      <a:lnTo>
                        <a:pt x="206" y="68"/>
                      </a:lnTo>
                      <a:lnTo>
                        <a:pt x="202" y="56"/>
                      </a:lnTo>
                      <a:lnTo>
                        <a:pt x="198" y="46"/>
                      </a:lnTo>
                      <a:lnTo>
                        <a:pt x="190" y="38"/>
                      </a:lnTo>
                      <a:lnTo>
                        <a:pt x="180" y="30"/>
                      </a:lnTo>
                      <a:lnTo>
                        <a:pt x="170" y="24"/>
                      </a:lnTo>
                      <a:lnTo>
                        <a:pt x="158" y="20"/>
                      </a:lnTo>
                      <a:lnTo>
                        <a:pt x="146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146" y="0"/>
                      </a:lnTo>
                      <a:lnTo>
                        <a:pt x="146" y="0"/>
                      </a:lnTo>
                      <a:lnTo>
                        <a:pt x="162" y="2"/>
                      </a:lnTo>
                      <a:lnTo>
                        <a:pt x="176" y="8"/>
                      </a:lnTo>
                      <a:lnTo>
                        <a:pt x="190" y="14"/>
                      </a:lnTo>
                      <a:lnTo>
                        <a:pt x="202" y="24"/>
                      </a:lnTo>
                      <a:lnTo>
                        <a:pt x="212" y="36"/>
                      </a:lnTo>
                      <a:lnTo>
                        <a:pt x="220" y="50"/>
                      </a:lnTo>
                      <a:lnTo>
                        <a:pt x="224" y="64"/>
                      </a:lnTo>
                      <a:lnTo>
                        <a:pt x="226" y="82"/>
                      </a:lnTo>
                      <a:lnTo>
                        <a:pt x="226" y="3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72"/>
                  <a:endParaRPr 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47" name="Freeform 25"/>
                <p:cNvSpPr>
                  <a:spLocks noEditPoints="1"/>
                </p:cNvSpPr>
                <p:nvPr/>
              </p:nvSpPr>
              <p:spPr bwMode="auto">
                <a:xfrm>
                  <a:off x="-1420210" y="564070"/>
                  <a:ext cx="266700" cy="269875"/>
                </a:xfrm>
                <a:custGeom>
                  <a:avLst/>
                  <a:gdLst>
                    <a:gd name="T0" fmla="*/ 84 w 168"/>
                    <a:gd name="T1" fmla="*/ 170 h 170"/>
                    <a:gd name="T2" fmla="*/ 52 w 168"/>
                    <a:gd name="T3" fmla="*/ 162 h 170"/>
                    <a:gd name="T4" fmla="*/ 24 w 168"/>
                    <a:gd name="T5" fmla="*/ 144 h 170"/>
                    <a:gd name="T6" fmla="*/ 6 w 168"/>
                    <a:gd name="T7" fmla="*/ 118 h 170"/>
                    <a:gd name="T8" fmla="*/ 0 w 168"/>
                    <a:gd name="T9" fmla="*/ 84 h 170"/>
                    <a:gd name="T10" fmla="*/ 2 w 168"/>
                    <a:gd name="T11" fmla="*/ 68 h 170"/>
                    <a:gd name="T12" fmla="*/ 14 w 168"/>
                    <a:gd name="T13" fmla="*/ 38 h 170"/>
                    <a:gd name="T14" fmla="*/ 38 w 168"/>
                    <a:gd name="T15" fmla="*/ 14 h 170"/>
                    <a:gd name="T16" fmla="*/ 68 w 168"/>
                    <a:gd name="T17" fmla="*/ 2 h 170"/>
                    <a:gd name="T18" fmla="*/ 84 w 168"/>
                    <a:gd name="T19" fmla="*/ 0 h 170"/>
                    <a:gd name="T20" fmla="*/ 118 w 168"/>
                    <a:gd name="T21" fmla="*/ 8 h 170"/>
                    <a:gd name="T22" fmla="*/ 144 w 168"/>
                    <a:gd name="T23" fmla="*/ 26 h 170"/>
                    <a:gd name="T24" fmla="*/ 162 w 168"/>
                    <a:gd name="T25" fmla="*/ 52 h 170"/>
                    <a:gd name="T26" fmla="*/ 168 w 168"/>
                    <a:gd name="T27" fmla="*/ 84 h 170"/>
                    <a:gd name="T28" fmla="*/ 168 w 168"/>
                    <a:gd name="T29" fmla="*/ 102 h 170"/>
                    <a:gd name="T30" fmla="*/ 154 w 168"/>
                    <a:gd name="T31" fmla="*/ 132 h 170"/>
                    <a:gd name="T32" fmla="*/ 132 w 168"/>
                    <a:gd name="T33" fmla="*/ 154 h 170"/>
                    <a:gd name="T34" fmla="*/ 102 w 168"/>
                    <a:gd name="T35" fmla="*/ 168 h 170"/>
                    <a:gd name="T36" fmla="*/ 84 w 168"/>
                    <a:gd name="T37" fmla="*/ 170 h 170"/>
                    <a:gd name="T38" fmla="*/ 84 w 168"/>
                    <a:gd name="T39" fmla="*/ 18 h 170"/>
                    <a:gd name="T40" fmla="*/ 58 w 168"/>
                    <a:gd name="T41" fmla="*/ 24 h 170"/>
                    <a:gd name="T42" fmla="*/ 38 w 168"/>
                    <a:gd name="T43" fmla="*/ 38 h 170"/>
                    <a:gd name="T44" fmla="*/ 24 w 168"/>
                    <a:gd name="T45" fmla="*/ 60 h 170"/>
                    <a:gd name="T46" fmla="*/ 18 w 168"/>
                    <a:gd name="T47" fmla="*/ 84 h 170"/>
                    <a:gd name="T48" fmla="*/ 20 w 168"/>
                    <a:gd name="T49" fmla="*/ 98 h 170"/>
                    <a:gd name="T50" fmla="*/ 30 w 168"/>
                    <a:gd name="T51" fmla="*/ 122 h 170"/>
                    <a:gd name="T52" fmla="*/ 48 w 168"/>
                    <a:gd name="T53" fmla="*/ 140 h 170"/>
                    <a:gd name="T54" fmla="*/ 70 w 168"/>
                    <a:gd name="T55" fmla="*/ 150 h 170"/>
                    <a:gd name="T56" fmla="*/ 84 w 168"/>
                    <a:gd name="T57" fmla="*/ 152 h 170"/>
                    <a:gd name="T58" fmla="*/ 110 w 168"/>
                    <a:gd name="T59" fmla="*/ 146 h 170"/>
                    <a:gd name="T60" fmla="*/ 132 w 168"/>
                    <a:gd name="T61" fmla="*/ 132 h 170"/>
                    <a:gd name="T62" fmla="*/ 146 w 168"/>
                    <a:gd name="T63" fmla="*/ 110 h 170"/>
                    <a:gd name="T64" fmla="*/ 150 w 168"/>
                    <a:gd name="T65" fmla="*/ 84 h 170"/>
                    <a:gd name="T66" fmla="*/ 150 w 168"/>
                    <a:gd name="T67" fmla="*/ 72 h 170"/>
                    <a:gd name="T68" fmla="*/ 140 w 168"/>
                    <a:gd name="T69" fmla="*/ 48 h 170"/>
                    <a:gd name="T70" fmla="*/ 122 w 168"/>
                    <a:gd name="T71" fmla="*/ 30 h 170"/>
                    <a:gd name="T72" fmla="*/ 98 w 168"/>
                    <a:gd name="T73" fmla="*/ 20 h 170"/>
                    <a:gd name="T74" fmla="*/ 84 w 168"/>
                    <a:gd name="T75" fmla="*/ 18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8" h="170">
                      <a:moveTo>
                        <a:pt x="84" y="170"/>
                      </a:moveTo>
                      <a:lnTo>
                        <a:pt x="84" y="170"/>
                      </a:lnTo>
                      <a:lnTo>
                        <a:pt x="68" y="168"/>
                      </a:lnTo>
                      <a:lnTo>
                        <a:pt x="52" y="162"/>
                      </a:lnTo>
                      <a:lnTo>
                        <a:pt x="38" y="154"/>
                      </a:lnTo>
                      <a:lnTo>
                        <a:pt x="24" y="144"/>
                      </a:lnTo>
                      <a:lnTo>
                        <a:pt x="14" y="132"/>
                      </a:lnTo>
                      <a:lnTo>
                        <a:pt x="6" y="118"/>
                      </a:lnTo>
                      <a:lnTo>
                        <a:pt x="2" y="102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2" y="68"/>
                      </a:lnTo>
                      <a:lnTo>
                        <a:pt x="6" y="52"/>
                      </a:lnTo>
                      <a:lnTo>
                        <a:pt x="14" y="38"/>
                      </a:lnTo>
                      <a:lnTo>
                        <a:pt x="24" y="26"/>
                      </a:lnTo>
                      <a:lnTo>
                        <a:pt x="38" y="14"/>
                      </a:lnTo>
                      <a:lnTo>
                        <a:pt x="52" y="8"/>
                      </a:lnTo>
                      <a:lnTo>
                        <a:pt x="68" y="2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102" y="2"/>
                      </a:lnTo>
                      <a:lnTo>
                        <a:pt x="118" y="8"/>
                      </a:lnTo>
                      <a:lnTo>
                        <a:pt x="132" y="14"/>
                      </a:lnTo>
                      <a:lnTo>
                        <a:pt x="144" y="26"/>
                      </a:lnTo>
                      <a:lnTo>
                        <a:pt x="154" y="38"/>
                      </a:lnTo>
                      <a:lnTo>
                        <a:pt x="162" y="52"/>
                      </a:lnTo>
                      <a:lnTo>
                        <a:pt x="168" y="68"/>
                      </a:lnTo>
                      <a:lnTo>
                        <a:pt x="168" y="84"/>
                      </a:lnTo>
                      <a:lnTo>
                        <a:pt x="168" y="84"/>
                      </a:lnTo>
                      <a:lnTo>
                        <a:pt x="168" y="102"/>
                      </a:lnTo>
                      <a:lnTo>
                        <a:pt x="162" y="118"/>
                      </a:lnTo>
                      <a:lnTo>
                        <a:pt x="154" y="132"/>
                      </a:lnTo>
                      <a:lnTo>
                        <a:pt x="144" y="144"/>
                      </a:lnTo>
                      <a:lnTo>
                        <a:pt x="132" y="154"/>
                      </a:lnTo>
                      <a:lnTo>
                        <a:pt x="118" y="162"/>
                      </a:lnTo>
                      <a:lnTo>
                        <a:pt x="102" y="168"/>
                      </a:lnTo>
                      <a:lnTo>
                        <a:pt x="84" y="170"/>
                      </a:lnTo>
                      <a:lnTo>
                        <a:pt x="84" y="170"/>
                      </a:lnTo>
                      <a:close/>
                      <a:moveTo>
                        <a:pt x="84" y="18"/>
                      </a:moveTo>
                      <a:lnTo>
                        <a:pt x="84" y="18"/>
                      </a:lnTo>
                      <a:lnTo>
                        <a:pt x="70" y="20"/>
                      </a:lnTo>
                      <a:lnTo>
                        <a:pt x="58" y="24"/>
                      </a:lnTo>
                      <a:lnTo>
                        <a:pt x="48" y="30"/>
                      </a:lnTo>
                      <a:lnTo>
                        <a:pt x="38" y="38"/>
                      </a:lnTo>
                      <a:lnTo>
                        <a:pt x="30" y="48"/>
                      </a:lnTo>
                      <a:lnTo>
                        <a:pt x="24" y="60"/>
                      </a:lnTo>
                      <a:lnTo>
                        <a:pt x="20" y="72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20" y="98"/>
                      </a:lnTo>
                      <a:lnTo>
                        <a:pt x="24" y="110"/>
                      </a:lnTo>
                      <a:lnTo>
                        <a:pt x="30" y="122"/>
                      </a:lnTo>
                      <a:lnTo>
                        <a:pt x="38" y="132"/>
                      </a:lnTo>
                      <a:lnTo>
                        <a:pt x="48" y="140"/>
                      </a:lnTo>
                      <a:lnTo>
                        <a:pt x="58" y="146"/>
                      </a:lnTo>
                      <a:lnTo>
                        <a:pt x="70" y="150"/>
                      </a:lnTo>
                      <a:lnTo>
                        <a:pt x="84" y="152"/>
                      </a:lnTo>
                      <a:lnTo>
                        <a:pt x="84" y="152"/>
                      </a:lnTo>
                      <a:lnTo>
                        <a:pt x="98" y="150"/>
                      </a:lnTo>
                      <a:lnTo>
                        <a:pt x="110" y="146"/>
                      </a:lnTo>
                      <a:lnTo>
                        <a:pt x="122" y="140"/>
                      </a:lnTo>
                      <a:lnTo>
                        <a:pt x="132" y="132"/>
                      </a:lnTo>
                      <a:lnTo>
                        <a:pt x="140" y="122"/>
                      </a:lnTo>
                      <a:lnTo>
                        <a:pt x="146" y="110"/>
                      </a:lnTo>
                      <a:lnTo>
                        <a:pt x="150" y="98"/>
                      </a:lnTo>
                      <a:lnTo>
                        <a:pt x="150" y="84"/>
                      </a:lnTo>
                      <a:lnTo>
                        <a:pt x="150" y="84"/>
                      </a:lnTo>
                      <a:lnTo>
                        <a:pt x="150" y="72"/>
                      </a:lnTo>
                      <a:lnTo>
                        <a:pt x="146" y="60"/>
                      </a:lnTo>
                      <a:lnTo>
                        <a:pt x="140" y="48"/>
                      </a:lnTo>
                      <a:lnTo>
                        <a:pt x="132" y="38"/>
                      </a:lnTo>
                      <a:lnTo>
                        <a:pt x="122" y="30"/>
                      </a:lnTo>
                      <a:lnTo>
                        <a:pt x="110" y="24"/>
                      </a:lnTo>
                      <a:lnTo>
                        <a:pt x="98" y="20"/>
                      </a:lnTo>
                      <a:lnTo>
                        <a:pt x="84" y="18"/>
                      </a:lnTo>
                      <a:lnTo>
                        <a:pt x="84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72"/>
                  <a:endParaRPr 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48" name="Rectangle 26"/>
                <p:cNvSpPr>
                  <a:spLocks noChangeArrowheads="1"/>
                </p:cNvSpPr>
                <p:nvPr/>
              </p:nvSpPr>
              <p:spPr bwMode="auto">
                <a:xfrm>
                  <a:off x="-1299560" y="995870"/>
                  <a:ext cx="28575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72"/>
                  <a:endParaRPr 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49" name="Rectangle 27"/>
                <p:cNvSpPr>
                  <a:spLocks noChangeArrowheads="1"/>
                </p:cNvSpPr>
                <p:nvPr/>
              </p:nvSpPr>
              <p:spPr bwMode="auto">
                <a:xfrm>
                  <a:off x="-1299560" y="1075245"/>
                  <a:ext cx="28575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72"/>
                  <a:endParaRPr 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50" name="Rectangle 28"/>
                <p:cNvSpPr>
                  <a:spLocks noChangeArrowheads="1"/>
                </p:cNvSpPr>
                <p:nvPr/>
              </p:nvSpPr>
              <p:spPr bwMode="auto">
                <a:xfrm>
                  <a:off x="-1299560" y="1154620"/>
                  <a:ext cx="28575" cy="349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72"/>
                  <a:endParaRPr 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451" name="Avrundet rektangel 450"/>
          <p:cNvSpPr/>
          <p:nvPr/>
        </p:nvSpPr>
        <p:spPr>
          <a:xfrm>
            <a:off x="504345" y="2815228"/>
            <a:ext cx="1077024" cy="1078742"/>
          </a:xfrm>
          <a:prstGeom prst="roundRect">
            <a:avLst>
              <a:gd name="adj" fmla="val 6667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nb-NO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452" name="Gruppe 451"/>
          <p:cNvGrpSpPr/>
          <p:nvPr/>
        </p:nvGrpSpPr>
        <p:grpSpPr>
          <a:xfrm>
            <a:off x="739399" y="3874274"/>
            <a:ext cx="607952" cy="608922"/>
            <a:chOff x="292856" y="4516645"/>
            <a:chExt cx="608093" cy="609063"/>
          </a:xfrm>
        </p:grpSpPr>
        <p:sp>
          <p:nvSpPr>
            <p:cNvPr id="453" name="Avrundet rektangel 452"/>
            <p:cNvSpPr/>
            <p:nvPr/>
          </p:nvSpPr>
          <p:spPr>
            <a:xfrm>
              <a:off x="292856" y="4516645"/>
              <a:ext cx="608093" cy="609063"/>
            </a:xfrm>
            <a:prstGeom prst="roundRect">
              <a:avLst>
                <a:gd name="adj" fmla="val 6667"/>
              </a:avLst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/>
              <a:endParaRPr lang="nb-NO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54" name="Freeform 115"/>
            <p:cNvSpPr>
              <a:spLocks/>
            </p:cNvSpPr>
            <p:nvPr/>
          </p:nvSpPr>
          <p:spPr bwMode="auto">
            <a:xfrm>
              <a:off x="395238" y="4675871"/>
              <a:ext cx="160348" cy="290611"/>
            </a:xfrm>
            <a:custGeom>
              <a:avLst/>
              <a:gdLst>
                <a:gd name="T0" fmla="*/ 12 w 210"/>
                <a:gd name="T1" fmla="*/ 346 h 346"/>
                <a:gd name="T2" fmla="*/ 0 w 210"/>
                <a:gd name="T3" fmla="*/ 332 h 346"/>
                <a:gd name="T4" fmla="*/ 182 w 210"/>
                <a:gd name="T5" fmla="*/ 172 h 346"/>
                <a:gd name="T6" fmla="*/ 0 w 210"/>
                <a:gd name="T7" fmla="*/ 14 h 346"/>
                <a:gd name="T8" fmla="*/ 12 w 210"/>
                <a:gd name="T9" fmla="*/ 0 h 346"/>
                <a:gd name="T10" fmla="*/ 210 w 210"/>
                <a:gd name="T11" fmla="*/ 172 h 346"/>
                <a:gd name="T12" fmla="*/ 12 w 210"/>
                <a:gd name="T13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346">
                  <a:moveTo>
                    <a:pt x="12" y="346"/>
                  </a:moveTo>
                  <a:lnTo>
                    <a:pt x="0" y="332"/>
                  </a:lnTo>
                  <a:lnTo>
                    <a:pt x="182" y="172"/>
                  </a:lnTo>
                  <a:lnTo>
                    <a:pt x="0" y="14"/>
                  </a:lnTo>
                  <a:lnTo>
                    <a:pt x="12" y="0"/>
                  </a:lnTo>
                  <a:lnTo>
                    <a:pt x="210" y="172"/>
                  </a:lnTo>
                  <a:lnTo>
                    <a:pt x="12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72"/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2" name="Freeform 116"/>
            <p:cNvSpPr>
              <a:spLocks/>
            </p:cNvSpPr>
            <p:nvPr/>
          </p:nvSpPr>
          <p:spPr bwMode="auto">
            <a:xfrm>
              <a:off x="650267" y="4675871"/>
              <a:ext cx="161875" cy="288931"/>
            </a:xfrm>
            <a:custGeom>
              <a:avLst/>
              <a:gdLst>
                <a:gd name="T0" fmla="*/ 198 w 212"/>
                <a:gd name="T1" fmla="*/ 344 h 344"/>
                <a:gd name="T2" fmla="*/ 0 w 212"/>
                <a:gd name="T3" fmla="*/ 172 h 344"/>
                <a:gd name="T4" fmla="*/ 200 w 212"/>
                <a:gd name="T5" fmla="*/ 0 h 344"/>
                <a:gd name="T6" fmla="*/ 212 w 212"/>
                <a:gd name="T7" fmla="*/ 12 h 344"/>
                <a:gd name="T8" fmla="*/ 28 w 212"/>
                <a:gd name="T9" fmla="*/ 172 h 344"/>
                <a:gd name="T10" fmla="*/ 210 w 212"/>
                <a:gd name="T11" fmla="*/ 332 h 344"/>
                <a:gd name="T12" fmla="*/ 198 w 212"/>
                <a:gd name="T13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344">
                  <a:moveTo>
                    <a:pt x="198" y="344"/>
                  </a:moveTo>
                  <a:lnTo>
                    <a:pt x="0" y="172"/>
                  </a:lnTo>
                  <a:lnTo>
                    <a:pt x="200" y="0"/>
                  </a:lnTo>
                  <a:lnTo>
                    <a:pt x="212" y="12"/>
                  </a:lnTo>
                  <a:lnTo>
                    <a:pt x="28" y="172"/>
                  </a:lnTo>
                  <a:lnTo>
                    <a:pt x="210" y="332"/>
                  </a:lnTo>
                  <a:lnTo>
                    <a:pt x="198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72"/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3" name="Rectangle 117"/>
            <p:cNvSpPr>
              <a:spLocks noChangeArrowheads="1"/>
            </p:cNvSpPr>
            <p:nvPr/>
          </p:nvSpPr>
          <p:spPr bwMode="auto">
            <a:xfrm>
              <a:off x="535733" y="4813617"/>
              <a:ext cx="129805" cy="15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72"/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4" name="Freeform 121"/>
            <p:cNvSpPr>
              <a:spLocks noEditPoints="1"/>
            </p:cNvSpPr>
            <p:nvPr/>
          </p:nvSpPr>
          <p:spPr bwMode="auto">
            <a:xfrm>
              <a:off x="393711" y="4675871"/>
              <a:ext cx="418431" cy="290611"/>
            </a:xfrm>
            <a:custGeom>
              <a:avLst/>
              <a:gdLst>
                <a:gd name="T0" fmla="*/ 548 w 548"/>
                <a:gd name="T1" fmla="*/ 346 h 346"/>
                <a:gd name="T2" fmla="*/ 0 w 548"/>
                <a:gd name="T3" fmla="*/ 346 h 346"/>
                <a:gd name="T4" fmla="*/ 0 w 548"/>
                <a:gd name="T5" fmla="*/ 0 h 346"/>
                <a:gd name="T6" fmla="*/ 548 w 548"/>
                <a:gd name="T7" fmla="*/ 0 h 346"/>
                <a:gd name="T8" fmla="*/ 548 w 548"/>
                <a:gd name="T9" fmla="*/ 346 h 346"/>
                <a:gd name="T10" fmla="*/ 18 w 548"/>
                <a:gd name="T11" fmla="*/ 328 h 346"/>
                <a:gd name="T12" fmla="*/ 530 w 548"/>
                <a:gd name="T13" fmla="*/ 328 h 346"/>
                <a:gd name="T14" fmla="*/ 530 w 548"/>
                <a:gd name="T15" fmla="*/ 18 h 346"/>
                <a:gd name="T16" fmla="*/ 18 w 548"/>
                <a:gd name="T17" fmla="*/ 18 h 346"/>
                <a:gd name="T18" fmla="*/ 18 w 548"/>
                <a:gd name="T19" fmla="*/ 32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8" h="346">
                  <a:moveTo>
                    <a:pt x="548" y="346"/>
                  </a:moveTo>
                  <a:lnTo>
                    <a:pt x="0" y="346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346"/>
                  </a:lnTo>
                  <a:close/>
                  <a:moveTo>
                    <a:pt x="18" y="328"/>
                  </a:moveTo>
                  <a:lnTo>
                    <a:pt x="530" y="328"/>
                  </a:lnTo>
                  <a:lnTo>
                    <a:pt x="530" y="18"/>
                  </a:lnTo>
                  <a:lnTo>
                    <a:pt x="18" y="18"/>
                  </a:lnTo>
                  <a:lnTo>
                    <a:pt x="18" y="3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72"/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465" name="Avrundet rektangel 464"/>
          <p:cNvSpPr/>
          <p:nvPr/>
        </p:nvSpPr>
        <p:spPr>
          <a:xfrm>
            <a:off x="1865067" y="1727815"/>
            <a:ext cx="1294277" cy="1227473"/>
          </a:xfrm>
          <a:prstGeom prst="roundRect">
            <a:avLst>
              <a:gd name="adj" fmla="val 6667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nb-NO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3" name="Gruppe 2"/>
          <p:cNvGrpSpPr/>
          <p:nvPr/>
        </p:nvGrpSpPr>
        <p:grpSpPr>
          <a:xfrm>
            <a:off x="2208230" y="2938704"/>
            <a:ext cx="607952" cy="608922"/>
            <a:chOff x="2206535" y="2939384"/>
            <a:chExt cx="608093" cy="609063"/>
          </a:xfrm>
        </p:grpSpPr>
        <p:sp>
          <p:nvSpPr>
            <p:cNvPr id="467" name="Avrundet rektangel 466"/>
            <p:cNvSpPr/>
            <p:nvPr/>
          </p:nvSpPr>
          <p:spPr>
            <a:xfrm>
              <a:off x="2206535" y="2939384"/>
              <a:ext cx="608093" cy="609063"/>
            </a:xfrm>
            <a:prstGeom prst="roundRect">
              <a:avLst>
                <a:gd name="adj" fmla="val 6667"/>
              </a:avLst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/>
              <a:endParaRPr lang="nb-NO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484" name="Gruppe 483"/>
            <p:cNvGrpSpPr/>
            <p:nvPr/>
          </p:nvGrpSpPr>
          <p:grpSpPr>
            <a:xfrm>
              <a:off x="2327419" y="3037945"/>
              <a:ext cx="366324" cy="428529"/>
              <a:chOff x="-1317356" y="4031967"/>
              <a:chExt cx="1009650" cy="1181100"/>
            </a:xfrm>
            <a:solidFill>
              <a:schemeClr val="bg1"/>
            </a:solidFill>
          </p:grpSpPr>
          <p:sp>
            <p:nvSpPr>
              <p:cNvPr id="485" name="Freeform 17"/>
              <p:cNvSpPr>
                <a:spLocks/>
              </p:cNvSpPr>
              <p:nvPr/>
            </p:nvSpPr>
            <p:spPr bwMode="auto">
              <a:xfrm>
                <a:off x="-1215756" y="4031967"/>
                <a:ext cx="803275" cy="625475"/>
              </a:xfrm>
              <a:custGeom>
                <a:avLst/>
                <a:gdLst>
                  <a:gd name="T0" fmla="*/ 506 w 506"/>
                  <a:gd name="T1" fmla="*/ 394 h 394"/>
                  <a:gd name="T2" fmla="*/ 488 w 506"/>
                  <a:gd name="T3" fmla="*/ 394 h 394"/>
                  <a:gd name="T4" fmla="*/ 488 w 506"/>
                  <a:gd name="T5" fmla="*/ 18 h 394"/>
                  <a:gd name="T6" fmla="*/ 18 w 506"/>
                  <a:gd name="T7" fmla="*/ 18 h 394"/>
                  <a:gd name="T8" fmla="*/ 18 w 506"/>
                  <a:gd name="T9" fmla="*/ 394 h 394"/>
                  <a:gd name="T10" fmla="*/ 0 w 506"/>
                  <a:gd name="T11" fmla="*/ 394 h 394"/>
                  <a:gd name="T12" fmla="*/ 0 w 506"/>
                  <a:gd name="T13" fmla="*/ 0 h 394"/>
                  <a:gd name="T14" fmla="*/ 506 w 506"/>
                  <a:gd name="T15" fmla="*/ 0 h 394"/>
                  <a:gd name="T16" fmla="*/ 506 w 506"/>
                  <a:gd name="T17" fmla="*/ 394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6" h="394">
                    <a:moveTo>
                      <a:pt x="506" y="394"/>
                    </a:moveTo>
                    <a:lnTo>
                      <a:pt x="488" y="394"/>
                    </a:lnTo>
                    <a:lnTo>
                      <a:pt x="488" y="18"/>
                    </a:lnTo>
                    <a:lnTo>
                      <a:pt x="18" y="18"/>
                    </a:lnTo>
                    <a:lnTo>
                      <a:pt x="18" y="394"/>
                    </a:lnTo>
                    <a:lnTo>
                      <a:pt x="0" y="394"/>
                    </a:lnTo>
                    <a:lnTo>
                      <a:pt x="0" y="0"/>
                    </a:lnTo>
                    <a:lnTo>
                      <a:pt x="506" y="0"/>
                    </a:lnTo>
                    <a:lnTo>
                      <a:pt x="506" y="3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86" name="Freeform 18"/>
              <p:cNvSpPr>
                <a:spLocks/>
              </p:cNvSpPr>
              <p:nvPr/>
            </p:nvSpPr>
            <p:spPr bwMode="auto">
              <a:xfrm>
                <a:off x="-1317356" y="4479642"/>
                <a:ext cx="1006475" cy="733425"/>
              </a:xfrm>
              <a:custGeom>
                <a:avLst/>
                <a:gdLst>
                  <a:gd name="T0" fmla="*/ 634 w 634"/>
                  <a:gd name="T1" fmla="*/ 462 h 462"/>
                  <a:gd name="T2" fmla="*/ 0 w 634"/>
                  <a:gd name="T3" fmla="*/ 462 h 462"/>
                  <a:gd name="T4" fmla="*/ 0 w 634"/>
                  <a:gd name="T5" fmla="*/ 56 h 462"/>
                  <a:gd name="T6" fmla="*/ 68 w 634"/>
                  <a:gd name="T7" fmla="*/ 0 h 462"/>
                  <a:gd name="T8" fmla="*/ 80 w 634"/>
                  <a:gd name="T9" fmla="*/ 14 h 462"/>
                  <a:gd name="T10" fmla="*/ 18 w 634"/>
                  <a:gd name="T11" fmla="*/ 64 h 462"/>
                  <a:gd name="T12" fmla="*/ 18 w 634"/>
                  <a:gd name="T13" fmla="*/ 444 h 462"/>
                  <a:gd name="T14" fmla="*/ 616 w 634"/>
                  <a:gd name="T15" fmla="*/ 444 h 462"/>
                  <a:gd name="T16" fmla="*/ 616 w 634"/>
                  <a:gd name="T17" fmla="*/ 64 h 462"/>
                  <a:gd name="T18" fmla="*/ 558 w 634"/>
                  <a:gd name="T19" fmla="*/ 16 h 462"/>
                  <a:gd name="T20" fmla="*/ 570 w 634"/>
                  <a:gd name="T21" fmla="*/ 2 h 462"/>
                  <a:gd name="T22" fmla="*/ 634 w 634"/>
                  <a:gd name="T23" fmla="*/ 56 h 462"/>
                  <a:gd name="T24" fmla="*/ 634 w 634"/>
                  <a:gd name="T25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4" h="462">
                    <a:moveTo>
                      <a:pt x="634" y="462"/>
                    </a:moveTo>
                    <a:lnTo>
                      <a:pt x="0" y="462"/>
                    </a:lnTo>
                    <a:lnTo>
                      <a:pt x="0" y="56"/>
                    </a:lnTo>
                    <a:lnTo>
                      <a:pt x="68" y="0"/>
                    </a:lnTo>
                    <a:lnTo>
                      <a:pt x="80" y="14"/>
                    </a:lnTo>
                    <a:lnTo>
                      <a:pt x="18" y="64"/>
                    </a:lnTo>
                    <a:lnTo>
                      <a:pt x="18" y="444"/>
                    </a:lnTo>
                    <a:lnTo>
                      <a:pt x="616" y="444"/>
                    </a:lnTo>
                    <a:lnTo>
                      <a:pt x="616" y="64"/>
                    </a:lnTo>
                    <a:lnTo>
                      <a:pt x="558" y="16"/>
                    </a:lnTo>
                    <a:lnTo>
                      <a:pt x="570" y="2"/>
                    </a:lnTo>
                    <a:lnTo>
                      <a:pt x="634" y="56"/>
                    </a:lnTo>
                    <a:lnTo>
                      <a:pt x="634" y="4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87" name="Freeform 19"/>
              <p:cNvSpPr>
                <a:spLocks/>
              </p:cNvSpPr>
              <p:nvPr/>
            </p:nvSpPr>
            <p:spPr bwMode="auto">
              <a:xfrm>
                <a:off x="-1314181" y="4771742"/>
                <a:ext cx="1003300" cy="438150"/>
              </a:xfrm>
              <a:custGeom>
                <a:avLst/>
                <a:gdLst>
                  <a:gd name="T0" fmla="*/ 620 w 632"/>
                  <a:gd name="T1" fmla="*/ 276 h 276"/>
                  <a:gd name="T2" fmla="*/ 318 w 632"/>
                  <a:gd name="T3" fmla="*/ 24 h 276"/>
                  <a:gd name="T4" fmla="*/ 12 w 632"/>
                  <a:gd name="T5" fmla="*/ 276 h 276"/>
                  <a:gd name="T6" fmla="*/ 0 w 632"/>
                  <a:gd name="T7" fmla="*/ 262 h 276"/>
                  <a:gd name="T8" fmla="*/ 318 w 632"/>
                  <a:gd name="T9" fmla="*/ 0 h 276"/>
                  <a:gd name="T10" fmla="*/ 632 w 632"/>
                  <a:gd name="T11" fmla="*/ 264 h 276"/>
                  <a:gd name="T12" fmla="*/ 620 w 632"/>
                  <a:gd name="T13" fmla="*/ 27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276">
                    <a:moveTo>
                      <a:pt x="620" y="276"/>
                    </a:moveTo>
                    <a:lnTo>
                      <a:pt x="318" y="24"/>
                    </a:lnTo>
                    <a:lnTo>
                      <a:pt x="12" y="276"/>
                    </a:lnTo>
                    <a:lnTo>
                      <a:pt x="0" y="262"/>
                    </a:lnTo>
                    <a:lnTo>
                      <a:pt x="318" y="0"/>
                    </a:lnTo>
                    <a:lnTo>
                      <a:pt x="632" y="264"/>
                    </a:lnTo>
                    <a:lnTo>
                      <a:pt x="620" y="2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88" name="Freeform 20"/>
              <p:cNvSpPr>
                <a:spLocks/>
              </p:cNvSpPr>
              <p:nvPr/>
            </p:nvSpPr>
            <p:spPr bwMode="auto">
              <a:xfrm>
                <a:off x="-1314181" y="4559017"/>
                <a:ext cx="406400" cy="342900"/>
              </a:xfrm>
              <a:custGeom>
                <a:avLst/>
                <a:gdLst>
                  <a:gd name="T0" fmla="*/ 246 w 256"/>
                  <a:gd name="T1" fmla="*/ 216 h 216"/>
                  <a:gd name="T2" fmla="*/ 0 w 256"/>
                  <a:gd name="T3" fmla="*/ 14 h 216"/>
                  <a:gd name="T4" fmla="*/ 10 w 256"/>
                  <a:gd name="T5" fmla="*/ 0 h 216"/>
                  <a:gd name="T6" fmla="*/ 256 w 256"/>
                  <a:gd name="T7" fmla="*/ 202 h 216"/>
                  <a:gd name="T8" fmla="*/ 246 w 256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16">
                    <a:moveTo>
                      <a:pt x="246" y="216"/>
                    </a:moveTo>
                    <a:lnTo>
                      <a:pt x="0" y="14"/>
                    </a:lnTo>
                    <a:lnTo>
                      <a:pt x="10" y="0"/>
                    </a:lnTo>
                    <a:lnTo>
                      <a:pt x="256" y="202"/>
                    </a:lnTo>
                    <a:lnTo>
                      <a:pt x="246" y="2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89" name="Freeform 21"/>
              <p:cNvSpPr>
                <a:spLocks/>
              </p:cNvSpPr>
              <p:nvPr/>
            </p:nvSpPr>
            <p:spPr bwMode="auto">
              <a:xfrm>
                <a:off x="-714106" y="4559017"/>
                <a:ext cx="406400" cy="342900"/>
              </a:xfrm>
              <a:custGeom>
                <a:avLst/>
                <a:gdLst>
                  <a:gd name="T0" fmla="*/ 12 w 256"/>
                  <a:gd name="T1" fmla="*/ 216 h 216"/>
                  <a:gd name="T2" fmla="*/ 0 w 256"/>
                  <a:gd name="T3" fmla="*/ 202 h 216"/>
                  <a:gd name="T4" fmla="*/ 244 w 256"/>
                  <a:gd name="T5" fmla="*/ 0 h 216"/>
                  <a:gd name="T6" fmla="*/ 256 w 256"/>
                  <a:gd name="T7" fmla="*/ 14 h 216"/>
                  <a:gd name="T8" fmla="*/ 12 w 256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16">
                    <a:moveTo>
                      <a:pt x="12" y="216"/>
                    </a:moveTo>
                    <a:lnTo>
                      <a:pt x="0" y="202"/>
                    </a:lnTo>
                    <a:lnTo>
                      <a:pt x="244" y="0"/>
                    </a:lnTo>
                    <a:lnTo>
                      <a:pt x="256" y="14"/>
                    </a:lnTo>
                    <a:lnTo>
                      <a:pt x="12" y="2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0" name="Freeform 22"/>
              <p:cNvSpPr>
                <a:spLocks noEditPoints="1"/>
              </p:cNvSpPr>
              <p:nvPr/>
            </p:nvSpPr>
            <p:spPr bwMode="auto">
              <a:xfrm>
                <a:off x="-1126856" y="4111342"/>
                <a:ext cx="628650" cy="171450"/>
              </a:xfrm>
              <a:custGeom>
                <a:avLst/>
                <a:gdLst>
                  <a:gd name="T0" fmla="*/ 396 w 396"/>
                  <a:gd name="T1" fmla="*/ 108 h 108"/>
                  <a:gd name="T2" fmla="*/ 0 w 396"/>
                  <a:gd name="T3" fmla="*/ 108 h 108"/>
                  <a:gd name="T4" fmla="*/ 0 w 396"/>
                  <a:gd name="T5" fmla="*/ 0 h 108"/>
                  <a:gd name="T6" fmla="*/ 396 w 396"/>
                  <a:gd name="T7" fmla="*/ 0 h 108"/>
                  <a:gd name="T8" fmla="*/ 396 w 396"/>
                  <a:gd name="T9" fmla="*/ 108 h 108"/>
                  <a:gd name="T10" fmla="*/ 18 w 396"/>
                  <a:gd name="T11" fmla="*/ 90 h 108"/>
                  <a:gd name="T12" fmla="*/ 378 w 396"/>
                  <a:gd name="T13" fmla="*/ 90 h 108"/>
                  <a:gd name="T14" fmla="*/ 378 w 396"/>
                  <a:gd name="T15" fmla="*/ 18 h 108"/>
                  <a:gd name="T16" fmla="*/ 18 w 396"/>
                  <a:gd name="T17" fmla="*/ 18 h 108"/>
                  <a:gd name="T18" fmla="*/ 18 w 396"/>
                  <a:gd name="T19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6" h="108">
                    <a:moveTo>
                      <a:pt x="396" y="108"/>
                    </a:moveTo>
                    <a:lnTo>
                      <a:pt x="0" y="108"/>
                    </a:lnTo>
                    <a:lnTo>
                      <a:pt x="0" y="0"/>
                    </a:lnTo>
                    <a:lnTo>
                      <a:pt x="396" y="0"/>
                    </a:lnTo>
                    <a:lnTo>
                      <a:pt x="396" y="108"/>
                    </a:lnTo>
                    <a:close/>
                    <a:moveTo>
                      <a:pt x="18" y="90"/>
                    </a:moveTo>
                    <a:lnTo>
                      <a:pt x="378" y="90"/>
                    </a:lnTo>
                    <a:lnTo>
                      <a:pt x="378" y="18"/>
                    </a:lnTo>
                    <a:lnTo>
                      <a:pt x="18" y="18"/>
                    </a:lnTo>
                    <a:lnTo>
                      <a:pt x="18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1" name="Rectangle 23"/>
              <p:cNvSpPr>
                <a:spLocks noChangeArrowheads="1"/>
              </p:cNvSpPr>
              <p:nvPr/>
            </p:nvSpPr>
            <p:spPr bwMode="auto">
              <a:xfrm>
                <a:off x="-1126856" y="4336767"/>
                <a:ext cx="628650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2" name="Rectangle 24"/>
              <p:cNvSpPr>
                <a:spLocks noChangeArrowheads="1"/>
              </p:cNvSpPr>
              <p:nvPr/>
            </p:nvSpPr>
            <p:spPr bwMode="auto">
              <a:xfrm>
                <a:off x="-1126856" y="4409792"/>
                <a:ext cx="628650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3" name="Rectangle 25"/>
              <p:cNvSpPr>
                <a:spLocks noChangeArrowheads="1"/>
              </p:cNvSpPr>
              <p:nvPr/>
            </p:nvSpPr>
            <p:spPr bwMode="auto">
              <a:xfrm>
                <a:off x="-1126856" y="4485992"/>
                <a:ext cx="628650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4" name="Rectangle 26"/>
              <p:cNvSpPr>
                <a:spLocks noChangeArrowheads="1"/>
              </p:cNvSpPr>
              <p:nvPr/>
            </p:nvSpPr>
            <p:spPr bwMode="auto">
              <a:xfrm>
                <a:off x="-1126856" y="4559017"/>
                <a:ext cx="628650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sp>
        <p:nvSpPr>
          <p:cNvPr id="495" name="Avrundet rektangel 494"/>
          <p:cNvSpPr/>
          <p:nvPr/>
        </p:nvSpPr>
        <p:spPr>
          <a:xfrm>
            <a:off x="2025350" y="3603157"/>
            <a:ext cx="997109" cy="855940"/>
          </a:xfrm>
          <a:prstGeom prst="roundRect">
            <a:avLst>
              <a:gd name="adj" fmla="val 6667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nb-NO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509" name="Gruppe 508"/>
          <p:cNvGrpSpPr/>
          <p:nvPr/>
        </p:nvGrpSpPr>
        <p:grpSpPr>
          <a:xfrm>
            <a:off x="2207653" y="4459097"/>
            <a:ext cx="607952" cy="608922"/>
            <a:chOff x="839370" y="5416399"/>
            <a:chExt cx="608093" cy="609063"/>
          </a:xfrm>
        </p:grpSpPr>
        <p:sp>
          <p:nvSpPr>
            <p:cNvPr id="510" name="Avrundet rektangel 509"/>
            <p:cNvSpPr/>
            <p:nvPr/>
          </p:nvSpPr>
          <p:spPr>
            <a:xfrm>
              <a:off x="839370" y="5416399"/>
              <a:ext cx="608093" cy="609063"/>
            </a:xfrm>
            <a:prstGeom prst="roundRect">
              <a:avLst>
                <a:gd name="adj" fmla="val 6667"/>
              </a:avLst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/>
              <a:endParaRPr lang="nb-NO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511" name="Gruppe 510"/>
            <p:cNvGrpSpPr/>
            <p:nvPr/>
          </p:nvGrpSpPr>
          <p:grpSpPr>
            <a:xfrm>
              <a:off x="956011" y="5508730"/>
              <a:ext cx="374811" cy="424401"/>
              <a:chOff x="-527949" y="4832199"/>
              <a:chExt cx="1031875" cy="1168400"/>
            </a:xfrm>
            <a:solidFill>
              <a:schemeClr val="bg1"/>
            </a:solidFill>
          </p:grpSpPr>
          <p:sp>
            <p:nvSpPr>
              <p:cNvPr id="512" name="Freeform 43"/>
              <p:cNvSpPr>
                <a:spLocks/>
              </p:cNvSpPr>
              <p:nvPr/>
            </p:nvSpPr>
            <p:spPr bwMode="auto">
              <a:xfrm>
                <a:off x="-429524" y="4832199"/>
                <a:ext cx="231775" cy="1069975"/>
              </a:xfrm>
              <a:custGeom>
                <a:avLst/>
                <a:gdLst>
                  <a:gd name="T0" fmla="*/ 18 w 146"/>
                  <a:gd name="T1" fmla="*/ 674 h 674"/>
                  <a:gd name="T2" fmla="*/ 0 w 146"/>
                  <a:gd name="T3" fmla="*/ 674 h 674"/>
                  <a:gd name="T4" fmla="*/ 0 w 146"/>
                  <a:gd name="T5" fmla="*/ 68 h 674"/>
                  <a:gd name="T6" fmla="*/ 0 w 146"/>
                  <a:gd name="T7" fmla="*/ 68 h 674"/>
                  <a:gd name="T8" fmla="*/ 2 w 146"/>
                  <a:gd name="T9" fmla="*/ 54 h 674"/>
                  <a:gd name="T10" fmla="*/ 6 w 146"/>
                  <a:gd name="T11" fmla="*/ 40 h 674"/>
                  <a:gd name="T12" fmla="*/ 14 w 146"/>
                  <a:gd name="T13" fmla="*/ 30 h 674"/>
                  <a:gd name="T14" fmla="*/ 24 w 146"/>
                  <a:gd name="T15" fmla="*/ 20 h 674"/>
                  <a:gd name="T16" fmla="*/ 34 w 146"/>
                  <a:gd name="T17" fmla="*/ 12 h 674"/>
                  <a:gd name="T18" fmla="*/ 46 w 146"/>
                  <a:gd name="T19" fmla="*/ 4 h 674"/>
                  <a:gd name="T20" fmla="*/ 58 w 146"/>
                  <a:gd name="T21" fmla="*/ 0 h 674"/>
                  <a:gd name="T22" fmla="*/ 70 w 146"/>
                  <a:gd name="T23" fmla="*/ 0 h 674"/>
                  <a:gd name="T24" fmla="*/ 70 w 146"/>
                  <a:gd name="T25" fmla="*/ 0 h 674"/>
                  <a:gd name="T26" fmla="*/ 82 w 146"/>
                  <a:gd name="T27" fmla="*/ 0 h 674"/>
                  <a:gd name="T28" fmla="*/ 96 w 146"/>
                  <a:gd name="T29" fmla="*/ 4 h 674"/>
                  <a:gd name="T30" fmla="*/ 108 w 146"/>
                  <a:gd name="T31" fmla="*/ 10 h 674"/>
                  <a:gd name="T32" fmla="*/ 120 w 146"/>
                  <a:gd name="T33" fmla="*/ 18 h 674"/>
                  <a:gd name="T34" fmla="*/ 130 w 146"/>
                  <a:gd name="T35" fmla="*/ 28 h 674"/>
                  <a:gd name="T36" fmla="*/ 140 w 146"/>
                  <a:gd name="T37" fmla="*/ 40 h 674"/>
                  <a:gd name="T38" fmla="*/ 144 w 146"/>
                  <a:gd name="T39" fmla="*/ 54 h 674"/>
                  <a:gd name="T40" fmla="*/ 146 w 146"/>
                  <a:gd name="T41" fmla="*/ 68 h 674"/>
                  <a:gd name="T42" fmla="*/ 146 w 146"/>
                  <a:gd name="T43" fmla="*/ 102 h 674"/>
                  <a:gd name="T44" fmla="*/ 128 w 146"/>
                  <a:gd name="T45" fmla="*/ 102 h 674"/>
                  <a:gd name="T46" fmla="*/ 128 w 146"/>
                  <a:gd name="T47" fmla="*/ 68 h 674"/>
                  <a:gd name="T48" fmla="*/ 128 w 146"/>
                  <a:gd name="T49" fmla="*/ 68 h 674"/>
                  <a:gd name="T50" fmla="*/ 128 w 146"/>
                  <a:gd name="T51" fmla="*/ 58 h 674"/>
                  <a:gd name="T52" fmla="*/ 122 w 146"/>
                  <a:gd name="T53" fmla="*/ 48 h 674"/>
                  <a:gd name="T54" fmla="*/ 116 w 146"/>
                  <a:gd name="T55" fmla="*/ 40 h 674"/>
                  <a:gd name="T56" fmla="*/ 108 w 146"/>
                  <a:gd name="T57" fmla="*/ 32 h 674"/>
                  <a:gd name="T58" fmla="*/ 98 w 146"/>
                  <a:gd name="T59" fmla="*/ 26 h 674"/>
                  <a:gd name="T60" fmla="*/ 90 w 146"/>
                  <a:gd name="T61" fmla="*/ 22 h 674"/>
                  <a:gd name="T62" fmla="*/ 80 w 146"/>
                  <a:gd name="T63" fmla="*/ 18 h 674"/>
                  <a:gd name="T64" fmla="*/ 70 w 146"/>
                  <a:gd name="T65" fmla="*/ 18 h 674"/>
                  <a:gd name="T66" fmla="*/ 70 w 146"/>
                  <a:gd name="T67" fmla="*/ 18 h 674"/>
                  <a:gd name="T68" fmla="*/ 62 w 146"/>
                  <a:gd name="T69" fmla="*/ 18 h 674"/>
                  <a:gd name="T70" fmla="*/ 52 w 146"/>
                  <a:gd name="T71" fmla="*/ 22 h 674"/>
                  <a:gd name="T72" fmla="*/ 44 w 146"/>
                  <a:gd name="T73" fmla="*/ 26 h 674"/>
                  <a:gd name="T74" fmla="*/ 36 w 146"/>
                  <a:gd name="T75" fmla="*/ 32 h 674"/>
                  <a:gd name="T76" fmla="*/ 28 w 146"/>
                  <a:gd name="T77" fmla="*/ 40 h 674"/>
                  <a:gd name="T78" fmla="*/ 22 w 146"/>
                  <a:gd name="T79" fmla="*/ 48 h 674"/>
                  <a:gd name="T80" fmla="*/ 20 w 146"/>
                  <a:gd name="T81" fmla="*/ 58 h 674"/>
                  <a:gd name="T82" fmla="*/ 18 w 146"/>
                  <a:gd name="T83" fmla="*/ 68 h 674"/>
                  <a:gd name="T84" fmla="*/ 18 w 146"/>
                  <a:gd name="T85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6" h="674">
                    <a:moveTo>
                      <a:pt x="18" y="674"/>
                    </a:moveTo>
                    <a:lnTo>
                      <a:pt x="0" y="67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54"/>
                    </a:lnTo>
                    <a:lnTo>
                      <a:pt x="6" y="40"/>
                    </a:lnTo>
                    <a:lnTo>
                      <a:pt x="14" y="30"/>
                    </a:lnTo>
                    <a:lnTo>
                      <a:pt x="24" y="20"/>
                    </a:lnTo>
                    <a:lnTo>
                      <a:pt x="34" y="12"/>
                    </a:lnTo>
                    <a:lnTo>
                      <a:pt x="46" y="4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2" y="0"/>
                    </a:lnTo>
                    <a:lnTo>
                      <a:pt x="96" y="4"/>
                    </a:lnTo>
                    <a:lnTo>
                      <a:pt x="108" y="10"/>
                    </a:lnTo>
                    <a:lnTo>
                      <a:pt x="120" y="18"/>
                    </a:lnTo>
                    <a:lnTo>
                      <a:pt x="130" y="28"/>
                    </a:lnTo>
                    <a:lnTo>
                      <a:pt x="140" y="40"/>
                    </a:lnTo>
                    <a:lnTo>
                      <a:pt x="144" y="54"/>
                    </a:lnTo>
                    <a:lnTo>
                      <a:pt x="146" y="68"/>
                    </a:lnTo>
                    <a:lnTo>
                      <a:pt x="146" y="102"/>
                    </a:lnTo>
                    <a:lnTo>
                      <a:pt x="128" y="102"/>
                    </a:lnTo>
                    <a:lnTo>
                      <a:pt x="128" y="68"/>
                    </a:lnTo>
                    <a:lnTo>
                      <a:pt x="128" y="68"/>
                    </a:lnTo>
                    <a:lnTo>
                      <a:pt x="128" y="58"/>
                    </a:lnTo>
                    <a:lnTo>
                      <a:pt x="122" y="48"/>
                    </a:lnTo>
                    <a:lnTo>
                      <a:pt x="116" y="40"/>
                    </a:lnTo>
                    <a:lnTo>
                      <a:pt x="108" y="32"/>
                    </a:lnTo>
                    <a:lnTo>
                      <a:pt x="98" y="26"/>
                    </a:lnTo>
                    <a:lnTo>
                      <a:pt x="90" y="22"/>
                    </a:lnTo>
                    <a:lnTo>
                      <a:pt x="80" y="18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62" y="18"/>
                    </a:lnTo>
                    <a:lnTo>
                      <a:pt x="52" y="22"/>
                    </a:lnTo>
                    <a:lnTo>
                      <a:pt x="44" y="26"/>
                    </a:lnTo>
                    <a:lnTo>
                      <a:pt x="36" y="32"/>
                    </a:lnTo>
                    <a:lnTo>
                      <a:pt x="28" y="40"/>
                    </a:lnTo>
                    <a:lnTo>
                      <a:pt x="22" y="48"/>
                    </a:lnTo>
                    <a:lnTo>
                      <a:pt x="20" y="58"/>
                    </a:lnTo>
                    <a:lnTo>
                      <a:pt x="18" y="68"/>
                    </a:lnTo>
                    <a:lnTo>
                      <a:pt x="18" y="6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3" name="Freeform 44"/>
              <p:cNvSpPr>
                <a:spLocks/>
              </p:cNvSpPr>
              <p:nvPr/>
            </p:nvSpPr>
            <p:spPr bwMode="auto">
              <a:xfrm>
                <a:off x="-327924" y="4832199"/>
                <a:ext cx="831850" cy="174625"/>
              </a:xfrm>
              <a:custGeom>
                <a:avLst/>
                <a:gdLst>
                  <a:gd name="T0" fmla="*/ 524 w 524"/>
                  <a:gd name="T1" fmla="*/ 110 h 110"/>
                  <a:gd name="T2" fmla="*/ 74 w 524"/>
                  <a:gd name="T3" fmla="*/ 110 h 110"/>
                  <a:gd name="T4" fmla="*/ 74 w 524"/>
                  <a:gd name="T5" fmla="*/ 110 h 110"/>
                  <a:gd name="T6" fmla="*/ 70 w 524"/>
                  <a:gd name="T7" fmla="*/ 110 h 110"/>
                  <a:gd name="T8" fmla="*/ 68 w 524"/>
                  <a:gd name="T9" fmla="*/ 108 h 110"/>
                  <a:gd name="T10" fmla="*/ 66 w 524"/>
                  <a:gd name="T11" fmla="*/ 104 h 110"/>
                  <a:gd name="T12" fmla="*/ 64 w 524"/>
                  <a:gd name="T13" fmla="*/ 102 h 110"/>
                  <a:gd name="T14" fmla="*/ 64 w 524"/>
                  <a:gd name="T15" fmla="*/ 102 h 110"/>
                  <a:gd name="T16" fmla="*/ 66 w 524"/>
                  <a:gd name="T17" fmla="*/ 98 h 110"/>
                  <a:gd name="T18" fmla="*/ 68 w 524"/>
                  <a:gd name="T19" fmla="*/ 94 h 110"/>
                  <a:gd name="T20" fmla="*/ 70 w 524"/>
                  <a:gd name="T21" fmla="*/ 92 h 110"/>
                  <a:gd name="T22" fmla="*/ 74 w 524"/>
                  <a:gd name="T23" fmla="*/ 92 h 110"/>
                  <a:gd name="T24" fmla="*/ 506 w 524"/>
                  <a:gd name="T25" fmla="*/ 92 h 110"/>
                  <a:gd name="T26" fmla="*/ 506 w 524"/>
                  <a:gd name="T27" fmla="*/ 78 h 110"/>
                  <a:gd name="T28" fmla="*/ 506 w 524"/>
                  <a:gd name="T29" fmla="*/ 78 h 110"/>
                  <a:gd name="T30" fmla="*/ 506 w 524"/>
                  <a:gd name="T31" fmla="*/ 66 h 110"/>
                  <a:gd name="T32" fmla="*/ 502 w 524"/>
                  <a:gd name="T33" fmla="*/ 54 h 110"/>
                  <a:gd name="T34" fmla="*/ 496 w 524"/>
                  <a:gd name="T35" fmla="*/ 44 h 110"/>
                  <a:gd name="T36" fmla="*/ 490 w 524"/>
                  <a:gd name="T37" fmla="*/ 36 h 110"/>
                  <a:gd name="T38" fmla="*/ 482 w 524"/>
                  <a:gd name="T39" fmla="*/ 28 h 110"/>
                  <a:gd name="T40" fmla="*/ 472 w 524"/>
                  <a:gd name="T41" fmla="*/ 22 h 110"/>
                  <a:gd name="T42" fmla="*/ 460 w 524"/>
                  <a:gd name="T43" fmla="*/ 18 h 110"/>
                  <a:gd name="T44" fmla="*/ 450 w 524"/>
                  <a:gd name="T45" fmla="*/ 18 h 110"/>
                  <a:gd name="T46" fmla="*/ 10 w 524"/>
                  <a:gd name="T47" fmla="*/ 18 h 110"/>
                  <a:gd name="T48" fmla="*/ 10 w 524"/>
                  <a:gd name="T49" fmla="*/ 18 h 110"/>
                  <a:gd name="T50" fmla="*/ 6 w 524"/>
                  <a:gd name="T51" fmla="*/ 16 h 110"/>
                  <a:gd name="T52" fmla="*/ 2 w 524"/>
                  <a:gd name="T53" fmla="*/ 14 h 110"/>
                  <a:gd name="T54" fmla="*/ 0 w 524"/>
                  <a:gd name="T55" fmla="*/ 12 h 110"/>
                  <a:gd name="T56" fmla="*/ 0 w 524"/>
                  <a:gd name="T57" fmla="*/ 8 h 110"/>
                  <a:gd name="T58" fmla="*/ 0 w 524"/>
                  <a:gd name="T59" fmla="*/ 8 h 110"/>
                  <a:gd name="T60" fmla="*/ 0 w 524"/>
                  <a:gd name="T61" fmla="*/ 4 h 110"/>
                  <a:gd name="T62" fmla="*/ 2 w 524"/>
                  <a:gd name="T63" fmla="*/ 2 h 110"/>
                  <a:gd name="T64" fmla="*/ 6 w 524"/>
                  <a:gd name="T65" fmla="*/ 0 h 110"/>
                  <a:gd name="T66" fmla="*/ 10 w 524"/>
                  <a:gd name="T67" fmla="*/ 0 h 110"/>
                  <a:gd name="T68" fmla="*/ 450 w 524"/>
                  <a:gd name="T69" fmla="*/ 0 h 110"/>
                  <a:gd name="T70" fmla="*/ 450 w 524"/>
                  <a:gd name="T71" fmla="*/ 0 h 110"/>
                  <a:gd name="T72" fmla="*/ 464 w 524"/>
                  <a:gd name="T73" fmla="*/ 2 h 110"/>
                  <a:gd name="T74" fmla="*/ 478 w 524"/>
                  <a:gd name="T75" fmla="*/ 6 h 110"/>
                  <a:gd name="T76" fmla="*/ 492 w 524"/>
                  <a:gd name="T77" fmla="*/ 12 h 110"/>
                  <a:gd name="T78" fmla="*/ 502 w 524"/>
                  <a:gd name="T79" fmla="*/ 22 h 110"/>
                  <a:gd name="T80" fmla="*/ 512 w 524"/>
                  <a:gd name="T81" fmla="*/ 34 h 110"/>
                  <a:gd name="T82" fmla="*/ 518 w 524"/>
                  <a:gd name="T83" fmla="*/ 48 h 110"/>
                  <a:gd name="T84" fmla="*/ 522 w 524"/>
                  <a:gd name="T85" fmla="*/ 62 h 110"/>
                  <a:gd name="T86" fmla="*/ 524 w 524"/>
                  <a:gd name="T87" fmla="*/ 78 h 110"/>
                  <a:gd name="T88" fmla="*/ 524 w 524"/>
                  <a:gd name="T8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4" h="110">
                    <a:moveTo>
                      <a:pt x="524" y="110"/>
                    </a:moveTo>
                    <a:lnTo>
                      <a:pt x="74" y="110"/>
                    </a:lnTo>
                    <a:lnTo>
                      <a:pt x="74" y="110"/>
                    </a:lnTo>
                    <a:lnTo>
                      <a:pt x="70" y="110"/>
                    </a:lnTo>
                    <a:lnTo>
                      <a:pt x="68" y="108"/>
                    </a:lnTo>
                    <a:lnTo>
                      <a:pt x="66" y="104"/>
                    </a:lnTo>
                    <a:lnTo>
                      <a:pt x="64" y="102"/>
                    </a:lnTo>
                    <a:lnTo>
                      <a:pt x="64" y="102"/>
                    </a:lnTo>
                    <a:lnTo>
                      <a:pt x="66" y="98"/>
                    </a:lnTo>
                    <a:lnTo>
                      <a:pt x="68" y="94"/>
                    </a:lnTo>
                    <a:lnTo>
                      <a:pt x="70" y="92"/>
                    </a:lnTo>
                    <a:lnTo>
                      <a:pt x="74" y="92"/>
                    </a:lnTo>
                    <a:lnTo>
                      <a:pt x="506" y="92"/>
                    </a:lnTo>
                    <a:lnTo>
                      <a:pt x="506" y="78"/>
                    </a:lnTo>
                    <a:lnTo>
                      <a:pt x="506" y="78"/>
                    </a:lnTo>
                    <a:lnTo>
                      <a:pt x="506" y="66"/>
                    </a:lnTo>
                    <a:lnTo>
                      <a:pt x="502" y="54"/>
                    </a:lnTo>
                    <a:lnTo>
                      <a:pt x="496" y="44"/>
                    </a:lnTo>
                    <a:lnTo>
                      <a:pt x="490" y="36"/>
                    </a:lnTo>
                    <a:lnTo>
                      <a:pt x="482" y="28"/>
                    </a:lnTo>
                    <a:lnTo>
                      <a:pt x="472" y="22"/>
                    </a:lnTo>
                    <a:lnTo>
                      <a:pt x="460" y="18"/>
                    </a:lnTo>
                    <a:lnTo>
                      <a:pt x="45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6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64" y="2"/>
                    </a:lnTo>
                    <a:lnTo>
                      <a:pt x="478" y="6"/>
                    </a:lnTo>
                    <a:lnTo>
                      <a:pt x="492" y="12"/>
                    </a:lnTo>
                    <a:lnTo>
                      <a:pt x="502" y="22"/>
                    </a:lnTo>
                    <a:lnTo>
                      <a:pt x="512" y="34"/>
                    </a:lnTo>
                    <a:lnTo>
                      <a:pt x="518" y="48"/>
                    </a:lnTo>
                    <a:lnTo>
                      <a:pt x="522" y="62"/>
                    </a:lnTo>
                    <a:lnTo>
                      <a:pt x="524" y="78"/>
                    </a:lnTo>
                    <a:lnTo>
                      <a:pt x="524" y="1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4" name="Freeform 46"/>
              <p:cNvSpPr>
                <a:spLocks/>
              </p:cNvSpPr>
              <p:nvPr/>
            </p:nvSpPr>
            <p:spPr bwMode="auto">
              <a:xfrm>
                <a:off x="-527949" y="4978249"/>
                <a:ext cx="904875" cy="1022350"/>
              </a:xfrm>
              <a:custGeom>
                <a:avLst/>
                <a:gdLst>
                  <a:gd name="T0" fmla="*/ 466 w 570"/>
                  <a:gd name="T1" fmla="*/ 644 h 644"/>
                  <a:gd name="T2" fmla="*/ 10 w 570"/>
                  <a:gd name="T3" fmla="*/ 644 h 644"/>
                  <a:gd name="T4" fmla="*/ 10 w 570"/>
                  <a:gd name="T5" fmla="*/ 644 h 644"/>
                  <a:gd name="T6" fmla="*/ 6 w 570"/>
                  <a:gd name="T7" fmla="*/ 644 h 644"/>
                  <a:gd name="T8" fmla="*/ 2 w 570"/>
                  <a:gd name="T9" fmla="*/ 642 h 644"/>
                  <a:gd name="T10" fmla="*/ 0 w 570"/>
                  <a:gd name="T11" fmla="*/ 638 h 644"/>
                  <a:gd name="T12" fmla="*/ 0 w 570"/>
                  <a:gd name="T13" fmla="*/ 634 h 644"/>
                  <a:gd name="T14" fmla="*/ 0 w 570"/>
                  <a:gd name="T15" fmla="*/ 634 h 644"/>
                  <a:gd name="T16" fmla="*/ 0 w 570"/>
                  <a:gd name="T17" fmla="*/ 632 h 644"/>
                  <a:gd name="T18" fmla="*/ 2 w 570"/>
                  <a:gd name="T19" fmla="*/ 628 h 644"/>
                  <a:gd name="T20" fmla="*/ 6 w 570"/>
                  <a:gd name="T21" fmla="*/ 626 h 644"/>
                  <a:gd name="T22" fmla="*/ 10 w 570"/>
                  <a:gd name="T23" fmla="*/ 626 h 644"/>
                  <a:gd name="T24" fmla="*/ 466 w 570"/>
                  <a:gd name="T25" fmla="*/ 626 h 644"/>
                  <a:gd name="T26" fmla="*/ 466 w 570"/>
                  <a:gd name="T27" fmla="*/ 626 h 644"/>
                  <a:gd name="T28" fmla="*/ 482 w 570"/>
                  <a:gd name="T29" fmla="*/ 624 h 644"/>
                  <a:gd name="T30" fmla="*/ 498 w 570"/>
                  <a:gd name="T31" fmla="*/ 620 h 644"/>
                  <a:gd name="T32" fmla="*/ 514 w 570"/>
                  <a:gd name="T33" fmla="*/ 612 h 644"/>
                  <a:gd name="T34" fmla="*/ 526 w 570"/>
                  <a:gd name="T35" fmla="*/ 600 h 644"/>
                  <a:gd name="T36" fmla="*/ 536 w 570"/>
                  <a:gd name="T37" fmla="*/ 588 h 644"/>
                  <a:gd name="T38" fmla="*/ 544 w 570"/>
                  <a:gd name="T39" fmla="*/ 574 h 644"/>
                  <a:gd name="T40" fmla="*/ 550 w 570"/>
                  <a:gd name="T41" fmla="*/ 558 h 644"/>
                  <a:gd name="T42" fmla="*/ 552 w 570"/>
                  <a:gd name="T43" fmla="*/ 540 h 644"/>
                  <a:gd name="T44" fmla="*/ 552 w 570"/>
                  <a:gd name="T45" fmla="*/ 10 h 644"/>
                  <a:gd name="T46" fmla="*/ 552 w 570"/>
                  <a:gd name="T47" fmla="*/ 10 h 644"/>
                  <a:gd name="T48" fmla="*/ 552 w 570"/>
                  <a:gd name="T49" fmla="*/ 6 h 644"/>
                  <a:gd name="T50" fmla="*/ 554 w 570"/>
                  <a:gd name="T51" fmla="*/ 2 h 644"/>
                  <a:gd name="T52" fmla="*/ 556 w 570"/>
                  <a:gd name="T53" fmla="*/ 0 h 644"/>
                  <a:gd name="T54" fmla="*/ 560 w 570"/>
                  <a:gd name="T55" fmla="*/ 0 h 644"/>
                  <a:gd name="T56" fmla="*/ 560 w 570"/>
                  <a:gd name="T57" fmla="*/ 0 h 644"/>
                  <a:gd name="T58" fmla="*/ 564 w 570"/>
                  <a:gd name="T59" fmla="*/ 0 h 644"/>
                  <a:gd name="T60" fmla="*/ 566 w 570"/>
                  <a:gd name="T61" fmla="*/ 2 h 644"/>
                  <a:gd name="T62" fmla="*/ 568 w 570"/>
                  <a:gd name="T63" fmla="*/ 6 h 644"/>
                  <a:gd name="T64" fmla="*/ 570 w 570"/>
                  <a:gd name="T65" fmla="*/ 10 h 644"/>
                  <a:gd name="T66" fmla="*/ 570 w 570"/>
                  <a:gd name="T67" fmla="*/ 540 h 644"/>
                  <a:gd name="T68" fmla="*/ 570 w 570"/>
                  <a:gd name="T69" fmla="*/ 540 h 644"/>
                  <a:gd name="T70" fmla="*/ 568 w 570"/>
                  <a:gd name="T71" fmla="*/ 560 h 644"/>
                  <a:gd name="T72" fmla="*/ 562 w 570"/>
                  <a:gd name="T73" fmla="*/ 580 h 644"/>
                  <a:gd name="T74" fmla="*/ 552 w 570"/>
                  <a:gd name="T75" fmla="*/ 598 h 644"/>
                  <a:gd name="T76" fmla="*/ 538 w 570"/>
                  <a:gd name="T77" fmla="*/ 614 h 644"/>
                  <a:gd name="T78" fmla="*/ 524 w 570"/>
                  <a:gd name="T79" fmla="*/ 626 h 644"/>
                  <a:gd name="T80" fmla="*/ 506 w 570"/>
                  <a:gd name="T81" fmla="*/ 636 h 644"/>
                  <a:gd name="T82" fmla="*/ 486 w 570"/>
                  <a:gd name="T83" fmla="*/ 642 h 644"/>
                  <a:gd name="T84" fmla="*/ 466 w 570"/>
                  <a:gd name="T85" fmla="*/ 644 h 644"/>
                  <a:gd name="T86" fmla="*/ 466 w 570"/>
                  <a:gd name="T87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70" h="644">
                    <a:moveTo>
                      <a:pt x="466" y="644"/>
                    </a:moveTo>
                    <a:lnTo>
                      <a:pt x="10" y="644"/>
                    </a:lnTo>
                    <a:lnTo>
                      <a:pt x="10" y="644"/>
                    </a:lnTo>
                    <a:lnTo>
                      <a:pt x="6" y="644"/>
                    </a:lnTo>
                    <a:lnTo>
                      <a:pt x="2" y="642"/>
                    </a:lnTo>
                    <a:lnTo>
                      <a:pt x="0" y="638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0" y="632"/>
                    </a:lnTo>
                    <a:lnTo>
                      <a:pt x="2" y="628"/>
                    </a:lnTo>
                    <a:lnTo>
                      <a:pt x="6" y="626"/>
                    </a:lnTo>
                    <a:lnTo>
                      <a:pt x="10" y="626"/>
                    </a:lnTo>
                    <a:lnTo>
                      <a:pt x="466" y="626"/>
                    </a:lnTo>
                    <a:lnTo>
                      <a:pt x="466" y="626"/>
                    </a:lnTo>
                    <a:lnTo>
                      <a:pt x="482" y="624"/>
                    </a:lnTo>
                    <a:lnTo>
                      <a:pt x="498" y="620"/>
                    </a:lnTo>
                    <a:lnTo>
                      <a:pt x="514" y="612"/>
                    </a:lnTo>
                    <a:lnTo>
                      <a:pt x="526" y="600"/>
                    </a:lnTo>
                    <a:lnTo>
                      <a:pt x="536" y="588"/>
                    </a:lnTo>
                    <a:lnTo>
                      <a:pt x="544" y="574"/>
                    </a:lnTo>
                    <a:lnTo>
                      <a:pt x="550" y="558"/>
                    </a:lnTo>
                    <a:lnTo>
                      <a:pt x="552" y="540"/>
                    </a:lnTo>
                    <a:lnTo>
                      <a:pt x="552" y="10"/>
                    </a:lnTo>
                    <a:lnTo>
                      <a:pt x="552" y="10"/>
                    </a:lnTo>
                    <a:lnTo>
                      <a:pt x="552" y="6"/>
                    </a:lnTo>
                    <a:lnTo>
                      <a:pt x="554" y="2"/>
                    </a:lnTo>
                    <a:lnTo>
                      <a:pt x="556" y="0"/>
                    </a:lnTo>
                    <a:lnTo>
                      <a:pt x="560" y="0"/>
                    </a:lnTo>
                    <a:lnTo>
                      <a:pt x="560" y="0"/>
                    </a:lnTo>
                    <a:lnTo>
                      <a:pt x="564" y="0"/>
                    </a:lnTo>
                    <a:lnTo>
                      <a:pt x="566" y="2"/>
                    </a:lnTo>
                    <a:lnTo>
                      <a:pt x="568" y="6"/>
                    </a:lnTo>
                    <a:lnTo>
                      <a:pt x="570" y="10"/>
                    </a:lnTo>
                    <a:lnTo>
                      <a:pt x="570" y="540"/>
                    </a:lnTo>
                    <a:lnTo>
                      <a:pt x="570" y="540"/>
                    </a:lnTo>
                    <a:lnTo>
                      <a:pt x="568" y="560"/>
                    </a:lnTo>
                    <a:lnTo>
                      <a:pt x="562" y="580"/>
                    </a:lnTo>
                    <a:lnTo>
                      <a:pt x="552" y="598"/>
                    </a:lnTo>
                    <a:lnTo>
                      <a:pt x="538" y="614"/>
                    </a:lnTo>
                    <a:lnTo>
                      <a:pt x="524" y="626"/>
                    </a:lnTo>
                    <a:lnTo>
                      <a:pt x="506" y="636"/>
                    </a:lnTo>
                    <a:lnTo>
                      <a:pt x="486" y="642"/>
                    </a:lnTo>
                    <a:lnTo>
                      <a:pt x="466" y="644"/>
                    </a:lnTo>
                    <a:lnTo>
                      <a:pt x="466" y="6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5" name="Rectangle 47"/>
              <p:cNvSpPr>
                <a:spLocks noChangeArrowheads="1"/>
              </p:cNvSpPr>
              <p:nvPr/>
            </p:nvSpPr>
            <p:spPr bwMode="auto">
              <a:xfrm>
                <a:off x="-175524" y="5200499"/>
                <a:ext cx="288925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6" name="Rectangle 48"/>
              <p:cNvSpPr>
                <a:spLocks noChangeArrowheads="1"/>
              </p:cNvSpPr>
              <p:nvPr/>
            </p:nvSpPr>
            <p:spPr bwMode="auto">
              <a:xfrm>
                <a:off x="49901" y="5825974"/>
                <a:ext cx="174625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7" name="Rectangle 49"/>
              <p:cNvSpPr>
                <a:spLocks noChangeArrowheads="1"/>
              </p:cNvSpPr>
              <p:nvPr/>
            </p:nvSpPr>
            <p:spPr bwMode="auto">
              <a:xfrm>
                <a:off x="-270774" y="5273524"/>
                <a:ext cx="495300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8" name="Rectangle 50"/>
              <p:cNvSpPr>
                <a:spLocks noChangeArrowheads="1"/>
              </p:cNvSpPr>
              <p:nvPr/>
            </p:nvSpPr>
            <p:spPr bwMode="auto">
              <a:xfrm>
                <a:off x="-270774" y="5349724"/>
                <a:ext cx="495300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9" name="Rectangle 51"/>
              <p:cNvSpPr>
                <a:spLocks noChangeArrowheads="1"/>
              </p:cNvSpPr>
              <p:nvPr/>
            </p:nvSpPr>
            <p:spPr bwMode="auto">
              <a:xfrm>
                <a:off x="-270774" y="5422749"/>
                <a:ext cx="495300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0" name="Rectangle 52"/>
              <p:cNvSpPr>
                <a:spLocks noChangeArrowheads="1"/>
              </p:cNvSpPr>
              <p:nvPr/>
            </p:nvSpPr>
            <p:spPr bwMode="auto">
              <a:xfrm>
                <a:off x="-270774" y="5498949"/>
                <a:ext cx="495300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1" name="Rectangle 53"/>
              <p:cNvSpPr>
                <a:spLocks noChangeArrowheads="1"/>
              </p:cNvSpPr>
              <p:nvPr/>
            </p:nvSpPr>
            <p:spPr bwMode="auto">
              <a:xfrm>
                <a:off x="-270774" y="5575149"/>
                <a:ext cx="495300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2" name="Rectangle 54"/>
              <p:cNvSpPr>
                <a:spLocks noChangeArrowheads="1"/>
              </p:cNvSpPr>
              <p:nvPr/>
            </p:nvSpPr>
            <p:spPr bwMode="auto">
              <a:xfrm>
                <a:off x="-270774" y="5648174"/>
                <a:ext cx="495300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3" name="Rectangle 55"/>
              <p:cNvSpPr>
                <a:spLocks noChangeArrowheads="1"/>
              </p:cNvSpPr>
              <p:nvPr/>
            </p:nvSpPr>
            <p:spPr bwMode="auto">
              <a:xfrm>
                <a:off x="-270774" y="5724374"/>
                <a:ext cx="495300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cxnSp>
        <p:nvCxnSpPr>
          <p:cNvPr id="524" name="Vinkel 523"/>
          <p:cNvCxnSpPr>
            <a:stCxn id="541" idx="2"/>
            <a:endCxn id="540" idx="0"/>
          </p:cNvCxnSpPr>
          <p:nvPr/>
        </p:nvCxnSpPr>
        <p:spPr>
          <a:xfrm rot="5400000">
            <a:off x="3544591" y="2602021"/>
            <a:ext cx="1036068" cy="100817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5" name="Gruppe 524"/>
          <p:cNvGrpSpPr/>
          <p:nvPr/>
        </p:nvGrpSpPr>
        <p:grpSpPr>
          <a:xfrm>
            <a:off x="3235250" y="4849119"/>
            <a:ext cx="607952" cy="608922"/>
            <a:chOff x="839370" y="5416399"/>
            <a:chExt cx="608093" cy="609063"/>
          </a:xfrm>
        </p:grpSpPr>
        <p:sp>
          <p:nvSpPr>
            <p:cNvPr id="526" name="Avrundet rektangel 525"/>
            <p:cNvSpPr/>
            <p:nvPr/>
          </p:nvSpPr>
          <p:spPr>
            <a:xfrm>
              <a:off x="839370" y="5416399"/>
              <a:ext cx="608093" cy="609063"/>
            </a:xfrm>
            <a:prstGeom prst="roundRect">
              <a:avLst>
                <a:gd name="adj" fmla="val 6667"/>
              </a:avLst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/>
              <a:endParaRPr lang="nb-NO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527" name="Gruppe 526"/>
            <p:cNvGrpSpPr/>
            <p:nvPr/>
          </p:nvGrpSpPr>
          <p:grpSpPr>
            <a:xfrm>
              <a:off x="956011" y="5508730"/>
              <a:ext cx="374811" cy="424401"/>
              <a:chOff x="-527949" y="4832199"/>
              <a:chExt cx="1031875" cy="1168400"/>
            </a:xfrm>
            <a:solidFill>
              <a:schemeClr val="bg1"/>
            </a:solidFill>
          </p:grpSpPr>
          <p:sp>
            <p:nvSpPr>
              <p:cNvPr id="528" name="Freeform 43"/>
              <p:cNvSpPr>
                <a:spLocks/>
              </p:cNvSpPr>
              <p:nvPr/>
            </p:nvSpPr>
            <p:spPr bwMode="auto">
              <a:xfrm>
                <a:off x="-429524" y="4832199"/>
                <a:ext cx="231775" cy="1069975"/>
              </a:xfrm>
              <a:custGeom>
                <a:avLst/>
                <a:gdLst>
                  <a:gd name="T0" fmla="*/ 18 w 146"/>
                  <a:gd name="T1" fmla="*/ 674 h 674"/>
                  <a:gd name="T2" fmla="*/ 0 w 146"/>
                  <a:gd name="T3" fmla="*/ 674 h 674"/>
                  <a:gd name="T4" fmla="*/ 0 w 146"/>
                  <a:gd name="T5" fmla="*/ 68 h 674"/>
                  <a:gd name="T6" fmla="*/ 0 w 146"/>
                  <a:gd name="T7" fmla="*/ 68 h 674"/>
                  <a:gd name="T8" fmla="*/ 2 w 146"/>
                  <a:gd name="T9" fmla="*/ 54 h 674"/>
                  <a:gd name="T10" fmla="*/ 6 w 146"/>
                  <a:gd name="T11" fmla="*/ 40 h 674"/>
                  <a:gd name="T12" fmla="*/ 14 w 146"/>
                  <a:gd name="T13" fmla="*/ 30 h 674"/>
                  <a:gd name="T14" fmla="*/ 24 w 146"/>
                  <a:gd name="T15" fmla="*/ 20 h 674"/>
                  <a:gd name="T16" fmla="*/ 34 w 146"/>
                  <a:gd name="T17" fmla="*/ 12 h 674"/>
                  <a:gd name="T18" fmla="*/ 46 w 146"/>
                  <a:gd name="T19" fmla="*/ 4 h 674"/>
                  <a:gd name="T20" fmla="*/ 58 w 146"/>
                  <a:gd name="T21" fmla="*/ 0 h 674"/>
                  <a:gd name="T22" fmla="*/ 70 w 146"/>
                  <a:gd name="T23" fmla="*/ 0 h 674"/>
                  <a:gd name="T24" fmla="*/ 70 w 146"/>
                  <a:gd name="T25" fmla="*/ 0 h 674"/>
                  <a:gd name="T26" fmla="*/ 82 w 146"/>
                  <a:gd name="T27" fmla="*/ 0 h 674"/>
                  <a:gd name="T28" fmla="*/ 96 w 146"/>
                  <a:gd name="T29" fmla="*/ 4 h 674"/>
                  <a:gd name="T30" fmla="*/ 108 w 146"/>
                  <a:gd name="T31" fmla="*/ 10 h 674"/>
                  <a:gd name="T32" fmla="*/ 120 w 146"/>
                  <a:gd name="T33" fmla="*/ 18 h 674"/>
                  <a:gd name="T34" fmla="*/ 130 w 146"/>
                  <a:gd name="T35" fmla="*/ 28 h 674"/>
                  <a:gd name="T36" fmla="*/ 140 w 146"/>
                  <a:gd name="T37" fmla="*/ 40 h 674"/>
                  <a:gd name="T38" fmla="*/ 144 w 146"/>
                  <a:gd name="T39" fmla="*/ 54 h 674"/>
                  <a:gd name="T40" fmla="*/ 146 w 146"/>
                  <a:gd name="T41" fmla="*/ 68 h 674"/>
                  <a:gd name="T42" fmla="*/ 146 w 146"/>
                  <a:gd name="T43" fmla="*/ 102 h 674"/>
                  <a:gd name="T44" fmla="*/ 128 w 146"/>
                  <a:gd name="T45" fmla="*/ 102 h 674"/>
                  <a:gd name="T46" fmla="*/ 128 w 146"/>
                  <a:gd name="T47" fmla="*/ 68 h 674"/>
                  <a:gd name="T48" fmla="*/ 128 w 146"/>
                  <a:gd name="T49" fmla="*/ 68 h 674"/>
                  <a:gd name="T50" fmla="*/ 128 w 146"/>
                  <a:gd name="T51" fmla="*/ 58 h 674"/>
                  <a:gd name="T52" fmla="*/ 122 w 146"/>
                  <a:gd name="T53" fmla="*/ 48 h 674"/>
                  <a:gd name="T54" fmla="*/ 116 w 146"/>
                  <a:gd name="T55" fmla="*/ 40 h 674"/>
                  <a:gd name="T56" fmla="*/ 108 w 146"/>
                  <a:gd name="T57" fmla="*/ 32 h 674"/>
                  <a:gd name="T58" fmla="*/ 98 w 146"/>
                  <a:gd name="T59" fmla="*/ 26 h 674"/>
                  <a:gd name="T60" fmla="*/ 90 w 146"/>
                  <a:gd name="T61" fmla="*/ 22 h 674"/>
                  <a:gd name="T62" fmla="*/ 80 w 146"/>
                  <a:gd name="T63" fmla="*/ 18 h 674"/>
                  <a:gd name="T64" fmla="*/ 70 w 146"/>
                  <a:gd name="T65" fmla="*/ 18 h 674"/>
                  <a:gd name="T66" fmla="*/ 70 w 146"/>
                  <a:gd name="T67" fmla="*/ 18 h 674"/>
                  <a:gd name="T68" fmla="*/ 62 w 146"/>
                  <a:gd name="T69" fmla="*/ 18 h 674"/>
                  <a:gd name="T70" fmla="*/ 52 w 146"/>
                  <a:gd name="T71" fmla="*/ 22 h 674"/>
                  <a:gd name="T72" fmla="*/ 44 w 146"/>
                  <a:gd name="T73" fmla="*/ 26 h 674"/>
                  <a:gd name="T74" fmla="*/ 36 w 146"/>
                  <a:gd name="T75" fmla="*/ 32 h 674"/>
                  <a:gd name="T76" fmla="*/ 28 w 146"/>
                  <a:gd name="T77" fmla="*/ 40 h 674"/>
                  <a:gd name="T78" fmla="*/ 22 w 146"/>
                  <a:gd name="T79" fmla="*/ 48 h 674"/>
                  <a:gd name="T80" fmla="*/ 20 w 146"/>
                  <a:gd name="T81" fmla="*/ 58 h 674"/>
                  <a:gd name="T82" fmla="*/ 18 w 146"/>
                  <a:gd name="T83" fmla="*/ 68 h 674"/>
                  <a:gd name="T84" fmla="*/ 18 w 146"/>
                  <a:gd name="T85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6" h="674">
                    <a:moveTo>
                      <a:pt x="18" y="674"/>
                    </a:moveTo>
                    <a:lnTo>
                      <a:pt x="0" y="67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54"/>
                    </a:lnTo>
                    <a:lnTo>
                      <a:pt x="6" y="40"/>
                    </a:lnTo>
                    <a:lnTo>
                      <a:pt x="14" y="30"/>
                    </a:lnTo>
                    <a:lnTo>
                      <a:pt x="24" y="20"/>
                    </a:lnTo>
                    <a:lnTo>
                      <a:pt x="34" y="12"/>
                    </a:lnTo>
                    <a:lnTo>
                      <a:pt x="46" y="4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82" y="0"/>
                    </a:lnTo>
                    <a:lnTo>
                      <a:pt x="96" y="4"/>
                    </a:lnTo>
                    <a:lnTo>
                      <a:pt x="108" y="10"/>
                    </a:lnTo>
                    <a:lnTo>
                      <a:pt x="120" y="18"/>
                    </a:lnTo>
                    <a:lnTo>
                      <a:pt x="130" y="28"/>
                    </a:lnTo>
                    <a:lnTo>
                      <a:pt x="140" y="40"/>
                    </a:lnTo>
                    <a:lnTo>
                      <a:pt x="144" y="54"/>
                    </a:lnTo>
                    <a:lnTo>
                      <a:pt x="146" y="68"/>
                    </a:lnTo>
                    <a:lnTo>
                      <a:pt x="146" y="102"/>
                    </a:lnTo>
                    <a:lnTo>
                      <a:pt x="128" y="102"/>
                    </a:lnTo>
                    <a:lnTo>
                      <a:pt x="128" y="68"/>
                    </a:lnTo>
                    <a:lnTo>
                      <a:pt x="128" y="68"/>
                    </a:lnTo>
                    <a:lnTo>
                      <a:pt x="128" y="58"/>
                    </a:lnTo>
                    <a:lnTo>
                      <a:pt x="122" y="48"/>
                    </a:lnTo>
                    <a:lnTo>
                      <a:pt x="116" y="40"/>
                    </a:lnTo>
                    <a:lnTo>
                      <a:pt x="108" y="32"/>
                    </a:lnTo>
                    <a:lnTo>
                      <a:pt x="98" y="26"/>
                    </a:lnTo>
                    <a:lnTo>
                      <a:pt x="90" y="22"/>
                    </a:lnTo>
                    <a:lnTo>
                      <a:pt x="80" y="18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62" y="18"/>
                    </a:lnTo>
                    <a:lnTo>
                      <a:pt x="52" y="22"/>
                    </a:lnTo>
                    <a:lnTo>
                      <a:pt x="44" y="26"/>
                    </a:lnTo>
                    <a:lnTo>
                      <a:pt x="36" y="32"/>
                    </a:lnTo>
                    <a:lnTo>
                      <a:pt x="28" y="40"/>
                    </a:lnTo>
                    <a:lnTo>
                      <a:pt x="22" y="48"/>
                    </a:lnTo>
                    <a:lnTo>
                      <a:pt x="20" y="58"/>
                    </a:lnTo>
                    <a:lnTo>
                      <a:pt x="18" y="68"/>
                    </a:lnTo>
                    <a:lnTo>
                      <a:pt x="18" y="6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9" name="Freeform 44"/>
              <p:cNvSpPr>
                <a:spLocks/>
              </p:cNvSpPr>
              <p:nvPr/>
            </p:nvSpPr>
            <p:spPr bwMode="auto">
              <a:xfrm>
                <a:off x="-327924" y="4832199"/>
                <a:ext cx="831850" cy="174625"/>
              </a:xfrm>
              <a:custGeom>
                <a:avLst/>
                <a:gdLst>
                  <a:gd name="T0" fmla="*/ 524 w 524"/>
                  <a:gd name="T1" fmla="*/ 110 h 110"/>
                  <a:gd name="T2" fmla="*/ 74 w 524"/>
                  <a:gd name="T3" fmla="*/ 110 h 110"/>
                  <a:gd name="T4" fmla="*/ 74 w 524"/>
                  <a:gd name="T5" fmla="*/ 110 h 110"/>
                  <a:gd name="T6" fmla="*/ 70 w 524"/>
                  <a:gd name="T7" fmla="*/ 110 h 110"/>
                  <a:gd name="T8" fmla="*/ 68 w 524"/>
                  <a:gd name="T9" fmla="*/ 108 h 110"/>
                  <a:gd name="T10" fmla="*/ 66 w 524"/>
                  <a:gd name="T11" fmla="*/ 104 h 110"/>
                  <a:gd name="T12" fmla="*/ 64 w 524"/>
                  <a:gd name="T13" fmla="*/ 102 h 110"/>
                  <a:gd name="T14" fmla="*/ 64 w 524"/>
                  <a:gd name="T15" fmla="*/ 102 h 110"/>
                  <a:gd name="T16" fmla="*/ 66 w 524"/>
                  <a:gd name="T17" fmla="*/ 98 h 110"/>
                  <a:gd name="T18" fmla="*/ 68 w 524"/>
                  <a:gd name="T19" fmla="*/ 94 h 110"/>
                  <a:gd name="T20" fmla="*/ 70 w 524"/>
                  <a:gd name="T21" fmla="*/ 92 h 110"/>
                  <a:gd name="T22" fmla="*/ 74 w 524"/>
                  <a:gd name="T23" fmla="*/ 92 h 110"/>
                  <a:gd name="T24" fmla="*/ 506 w 524"/>
                  <a:gd name="T25" fmla="*/ 92 h 110"/>
                  <a:gd name="T26" fmla="*/ 506 w 524"/>
                  <a:gd name="T27" fmla="*/ 78 h 110"/>
                  <a:gd name="T28" fmla="*/ 506 w 524"/>
                  <a:gd name="T29" fmla="*/ 78 h 110"/>
                  <a:gd name="T30" fmla="*/ 506 w 524"/>
                  <a:gd name="T31" fmla="*/ 66 h 110"/>
                  <a:gd name="T32" fmla="*/ 502 w 524"/>
                  <a:gd name="T33" fmla="*/ 54 h 110"/>
                  <a:gd name="T34" fmla="*/ 496 w 524"/>
                  <a:gd name="T35" fmla="*/ 44 h 110"/>
                  <a:gd name="T36" fmla="*/ 490 w 524"/>
                  <a:gd name="T37" fmla="*/ 36 h 110"/>
                  <a:gd name="T38" fmla="*/ 482 w 524"/>
                  <a:gd name="T39" fmla="*/ 28 h 110"/>
                  <a:gd name="T40" fmla="*/ 472 w 524"/>
                  <a:gd name="T41" fmla="*/ 22 h 110"/>
                  <a:gd name="T42" fmla="*/ 460 w 524"/>
                  <a:gd name="T43" fmla="*/ 18 h 110"/>
                  <a:gd name="T44" fmla="*/ 450 w 524"/>
                  <a:gd name="T45" fmla="*/ 18 h 110"/>
                  <a:gd name="T46" fmla="*/ 10 w 524"/>
                  <a:gd name="T47" fmla="*/ 18 h 110"/>
                  <a:gd name="T48" fmla="*/ 10 w 524"/>
                  <a:gd name="T49" fmla="*/ 18 h 110"/>
                  <a:gd name="T50" fmla="*/ 6 w 524"/>
                  <a:gd name="T51" fmla="*/ 16 h 110"/>
                  <a:gd name="T52" fmla="*/ 2 w 524"/>
                  <a:gd name="T53" fmla="*/ 14 h 110"/>
                  <a:gd name="T54" fmla="*/ 0 w 524"/>
                  <a:gd name="T55" fmla="*/ 12 h 110"/>
                  <a:gd name="T56" fmla="*/ 0 w 524"/>
                  <a:gd name="T57" fmla="*/ 8 h 110"/>
                  <a:gd name="T58" fmla="*/ 0 w 524"/>
                  <a:gd name="T59" fmla="*/ 8 h 110"/>
                  <a:gd name="T60" fmla="*/ 0 w 524"/>
                  <a:gd name="T61" fmla="*/ 4 h 110"/>
                  <a:gd name="T62" fmla="*/ 2 w 524"/>
                  <a:gd name="T63" fmla="*/ 2 h 110"/>
                  <a:gd name="T64" fmla="*/ 6 w 524"/>
                  <a:gd name="T65" fmla="*/ 0 h 110"/>
                  <a:gd name="T66" fmla="*/ 10 w 524"/>
                  <a:gd name="T67" fmla="*/ 0 h 110"/>
                  <a:gd name="T68" fmla="*/ 450 w 524"/>
                  <a:gd name="T69" fmla="*/ 0 h 110"/>
                  <a:gd name="T70" fmla="*/ 450 w 524"/>
                  <a:gd name="T71" fmla="*/ 0 h 110"/>
                  <a:gd name="T72" fmla="*/ 464 w 524"/>
                  <a:gd name="T73" fmla="*/ 2 h 110"/>
                  <a:gd name="T74" fmla="*/ 478 w 524"/>
                  <a:gd name="T75" fmla="*/ 6 h 110"/>
                  <a:gd name="T76" fmla="*/ 492 w 524"/>
                  <a:gd name="T77" fmla="*/ 12 h 110"/>
                  <a:gd name="T78" fmla="*/ 502 w 524"/>
                  <a:gd name="T79" fmla="*/ 22 h 110"/>
                  <a:gd name="T80" fmla="*/ 512 w 524"/>
                  <a:gd name="T81" fmla="*/ 34 h 110"/>
                  <a:gd name="T82" fmla="*/ 518 w 524"/>
                  <a:gd name="T83" fmla="*/ 48 h 110"/>
                  <a:gd name="T84" fmla="*/ 522 w 524"/>
                  <a:gd name="T85" fmla="*/ 62 h 110"/>
                  <a:gd name="T86" fmla="*/ 524 w 524"/>
                  <a:gd name="T87" fmla="*/ 78 h 110"/>
                  <a:gd name="T88" fmla="*/ 524 w 524"/>
                  <a:gd name="T8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4" h="110">
                    <a:moveTo>
                      <a:pt x="524" y="110"/>
                    </a:moveTo>
                    <a:lnTo>
                      <a:pt x="74" y="110"/>
                    </a:lnTo>
                    <a:lnTo>
                      <a:pt x="74" y="110"/>
                    </a:lnTo>
                    <a:lnTo>
                      <a:pt x="70" y="110"/>
                    </a:lnTo>
                    <a:lnTo>
                      <a:pt x="68" y="108"/>
                    </a:lnTo>
                    <a:lnTo>
                      <a:pt x="66" y="104"/>
                    </a:lnTo>
                    <a:lnTo>
                      <a:pt x="64" y="102"/>
                    </a:lnTo>
                    <a:lnTo>
                      <a:pt x="64" y="102"/>
                    </a:lnTo>
                    <a:lnTo>
                      <a:pt x="66" y="98"/>
                    </a:lnTo>
                    <a:lnTo>
                      <a:pt x="68" y="94"/>
                    </a:lnTo>
                    <a:lnTo>
                      <a:pt x="70" y="92"/>
                    </a:lnTo>
                    <a:lnTo>
                      <a:pt x="74" y="92"/>
                    </a:lnTo>
                    <a:lnTo>
                      <a:pt x="506" y="92"/>
                    </a:lnTo>
                    <a:lnTo>
                      <a:pt x="506" y="78"/>
                    </a:lnTo>
                    <a:lnTo>
                      <a:pt x="506" y="78"/>
                    </a:lnTo>
                    <a:lnTo>
                      <a:pt x="506" y="66"/>
                    </a:lnTo>
                    <a:lnTo>
                      <a:pt x="502" y="54"/>
                    </a:lnTo>
                    <a:lnTo>
                      <a:pt x="496" y="44"/>
                    </a:lnTo>
                    <a:lnTo>
                      <a:pt x="490" y="36"/>
                    </a:lnTo>
                    <a:lnTo>
                      <a:pt x="482" y="28"/>
                    </a:lnTo>
                    <a:lnTo>
                      <a:pt x="472" y="22"/>
                    </a:lnTo>
                    <a:lnTo>
                      <a:pt x="460" y="18"/>
                    </a:lnTo>
                    <a:lnTo>
                      <a:pt x="45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6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64" y="2"/>
                    </a:lnTo>
                    <a:lnTo>
                      <a:pt x="478" y="6"/>
                    </a:lnTo>
                    <a:lnTo>
                      <a:pt x="492" y="12"/>
                    </a:lnTo>
                    <a:lnTo>
                      <a:pt x="502" y="22"/>
                    </a:lnTo>
                    <a:lnTo>
                      <a:pt x="512" y="34"/>
                    </a:lnTo>
                    <a:lnTo>
                      <a:pt x="518" y="48"/>
                    </a:lnTo>
                    <a:lnTo>
                      <a:pt x="522" y="62"/>
                    </a:lnTo>
                    <a:lnTo>
                      <a:pt x="524" y="78"/>
                    </a:lnTo>
                    <a:lnTo>
                      <a:pt x="524" y="1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0" name="Freeform 46"/>
              <p:cNvSpPr>
                <a:spLocks/>
              </p:cNvSpPr>
              <p:nvPr/>
            </p:nvSpPr>
            <p:spPr bwMode="auto">
              <a:xfrm>
                <a:off x="-527949" y="4978249"/>
                <a:ext cx="904875" cy="1022350"/>
              </a:xfrm>
              <a:custGeom>
                <a:avLst/>
                <a:gdLst>
                  <a:gd name="T0" fmla="*/ 466 w 570"/>
                  <a:gd name="T1" fmla="*/ 644 h 644"/>
                  <a:gd name="T2" fmla="*/ 10 w 570"/>
                  <a:gd name="T3" fmla="*/ 644 h 644"/>
                  <a:gd name="T4" fmla="*/ 10 w 570"/>
                  <a:gd name="T5" fmla="*/ 644 h 644"/>
                  <a:gd name="T6" fmla="*/ 6 w 570"/>
                  <a:gd name="T7" fmla="*/ 644 h 644"/>
                  <a:gd name="T8" fmla="*/ 2 w 570"/>
                  <a:gd name="T9" fmla="*/ 642 h 644"/>
                  <a:gd name="T10" fmla="*/ 0 w 570"/>
                  <a:gd name="T11" fmla="*/ 638 h 644"/>
                  <a:gd name="T12" fmla="*/ 0 w 570"/>
                  <a:gd name="T13" fmla="*/ 634 h 644"/>
                  <a:gd name="T14" fmla="*/ 0 w 570"/>
                  <a:gd name="T15" fmla="*/ 634 h 644"/>
                  <a:gd name="T16" fmla="*/ 0 w 570"/>
                  <a:gd name="T17" fmla="*/ 632 h 644"/>
                  <a:gd name="T18" fmla="*/ 2 w 570"/>
                  <a:gd name="T19" fmla="*/ 628 h 644"/>
                  <a:gd name="T20" fmla="*/ 6 w 570"/>
                  <a:gd name="T21" fmla="*/ 626 h 644"/>
                  <a:gd name="T22" fmla="*/ 10 w 570"/>
                  <a:gd name="T23" fmla="*/ 626 h 644"/>
                  <a:gd name="T24" fmla="*/ 466 w 570"/>
                  <a:gd name="T25" fmla="*/ 626 h 644"/>
                  <a:gd name="T26" fmla="*/ 466 w 570"/>
                  <a:gd name="T27" fmla="*/ 626 h 644"/>
                  <a:gd name="T28" fmla="*/ 482 w 570"/>
                  <a:gd name="T29" fmla="*/ 624 h 644"/>
                  <a:gd name="T30" fmla="*/ 498 w 570"/>
                  <a:gd name="T31" fmla="*/ 620 h 644"/>
                  <a:gd name="T32" fmla="*/ 514 w 570"/>
                  <a:gd name="T33" fmla="*/ 612 h 644"/>
                  <a:gd name="T34" fmla="*/ 526 w 570"/>
                  <a:gd name="T35" fmla="*/ 600 h 644"/>
                  <a:gd name="T36" fmla="*/ 536 w 570"/>
                  <a:gd name="T37" fmla="*/ 588 h 644"/>
                  <a:gd name="T38" fmla="*/ 544 w 570"/>
                  <a:gd name="T39" fmla="*/ 574 h 644"/>
                  <a:gd name="T40" fmla="*/ 550 w 570"/>
                  <a:gd name="T41" fmla="*/ 558 h 644"/>
                  <a:gd name="T42" fmla="*/ 552 w 570"/>
                  <a:gd name="T43" fmla="*/ 540 h 644"/>
                  <a:gd name="T44" fmla="*/ 552 w 570"/>
                  <a:gd name="T45" fmla="*/ 10 h 644"/>
                  <a:gd name="T46" fmla="*/ 552 w 570"/>
                  <a:gd name="T47" fmla="*/ 10 h 644"/>
                  <a:gd name="T48" fmla="*/ 552 w 570"/>
                  <a:gd name="T49" fmla="*/ 6 h 644"/>
                  <a:gd name="T50" fmla="*/ 554 w 570"/>
                  <a:gd name="T51" fmla="*/ 2 h 644"/>
                  <a:gd name="T52" fmla="*/ 556 w 570"/>
                  <a:gd name="T53" fmla="*/ 0 h 644"/>
                  <a:gd name="T54" fmla="*/ 560 w 570"/>
                  <a:gd name="T55" fmla="*/ 0 h 644"/>
                  <a:gd name="T56" fmla="*/ 560 w 570"/>
                  <a:gd name="T57" fmla="*/ 0 h 644"/>
                  <a:gd name="T58" fmla="*/ 564 w 570"/>
                  <a:gd name="T59" fmla="*/ 0 h 644"/>
                  <a:gd name="T60" fmla="*/ 566 w 570"/>
                  <a:gd name="T61" fmla="*/ 2 h 644"/>
                  <a:gd name="T62" fmla="*/ 568 w 570"/>
                  <a:gd name="T63" fmla="*/ 6 h 644"/>
                  <a:gd name="T64" fmla="*/ 570 w 570"/>
                  <a:gd name="T65" fmla="*/ 10 h 644"/>
                  <a:gd name="T66" fmla="*/ 570 w 570"/>
                  <a:gd name="T67" fmla="*/ 540 h 644"/>
                  <a:gd name="T68" fmla="*/ 570 w 570"/>
                  <a:gd name="T69" fmla="*/ 540 h 644"/>
                  <a:gd name="T70" fmla="*/ 568 w 570"/>
                  <a:gd name="T71" fmla="*/ 560 h 644"/>
                  <a:gd name="T72" fmla="*/ 562 w 570"/>
                  <a:gd name="T73" fmla="*/ 580 h 644"/>
                  <a:gd name="T74" fmla="*/ 552 w 570"/>
                  <a:gd name="T75" fmla="*/ 598 h 644"/>
                  <a:gd name="T76" fmla="*/ 538 w 570"/>
                  <a:gd name="T77" fmla="*/ 614 h 644"/>
                  <a:gd name="T78" fmla="*/ 524 w 570"/>
                  <a:gd name="T79" fmla="*/ 626 h 644"/>
                  <a:gd name="T80" fmla="*/ 506 w 570"/>
                  <a:gd name="T81" fmla="*/ 636 h 644"/>
                  <a:gd name="T82" fmla="*/ 486 w 570"/>
                  <a:gd name="T83" fmla="*/ 642 h 644"/>
                  <a:gd name="T84" fmla="*/ 466 w 570"/>
                  <a:gd name="T85" fmla="*/ 644 h 644"/>
                  <a:gd name="T86" fmla="*/ 466 w 570"/>
                  <a:gd name="T87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70" h="644">
                    <a:moveTo>
                      <a:pt x="466" y="644"/>
                    </a:moveTo>
                    <a:lnTo>
                      <a:pt x="10" y="644"/>
                    </a:lnTo>
                    <a:lnTo>
                      <a:pt x="10" y="644"/>
                    </a:lnTo>
                    <a:lnTo>
                      <a:pt x="6" y="644"/>
                    </a:lnTo>
                    <a:lnTo>
                      <a:pt x="2" y="642"/>
                    </a:lnTo>
                    <a:lnTo>
                      <a:pt x="0" y="638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0" y="632"/>
                    </a:lnTo>
                    <a:lnTo>
                      <a:pt x="2" y="628"/>
                    </a:lnTo>
                    <a:lnTo>
                      <a:pt x="6" y="626"/>
                    </a:lnTo>
                    <a:lnTo>
                      <a:pt x="10" y="626"/>
                    </a:lnTo>
                    <a:lnTo>
                      <a:pt x="466" y="626"/>
                    </a:lnTo>
                    <a:lnTo>
                      <a:pt x="466" y="626"/>
                    </a:lnTo>
                    <a:lnTo>
                      <a:pt x="482" y="624"/>
                    </a:lnTo>
                    <a:lnTo>
                      <a:pt x="498" y="620"/>
                    </a:lnTo>
                    <a:lnTo>
                      <a:pt x="514" y="612"/>
                    </a:lnTo>
                    <a:lnTo>
                      <a:pt x="526" y="600"/>
                    </a:lnTo>
                    <a:lnTo>
                      <a:pt x="536" y="588"/>
                    </a:lnTo>
                    <a:lnTo>
                      <a:pt x="544" y="574"/>
                    </a:lnTo>
                    <a:lnTo>
                      <a:pt x="550" y="558"/>
                    </a:lnTo>
                    <a:lnTo>
                      <a:pt x="552" y="540"/>
                    </a:lnTo>
                    <a:lnTo>
                      <a:pt x="552" y="10"/>
                    </a:lnTo>
                    <a:lnTo>
                      <a:pt x="552" y="10"/>
                    </a:lnTo>
                    <a:lnTo>
                      <a:pt x="552" y="6"/>
                    </a:lnTo>
                    <a:lnTo>
                      <a:pt x="554" y="2"/>
                    </a:lnTo>
                    <a:lnTo>
                      <a:pt x="556" y="0"/>
                    </a:lnTo>
                    <a:lnTo>
                      <a:pt x="560" y="0"/>
                    </a:lnTo>
                    <a:lnTo>
                      <a:pt x="560" y="0"/>
                    </a:lnTo>
                    <a:lnTo>
                      <a:pt x="564" y="0"/>
                    </a:lnTo>
                    <a:lnTo>
                      <a:pt x="566" y="2"/>
                    </a:lnTo>
                    <a:lnTo>
                      <a:pt x="568" y="6"/>
                    </a:lnTo>
                    <a:lnTo>
                      <a:pt x="570" y="10"/>
                    </a:lnTo>
                    <a:lnTo>
                      <a:pt x="570" y="540"/>
                    </a:lnTo>
                    <a:lnTo>
                      <a:pt x="570" y="540"/>
                    </a:lnTo>
                    <a:lnTo>
                      <a:pt x="568" y="560"/>
                    </a:lnTo>
                    <a:lnTo>
                      <a:pt x="562" y="580"/>
                    </a:lnTo>
                    <a:lnTo>
                      <a:pt x="552" y="598"/>
                    </a:lnTo>
                    <a:lnTo>
                      <a:pt x="538" y="614"/>
                    </a:lnTo>
                    <a:lnTo>
                      <a:pt x="524" y="626"/>
                    </a:lnTo>
                    <a:lnTo>
                      <a:pt x="506" y="636"/>
                    </a:lnTo>
                    <a:lnTo>
                      <a:pt x="486" y="642"/>
                    </a:lnTo>
                    <a:lnTo>
                      <a:pt x="466" y="644"/>
                    </a:lnTo>
                    <a:lnTo>
                      <a:pt x="466" y="6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1" name="Rectangle 47"/>
              <p:cNvSpPr>
                <a:spLocks noChangeArrowheads="1"/>
              </p:cNvSpPr>
              <p:nvPr/>
            </p:nvSpPr>
            <p:spPr bwMode="auto">
              <a:xfrm>
                <a:off x="-175524" y="5200499"/>
                <a:ext cx="288925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2" name="Rectangle 48"/>
              <p:cNvSpPr>
                <a:spLocks noChangeArrowheads="1"/>
              </p:cNvSpPr>
              <p:nvPr/>
            </p:nvSpPr>
            <p:spPr bwMode="auto">
              <a:xfrm>
                <a:off x="49901" y="5825974"/>
                <a:ext cx="174625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3" name="Rectangle 49"/>
              <p:cNvSpPr>
                <a:spLocks noChangeArrowheads="1"/>
              </p:cNvSpPr>
              <p:nvPr/>
            </p:nvSpPr>
            <p:spPr bwMode="auto">
              <a:xfrm>
                <a:off x="-270774" y="5273524"/>
                <a:ext cx="495300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4" name="Rectangle 50"/>
              <p:cNvSpPr>
                <a:spLocks noChangeArrowheads="1"/>
              </p:cNvSpPr>
              <p:nvPr/>
            </p:nvSpPr>
            <p:spPr bwMode="auto">
              <a:xfrm>
                <a:off x="-270774" y="5349724"/>
                <a:ext cx="495300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5" name="Rectangle 51"/>
              <p:cNvSpPr>
                <a:spLocks noChangeArrowheads="1"/>
              </p:cNvSpPr>
              <p:nvPr/>
            </p:nvSpPr>
            <p:spPr bwMode="auto">
              <a:xfrm>
                <a:off x="-270774" y="5422749"/>
                <a:ext cx="495300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6" name="Rectangle 52"/>
              <p:cNvSpPr>
                <a:spLocks noChangeArrowheads="1"/>
              </p:cNvSpPr>
              <p:nvPr/>
            </p:nvSpPr>
            <p:spPr bwMode="auto">
              <a:xfrm>
                <a:off x="-270774" y="5498949"/>
                <a:ext cx="495300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7" name="Rectangle 53"/>
              <p:cNvSpPr>
                <a:spLocks noChangeArrowheads="1"/>
              </p:cNvSpPr>
              <p:nvPr/>
            </p:nvSpPr>
            <p:spPr bwMode="auto">
              <a:xfrm>
                <a:off x="-270774" y="5575149"/>
                <a:ext cx="495300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8" name="Rectangle 54"/>
              <p:cNvSpPr>
                <a:spLocks noChangeArrowheads="1"/>
              </p:cNvSpPr>
              <p:nvPr/>
            </p:nvSpPr>
            <p:spPr bwMode="auto">
              <a:xfrm>
                <a:off x="-270774" y="5648174"/>
                <a:ext cx="495300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9" name="Rectangle 55"/>
              <p:cNvSpPr>
                <a:spLocks noChangeArrowheads="1"/>
              </p:cNvSpPr>
              <p:nvPr/>
            </p:nvSpPr>
            <p:spPr bwMode="auto">
              <a:xfrm>
                <a:off x="-270774" y="5724374"/>
                <a:ext cx="495300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sp>
        <p:nvSpPr>
          <p:cNvPr id="540" name="Avrundet rektangel 539"/>
          <p:cNvSpPr/>
          <p:nvPr/>
        </p:nvSpPr>
        <p:spPr>
          <a:xfrm>
            <a:off x="3084967" y="3624139"/>
            <a:ext cx="947144" cy="1236760"/>
          </a:xfrm>
          <a:prstGeom prst="roundRect">
            <a:avLst>
              <a:gd name="adj" fmla="val 6667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541" name="Avrundet rektangel 540"/>
          <p:cNvSpPr/>
          <p:nvPr/>
        </p:nvSpPr>
        <p:spPr>
          <a:xfrm>
            <a:off x="4353314" y="2363252"/>
            <a:ext cx="426791" cy="224819"/>
          </a:xfrm>
          <a:prstGeom prst="roundRect">
            <a:avLst>
              <a:gd name="adj" fmla="val 6667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542" name="Avrundet rektangel 541"/>
          <p:cNvSpPr/>
          <p:nvPr/>
        </p:nvSpPr>
        <p:spPr>
          <a:xfrm>
            <a:off x="4810202" y="2363252"/>
            <a:ext cx="426791" cy="224819"/>
          </a:xfrm>
          <a:prstGeom prst="roundRect">
            <a:avLst>
              <a:gd name="adj" fmla="val 6667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543" name="Avrundet rektangel 542"/>
          <p:cNvSpPr/>
          <p:nvPr/>
        </p:nvSpPr>
        <p:spPr>
          <a:xfrm>
            <a:off x="5861365" y="3630111"/>
            <a:ext cx="691659" cy="509282"/>
          </a:xfrm>
          <a:prstGeom prst="roundRect">
            <a:avLst>
              <a:gd name="adj" fmla="val 6667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544" name="Avrundet rektangel 543"/>
          <p:cNvSpPr/>
          <p:nvPr/>
        </p:nvSpPr>
        <p:spPr>
          <a:xfrm>
            <a:off x="6681086" y="3630110"/>
            <a:ext cx="890598" cy="648291"/>
          </a:xfrm>
          <a:prstGeom prst="roundRect">
            <a:avLst>
              <a:gd name="adj" fmla="val 6667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545" name="Avrundet rektangel 544"/>
          <p:cNvSpPr/>
          <p:nvPr/>
        </p:nvSpPr>
        <p:spPr>
          <a:xfrm>
            <a:off x="5785182" y="5161073"/>
            <a:ext cx="2572704" cy="589172"/>
          </a:xfrm>
          <a:prstGeom prst="roundRect">
            <a:avLst>
              <a:gd name="adj" fmla="val 6667"/>
            </a:avLst>
          </a:prstGeom>
          <a:noFill/>
          <a:ln w="3810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546" name="Avrundet rektangel 545"/>
          <p:cNvSpPr/>
          <p:nvPr/>
        </p:nvSpPr>
        <p:spPr>
          <a:xfrm>
            <a:off x="8621296" y="5063602"/>
            <a:ext cx="2647676" cy="892181"/>
          </a:xfrm>
          <a:prstGeom prst="roundRect">
            <a:avLst>
              <a:gd name="adj" fmla="val 6667"/>
            </a:avLst>
          </a:prstGeom>
          <a:noFill/>
          <a:ln w="3810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nb-NO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547" name="Vinkel 546"/>
          <p:cNvCxnSpPr>
            <a:stCxn id="543" idx="0"/>
            <a:endCxn id="542" idx="2"/>
          </p:cNvCxnSpPr>
          <p:nvPr/>
        </p:nvCxnSpPr>
        <p:spPr>
          <a:xfrm rot="16200000" flipV="1">
            <a:off x="5094377" y="2517293"/>
            <a:ext cx="1042040" cy="118359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Vinkel 547"/>
          <p:cNvCxnSpPr>
            <a:stCxn id="544" idx="0"/>
            <a:endCxn id="542" idx="2"/>
          </p:cNvCxnSpPr>
          <p:nvPr/>
        </p:nvCxnSpPr>
        <p:spPr>
          <a:xfrm rot="16200000" flipV="1">
            <a:off x="5553972" y="2057696"/>
            <a:ext cx="1042039" cy="21027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Vinkel 548"/>
          <p:cNvCxnSpPr>
            <a:stCxn id="546" idx="0"/>
            <a:endCxn id="544" idx="2"/>
          </p:cNvCxnSpPr>
          <p:nvPr/>
        </p:nvCxnSpPr>
        <p:spPr>
          <a:xfrm rot="16200000" flipV="1">
            <a:off x="8143161" y="3261627"/>
            <a:ext cx="785201" cy="2818749"/>
          </a:xfrm>
          <a:prstGeom prst="bentConnector3">
            <a:avLst>
              <a:gd name="adj1" fmla="val 6047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Vinkel 549"/>
          <p:cNvCxnSpPr>
            <a:stCxn id="545" idx="0"/>
            <a:endCxn id="543" idx="2"/>
          </p:cNvCxnSpPr>
          <p:nvPr/>
        </p:nvCxnSpPr>
        <p:spPr>
          <a:xfrm rot="16200000" flipV="1">
            <a:off x="6128525" y="4218063"/>
            <a:ext cx="1021680" cy="864340"/>
          </a:xfrm>
          <a:prstGeom prst="bentConnector3">
            <a:avLst>
              <a:gd name="adj1" fmla="val 56263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1" name="Avrundet rektangel 550"/>
          <p:cNvSpPr/>
          <p:nvPr/>
        </p:nvSpPr>
        <p:spPr>
          <a:xfrm>
            <a:off x="5267090" y="2363252"/>
            <a:ext cx="426791" cy="224819"/>
          </a:xfrm>
          <a:prstGeom prst="roundRect">
            <a:avLst>
              <a:gd name="adj" fmla="val 6667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552" name="Avrundet rektangel 551"/>
          <p:cNvSpPr/>
          <p:nvPr/>
        </p:nvSpPr>
        <p:spPr>
          <a:xfrm>
            <a:off x="5272866" y="1939272"/>
            <a:ext cx="415239" cy="415902"/>
          </a:xfrm>
          <a:prstGeom prst="roundRect">
            <a:avLst>
              <a:gd name="adj" fmla="val 6667"/>
            </a:avLst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7975" rtlCol="0" anchor="ctr"/>
          <a:lstStyle/>
          <a:p>
            <a:pPr algn="ctr" defTabSz="914172"/>
            <a:r>
              <a:rPr lang="nb-NO" sz="2400" dirty="0">
                <a:solidFill>
                  <a:prstClr val="white"/>
                </a:solidFill>
                <a:latin typeface="Arial"/>
              </a:rPr>
              <a:t>§</a:t>
            </a:r>
          </a:p>
        </p:txBody>
      </p:sp>
      <p:grpSp>
        <p:nvGrpSpPr>
          <p:cNvPr id="553" name="Gruppe 552"/>
          <p:cNvGrpSpPr/>
          <p:nvPr/>
        </p:nvGrpSpPr>
        <p:grpSpPr>
          <a:xfrm>
            <a:off x="4669765" y="427912"/>
            <a:ext cx="415986" cy="416649"/>
            <a:chOff x="8378480" y="2439392"/>
            <a:chExt cx="608093" cy="609063"/>
          </a:xfrm>
        </p:grpSpPr>
        <p:sp>
          <p:nvSpPr>
            <p:cNvPr id="554" name="Avrundet rektangel 553"/>
            <p:cNvSpPr/>
            <p:nvPr/>
          </p:nvSpPr>
          <p:spPr>
            <a:xfrm>
              <a:off x="8378480" y="2439392"/>
              <a:ext cx="608093" cy="609063"/>
            </a:xfrm>
            <a:prstGeom prst="roundRect">
              <a:avLst>
                <a:gd name="adj" fmla="val 6667"/>
              </a:avLst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/>
              <a:endParaRPr lang="nb-NO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555" name="Gruppe 554"/>
            <p:cNvGrpSpPr/>
            <p:nvPr/>
          </p:nvGrpSpPr>
          <p:grpSpPr>
            <a:xfrm>
              <a:off x="8434579" y="2536719"/>
              <a:ext cx="477779" cy="445089"/>
              <a:chOff x="1876425" y="3578040"/>
              <a:chExt cx="1206500" cy="1123950"/>
            </a:xfrm>
            <a:solidFill>
              <a:schemeClr val="bg1"/>
            </a:solidFill>
          </p:grpSpPr>
          <p:sp>
            <p:nvSpPr>
              <p:cNvPr id="563" name="Freeform 90"/>
              <p:cNvSpPr>
                <a:spLocks noEditPoints="1"/>
              </p:cNvSpPr>
              <p:nvPr/>
            </p:nvSpPr>
            <p:spPr bwMode="auto">
              <a:xfrm>
                <a:off x="1876425" y="3578040"/>
                <a:ext cx="1206500" cy="803275"/>
              </a:xfrm>
              <a:custGeom>
                <a:avLst/>
                <a:gdLst>
                  <a:gd name="T0" fmla="*/ 760 w 760"/>
                  <a:gd name="T1" fmla="*/ 506 h 506"/>
                  <a:gd name="T2" fmla="*/ 0 w 760"/>
                  <a:gd name="T3" fmla="*/ 506 h 506"/>
                  <a:gd name="T4" fmla="*/ 0 w 760"/>
                  <a:gd name="T5" fmla="*/ 46 h 506"/>
                  <a:gd name="T6" fmla="*/ 0 w 760"/>
                  <a:gd name="T7" fmla="*/ 46 h 506"/>
                  <a:gd name="T8" fmla="*/ 0 w 760"/>
                  <a:gd name="T9" fmla="*/ 36 h 506"/>
                  <a:gd name="T10" fmla="*/ 2 w 760"/>
                  <a:gd name="T11" fmla="*/ 28 h 506"/>
                  <a:gd name="T12" fmla="*/ 8 w 760"/>
                  <a:gd name="T13" fmla="*/ 20 h 506"/>
                  <a:gd name="T14" fmla="*/ 12 w 760"/>
                  <a:gd name="T15" fmla="*/ 14 h 506"/>
                  <a:gd name="T16" fmla="*/ 20 w 760"/>
                  <a:gd name="T17" fmla="*/ 8 h 506"/>
                  <a:gd name="T18" fmla="*/ 26 w 760"/>
                  <a:gd name="T19" fmla="*/ 4 h 506"/>
                  <a:gd name="T20" fmla="*/ 36 w 760"/>
                  <a:gd name="T21" fmla="*/ 0 h 506"/>
                  <a:gd name="T22" fmla="*/ 44 w 760"/>
                  <a:gd name="T23" fmla="*/ 0 h 506"/>
                  <a:gd name="T24" fmla="*/ 716 w 760"/>
                  <a:gd name="T25" fmla="*/ 0 h 506"/>
                  <a:gd name="T26" fmla="*/ 716 w 760"/>
                  <a:gd name="T27" fmla="*/ 0 h 506"/>
                  <a:gd name="T28" fmla="*/ 724 w 760"/>
                  <a:gd name="T29" fmla="*/ 0 h 506"/>
                  <a:gd name="T30" fmla="*/ 732 w 760"/>
                  <a:gd name="T31" fmla="*/ 4 h 506"/>
                  <a:gd name="T32" fmla="*/ 740 w 760"/>
                  <a:gd name="T33" fmla="*/ 8 h 506"/>
                  <a:gd name="T34" fmla="*/ 746 w 760"/>
                  <a:gd name="T35" fmla="*/ 14 h 506"/>
                  <a:gd name="T36" fmla="*/ 752 w 760"/>
                  <a:gd name="T37" fmla="*/ 20 h 506"/>
                  <a:gd name="T38" fmla="*/ 756 w 760"/>
                  <a:gd name="T39" fmla="*/ 28 h 506"/>
                  <a:gd name="T40" fmla="*/ 760 w 760"/>
                  <a:gd name="T41" fmla="*/ 36 h 506"/>
                  <a:gd name="T42" fmla="*/ 760 w 760"/>
                  <a:gd name="T43" fmla="*/ 46 h 506"/>
                  <a:gd name="T44" fmla="*/ 760 w 760"/>
                  <a:gd name="T45" fmla="*/ 506 h 506"/>
                  <a:gd name="T46" fmla="*/ 18 w 760"/>
                  <a:gd name="T47" fmla="*/ 488 h 506"/>
                  <a:gd name="T48" fmla="*/ 742 w 760"/>
                  <a:gd name="T49" fmla="*/ 488 h 506"/>
                  <a:gd name="T50" fmla="*/ 742 w 760"/>
                  <a:gd name="T51" fmla="*/ 46 h 506"/>
                  <a:gd name="T52" fmla="*/ 742 w 760"/>
                  <a:gd name="T53" fmla="*/ 46 h 506"/>
                  <a:gd name="T54" fmla="*/ 740 w 760"/>
                  <a:gd name="T55" fmla="*/ 34 h 506"/>
                  <a:gd name="T56" fmla="*/ 734 w 760"/>
                  <a:gd name="T57" fmla="*/ 26 h 506"/>
                  <a:gd name="T58" fmla="*/ 726 w 760"/>
                  <a:gd name="T59" fmla="*/ 20 h 506"/>
                  <a:gd name="T60" fmla="*/ 716 w 760"/>
                  <a:gd name="T61" fmla="*/ 18 h 506"/>
                  <a:gd name="T62" fmla="*/ 44 w 760"/>
                  <a:gd name="T63" fmla="*/ 18 h 506"/>
                  <a:gd name="T64" fmla="*/ 44 w 760"/>
                  <a:gd name="T65" fmla="*/ 18 h 506"/>
                  <a:gd name="T66" fmla="*/ 34 w 760"/>
                  <a:gd name="T67" fmla="*/ 20 h 506"/>
                  <a:gd name="T68" fmla="*/ 26 w 760"/>
                  <a:gd name="T69" fmla="*/ 26 h 506"/>
                  <a:gd name="T70" fmla="*/ 20 w 760"/>
                  <a:gd name="T71" fmla="*/ 34 h 506"/>
                  <a:gd name="T72" fmla="*/ 18 w 760"/>
                  <a:gd name="T73" fmla="*/ 46 h 506"/>
                  <a:gd name="T74" fmla="*/ 18 w 760"/>
                  <a:gd name="T75" fmla="*/ 488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60" h="506">
                    <a:moveTo>
                      <a:pt x="760" y="506"/>
                    </a:moveTo>
                    <a:lnTo>
                      <a:pt x="0" y="50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2" y="28"/>
                    </a:lnTo>
                    <a:lnTo>
                      <a:pt x="8" y="20"/>
                    </a:lnTo>
                    <a:lnTo>
                      <a:pt x="12" y="14"/>
                    </a:lnTo>
                    <a:lnTo>
                      <a:pt x="20" y="8"/>
                    </a:lnTo>
                    <a:lnTo>
                      <a:pt x="26" y="4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4" y="0"/>
                    </a:lnTo>
                    <a:lnTo>
                      <a:pt x="732" y="4"/>
                    </a:lnTo>
                    <a:lnTo>
                      <a:pt x="740" y="8"/>
                    </a:lnTo>
                    <a:lnTo>
                      <a:pt x="746" y="14"/>
                    </a:lnTo>
                    <a:lnTo>
                      <a:pt x="752" y="20"/>
                    </a:lnTo>
                    <a:lnTo>
                      <a:pt x="756" y="28"/>
                    </a:lnTo>
                    <a:lnTo>
                      <a:pt x="760" y="36"/>
                    </a:lnTo>
                    <a:lnTo>
                      <a:pt x="760" y="46"/>
                    </a:lnTo>
                    <a:lnTo>
                      <a:pt x="760" y="506"/>
                    </a:lnTo>
                    <a:close/>
                    <a:moveTo>
                      <a:pt x="18" y="488"/>
                    </a:moveTo>
                    <a:lnTo>
                      <a:pt x="742" y="488"/>
                    </a:lnTo>
                    <a:lnTo>
                      <a:pt x="742" y="46"/>
                    </a:lnTo>
                    <a:lnTo>
                      <a:pt x="742" y="46"/>
                    </a:lnTo>
                    <a:lnTo>
                      <a:pt x="740" y="34"/>
                    </a:lnTo>
                    <a:lnTo>
                      <a:pt x="734" y="26"/>
                    </a:lnTo>
                    <a:lnTo>
                      <a:pt x="726" y="20"/>
                    </a:lnTo>
                    <a:lnTo>
                      <a:pt x="716" y="18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34" y="20"/>
                    </a:lnTo>
                    <a:lnTo>
                      <a:pt x="26" y="26"/>
                    </a:lnTo>
                    <a:lnTo>
                      <a:pt x="20" y="34"/>
                    </a:lnTo>
                    <a:lnTo>
                      <a:pt x="18" y="46"/>
                    </a:lnTo>
                    <a:lnTo>
                      <a:pt x="18" y="4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4" name="Freeform 91"/>
              <p:cNvSpPr>
                <a:spLocks noEditPoints="1"/>
              </p:cNvSpPr>
              <p:nvPr/>
            </p:nvSpPr>
            <p:spPr bwMode="auto">
              <a:xfrm>
                <a:off x="1876425" y="4352740"/>
                <a:ext cx="1206500" cy="184150"/>
              </a:xfrm>
              <a:custGeom>
                <a:avLst/>
                <a:gdLst>
                  <a:gd name="T0" fmla="*/ 734 w 760"/>
                  <a:gd name="T1" fmla="*/ 116 h 116"/>
                  <a:gd name="T2" fmla="*/ 26 w 760"/>
                  <a:gd name="T3" fmla="*/ 116 h 116"/>
                  <a:gd name="T4" fmla="*/ 26 w 760"/>
                  <a:gd name="T5" fmla="*/ 116 h 116"/>
                  <a:gd name="T6" fmla="*/ 16 w 760"/>
                  <a:gd name="T7" fmla="*/ 114 h 116"/>
                  <a:gd name="T8" fmla="*/ 8 w 760"/>
                  <a:gd name="T9" fmla="*/ 108 h 116"/>
                  <a:gd name="T10" fmla="*/ 2 w 760"/>
                  <a:gd name="T11" fmla="*/ 100 h 116"/>
                  <a:gd name="T12" fmla="*/ 0 w 760"/>
                  <a:gd name="T13" fmla="*/ 88 h 116"/>
                  <a:gd name="T14" fmla="*/ 0 w 760"/>
                  <a:gd name="T15" fmla="*/ 0 h 116"/>
                  <a:gd name="T16" fmla="*/ 760 w 760"/>
                  <a:gd name="T17" fmla="*/ 0 h 116"/>
                  <a:gd name="T18" fmla="*/ 760 w 760"/>
                  <a:gd name="T19" fmla="*/ 88 h 116"/>
                  <a:gd name="T20" fmla="*/ 760 w 760"/>
                  <a:gd name="T21" fmla="*/ 88 h 116"/>
                  <a:gd name="T22" fmla="*/ 758 w 760"/>
                  <a:gd name="T23" fmla="*/ 100 h 116"/>
                  <a:gd name="T24" fmla="*/ 752 w 760"/>
                  <a:gd name="T25" fmla="*/ 108 h 116"/>
                  <a:gd name="T26" fmla="*/ 744 w 760"/>
                  <a:gd name="T27" fmla="*/ 114 h 116"/>
                  <a:gd name="T28" fmla="*/ 734 w 760"/>
                  <a:gd name="T29" fmla="*/ 116 h 116"/>
                  <a:gd name="T30" fmla="*/ 734 w 760"/>
                  <a:gd name="T31" fmla="*/ 116 h 116"/>
                  <a:gd name="T32" fmla="*/ 18 w 760"/>
                  <a:gd name="T33" fmla="*/ 18 h 116"/>
                  <a:gd name="T34" fmla="*/ 18 w 760"/>
                  <a:gd name="T35" fmla="*/ 88 h 116"/>
                  <a:gd name="T36" fmla="*/ 18 w 760"/>
                  <a:gd name="T37" fmla="*/ 88 h 116"/>
                  <a:gd name="T38" fmla="*/ 18 w 760"/>
                  <a:gd name="T39" fmla="*/ 92 h 116"/>
                  <a:gd name="T40" fmla="*/ 20 w 760"/>
                  <a:gd name="T41" fmla="*/ 94 h 116"/>
                  <a:gd name="T42" fmla="*/ 22 w 760"/>
                  <a:gd name="T43" fmla="*/ 96 h 116"/>
                  <a:gd name="T44" fmla="*/ 26 w 760"/>
                  <a:gd name="T45" fmla="*/ 98 h 116"/>
                  <a:gd name="T46" fmla="*/ 734 w 760"/>
                  <a:gd name="T47" fmla="*/ 98 h 116"/>
                  <a:gd name="T48" fmla="*/ 734 w 760"/>
                  <a:gd name="T49" fmla="*/ 98 h 116"/>
                  <a:gd name="T50" fmla="*/ 736 w 760"/>
                  <a:gd name="T51" fmla="*/ 96 h 116"/>
                  <a:gd name="T52" fmla="*/ 740 w 760"/>
                  <a:gd name="T53" fmla="*/ 94 h 116"/>
                  <a:gd name="T54" fmla="*/ 742 w 760"/>
                  <a:gd name="T55" fmla="*/ 92 h 116"/>
                  <a:gd name="T56" fmla="*/ 742 w 760"/>
                  <a:gd name="T57" fmla="*/ 88 h 116"/>
                  <a:gd name="T58" fmla="*/ 742 w 760"/>
                  <a:gd name="T59" fmla="*/ 18 h 116"/>
                  <a:gd name="T60" fmla="*/ 18 w 760"/>
                  <a:gd name="T61" fmla="*/ 1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0" h="116">
                    <a:moveTo>
                      <a:pt x="734" y="116"/>
                    </a:moveTo>
                    <a:lnTo>
                      <a:pt x="26" y="116"/>
                    </a:lnTo>
                    <a:lnTo>
                      <a:pt x="26" y="116"/>
                    </a:lnTo>
                    <a:lnTo>
                      <a:pt x="16" y="114"/>
                    </a:lnTo>
                    <a:lnTo>
                      <a:pt x="8" y="108"/>
                    </a:lnTo>
                    <a:lnTo>
                      <a:pt x="2" y="100"/>
                    </a:lnTo>
                    <a:lnTo>
                      <a:pt x="0" y="88"/>
                    </a:lnTo>
                    <a:lnTo>
                      <a:pt x="0" y="0"/>
                    </a:lnTo>
                    <a:lnTo>
                      <a:pt x="760" y="0"/>
                    </a:lnTo>
                    <a:lnTo>
                      <a:pt x="760" y="88"/>
                    </a:lnTo>
                    <a:lnTo>
                      <a:pt x="760" y="88"/>
                    </a:lnTo>
                    <a:lnTo>
                      <a:pt x="758" y="100"/>
                    </a:lnTo>
                    <a:lnTo>
                      <a:pt x="752" y="108"/>
                    </a:lnTo>
                    <a:lnTo>
                      <a:pt x="744" y="114"/>
                    </a:lnTo>
                    <a:lnTo>
                      <a:pt x="734" y="116"/>
                    </a:lnTo>
                    <a:lnTo>
                      <a:pt x="734" y="116"/>
                    </a:lnTo>
                    <a:close/>
                    <a:moveTo>
                      <a:pt x="18" y="18"/>
                    </a:moveTo>
                    <a:lnTo>
                      <a:pt x="18" y="88"/>
                    </a:lnTo>
                    <a:lnTo>
                      <a:pt x="18" y="88"/>
                    </a:lnTo>
                    <a:lnTo>
                      <a:pt x="18" y="92"/>
                    </a:lnTo>
                    <a:lnTo>
                      <a:pt x="20" y="94"/>
                    </a:lnTo>
                    <a:lnTo>
                      <a:pt x="22" y="96"/>
                    </a:lnTo>
                    <a:lnTo>
                      <a:pt x="26" y="98"/>
                    </a:lnTo>
                    <a:lnTo>
                      <a:pt x="734" y="98"/>
                    </a:lnTo>
                    <a:lnTo>
                      <a:pt x="734" y="98"/>
                    </a:lnTo>
                    <a:lnTo>
                      <a:pt x="736" y="96"/>
                    </a:lnTo>
                    <a:lnTo>
                      <a:pt x="740" y="94"/>
                    </a:lnTo>
                    <a:lnTo>
                      <a:pt x="742" y="92"/>
                    </a:lnTo>
                    <a:lnTo>
                      <a:pt x="742" y="88"/>
                    </a:lnTo>
                    <a:lnTo>
                      <a:pt x="742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5" name="Freeform 93"/>
              <p:cNvSpPr>
                <a:spLocks noEditPoints="1"/>
              </p:cNvSpPr>
              <p:nvPr/>
            </p:nvSpPr>
            <p:spPr bwMode="auto">
              <a:xfrm>
                <a:off x="2301875" y="4508315"/>
                <a:ext cx="355600" cy="193675"/>
              </a:xfrm>
              <a:custGeom>
                <a:avLst/>
                <a:gdLst>
                  <a:gd name="T0" fmla="*/ 224 w 224"/>
                  <a:gd name="T1" fmla="*/ 122 h 122"/>
                  <a:gd name="T2" fmla="*/ 0 w 224"/>
                  <a:gd name="T3" fmla="*/ 122 h 122"/>
                  <a:gd name="T4" fmla="*/ 22 w 224"/>
                  <a:gd name="T5" fmla="*/ 0 h 122"/>
                  <a:gd name="T6" fmla="*/ 202 w 224"/>
                  <a:gd name="T7" fmla="*/ 0 h 122"/>
                  <a:gd name="T8" fmla="*/ 224 w 224"/>
                  <a:gd name="T9" fmla="*/ 122 h 122"/>
                  <a:gd name="T10" fmla="*/ 22 w 224"/>
                  <a:gd name="T11" fmla="*/ 104 h 122"/>
                  <a:gd name="T12" fmla="*/ 202 w 224"/>
                  <a:gd name="T13" fmla="*/ 104 h 122"/>
                  <a:gd name="T14" fmla="*/ 186 w 224"/>
                  <a:gd name="T15" fmla="*/ 18 h 122"/>
                  <a:gd name="T16" fmla="*/ 36 w 224"/>
                  <a:gd name="T17" fmla="*/ 18 h 122"/>
                  <a:gd name="T18" fmla="*/ 22 w 224"/>
                  <a:gd name="T19" fmla="*/ 10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4" h="122">
                    <a:moveTo>
                      <a:pt x="224" y="122"/>
                    </a:moveTo>
                    <a:lnTo>
                      <a:pt x="0" y="122"/>
                    </a:lnTo>
                    <a:lnTo>
                      <a:pt x="22" y="0"/>
                    </a:lnTo>
                    <a:lnTo>
                      <a:pt x="202" y="0"/>
                    </a:lnTo>
                    <a:lnTo>
                      <a:pt x="224" y="122"/>
                    </a:lnTo>
                    <a:close/>
                    <a:moveTo>
                      <a:pt x="22" y="104"/>
                    </a:moveTo>
                    <a:lnTo>
                      <a:pt x="202" y="104"/>
                    </a:lnTo>
                    <a:lnTo>
                      <a:pt x="186" y="18"/>
                    </a:lnTo>
                    <a:lnTo>
                      <a:pt x="36" y="18"/>
                    </a:lnTo>
                    <a:lnTo>
                      <a:pt x="22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6" name="Rectangle 94"/>
              <p:cNvSpPr>
                <a:spLocks noChangeArrowheads="1"/>
              </p:cNvSpPr>
              <p:nvPr/>
            </p:nvSpPr>
            <p:spPr bwMode="auto">
              <a:xfrm>
                <a:off x="2171700" y="4673415"/>
                <a:ext cx="612775" cy="285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556" name="Avrundet rektangel 323"/>
            <p:cNvSpPr/>
            <p:nvPr/>
          </p:nvSpPr>
          <p:spPr>
            <a:xfrm>
              <a:off x="8643995" y="2575533"/>
              <a:ext cx="335461" cy="422225"/>
            </a:xfrm>
            <a:custGeom>
              <a:avLst/>
              <a:gdLst>
                <a:gd name="connsiteX0" fmla="*/ 0 w 723646"/>
                <a:gd name="connsiteY0" fmla="*/ 48245 h 1067010"/>
                <a:gd name="connsiteX1" fmla="*/ 48245 w 723646"/>
                <a:gd name="connsiteY1" fmla="*/ 0 h 1067010"/>
                <a:gd name="connsiteX2" fmla="*/ 675401 w 723646"/>
                <a:gd name="connsiteY2" fmla="*/ 0 h 1067010"/>
                <a:gd name="connsiteX3" fmla="*/ 723646 w 723646"/>
                <a:gd name="connsiteY3" fmla="*/ 48245 h 1067010"/>
                <a:gd name="connsiteX4" fmla="*/ 723646 w 723646"/>
                <a:gd name="connsiteY4" fmla="*/ 1018765 h 1067010"/>
                <a:gd name="connsiteX5" fmla="*/ 675401 w 723646"/>
                <a:gd name="connsiteY5" fmla="*/ 1067010 h 1067010"/>
                <a:gd name="connsiteX6" fmla="*/ 48245 w 723646"/>
                <a:gd name="connsiteY6" fmla="*/ 1067010 h 1067010"/>
                <a:gd name="connsiteX7" fmla="*/ 0 w 723646"/>
                <a:gd name="connsiteY7" fmla="*/ 1018765 h 1067010"/>
                <a:gd name="connsiteX8" fmla="*/ 0 w 723646"/>
                <a:gd name="connsiteY8" fmla="*/ 48245 h 1067010"/>
                <a:gd name="connsiteX0" fmla="*/ 0 w 723646"/>
                <a:gd name="connsiteY0" fmla="*/ 48245 h 1067010"/>
                <a:gd name="connsiteX1" fmla="*/ 281327 w 723646"/>
                <a:gd name="connsiteY1" fmla="*/ 0 h 1067010"/>
                <a:gd name="connsiteX2" fmla="*/ 675401 w 723646"/>
                <a:gd name="connsiteY2" fmla="*/ 0 h 1067010"/>
                <a:gd name="connsiteX3" fmla="*/ 723646 w 723646"/>
                <a:gd name="connsiteY3" fmla="*/ 48245 h 1067010"/>
                <a:gd name="connsiteX4" fmla="*/ 723646 w 723646"/>
                <a:gd name="connsiteY4" fmla="*/ 1018765 h 1067010"/>
                <a:gd name="connsiteX5" fmla="*/ 675401 w 723646"/>
                <a:gd name="connsiteY5" fmla="*/ 1067010 h 1067010"/>
                <a:gd name="connsiteX6" fmla="*/ 48245 w 723646"/>
                <a:gd name="connsiteY6" fmla="*/ 1067010 h 1067010"/>
                <a:gd name="connsiteX7" fmla="*/ 0 w 723646"/>
                <a:gd name="connsiteY7" fmla="*/ 1018765 h 1067010"/>
                <a:gd name="connsiteX8" fmla="*/ 0 w 723646"/>
                <a:gd name="connsiteY8" fmla="*/ 48245 h 1067010"/>
                <a:gd name="connsiteX0" fmla="*/ 135751 w 723646"/>
                <a:gd name="connsiteY0" fmla="*/ 232662 h 1067010"/>
                <a:gd name="connsiteX1" fmla="*/ 281327 w 723646"/>
                <a:gd name="connsiteY1" fmla="*/ 0 h 1067010"/>
                <a:gd name="connsiteX2" fmla="*/ 675401 w 723646"/>
                <a:gd name="connsiteY2" fmla="*/ 0 h 1067010"/>
                <a:gd name="connsiteX3" fmla="*/ 723646 w 723646"/>
                <a:gd name="connsiteY3" fmla="*/ 48245 h 1067010"/>
                <a:gd name="connsiteX4" fmla="*/ 723646 w 723646"/>
                <a:gd name="connsiteY4" fmla="*/ 1018765 h 1067010"/>
                <a:gd name="connsiteX5" fmla="*/ 675401 w 723646"/>
                <a:gd name="connsiteY5" fmla="*/ 1067010 h 1067010"/>
                <a:gd name="connsiteX6" fmla="*/ 48245 w 723646"/>
                <a:gd name="connsiteY6" fmla="*/ 1067010 h 1067010"/>
                <a:gd name="connsiteX7" fmla="*/ 0 w 723646"/>
                <a:gd name="connsiteY7" fmla="*/ 1018765 h 1067010"/>
                <a:gd name="connsiteX8" fmla="*/ 135751 w 723646"/>
                <a:gd name="connsiteY8" fmla="*/ 232662 h 1067010"/>
                <a:gd name="connsiteX0" fmla="*/ 135751 w 723646"/>
                <a:gd name="connsiteY0" fmla="*/ 232662 h 1067010"/>
                <a:gd name="connsiteX1" fmla="*/ 368413 w 723646"/>
                <a:gd name="connsiteY1" fmla="*/ 0 h 1067010"/>
                <a:gd name="connsiteX2" fmla="*/ 675401 w 723646"/>
                <a:gd name="connsiteY2" fmla="*/ 0 h 1067010"/>
                <a:gd name="connsiteX3" fmla="*/ 723646 w 723646"/>
                <a:gd name="connsiteY3" fmla="*/ 48245 h 1067010"/>
                <a:gd name="connsiteX4" fmla="*/ 723646 w 723646"/>
                <a:gd name="connsiteY4" fmla="*/ 1018765 h 1067010"/>
                <a:gd name="connsiteX5" fmla="*/ 675401 w 723646"/>
                <a:gd name="connsiteY5" fmla="*/ 1067010 h 1067010"/>
                <a:gd name="connsiteX6" fmla="*/ 48245 w 723646"/>
                <a:gd name="connsiteY6" fmla="*/ 1067010 h 1067010"/>
                <a:gd name="connsiteX7" fmla="*/ 0 w 723646"/>
                <a:gd name="connsiteY7" fmla="*/ 1018765 h 1067010"/>
                <a:gd name="connsiteX8" fmla="*/ 135751 w 723646"/>
                <a:gd name="connsiteY8" fmla="*/ 232662 h 1067010"/>
                <a:gd name="connsiteX0" fmla="*/ 135751 w 723646"/>
                <a:gd name="connsiteY0" fmla="*/ 237785 h 1072133"/>
                <a:gd name="connsiteX1" fmla="*/ 296696 w 723646"/>
                <a:gd name="connsiteY1" fmla="*/ 0 h 1072133"/>
                <a:gd name="connsiteX2" fmla="*/ 675401 w 723646"/>
                <a:gd name="connsiteY2" fmla="*/ 5123 h 1072133"/>
                <a:gd name="connsiteX3" fmla="*/ 723646 w 723646"/>
                <a:gd name="connsiteY3" fmla="*/ 53368 h 1072133"/>
                <a:gd name="connsiteX4" fmla="*/ 723646 w 723646"/>
                <a:gd name="connsiteY4" fmla="*/ 1023888 h 1072133"/>
                <a:gd name="connsiteX5" fmla="*/ 675401 w 723646"/>
                <a:gd name="connsiteY5" fmla="*/ 1072133 h 1072133"/>
                <a:gd name="connsiteX6" fmla="*/ 48245 w 723646"/>
                <a:gd name="connsiteY6" fmla="*/ 1072133 h 1072133"/>
                <a:gd name="connsiteX7" fmla="*/ 0 w 723646"/>
                <a:gd name="connsiteY7" fmla="*/ 1023888 h 1072133"/>
                <a:gd name="connsiteX8" fmla="*/ 135751 w 723646"/>
                <a:gd name="connsiteY8" fmla="*/ 237785 h 107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646" h="1072133">
                  <a:moveTo>
                    <a:pt x="135751" y="237785"/>
                  </a:moveTo>
                  <a:cubicBezTo>
                    <a:pt x="135751" y="211140"/>
                    <a:pt x="270051" y="0"/>
                    <a:pt x="296696" y="0"/>
                  </a:cubicBezTo>
                  <a:lnTo>
                    <a:pt x="675401" y="5123"/>
                  </a:lnTo>
                  <a:cubicBezTo>
                    <a:pt x="702046" y="5123"/>
                    <a:pt x="723646" y="26723"/>
                    <a:pt x="723646" y="53368"/>
                  </a:cubicBezTo>
                  <a:lnTo>
                    <a:pt x="723646" y="1023888"/>
                  </a:lnTo>
                  <a:cubicBezTo>
                    <a:pt x="723646" y="1050533"/>
                    <a:pt x="702046" y="1072133"/>
                    <a:pt x="675401" y="1072133"/>
                  </a:cubicBezTo>
                  <a:lnTo>
                    <a:pt x="48245" y="1072133"/>
                  </a:lnTo>
                  <a:cubicBezTo>
                    <a:pt x="21600" y="1072133"/>
                    <a:pt x="0" y="1050533"/>
                    <a:pt x="0" y="1023888"/>
                  </a:cubicBezTo>
                  <a:lnTo>
                    <a:pt x="135751" y="237785"/>
                  </a:lnTo>
                  <a:close/>
                </a:path>
              </a:pathLst>
            </a:cu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/>
              <a:endParaRPr lang="nb-NO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57" name="Freeform 65"/>
            <p:cNvSpPr>
              <a:spLocks noEditPoints="1"/>
            </p:cNvSpPr>
            <p:nvPr/>
          </p:nvSpPr>
          <p:spPr bwMode="auto">
            <a:xfrm>
              <a:off x="8738447" y="2666110"/>
              <a:ext cx="140421" cy="145043"/>
            </a:xfrm>
            <a:custGeom>
              <a:avLst/>
              <a:gdLst>
                <a:gd name="T0" fmla="*/ 114 w 230"/>
                <a:gd name="T1" fmla="*/ 232 h 232"/>
                <a:gd name="T2" fmla="*/ 92 w 230"/>
                <a:gd name="T3" fmla="*/ 228 h 232"/>
                <a:gd name="T4" fmla="*/ 70 w 230"/>
                <a:gd name="T5" fmla="*/ 220 h 232"/>
                <a:gd name="T6" fmla="*/ 50 w 230"/>
                <a:gd name="T7" fmla="*/ 208 h 232"/>
                <a:gd name="T8" fmla="*/ 20 w 230"/>
                <a:gd name="T9" fmla="*/ 170 h 232"/>
                <a:gd name="T10" fmla="*/ 2 w 230"/>
                <a:gd name="T11" fmla="*/ 122 h 232"/>
                <a:gd name="T12" fmla="*/ 0 w 230"/>
                <a:gd name="T13" fmla="*/ 88 h 232"/>
                <a:gd name="T14" fmla="*/ 4 w 230"/>
                <a:gd name="T15" fmla="*/ 86 h 232"/>
                <a:gd name="T16" fmla="*/ 72 w 230"/>
                <a:gd name="T17" fmla="*/ 36 h 232"/>
                <a:gd name="T18" fmla="*/ 100 w 230"/>
                <a:gd name="T19" fmla="*/ 8 h 232"/>
                <a:gd name="T20" fmla="*/ 108 w 230"/>
                <a:gd name="T21" fmla="*/ 2 h 232"/>
                <a:gd name="T22" fmla="*/ 118 w 230"/>
                <a:gd name="T23" fmla="*/ 0 h 232"/>
                <a:gd name="T24" fmla="*/ 128 w 230"/>
                <a:gd name="T25" fmla="*/ 4 h 232"/>
                <a:gd name="T26" fmla="*/ 136 w 230"/>
                <a:gd name="T27" fmla="*/ 10 h 232"/>
                <a:gd name="T28" fmla="*/ 172 w 230"/>
                <a:gd name="T29" fmla="*/ 50 h 232"/>
                <a:gd name="T30" fmla="*/ 210 w 230"/>
                <a:gd name="T31" fmla="*/ 78 h 232"/>
                <a:gd name="T32" fmla="*/ 230 w 230"/>
                <a:gd name="T33" fmla="*/ 88 h 232"/>
                <a:gd name="T34" fmla="*/ 230 w 230"/>
                <a:gd name="T35" fmla="*/ 94 h 232"/>
                <a:gd name="T36" fmla="*/ 220 w 230"/>
                <a:gd name="T37" fmla="*/ 148 h 232"/>
                <a:gd name="T38" fmla="*/ 196 w 230"/>
                <a:gd name="T39" fmla="*/ 192 h 232"/>
                <a:gd name="T40" fmla="*/ 170 w 230"/>
                <a:gd name="T41" fmla="*/ 216 h 232"/>
                <a:gd name="T42" fmla="*/ 148 w 230"/>
                <a:gd name="T43" fmla="*/ 226 h 232"/>
                <a:gd name="T44" fmla="*/ 126 w 230"/>
                <a:gd name="T45" fmla="*/ 232 h 232"/>
                <a:gd name="T46" fmla="*/ 114 w 230"/>
                <a:gd name="T47" fmla="*/ 232 h 232"/>
                <a:gd name="T48" fmla="*/ 18 w 230"/>
                <a:gd name="T49" fmla="*/ 98 h 232"/>
                <a:gd name="T50" fmla="*/ 26 w 230"/>
                <a:gd name="T51" fmla="*/ 144 h 232"/>
                <a:gd name="T52" fmla="*/ 48 w 230"/>
                <a:gd name="T53" fmla="*/ 180 h 232"/>
                <a:gd name="T54" fmla="*/ 78 w 230"/>
                <a:gd name="T55" fmla="*/ 204 h 232"/>
                <a:gd name="T56" fmla="*/ 114 w 230"/>
                <a:gd name="T57" fmla="*/ 214 h 232"/>
                <a:gd name="T58" fmla="*/ 134 w 230"/>
                <a:gd name="T59" fmla="*/ 212 h 232"/>
                <a:gd name="T60" fmla="*/ 168 w 230"/>
                <a:gd name="T61" fmla="*/ 194 h 232"/>
                <a:gd name="T62" fmla="*/ 194 w 230"/>
                <a:gd name="T63" fmla="*/ 164 h 232"/>
                <a:gd name="T64" fmla="*/ 208 w 230"/>
                <a:gd name="T65" fmla="*/ 122 h 232"/>
                <a:gd name="T66" fmla="*/ 212 w 230"/>
                <a:gd name="T67" fmla="*/ 98 h 232"/>
                <a:gd name="T68" fmla="*/ 184 w 230"/>
                <a:gd name="T69" fmla="*/ 82 h 232"/>
                <a:gd name="T70" fmla="*/ 138 w 230"/>
                <a:gd name="T71" fmla="*/ 40 h 232"/>
                <a:gd name="T72" fmla="*/ 122 w 230"/>
                <a:gd name="T73" fmla="*/ 22 h 232"/>
                <a:gd name="T74" fmla="*/ 118 w 230"/>
                <a:gd name="T75" fmla="*/ 18 h 232"/>
                <a:gd name="T76" fmla="*/ 116 w 230"/>
                <a:gd name="T77" fmla="*/ 20 h 232"/>
                <a:gd name="T78" fmla="*/ 114 w 230"/>
                <a:gd name="T79" fmla="*/ 20 h 232"/>
                <a:gd name="T80" fmla="*/ 60 w 230"/>
                <a:gd name="T81" fmla="*/ 68 h 232"/>
                <a:gd name="T82" fmla="*/ 18 w 230"/>
                <a:gd name="T83" fmla="*/ 9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0" h="232">
                  <a:moveTo>
                    <a:pt x="114" y="232"/>
                  </a:moveTo>
                  <a:lnTo>
                    <a:pt x="114" y="232"/>
                  </a:lnTo>
                  <a:lnTo>
                    <a:pt x="102" y="232"/>
                  </a:lnTo>
                  <a:lnTo>
                    <a:pt x="92" y="228"/>
                  </a:lnTo>
                  <a:lnTo>
                    <a:pt x="80" y="226"/>
                  </a:lnTo>
                  <a:lnTo>
                    <a:pt x="70" y="220"/>
                  </a:lnTo>
                  <a:lnTo>
                    <a:pt x="60" y="216"/>
                  </a:lnTo>
                  <a:lnTo>
                    <a:pt x="50" y="208"/>
                  </a:lnTo>
                  <a:lnTo>
                    <a:pt x="34" y="192"/>
                  </a:lnTo>
                  <a:lnTo>
                    <a:pt x="20" y="170"/>
                  </a:lnTo>
                  <a:lnTo>
                    <a:pt x="8" y="148"/>
                  </a:lnTo>
                  <a:lnTo>
                    <a:pt x="2" y="122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0" y="60"/>
                  </a:lnTo>
                  <a:lnTo>
                    <a:pt x="72" y="36"/>
                  </a:lnTo>
                  <a:lnTo>
                    <a:pt x="86" y="22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8" y="2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8" y="4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52" y="28"/>
                  </a:lnTo>
                  <a:lnTo>
                    <a:pt x="172" y="50"/>
                  </a:lnTo>
                  <a:lnTo>
                    <a:pt x="198" y="70"/>
                  </a:lnTo>
                  <a:lnTo>
                    <a:pt x="210" y="78"/>
                  </a:lnTo>
                  <a:lnTo>
                    <a:pt x="224" y="86"/>
                  </a:lnTo>
                  <a:lnTo>
                    <a:pt x="230" y="88"/>
                  </a:lnTo>
                  <a:lnTo>
                    <a:pt x="230" y="94"/>
                  </a:lnTo>
                  <a:lnTo>
                    <a:pt x="230" y="94"/>
                  </a:lnTo>
                  <a:lnTo>
                    <a:pt x="228" y="122"/>
                  </a:lnTo>
                  <a:lnTo>
                    <a:pt x="220" y="148"/>
                  </a:lnTo>
                  <a:lnTo>
                    <a:pt x="210" y="170"/>
                  </a:lnTo>
                  <a:lnTo>
                    <a:pt x="196" y="192"/>
                  </a:lnTo>
                  <a:lnTo>
                    <a:pt x="178" y="208"/>
                  </a:lnTo>
                  <a:lnTo>
                    <a:pt x="170" y="216"/>
                  </a:lnTo>
                  <a:lnTo>
                    <a:pt x="160" y="220"/>
                  </a:lnTo>
                  <a:lnTo>
                    <a:pt x="148" y="226"/>
                  </a:lnTo>
                  <a:lnTo>
                    <a:pt x="138" y="228"/>
                  </a:lnTo>
                  <a:lnTo>
                    <a:pt x="126" y="232"/>
                  </a:lnTo>
                  <a:lnTo>
                    <a:pt x="114" y="232"/>
                  </a:lnTo>
                  <a:lnTo>
                    <a:pt x="114" y="232"/>
                  </a:lnTo>
                  <a:close/>
                  <a:moveTo>
                    <a:pt x="18" y="98"/>
                  </a:moveTo>
                  <a:lnTo>
                    <a:pt x="18" y="98"/>
                  </a:lnTo>
                  <a:lnTo>
                    <a:pt x="20" y="122"/>
                  </a:lnTo>
                  <a:lnTo>
                    <a:pt x="26" y="144"/>
                  </a:lnTo>
                  <a:lnTo>
                    <a:pt x="36" y="162"/>
                  </a:lnTo>
                  <a:lnTo>
                    <a:pt x="48" y="180"/>
                  </a:lnTo>
                  <a:lnTo>
                    <a:pt x="62" y="194"/>
                  </a:lnTo>
                  <a:lnTo>
                    <a:pt x="78" y="204"/>
                  </a:lnTo>
                  <a:lnTo>
                    <a:pt x="96" y="212"/>
                  </a:lnTo>
                  <a:lnTo>
                    <a:pt x="114" y="214"/>
                  </a:lnTo>
                  <a:lnTo>
                    <a:pt x="114" y="214"/>
                  </a:lnTo>
                  <a:lnTo>
                    <a:pt x="134" y="212"/>
                  </a:lnTo>
                  <a:lnTo>
                    <a:pt x="152" y="204"/>
                  </a:lnTo>
                  <a:lnTo>
                    <a:pt x="168" y="194"/>
                  </a:lnTo>
                  <a:lnTo>
                    <a:pt x="182" y="180"/>
                  </a:lnTo>
                  <a:lnTo>
                    <a:pt x="194" y="164"/>
                  </a:lnTo>
                  <a:lnTo>
                    <a:pt x="202" y="144"/>
                  </a:lnTo>
                  <a:lnTo>
                    <a:pt x="208" y="122"/>
                  </a:lnTo>
                  <a:lnTo>
                    <a:pt x="212" y="98"/>
                  </a:lnTo>
                  <a:lnTo>
                    <a:pt x="212" y="98"/>
                  </a:lnTo>
                  <a:lnTo>
                    <a:pt x="198" y="90"/>
                  </a:lnTo>
                  <a:lnTo>
                    <a:pt x="184" y="82"/>
                  </a:lnTo>
                  <a:lnTo>
                    <a:pt x="160" y="60"/>
                  </a:lnTo>
                  <a:lnTo>
                    <a:pt x="138" y="40"/>
                  </a:lnTo>
                  <a:lnTo>
                    <a:pt x="122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16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88" y="46"/>
                  </a:lnTo>
                  <a:lnTo>
                    <a:pt x="60" y="68"/>
                  </a:lnTo>
                  <a:lnTo>
                    <a:pt x="34" y="86"/>
                  </a:lnTo>
                  <a:lnTo>
                    <a:pt x="18" y="98"/>
                  </a:lnTo>
                  <a:lnTo>
                    <a:pt x="18" y="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72"/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8" name="Freeform 66"/>
            <p:cNvSpPr>
              <a:spLocks/>
            </p:cNvSpPr>
            <p:nvPr/>
          </p:nvSpPr>
          <p:spPr bwMode="auto">
            <a:xfrm>
              <a:off x="8710363" y="2596089"/>
              <a:ext cx="195368" cy="222566"/>
            </a:xfrm>
            <a:custGeom>
              <a:avLst/>
              <a:gdLst>
                <a:gd name="T0" fmla="*/ 238 w 320"/>
                <a:gd name="T1" fmla="*/ 342 h 356"/>
                <a:gd name="T2" fmla="*/ 290 w 320"/>
                <a:gd name="T3" fmla="*/ 150 h 356"/>
                <a:gd name="T4" fmla="*/ 290 w 320"/>
                <a:gd name="T5" fmla="*/ 136 h 356"/>
                <a:gd name="T6" fmla="*/ 284 w 320"/>
                <a:gd name="T7" fmla="*/ 110 h 356"/>
                <a:gd name="T8" fmla="*/ 276 w 320"/>
                <a:gd name="T9" fmla="*/ 88 h 356"/>
                <a:gd name="T10" fmla="*/ 262 w 320"/>
                <a:gd name="T11" fmla="*/ 66 h 356"/>
                <a:gd name="T12" fmla="*/ 244 w 320"/>
                <a:gd name="T13" fmla="*/ 48 h 356"/>
                <a:gd name="T14" fmla="*/ 222 w 320"/>
                <a:gd name="T15" fmla="*/ 34 h 356"/>
                <a:gd name="T16" fmla="*/ 200 w 320"/>
                <a:gd name="T17" fmla="*/ 24 h 356"/>
                <a:gd name="T18" fmla="*/ 174 w 320"/>
                <a:gd name="T19" fmla="*/ 20 h 356"/>
                <a:gd name="T20" fmla="*/ 160 w 320"/>
                <a:gd name="T21" fmla="*/ 18 h 356"/>
                <a:gd name="T22" fmla="*/ 134 w 320"/>
                <a:gd name="T23" fmla="*/ 22 h 356"/>
                <a:gd name="T24" fmla="*/ 110 w 320"/>
                <a:gd name="T25" fmla="*/ 30 h 356"/>
                <a:gd name="T26" fmla="*/ 88 w 320"/>
                <a:gd name="T27" fmla="*/ 42 h 356"/>
                <a:gd name="T28" fmla="*/ 52 w 320"/>
                <a:gd name="T29" fmla="*/ 76 h 356"/>
                <a:gd name="T30" fmla="*/ 40 w 320"/>
                <a:gd name="T31" fmla="*/ 98 h 356"/>
                <a:gd name="T32" fmla="*/ 32 w 320"/>
                <a:gd name="T33" fmla="*/ 124 h 356"/>
                <a:gd name="T34" fmla="*/ 30 w 320"/>
                <a:gd name="T35" fmla="*/ 150 h 356"/>
                <a:gd name="T36" fmla="*/ 84 w 320"/>
                <a:gd name="T37" fmla="*/ 342 h 356"/>
                <a:gd name="T38" fmla="*/ 0 w 320"/>
                <a:gd name="T39" fmla="*/ 314 h 356"/>
                <a:gd name="T40" fmla="*/ 12 w 320"/>
                <a:gd name="T41" fmla="*/ 148 h 356"/>
                <a:gd name="T42" fmla="*/ 16 w 320"/>
                <a:gd name="T43" fmla="*/ 118 h 356"/>
                <a:gd name="T44" fmla="*/ 24 w 320"/>
                <a:gd name="T45" fmla="*/ 92 h 356"/>
                <a:gd name="T46" fmla="*/ 38 w 320"/>
                <a:gd name="T47" fmla="*/ 66 h 356"/>
                <a:gd name="T48" fmla="*/ 56 w 320"/>
                <a:gd name="T49" fmla="*/ 44 h 356"/>
                <a:gd name="T50" fmla="*/ 78 w 320"/>
                <a:gd name="T51" fmla="*/ 26 h 356"/>
                <a:gd name="T52" fmla="*/ 102 w 320"/>
                <a:gd name="T53" fmla="*/ 12 h 356"/>
                <a:gd name="T54" fmla="*/ 130 w 320"/>
                <a:gd name="T55" fmla="*/ 4 h 356"/>
                <a:gd name="T56" fmla="*/ 160 w 320"/>
                <a:gd name="T57" fmla="*/ 0 h 356"/>
                <a:gd name="T58" fmla="*/ 176 w 320"/>
                <a:gd name="T59" fmla="*/ 2 h 356"/>
                <a:gd name="T60" fmla="*/ 204 w 320"/>
                <a:gd name="T61" fmla="*/ 8 h 356"/>
                <a:gd name="T62" fmla="*/ 232 w 320"/>
                <a:gd name="T63" fmla="*/ 18 h 356"/>
                <a:gd name="T64" fmla="*/ 254 w 320"/>
                <a:gd name="T65" fmla="*/ 34 h 356"/>
                <a:gd name="T66" fmla="*/ 274 w 320"/>
                <a:gd name="T67" fmla="*/ 54 h 356"/>
                <a:gd name="T68" fmla="*/ 290 w 320"/>
                <a:gd name="T69" fmla="*/ 78 h 356"/>
                <a:gd name="T70" fmla="*/ 302 w 320"/>
                <a:gd name="T71" fmla="*/ 106 h 356"/>
                <a:gd name="T72" fmla="*/ 308 w 320"/>
                <a:gd name="T73" fmla="*/ 134 h 356"/>
                <a:gd name="T74" fmla="*/ 320 w 320"/>
                <a:gd name="T75" fmla="*/ 31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0" h="356">
                  <a:moveTo>
                    <a:pt x="246" y="356"/>
                  </a:moveTo>
                  <a:lnTo>
                    <a:pt x="238" y="342"/>
                  </a:lnTo>
                  <a:lnTo>
                    <a:pt x="302" y="304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0" y="136"/>
                  </a:lnTo>
                  <a:lnTo>
                    <a:pt x="288" y="124"/>
                  </a:lnTo>
                  <a:lnTo>
                    <a:pt x="284" y="110"/>
                  </a:lnTo>
                  <a:lnTo>
                    <a:pt x="280" y="98"/>
                  </a:lnTo>
                  <a:lnTo>
                    <a:pt x="276" y="88"/>
                  </a:lnTo>
                  <a:lnTo>
                    <a:pt x="268" y="76"/>
                  </a:lnTo>
                  <a:lnTo>
                    <a:pt x="262" y="66"/>
                  </a:lnTo>
                  <a:lnTo>
                    <a:pt x="252" y="58"/>
                  </a:lnTo>
                  <a:lnTo>
                    <a:pt x="244" y="48"/>
                  </a:lnTo>
                  <a:lnTo>
                    <a:pt x="234" y="42"/>
                  </a:lnTo>
                  <a:lnTo>
                    <a:pt x="222" y="34"/>
                  </a:lnTo>
                  <a:lnTo>
                    <a:pt x="212" y="30"/>
                  </a:lnTo>
                  <a:lnTo>
                    <a:pt x="200" y="24"/>
                  </a:lnTo>
                  <a:lnTo>
                    <a:pt x="186" y="22"/>
                  </a:lnTo>
                  <a:lnTo>
                    <a:pt x="174" y="20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48" y="20"/>
                  </a:lnTo>
                  <a:lnTo>
                    <a:pt x="134" y="22"/>
                  </a:lnTo>
                  <a:lnTo>
                    <a:pt x="122" y="24"/>
                  </a:lnTo>
                  <a:lnTo>
                    <a:pt x="110" y="30"/>
                  </a:lnTo>
                  <a:lnTo>
                    <a:pt x="98" y="34"/>
                  </a:lnTo>
                  <a:lnTo>
                    <a:pt x="88" y="42"/>
                  </a:lnTo>
                  <a:lnTo>
                    <a:pt x="68" y="58"/>
                  </a:lnTo>
                  <a:lnTo>
                    <a:pt x="52" y="76"/>
                  </a:lnTo>
                  <a:lnTo>
                    <a:pt x="46" y="88"/>
                  </a:lnTo>
                  <a:lnTo>
                    <a:pt x="40" y="98"/>
                  </a:lnTo>
                  <a:lnTo>
                    <a:pt x="36" y="110"/>
                  </a:lnTo>
                  <a:lnTo>
                    <a:pt x="32" y="124"/>
                  </a:lnTo>
                  <a:lnTo>
                    <a:pt x="30" y="136"/>
                  </a:lnTo>
                  <a:lnTo>
                    <a:pt x="30" y="150"/>
                  </a:lnTo>
                  <a:lnTo>
                    <a:pt x="20" y="304"/>
                  </a:lnTo>
                  <a:lnTo>
                    <a:pt x="84" y="342"/>
                  </a:lnTo>
                  <a:lnTo>
                    <a:pt x="76" y="356"/>
                  </a:lnTo>
                  <a:lnTo>
                    <a:pt x="0" y="314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14" y="134"/>
                  </a:lnTo>
                  <a:lnTo>
                    <a:pt x="16" y="118"/>
                  </a:lnTo>
                  <a:lnTo>
                    <a:pt x="18" y="104"/>
                  </a:lnTo>
                  <a:lnTo>
                    <a:pt x="24" y="92"/>
                  </a:lnTo>
                  <a:lnTo>
                    <a:pt x="30" y="78"/>
                  </a:lnTo>
                  <a:lnTo>
                    <a:pt x="38" y="66"/>
                  </a:lnTo>
                  <a:lnTo>
                    <a:pt x="46" y="54"/>
                  </a:lnTo>
                  <a:lnTo>
                    <a:pt x="56" y="44"/>
                  </a:lnTo>
                  <a:lnTo>
                    <a:pt x="66" y="34"/>
                  </a:lnTo>
                  <a:lnTo>
                    <a:pt x="78" y="26"/>
                  </a:lnTo>
                  <a:lnTo>
                    <a:pt x="90" y="18"/>
                  </a:lnTo>
                  <a:lnTo>
                    <a:pt x="102" y="12"/>
                  </a:lnTo>
                  <a:lnTo>
                    <a:pt x="116" y="8"/>
                  </a:lnTo>
                  <a:lnTo>
                    <a:pt x="130" y="4"/>
                  </a:lnTo>
                  <a:lnTo>
                    <a:pt x="146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2"/>
                  </a:lnTo>
                  <a:lnTo>
                    <a:pt x="190" y="4"/>
                  </a:lnTo>
                  <a:lnTo>
                    <a:pt x="204" y="8"/>
                  </a:lnTo>
                  <a:lnTo>
                    <a:pt x="218" y="12"/>
                  </a:lnTo>
                  <a:lnTo>
                    <a:pt x="232" y="18"/>
                  </a:lnTo>
                  <a:lnTo>
                    <a:pt x="244" y="26"/>
                  </a:lnTo>
                  <a:lnTo>
                    <a:pt x="254" y="34"/>
                  </a:lnTo>
                  <a:lnTo>
                    <a:pt x="266" y="44"/>
                  </a:lnTo>
                  <a:lnTo>
                    <a:pt x="274" y="54"/>
                  </a:lnTo>
                  <a:lnTo>
                    <a:pt x="284" y="66"/>
                  </a:lnTo>
                  <a:lnTo>
                    <a:pt x="290" y="78"/>
                  </a:lnTo>
                  <a:lnTo>
                    <a:pt x="298" y="92"/>
                  </a:lnTo>
                  <a:lnTo>
                    <a:pt x="302" y="106"/>
                  </a:lnTo>
                  <a:lnTo>
                    <a:pt x="306" y="120"/>
                  </a:lnTo>
                  <a:lnTo>
                    <a:pt x="308" y="134"/>
                  </a:lnTo>
                  <a:lnTo>
                    <a:pt x="308" y="150"/>
                  </a:lnTo>
                  <a:lnTo>
                    <a:pt x="320" y="314"/>
                  </a:lnTo>
                  <a:lnTo>
                    <a:pt x="246" y="3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72"/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9" name="Freeform 67"/>
            <p:cNvSpPr>
              <a:spLocks/>
            </p:cNvSpPr>
            <p:nvPr/>
          </p:nvSpPr>
          <p:spPr bwMode="auto">
            <a:xfrm>
              <a:off x="8764089" y="2787396"/>
              <a:ext cx="89137" cy="63769"/>
            </a:xfrm>
            <a:custGeom>
              <a:avLst/>
              <a:gdLst>
                <a:gd name="T0" fmla="*/ 72 w 146"/>
                <a:gd name="T1" fmla="*/ 102 h 102"/>
                <a:gd name="T2" fmla="*/ 72 w 146"/>
                <a:gd name="T3" fmla="*/ 102 h 102"/>
                <a:gd name="T4" fmla="*/ 46 w 146"/>
                <a:gd name="T5" fmla="*/ 100 h 102"/>
                <a:gd name="T6" fmla="*/ 34 w 146"/>
                <a:gd name="T7" fmla="*/ 98 h 102"/>
                <a:gd name="T8" fmla="*/ 22 w 146"/>
                <a:gd name="T9" fmla="*/ 94 h 102"/>
                <a:gd name="T10" fmla="*/ 14 w 146"/>
                <a:gd name="T11" fmla="*/ 88 h 102"/>
                <a:gd name="T12" fmla="*/ 6 w 146"/>
                <a:gd name="T13" fmla="*/ 82 h 102"/>
                <a:gd name="T14" fmla="*/ 2 w 146"/>
                <a:gd name="T15" fmla="*/ 76 h 102"/>
                <a:gd name="T16" fmla="*/ 0 w 146"/>
                <a:gd name="T17" fmla="*/ 68 h 102"/>
                <a:gd name="T18" fmla="*/ 0 w 146"/>
                <a:gd name="T19" fmla="*/ 0 h 102"/>
                <a:gd name="T20" fmla="*/ 18 w 146"/>
                <a:gd name="T21" fmla="*/ 0 h 102"/>
                <a:gd name="T22" fmla="*/ 18 w 146"/>
                <a:gd name="T23" fmla="*/ 68 h 102"/>
                <a:gd name="T24" fmla="*/ 18 w 146"/>
                <a:gd name="T25" fmla="*/ 68 h 102"/>
                <a:gd name="T26" fmla="*/ 22 w 146"/>
                <a:gd name="T27" fmla="*/ 72 h 102"/>
                <a:gd name="T28" fmla="*/ 32 w 146"/>
                <a:gd name="T29" fmla="*/ 78 h 102"/>
                <a:gd name="T30" fmla="*/ 48 w 146"/>
                <a:gd name="T31" fmla="*/ 82 h 102"/>
                <a:gd name="T32" fmla="*/ 72 w 146"/>
                <a:gd name="T33" fmla="*/ 84 h 102"/>
                <a:gd name="T34" fmla="*/ 72 w 146"/>
                <a:gd name="T35" fmla="*/ 84 h 102"/>
                <a:gd name="T36" fmla="*/ 96 w 146"/>
                <a:gd name="T37" fmla="*/ 82 h 102"/>
                <a:gd name="T38" fmla="*/ 114 w 146"/>
                <a:gd name="T39" fmla="*/ 78 h 102"/>
                <a:gd name="T40" fmla="*/ 124 w 146"/>
                <a:gd name="T41" fmla="*/ 72 h 102"/>
                <a:gd name="T42" fmla="*/ 128 w 146"/>
                <a:gd name="T43" fmla="*/ 68 h 102"/>
                <a:gd name="T44" fmla="*/ 128 w 146"/>
                <a:gd name="T45" fmla="*/ 2 h 102"/>
                <a:gd name="T46" fmla="*/ 146 w 146"/>
                <a:gd name="T47" fmla="*/ 2 h 102"/>
                <a:gd name="T48" fmla="*/ 146 w 146"/>
                <a:gd name="T49" fmla="*/ 68 h 102"/>
                <a:gd name="T50" fmla="*/ 146 w 146"/>
                <a:gd name="T51" fmla="*/ 68 h 102"/>
                <a:gd name="T52" fmla="*/ 144 w 146"/>
                <a:gd name="T53" fmla="*/ 76 h 102"/>
                <a:gd name="T54" fmla="*/ 140 w 146"/>
                <a:gd name="T55" fmla="*/ 82 h 102"/>
                <a:gd name="T56" fmla="*/ 132 w 146"/>
                <a:gd name="T57" fmla="*/ 88 h 102"/>
                <a:gd name="T58" fmla="*/ 122 w 146"/>
                <a:gd name="T59" fmla="*/ 94 h 102"/>
                <a:gd name="T60" fmla="*/ 112 w 146"/>
                <a:gd name="T61" fmla="*/ 98 h 102"/>
                <a:gd name="T62" fmla="*/ 100 w 146"/>
                <a:gd name="T63" fmla="*/ 100 h 102"/>
                <a:gd name="T64" fmla="*/ 72 w 146"/>
                <a:gd name="T65" fmla="*/ 102 h 102"/>
                <a:gd name="T66" fmla="*/ 72 w 146"/>
                <a:gd name="T6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" h="102">
                  <a:moveTo>
                    <a:pt x="72" y="102"/>
                  </a:moveTo>
                  <a:lnTo>
                    <a:pt x="72" y="102"/>
                  </a:lnTo>
                  <a:lnTo>
                    <a:pt x="46" y="100"/>
                  </a:lnTo>
                  <a:lnTo>
                    <a:pt x="34" y="98"/>
                  </a:lnTo>
                  <a:lnTo>
                    <a:pt x="22" y="94"/>
                  </a:lnTo>
                  <a:lnTo>
                    <a:pt x="14" y="88"/>
                  </a:lnTo>
                  <a:lnTo>
                    <a:pt x="6" y="82"/>
                  </a:lnTo>
                  <a:lnTo>
                    <a:pt x="2" y="76"/>
                  </a:lnTo>
                  <a:lnTo>
                    <a:pt x="0" y="68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2" y="72"/>
                  </a:lnTo>
                  <a:lnTo>
                    <a:pt x="32" y="78"/>
                  </a:lnTo>
                  <a:lnTo>
                    <a:pt x="48" y="82"/>
                  </a:lnTo>
                  <a:lnTo>
                    <a:pt x="72" y="84"/>
                  </a:lnTo>
                  <a:lnTo>
                    <a:pt x="72" y="84"/>
                  </a:lnTo>
                  <a:lnTo>
                    <a:pt x="96" y="82"/>
                  </a:lnTo>
                  <a:lnTo>
                    <a:pt x="114" y="78"/>
                  </a:lnTo>
                  <a:lnTo>
                    <a:pt x="124" y="72"/>
                  </a:lnTo>
                  <a:lnTo>
                    <a:pt x="128" y="68"/>
                  </a:lnTo>
                  <a:lnTo>
                    <a:pt x="128" y="2"/>
                  </a:lnTo>
                  <a:lnTo>
                    <a:pt x="146" y="2"/>
                  </a:lnTo>
                  <a:lnTo>
                    <a:pt x="146" y="68"/>
                  </a:lnTo>
                  <a:lnTo>
                    <a:pt x="146" y="68"/>
                  </a:lnTo>
                  <a:lnTo>
                    <a:pt x="144" y="76"/>
                  </a:lnTo>
                  <a:lnTo>
                    <a:pt x="140" y="82"/>
                  </a:lnTo>
                  <a:lnTo>
                    <a:pt x="132" y="88"/>
                  </a:lnTo>
                  <a:lnTo>
                    <a:pt x="122" y="94"/>
                  </a:lnTo>
                  <a:lnTo>
                    <a:pt x="112" y="98"/>
                  </a:lnTo>
                  <a:lnTo>
                    <a:pt x="100" y="100"/>
                  </a:lnTo>
                  <a:lnTo>
                    <a:pt x="72" y="102"/>
                  </a:lnTo>
                  <a:lnTo>
                    <a:pt x="72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72"/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0" name="Freeform 68"/>
            <p:cNvSpPr>
              <a:spLocks/>
            </p:cNvSpPr>
            <p:nvPr/>
          </p:nvSpPr>
          <p:spPr bwMode="auto">
            <a:xfrm>
              <a:off x="8668847" y="2828658"/>
              <a:ext cx="278400" cy="140042"/>
            </a:xfrm>
            <a:custGeom>
              <a:avLst/>
              <a:gdLst>
                <a:gd name="T0" fmla="*/ 438 w 456"/>
                <a:gd name="T1" fmla="*/ 224 h 224"/>
                <a:gd name="T2" fmla="*/ 438 w 456"/>
                <a:gd name="T3" fmla="*/ 142 h 224"/>
                <a:gd name="T4" fmla="*/ 436 w 456"/>
                <a:gd name="T5" fmla="*/ 116 h 224"/>
                <a:gd name="T6" fmla="*/ 430 w 456"/>
                <a:gd name="T7" fmla="*/ 94 h 224"/>
                <a:gd name="T8" fmla="*/ 402 w 456"/>
                <a:gd name="T9" fmla="*/ 54 h 224"/>
                <a:gd name="T10" fmla="*/ 364 w 456"/>
                <a:gd name="T11" fmla="*/ 28 h 224"/>
                <a:gd name="T12" fmla="*/ 340 w 456"/>
                <a:gd name="T13" fmla="*/ 22 h 224"/>
                <a:gd name="T14" fmla="*/ 316 w 456"/>
                <a:gd name="T15" fmla="*/ 18 h 224"/>
                <a:gd name="T16" fmla="*/ 228 w 456"/>
                <a:gd name="T17" fmla="*/ 130 h 224"/>
                <a:gd name="T18" fmla="*/ 140 w 456"/>
                <a:gd name="T19" fmla="*/ 18 h 224"/>
                <a:gd name="T20" fmla="*/ 128 w 456"/>
                <a:gd name="T21" fmla="*/ 20 h 224"/>
                <a:gd name="T22" fmla="*/ 104 w 456"/>
                <a:gd name="T23" fmla="*/ 24 h 224"/>
                <a:gd name="T24" fmla="*/ 72 w 456"/>
                <a:gd name="T25" fmla="*/ 40 h 224"/>
                <a:gd name="T26" fmla="*/ 40 w 456"/>
                <a:gd name="T27" fmla="*/ 72 h 224"/>
                <a:gd name="T28" fmla="*/ 24 w 456"/>
                <a:gd name="T29" fmla="*/ 106 h 224"/>
                <a:gd name="T30" fmla="*/ 18 w 456"/>
                <a:gd name="T31" fmla="*/ 130 h 224"/>
                <a:gd name="T32" fmla="*/ 18 w 456"/>
                <a:gd name="T33" fmla="*/ 224 h 224"/>
                <a:gd name="T34" fmla="*/ 0 w 456"/>
                <a:gd name="T35" fmla="*/ 142 h 224"/>
                <a:gd name="T36" fmla="*/ 0 w 456"/>
                <a:gd name="T37" fmla="*/ 128 h 224"/>
                <a:gd name="T38" fmla="*/ 6 w 456"/>
                <a:gd name="T39" fmla="*/ 100 h 224"/>
                <a:gd name="T40" fmla="*/ 18 w 456"/>
                <a:gd name="T41" fmla="*/ 74 h 224"/>
                <a:gd name="T42" fmla="*/ 32 w 456"/>
                <a:gd name="T43" fmla="*/ 52 h 224"/>
                <a:gd name="T44" fmla="*/ 52 w 456"/>
                <a:gd name="T45" fmla="*/ 32 h 224"/>
                <a:gd name="T46" fmla="*/ 74 w 456"/>
                <a:gd name="T47" fmla="*/ 18 h 224"/>
                <a:gd name="T48" fmla="*/ 100 w 456"/>
                <a:gd name="T49" fmla="*/ 8 h 224"/>
                <a:gd name="T50" fmla="*/ 126 w 456"/>
                <a:gd name="T51" fmla="*/ 2 h 224"/>
                <a:gd name="T52" fmla="*/ 170 w 456"/>
                <a:gd name="T53" fmla="*/ 0 h 224"/>
                <a:gd name="T54" fmla="*/ 288 w 456"/>
                <a:gd name="T55" fmla="*/ 0 h 224"/>
                <a:gd name="T56" fmla="*/ 316 w 456"/>
                <a:gd name="T57" fmla="*/ 0 h 224"/>
                <a:gd name="T58" fmla="*/ 344 w 456"/>
                <a:gd name="T59" fmla="*/ 4 h 224"/>
                <a:gd name="T60" fmla="*/ 370 w 456"/>
                <a:gd name="T61" fmla="*/ 12 h 224"/>
                <a:gd name="T62" fmla="*/ 394 w 456"/>
                <a:gd name="T63" fmla="*/ 24 h 224"/>
                <a:gd name="T64" fmla="*/ 416 w 456"/>
                <a:gd name="T65" fmla="*/ 42 h 224"/>
                <a:gd name="T66" fmla="*/ 432 w 456"/>
                <a:gd name="T67" fmla="*/ 62 h 224"/>
                <a:gd name="T68" fmla="*/ 446 w 456"/>
                <a:gd name="T69" fmla="*/ 86 h 224"/>
                <a:gd name="T70" fmla="*/ 454 w 456"/>
                <a:gd name="T71" fmla="*/ 114 h 224"/>
                <a:gd name="T72" fmla="*/ 456 w 456"/>
                <a:gd name="T73" fmla="*/ 14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6" h="224">
                  <a:moveTo>
                    <a:pt x="456" y="224"/>
                  </a:moveTo>
                  <a:lnTo>
                    <a:pt x="438" y="224"/>
                  </a:lnTo>
                  <a:lnTo>
                    <a:pt x="438" y="142"/>
                  </a:lnTo>
                  <a:lnTo>
                    <a:pt x="438" y="142"/>
                  </a:lnTo>
                  <a:lnTo>
                    <a:pt x="438" y="130"/>
                  </a:lnTo>
                  <a:lnTo>
                    <a:pt x="436" y="116"/>
                  </a:lnTo>
                  <a:lnTo>
                    <a:pt x="434" y="106"/>
                  </a:lnTo>
                  <a:lnTo>
                    <a:pt x="430" y="94"/>
                  </a:lnTo>
                  <a:lnTo>
                    <a:pt x="418" y="74"/>
                  </a:lnTo>
                  <a:lnTo>
                    <a:pt x="402" y="54"/>
                  </a:lnTo>
                  <a:lnTo>
                    <a:pt x="384" y="40"/>
                  </a:lnTo>
                  <a:lnTo>
                    <a:pt x="364" y="28"/>
                  </a:lnTo>
                  <a:lnTo>
                    <a:pt x="352" y="24"/>
                  </a:lnTo>
                  <a:lnTo>
                    <a:pt x="340" y="22"/>
                  </a:lnTo>
                  <a:lnTo>
                    <a:pt x="328" y="20"/>
                  </a:lnTo>
                  <a:lnTo>
                    <a:pt x="316" y="18"/>
                  </a:lnTo>
                  <a:lnTo>
                    <a:pt x="298" y="18"/>
                  </a:lnTo>
                  <a:lnTo>
                    <a:pt x="228" y="130"/>
                  </a:lnTo>
                  <a:lnTo>
                    <a:pt x="160" y="18"/>
                  </a:lnTo>
                  <a:lnTo>
                    <a:pt x="140" y="18"/>
                  </a:lnTo>
                  <a:lnTo>
                    <a:pt x="140" y="18"/>
                  </a:lnTo>
                  <a:lnTo>
                    <a:pt x="128" y="20"/>
                  </a:lnTo>
                  <a:lnTo>
                    <a:pt x="116" y="22"/>
                  </a:lnTo>
                  <a:lnTo>
                    <a:pt x="104" y="24"/>
                  </a:lnTo>
                  <a:lnTo>
                    <a:pt x="94" y="28"/>
                  </a:lnTo>
                  <a:lnTo>
                    <a:pt x="72" y="40"/>
                  </a:lnTo>
                  <a:lnTo>
                    <a:pt x="54" y="54"/>
                  </a:lnTo>
                  <a:lnTo>
                    <a:pt x="40" y="72"/>
                  </a:lnTo>
                  <a:lnTo>
                    <a:pt x="28" y="94"/>
                  </a:lnTo>
                  <a:lnTo>
                    <a:pt x="24" y="106"/>
                  </a:lnTo>
                  <a:lnTo>
                    <a:pt x="20" y="116"/>
                  </a:lnTo>
                  <a:lnTo>
                    <a:pt x="18" y="130"/>
                  </a:lnTo>
                  <a:lnTo>
                    <a:pt x="18" y="142"/>
                  </a:lnTo>
                  <a:lnTo>
                    <a:pt x="18" y="224"/>
                  </a:lnTo>
                  <a:lnTo>
                    <a:pt x="0" y="224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28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6"/>
                  </a:lnTo>
                  <a:lnTo>
                    <a:pt x="18" y="74"/>
                  </a:lnTo>
                  <a:lnTo>
                    <a:pt x="24" y="62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2" y="24"/>
                  </a:lnTo>
                  <a:lnTo>
                    <a:pt x="74" y="18"/>
                  </a:lnTo>
                  <a:lnTo>
                    <a:pt x="86" y="12"/>
                  </a:lnTo>
                  <a:lnTo>
                    <a:pt x="100" y="8"/>
                  </a:lnTo>
                  <a:lnTo>
                    <a:pt x="112" y="4"/>
                  </a:lnTo>
                  <a:lnTo>
                    <a:pt x="126" y="2"/>
                  </a:lnTo>
                  <a:lnTo>
                    <a:pt x="140" y="0"/>
                  </a:lnTo>
                  <a:lnTo>
                    <a:pt x="170" y="0"/>
                  </a:lnTo>
                  <a:lnTo>
                    <a:pt x="228" y="96"/>
                  </a:lnTo>
                  <a:lnTo>
                    <a:pt x="288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330" y="2"/>
                  </a:lnTo>
                  <a:lnTo>
                    <a:pt x="344" y="4"/>
                  </a:lnTo>
                  <a:lnTo>
                    <a:pt x="358" y="8"/>
                  </a:lnTo>
                  <a:lnTo>
                    <a:pt x="370" y="12"/>
                  </a:lnTo>
                  <a:lnTo>
                    <a:pt x="384" y="18"/>
                  </a:lnTo>
                  <a:lnTo>
                    <a:pt x="394" y="24"/>
                  </a:lnTo>
                  <a:lnTo>
                    <a:pt x="406" y="32"/>
                  </a:lnTo>
                  <a:lnTo>
                    <a:pt x="416" y="42"/>
                  </a:lnTo>
                  <a:lnTo>
                    <a:pt x="424" y="52"/>
                  </a:lnTo>
                  <a:lnTo>
                    <a:pt x="432" y="62"/>
                  </a:lnTo>
                  <a:lnTo>
                    <a:pt x="440" y="74"/>
                  </a:lnTo>
                  <a:lnTo>
                    <a:pt x="446" y="86"/>
                  </a:lnTo>
                  <a:lnTo>
                    <a:pt x="450" y="100"/>
                  </a:lnTo>
                  <a:lnTo>
                    <a:pt x="454" y="114"/>
                  </a:lnTo>
                  <a:lnTo>
                    <a:pt x="456" y="128"/>
                  </a:lnTo>
                  <a:lnTo>
                    <a:pt x="456" y="142"/>
                  </a:lnTo>
                  <a:lnTo>
                    <a:pt x="456" y="2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72"/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1" name="Rectangle 69"/>
            <p:cNvSpPr>
              <a:spLocks noChangeArrowheads="1"/>
            </p:cNvSpPr>
            <p:nvPr/>
          </p:nvSpPr>
          <p:spPr bwMode="auto">
            <a:xfrm>
              <a:off x="8711584" y="2908682"/>
              <a:ext cx="10989" cy="60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72"/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2" name="Rectangle 70"/>
            <p:cNvSpPr>
              <a:spLocks noChangeArrowheads="1"/>
            </p:cNvSpPr>
            <p:nvPr/>
          </p:nvSpPr>
          <p:spPr bwMode="auto">
            <a:xfrm>
              <a:off x="8894742" y="2908682"/>
              <a:ext cx="10989" cy="60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72"/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567" name="Avrundet rektangel 566"/>
          <p:cNvSpPr/>
          <p:nvPr/>
        </p:nvSpPr>
        <p:spPr>
          <a:xfrm>
            <a:off x="4551089" y="839369"/>
            <a:ext cx="653339" cy="666418"/>
          </a:xfrm>
          <a:prstGeom prst="roundRect">
            <a:avLst>
              <a:gd name="adj" fmla="val 6667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nb-NO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30" name="Gruppe 29"/>
          <p:cNvGrpSpPr/>
          <p:nvPr/>
        </p:nvGrpSpPr>
        <p:grpSpPr>
          <a:xfrm>
            <a:off x="5267090" y="1941068"/>
            <a:ext cx="426791" cy="648799"/>
            <a:chOff x="5266104" y="1941517"/>
            <a:chExt cx="426890" cy="648949"/>
          </a:xfrm>
        </p:grpSpPr>
        <p:sp>
          <p:nvSpPr>
            <p:cNvPr id="568" name="Avrundet rektangel 567"/>
            <p:cNvSpPr/>
            <p:nvPr/>
          </p:nvSpPr>
          <p:spPr>
            <a:xfrm>
              <a:off x="5266104" y="2365595"/>
              <a:ext cx="426890" cy="224871"/>
            </a:xfrm>
            <a:prstGeom prst="roundRect">
              <a:avLst>
                <a:gd name="adj" fmla="val 6667"/>
              </a:avLst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/>
              <a:endParaRPr lang="nb-NO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69" name="Avrundet rektangel 568"/>
            <p:cNvSpPr/>
            <p:nvPr/>
          </p:nvSpPr>
          <p:spPr>
            <a:xfrm>
              <a:off x="5271882" y="1941517"/>
              <a:ext cx="415335" cy="415998"/>
            </a:xfrm>
            <a:prstGeom prst="roundRect">
              <a:avLst>
                <a:gd name="adj" fmla="val 6667"/>
              </a:avLst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7975" rtlCol="0" anchor="ctr"/>
            <a:lstStyle/>
            <a:p>
              <a:pPr algn="ctr" defTabSz="914172"/>
              <a:endParaRPr lang="nb-NO" sz="2400" dirty="0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570" name="Gruppe 569"/>
            <p:cNvGrpSpPr/>
            <p:nvPr/>
          </p:nvGrpSpPr>
          <p:grpSpPr>
            <a:xfrm>
              <a:off x="5331845" y="2004926"/>
              <a:ext cx="295408" cy="281019"/>
              <a:chOff x="3406775" y="1055688"/>
              <a:chExt cx="1108075" cy="1054100"/>
            </a:xfrm>
          </p:grpSpPr>
          <p:sp>
            <p:nvSpPr>
              <p:cNvPr id="571" name="Freeform 5"/>
              <p:cNvSpPr>
                <a:spLocks noEditPoints="1"/>
              </p:cNvSpPr>
              <p:nvPr/>
            </p:nvSpPr>
            <p:spPr bwMode="auto">
              <a:xfrm>
                <a:off x="3765550" y="1970088"/>
                <a:ext cx="749300" cy="139700"/>
              </a:xfrm>
              <a:custGeom>
                <a:avLst/>
                <a:gdLst>
                  <a:gd name="T0" fmla="*/ 472 w 472"/>
                  <a:gd name="T1" fmla="*/ 88 h 88"/>
                  <a:gd name="T2" fmla="*/ 0 w 472"/>
                  <a:gd name="T3" fmla="*/ 88 h 88"/>
                  <a:gd name="T4" fmla="*/ 0 w 472"/>
                  <a:gd name="T5" fmla="*/ 0 h 88"/>
                  <a:gd name="T6" fmla="*/ 472 w 472"/>
                  <a:gd name="T7" fmla="*/ 0 h 88"/>
                  <a:gd name="T8" fmla="*/ 472 w 472"/>
                  <a:gd name="T9" fmla="*/ 88 h 88"/>
                  <a:gd name="T10" fmla="*/ 18 w 472"/>
                  <a:gd name="T11" fmla="*/ 70 h 88"/>
                  <a:gd name="T12" fmla="*/ 454 w 472"/>
                  <a:gd name="T13" fmla="*/ 70 h 88"/>
                  <a:gd name="T14" fmla="*/ 454 w 472"/>
                  <a:gd name="T15" fmla="*/ 18 h 88"/>
                  <a:gd name="T16" fmla="*/ 18 w 472"/>
                  <a:gd name="T17" fmla="*/ 18 h 88"/>
                  <a:gd name="T18" fmla="*/ 18 w 472"/>
                  <a:gd name="T19" fmla="*/ 7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2" h="88">
                    <a:moveTo>
                      <a:pt x="472" y="88"/>
                    </a:moveTo>
                    <a:lnTo>
                      <a:pt x="0" y="88"/>
                    </a:lnTo>
                    <a:lnTo>
                      <a:pt x="0" y="0"/>
                    </a:lnTo>
                    <a:lnTo>
                      <a:pt x="472" y="0"/>
                    </a:lnTo>
                    <a:lnTo>
                      <a:pt x="472" y="88"/>
                    </a:lnTo>
                    <a:close/>
                    <a:moveTo>
                      <a:pt x="18" y="70"/>
                    </a:moveTo>
                    <a:lnTo>
                      <a:pt x="454" y="70"/>
                    </a:lnTo>
                    <a:lnTo>
                      <a:pt x="454" y="18"/>
                    </a:lnTo>
                    <a:lnTo>
                      <a:pt x="18" y="18"/>
                    </a:lnTo>
                    <a:lnTo>
                      <a:pt x="18" y="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nb-NO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2" name="Freeform 6"/>
              <p:cNvSpPr>
                <a:spLocks noEditPoints="1"/>
              </p:cNvSpPr>
              <p:nvPr/>
            </p:nvSpPr>
            <p:spPr bwMode="auto">
              <a:xfrm>
                <a:off x="3854450" y="1862138"/>
                <a:ext cx="552450" cy="136525"/>
              </a:xfrm>
              <a:custGeom>
                <a:avLst/>
                <a:gdLst>
                  <a:gd name="T0" fmla="*/ 348 w 348"/>
                  <a:gd name="T1" fmla="*/ 86 h 86"/>
                  <a:gd name="T2" fmla="*/ 0 w 348"/>
                  <a:gd name="T3" fmla="*/ 86 h 86"/>
                  <a:gd name="T4" fmla="*/ 0 w 348"/>
                  <a:gd name="T5" fmla="*/ 26 h 86"/>
                  <a:gd name="T6" fmla="*/ 0 w 348"/>
                  <a:gd name="T7" fmla="*/ 26 h 86"/>
                  <a:gd name="T8" fmla="*/ 2 w 348"/>
                  <a:gd name="T9" fmla="*/ 16 h 86"/>
                  <a:gd name="T10" fmla="*/ 8 w 348"/>
                  <a:gd name="T11" fmla="*/ 8 h 86"/>
                  <a:gd name="T12" fmla="*/ 16 w 348"/>
                  <a:gd name="T13" fmla="*/ 2 h 86"/>
                  <a:gd name="T14" fmla="*/ 26 w 348"/>
                  <a:gd name="T15" fmla="*/ 0 h 86"/>
                  <a:gd name="T16" fmla="*/ 324 w 348"/>
                  <a:gd name="T17" fmla="*/ 0 h 86"/>
                  <a:gd name="T18" fmla="*/ 324 w 348"/>
                  <a:gd name="T19" fmla="*/ 0 h 86"/>
                  <a:gd name="T20" fmla="*/ 334 w 348"/>
                  <a:gd name="T21" fmla="*/ 2 h 86"/>
                  <a:gd name="T22" fmla="*/ 342 w 348"/>
                  <a:gd name="T23" fmla="*/ 8 h 86"/>
                  <a:gd name="T24" fmla="*/ 346 w 348"/>
                  <a:gd name="T25" fmla="*/ 16 h 86"/>
                  <a:gd name="T26" fmla="*/ 348 w 348"/>
                  <a:gd name="T27" fmla="*/ 26 h 86"/>
                  <a:gd name="T28" fmla="*/ 348 w 348"/>
                  <a:gd name="T29" fmla="*/ 86 h 86"/>
                  <a:gd name="T30" fmla="*/ 18 w 348"/>
                  <a:gd name="T31" fmla="*/ 68 h 86"/>
                  <a:gd name="T32" fmla="*/ 330 w 348"/>
                  <a:gd name="T33" fmla="*/ 68 h 86"/>
                  <a:gd name="T34" fmla="*/ 330 w 348"/>
                  <a:gd name="T35" fmla="*/ 26 h 86"/>
                  <a:gd name="T36" fmla="*/ 330 w 348"/>
                  <a:gd name="T37" fmla="*/ 26 h 86"/>
                  <a:gd name="T38" fmla="*/ 328 w 348"/>
                  <a:gd name="T39" fmla="*/ 20 h 86"/>
                  <a:gd name="T40" fmla="*/ 324 w 348"/>
                  <a:gd name="T41" fmla="*/ 18 h 86"/>
                  <a:gd name="T42" fmla="*/ 26 w 348"/>
                  <a:gd name="T43" fmla="*/ 18 h 86"/>
                  <a:gd name="T44" fmla="*/ 26 w 348"/>
                  <a:gd name="T45" fmla="*/ 18 h 86"/>
                  <a:gd name="T46" fmla="*/ 20 w 348"/>
                  <a:gd name="T47" fmla="*/ 20 h 86"/>
                  <a:gd name="T48" fmla="*/ 18 w 348"/>
                  <a:gd name="T49" fmla="*/ 26 h 86"/>
                  <a:gd name="T50" fmla="*/ 18 w 348"/>
                  <a:gd name="T51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8" h="86">
                    <a:moveTo>
                      <a:pt x="348" y="86"/>
                    </a:moveTo>
                    <a:lnTo>
                      <a:pt x="0" y="8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34" y="2"/>
                    </a:lnTo>
                    <a:lnTo>
                      <a:pt x="342" y="8"/>
                    </a:lnTo>
                    <a:lnTo>
                      <a:pt x="346" y="16"/>
                    </a:lnTo>
                    <a:lnTo>
                      <a:pt x="348" y="26"/>
                    </a:lnTo>
                    <a:lnTo>
                      <a:pt x="348" y="86"/>
                    </a:lnTo>
                    <a:close/>
                    <a:moveTo>
                      <a:pt x="18" y="68"/>
                    </a:moveTo>
                    <a:lnTo>
                      <a:pt x="330" y="68"/>
                    </a:lnTo>
                    <a:lnTo>
                      <a:pt x="330" y="26"/>
                    </a:lnTo>
                    <a:lnTo>
                      <a:pt x="330" y="26"/>
                    </a:lnTo>
                    <a:lnTo>
                      <a:pt x="328" y="20"/>
                    </a:lnTo>
                    <a:lnTo>
                      <a:pt x="324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0" y="20"/>
                    </a:lnTo>
                    <a:lnTo>
                      <a:pt x="18" y="26"/>
                    </a:lnTo>
                    <a:lnTo>
                      <a:pt x="18" y="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nb-NO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3" name="Freeform 7"/>
              <p:cNvSpPr>
                <a:spLocks noEditPoints="1"/>
              </p:cNvSpPr>
              <p:nvPr/>
            </p:nvSpPr>
            <p:spPr bwMode="auto">
              <a:xfrm>
                <a:off x="3721100" y="1128713"/>
                <a:ext cx="587375" cy="590550"/>
              </a:xfrm>
              <a:custGeom>
                <a:avLst/>
                <a:gdLst>
                  <a:gd name="T0" fmla="*/ 212 w 370"/>
                  <a:gd name="T1" fmla="*/ 372 h 372"/>
                  <a:gd name="T2" fmla="*/ 0 w 370"/>
                  <a:gd name="T3" fmla="*/ 158 h 372"/>
                  <a:gd name="T4" fmla="*/ 156 w 370"/>
                  <a:gd name="T5" fmla="*/ 0 h 372"/>
                  <a:gd name="T6" fmla="*/ 370 w 370"/>
                  <a:gd name="T7" fmla="*/ 214 h 372"/>
                  <a:gd name="T8" fmla="*/ 212 w 370"/>
                  <a:gd name="T9" fmla="*/ 372 h 372"/>
                  <a:gd name="T10" fmla="*/ 24 w 370"/>
                  <a:gd name="T11" fmla="*/ 158 h 372"/>
                  <a:gd name="T12" fmla="*/ 212 w 370"/>
                  <a:gd name="T13" fmla="*/ 346 h 372"/>
                  <a:gd name="T14" fmla="*/ 344 w 370"/>
                  <a:gd name="T15" fmla="*/ 214 h 372"/>
                  <a:gd name="T16" fmla="*/ 156 w 370"/>
                  <a:gd name="T17" fmla="*/ 26 h 372"/>
                  <a:gd name="T18" fmla="*/ 24 w 370"/>
                  <a:gd name="T19" fmla="*/ 15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0" h="372">
                    <a:moveTo>
                      <a:pt x="212" y="372"/>
                    </a:moveTo>
                    <a:lnTo>
                      <a:pt x="0" y="158"/>
                    </a:lnTo>
                    <a:lnTo>
                      <a:pt x="156" y="0"/>
                    </a:lnTo>
                    <a:lnTo>
                      <a:pt x="370" y="214"/>
                    </a:lnTo>
                    <a:lnTo>
                      <a:pt x="212" y="372"/>
                    </a:lnTo>
                    <a:close/>
                    <a:moveTo>
                      <a:pt x="24" y="158"/>
                    </a:moveTo>
                    <a:lnTo>
                      <a:pt x="212" y="346"/>
                    </a:lnTo>
                    <a:lnTo>
                      <a:pt x="344" y="214"/>
                    </a:lnTo>
                    <a:lnTo>
                      <a:pt x="156" y="26"/>
                    </a:lnTo>
                    <a:lnTo>
                      <a:pt x="24" y="15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nb-NO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4" name="Freeform 8"/>
              <p:cNvSpPr>
                <a:spLocks noEditPoints="1"/>
              </p:cNvSpPr>
              <p:nvPr/>
            </p:nvSpPr>
            <p:spPr bwMode="auto">
              <a:xfrm>
                <a:off x="3406775" y="1474788"/>
                <a:ext cx="555625" cy="558800"/>
              </a:xfrm>
              <a:custGeom>
                <a:avLst/>
                <a:gdLst>
                  <a:gd name="T0" fmla="*/ 46 w 350"/>
                  <a:gd name="T1" fmla="*/ 352 h 352"/>
                  <a:gd name="T2" fmla="*/ 46 w 350"/>
                  <a:gd name="T3" fmla="*/ 352 h 352"/>
                  <a:gd name="T4" fmla="*/ 38 w 350"/>
                  <a:gd name="T5" fmla="*/ 350 h 352"/>
                  <a:gd name="T6" fmla="*/ 28 w 350"/>
                  <a:gd name="T7" fmla="*/ 348 h 352"/>
                  <a:gd name="T8" fmla="*/ 20 w 350"/>
                  <a:gd name="T9" fmla="*/ 344 h 352"/>
                  <a:gd name="T10" fmla="*/ 14 w 350"/>
                  <a:gd name="T11" fmla="*/ 338 h 352"/>
                  <a:gd name="T12" fmla="*/ 14 w 350"/>
                  <a:gd name="T13" fmla="*/ 338 h 352"/>
                  <a:gd name="T14" fmla="*/ 14 w 350"/>
                  <a:gd name="T15" fmla="*/ 338 h 352"/>
                  <a:gd name="T16" fmla="*/ 14 w 350"/>
                  <a:gd name="T17" fmla="*/ 338 h 352"/>
                  <a:gd name="T18" fmla="*/ 14 w 350"/>
                  <a:gd name="T19" fmla="*/ 338 h 352"/>
                  <a:gd name="T20" fmla="*/ 8 w 350"/>
                  <a:gd name="T21" fmla="*/ 330 h 352"/>
                  <a:gd name="T22" fmla="*/ 2 w 350"/>
                  <a:gd name="T23" fmla="*/ 322 h 352"/>
                  <a:gd name="T24" fmla="*/ 0 w 350"/>
                  <a:gd name="T25" fmla="*/ 314 h 352"/>
                  <a:gd name="T26" fmla="*/ 0 w 350"/>
                  <a:gd name="T27" fmla="*/ 304 h 352"/>
                  <a:gd name="T28" fmla="*/ 0 w 350"/>
                  <a:gd name="T29" fmla="*/ 304 h 352"/>
                  <a:gd name="T30" fmla="*/ 0 w 350"/>
                  <a:gd name="T31" fmla="*/ 294 h 352"/>
                  <a:gd name="T32" fmla="*/ 2 w 350"/>
                  <a:gd name="T33" fmla="*/ 286 h 352"/>
                  <a:gd name="T34" fmla="*/ 8 w 350"/>
                  <a:gd name="T35" fmla="*/ 278 h 352"/>
                  <a:gd name="T36" fmla="*/ 14 w 350"/>
                  <a:gd name="T37" fmla="*/ 270 h 352"/>
                  <a:gd name="T38" fmla="*/ 284 w 350"/>
                  <a:gd name="T39" fmla="*/ 0 h 352"/>
                  <a:gd name="T40" fmla="*/ 350 w 350"/>
                  <a:gd name="T41" fmla="*/ 66 h 352"/>
                  <a:gd name="T42" fmla="*/ 80 w 350"/>
                  <a:gd name="T43" fmla="*/ 338 h 352"/>
                  <a:gd name="T44" fmla="*/ 80 w 350"/>
                  <a:gd name="T45" fmla="*/ 338 h 352"/>
                  <a:gd name="T46" fmla="*/ 72 w 350"/>
                  <a:gd name="T47" fmla="*/ 344 h 352"/>
                  <a:gd name="T48" fmla="*/ 64 w 350"/>
                  <a:gd name="T49" fmla="*/ 348 h 352"/>
                  <a:gd name="T50" fmla="*/ 56 w 350"/>
                  <a:gd name="T51" fmla="*/ 350 h 352"/>
                  <a:gd name="T52" fmla="*/ 46 w 350"/>
                  <a:gd name="T53" fmla="*/ 352 h 352"/>
                  <a:gd name="T54" fmla="*/ 46 w 350"/>
                  <a:gd name="T55" fmla="*/ 352 h 352"/>
                  <a:gd name="T56" fmla="*/ 284 w 350"/>
                  <a:gd name="T57" fmla="*/ 26 h 352"/>
                  <a:gd name="T58" fmla="*/ 26 w 350"/>
                  <a:gd name="T59" fmla="*/ 284 h 352"/>
                  <a:gd name="T60" fmla="*/ 26 w 350"/>
                  <a:gd name="T61" fmla="*/ 284 h 352"/>
                  <a:gd name="T62" fmla="*/ 20 w 350"/>
                  <a:gd name="T63" fmla="*/ 294 h 352"/>
                  <a:gd name="T64" fmla="*/ 18 w 350"/>
                  <a:gd name="T65" fmla="*/ 304 h 352"/>
                  <a:gd name="T66" fmla="*/ 18 w 350"/>
                  <a:gd name="T67" fmla="*/ 304 h 352"/>
                  <a:gd name="T68" fmla="*/ 20 w 350"/>
                  <a:gd name="T69" fmla="*/ 316 h 352"/>
                  <a:gd name="T70" fmla="*/ 26 w 350"/>
                  <a:gd name="T71" fmla="*/ 324 h 352"/>
                  <a:gd name="T72" fmla="*/ 26 w 350"/>
                  <a:gd name="T73" fmla="*/ 324 h 352"/>
                  <a:gd name="T74" fmla="*/ 26 w 350"/>
                  <a:gd name="T75" fmla="*/ 324 h 352"/>
                  <a:gd name="T76" fmla="*/ 30 w 350"/>
                  <a:gd name="T77" fmla="*/ 328 h 352"/>
                  <a:gd name="T78" fmla="*/ 36 w 350"/>
                  <a:gd name="T79" fmla="*/ 330 h 352"/>
                  <a:gd name="T80" fmla="*/ 46 w 350"/>
                  <a:gd name="T81" fmla="*/ 332 h 352"/>
                  <a:gd name="T82" fmla="*/ 58 w 350"/>
                  <a:gd name="T83" fmla="*/ 330 h 352"/>
                  <a:gd name="T84" fmla="*/ 62 w 350"/>
                  <a:gd name="T85" fmla="*/ 328 h 352"/>
                  <a:gd name="T86" fmla="*/ 66 w 350"/>
                  <a:gd name="T87" fmla="*/ 324 h 352"/>
                  <a:gd name="T88" fmla="*/ 324 w 350"/>
                  <a:gd name="T89" fmla="*/ 66 h 352"/>
                  <a:gd name="T90" fmla="*/ 284 w 350"/>
                  <a:gd name="T91" fmla="*/ 2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0" h="352">
                    <a:moveTo>
                      <a:pt x="46" y="352"/>
                    </a:moveTo>
                    <a:lnTo>
                      <a:pt x="46" y="352"/>
                    </a:lnTo>
                    <a:lnTo>
                      <a:pt x="38" y="350"/>
                    </a:lnTo>
                    <a:lnTo>
                      <a:pt x="28" y="348"/>
                    </a:lnTo>
                    <a:lnTo>
                      <a:pt x="20" y="344"/>
                    </a:lnTo>
                    <a:lnTo>
                      <a:pt x="14" y="338"/>
                    </a:lnTo>
                    <a:lnTo>
                      <a:pt x="14" y="338"/>
                    </a:lnTo>
                    <a:lnTo>
                      <a:pt x="14" y="338"/>
                    </a:lnTo>
                    <a:lnTo>
                      <a:pt x="14" y="338"/>
                    </a:lnTo>
                    <a:lnTo>
                      <a:pt x="14" y="338"/>
                    </a:lnTo>
                    <a:lnTo>
                      <a:pt x="8" y="330"/>
                    </a:lnTo>
                    <a:lnTo>
                      <a:pt x="2" y="322"/>
                    </a:lnTo>
                    <a:lnTo>
                      <a:pt x="0" y="314"/>
                    </a:lnTo>
                    <a:lnTo>
                      <a:pt x="0" y="304"/>
                    </a:lnTo>
                    <a:lnTo>
                      <a:pt x="0" y="304"/>
                    </a:lnTo>
                    <a:lnTo>
                      <a:pt x="0" y="294"/>
                    </a:lnTo>
                    <a:lnTo>
                      <a:pt x="2" y="286"/>
                    </a:lnTo>
                    <a:lnTo>
                      <a:pt x="8" y="278"/>
                    </a:lnTo>
                    <a:lnTo>
                      <a:pt x="14" y="270"/>
                    </a:lnTo>
                    <a:lnTo>
                      <a:pt x="284" y="0"/>
                    </a:lnTo>
                    <a:lnTo>
                      <a:pt x="350" y="66"/>
                    </a:lnTo>
                    <a:lnTo>
                      <a:pt x="80" y="338"/>
                    </a:lnTo>
                    <a:lnTo>
                      <a:pt x="80" y="338"/>
                    </a:lnTo>
                    <a:lnTo>
                      <a:pt x="72" y="344"/>
                    </a:lnTo>
                    <a:lnTo>
                      <a:pt x="64" y="348"/>
                    </a:lnTo>
                    <a:lnTo>
                      <a:pt x="56" y="350"/>
                    </a:lnTo>
                    <a:lnTo>
                      <a:pt x="46" y="352"/>
                    </a:lnTo>
                    <a:lnTo>
                      <a:pt x="46" y="352"/>
                    </a:lnTo>
                    <a:close/>
                    <a:moveTo>
                      <a:pt x="284" y="26"/>
                    </a:moveTo>
                    <a:lnTo>
                      <a:pt x="26" y="284"/>
                    </a:lnTo>
                    <a:lnTo>
                      <a:pt x="26" y="284"/>
                    </a:lnTo>
                    <a:lnTo>
                      <a:pt x="20" y="294"/>
                    </a:lnTo>
                    <a:lnTo>
                      <a:pt x="18" y="304"/>
                    </a:lnTo>
                    <a:lnTo>
                      <a:pt x="18" y="304"/>
                    </a:lnTo>
                    <a:lnTo>
                      <a:pt x="20" y="316"/>
                    </a:lnTo>
                    <a:lnTo>
                      <a:pt x="26" y="324"/>
                    </a:lnTo>
                    <a:lnTo>
                      <a:pt x="26" y="324"/>
                    </a:lnTo>
                    <a:lnTo>
                      <a:pt x="26" y="324"/>
                    </a:lnTo>
                    <a:lnTo>
                      <a:pt x="30" y="328"/>
                    </a:lnTo>
                    <a:lnTo>
                      <a:pt x="36" y="330"/>
                    </a:lnTo>
                    <a:lnTo>
                      <a:pt x="46" y="332"/>
                    </a:lnTo>
                    <a:lnTo>
                      <a:pt x="58" y="330"/>
                    </a:lnTo>
                    <a:lnTo>
                      <a:pt x="62" y="328"/>
                    </a:lnTo>
                    <a:lnTo>
                      <a:pt x="66" y="324"/>
                    </a:lnTo>
                    <a:lnTo>
                      <a:pt x="324" y="66"/>
                    </a:lnTo>
                    <a:lnTo>
                      <a:pt x="284" y="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nb-NO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5" name="Freeform 9"/>
              <p:cNvSpPr>
                <a:spLocks noEditPoints="1"/>
              </p:cNvSpPr>
              <p:nvPr/>
            </p:nvSpPr>
            <p:spPr bwMode="auto">
              <a:xfrm>
                <a:off x="4003675" y="1414463"/>
                <a:ext cx="377825" cy="377825"/>
              </a:xfrm>
              <a:custGeom>
                <a:avLst/>
                <a:gdLst>
                  <a:gd name="T0" fmla="*/ 50 w 238"/>
                  <a:gd name="T1" fmla="*/ 238 h 238"/>
                  <a:gd name="T2" fmla="*/ 50 w 238"/>
                  <a:gd name="T3" fmla="*/ 238 h 238"/>
                  <a:gd name="T4" fmla="*/ 40 w 238"/>
                  <a:gd name="T5" fmla="*/ 236 h 238"/>
                  <a:gd name="T6" fmla="*/ 32 w 238"/>
                  <a:gd name="T7" fmla="*/ 230 h 238"/>
                  <a:gd name="T8" fmla="*/ 0 w 238"/>
                  <a:gd name="T9" fmla="*/ 200 h 238"/>
                  <a:gd name="T10" fmla="*/ 200 w 238"/>
                  <a:gd name="T11" fmla="*/ 0 h 238"/>
                  <a:gd name="T12" fmla="*/ 230 w 238"/>
                  <a:gd name="T13" fmla="*/ 30 h 238"/>
                  <a:gd name="T14" fmla="*/ 230 w 238"/>
                  <a:gd name="T15" fmla="*/ 30 h 238"/>
                  <a:gd name="T16" fmla="*/ 236 w 238"/>
                  <a:gd name="T17" fmla="*/ 40 h 238"/>
                  <a:gd name="T18" fmla="*/ 238 w 238"/>
                  <a:gd name="T19" fmla="*/ 50 h 238"/>
                  <a:gd name="T20" fmla="*/ 236 w 238"/>
                  <a:gd name="T21" fmla="*/ 60 h 238"/>
                  <a:gd name="T22" fmla="*/ 230 w 238"/>
                  <a:gd name="T23" fmla="*/ 68 h 238"/>
                  <a:gd name="T24" fmla="*/ 70 w 238"/>
                  <a:gd name="T25" fmla="*/ 230 h 238"/>
                  <a:gd name="T26" fmla="*/ 70 w 238"/>
                  <a:gd name="T27" fmla="*/ 230 h 238"/>
                  <a:gd name="T28" fmla="*/ 60 w 238"/>
                  <a:gd name="T29" fmla="*/ 236 h 238"/>
                  <a:gd name="T30" fmla="*/ 50 w 238"/>
                  <a:gd name="T31" fmla="*/ 238 h 238"/>
                  <a:gd name="T32" fmla="*/ 50 w 238"/>
                  <a:gd name="T33" fmla="*/ 238 h 238"/>
                  <a:gd name="T34" fmla="*/ 26 w 238"/>
                  <a:gd name="T35" fmla="*/ 200 h 238"/>
                  <a:gd name="T36" fmla="*/ 44 w 238"/>
                  <a:gd name="T37" fmla="*/ 218 h 238"/>
                  <a:gd name="T38" fmla="*/ 44 w 238"/>
                  <a:gd name="T39" fmla="*/ 218 h 238"/>
                  <a:gd name="T40" fmla="*/ 46 w 238"/>
                  <a:gd name="T41" fmla="*/ 220 h 238"/>
                  <a:gd name="T42" fmla="*/ 50 w 238"/>
                  <a:gd name="T43" fmla="*/ 220 h 238"/>
                  <a:gd name="T44" fmla="*/ 50 w 238"/>
                  <a:gd name="T45" fmla="*/ 220 h 238"/>
                  <a:gd name="T46" fmla="*/ 50 w 238"/>
                  <a:gd name="T47" fmla="*/ 220 h 238"/>
                  <a:gd name="T48" fmla="*/ 54 w 238"/>
                  <a:gd name="T49" fmla="*/ 220 h 238"/>
                  <a:gd name="T50" fmla="*/ 56 w 238"/>
                  <a:gd name="T51" fmla="*/ 218 h 238"/>
                  <a:gd name="T52" fmla="*/ 218 w 238"/>
                  <a:gd name="T53" fmla="*/ 56 h 238"/>
                  <a:gd name="T54" fmla="*/ 218 w 238"/>
                  <a:gd name="T55" fmla="*/ 56 h 238"/>
                  <a:gd name="T56" fmla="*/ 220 w 238"/>
                  <a:gd name="T57" fmla="*/ 54 h 238"/>
                  <a:gd name="T58" fmla="*/ 220 w 238"/>
                  <a:gd name="T59" fmla="*/ 50 h 238"/>
                  <a:gd name="T60" fmla="*/ 220 w 238"/>
                  <a:gd name="T61" fmla="*/ 46 h 238"/>
                  <a:gd name="T62" fmla="*/ 218 w 238"/>
                  <a:gd name="T63" fmla="*/ 44 h 238"/>
                  <a:gd name="T64" fmla="*/ 200 w 238"/>
                  <a:gd name="T65" fmla="*/ 26 h 238"/>
                  <a:gd name="T66" fmla="*/ 26 w 238"/>
                  <a:gd name="T67" fmla="*/ 20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8" h="238">
                    <a:moveTo>
                      <a:pt x="50" y="238"/>
                    </a:moveTo>
                    <a:lnTo>
                      <a:pt x="50" y="238"/>
                    </a:lnTo>
                    <a:lnTo>
                      <a:pt x="40" y="236"/>
                    </a:lnTo>
                    <a:lnTo>
                      <a:pt x="32" y="230"/>
                    </a:lnTo>
                    <a:lnTo>
                      <a:pt x="0" y="200"/>
                    </a:lnTo>
                    <a:lnTo>
                      <a:pt x="200" y="0"/>
                    </a:lnTo>
                    <a:lnTo>
                      <a:pt x="230" y="30"/>
                    </a:lnTo>
                    <a:lnTo>
                      <a:pt x="230" y="30"/>
                    </a:lnTo>
                    <a:lnTo>
                      <a:pt x="236" y="40"/>
                    </a:lnTo>
                    <a:lnTo>
                      <a:pt x="238" y="50"/>
                    </a:lnTo>
                    <a:lnTo>
                      <a:pt x="236" y="60"/>
                    </a:lnTo>
                    <a:lnTo>
                      <a:pt x="230" y="68"/>
                    </a:lnTo>
                    <a:lnTo>
                      <a:pt x="70" y="230"/>
                    </a:lnTo>
                    <a:lnTo>
                      <a:pt x="70" y="230"/>
                    </a:lnTo>
                    <a:lnTo>
                      <a:pt x="60" y="236"/>
                    </a:lnTo>
                    <a:lnTo>
                      <a:pt x="50" y="238"/>
                    </a:lnTo>
                    <a:lnTo>
                      <a:pt x="50" y="238"/>
                    </a:lnTo>
                    <a:close/>
                    <a:moveTo>
                      <a:pt x="26" y="200"/>
                    </a:moveTo>
                    <a:lnTo>
                      <a:pt x="44" y="218"/>
                    </a:lnTo>
                    <a:lnTo>
                      <a:pt x="44" y="218"/>
                    </a:lnTo>
                    <a:lnTo>
                      <a:pt x="46" y="220"/>
                    </a:lnTo>
                    <a:lnTo>
                      <a:pt x="50" y="220"/>
                    </a:lnTo>
                    <a:lnTo>
                      <a:pt x="50" y="220"/>
                    </a:lnTo>
                    <a:lnTo>
                      <a:pt x="50" y="220"/>
                    </a:lnTo>
                    <a:lnTo>
                      <a:pt x="54" y="220"/>
                    </a:lnTo>
                    <a:lnTo>
                      <a:pt x="56" y="218"/>
                    </a:lnTo>
                    <a:lnTo>
                      <a:pt x="218" y="56"/>
                    </a:lnTo>
                    <a:lnTo>
                      <a:pt x="218" y="56"/>
                    </a:lnTo>
                    <a:lnTo>
                      <a:pt x="220" y="54"/>
                    </a:lnTo>
                    <a:lnTo>
                      <a:pt x="220" y="50"/>
                    </a:lnTo>
                    <a:lnTo>
                      <a:pt x="220" y="46"/>
                    </a:lnTo>
                    <a:lnTo>
                      <a:pt x="218" y="44"/>
                    </a:lnTo>
                    <a:lnTo>
                      <a:pt x="200" y="26"/>
                    </a:lnTo>
                    <a:lnTo>
                      <a:pt x="26" y="2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nb-NO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6" name="Freeform 10"/>
              <p:cNvSpPr>
                <a:spLocks noEditPoints="1"/>
              </p:cNvSpPr>
              <p:nvPr/>
            </p:nvSpPr>
            <p:spPr bwMode="auto">
              <a:xfrm>
                <a:off x="3644900" y="1055688"/>
                <a:ext cx="377825" cy="377825"/>
              </a:xfrm>
              <a:custGeom>
                <a:avLst/>
                <a:gdLst>
                  <a:gd name="T0" fmla="*/ 38 w 238"/>
                  <a:gd name="T1" fmla="*/ 238 h 238"/>
                  <a:gd name="T2" fmla="*/ 8 w 238"/>
                  <a:gd name="T3" fmla="*/ 208 h 238"/>
                  <a:gd name="T4" fmla="*/ 8 w 238"/>
                  <a:gd name="T5" fmla="*/ 208 h 238"/>
                  <a:gd name="T6" fmla="*/ 2 w 238"/>
                  <a:gd name="T7" fmla="*/ 198 h 238"/>
                  <a:gd name="T8" fmla="*/ 0 w 238"/>
                  <a:gd name="T9" fmla="*/ 188 h 238"/>
                  <a:gd name="T10" fmla="*/ 0 w 238"/>
                  <a:gd name="T11" fmla="*/ 188 h 238"/>
                  <a:gd name="T12" fmla="*/ 2 w 238"/>
                  <a:gd name="T13" fmla="*/ 178 h 238"/>
                  <a:gd name="T14" fmla="*/ 8 w 238"/>
                  <a:gd name="T15" fmla="*/ 170 h 238"/>
                  <a:gd name="T16" fmla="*/ 170 w 238"/>
                  <a:gd name="T17" fmla="*/ 8 h 238"/>
                  <a:gd name="T18" fmla="*/ 170 w 238"/>
                  <a:gd name="T19" fmla="*/ 8 h 238"/>
                  <a:gd name="T20" fmla="*/ 178 w 238"/>
                  <a:gd name="T21" fmla="*/ 2 h 238"/>
                  <a:gd name="T22" fmla="*/ 188 w 238"/>
                  <a:gd name="T23" fmla="*/ 0 h 238"/>
                  <a:gd name="T24" fmla="*/ 198 w 238"/>
                  <a:gd name="T25" fmla="*/ 2 h 238"/>
                  <a:gd name="T26" fmla="*/ 208 w 238"/>
                  <a:gd name="T27" fmla="*/ 8 h 238"/>
                  <a:gd name="T28" fmla="*/ 238 w 238"/>
                  <a:gd name="T29" fmla="*/ 38 h 238"/>
                  <a:gd name="T30" fmla="*/ 38 w 238"/>
                  <a:gd name="T31" fmla="*/ 238 h 238"/>
                  <a:gd name="T32" fmla="*/ 188 w 238"/>
                  <a:gd name="T33" fmla="*/ 18 h 238"/>
                  <a:gd name="T34" fmla="*/ 188 w 238"/>
                  <a:gd name="T35" fmla="*/ 18 h 238"/>
                  <a:gd name="T36" fmla="*/ 186 w 238"/>
                  <a:gd name="T37" fmla="*/ 18 h 238"/>
                  <a:gd name="T38" fmla="*/ 182 w 238"/>
                  <a:gd name="T39" fmla="*/ 20 h 238"/>
                  <a:gd name="T40" fmla="*/ 20 w 238"/>
                  <a:gd name="T41" fmla="*/ 182 h 238"/>
                  <a:gd name="T42" fmla="*/ 20 w 238"/>
                  <a:gd name="T43" fmla="*/ 182 h 238"/>
                  <a:gd name="T44" fmla="*/ 18 w 238"/>
                  <a:gd name="T45" fmla="*/ 184 h 238"/>
                  <a:gd name="T46" fmla="*/ 18 w 238"/>
                  <a:gd name="T47" fmla="*/ 188 h 238"/>
                  <a:gd name="T48" fmla="*/ 18 w 238"/>
                  <a:gd name="T49" fmla="*/ 188 h 238"/>
                  <a:gd name="T50" fmla="*/ 18 w 238"/>
                  <a:gd name="T51" fmla="*/ 192 h 238"/>
                  <a:gd name="T52" fmla="*/ 20 w 238"/>
                  <a:gd name="T53" fmla="*/ 194 h 238"/>
                  <a:gd name="T54" fmla="*/ 38 w 238"/>
                  <a:gd name="T55" fmla="*/ 212 h 238"/>
                  <a:gd name="T56" fmla="*/ 212 w 238"/>
                  <a:gd name="T57" fmla="*/ 38 h 238"/>
                  <a:gd name="T58" fmla="*/ 194 w 238"/>
                  <a:gd name="T59" fmla="*/ 20 h 238"/>
                  <a:gd name="T60" fmla="*/ 194 w 238"/>
                  <a:gd name="T61" fmla="*/ 20 h 238"/>
                  <a:gd name="T62" fmla="*/ 192 w 238"/>
                  <a:gd name="T63" fmla="*/ 18 h 238"/>
                  <a:gd name="T64" fmla="*/ 188 w 238"/>
                  <a:gd name="T65" fmla="*/ 18 h 238"/>
                  <a:gd name="T66" fmla="*/ 188 w 238"/>
                  <a:gd name="T67" fmla="*/ 1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8" h="238">
                    <a:moveTo>
                      <a:pt x="38" y="238"/>
                    </a:moveTo>
                    <a:lnTo>
                      <a:pt x="8" y="208"/>
                    </a:lnTo>
                    <a:lnTo>
                      <a:pt x="8" y="208"/>
                    </a:lnTo>
                    <a:lnTo>
                      <a:pt x="2" y="198"/>
                    </a:lnTo>
                    <a:lnTo>
                      <a:pt x="0" y="188"/>
                    </a:lnTo>
                    <a:lnTo>
                      <a:pt x="0" y="188"/>
                    </a:lnTo>
                    <a:lnTo>
                      <a:pt x="2" y="178"/>
                    </a:lnTo>
                    <a:lnTo>
                      <a:pt x="8" y="170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8" y="2"/>
                    </a:lnTo>
                    <a:lnTo>
                      <a:pt x="188" y="0"/>
                    </a:lnTo>
                    <a:lnTo>
                      <a:pt x="198" y="2"/>
                    </a:lnTo>
                    <a:lnTo>
                      <a:pt x="208" y="8"/>
                    </a:lnTo>
                    <a:lnTo>
                      <a:pt x="238" y="38"/>
                    </a:lnTo>
                    <a:lnTo>
                      <a:pt x="38" y="238"/>
                    </a:lnTo>
                    <a:close/>
                    <a:moveTo>
                      <a:pt x="188" y="18"/>
                    </a:moveTo>
                    <a:lnTo>
                      <a:pt x="188" y="18"/>
                    </a:lnTo>
                    <a:lnTo>
                      <a:pt x="186" y="18"/>
                    </a:lnTo>
                    <a:lnTo>
                      <a:pt x="182" y="20"/>
                    </a:lnTo>
                    <a:lnTo>
                      <a:pt x="20" y="182"/>
                    </a:lnTo>
                    <a:lnTo>
                      <a:pt x="20" y="182"/>
                    </a:lnTo>
                    <a:lnTo>
                      <a:pt x="18" y="184"/>
                    </a:lnTo>
                    <a:lnTo>
                      <a:pt x="18" y="188"/>
                    </a:lnTo>
                    <a:lnTo>
                      <a:pt x="18" y="188"/>
                    </a:lnTo>
                    <a:lnTo>
                      <a:pt x="18" y="192"/>
                    </a:lnTo>
                    <a:lnTo>
                      <a:pt x="20" y="194"/>
                    </a:lnTo>
                    <a:lnTo>
                      <a:pt x="38" y="212"/>
                    </a:lnTo>
                    <a:lnTo>
                      <a:pt x="212" y="38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2" y="18"/>
                    </a:lnTo>
                    <a:lnTo>
                      <a:pt x="188" y="18"/>
                    </a:lnTo>
                    <a:lnTo>
                      <a:pt x="188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nb-NO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7" name="Freeform 11"/>
              <p:cNvSpPr>
                <a:spLocks/>
              </p:cNvSpPr>
              <p:nvPr/>
            </p:nvSpPr>
            <p:spPr bwMode="auto">
              <a:xfrm>
                <a:off x="3946525" y="1236663"/>
                <a:ext cx="254000" cy="254000"/>
              </a:xfrm>
              <a:custGeom>
                <a:avLst/>
                <a:gdLst>
                  <a:gd name="T0" fmla="*/ 150 w 160"/>
                  <a:gd name="T1" fmla="*/ 160 h 160"/>
                  <a:gd name="T2" fmla="*/ 150 w 160"/>
                  <a:gd name="T3" fmla="*/ 160 h 160"/>
                  <a:gd name="T4" fmla="*/ 148 w 160"/>
                  <a:gd name="T5" fmla="*/ 160 h 160"/>
                  <a:gd name="T6" fmla="*/ 144 w 160"/>
                  <a:gd name="T7" fmla="*/ 158 h 160"/>
                  <a:gd name="T8" fmla="*/ 4 w 160"/>
                  <a:gd name="T9" fmla="*/ 16 h 160"/>
                  <a:gd name="T10" fmla="*/ 4 w 160"/>
                  <a:gd name="T11" fmla="*/ 16 h 160"/>
                  <a:gd name="T12" fmla="*/ 2 w 160"/>
                  <a:gd name="T13" fmla="*/ 14 h 160"/>
                  <a:gd name="T14" fmla="*/ 0 w 160"/>
                  <a:gd name="T15" fmla="*/ 10 h 160"/>
                  <a:gd name="T16" fmla="*/ 2 w 160"/>
                  <a:gd name="T17" fmla="*/ 6 h 160"/>
                  <a:gd name="T18" fmla="*/ 4 w 160"/>
                  <a:gd name="T19" fmla="*/ 4 h 160"/>
                  <a:gd name="T20" fmla="*/ 4 w 160"/>
                  <a:gd name="T21" fmla="*/ 4 h 160"/>
                  <a:gd name="T22" fmla="*/ 6 w 160"/>
                  <a:gd name="T23" fmla="*/ 2 h 160"/>
                  <a:gd name="T24" fmla="*/ 10 w 160"/>
                  <a:gd name="T25" fmla="*/ 0 h 160"/>
                  <a:gd name="T26" fmla="*/ 14 w 160"/>
                  <a:gd name="T27" fmla="*/ 2 h 160"/>
                  <a:gd name="T28" fmla="*/ 16 w 160"/>
                  <a:gd name="T29" fmla="*/ 4 h 160"/>
                  <a:gd name="T30" fmla="*/ 158 w 160"/>
                  <a:gd name="T31" fmla="*/ 144 h 160"/>
                  <a:gd name="T32" fmla="*/ 158 w 160"/>
                  <a:gd name="T33" fmla="*/ 144 h 160"/>
                  <a:gd name="T34" fmla="*/ 158 w 160"/>
                  <a:gd name="T35" fmla="*/ 148 h 160"/>
                  <a:gd name="T36" fmla="*/ 160 w 160"/>
                  <a:gd name="T37" fmla="*/ 150 h 160"/>
                  <a:gd name="T38" fmla="*/ 158 w 160"/>
                  <a:gd name="T39" fmla="*/ 154 h 160"/>
                  <a:gd name="T40" fmla="*/ 158 w 160"/>
                  <a:gd name="T41" fmla="*/ 158 h 160"/>
                  <a:gd name="T42" fmla="*/ 158 w 160"/>
                  <a:gd name="T43" fmla="*/ 158 h 160"/>
                  <a:gd name="T44" fmla="*/ 154 w 160"/>
                  <a:gd name="T45" fmla="*/ 160 h 160"/>
                  <a:gd name="T46" fmla="*/ 150 w 160"/>
                  <a:gd name="T47" fmla="*/ 160 h 160"/>
                  <a:gd name="T48" fmla="*/ 150 w 160"/>
                  <a:gd name="T49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0" h="160">
                    <a:moveTo>
                      <a:pt x="150" y="160"/>
                    </a:moveTo>
                    <a:lnTo>
                      <a:pt x="150" y="160"/>
                    </a:lnTo>
                    <a:lnTo>
                      <a:pt x="148" y="160"/>
                    </a:lnTo>
                    <a:lnTo>
                      <a:pt x="144" y="15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58" y="144"/>
                    </a:lnTo>
                    <a:lnTo>
                      <a:pt x="158" y="144"/>
                    </a:lnTo>
                    <a:lnTo>
                      <a:pt x="158" y="148"/>
                    </a:lnTo>
                    <a:lnTo>
                      <a:pt x="160" y="150"/>
                    </a:lnTo>
                    <a:lnTo>
                      <a:pt x="158" y="154"/>
                    </a:lnTo>
                    <a:lnTo>
                      <a:pt x="158" y="158"/>
                    </a:lnTo>
                    <a:lnTo>
                      <a:pt x="158" y="158"/>
                    </a:lnTo>
                    <a:lnTo>
                      <a:pt x="154" y="160"/>
                    </a:lnTo>
                    <a:lnTo>
                      <a:pt x="150" y="160"/>
                    </a:lnTo>
                    <a:lnTo>
                      <a:pt x="15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nb-NO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8" name="Freeform 12"/>
              <p:cNvSpPr>
                <a:spLocks/>
              </p:cNvSpPr>
              <p:nvPr/>
            </p:nvSpPr>
            <p:spPr bwMode="auto">
              <a:xfrm>
                <a:off x="3829050" y="1357313"/>
                <a:ext cx="250825" cy="254000"/>
              </a:xfrm>
              <a:custGeom>
                <a:avLst/>
                <a:gdLst>
                  <a:gd name="T0" fmla="*/ 150 w 158"/>
                  <a:gd name="T1" fmla="*/ 160 h 160"/>
                  <a:gd name="T2" fmla="*/ 150 w 158"/>
                  <a:gd name="T3" fmla="*/ 160 h 160"/>
                  <a:gd name="T4" fmla="*/ 146 w 158"/>
                  <a:gd name="T5" fmla="*/ 158 h 160"/>
                  <a:gd name="T6" fmla="*/ 142 w 158"/>
                  <a:gd name="T7" fmla="*/ 156 h 160"/>
                  <a:gd name="T8" fmla="*/ 2 w 158"/>
                  <a:gd name="T9" fmla="*/ 16 h 160"/>
                  <a:gd name="T10" fmla="*/ 2 w 158"/>
                  <a:gd name="T11" fmla="*/ 16 h 160"/>
                  <a:gd name="T12" fmla="*/ 0 w 158"/>
                  <a:gd name="T13" fmla="*/ 12 h 160"/>
                  <a:gd name="T14" fmla="*/ 0 w 158"/>
                  <a:gd name="T15" fmla="*/ 10 h 160"/>
                  <a:gd name="T16" fmla="*/ 0 w 158"/>
                  <a:gd name="T17" fmla="*/ 6 h 160"/>
                  <a:gd name="T18" fmla="*/ 2 w 158"/>
                  <a:gd name="T19" fmla="*/ 2 h 160"/>
                  <a:gd name="T20" fmla="*/ 2 w 158"/>
                  <a:gd name="T21" fmla="*/ 2 h 160"/>
                  <a:gd name="T22" fmla="*/ 4 w 158"/>
                  <a:gd name="T23" fmla="*/ 0 h 160"/>
                  <a:gd name="T24" fmla="*/ 8 w 158"/>
                  <a:gd name="T25" fmla="*/ 0 h 160"/>
                  <a:gd name="T26" fmla="*/ 12 w 158"/>
                  <a:gd name="T27" fmla="*/ 0 h 160"/>
                  <a:gd name="T28" fmla="*/ 14 w 158"/>
                  <a:gd name="T29" fmla="*/ 2 h 160"/>
                  <a:gd name="T30" fmla="*/ 156 w 158"/>
                  <a:gd name="T31" fmla="*/ 144 h 160"/>
                  <a:gd name="T32" fmla="*/ 156 w 158"/>
                  <a:gd name="T33" fmla="*/ 144 h 160"/>
                  <a:gd name="T34" fmla="*/ 158 w 158"/>
                  <a:gd name="T35" fmla="*/ 146 h 160"/>
                  <a:gd name="T36" fmla="*/ 158 w 158"/>
                  <a:gd name="T37" fmla="*/ 150 h 160"/>
                  <a:gd name="T38" fmla="*/ 158 w 158"/>
                  <a:gd name="T39" fmla="*/ 154 h 160"/>
                  <a:gd name="T40" fmla="*/ 156 w 158"/>
                  <a:gd name="T41" fmla="*/ 156 h 160"/>
                  <a:gd name="T42" fmla="*/ 156 w 158"/>
                  <a:gd name="T43" fmla="*/ 156 h 160"/>
                  <a:gd name="T44" fmla="*/ 152 w 158"/>
                  <a:gd name="T45" fmla="*/ 158 h 160"/>
                  <a:gd name="T46" fmla="*/ 150 w 158"/>
                  <a:gd name="T47" fmla="*/ 160 h 160"/>
                  <a:gd name="T48" fmla="*/ 150 w 158"/>
                  <a:gd name="T49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8" h="160">
                    <a:moveTo>
                      <a:pt x="150" y="160"/>
                    </a:moveTo>
                    <a:lnTo>
                      <a:pt x="150" y="160"/>
                    </a:lnTo>
                    <a:lnTo>
                      <a:pt x="146" y="158"/>
                    </a:lnTo>
                    <a:lnTo>
                      <a:pt x="142" y="15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56" y="144"/>
                    </a:lnTo>
                    <a:lnTo>
                      <a:pt x="156" y="144"/>
                    </a:lnTo>
                    <a:lnTo>
                      <a:pt x="158" y="146"/>
                    </a:lnTo>
                    <a:lnTo>
                      <a:pt x="158" y="150"/>
                    </a:lnTo>
                    <a:lnTo>
                      <a:pt x="158" y="154"/>
                    </a:lnTo>
                    <a:lnTo>
                      <a:pt x="156" y="156"/>
                    </a:lnTo>
                    <a:lnTo>
                      <a:pt x="156" y="156"/>
                    </a:lnTo>
                    <a:lnTo>
                      <a:pt x="152" y="158"/>
                    </a:lnTo>
                    <a:lnTo>
                      <a:pt x="150" y="160"/>
                    </a:lnTo>
                    <a:lnTo>
                      <a:pt x="15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72"/>
                <a:endParaRPr lang="nb-NO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sp>
        <p:nvSpPr>
          <p:cNvPr id="579" name="Avrundet rektangel 578"/>
          <p:cNvSpPr/>
          <p:nvPr/>
        </p:nvSpPr>
        <p:spPr>
          <a:xfrm>
            <a:off x="5723978" y="2363250"/>
            <a:ext cx="426791" cy="224819"/>
          </a:xfrm>
          <a:prstGeom prst="roundRect">
            <a:avLst>
              <a:gd name="adj" fmla="val 6667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580" name="Avrundet rektangel 579"/>
          <p:cNvSpPr/>
          <p:nvPr/>
        </p:nvSpPr>
        <p:spPr>
          <a:xfrm>
            <a:off x="6729042" y="2052699"/>
            <a:ext cx="646733" cy="616739"/>
          </a:xfrm>
          <a:prstGeom prst="roundRect">
            <a:avLst>
              <a:gd name="adj" fmla="val 6667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nb-NO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1" name="Bild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63" y="1640694"/>
            <a:ext cx="417690" cy="417690"/>
          </a:xfrm>
          <a:prstGeom prst="rect">
            <a:avLst/>
          </a:prstGeom>
        </p:spPr>
      </p:pic>
      <p:sp>
        <p:nvSpPr>
          <p:cNvPr id="112" name="Avrundet rektangel 111"/>
          <p:cNvSpPr/>
          <p:nvPr/>
        </p:nvSpPr>
        <p:spPr>
          <a:xfrm>
            <a:off x="4101062" y="3618315"/>
            <a:ext cx="709139" cy="507254"/>
          </a:xfrm>
          <a:prstGeom prst="roundRect">
            <a:avLst>
              <a:gd name="adj" fmla="val 6667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113" name="Avrundet rektangel 112"/>
          <p:cNvSpPr/>
          <p:nvPr/>
        </p:nvSpPr>
        <p:spPr>
          <a:xfrm>
            <a:off x="4923782" y="3618315"/>
            <a:ext cx="709139" cy="507254"/>
          </a:xfrm>
          <a:prstGeom prst="roundRect">
            <a:avLst>
              <a:gd name="adj" fmla="val 6667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72"/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18.12.2020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72"/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KFN på Brsys-plattformen - Ronny Bertelsen, Hovedforretningsarkitekt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72"/>
            <a:fld id="{5751DFAA-887F-4071-8EAD-E8CA316FCF06}" type="slidenum"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172"/>
              <a:t>13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67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0" animBg="1"/>
      <p:bldP spid="451" grpId="1" animBg="1"/>
      <p:bldP spid="465" grpId="0" animBg="1"/>
      <p:bldP spid="465" grpId="1" animBg="1"/>
      <p:bldP spid="495" grpId="0" animBg="1"/>
      <p:bldP spid="495" grpId="1" animBg="1"/>
      <p:bldP spid="540" grpId="0" animBg="1"/>
      <p:bldP spid="540" grpId="1" animBg="1"/>
      <p:bldP spid="541" grpId="0" animBg="1"/>
      <p:bldP spid="541" grpId="1" animBg="1"/>
      <p:bldP spid="542" grpId="0" animBg="1"/>
      <p:bldP spid="542" grpId="1" animBg="1"/>
      <p:bldP spid="543" grpId="0" animBg="1"/>
      <p:bldP spid="543" grpId="1" animBg="1"/>
      <p:bldP spid="544" grpId="0" animBg="1"/>
      <p:bldP spid="544" grpId="1" animBg="1"/>
      <p:bldP spid="545" grpId="0" animBg="1"/>
      <p:bldP spid="545" grpId="1" animBg="1"/>
      <p:bldP spid="546" grpId="0" animBg="1"/>
      <p:bldP spid="546" grpId="1" animBg="1"/>
      <p:bldP spid="551" grpId="0" animBg="1"/>
      <p:bldP spid="551" grpId="1" animBg="1"/>
      <p:bldP spid="552" grpId="0" animBg="1"/>
      <p:bldP spid="552" grpId="1" animBg="1"/>
      <p:bldP spid="567" grpId="0" animBg="1"/>
      <p:bldP spid="567" grpId="1" animBg="1"/>
      <p:bldP spid="579" grpId="0" animBg="1"/>
      <p:bldP spid="579" grpId="1" animBg="1"/>
      <p:bldP spid="580" grpId="0" animBg="1"/>
      <p:bldP spid="580" grpId="1" animBg="1"/>
      <p:bldP spid="112" grpId="0" animBg="1"/>
      <p:bldP spid="112" grpId="1" animBg="1"/>
      <p:bldP spid="113" grpId="0" animBg="1"/>
      <p:bldP spid="1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e 1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6" y="-159216"/>
            <a:ext cx="11547555" cy="6186062"/>
          </a:xfrm>
          <a:prstGeom prst="rect">
            <a:avLst/>
          </a:prstGeom>
        </p:spPr>
      </p:pic>
      <p:sp>
        <p:nvSpPr>
          <p:cNvPr id="112" name="Avrundet rektangel 111"/>
          <p:cNvSpPr/>
          <p:nvPr/>
        </p:nvSpPr>
        <p:spPr>
          <a:xfrm>
            <a:off x="6174489" y="2363249"/>
            <a:ext cx="426791" cy="224819"/>
          </a:xfrm>
          <a:prstGeom prst="roundRect">
            <a:avLst>
              <a:gd name="adj" fmla="val 6667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113" name="Avrundet rektangel 112"/>
          <p:cNvSpPr/>
          <p:nvPr/>
        </p:nvSpPr>
        <p:spPr>
          <a:xfrm>
            <a:off x="4108707" y="3614058"/>
            <a:ext cx="691215" cy="510421"/>
          </a:xfrm>
          <a:prstGeom prst="roundRect">
            <a:avLst>
              <a:gd name="adj" fmla="val 6667"/>
            </a:avLst>
          </a:prstGeom>
          <a:noFill/>
          <a:ln w="3810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114" name="Avrundet rektangel 113"/>
          <p:cNvSpPr/>
          <p:nvPr/>
        </p:nvSpPr>
        <p:spPr>
          <a:xfrm>
            <a:off x="3091760" y="3614057"/>
            <a:ext cx="928622" cy="1226181"/>
          </a:xfrm>
          <a:prstGeom prst="roundRect">
            <a:avLst>
              <a:gd name="adj" fmla="val 6667"/>
            </a:avLst>
          </a:prstGeom>
          <a:noFill/>
          <a:ln w="3810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115" name="Avrundet rektangel 114"/>
          <p:cNvSpPr/>
          <p:nvPr/>
        </p:nvSpPr>
        <p:spPr>
          <a:xfrm>
            <a:off x="2027401" y="3614056"/>
            <a:ext cx="988012" cy="836412"/>
          </a:xfrm>
          <a:prstGeom prst="roundRect">
            <a:avLst>
              <a:gd name="adj" fmla="val 6667"/>
            </a:avLst>
          </a:prstGeom>
          <a:noFill/>
          <a:ln w="3810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116" name="Avrundet rektangel 115"/>
          <p:cNvSpPr/>
          <p:nvPr/>
        </p:nvSpPr>
        <p:spPr>
          <a:xfrm>
            <a:off x="1884318" y="1723309"/>
            <a:ext cx="1264396" cy="1238944"/>
          </a:xfrm>
          <a:prstGeom prst="roundRect">
            <a:avLst>
              <a:gd name="adj" fmla="val 6667"/>
            </a:avLst>
          </a:prstGeom>
          <a:noFill/>
          <a:ln w="3810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117" name="Avrundet rektangel 116"/>
          <p:cNvSpPr/>
          <p:nvPr/>
        </p:nvSpPr>
        <p:spPr>
          <a:xfrm>
            <a:off x="501055" y="1730396"/>
            <a:ext cx="1081491" cy="1104297"/>
          </a:xfrm>
          <a:prstGeom prst="roundRect">
            <a:avLst>
              <a:gd name="adj" fmla="val 6667"/>
            </a:avLst>
          </a:prstGeom>
          <a:noFill/>
          <a:ln w="3810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nb-NO">
              <a:solidFill>
                <a:prstClr val="white"/>
              </a:solidFill>
              <a:latin typeface="Arial"/>
            </a:endParaRPr>
          </a:p>
        </p:txBody>
      </p:sp>
      <p:sp>
        <p:nvSpPr>
          <p:cNvPr id="118" name="Avrundet rektangel 117"/>
          <p:cNvSpPr/>
          <p:nvPr/>
        </p:nvSpPr>
        <p:spPr>
          <a:xfrm>
            <a:off x="7532622" y="1690774"/>
            <a:ext cx="1050824" cy="1380931"/>
          </a:xfrm>
          <a:prstGeom prst="roundRect">
            <a:avLst>
              <a:gd name="adj" fmla="val 6667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nb-NO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19" name="Bilde 1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188" y="1273084"/>
            <a:ext cx="417690" cy="417690"/>
          </a:xfrm>
          <a:prstGeom prst="rect">
            <a:avLst/>
          </a:prstGeom>
        </p:spPr>
      </p:pic>
      <p:sp>
        <p:nvSpPr>
          <p:cNvPr id="120" name="Avrundet rektangel 119"/>
          <p:cNvSpPr/>
          <p:nvPr/>
        </p:nvSpPr>
        <p:spPr>
          <a:xfrm>
            <a:off x="8732704" y="2044260"/>
            <a:ext cx="831911" cy="606887"/>
          </a:xfrm>
          <a:prstGeom prst="roundRect">
            <a:avLst>
              <a:gd name="adj" fmla="val 6667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nb-NO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21" name="Bilde 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815" y="1626570"/>
            <a:ext cx="417690" cy="417690"/>
          </a:xfrm>
          <a:prstGeom prst="rect">
            <a:avLst/>
          </a:prstGeom>
        </p:spPr>
      </p:pic>
      <p:sp>
        <p:nvSpPr>
          <p:cNvPr id="122" name="Avrundet rektangel 121"/>
          <p:cNvSpPr/>
          <p:nvPr/>
        </p:nvSpPr>
        <p:spPr>
          <a:xfrm>
            <a:off x="9976674" y="1284722"/>
            <a:ext cx="1733325" cy="2028784"/>
          </a:xfrm>
          <a:prstGeom prst="roundRect">
            <a:avLst>
              <a:gd name="adj" fmla="val 1920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nb-NO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123" name="Gruppe 122"/>
          <p:cNvGrpSpPr/>
          <p:nvPr/>
        </p:nvGrpSpPr>
        <p:grpSpPr>
          <a:xfrm>
            <a:off x="10631270" y="848273"/>
            <a:ext cx="424133" cy="424810"/>
            <a:chOff x="4504866" y="3368763"/>
            <a:chExt cx="608093" cy="609063"/>
          </a:xfrm>
        </p:grpSpPr>
        <p:sp>
          <p:nvSpPr>
            <p:cNvPr id="124" name="Avrundet rektangel 123"/>
            <p:cNvSpPr/>
            <p:nvPr/>
          </p:nvSpPr>
          <p:spPr>
            <a:xfrm>
              <a:off x="4504866" y="3368763"/>
              <a:ext cx="608093" cy="609063"/>
            </a:xfrm>
            <a:prstGeom prst="roundRect">
              <a:avLst>
                <a:gd name="adj" fmla="val 6667"/>
              </a:avLst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/>
              <a:endParaRPr lang="nb-NO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125" name="Gruppe 124"/>
            <p:cNvGrpSpPr/>
            <p:nvPr/>
          </p:nvGrpSpPr>
          <p:grpSpPr>
            <a:xfrm>
              <a:off x="4565188" y="3450756"/>
              <a:ext cx="477779" cy="445089"/>
              <a:chOff x="4534319" y="3425011"/>
              <a:chExt cx="525557" cy="489598"/>
            </a:xfrm>
          </p:grpSpPr>
          <p:grpSp>
            <p:nvGrpSpPr>
              <p:cNvPr id="126" name="Group 4"/>
              <p:cNvGrpSpPr>
                <a:grpSpLocks noChangeAspect="1"/>
              </p:cNvGrpSpPr>
              <p:nvPr/>
            </p:nvGrpSpPr>
            <p:grpSpPr bwMode="auto">
              <a:xfrm>
                <a:off x="4663822" y="3490229"/>
                <a:ext cx="266551" cy="220029"/>
                <a:chOff x="758" y="1044"/>
                <a:chExt cx="424" cy="350"/>
              </a:xfrm>
              <a:solidFill>
                <a:schemeClr val="bg1"/>
              </a:solidFill>
            </p:grpSpPr>
            <p:sp>
              <p:nvSpPr>
                <p:cNvPr id="133" name="Freeform 6"/>
                <p:cNvSpPr>
                  <a:spLocks/>
                </p:cNvSpPr>
                <p:nvPr/>
              </p:nvSpPr>
              <p:spPr bwMode="auto">
                <a:xfrm>
                  <a:off x="758" y="1164"/>
                  <a:ext cx="164" cy="224"/>
                </a:xfrm>
                <a:custGeom>
                  <a:avLst/>
                  <a:gdLst>
                    <a:gd name="T0" fmla="*/ 146 w 164"/>
                    <a:gd name="T1" fmla="*/ 224 h 224"/>
                    <a:gd name="T2" fmla="*/ 0 w 164"/>
                    <a:gd name="T3" fmla="*/ 78 h 224"/>
                    <a:gd name="T4" fmla="*/ 76 w 164"/>
                    <a:gd name="T5" fmla="*/ 0 h 224"/>
                    <a:gd name="T6" fmla="*/ 164 w 164"/>
                    <a:gd name="T7" fmla="*/ 88 h 224"/>
                    <a:gd name="T8" fmla="*/ 152 w 164"/>
                    <a:gd name="T9" fmla="*/ 102 h 224"/>
                    <a:gd name="T10" fmla="*/ 76 w 164"/>
                    <a:gd name="T11" fmla="*/ 26 h 224"/>
                    <a:gd name="T12" fmla="*/ 24 w 164"/>
                    <a:gd name="T13" fmla="*/ 78 h 224"/>
                    <a:gd name="T14" fmla="*/ 158 w 164"/>
                    <a:gd name="T15" fmla="*/ 212 h 224"/>
                    <a:gd name="T16" fmla="*/ 146 w 164"/>
                    <a:gd name="T17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4" h="224">
                      <a:moveTo>
                        <a:pt x="146" y="224"/>
                      </a:moveTo>
                      <a:lnTo>
                        <a:pt x="0" y="78"/>
                      </a:lnTo>
                      <a:lnTo>
                        <a:pt x="76" y="0"/>
                      </a:lnTo>
                      <a:lnTo>
                        <a:pt x="164" y="88"/>
                      </a:lnTo>
                      <a:lnTo>
                        <a:pt x="152" y="102"/>
                      </a:lnTo>
                      <a:lnTo>
                        <a:pt x="76" y="26"/>
                      </a:lnTo>
                      <a:lnTo>
                        <a:pt x="24" y="78"/>
                      </a:lnTo>
                      <a:lnTo>
                        <a:pt x="158" y="212"/>
                      </a:lnTo>
                      <a:lnTo>
                        <a:pt x="146" y="2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72"/>
                  <a:endParaRPr 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134" name="Freeform 7"/>
                <p:cNvSpPr>
                  <a:spLocks/>
                </p:cNvSpPr>
                <p:nvPr/>
              </p:nvSpPr>
              <p:spPr bwMode="auto">
                <a:xfrm>
                  <a:off x="898" y="1044"/>
                  <a:ext cx="284" cy="286"/>
                </a:xfrm>
                <a:custGeom>
                  <a:avLst/>
                  <a:gdLst>
                    <a:gd name="T0" fmla="*/ 76 w 284"/>
                    <a:gd name="T1" fmla="*/ 286 h 286"/>
                    <a:gd name="T2" fmla="*/ 64 w 284"/>
                    <a:gd name="T3" fmla="*/ 274 h 286"/>
                    <a:gd name="T4" fmla="*/ 258 w 284"/>
                    <a:gd name="T5" fmla="*/ 78 h 286"/>
                    <a:gd name="T6" fmla="*/ 206 w 284"/>
                    <a:gd name="T7" fmla="*/ 26 h 286"/>
                    <a:gd name="T8" fmla="*/ 12 w 284"/>
                    <a:gd name="T9" fmla="*/ 222 h 286"/>
                    <a:gd name="T10" fmla="*/ 0 w 284"/>
                    <a:gd name="T11" fmla="*/ 208 h 286"/>
                    <a:gd name="T12" fmla="*/ 206 w 284"/>
                    <a:gd name="T13" fmla="*/ 0 h 286"/>
                    <a:gd name="T14" fmla="*/ 284 w 284"/>
                    <a:gd name="T15" fmla="*/ 78 h 286"/>
                    <a:gd name="T16" fmla="*/ 76 w 284"/>
                    <a:gd name="T17" fmla="*/ 286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4" h="286">
                      <a:moveTo>
                        <a:pt x="76" y="286"/>
                      </a:moveTo>
                      <a:lnTo>
                        <a:pt x="64" y="274"/>
                      </a:lnTo>
                      <a:lnTo>
                        <a:pt x="258" y="78"/>
                      </a:lnTo>
                      <a:lnTo>
                        <a:pt x="206" y="26"/>
                      </a:lnTo>
                      <a:lnTo>
                        <a:pt x="12" y="222"/>
                      </a:lnTo>
                      <a:lnTo>
                        <a:pt x="0" y="208"/>
                      </a:lnTo>
                      <a:lnTo>
                        <a:pt x="206" y="0"/>
                      </a:lnTo>
                      <a:lnTo>
                        <a:pt x="284" y="78"/>
                      </a:lnTo>
                      <a:lnTo>
                        <a:pt x="76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72"/>
                  <a:endParaRPr 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135" name="Line 8"/>
                <p:cNvSpPr>
                  <a:spLocks noChangeShapeType="1"/>
                </p:cNvSpPr>
                <p:nvPr/>
              </p:nvSpPr>
              <p:spPr bwMode="auto">
                <a:xfrm>
                  <a:off x="910" y="1252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72"/>
                  <a:endParaRPr 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136" name="Line 9"/>
                <p:cNvSpPr>
                  <a:spLocks noChangeShapeType="1"/>
                </p:cNvSpPr>
                <p:nvPr/>
              </p:nvSpPr>
              <p:spPr bwMode="auto">
                <a:xfrm>
                  <a:off x="910" y="1252"/>
                  <a:ext cx="0" cy="0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72"/>
                  <a:endParaRPr 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137" name="Freeform 10"/>
                <p:cNvSpPr>
                  <a:spLocks/>
                </p:cNvSpPr>
                <p:nvPr/>
              </p:nvSpPr>
              <p:spPr bwMode="auto">
                <a:xfrm>
                  <a:off x="832" y="1304"/>
                  <a:ext cx="154" cy="90"/>
                </a:xfrm>
                <a:custGeom>
                  <a:avLst/>
                  <a:gdLst>
                    <a:gd name="T0" fmla="*/ 78 w 154"/>
                    <a:gd name="T1" fmla="*/ 90 h 90"/>
                    <a:gd name="T2" fmla="*/ 0 w 154"/>
                    <a:gd name="T3" fmla="*/ 14 h 90"/>
                    <a:gd name="T4" fmla="*/ 14 w 154"/>
                    <a:gd name="T5" fmla="*/ 0 h 90"/>
                    <a:gd name="T6" fmla="*/ 78 w 154"/>
                    <a:gd name="T7" fmla="*/ 66 h 90"/>
                    <a:gd name="T8" fmla="*/ 142 w 154"/>
                    <a:gd name="T9" fmla="*/ 0 h 90"/>
                    <a:gd name="T10" fmla="*/ 154 w 154"/>
                    <a:gd name="T11" fmla="*/ 14 h 90"/>
                    <a:gd name="T12" fmla="*/ 78 w 154"/>
                    <a:gd name="T13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4" h="90">
                      <a:moveTo>
                        <a:pt x="78" y="90"/>
                      </a:moveTo>
                      <a:lnTo>
                        <a:pt x="0" y="14"/>
                      </a:lnTo>
                      <a:lnTo>
                        <a:pt x="14" y="0"/>
                      </a:lnTo>
                      <a:lnTo>
                        <a:pt x="78" y="66"/>
                      </a:lnTo>
                      <a:lnTo>
                        <a:pt x="142" y="0"/>
                      </a:lnTo>
                      <a:lnTo>
                        <a:pt x="154" y="14"/>
                      </a:lnTo>
                      <a:lnTo>
                        <a:pt x="78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72"/>
                  <a:endParaRPr 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27" name="Gruppe 126"/>
              <p:cNvGrpSpPr/>
              <p:nvPr/>
            </p:nvGrpSpPr>
            <p:grpSpPr>
              <a:xfrm>
                <a:off x="4534319" y="3425011"/>
                <a:ext cx="525557" cy="489598"/>
                <a:chOff x="1876425" y="3578040"/>
                <a:chExt cx="1206500" cy="1123950"/>
              </a:xfrm>
              <a:solidFill>
                <a:schemeClr val="bg1"/>
              </a:solidFill>
            </p:grpSpPr>
            <p:sp>
              <p:nvSpPr>
                <p:cNvPr id="128" name="Freeform 90"/>
                <p:cNvSpPr>
                  <a:spLocks noEditPoints="1"/>
                </p:cNvSpPr>
                <p:nvPr/>
              </p:nvSpPr>
              <p:spPr bwMode="auto">
                <a:xfrm>
                  <a:off x="1876425" y="3578040"/>
                  <a:ext cx="1206500" cy="803275"/>
                </a:xfrm>
                <a:custGeom>
                  <a:avLst/>
                  <a:gdLst>
                    <a:gd name="T0" fmla="*/ 760 w 760"/>
                    <a:gd name="T1" fmla="*/ 506 h 506"/>
                    <a:gd name="T2" fmla="*/ 0 w 760"/>
                    <a:gd name="T3" fmla="*/ 506 h 506"/>
                    <a:gd name="T4" fmla="*/ 0 w 760"/>
                    <a:gd name="T5" fmla="*/ 46 h 506"/>
                    <a:gd name="T6" fmla="*/ 0 w 760"/>
                    <a:gd name="T7" fmla="*/ 46 h 506"/>
                    <a:gd name="T8" fmla="*/ 0 w 760"/>
                    <a:gd name="T9" fmla="*/ 36 h 506"/>
                    <a:gd name="T10" fmla="*/ 2 w 760"/>
                    <a:gd name="T11" fmla="*/ 28 h 506"/>
                    <a:gd name="T12" fmla="*/ 8 w 760"/>
                    <a:gd name="T13" fmla="*/ 20 h 506"/>
                    <a:gd name="T14" fmla="*/ 12 w 760"/>
                    <a:gd name="T15" fmla="*/ 14 h 506"/>
                    <a:gd name="T16" fmla="*/ 20 w 760"/>
                    <a:gd name="T17" fmla="*/ 8 h 506"/>
                    <a:gd name="T18" fmla="*/ 26 w 760"/>
                    <a:gd name="T19" fmla="*/ 4 h 506"/>
                    <a:gd name="T20" fmla="*/ 36 w 760"/>
                    <a:gd name="T21" fmla="*/ 0 h 506"/>
                    <a:gd name="T22" fmla="*/ 44 w 760"/>
                    <a:gd name="T23" fmla="*/ 0 h 506"/>
                    <a:gd name="T24" fmla="*/ 716 w 760"/>
                    <a:gd name="T25" fmla="*/ 0 h 506"/>
                    <a:gd name="T26" fmla="*/ 716 w 760"/>
                    <a:gd name="T27" fmla="*/ 0 h 506"/>
                    <a:gd name="T28" fmla="*/ 724 w 760"/>
                    <a:gd name="T29" fmla="*/ 0 h 506"/>
                    <a:gd name="T30" fmla="*/ 732 w 760"/>
                    <a:gd name="T31" fmla="*/ 4 h 506"/>
                    <a:gd name="T32" fmla="*/ 740 w 760"/>
                    <a:gd name="T33" fmla="*/ 8 h 506"/>
                    <a:gd name="T34" fmla="*/ 746 w 760"/>
                    <a:gd name="T35" fmla="*/ 14 h 506"/>
                    <a:gd name="T36" fmla="*/ 752 w 760"/>
                    <a:gd name="T37" fmla="*/ 20 h 506"/>
                    <a:gd name="T38" fmla="*/ 756 w 760"/>
                    <a:gd name="T39" fmla="*/ 28 h 506"/>
                    <a:gd name="T40" fmla="*/ 760 w 760"/>
                    <a:gd name="T41" fmla="*/ 36 h 506"/>
                    <a:gd name="T42" fmla="*/ 760 w 760"/>
                    <a:gd name="T43" fmla="*/ 46 h 506"/>
                    <a:gd name="T44" fmla="*/ 760 w 760"/>
                    <a:gd name="T45" fmla="*/ 506 h 506"/>
                    <a:gd name="T46" fmla="*/ 18 w 760"/>
                    <a:gd name="T47" fmla="*/ 488 h 506"/>
                    <a:gd name="T48" fmla="*/ 742 w 760"/>
                    <a:gd name="T49" fmla="*/ 488 h 506"/>
                    <a:gd name="T50" fmla="*/ 742 w 760"/>
                    <a:gd name="T51" fmla="*/ 46 h 506"/>
                    <a:gd name="T52" fmla="*/ 742 w 760"/>
                    <a:gd name="T53" fmla="*/ 46 h 506"/>
                    <a:gd name="T54" fmla="*/ 740 w 760"/>
                    <a:gd name="T55" fmla="*/ 34 h 506"/>
                    <a:gd name="T56" fmla="*/ 734 w 760"/>
                    <a:gd name="T57" fmla="*/ 26 h 506"/>
                    <a:gd name="T58" fmla="*/ 726 w 760"/>
                    <a:gd name="T59" fmla="*/ 20 h 506"/>
                    <a:gd name="T60" fmla="*/ 716 w 760"/>
                    <a:gd name="T61" fmla="*/ 18 h 506"/>
                    <a:gd name="T62" fmla="*/ 44 w 760"/>
                    <a:gd name="T63" fmla="*/ 18 h 506"/>
                    <a:gd name="T64" fmla="*/ 44 w 760"/>
                    <a:gd name="T65" fmla="*/ 18 h 506"/>
                    <a:gd name="T66" fmla="*/ 34 w 760"/>
                    <a:gd name="T67" fmla="*/ 20 h 506"/>
                    <a:gd name="T68" fmla="*/ 26 w 760"/>
                    <a:gd name="T69" fmla="*/ 26 h 506"/>
                    <a:gd name="T70" fmla="*/ 20 w 760"/>
                    <a:gd name="T71" fmla="*/ 34 h 506"/>
                    <a:gd name="T72" fmla="*/ 18 w 760"/>
                    <a:gd name="T73" fmla="*/ 46 h 506"/>
                    <a:gd name="T74" fmla="*/ 18 w 760"/>
                    <a:gd name="T75" fmla="*/ 488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60" h="506">
                      <a:moveTo>
                        <a:pt x="760" y="506"/>
                      </a:moveTo>
                      <a:lnTo>
                        <a:pt x="0" y="50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36"/>
                      </a:lnTo>
                      <a:lnTo>
                        <a:pt x="2" y="28"/>
                      </a:lnTo>
                      <a:lnTo>
                        <a:pt x="8" y="20"/>
                      </a:lnTo>
                      <a:lnTo>
                        <a:pt x="12" y="14"/>
                      </a:lnTo>
                      <a:lnTo>
                        <a:pt x="20" y="8"/>
                      </a:lnTo>
                      <a:lnTo>
                        <a:pt x="26" y="4"/>
                      </a:lnTo>
                      <a:lnTo>
                        <a:pt x="36" y="0"/>
                      </a:lnTo>
                      <a:lnTo>
                        <a:pt x="44" y="0"/>
                      </a:lnTo>
                      <a:lnTo>
                        <a:pt x="716" y="0"/>
                      </a:lnTo>
                      <a:lnTo>
                        <a:pt x="716" y="0"/>
                      </a:lnTo>
                      <a:lnTo>
                        <a:pt x="724" y="0"/>
                      </a:lnTo>
                      <a:lnTo>
                        <a:pt x="732" y="4"/>
                      </a:lnTo>
                      <a:lnTo>
                        <a:pt x="740" y="8"/>
                      </a:lnTo>
                      <a:lnTo>
                        <a:pt x="746" y="14"/>
                      </a:lnTo>
                      <a:lnTo>
                        <a:pt x="752" y="20"/>
                      </a:lnTo>
                      <a:lnTo>
                        <a:pt x="756" y="28"/>
                      </a:lnTo>
                      <a:lnTo>
                        <a:pt x="760" y="36"/>
                      </a:lnTo>
                      <a:lnTo>
                        <a:pt x="760" y="46"/>
                      </a:lnTo>
                      <a:lnTo>
                        <a:pt x="760" y="506"/>
                      </a:lnTo>
                      <a:close/>
                      <a:moveTo>
                        <a:pt x="18" y="488"/>
                      </a:moveTo>
                      <a:lnTo>
                        <a:pt x="742" y="488"/>
                      </a:lnTo>
                      <a:lnTo>
                        <a:pt x="742" y="46"/>
                      </a:lnTo>
                      <a:lnTo>
                        <a:pt x="742" y="46"/>
                      </a:lnTo>
                      <a:lnTo>
                        <a:pt x="740" y="34"/>
                      </a:lnTo>
                      <a:lnTo>
                        <a:pt x="734" y="26"/>
                      </a:lnTo>
                      <a:lnTo>
                        <a:pt x="726" y="20"/>
                      </a:lnTo>
                      <a:lnTo>
                        <a:pt x="716" y="18"/>
                      </a:lnTo>
                      <a:lnTo>
                        <a:pt x="44" y="18"/>
                      </a:lnTo>
                      <a:lnTo>
                        <a:pt x="44" y="18"/>
                      </a:lnTo>
                      <a:lnTo>
                        <a:pt x="34" y="20"/>
                      </a:lnTo>
                      <a:lnTo>
                        <a:pt x="26" y="26"/>
                      </a:lnTo>
                      <a:lnTo>
                        <a:pt x="20" y="34"/>
                      </a:lnTo>
                      <a:lnTo>
                        <a:pt x="18" y="46"/>
                      </a:lnTo>
                      <a:lnTo>
                        <a:pt x="18" y="4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72"/>
                  <a:endParaRPr 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129" name="Freeform 91"/>
                <p:cNvSpPr>
                  <a:spLocks noEditPoints="1"/>
                </p:cNvSpPr>
                <p:nvPr/>
              </p:nvSpPr>
              <p:spPr bwMode="auto">
                <a:xfrm>
                  <a:off x="1876425" y="4352740"/>
                  <a:ext cx="1206500" cy="184150"/>
                </a:xfrm>
                <a:custGeom>
                  <a:avLst/>
                  <a:gdLst>
                    <a:gd name="T0" fmla="*/ 734 w 760"/>
                    <a:gd name="T1" fmla="*/ 116 h 116"/>
                    <a:gd name="T2" fmla="*/ 26 w 760"/>
                    <a:gd name="T3" fmla="*/ 116 h 116"/>
                    <a:gd name="T4" fmla="*/ 26 w 760"/>
                    <a:gd name="T5" fmla="*/ 116 h 116"/>
                    <a:gd name="T6" fmla="*/ 16 w 760"/>
                    <a:gd name="T7" fmla="*/ 114 h 116"/>
                    <a:gd name="T8" fmla="*/ 8 w 760"/>
                    <a:gd name="T9" fmla="*/ 108 h 116"/>
                    <a:gd name="T10" fmla="*/ 2 w 760"/>
                    <a:gd name="T11" fmla="*/ 100 h 116"/>
                    <a:gd name="T12" fmla="*/ 0 w 760"/>
                    <a:gd name="T13" fmla="*/ 88 h 116"/>
                    <a:gd name="T14" fmla="*/ 0 w 760"/>
                    <a:gd name="T15" fmla="*/ 0 h 116"/>
                    <a:gd name="T16" fmla="*/ 760 w 760"/>
                    <a:gd name="T17" fmla="*/ 0 h 116"/>
                    <a:gd name="T18" fmla="*/ 760 w 760"/>
                    <a:gd name="T19" fmla="*/ 88 h 116"/>
                    <a:gd name="T20" fmla="*/ 760 w 760"/>
                    <a:gd name="T21" fmla="*/ 88 h 116"/>
                    <a:gd name="T22" fmla="*/ 758 w 760"/>
                    <a:gd name="T23" fmla="*/ 100 h 116"/>
                    <a:gd name="T24" fmla="*/ 752 w 760"/>
                    <a:gd name="T25" fmla="*/ 108 h 116"/>
                    <a:gd name="T26" fmla="*/ 744 w 760"/>
                    <a:gd name="T27" fmla="*/ 114 h 116"/>
                    <a:gd name="T28" fmla="*/ 734 w 760"/>
                    <a:gd name="T29" fmla="*/ 116 h 116"/>
                    <a:gd name="T30" fmla="*/ 734 w 760"/>
                    <a:gd name="T31" fmla="*/ 116 h 116"/>
                    <a:gd name="T32" fmla="*/ 18 w 760"/>
                    <a:gd name="T33" fmla="*/ 18 h 116"/>
                    <a:gd name="T34" fmla="*/ 18 w 760"/>
                    <a:gd name="T35" fmla="*/ 88 h 116"/>
                    <a:gd name="T36" fmla="*/ 18 w 760"/>
                    <a:gd name="T37" fmla="*/ 88 h 116"/>
                    <a:gd name="T38" fmla="*/ 18 w 760"/>
                    <a:gd name="T39" fmla="*/ 92 h 116"/>
                    <a:gd name="T40" fmla="*/ 20 w 760"/>
                    <a:gd name="T41" fmla="*/ 94 h 116"/>
                    <a:gd name="T42" fmla="*/ 22 w 760"/>
                    <a:gd name="T43" fmla="*/ 96 h 116"/>
                    <a:gd name="T44" fmla="*/ 26 w 760"/>
                    <a:gd name="T45" fmla="*/ 98 h 116"/>
                    <a:gd name="T46" fmla="*/ 734 w 760"/>
                    <a:gd name="T47" fmla="*/ 98 h 116"/>
                    <a:gd name="T48" fmla="*/ 734 w 760"/>
                    <a:gd name="T49" fmla="*/ 98 h 116"/>
                    <a:gd name="T50" fmla="*/ 736 w 760"/>
                    <a:gd name="T51" fmla="*/ 96 h 116"/>
                    <a:gd name="T52" fmla="*/ 740 w 760"/>
                    <a:gd name="T53" fmla="*/ 94 h 116"/>
                    <a:gd name="T54" fmla="*/ 742 w 760"/>
                    <a:gd name="T55" fmla="*/ 92 h 116"/>
                    <a:gd name="T56" fmla="*/ 742 w 760"/>
                    <a:gd name="T57" fmla="*/ 88 h 116"/>
                    <a:gd name="T58" fmla="*/ 742 w 760"/>
                    <a:gd name="T59" fmla="*/ 18 h 116"/>
                    <a:gd name="T60" fmla="*/ 18 w 760"/>
                    <a:gd name="T61" fmla="*/ 18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60" h="116">
                      <a:moveTo>
                        <a:pt x="734" y="116"/>
                      </a:moveTo>
                      <a:lnTo>
                        <a:pt x="26" y="116"/>
                      </a:lnTo>
                      <a:lnTo>
                        <a:pt x="26" y="116"/>
                      </a:lnTo>
                      <a:lnTo>
                        <a:pt x="16" y="114"/>
                      </a:lnTo>
                      <a:lnTo>
                        <a:pt x="8" y="108"/>
                      </a:lnTo>
                      <a:lnTo>
                        <a:pt x="2" y="100"/>
                      </a:lnTo>
                      <a:lnTo>
                        <a:pt x="0" y="88"/>
                      </a:lnTo>
                      <a:lnTo>
                        <a:pt x="0" y="0"/>
                      </a:lnTo>
                      <a:lnTo>
                        <a:pt x="760" y="0"/>
                      </a:lnTo>
                      <a:lnTo>
                        <a:pt x="760" y="88"/>
                      </a:lnTo>
                      <a:lnTo>
                        <a:pt x="760" y="88"/>
                      </a:lnTo>
                      <a:lnTo>
                        <a:pt x="758" y="100"/>
                      </a:lnTo>
                      <a:lnTo>
                        <a:pt x="752" y="108"/>
                      </a:lnTo>
                      <a:lnTo>
                        <a:pt x="744" y="114"/>
                      </a:lnTo>
                      <a:lnTo>
                        <a:pt x="734" y="116"/>
                      </a:lnTo>
                      <a:lnTo>
                        <a:pt x="734" y="116"/>
                      </a:lnTo>
                      <a:close/>
                      <a:moveTo>
                        <a:pt x="18" y="18"/>
                      </a:moveTo>
                      <a:lnTo>
                        <a:pt x="18" y="88"/>
                      </a:lnTo>
                      <a:lnTo>
                        <a:pt x="18" y="88"/>
                      </a:lnTo>
                      <a:lnTo>
                        <a:pt x="18" y="92"/>
                      </a:lnTo>
                      <a:lnTo>
                        <a:pt x="20" y="94"/>
                      </a:lnTo>
                      <a:lnTo>
                        <a:pt x="22" y="96"/>
                      </a:lnTo>
                      <a:lnTo>
                        <a:pt x="26" y="98"/>
                      </a:lnTo>
                      <a:lnTo>
                        <a:pt x="734" y="98"/>
                      </a:lnTo>
                      <a:lnTo>
                        <a:pt x="734" y="98"/>
                      </a:lnTo>
                      <a:lnTo>
                        <a:pt x="736" y="96"/>
                      </a:lnTo>
                      <a:lnTo>
                        <a:pt x="740" y="94"/>
                      </a:lnTo>
                      <a:lnTo>
                        <a:pt x="742" y="92"/>
                      </a:lnTo>
                      <a:lnTo>
                        <a:pt x="742" y="88"/>
                      </a:lnTo>
                      <a:lnTo>
                        <a:pt x="742" y="18"/>
                      </a:lnTo>
                      <a:lnTo>
                        <a:pt x="18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72"/>
                  <a:endParaRPr 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130" name="Rectangle 92"/>
                <p:cNvSpPr>
                  <a:spLocks noChangeArrowheads="1"/>
                </p:cNvSpPr>
                <p:nvPr/>
              </p:nvSpPr>
              <p:spPr bwMode="auto">
                <a:xfrm>
                  <a:off x="2409825" y="4422590"/>
                  <a:ext cx="142875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72"/>
                  <a:endParaRPr 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131" name="Freeform 93"/>
                <p:cNvSpPr>
                  <a:spLocks noEditPoints="1"/>
                </p:cNvSpPr>
                <p:nvPr/>
              </p:nvSpPr>
              <p:spPr bwMode="auto">
                <a:xfrm>
                  <a:off x="2301875" y="4508315"/>
                  <a:ext cx="355600" cy="193675"/>
                </a:xfrm>
                <a:custGeom>
                  <a:avLst/>
                  <a:gdLst>
                    <a:gd name="T0" fmla="*/ 224 w 224"/>
                    <a:gd name="T1" fmla="*/ 122 h 122"/>
                    <a:gd name="T2" fmla="*/ 0 w 224"/>
                    <a:gd name="T3" fmla="*/ 122 h 122"/>
                    <a:gd name="T4" fmla="*/ 22 w 224"/>
                    <a:gd name="T5" fmla="*/ 0 h 122"/>
                    <a:gd name="T6" fmla="*/ 202 w 224"/>
                    <a:gd name="T7" fmla="*/ 0 h 122"/>
                    <a:gd name="T8" fmla="*/ 224 w 224"/>
                    <a:gd name="T9" fmla="*/ 122 h 122"/>
                    <a:gd name="T10" fmla="*/ 22 w 224"/>
                    <a:gd name="T11" fmla="*/ 104 h 122"/>
                    <a:gd name="T12" fmla="*/ 202 w 224"/>
                    <a:gd name="T13" fmla="*/ 104 h 122"/>
                    <a:gd name="T14" fmla="*/ 186 w 224"/>
                    <a:gd name="T15" fmla="*/ 18 h 122"/>
                    <a:gd name="T16" fmla="*/ 36 w 224"/>
                    <a:gd name="T17" fmla="*/ 18 h 122"/>
                    <a:gd name="T18" fmla="*/ 22 w 224"/>
                    <a:gd name="T19" fmla="*/ 104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4" h="122">
                      <a:moveTo>
                        <a:pt x="224" y="122"/>
                      </a:moveTo>
                      <a:lnTo>
                        <a:pt x="0" y="122"/>
                      </a:lnTo>
                      <a:lnTo>
                        <a:pt x="22" y="0"/>
                      </a:lnTo>
                      <a:lnTo>
                        <a:pt x="202" y="0"/>
                      </a:lnTo>
                      <a:lnTo>
                        <a:pt x="224" y="122"/>
                      </a:lnTo>
                      <a:close/>
                      <a:moveTo>
                        <a:pt x="22" y="104"/>
                      </a:moveTo>
                      <a:lnTo>
                        <a:pt x="202" y="104"/>
                      </a:lnTo>
                      <a:lnTo>
                        <a:pt x="186" y="18"/>
                      </a:lnTo>
                      <a:lnTo>
                        <a:pt x="36" y="18"/>
                      </a:lnTo>
                      <a:lnTo>
                        <a:pt x="22" y="1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72"/>
                  <a:endParaRPr 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132" name="Rectangle 94"/>
                <p:cNvSpPr>
                  <a:spLocks noChangeArrowheads="1"/>
                </p:cNvSpPr>
                <p:nvPr/>
              </p:nvSpPr>
              <p:spPr bwMode="auto">
                <a:xfrm>
                  <a:off x="2171700" y="4673415"/>
                  <a:ext cx="612775" cy="285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72"/>
                  <a:endParaRPr lang="en-US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</p:grpSp>
        </p:grpSp>
      </p:grpSp>
      <p:pic>
        <p:nvPicPr>
          <p:cNvPr id="138" name="Bilde 1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2636" y="2544563"/>
            <a:ext cx="417690" cy="417690"/>
          </a:xfrm>
          <a:prstGeom prst="rect">
            <a:avLst/>
          </a:prstGeom>
        </p:spPr>
      </p:pic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72"/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18.12.2020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72"/>
            <a:r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t>KFN på Brsys-plattformen - Ronny Bertelsen, Hovedforretningsarkitekt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72"/>
            <a:fld id="{5751DFAA-887F-4071-8EAD-E8CA316FCF06}" type="slidenum">
              <a:rPr lang="nb-NO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172"/>
              <a:t>14</a:t>
            </a:fld>
            <a:endParaRPr lang="nb-NO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14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0" grpId="0" animBg="1"/>
      <p:bldP spid="120" grpId="1" animBg="1"/>
      <p:bldP spid="1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CC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"/>
          <p:cNvSpPr txBox="1"/>
          <p:nvPr/>
        </p:nvSpPr>
        <p:spPr>
          <a:xfrm>
            <a:off x="222421" y="188643"/>
            <a:ext cx="96228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579802" y="761787"/>
            <a:ext cx="10961409" cy="1034061"/>
          </a:xfrm>
        </p:spPr>
        <p:txBody>
          <a:bodyPr/>
          <a:lstStyle/>
          <a:p>
            <a:r>
              <a:rPr lang="nb-NO" sz="4000" dirty="0" smtClean="0">
                <a:solidFill>
                  <a:schemeClr val="bg1"/>
                </a:solidFill>
              </a:rPr>
              <a:t>Vedtaksfabrikken – drevet av informasjon, regler og prosess</a:t>
            </a:r>
            <a:endParaRPr lang="nb-NO" sz="4000" dirty="0">
              <a:solidFill>
                <a:schemeClr val="bg1"/>
              </a:solidFill>
            </a:endParaRPr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2"/>
            <a:ext cx="3740719" cy="573144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48" y="6311348"/>
            <a:ext cx="2068600" cy="247632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436" y="4205000"/>
            <a:ext cx="1938696" cy="1938696"/>
          </a:xfrm>
          <a:prstGeom prst="rect">
            <a:avLst/>
          </a:prstGeom>
        </p:spPr>
      </p:pic>
      <p:pic>
        <p:nvPicPr>
          <p:cNvPr id="18" name="Picture 4" descr="Image result for sidekick clipart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408" y="5174349"/>
            <a:ext cx="638014" cy="93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0938" y="3929134"/>
            <a:ext cx="1433970" cy="1083815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89029">
            <a:off x="6489266" y="5157532"/>
            <a:ext cx="901784" cy="961268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461" y="4839641"/>
            <a:ext cx="760837" cy="750738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6320" y="5451375"/>
            <a:ext cx="476430" cy="724173"/>
          </a:xfrm>
          <a:prstGeom prst="rect">
            <a:avLst/>
          </a:prstGeom>
        </p:spPr>
      </p:pic>
      <p:pic>
        <p:nvPicPr>
          <p:cNvPr id="23" name="Picture 4" descr="Image result for robot clipart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079" y="5174348"/>
            <a:ext cx="980092" cy="9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kstSylinder 23"/>
          <p:cNvSpPr txBox="1"/>
          <p:nvPr/>
        </p:nvSpPr>
        <p:spPr>
          <a:xfrm>
            <a:off x="5844914" y="5095168"/>
            <a:ext cx="3834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 smtClean="0"/>
              <a:t>BFF</a:t>
            </a:r>
            <a:endParaRPr lang="nb-NO" sz="1050" dirty="0"/>
          </a:p>
        </p:txBody>
      </p:sp>
      <p:pic>
        <p:nvPicPr>
          <p:cNvPr id="25" name="Picture 4" descr="Image result for document clip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247" y="2487698"/>
            <a:ext cx="850725" cy="83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Magnetplate 25"/>
          <p:cNvSpPr/>
          <p:nvPr/>
        </p:nvSpPr>
        <p:spPr>
          <a:xfrm>
            <a:off x="10333410" y="1856592"/>
            <a:ext cx="1274400" cy="1598073"/>
          </a:xfrm>
          <a:prstGeom prst="flowChartMagneticDisk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404220" y="2082352"/>
            <a:ext cx="95281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chemeClr val="bg1"/>
                </a:solidFill>
              </a:rPr>
              <a:t>Saksgrunnlaget: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chemeClr val="bg1"/>
                </a:solidFill>
              </a:rPr>
              <a:t>«en </a:t>
            </a:r>
            <a:r>
              <a:rPr lang="nb-NO" sz="1400" dirty="0">
                <a:solidFill>
                  <a:schemeClr val="bg1"/>
                </a:solidFill>
              </a:rPr>
              <a:t>eksakt delmengde av den totale informasjonsmengden </a:t>
            </a:r>
            <a:r>
              <a:rPr lang="nb-NO" sz="1400" dirty="0" smtClean="0">
                <a:solidFill>
                  <a:schemeClr val="bg1"/>
                </a:solidFill>
              </a:rPr>
              <a:t>som </a:t>
            </a:r>
            <a:r>
              <a:rPr lang="nb-NO" sz="1400" dirty="0">
                <a:solidFill>
                  <a:schemeClr val="bg1"/>
                </a:solidFill>
              </a:rPr>
              <a:t>mottas, </a:t>
            </a:r>
            <a:r>
              <a:rPr lang="nb-NO" sz="1400" dirty="0" smtClean="0">
                <a:solidFill>
                  <a:schemeClr val="bg1"/>
                </a:solidFill>
              </a:rPr>
              <a:t>aggregeres</a:t>
            </a:r>
            <a:r>
              <a:rPr lang="nb-NO" sz="1400" dirty="0">
                <a:solidFill>
                  <a:schemeClr val="bg1"/>
                </a:solidFill>
              </a:rPr>
              <a:t> </a:t>
            </a:r>
            <a:r>
              <a:rPr lang="nb-NO" sz="1400" dirty="0" smtClean="0">
                <a:solidFill>
                  <a:schemeClr val="bg1"/>
                </a:solidFill>
              </a:rPr>
              <a:t>og </a:t>
            </a:r>
            <a:r>
              <a:rPr lang="nb-NO" sz="1400" dirty="0">
                <a:solidFill>
                  <a:schemeClr val="bg1"/>
                </a:solidFill>
              </a:rPr>
              <a:t>utledes gjennom </a:t>
            </a:r>
            <a:r>
              <a:rPr lang="nb-NO" sz="1400" dirty="0" smtClean="0">
                <a:solidFill>
                  <a:schemeClr val="bg1"/>
                </a:solidFill>
              </a:rPr>
              <a:t>saksbehandlingsprosessen»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chemeClr val="bg1"/>
                </a:solidFill>
              </a:rPr>
              <a:t>Noe </a:t>
            </a:r>
            <a:r>
              <a:rPr lang="nb-NO" sz="1400" dirty="0">
                <a:solidFill>
                  <a:schemeClr val="bg1"/>
                </a:solidFill>
              </a:rPr>
              <a:t>produseres av automat og noe av </a:t>
            </a:r>
            <a:r>
              <a:rPr lang="nb-NO" sz="1400" dirty="0" smtClean="0">
                <a:solidFill>
                  <a:schemeClr val="bg1"/>
                </a:solidFill>
              </a:rPr>
              <a:t>sidekicken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chemeClr val="bg1"/>
                </a:solidFill>
              </a:rPr>
              <a:t>Alltid med ett felles formål: Å etablere </a:t>
            </a:r>
            <a:r>
              <a:rPr lang="nb-NO" sz="1400" dirty="0">
                <a:solidFill>
                  <a:schemeClr val="bg1"/>
                </a:solidFill>
              </a:rPr>
              <a:t>nok informasjon og kontekst til å </a:t>
            </a:r>
            <a:r>
              <a:rPr lang="nb-NO" sz="1400" dirty="0" smtClean="0">
                <a:solidFill>
                  <a:schemeClr val="bg1"/>
                </a:solidFill>
              </a:rPr>
              <a:t>fatte vedtak </a:t>
            </a:r>
            <a:r>
              <a:rPr lang="nb-NO" sz="1400" dirty="0">
                <a:solidFill>
                  <a:schemeClr val="bg1"/>
                </a:solidFill>
              </a:rPr>
              <a:t>og ferdigbehandle en sak.</a:t>
            </a:r>
          </a:p>
        </p:txBody>
      </p:sp>
    </p:spTree>
    <p:extLst>
      <p:ext uri="{BB962C8B-B14F-4D97-AF65-F5344CB8AC3E}">
        <p14:creationId xmlns:p14="http://schemas.microsoft.com/office/powerpoint/2010/main" val="47819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e 15"/>
          <p:cNvGrpSpPr/>
          <p:nvPr/>
        </p:nvGrpSpPr>
        <p:grpSpPr>
          <a:xfrm>
            <a:off x="4712674" y="876812"/>
            <a:ext cx="7479325" cy="5312041"/>
            <a:chOff x="3903327" y="517914"/>
            <a:chExt cx="6282165" cy="4477747"/>
          </a:xfrm>
        </p:grpSpPr>
        <p:sp>
          <p:nvSpPr>
            <p:cNvPr id="17" name="Rektangel 16"/>
            <p:cNvSpPr/>
            <p:nvPr/>
          </p:nvSpPr>
          <p:spPr>
            <a:xfrm>
              <a:off x="3903327" y="517914"/>
              <a:ext cx="6282165" cy="4477747"/>
            </a:xfrm>
            <a:prstGeom prst="rect">
              <a:avLst/>
            </a:prstGeom>
            <a:solidFill>
              <a:srgbClr val="E3F5EA"/>
            </a:solidFill>
            <a:ln>
              <a:solidFill>
                <a:srgbClr val="E3F5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8" name="Bild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3327" y="517914"/>
              <a:ext cx="4953757" cy="759003"/>
            </a:xfrm>
            <a:prstGeom prst="rect">
              <a:avLst/>
            </a:prstGeom>
          </p:spPr>
        </p:pic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2562" y="-72733"/>
            <a:ext cx="12029438" cy="949545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buSzPts val="2200"/>
            </a:pPr>
            <a:r>
              <a:rPr lang="nb-NO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Læring og erfaringer – hva kan vi ta med oss videre?</a:t>
            </a:r>
            <a:endParaRPr lang="nb-NO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12674" y="1777233"/>
            <a:ext cx="7541847" cy="4159544"/>
          </a:xfrm>
        </p:spPr>
        <p:txBody>
          <a:bodyPr>
            <a:noAutofit/>
          </a:bodyPr>
          <a:lstStyle/>
          <a:p>
            <a:r>
              <a:rPr lang="nb-NO" sz="1600" dirty="0">
                <a:solidFill>
                  <a:schemeClr val="tx1"/>
                </a:solidFill>
              </a:rPr>
              <a:t>Strukturell tilnærming til begrepene ble </a:t>
            </a:r>
            <a:r>
              <a:rPr lang="nb-NO" sz="1600" dirty="0" smtClean="0">
                <a:solidFill>
                  <a:schemeClr val="tx1"/>
                </a:solidFill>
              </a:rPr>
              <a:t>(og blir) brukt </a:t>
            </a:r>
            <a:r>
              <a:rPr lang="nb-NO" sz="1600" dirty="0">
                <a:solidFill>
                  <a:schemeClr val="tx1"/>
                </a:solidFill>
              </a:rPr>
              <a:t>i dialogen med lovgiver for å synliggjøre behovet for gode begreper og fornuftige relasjoner mellom begrepene i konteksten</a:t>
            </a:r>
          </a:p>
          <a:p>
            <a:r>
              <a:rPr lang="nb-NO" sz="1600" dirty="0" smtClean="0">
                <a:solidFill>
                  <a:schemeClr val="tx1"/>
                </a:solidFill>
              </a:rPr>
              <a:t>Fordelen </a:t>
            </a:r>
            <a:r>
              <a:rPr lang="nb-NO" sz="1600" dirty="0">
                <a:solidFill>
                  <a:schemeClr val="tx1"/>
                </a:solidFill>
              </a:rPr>
              <a:t>av å ha en plattform! Rammeverk både på forretningssiden og for begreper, modeller mm., referansearkitekturer og prosesser </a:t>
            </a:r>
            <a:endParaRPr lang="nb-NO" sz="1600" dirty="0" smtClean="0">
              <a:solidFill>
                <a:schemeClr val="tx1"/>
              </a:solidFill>
            </a:endParaRPr>
          </a:p>
          <a:p>
            <a:r>
              <a:rPr lang="nb-NO" sz="1600" dirty="0" smtClean="0">
                <a:solidFill>
                  <a:schemeClr val="tx1"/>
                </a:solidFill>
              </a:rPr>
              <a:t>Rammeverket og arkitekturen krever at vi dokumenterer </a:t>
            </a:r>
            <a:r>
              <a:rPr lang="nb-NO" sz="1600" dirty="0">
                <a:solidFill>
                  <a:schemeClr val="tx1"/>
                </a:solidFill>
              </a:rPr>
              <a:t>begreper, modeller, datasett og API </a:t>
            </a:r>
            <a:r>
              <a:rPr lang="nb-NO" sz="1600" dirty="0" smtClean="0">
                <a:solidFill>
                  <a:schemeClr val="tx1"/>
                </a:solidFill>
              </a:rPr>
              <a:t>internt, så </a:t>
            </a:r>
            <a:r>
              <a:rPr lang="nb-NO" sz="1600" dirty="0">
                <a:solidFill>
                  <a:schemeClr val="tx1"/>
                </a:solidFill>
              </a:rPr>
              <a:t>vel som </a:t>
            </a:r>
            <a:r>
              <a:rPr lang="nb-NO" sz="1600" dirty="0" smtClean="0">
                <a:solidFill>
                  <a:schemeClr val="tx1"/>
                </a:solidFill>
              </a:rPr>
              <a:t>foretar publisering </a:t>
            </a:r>
            <a:r>
              <a:rPr lang="nb-NO" sz="1600" dirty="0">
                <a:solidFill>
                  <a:schemeClr val="tx1"/>
                </a:solidFill>
              </a:rPr>
              <a:t>i Felles datakatalog</a:t>
            </a:r>
          </a:p>
          <a:p>
            <a:r>
              <a:rPr lang="nb-NO" sz="1600" dirty="0" smtClean="0">
                <a:solidFill>
                  <a:schemeClr val="tx1"/>
                </a:solidFill>
              </a:rPr>
              <a:t>Tilrettelagt </a:t>
            </a:r>
            <a:r>
              <a:rPr lang="nb-NO" sz="1600" dirty="0">
                <a:solidFill>
                  <a:schemeClr val="tx1"/>
                </a:solidFill>
              </a:rPr>
              <a:t>for videre bruk av data, </a:t>
            </a:r>
            <a:r>
              <a:rPr lang="nb-NO" sz="1600" dirty="0" smtClean="0">
                <a:solidFill>
                  <a:schemeClr val="tx1"/>
                </a:solidFill>
              </a:rPr>
              <a:t>bidrar </a:t>
            </a:r>
            <a:r>
              <a:rPr lang="nb-NO" sz="1600" dirty="0">
                <a:solidFill>
                  <a:schemeClr val="tx1"/>
                </a:solidFill>
              </a:rPr>
              <a:t>til at de blir gjenbrukt </a:t>
            </a:r>
            <a:r>
              <a:rPr lang="nb-NO" sz="1600" dirty="0" smtClean="0">
                <a:solidFill>
                  <a:schemeClr val="tx1"/>
                </a:solidFill>
              </a:rPr>
              <a:t>riktig</a:t>
            </a:r>
            <a:r>
              <a:rPr lang="nb-NO" sz="2000" dirty="0" smtClean="0">
                <a:solidFill>
                  <a:schemeClr val="tx1"/>
                </a:solidFill>
              </a:rPr>
              <a:t> </a:t>
            </a:r>
            <a:endParaRPr lang="nb-NO" sz="2000" dirty="0">
              <a:solidFill>
                <a:schemeClr val="tx1"/>
              </a:solidFill>
            </a:endParaRPr>
          </a:p>
          <a:p>
            <a:r>
              <a:rPr lang="nb-NO" sz="1600" dirty="0" smtClean="0">
                <a:solidFill>
                  <a:schemeClr val="tx1"/>
                </a:solidFill>
              </a:rPr>
              <a:t>Tid, prioritet og tillit </a:t>
            </a:r>
            <a:r>
              <a:rPr lang="nb-NO" sz="1600" dirty="0">
                <a:solidFill>
                  <a:schemeClr val="tx1"/>
                </a:solidFill>
              </a:rPr>
              <a:t>– kunne jobbe intensivt og med mye </a:t>
            </a:r>
            <a:r>
              <a:rPr lang="nb-NO" sz="1600" dirty="0" smtClean="0">
                <a:solidFill>
                  <a:schemeClr val="tx1"/>
                </a:solidFill>
              </a:rPr>
              <a:t>trøkk</a:t>
            </a:r>
          </a:p>
          <a:p>
            <a:r>
              <a:rPr lang="nb-NO" sz="1600" dirty="0" smtClean="0">
                <a:solidFill>
                  <a:schemeClr val="tx1"/>
                </a:solidFill>
              </a:rPr>
              <a:t>Godt samarbeid med både NFD, Digitaliseringsdirektoratet, Revisorforeningen, Regnskap Norge, Skatteetaten, NAV, Politiet</a:t>
            </a:r>
            <a:endParaRPr lang="nb-NO" sz="1600" dirty="0">
              <a:solidFill>
                <a:schemeClr val="tx1"/>
              </a:solidFill>
            </a:endParaRPr>
          </a:p>
          <a:p>
            <a:r>
              <a:rPr lang="nb-NO" sz="1600" dirty="0">
                <a:solidFill>
                  <a:schemeClr val="tx1"/>
                </a:solidFill>
              </a:rPr>
              <a:t>Lite </a:t>
            </a:r>
            <a:r>
              <a:rPr lang="nb-NO" sz="1600" dirty="0" err="1">
                <a:solidFill>
                  <a:schemeClr val="tx1"/>
                </a:solidFill>
              </a:rPr>
              <a:t>legacy</a:t>
            </a:r>
            <a:r>
              <a:rPr lang="nb-NO" sz="1600" dirty="0">
                <a:solidFill>
                  <a:schemeClr val="tx1"/>
                </a:solidFill>
              </a:rPr>
              <a:t>, </a:t>
            </a:r>
            <a:r>
              <a:rPr lang="nb-NO" sz="1600" dirty="0" smtClean="0">
                <a:solidFill>
                  <a:schemeClr val="tx1"/>
                </a:solidFill>
              </a:rPr>
              <a:t>ingen museumsvoktere for «det som var»</a:t>
            </a:r>
          </a:p>
          <a:p>
            <a:r>
              <a:rPr lang="nb-NO" sz="1600" dirty="0" smtClean="0">
                <a:solidFill>
                  <a:schemeClr val="tx1"/>
                </a:solidFill>
              </a:rPr>
              <a:t>Vanvittig innsats </a:t>
            </a:r>
            <a:r>
              <a:rPr lang="nb-NO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nb-NO" sz="1600" dirty="0">
              <a:solidFill>
                <a:schemeClr val="tx1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48" y="6311348"/>
            <a:ext cx="2068600" cy="24763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5"/>
          <a:srcRect l="-1" t="7616" r="229"/>
          <a:stretch/>
        </p:blipFill>
        <p:spPr>
          <a:xfrm>
            <a:off x="794401" y="3455329"/>
            <a:ext cx="1076313" cy="842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6"/>
          <a:srcRect l="25181" b="6211"/>
          <a:stretch/>
        </p:blipFill>
        <p:spPr>
          <a:xfrm>
            <a:off x="3204848" y="3455329"/>
            <a:ext cx="804171" cy="896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8775" y="1954124"/>
            <a:ext cx="581025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Sirkelformet pil 9"/>
          <p:cNvSpPr/>
          <p:nvPr/>
        </p:nvSpPr>
        <p:spPr>
          <a:xfrm rot="3710308">
            <a:off x="2558838" y="2520050"/>
            <a:ext cx="1189759" cy="955956"/>
          </a:xfrm>
          <a:prstGeom prst="circularArrow">
            <a:avLst>
              <a:gd name="adj1" fmla="val 6688"/>
              <a:gd name="adj2" fmla="val 1777603"/>
              <a:gd name="adj3" fmla="val 19324786"/>
              <a:gd name="adj4" fmla="val 10800000"/>
              <a:gd name="adj5" fmla="val 12500"/>
            </a:avLst>
          </a:prstGeom>
          <a:solidFill>
            <a:srgbClr val="FA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Sirkelformet pil 10"/>
          <p:cNvSpPr/>
          <p:nvPr/>
        </p:nvSpPr>
        <p:spPr>
          <a:xfrm rot="11255629">
            <a:off x="1858641" y="3301727"/>
            <a:ext cx="1276526" cy="953720"/>
          </a:xfrm>
          <a:prstGeom prst="circularArrow">
            <a:avLst>
              <a:gd name="adj1" fmla="val 6688"/>
              <a:gd name="adj2" fmla="val 1777603"/>
              <a:gd name="adj3" fmla="val 19324786"/>
              <a:gd name="adj4" fmla="val 10800000"/>
              <a:gd name="adj5" fmla="val 12500"/>
            </a:avLst>
          </a:prstGeom>
          <a:solidFill>
            <a:srgbClr val="FA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Sirkelformet pil 11"/>
          <p:cNvSpPr/>
          <p:nvPr/>
        </p:nvSpPr>
        <p:spPr>
          <a:xfrm rot="18751665">
            <a:off x="1216302" y="2491770"/>
            <a:ext cx="1189759" cy="1012516"/>
          </a:xfrm>
          <a:prstGeom prst="circularArrow">
            <a:avLst>
              <a:gd name="adj1" fmla="val 6688"/>
              <a:gd name="adj2" fmla="val 1777603"/>
              <a:gd name="adj3" fmla="val 19324786"/>
              <a:gd name="adj4" fmla="val 10800000"/>
              <a:gd name="adj5" fmla="val 12500"/>
            </a:avLst>
          </a:prstGeom>
          <a:solidFill>
            <a:srgbClr val="FA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irkelformet pil 12"/>
          <p:cNvSpPr/>
          <p:nvPr/>
        </p:nvSpPr>
        <p:spPr>
          <a:xfrm rot="7110495" flipV="1">
            <a:off x="819822" y="2342499"/>
            <a:ext cx="1554950" cy="1092099"/>
          </a:xfrm>
          <a:prstGeom prst="circularArrow">
            <a:avLst>
              <a:gd name="adj1" fmla="val 6688"/>
              <a:gd name="adj2" fmla="val 1777603"/>
              <a:gd name="adj3" fmla="val 19324786"/>
              <a:gd name="adj4" fmla="val 10800000"/>
              <a:gd name="adj5" fmla="val 12500"/>
            </a:avLst>
          </a:prstGeom>
          <a:solidFill>
            <a:srgbClr val="FA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Sirkelformet pil 13"/>
          <p:cNvSpPr/>
          <p:nvPr/>
        </p:nvSpPr>
        <p:spPr>
          <a:xfrm flipV="1">
            <a:off x="1843747" y="3612367"/>
            <a:ext cx="1438094" cy="920064"/>
          </a:xfrm>
          <a:prstGeom prst="circularArrow">
            <a:avLst>
              <a:gd name="adj1" fmla="val 6688"/>
              <a:gd name="adj2" fmla="val 1777603"/>
              <a:gd name="adj3" fmla="val 19324786"/>
              <a:gd name="adj4" fmla="val 10800000"/>
              <a:gd name="adj5" fmla="val 12500"/>
            </a:avLst>
          </a:prstGeom>
          <a:solidFill>
            <a:srgbClr val="FA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Sirkelformet pil 14"/>
          <p:cNvSpPr/>
          <p:nvPr/>
        </p:nvSpPr>
        <p:spPr>
          <a:xfrm rot="13780687" flipV="1">
            <a:off x="2591352" y="2350347"/>
            <a:ext cx="1523260" cy="992057"/>
          </a:xfrm>
          <a:prstGeom prst="circularArrow">
            <a:avLst>
              <a:gd name="adj1" fmla="val 6688"/>
              <a:gd name="adj2" fmla="val 1777603"/>
              <a:gd name="adj3" fmla="val 19324786"/>
              <a:gd name="adj4" fmla="val 10737266"/>
              <a:gd name="adj5" fmla="val 12500"/>
            </a:avLst>
          </a:prstGeom>
          <a:solidFill>
            <a:srgbClr val="FA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1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CC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"/>
          <p:cNvSpPr txBox="1"/>
          <p:nvPr/>
        </p:nvSpPr>
        <p:spPr>
          <a:xfrm>
            <a:off x="222421" y="188643"/>
            <a:ext cx="96228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313907" y="1392384"/>
            <a:ext cx="7878093" cy="4220383"/>
          </a:xfrm>
          <a:prstGeom prst="rect">
            <a:avLst/>
          </a:prstGeom>
          <a:solidFill>
            <a:srgbClr val="E3F5EA"/>
          </a:solidFill>
          <a:ln>
            <a:solidFill>
              <a:srgbClr val="E3F5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«…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 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 av regjeringens tiltak for å dempe de økonomiske konsekvensene av virusutbruddet og 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smitteverntiltakene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» ….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«..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unngå unødvendige konkurser og bevare norske arbeidsplasser gjennom 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koronakrisen</a:t>
            </a: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»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Foretak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med </a:t>
            </a: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stort omsetningsfall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som følge av virusutbruddet kan få 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kompensasjon (</a:t>
            </a: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tilskudd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fra staten til å dekke en andel av sine </a:t>
            </a: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uunngåelige faste kostnader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92369" y="113878"/>
            <a:ext cx="9756950" cy="774926"/>
          </a:xfrm>
        </p:spPr>
        <p:txBody>
          <a:bodyPr/>
          <a:lstStyle/>
          <a:p>
            <a:r>
              <a:rPr lang="nb-NO" sz="4000" dirty="0" smtClean="0">
                <a:solidFill>
                  <a:schemeClr val="bg1"/>
                </a:solidFill>
              </a:rPr>
              <a:t/>
            </a:r>
            <a:br>
              <a:rPr lang="nb-NO" sz="4000" dirty="0" smtClean="0">
                <a:solidFill>
                  <a:schemeClr val="bg1"/>
                </a:solidFill>
              </a:rPr>
            </a:br>
            <a:r>
              <a:rPr lang="nb-NO" sz="4000" dirty="0" smtClean="0">
                <a:solidFill>
                  <a:schemeClr val="bg1"/>
                </a:solidFill>
              </a:rPr>
              <a:t>                        Hva handler det om?</a:t>
            </a:r>
            <a:endParaRPr lang="nb-NO" sz="40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0" y="1555046"/>
            <a:ext cx="2587556" cy="2313119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83" y="3895056"/>
            <a:ext cx="2277628" cy="1717711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129" y="3337131"/>
            <a:ext cx="1061182" cy="1062067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82"/>
            <a:ext cx="3740719" cy="573144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705" y="6397844"/>
            <a:ext cx="2068600" cy="2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5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CC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"/>
          <p:cNvSpPr txBox="1"/>
          <p:nvPr/>
        </p:nvSpPr>
        <p:spPr>
          <a:xfrm>
            <a:off x="222421" y="188643"/>
            <a:ext cx="96228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92369" y="113878"/>
            <a:ext cx="9756950" cy="774926"/>
          </a:xfrm>
        </p:spPr>
        <p:txBody>
          <a:bodyPr/>
          <a:lstStyle/>
          <a:p>
            <a:r>
              <a:rPr lang="nb-NO" sz="4000" dirty="0" smtClean="0">
                <a:solidFill>
                  <a:schemeClr val="bg1"/>
                </a:solidFill>
              </a:rPr>
              <a:t/>
            </a:r>
            <a:br>
              <a:rPr lang="nb-NO" sz="4000" dirty="0" smtClean="0">
                <a:solidFill>
                  <a:schemeClr val="bg1"/>
                </a:solidFill>
              </a:rPr>
            </a:br>
            <a:r>
              <a:rPr lang="nb-NO" sz="4000" dirty="0" smtClean="0">
                <a:solidFill>
                  <a:schemeClr val="bg1"/>
                </a:solidFill>
              </a:rPr>
              <a:t>                        Hva handler det om?</a:t>
            </a:r>
            <a:endParaRPr lang="nb-NO" sz="4000" dirty="0">
              <a:solidFill>
                <a:schemeClr val="bg1"/>
              </a:solidFill>
            </a:endParaRPr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2"/>
            <a:ext cx="3740719" cy="573144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513612" y="1488669"/>
            <a:ext cx="9678388" cy="4325277"/>
          </a:xfrm>
          <a:prstGeom prst="rect">
            <a:avLst/>
          </a:prstGeom>
          <a:solidFill>
            <a:srgbClr val="E3F5EA"/>
          </a:solidFill>
          <a:ln>
            <a:solidFill>
              <a:srgbClr val="E3F5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Foretak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med </a:t>
            </a: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stort omsetningsfall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som følge av virusutbruddet kan få 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kompensasjon (</a:t>
            </a: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tilskudd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fra staten til å dekke en andel av sine </a:t>
            </a: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uunngåelige faste </a:t>
            </a: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kostnader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Foretaket må </a:t>
            </a:r>
            <a:r>
              <a:rPr kumimoji="0" lang="nb-NO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søke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«Levere informasjon som gjør det mulig for BR (tilskuddsmyndigheten) å avgjøre om vi kan tildele tilskudd, og hvor stort dette tilskuddet eventuelt skal være»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å forstå mer må vi selvfølgelig modellere</a:t>
            </a:r>
            <a:r>
              <a:rPr lang="nb-NO" sz="28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800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informasjonen og forstå – definere begrepene </a:t>
            </a:r>
            <a:r>
              <a:rPr lang="nb-NO" sz="2800" dirty="0" smtClean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kumimoji="0" lang="nb-NO" sz="2800" b="0" i="0" u="none" strike="noStrike" kern="1200" cap="none" spc="0" normalizeH="0" baseline="0" noProof="0" dirty="0" smtClean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705" y="6397844"/>
            <a:ext cx="2068600" cy="2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7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CC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"/>
          <p:cNvSpPr/>
          <p:nvPr/>
        </p:nvSpPr>
        <p:spPr>
          <a:xfrm>
            <a:off x="166921" y="2751231"/>
            <a:ext cx="3588900" cy="164760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 w="952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nb-N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2. Definere begreper og vurdere </a:t>
            </a:r>
            <a:r>
              <a:rPr kumimoji="0" lang="nb-N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koordinering. </a:t>
            </a:r>
            <a:endParaRPr kumimoji="0" lang="nb-NO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3" name="Google Shape;563;p3"/>
          <p:cNvSpPr/>
          <p:nvPr/>
        </p:nvSpPr>
        <p:spPr>
          <a:xfrm>
            <a:off x="177046" y="4778989"/>
            <a:ext cx="3578775" cy="1792001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 w="952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tabLst/>
              <a:defRPr/>
            </a:pPr>
            <a:r>
              <a:rPr kumimoji="0" lang="nb-N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kumimoji="0" lang="no-N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kumimoji="0" lang="no-N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Strukturere dataene i modeller.</a:t>
            </a:r>
            <a:r>
              <a:rPr kumimoji="0" lang="no-NO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4" name="Google Shape;564;p3"/>
          <p:cNvSpPr/>
          <p:nvPr/>
        </p:nvSpPr>
        <p:spPr>
          <a:xfrm>
            <a:off x="4078568" y="841250"/>
            <a:ext cx="3852582" cy="169324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 w="952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  <a:tabLst/>
              <a:defRPr/>
            </a:pPr>
            <a:r>
              <a:rPr kumimoji="0" lang="nb-N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kumimoji="0" lang="no-N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kumimoji="0" lang="no-N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Beskrive data som forvaltes.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5" name="Google Shape;565;p3"/>
          <p:cNvSpPr/>
          <p:nvPr/>
        </p:nvSpPr>
        <p:spPr>
          <a:xfrm>
            <a:off x="4073506" y="4778990"/>
            <a:ext cx="3852581" cy="180912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 w="952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tabLst/>
              <a:defRPr/>
            </a:pPr>
            <a:r>
              <a:rPr kumimoji="0" lang="nb-N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r>
              <a:rPr kumimoji="0" lang="no-N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kumimoji="0" lang="no-N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Identifisere og d</a:t>
            </a:r>
            <a:r>
              <a:rPr kumimoji="0" lang="no-N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okumentere </a:t>
            </a:r>
            <a:r>
              <a:rPr kumimoji="0" lang="no-N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lovlig behandling av  personopplysninger.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6" name="Google Shape;566;p3"/>
          <p:cNvSpPr/>
          <p:nvPr/>
        </p:nvSpPr>
        <p:spPr>
          <a:xfrm>
            <a:off x="4073506" y="2751197"/>
            <a:ext cx="3795432" cy="164763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 w="952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tabLst/>
              <a:defRPr/>
            </a:pPr>
            <a:r>
              <a:rPr kumimoji="0" lang="nb-N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kumimoji="0" lang="no-N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kumimoji="0" lang="no-N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Beskrive tilgang til dataene.</a:t>
            </a:r>
            <a:r>
              <a:rPr kumimoji="0" lang="no-NO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7" name="Google Shape;567;p3"/>
          <p:cNvSpPr/>
          <p:nvPr/>
        </p:nvSpPr>
        <p:spPr>
          <a:xfrm>
            <a:off x="8253897" y="841250"/>
            <a:ext cx="3721840" cy="169324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 w="952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tabLst/>
              <a:defRPr/>
            </a:pPr>
            <a:r>
              <a:rPr kumimoji="0" lang="nb-N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rPr kumimoji="0" lang="no-N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kumimoji="0" lang="no-N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Sikre riktig datakvalitet til aktuelt formål.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8" name="Google Shape;568;p3"/>
          <p:cNvSpPr/>
          <p:nvPr/>
        </p:nvSpPr>
        <p:spPr>
          <a:xfrm>
            <a:off x="8253897" y="2750593"/>
            <a:ext cx="3736453" cy="164823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 w="952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tabLst/>
              <a:defRPr/>
            </a:pPr>
            <a:r>
              <a:rPr kumimoji="0" lang="nb-N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r>
              <a:rPr kumimoji="0" lang="no-N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kumimoji="0" lang="no-N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Bruk av data - eierskap, rettigheter og plikter.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9" name="Google Shape;569;p3"/>
          <p:cNvSpPr/>
          <p:nvPr/>
        </p:nvSpPr>
        <p:spPr>
          <a:xfrm>
            <a:off x="8209595" y="4778990"/>
            <a:ext cx="3736453" cy="179200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 w="952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tabLst/>
              <a:defRPr/>
            </a:pPr>
            <a:r>
              <a:rPr kumimoji="0" lang="nb-N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9</a:t>
            </a:r>
            <a:r>
              <a:rPr kumimoji="0" lang="no-N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kumimoji="0" lang="no-N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Dokumentasjon og langtidsbevaring.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70" name="Google Shape;570;p3"/>
          <p:cNvSpPr txBox="1"/>
          <p:nvPr/>
        </p:nvSpPr>
        <p:spPr>
          <a:xfrm>
            <a:off x="0" y="-35700"/>
            <a:ext cx="96228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tabLst/>
              <a:defRPr/>
            </a:pPr>
            <a:r>
              <a:rPr kumimoji="0" lang="nb-NO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Framgangsmåte informasjonsforvaltning BR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4" name="Google Shape;604;p3"/>
          <p:cNvSpPr/>
          <p:nvPr/>
        </p:nvSpPr>
        <p:spPr>
          <a:xfrm>
            <a:off x="122525" y="841250"/>
            <a:ext cx="3633296" cy="169324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 w="952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nb-N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kumimoji="0" lang="no-N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kumimoji="0" lang="nb-N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Kartlegge </a:t>
            </a:r>
            <a:r>
              <a:rPr kumimoji="0" lang="nb-N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data, rammer og prosesser</a:t>
            </a:r>
            <a:r>
              <a:rPr kumimoji="0" lang="nb-N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kumimoji="0" lang="nb-NO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30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" grpId="0" animBg="1"/>
      <p:bldP spid="567" grpId="0" animBg="1"/>
      <p:bldP spid="568" grpId="0" animBg="1"/>
      <p:bldP spid="5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61094" y="250532"/>
            <a:ext cx="7093226" cy="1325563"/>
          </a:xfrm>
        </p:spPr>
        <p:txBody>
          <a:bodyPr>
            <a:noAutofit/>
          </a:bodyPr>
          <a:lstStyle/>
          <a:p>
            <a:pPr algn="ctr"/>
            <a:r>
              <a:rPr lang="nb-NO" sz="2800" b="1" dirty="0" smtClean="0">
                <a:solidFill>
                  <a:srgbClr val="FFFFFF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1. Kartlegge data, rammer og prosesser</a:t>
            </a:r>
            <a:br>
              <a:rPr lang="nb-NO" sz="2800" b="1" dirty="0" smtClean="0">
                <a:solidFill>
                  <a:srgbClr val="FFFFFF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</a:br>
            <a:r>
              <a:rPr lang="nb-NO" sz="2800" b="1" dirty="0" smtClean="0">
                <a:solidFill>
                  <a:srgbClr val="FFFFFF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	</a:t>
            </a:r>
            <a:r>
              <a:rPr lang="nb-NO" sz="2800" b="1" dirty="0">
                <a:solidFill>
                  <a:srgbClr val="FFFFFF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	</a:t>
            </a:r>
            <a:r>
              <a:rPr lang="nb-NO" sz="2800" b="1" dirty="0">
                <a:solidFill>
                  <a:srgbClr val="FFFFFF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 Light"/>
              </a:rPr>
              <a:t/>
            </a:r>
            <a:br>
              <a:rPr lang="nb-NO" sz="2800" b="1" dirty="0">
                <a:solidFill>
                  <a:srgbClr val="FFFFFF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 Light"/>
              </a:rPr>
            </a:br>
            <a:endParaRPr lang="nb-NO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48" y="6311348"/>
            <a:ext cx="2068600" cy="24763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/>
          <a:srcRect l="36588"/>
          <a:stretch/>
        </p:blipFill>
        <p:spPr>
          <a:xfrm rot="16200000">
            <a:off x="-558531" y="470018"/>
            <a:ext cx="6867939" cy="5927904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5856324" y="1208260"/>
            <a:ext cx="6352609" cy="4951561"/>
          </a:xfrm>
          <a:prstGeom prst="rect">
            <a:avLst/>
          </a:prstGeom>
          <a:solidFill>
            <a:srgbClr val="E3F5EA"/>
          </a:solidFill>
          <a:ln>
            <a:solidFill>
              <a:srgbClr val="E3F5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>
              <a:solidFill>
                <a:schemeClr val="tx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6185374" y="2157775"/>
            <a:ext cx="566064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Nytt forretningsområde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Nytt regelverk (lov og forskrift)</a:t>
            </a:r>
            <a:endParaRPr lang="nb-NO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Ny forretningsprosess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Nytt skjema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Ny saksbehandlingsfunksjonalitet</a:t>
            </a:r>
            <a:endParaRPr lang="nb-NO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Nytt veiledningsmateriale – (informasjonsportal)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Men: </a:t>
            </a:r>
            <a:r>
              <a:rPr lang="nb-NO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Arkitekturmessige</a:t>
            </a:r>
            <a:r>
              <a:rPr lang="nb-NO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800" b="1" dirty="0">
                <a:latin typeface="Calibri" panose="020F0502020204030204" pitchFamily="34" charset="0"/>
                <a:cs typeface="Calibri" panose="020F0502020204030204" pitchFamily="34" charset="0"/>
              </a:rPr>
              <a:t>rammer var i stor grad gitt på forhånd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324" y="1204975"/>
            <a:ext cx="5416700" cy="82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8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CC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"/>
          <p:cNvSpPr txBox="1"/>
          <p:nvPr/>
        </p:nvSpPr>
        <p:spPr>
          <a:xfrm>
            <a:off x="222421" y="188643"/>
            <a:ext cx="96228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2"/>
            <a:ext cx="3740719" cy="57314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9" y="1314908"/>
            <a:ext cx="11972331" cy="514183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268" y="0"/>
            <a:ext cx="3889089" cy="68580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705" y="6397844"/>
            <a:ext cx="2068600" cy="2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9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CC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"/>
          <p:cNvSpPr txBox="1"/>
          <p:nvPr/>
        </p:nvSpPr>
        <p:spPr>
          <a:xfrm>
            <a:off x="222421" y="188643"/>
            <a:ext cx="96228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43094" y="97596"/>
            <a:ext cx="10701495" cy="1070325"/>
          </a:xfrm>
        </p:spPr>
        <p:txBody>
          <a:bodyPr/>
          <a:lstStyle/>
          <a:p>
            <a:endParaRPr lang="nb-NO" sz="4000" dirty="0">
              <a:solidFill>
                <a:schemeClr val="bg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5096" cy="560025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1611086"/>
            <a:ext cx="11917299" cy="452845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22" y="1584959"/>
            <a:ext cx="8039237" cy="458517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5597237" y="1580496"/>
            <a:ext cx="2022764" cy="1046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5993840" y="1752104"/>
            <a:ext cx="1207060" cy="7497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 smtClean="0">
                <a:solidFill>
                  <a:schemeClr val="tx1"/>
                </a:solidFill>
              </a:rPr>
              <a:t>«Uavhengig </a:t>
            </a:r>
            <a:r>
              <a:rPr lang="nb-NO" sz="900" dirty="0" err="1" smtClean="0">
                <a:solidFill>
                  <a:schemeClr val="tx1"/>
                </a:solidFill>
              </a:rPr>
              <a:t>medsignerer</a:t>
            </a:r>
            <a:r>
              <a:rPr lang="nb-NO" sz="900" dirty="0" smtClean="0">
                <a:solidFill>
                  <a:schemeClr val="tx1"/>
                </a:solidFill>
              </a:rPr>
              <a:t>»</a:t>
            </a:r>
            <a:endParaRPr lang="nb-NO" sz="900" dirty="0">
              <a:solidFill>
                <a:schemeClr val="tx1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705" y="6397844"/>
            <a:ext cx="2068600" cy="2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6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05161" y="-51887"/>
            <a:ext cx="5290931" cy="1325563"/>
          </a:xfrm>
        </p:spPr>
        <p:txBody>
          <a:bodyPr>
            <a:normAutofit/>
          </a:bodyPr>
          <a:lstStyle/>
          <a:p>
            <a:r>
              <a:rPr lang="nb-NO" sz="2800" b="1" dirty="0" smtClean="0">
                <a:solidFill>
                  <a:srgbClr val="FFFFFF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2</a:t>
            </a:r>
            <a:r>
              <a:rPr lang="no-NO" sz="2800" b="1" dirty="0" smtClean="0">
                <a:solidFill>
                  <a:srgbClr val="FFFFFF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 Definere begreper</a:t>
            </a:r>
            <a:endParaRPr lang="nb-NO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705" y="6397844"/>
            <a:ext cx="2068600" cy="24763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4"/>
          <a:srcRect l="-1" t="7616" r="229"/>
          <a:stretch/>
        </p:blipFill>
        <p:spPr>
          <a:xfrm>
            <a:off x="0" y="1187212"/>
            <a:ext cx="6408145" cy="5014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" name="Gruppe 3"/>
          <p:cNvGrpSpPr/>
          <p:nvPr/>
        </p:nvGrpSpPr>
        <p:grpSpPr>
          <a:xfrm>
            <a:off x="6105161" y="1187211"/>
            <a:ext cx="6086839" cy="5061754"/>
            <a:chOff x="6105161" y="1376116"/>
            <a:chExt cx="6201262" cy="4478108"/>
          </a:xfrm>
        </p:grpSpPr>
        <p:sp>
          <p:nvSpPr>
            <p:cNvPr id="7" name="Rektangel 6"/>
            <p:cNvSpPr/>
            <p:nvPr/>
          </p:nvSpPr>
          <p:spPr>
            <a:xfrm>
              <a:off x="6105161" y="1376477"/>
              <a:ext cx="6201262" cy="4477747"/>
            </a:xfrm>
            <a:prstGeom prst="rect">
              <a:avLst/>
            </a:prstGeom>
            <a:solidFill>
              <a:srgbClr val="E3F5EA"/>
            </a:solidFill>
            <a:ln>
              <a:solidFill>
                <a:srgbClr val="E3F5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9" name="Bild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5161" y="1376116"/>
              <a:ext cx="4953758" cy="662854"/>
            </a:xfrm>
            <a:prstGeom prst="rect">
              <a:avLst/>
            </a:prstGeom>
          </p:spPr>
        </p:pic>
        <p:sp>
          <p:nvSpPr>
            <p:cNvPr id="10" name="TekstSylinder 9"/>
            <p:cNvSpPr txBox="1"/>
            <p:nvPr/>
          </p:nvSpPr>
          <p:spPr>
            <a:xfrm>
              <a:off x="6221131" y="2114793"/>
              <a:ext cx="5660643" cy="2804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nb-NO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Regelverksutvikling, kartlegging av sentrale begreper og modellering i parallell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nb-NO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Tenke </a:t>
              </a:r>
              <a:r>
                <a:rPr lang="nb-NO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MVP – hva er «godt nok</a:t>
              </a:r>
              <a:r>
                <a:rPr lang="nb-NO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»?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nb-NO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Tverrfaglig samarbeid mellom jurist, saksbehandler og begrepskoordinator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nb-NO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Konsistent begrepsbruk gjennom hele </a:t>
              </a:r>
              <a:r>
                <a:rPr lang="nb-NO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kjeden</a:t>
              </a:r>
              <a:endParaRPr lang="nb-NO" sz="20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nb-NO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Ekspresshøring med Skatteetaten og Digdir</a:t>
              </a:r>
              <a:endParaRPr lang="nb-NO" sz="28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nb-NO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Begreper publisert i Felles begrepskatalog, koblet til datasett og eksponert maskinelt via KFN innsynsløsning</a:t>
              </a:r>
            </a:p>
          </p:txBody>
        </p:sp>
      </p:grpSp>
      <p:pic>
        <p:nvPicPr>
          <p:cNvPr id="13" name="Bild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591" y="0"/>
            <a:ext cx="6111752" cy="6858000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16" y="2641018"/>
            <a:ext cx="6079545" cy="30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0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6162313" y="1433262"/>
            <a:ext cx="6093985" cy="4491789"/>
            <a:chOff x="6105161" y="1176084"/>
            <a:chExt cx="6208543" cy="4491789"/>
          </a:xfrm>
        </p:grpSpPr>
        <p:sp>
          <p:nvSpPr>
            <p:cNvPr id="9" name="Rektangel 8"/>
            <p:cNvSpPr/>
            <p:nvPr/>
          </p:nvSpPr>
          <p:spPr>
            <a:xfrm>
              <a:off x="6112442" y="1190126"/>
              <a:ext cx="6201262" cy="4477747"/>
            </a:xfrm>
            <a:prstGeom prst="rect">
              <a:avLst/>
            </a:prstGeom>
            <a:solidFill>
              <a:srgbClr val="E3F5EA"/>
            </a:solidFill>
            <a:ln>
              <a:solidFill>
                <a:srgbClr val="E3F5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5161" y="1176084"/>
              <a:ext cx="4953758" cy="759003"/>
            </a:xfrm>
            <a:prstGeom prst="rect">
              <a:avLst/>
            </a:prstGeom>
          </p:spPr>
        </p:pic>
        <p:sp>
          <p:nvSpPr>
            <p:cNvPr id="11" name="TekstSylinder 10"/>
            <p:cNvSpPr txBox="1"/>
            <p:nvPr/>
          </p:nvSpPr>
          <p:spPr>
            <a:xfrm>
              <a:off x="6298162" y="2570620"/>
              <a:ext cx="566064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nb-NO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Parallelt arbeid med begreper og modellering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nb-NO" sz="2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nb-NO" sz="20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orretningsobjektmodeller</a:t>
              </a:r>
              <a:endParaRPr lang="nb-NO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nb-NO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Strukturmodeller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nb-NO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nb-NO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øsningsmodeller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nb-NO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Modelleringssamarbeid BR og </a:t>
              </a:r>
              <a:r>
                <a:rPr lang="nb-NO" sz="20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Digdir</a:t>
              </a:r>
              <a:endParaRPr lang="nb-NO" sz="2000" b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nb-NO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Kontinuerlig forbedring og justering av begrepsinnhold og modeller etter hvert som </a:t>
              </a:r>
              <a:r>
                <a:rPr lang="nb-NO" sz="20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forskriften</a:t>
              </a:r>
              <a:r>
                <a:rPr lang="nb-NO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ble justert</a:t>
              </a:r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70373" y="263671"/>
            <a:ext cx="5516219" cy="1325563"/>
          </a:xfrm>
        </p:spPr>
        <p:txBody>
          <a:bodyPr>
            <a:normAutofit/>
          </a:bodyPr>
          <a:lstStyle/>
          <a:p>
            <a:r>
              <a:rPr lang="nb-NO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3. Strukturere dataene i modeller </a:t>
            </a:r>
            <a:r>
              <a:rPr lang="nb-NO" sz="2800" dirty="0" smtClean="0">
                <a:solidFill>
                  <a:schemeClr val="bg1"/>
                </a:solidFill>
                <a:latin typeface="Calibri" panose="020F0502020204030204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/>
            </a:r>
            <a:br>
              <a:rPr lang="nb-NO" sz="2800" dirty="0" smtClean="0">
                <a:solidFill>
                  <a:schemeClr val="bg1"/>
                </a:solidFill>
                <a:latin typeface="Calibri" panose="020F0502020204030204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</a:br>
            <a:endParaRPr lang="nb-NO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48" y="6311348"/>
            <a:ext cx="2068600" cy="24763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5"/>
          <a:srcRect l="25181" b="6211"/>
          <a:stretch/>
        </p:blipFill>
        <p:spPr>
          <a:xfrm>
            <a:off x="9939" y="0"/>
            <a:ext cx="6149982" cy="68580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3598625"/>
            <a:ext cx="6167068" cy="325937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035" y="0"/>
            <a:ext cx="6201562" cy="35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8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1. Digitaliseringsdirektoratet (Gråtoner)">
  <a:themeElements>
    <a:clrScheme name="Blå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66"/>
      </a:accent1>
      <a:accent2>
        <a:srgbClr val="1EAEF7"/>
      </a:accent2>
      <a:accent3>
        <a:srgbClr val="0062BA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iseringsdirektoratets PPT mal v2" id="{1D96CEC5-94F7-4443-BC6D-35E1C820A37D}" vid="{BF4D721A-3F26-45AA-B2B0-CE2174D7B378}"/>
    </a:ext>
  </a:extLst>
</a:theme>
</file>

<file path=ppt/theme/theme3.xml><?xml version="1.0" encoding="utf-8"?>
<a:theme xmlns:a="http://schemas.openxmlformats.org/drawingml/2006/main" name="9_BR bokmål">
  <a:themeElements>
    <a:clrScheme name="Brønnøysundreg">
      <a:dk1>
        <a:sysClr val="windowText" lastClr="000000"/>
      </a:dk1>
      <a:lt1>
        <a:sysClr val="window" lastClr="FFFFFF"/>
      </a:lt1>
      <a:dk2>
        <a:srgbClr val="0078CC"/>
      </a:dk2>
      <a:lt2>
        <a:srgbClr val="E7E6E6"/>
      </a:lt2>
      <a:accent1>
        <a:srgbClr val="00B8E6"/>
      </a:accent1>
      <a:accent2>
        <a:srgbClr val="009152"/>
      </a:accent2>
      <a:accent3>
        <a:srgbClr val="815EB4"/>
      </a:accent3>
      <a:accent4>
        <a:srgbClr val="FBAE16"/>
      </a:accent4>
      <a:accent5>
        <a:srgbClr val="EB5C31"/>
      </a:accent5>
      <a:accent6>
        <a:srgbClr val="A6AAA9"/>
      </a:accent6>
      <a:hlink>
        <a:srgbClr val="0563C1"/>
      </a:hlink>
      <a:folHlink>
        <a:srgbClr val="954F72"/>
      </a:folHlink>
    </a:clrScheme>
    <a:fontScheme name="Brønnøysundregister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0517_PPTmal_BrønnøysundregistreneV1" id="{EB359205-C4FD-5241-9A19-AF54C6958E99}" vid="{1805BF86-E6B2-4545-8FE2-A5D645AABFCB}"/>
    </a:ext>
  </a:extLst>
</a:theme>
</file>

<file path=ppt/theme/theme4.xml><?xml version="1.0" encoding="utf-8"?>
<a:theme xmlns:a="http://schemas.openxmlformats.org/drawingml/2006/main" name="2_Office-tema">
  <a:themeElements>
    <a:clrScheme name="Brønnøysundreg">
      <a:dk1>
        <a:sysClr val="windowText" lastClr="000000"/>
      </a:dk1>
      <a:lt1>
        <a:sysClr val="window" lastClr="FFFFFF"/>
      </a:lt1>
      <a:dk2>
        <a:srgbClr val="0078CC"/>
      </a:dk2>
      <a:lt2>
        <a:srgbClr val="E7E6E6"/>
      </a:lt2>
      <a:accent1>
        <a:srgbClr val="00B8E6"/>
      </a:accent1>
      <a:accent2>
        <a:srgbClr val="009152"/>
      </a:accent2>
      <a:accent3>
        <a:srgbClr val="815EB4"/>
      </a:accent3>
      <a:accent4>
        <a:srgbClr val="FBAE16"/>
      </a:accent4>
      <a:accent5>
        <a:srgbClr val="EB5C31"/>
      </a:accent5>
      <a:accent6>
        <a:srgbClr val="A6AAA9"/>
      </a:accent6>
      <a:hlink>
        <a:srgbClr val="0563C1"/>
      </a:hlink>
      <a:folHlink>
        <a:srgbClr val="954F72"/>
      </a:folHlink>
    </a:clrScheme>
    <a:fontScheme name="Brønnøysundregister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 bokmål.pptx" id="{702CF40A-99AA-4854-A80D-9B185C542B06}" vid="{8569E5FE-B272-491B-A421-B06EBF618174}"/>
    </a:ext>
  </a:extLst>
</a:theme>
</file>

<file path=ppt/theme/theme5.xml><?xml version="1.0" encoding="utf-8"?>
<a:theme xmlns:a="http://schemas.openxmlformats.org/drawingml/2006/main" name="1_Office-tema">
  <a:themeElements>
    <a:clrScheme name="Brønnøysundreg">
      <a:dk1>
        <a:sysClr val="windowText" lastClr="000000"/>
      </a:dk1>
      <a:lt1>
        <a:sysClr val="window" lastClr="FFFFFF"/>
      </a:lt1>
      <a:dk2>
        <a:srgbClr val="0078CC"/>
      </a:dk2>
      <a:lt2>
        <a:srgbClr val="E7E6E6"/>
      </a:lt2>
      <a:accent1>
        <a:srgbClr val="00B8E6"/>
      </a:accent1>
      <a:accent2>
        <a:srgbClr val="009152"/>
      </a:accent2>
      <a:accent3>
        <a:srgbClr val="815EB4"/>
      </a:accent3>
      <a:accent4>
        <a:srgbClr val="FBAE16"/>
      </a:accent4>
      <a:accent5>
        <a:srgbClr val="EB5C31"/>
      </a:accent5>
      <a:accent6>
        <a:srgbClr val="A6AAA9"/>
      </a:accent6>
      <a:hlink>
        <a:srgbClr val="0563C1"/>
      </a:hlink>
      <a:folHlink>
        <a:srgbClr val="954F72"/>
      </a:folHlink>
    </a:clrScheme>
    <a:fontScheme name="Brønnøysundregister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 bokmål.pptx" id="{702CF40A-99AA-4854-A80D-9B185C542B06}" vid="{8569E5FE-B272-491B-A421-B06EBF618174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4012</TotalTime>
  <Words>749</Words>
  <Application>Microsoft Office PowerPoint</Application>
  <PresentationFormat>Widescreen</PresentationFormat>
  <Paragraphs>89</Paragraphs>
  <Slides>16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16</vt:i4>
      </vt:variant>
    </vt:vector>
  </HeadingPairs>
  <TitlesOfParts>
    <vt:vector size="27" baseType="lpstr">
      <vt:lpstr>Arial</vt:lpstr>
      <vt:lpstr>Calibri</vt:lpstr>
      <vt:lpstr>Georgia</vt:lpstr>
      <vt:lpstr>Helvetica Neue</vt:lpstr>
      <vt:lpstr>Helvetica Neue Light</vt:lpstr>
      <vt:lpstr>Wingdings</vt:lpstr>
      <vt:lpstr>3_Office-tema</vt:lpstr>
      <vt:lpstr>01. Digitaliseringsdirektoratet (Gråtoner)</vt:lpstr>
      <vt:lpstr>9_BR bokmål</vt:lpstr>
      <vt:lpstr>2_Office-tema</vt:lpstr>
      <vt:lpstr>1_Office-tema</vt:lpstr>
      <vt:lpstr>Informasjonsforvaltning integrert i utviklingsarbeidet – godt nok, og under press</vt:lpstr>
      <vt:lpstr>                         Hva handler det om?</vt:lpstr>
      <vt:lpstr>                         Hva handler det om?</vt:lpstr>
      <vt:lpstr>PowerPoint-presentasjon</vt:lpstr>
      <vt:lpstr>1. Kartlegge data, rammer og prosesser     </vt:lpstr>
      <vt:lpstr>PowerPoint-presentasjon</vt:lpstr>
      <vt:lpstr>PowerPoint-presentasjon</vt:lpstr>
      <vt:lpstr>2. Definere begreper</vt:lpstr>
      <vt:lpstr>3. Strukturere dataene i modeller  </vt:lpstr>
      <vt:lpstr>4. Beskrive data som forvaltes </vt:lpstr>
      <vt:lpstr>5. Beskrive tilgang til dataene</vt:lpstr>
      <vt:lpstr>Vedtaksfabrikken – der saksbehandlingsautomatene og assistenten holder til</vt:lpstr>
      <vt:lpstr>PowerPoint-presentasjon</vt:lpstr>
      <vt:lpstr>PowerPoint-presentasjon</vt:lpstr>
      <vt:lpstr>Vedtaksfabrikken – drevet av informasjon, regler og prosess</vt:lpstr>
      <vt:lpstr>Læring og erfaringer – hva kan vi ta med oss videre?</vt:lpstr>
    </vt:vector>
  </TitlesOfParts>
  <Company>Brønnøysundregistrene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Torseth, Marit Holm;sys@brreg.no;rbe@brreg.no</dc:creator>
  <cp:lastModifiedBy>Torseth, Marit Holm</cp:lastModifiedBy>
  <cp:revision>214</cp:revision>
  <dcterms:created xsi:type="dcterms:W3CDTF">2020-11-25T19:34:18Z</dcterms:created>
  <dcterms:modified xsi:type="dcterms:W3CDTF">2021-02-13T08:37:13Z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876794c-8cc1-4553-ade2-1b635d166220_Enabled">
    <vt:lpwstr>true</vt:lpwstr>
  </property>
  <property fmtid="{D5CDD505-2E9C-101B-9397-08002B2CF9AE}" pid="3" name="MSIP_Label_f876794c-8cc1-4553-ade2-1b635d166220_SetDate">
    <vt:lpwstr>2020-11-25T19:34:18Z</vt:lpwstr>
  </property>
  <property fmtid="{D5CDD505-2E9C-101B-9397-08002B2CF9AE}" pid="4" name="MSIP_Label_f876794c-8cc1-4553-ade2-1b635d166220_Method">
    <vt:lpwstr>Standard</vt:lpwstr>
  </property>
  <property fmtid="{D5CDD505-2E9C-101B-9397-08002B2CF9AE}" pid="5" name="MSIP_Label_f876794c-8cc1-4553-ade2-1b635d166220_Name">
    <vt:lpwstr>Åpen informasjon</vt:lpwstr>
  </property>
  <property fmtid="{D5CDD505-2E9C-101B-9397-08002B2CF9AE}" pid="6" name="MSIP_Label_f876794c-8cc1-4553-ade2-1b635d166220_SiteId">
    <vt:lpwstr>4e14915f-a3fe-45aa-92c3-9d87465eda00</vt:lpwstr>
  </property>
  <property fmtid="{D5CDD505-2E9C-101B-9397-08002B2CF9AE}" pid="7" name="MSIP_Label_f876794c-8cc1-4553-ade2-1b635d166220_ActionId">
    <vt:lpwstr>99d1cd97-9a1d-4775-b3cc-1c7ebcd7f7f4</vt:lpwstr>
  </property>
  <property fmtid="{D5CDD505-2E9C-101B-9397-08002B2CF9AE}" pid="8" name="MSIP_Label_f876794c-8cc1-4553-ade2-1b635d166220_ContentBits">
    <vt:lpwstr>0</vt:lpwstr>
  </property>
</Properties>
</file>