
<file path=[Content_Types].xml><?xml version="1.0" encoding="utf-8"?>
<Types xmlns="http://schemas.openxmlformats.org/package/2006/content-types">
  <Default Extension="jpeg" ContentType="image/jpeg"/>
  <Default Extension="jpg" ContentType="image/jpeg"/>
  <Default Extension="m4v" ContentType="video/mp4"/>
  <Default Extension="mp4" ContentType="video/mp4"/>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97" r:id="rId4"/>
    <p:sldMasterId id="2147493432" r:id="rId5"/>
  </p:sldMasterIdLst>
  <p:notesMasterIdLst>
    <p:notesMasterId r:id="rId39"/>
  </p:notesMasterIdLst>
  <p:handoutMasterIdLst>
    <p:handoutMasterId r:id="rId40"/>
  </p:handoutMasterIdLst>
  <p:sldIdLst>
    <p:sldId id="545" r:id="rId6"/>
    <p:sldId id="739" r:id="rId7"/>
    <p:sldId id="749" r:id="rId8"/>
    <p:sldId id="736" r:id="rId9"/>
    <p:sldId id="783" r:id="rId10"/>
    <p:sldId id="788" r:id="rId11"/>
    <p:sldId id="785" r:id="rId12"/>
    <p:sldId id="776" r:id="rId13"/>
    <p:sldId id="766" r:id="rId14"/>
    <p:sldId id="747" r:id="rId15"/>
    <p:sldId id="767" r:id="rId16"/>
    <p:sldId id="752" r:id="rId17"/>
    <p:sldId id="756" r:id="rId18"/>
    <p:sldId id="777" r:id="rId19"/>
    <p:sldId id="769" r:id="rId20"/>
    <p:sldId id="781" r:id="rId21"/>
    <p:sldId id="755" r:id="rId22"/>
    <p:sldId id="778" r:id="rId23"/>
    <p:sldId id="753" r:id="rId24"/>
    <p:sldId id="771" r:id="rId25"/>
    <p:sldId id="779" r:id="rId26"/>
    <p:sldId id="772" r:id="rId27"/>
    <p:sldId id="758" r:id="rId28"/>
    <p:sldId id="760" r:id="rId29"/>
    <p:sldId id="761" r:id="rId30"/>
    <p:sldId id="780" r:id="rId31"/>
    <p:sldId id="765" r:id="rId32"/>
    <p:sldId id="773" r:id="rId33"/>
    <p:sldId id="774" r:id="rId34"/>
    <p:sldId id="775" r:id="rId35"/>
    <p:sldId id="786" r:id="rId36"/>
    <p:sldId id="787" r:id="rId37"/>
    <p:sldId id="546" r:id="rId38"/>
  </p:sldIdLst>
  <p:sldSz cx="9144000" cy="5143500" type="screen16x9"/>
  <p:notesSz cx="6797675" cy="9872663"/>
  <p:defaultTextStyle>
    <a:defPPr>
      <a:defRPr lang="nb-NO"/>
    </a:defPPr>
    <a:lvl1pPr marL="0" algn="l" defTabSz="1149949" rtl="0" eaLnBrk="1" latinLnBrk="0" hangingPunct="1">
      <a:defRPr sz="2264" kern="1200">
        <a:solidFill>
          <a:schemeClr val="tx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534">
          <p15:clr>
            <a:srgbClr val="A4A3A4"/>
          </p15:clr>
        </p15:guide>
        <p15:guide id="4" orient="horz" pos="4286">
          <p15:clr>
            <a:srgbClr val="A4A3A4"/>
          </p15:clr>
        </p15:guide>
        <p15:guide id="5" pos="317" userDrawn="1">
          <p15:clr>
            <a:srgbClr val="A4A3A4"/>
          </p15:clr>
        </p15:guide>
        <p15:guide id="6" pos="68" userDrawn="1">
          <p15:clr>
            <a:srgbClr val="A4A3A4"/>
          </p15:clr>
        </p15:guide>
        <p15:guide id="7" pos="8229">
          <p15:clr>
            <a:srgbClr val="A4A3A4"/>
          </p15:clr>
        </p15:guide>
        <p15:guide id="9" pos="7517">
          <p15:clr>
            <a:srgbClr val="A4A3A4"/>
          </p15:clr>
        </p15:guide>
        <p15:guide id="10" orient="horz" pos="894" userDrawn="1">
          <p15:clr>
            <a:srgbClr val="A4A3A4"/>
          </p15:clr>
        </p15:guide>
        <p15:guide id="11" orient="horz" pos="123" userDrawn="1">
          <p15:clr>
            <a:srgbClr val="A4A3A4"/>
          </p15:clr>
        </p15:guide>
        <p15:guide id="12" orient="horz" pos="3208" userDrawn="1">
          <p15:clr>
            <a:srgbClr val="A4A3A4"/>
          </p15:clr>
        </p15:guide>
        <p15:guide id="14" orient="horz" pos="2595" userDrawn="1">
          <p15:clr>
            <a:srgbClr val="A4A3A4"/>
          </p15:clr>
        </p15:guide>
        <p15:guide id="16" orient="horz" pos="2414" userDrawn="1">
          <p15:clr>
            <a:srgbClr val="A4A3A4"/>
          </p15:clr>
        </p15:guide>
        <p15:guide id="17" orient="horz" pos="191" userDrawn="1">
          <p15:clr>
            <a:srgbClr val="A4A3A4"/>
          </p15:clr>
        </p15:guide>
        <p15:guide id="18" orient="horz" pos="373" userDrawn="1">
          <p15:clr>
            <a:srgbClr val="A4A3A4"/>
          </p15:clr>
        </p15:guide>
        <p15:guide id="20" orient="horz" pos="509" userDrawn="1">
          <p15:clr>
            <a:srgbClr val="A4A3A4"/>
          </p15:clr>
        </p15:guide>
        <p15:guide id="21" orient="horz" pos="1620" userDrawn="1">
          <p15:clr>
            <a:srgbClr val="F26B43"/>
          </p15:clr>
        </p15:guide>
        <p15:guide id="23" pos="3674" userDrawn="1">
          <p15:clr>
            <a:srgbClr val="A4A3A4"/>
          </p15:clr>
        </p15:guide>
        <p15:guide id="25" pos="2812" userDrawn="1">
          <p15:clr>
            <a:srgbClr val="A4A3A4"/>
          </p15:clr>
        </p15:guide>
        <p15:guide id="27" pos="2880" userDrawn="1">
          <p15:clr>
            <a:srgbClr val="F26B43"/>
          </p15:clr>
        </p15:guide>
        <p15:guide id="28" pos="5715"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n Sørensen Holst" initials="LSH" lastIdx="1" clrIdx="0">
    <p:extLst>
      <p:ext uri="{19B8F6BF-5375-455C-9EA6-DF929625EA0E}">
        <p15:presenceInfo xmlns:p15="http://schemas.microsoft.com/office/powerpoint/2012/main" userId="S-1-5-21-3343930222-3471731563-1258133589-29971" providerId="AD"/>
      </p:ext>
    </p:extLst>
  </p:cmAuthor>
  <p:cmAuthor id="2" name="Daniel Hernes" initials="DH" lastIdx="7" clrIdx="1">
    <p:extLst>
      <p:ext uri="{19B8F6BF-5375-455C-9EA6-DF929625EA0E}">
        <p15:presenceInfo xmlns:p15="http://schemas.microsoft.com/office/powerpoint/2012/main" userId="S-1-5-21-3343930222-3471731563-1258133589-538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3344F"/>
    <a:srgbClr val="4B5461"/>
    <a:srgbClr val="00B050"/>
    <a:srgbClr val="1E3A6E"/>
    <a:srgbClr val="00CAFF"/>
    <a:srgbClr val="404040"/>
    <a:srgbClr val="185E88"/>
    <a:srgbClr val="743068"/>
    <a:srgbClr val="544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545B7-8A5D-4534-AB1E-BB5ADB372564}" v="1" dt="2019-08-29T08:35:28.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2" autoAdjust="0"/>
    <p:restoredTop sz="95056" autoAdjust="0"/>
  </p:normalViewPr>
  <p:slideViewPr>
    <p:cSldViewPr snapToGrid="0" snapToObjects="1" showGuides="1">
      <p:cViewPr varScale="1">
        <p:scale>
          <a:sx n="150" d="100"/>
          <a:sy n="150" d="100"/>
        </p:scale>
        <p:origin x="690" y="126"/>
      </p:cViewPr>
      <p:guideLst>
        <p:guide orient="horz" pos="4534"/>
        <p:guide orient="horz" pos="4286"/>
        <p:guide pos="317"/>
        <p:guide pos="68"/>
        <p:guide pos="8229"/>
        <p:guide pos="7517"/>
        <p:guide orient="horz" pos="894"/>
        <p:guide orient="horz" pos="123"/>
        <p:guide orient="horz" pos="3208"/>
        <p:guide orient="horz" pos="2595"/>
        <p:guide orient="horz" pos="2414"/>
        <p:guide orient="horz" pos="191"/>
        <p:guide orient="horz" pos="373"/>
        <p:guide orient="horz" pos="509"/>
        <p:guide orient="horz" pos="1620"/>
        <p:guide pos="3674"/>
        <p:guide pos="2812"/>
        <p:guide pos="2880"/>
        <p:guide pos="5715"/>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76" d="100"/>
          <a:sy n="76" d="100"/>
        </p:scale>
        <p:origin x="-3966" y="-108"/>
      </p:cViewPr>
      <p:guideLst>
        <p:guide orient="horz" pos="310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beth Udland Hansen" userId="0e1370c0-aa73-4e22-80ef-235ed7fb7c7b" providerId="ADAL" clId="{185545B7-8A5D-4534-AB1E-BB5ADB372564}"/>
    <pc:docChg chg="modSld sldOrd">
      <pc:chgData name="Lisbeth Udland Hansen" userId="0e1370c0-aa73-4e22-80ef-235ed7fb7c7b" providerId="ADAL" clId="{185545B7-8A5D-4534-AB1E-BB5ADB372564}" dt="2019-08-29T08:35:28.605" v="0"/>
      <pc:docMkLst>
        <pc:docMk/>
      </pc:docMkLst>
      <pc:sldChg chg="ord">
        <pc:chgData name="Lisbeth Udland Hansen" userId="0e1370c0-aa73-4e22-80ef-235ed7fb7c7b" providerId="ADAL" clId="{185545B7-8A5D-4534-AB1E-BB5ADB372564}" dt="2019-08-29T08:35:28.605" v="0"/>
        <pc:sldMkLst>
          <pc:docMk/>
          <pc:sldMk cId="1200852" sldId="7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Ingen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50 + ansatte</c:v>
                </c:pt>
                <c:pt idx="1">
                  <c:v>20-49 ansatte</c:v>
                </c:pt>
                <c:pt idx="2">
                  <c:v>10-19 ansatte</c:v>
                </c:pt>
                <c:pt idx="3">
                  <c:v>Inntil 9 ansatte</c:v>
                </c:pt>
              </c:strCache>
            </c:strRef>
          </c:cat>
          <c:val>
            <c:numRef>
              <c:f>Sheet1!$B$2:$B$5</c:f>
              <c:numCache>
                <c:formatCode>0%</c:formatCode>
                <c:ptCount val="4"/>
                <c:pt idx="0">
                  <c:v>0.12631578947368399</c:v>
                </c:pt>
                <c:pt idx="1">
                  <c:v>0.15625</c:v>
                </c:pt>
                <c:pt idx="2">
                  <c:v>0.14285714285714302</c:v>
                </c:pt>
                <c:pt idx="3">
                  <c:v>0.22994652406417099</c:v>
                </c:pt>
              </c:numCache>
            </c:numRef>
          </c:val>
          <c:extLst>
            <c:ext xmlns:c16="http://schemas.microsoft.com/office/drawing/2014/chart" uri="{C3380CC4-5D6E-409C-BE32-E72D297353CC}">
              <c16:uniqueId val="{00000000-4C16-48E5-AD71-DDFF22D93356}"/>
            </c:ext>
          </c:extLst>
        </c:ser>
        <c:ser>
          <c:idx val="1"/>
          <c:order val="1"/>
          <c:tx>
            <c:strRef>
              <c:f>Sheet1!$C$1</c:f>
              <c:strCache>
                <c:ptCount val="1"/>
                <c:pt idx="0">
                  <c:v>Minst én</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50 + ansatte</c:v>
                </c:pt>
                <c:pt idx="1">
                  <c:v>20-49 ansatte</c:v>
                </c:pt>
                <c:pt idx="2">
                  <c:v>10-19 ansatte</c:v>
                </c:pt>
                <c:pt idx="3">
                  <c:v>Inntil 9 ansatte</c:v>
                </c:pt>
              </c:strCache>
            </c:strRef>
          </c:cat>
          <c:val>
            <c:numRef>
              <c:f>Sheet1!$C$2:$C$5</c:f>
              <c:numCache>
                <c:formatCode>0%</c:formatCode>
                <c:ptCount val="4"/>
                <c:pt idx="0">
                  <c:v>0.87368421052631606</c:v>
                </c:pt>
                <c:pt idx="1">
                  <c:v>0.84375</c:v>
                </c:pt>
                <c:pt idx="2">
                  <c:v>0.85714285714285698</c:v>
                </c:pt>
                <c:pt idx="3">
                  <c:v>0.77005347593582896</c:v>
                </c:pt>
              </c:numCache>
            </c:numRef>
          </c:val>
          <c:extLst>
            <c:ext xmlns:c16="http://schemas.microsoft.com/office/drawing/2014/chart" uri="{C3380CC4-5D6E-409C-BE32-E72D297353CC}">
              <c16:uniqueId val="{00000001-4C16-48E5-AD71-DDFF22D93356}"/>
            </c:ext>
          </c:extLst>
        </c:ser>
        <c:dLbls>
          <c:dLblPos val="outEnd"/>
          <c:showLegendKey val="0"/>
          <c:showVal val="1"/>
          <c:showCatName val="0"/>
          <c:showSerName val="0"/>
          <c:showPercent val="0"/>
          <c:showBubbleSize val="0"/>
        </c:dLbls>
        <c:gapWidth val="80"/>
        <c:axId val="107046560"/>
        <c:axId val="107045576"/>
      </c:barChart>
      <c:catAx>
        <c:axId val="107046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107045576"/>
        <c:crosses val="autoZero"/>
        <c:auto val="1"/>
        <c:lblAlgn val="ctr"/>
        <c:lblOffset val="100"/>
        <c:noMultiLvlLbl val="0"/>
      </c:catAx>
      <c:valAx>
        <c:axId val="10704557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10704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Minst én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Vet ikke</c:v>
                </c:pt>
                <c:pt idx="1">
                  <c:v>Nei</c:v>
                </c:pt>
                <c:pt idx="2">
                  <c:v>Ja</c:v>
                </c:pt>
              </c:strCache>
            </c:strRef>
          </c:cat>
          <c:val>
            <c:numRef>
              <c:f>Sheet1!$B$2:$B$4</c:f>
              <c:numCache>
                <c:formatCode>0%</c:formatCode>
                <c:ptCount val="3"/>
                <c:pt idx="0">
                  <c:v>0.85306122448979593</c:v>
                </c:pt>
                <c:pt idx="1">
                  <c:v>0.75547445255474499</c:v>
                </c:pt>
                <c:pt idx="2">
                  <c:v>0.93827160493827189</c:v>
                </c:pt>
              </c:numCache>
            </c:numRef>
          </c:val>
          <c:extLst>
            <c:ext xmlns:c16="http://schemas.microsoft.com/office/drawing/2014/chart" uri="{C3380CC4-5D6E-409C-BE32-E72D297353CC}">
              <c16:uniqueId val="{00000000-13C5-4E19-858C-172835442686}"/>
            </c:ext>
          </c:extLst>
        </c:ser>
        <c:ser>
          <c:idx val="1"/>
          <c:order val="1"/>
          <c:tx>
            <c:strRef>
              <c:f>Sheet1!$C$1</c:f>
              <c:strCache>
                <c:ptCount val="1"/>
                <c:pt idx="0">
                  <c:v>Ingen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Vet ikke</c:v>
                </c:pt>
                <c:pt idx="1">
                  <c:v>Nei</c:v>
                </c:pt>
                <c:pt idx="2">
                  <c:v>Ja</c:v>
                </c:pt>
              </c:strCache>
            </c:strRef>
          </c:cat>
          <c:val>
            <c:numRef>
              <c:f>Sheet1!$C$2:$C$4</c:f>
              <c:numCache>
                <c:formatCode>0%</c:formatCode>
                <c:ptCount val="3"/>
                <c:pt idx="0">
                  <c:v>0.14693877551020398</c:v>
                </c:pt>
                <c:pt idx="1">
                  <c:v>0.24452554744525601</c:v>
                </c:pt>
                <c:pt idx="2">
                  <c:v>6.1728395061728406E-2</c:v>
                </c:pt>
              </c:numCache>
            </c:numRef>
          </c:val>
          <c:extLst>
            <c:ext xmlns:c16="http://schemas.microsoft.com/office/drawing/2014/chart" uri="{C3380CC4-5D6E-409C-BE32-E72D297353CC}">
              <c16:uniqueId val="{00000001-13C5-4E19-858C-172835442686}"/>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864063715298"/>
          <c:y val="3.6273701566364384E-2"/>
          <c:w val="0.63412395719319414"/>
          <c:h val="0.72827232539873155"/>
        </c:manualLayout>
      </c:layout>
      <c:barChart>
        <c:barDir val="bar"/>
        <c:grouping val="clustered"/>
        <c:varyColors val="0"/>
        <c:ser>
          <c:idx val="0"/>
          <c:order val="0"/>
          <c:tx>
            <c:strRef>
              <c:f>Sheet1!$A$2</c:f>
              <c:strCache>
                <c:ptCount val="1"/>
                <c:pt idx="0">
                  <c:v>vår arbeidsplass den første til å utvikle og innføre innovasjonen (så vidt jeg vet)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Samarbeid internt innen eget departementsområde</c:v>
                </c:pt>
                <c:pt idx="1">
                  <c:v>Eksternt samarbeid</c:v>
                </c:pt>
              </c:strCache>
            </c:strRef>
          </c:cat>
          <c:val>
            <c:numRef>
              <c:f>Sheet1!$B$2:$D$2</c:f>
              <c:numCache>
                <c:formatCode>0%</c:formatCode>
                <c:ptCount val="2"/>
                <c:pt idx="0">
                  <c:v>0.134146341463415</c:v>
                </c:pt>
                <c:pt idx="1">
                  <c:v>0.185929648241206</c:v>
                </c:pt>
              </c:numCache>
            </c:numRef>
          </c:val>
          <c:extLst>
            <c:ext xmlns:c16="http://schemas.microsoft.com/office/drawing/2014/chart" uri="{C3380CC4-5D6E-409C-BE32-E72D297353CC}">
              <c16:uniqueId val="{00000000-13C5-4E19-858C-172835442686}"/>
            </c:ext>
          </c:extLst>
        </c:ser>
        <c:ser>
          <c:idx val="1"/>
          <c:order val="1"/>
          <c:tx>
            <c:strRef>
              <c:f>Sheet1!$A$3</c:f>
              <c:strCache>
                <c:ptCount val="1"/>
                <c:pt idx="0">
                  <c:v>innovasjonen inspirert av andres løsninger, men vesentlig tilpasset min arbeidsplass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Samarbeid internt innen eget departementsområde</c:v>
                </c:pt>
                <c:pt idx="1">
                  <c:v>Eksternt samarbeid</c:v>
                </c:pt>
              </c:strCache>
            </c:strRef>
          </c:cat>
          <c:val>
            <c:numRef>
              <c:f>Sheet1!$B$3:$D$3</c:f>
              <c:numCache>
                <c:formatCode>0%</c:formatCode>
                <c:ptCount val="2"/>
                <c:pt idx="0">
                  <c:v>0.46951219512195103</c:v>
                </c:pt>
                <c:pt idx="1">
                  <c:v>0.51256281407035198</c:v>
                </c:pt>
              </c:numCache>
            </c:numRef>
          </c:val>
          <c:extLst>
            <c:ext xmlns:c16="http://schemas.microsoft.com/office/drawing/2014/chart" uri="{C3380CC4-5D6E-409C-BE32-E72D297353CC}">
              <c16:uniqueId val="{00000001-13C5-4E19-858C-172835442686}"/>
            </c:ext>
          </c:extLst>
        </c:ser>
        <c:ser>
          <c:idx val="2"/>
          <c:order val="2"/>
          <c:tx>
            <c:strRef>
              <c:f>Sheet1!$A$4</c:f>
              <c:strCache>
                <c:ptCount val="1"/>
                <c:pt idx="0">
                  <c:v>innovasjonen i stor grad en kopi av andres løsninger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Samarbeid internt innen eget departementsområde</c:v>
                </c:pt>
                <c:pt idx="1">
                  <c:v>Eksternt samarbeid</c:v>
                </c:pt>
              </c:strCache>
            </c:strRef>
          </c:cat>
          <c:val>
            <c:numRef>
              <c:f>Sheet1!$B$4:$D$4</c:f>
              <c:numCache>
                <c:formatCode>0%</c:formatCode>
                <c:ptCount val="2"/>
                <c:pt idx="0">
                  <c:v>0.32621951219512196</c:v>
                </c:pt>
                <c:pt idx="1">
                  <c:v>0.25879396984924602</c:v>
                </c:pt>
              </c:numCache>
            </c:numRef>
          </c:val>
          <c:extLst>
            <c:ext xmlns:c16="http://schemas.microsoft.com/office/drawing/2014/chart" uri="{C3380CC4-5D6E-409C-BE32-E72D297353CC}">
              <c16:uniqueId val="{00000000-9000-4B21-BCA0-22E2FC25896D}"/>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layout>
        <c:manualLayout>
          <c:xMode val="edge"/>
          <c:yMode val="edge"/>
          <c:x val="2.31751825134403E-2"/>
          <c:y val="0.82954761734750182"/>
          <c:w val="0.94041711751276391"/>
          <c:h val="0.120988244152910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4929381444193"/>
          <c:y val="3.4449760765550237E-2"/>
          <c:w val="0.4895800438957571"/>
          <c:h val="0.88563613902450589"/>
        </c:manualLayout>
      </c:layout>
      <c:barChart>
        <c:barDir val="bar"/>
        <c:grouping val="clustered"/>
        <c:varyColors val="0"/>
        <c:ser>
          <c:idx val="0"/>
          <c:order val="0"/>
          <c:tx>
            <c:strRef>
              <c:f>Sheet1!$B$1</c:f>
              <c:strCache>
                <c:ptCount val="1"/>
                <c:pt idx="0">
                  <c:v>Prosent</c:v>
                </c:pt>
              </c:strCache>
            </c:strRef>
          </c:tx>
          <c:spPr>
            <a:solidFill>
              <a:srgbClr val="00CAFF"/>
            </a:solidFill>
            <a:ln>
              <a:noFill/>
            </a:ln>
            <a:effectLst/>
          </c:spPr>
          <c:invertIfNegative val="0"/>
          <c:dLbls>
            <c:dLbl>
              <c:idx val="0"/>
              <c:layout>
                <c:manualLayout>
                  <c:x val="-3.327041877753956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4E-4D07-9815-85FE7FD1B4E3}"/>
                </c:ext>
              </c:extLst>
            </c:dLbl>
            <c:dLbl>
              <c:idx val="1"/>
              <c:layout>
                <c:manualLayout>
                  <c:x val="-4.30620959155224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4E-4D07-9815-85FE7FD1B4E3}"/>
                </c:ext>
              </c:extLst>
            </c:dLbl>
            <c:dLbl>
              <c:idx val="2"/>
              <c:layout>
                <c:manualLayout>
                  <c:x val="-5.3892180974384127E-3"/>
                  <c:y val="-1.913875598086124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15:layout>
                    <c:manualLayout>
                      <c:w val="3.025837719731541E-2"/>
                      <c:h val="5.4373356440492786E-2"/>
                    </c:manualLayout>
                  </c15:layout>
                </c:ext>
                <c:ext xmlns:c16="http://schemas.microsoft.com/office/drawing/2014/chart" uri="{C3380CC4-5D6E-409C-BE32-E72D297353CC}">
                  <c16:uniqueId val="{00000002-F04E-4D07-9815-85FE7FD1B4E3}"/>
                </c:ext>
              </c:extLst>
            </c:dLbl>
            <c:dLbl>
              <c:idx val="3"/>
              <c:layout>
                <c:manualLayout>
                  <c:x val="-6.3763815637821221E-3"/>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4E-4D07-9815-85FE7FD1B4E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pt idx="7">
                  <c:v>Utdannings- og forskningsinstitusjoner</c:v>
                </c:pt>
                <c:pt idx="8">
                  <c:v>Øvrige statlige arbeidsplasser (unntatt utdannings- og forskningsinstitusjoner)</c:v>
                </c:pt>
                <c:pt idx="9">
                  <c:v>Tjenestemottakere/innbyggere</c:v>
                </c:pt>
                <c:pt idx="10">
                  <c:v>Kommunale arbeidsplasser</c:v>
                </c:pt>
                <c:pt idx="11">
                  <c:v>Private virksomheter (for eksempel konsulenter, leverandører, sosiale entreprenører og/eller øvrige private samarbeid</c:v>
                </c:pt>
                <c:pt idx="12">
                  <c:v>Arbeidstakerorganisasjoner/tillitsvalgte</c:v>
                </c:pt>
                <c:pt idx="13">
                  <c:v>Andre statlige arbeidsplasser innenfor samme departementsområde som vi tilhører</c:v>
                </c:pt>
              </c:strCache>
            </c:strRef>
          </c:cat>
          <c:val>
            <c:numRef>
              <c:f>Sheet1!$B$2:$B$15</c:f>
              <c:numCache>
                <c:formatCode>0%</c:formatCode>
                <c:ptCount val="14"/>
                <c:pt idx="0">
                  <c:v>8.8509316770186294E-2</c:v>
                </c:pt>
                <c:pt idx="1">
                  <c:v>0.13354037267080701</c:v>
                </c:pt>
                <c:pt idx="2">
                  <c:v>2.4844720496894401E-2</c:v>
                </c:pt>
                <c:pt idx="3">
                  <c:v>2.7950310559006201E-2</c:v>
                </c:pt>
                <c:pt idx="4">
                  <c:v>5.1242236024844699E-2</c:v>
                </c:pt>
                <c:pt idx="5">
                  <c:v>5.74534161490683E-2</c:v>
                </c:pt>
                <c:pt idx="6">
                  <c:v>6.67701863354037E-2</c:v>
                </c:pt>
                <c:pt idx="7">
                  <c:v>0.108695652173913</c:v>
                </c:pt>
                <c:pt idx="8">
                  <c:v>0.14596273291925499</c:v>
                </c:pt>
                <c:pt idx="9">
                  <c:v>0.15993788819875801</c:v>
                </c:pt>
                <c:pt idx="10">
                  <c:v>0.173913043478261</c:v>
                </c:pt>
                <c:pt idx="11">
                  <c:v>0.20186335403726699</c:v>
                </c:pt>
                <c:pt idx="12">
                  <c:v>0.20496894409937899</c:v>
                </c:pt>
                <c:pt idx="13">
                  <c:v>0.50931677018633503</c:v>
                </c:pt>
              </c:numCache>
            </c:numRef>
          </c:val>
          <c:extLst>
            <c:ext xmlns:c16="http://schemas.microsoft.com/office/drawing/2014/chart" uri="{C3380CC4-5D6E-409C-BE32-E72D297353CC}">
              <c16:uniqueId val="{00000004-F04E-4D07-9815-85FE7FD1B4E3}"/>
            </c:ext>
          </c:extLst>
        </c:ser>
        <c:dLbls>
          <c:dLblPos val="in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none"/>
        <c:minorTickMark val="none"/>
        <c:tickLblPos val="nextTo"/>
        <c:crossAx val="39178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83005356158759"/>
          <c:y val="3.4449760765550237E-2"/>
          <c:w val="0.51616994643841241"/>
          <c:h val="0.88563613902450589"/>
        </c:manualLayout>
      </c:layout>
      <c:barChart>
        <c:barDir val="bar"/>
        <c:grouping val="clustered"/>
        <c:varyColors val="0"/>
        <c:ser>
          <c:idx val="0"/>
          <c:order val="0"/>
          <c:tx>
            <c:strRef>
              <c:f>Sheet1!$B$1</c:f>
              <c:strCache>
                <c:ptCount val="1"/>
                <c:pt idx="0">
                  <c:v>vår arbeidsplass den første til å utvikle og innføre innovasjonen (så vidt jeg vet)</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Sheet1!$B$2:$B$15</c:f>
              <c:numCache>
                <c:formatCode>0%</c:formatCode>
                <c:ptCount val="7"/>
                <c:pt idx="0">
                  <c:v>0.21</c:v>
                </c:pt>
                <c:pt idx="1">
                  <c:v>0.19</c:v>
                </c:pt>
                <c:pt idx="2">
                  <c:v>0.23</c:v>
                </c:pt>
                <c:pt idx="3">
                  <c:v>0.26</c:v>
                </c:pt>
                <c:pt idx="4">
                  <c:v>0.24</c:v>
                </c:pt>
                <c:pt idx="5">
                  <c:v>0.18</c:v>
                </c:pt>
                <c:pt idx="6">
                  <c:v>0.44</c:v>
                </c:pt>
              </c:numCache>
            </c:numRef>
          </c:val>
          <c:extLst>
            <c:ext xmlns:c16="http://schemas.microsoft.com/office/drawing/2014/chart" uri="{C3380CC4-5D6E-409C-BE32-E72D297353CC}">
              <c16:uniqueId val="{00000000-7EE5-44E3-8B39-584F97F2D7E4}"/>
            </c:ext>
          </c:extLst>
        </c:ser>
        <c:ser>
          <c:idx val="1"/>
          <c:order val="1"/>
          <c:tx>
            <c:strRef>
              <c:f>Sheet1!$C$1</c:f>
              <c:strCache>
                <c:ptCount val="1"/>
                <c:pt idx="0">
                  <c:v>innovasjonen inspirert av andres løsninger, men vesentlig tilpasset min arbeidsplass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Sheet1!$C$2:$C$15</c:f>
              <c:numCache>
                <c:formatCode>0%</c:formatCode>
                <c:ptCount val="7"/>
                <c:pt idx="0">
                  <c:v>0.11224489795918399</c:v>
                </c:pt>
                <c:pt idx="1">
                  <c:v>0.11224489795918399</c:v>
                </c:pt>
                <c:pt idx="2">
                  <c:v>0.19727891156462601</c:v>
                </c:pt>
                <c:pt idx="3">
                  <c:v>0.17346938775510201</c:v>
                </c:pt>
                <c:pt idx="4">
                  <c:v>0.238095238095238</c:v>
                </c:pt>
                <c:pt idx="5">
                  <c:v>0.26870748299319702</c:v>
                </c:pt>
                <c:pt idx="6">
                  <c:v>0.52380952380952406</c:v>
                </c:pt>
              </c:numCache>
            </c:numRef>
          </c:val>
          <c:extLst>
            <c:ext xmlns:c16="http://schemas.microsoft.com/office/drawing/2014/chart" uri="{C3380CC4-5D6E-409C-BE32-E72D297353CC}">
              <c16:uniqueId val="{00000001-7EE5-44E3-8B39-584F97F2D7E4}"/>
            </c:ext>
          </c:extLst>
        </c:ser>
        <c:ser>
          <c:idx val="2"/>
          <c:order val="2"/>
          <c:tx>
            <c:strRef>
              <c:f>Sheet1!$D$1</c:f>
              <c:strCache>
                <c:ptCount val="1"/>
                <c:pt idx="0">
                  <c:v>innovasjonen i stor grad en kopi av andres løsninger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Utdannings- og forskningsinstitusjoner</c:v>
                </c:pt>
                <c:pt idx="1">
                  <c:v>Øvrige statlige arbeidsplasser (unntatt utdannings- og forskningsinstitusjoner)</c:v>
                </c:pt>
                <c:pt idx="2">
                  <c:v>Tjenestemottakere/innbyggere</c:v>
                </c:pt>
                <c:pt idx="3">
                  <c:v>Kommunale arbeidsplasser</c:v>
                </c:pt>
                <c:pt idx="4">
                  <c:v>Private virksomheter (for eksempel konsulenter, leverandører, sosiale entreprenører og/eller øvrige private samarbeid</c:v>
                </c:pt>
                <c:pt idx="5">
                  <c:v>Arbeidstakerorganisasjoner/tillitsvalgte</c:v>
                </c:pt>
                <c:pt idx="6">
                  <c:v>Andre statlige arbeidsplasser innenfor samme departementsområde som vi tilhører</c:v>
                </c:pt>
              </c:strCache>
            </c:strRef>
          </c:cat>
          <c:val>
            <c:numRef>
              <c:f>Sheet1!$D$2:$D$15</c:f>
              <c:numCache>
                <c:formatCode>0%</c:formatCode>
                <c:ptCount val="7"/>
                <c:pt idx="0">
                  <c:v>5.9701492537313404E-2</c:v>
                </c:pt>
                <c:pt idx="1">
                  <c:v>0.18905472636815901</c:v>
                </c:pt>
                <c:pt idx="2">
                  <c:v>9.9502487562189101E-2</c:v>
                </c:pt>
                <c:pt idx="3">
                  <c:v>0.154228855721393</c:v>
                </c:pt>
                <c:pt idx="4">
                  <c:v>0.15920398009950301</c:v>
                </c:pt>
                <c:pt idx="5">
                  <c:v>0.14925373134328399</c:v>
                </c:pt>
                <c:pt idx="6">
                  <c:v>0.53233830845771102</c:v>
                </c:pt>
              </c:numCache>
            </c:numRef>
          </c:val>
          <c:extLst>
            <c:ext xmlns:c16="http://schemas.microsoft.com/office/drawing/2014/chart" uri="{C3380CC4-5D6E-409C-BE32-E72D297353CC}">
              <c16:uniqueId val="{00000002-7EE5-44E3-8B39-584F97F2D7E4}"/>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out"/>
        <c:minorTickMark val="none"/>
        <c:tickLblPos val="nextTo"/>
        <c:crossAx val="391783000"/>
        <c:crosses val="autoZero"/>
        <c:crossBetween val="between"/>
      </c:valAx>
      <c:spPr>
        <a:noFill/>
        <a:ln>
          <a:noFill/>
        </a:ln>
        <a:effectLst/>
      </c:spPr>
    </c:plotArea>
    <c:legend>
      <c:legendPos val="r"/>
      <c:layout>
        <c:manualLayout>
          <c:xMode val="edge"/>
          <c:yMode val="edge"/>
          <c:x val="0.76151734644737834"/>
          <c:y val="0.25798568319350301"/>
          <c:w val="0.23848265355262185"/>
          <c:h val="0.50284054999920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4929381444193"/>
          <c:y val="3.4449760765550237E-2"/>
          <c:w val="0.4895800438957571"/>
          <c:h val="0.88563613902450589"/>
        </c:manualLayout>
      </c:layout>
      <c:barChart>
        <c:barDir val="bar"/>
        <c:grouping val="clustered"/>
        <c:varyColors val="0"/>
        <c:ser>
          <c:idx val="0"/>
          <c:order val="0"/>
          <c:tx>
            <c:strRef>
              <c:f>Sheet1!$B$1</c:f>
              <c:strCache>
                <c:ptCount val="1"/>
                <c:pt idx="0">
                  <c:v>vår arbeidsplass den første til å utvikle og innføre innovasjonen (så vidt jeg vet)</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Sheet1!$B$2:$B$15</c:f>
              <c:numCache>
                <c:formatCode>0%</c:formatCode>
                <c:ptCount val="7"/>
                <c:pt idx="0">
                  <c:v>0.05</c:v>
                </c:pt>
                <c:pt idx="1">
                  <c:v>0.15</c:v>
                </c:pt>
                <c:pt idx="2">
                  <c:v>0.05</c:v>
                </c:pt>
                <c:pt idx="3">
                  <c:v>0.04</c:v>
                </c:pt>
                <c:pt idx="4">
                  <c:v>0.09</c:v>
                </c:pt>
                <c:pt idx="5">
                  <c:v>0.12</c:v>
                </c:pt>
                <c:pt idx="6">
                  <c:v>0.08</c:v>
                </c:pt>
              </c:numCache>
            </c:numRef>
          </c:val>
          <c:extLst>
            <c:ext xmlns:c16="http://schemas.microsoft.com/office/drawing/2014/chart" uri="{C3380CC4-5D6E-409C-BE32-E72D297353CC}">
              <c16:uniqueId val="{00000000-7EE5-44E3-8B39-584F97F2D7E4}"/>
            </c:ext>
          </c:extLst>
        </c:ser>
        <c:ser>
          <c:idx val="1"/>
          <c:order val="1"/>
          <c:tx>
            <c:strRef>
              <c:f>Sheet1!$C$1</c:f>
              <c:strCache>
                <c:ptCount val="1"/>
                <c:pt idx="0">
                  <c:v>innovasjonen inspirert av andres løsninger, men vesentlig tilpasset min arbeidsplass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Sheet1!$C$2:$C$15</c:f>
              <c:numCache>
                <c:formatCode>0%</c:formatCode>
                <c:ptCount val="7"/>
                <c:pt idx="0">
                  <c:v>6.8027210884353706E-2</c:v>
                </c:pt>
                <c:pt idx="1">
                  <c:v>0.122448979591837</c:v>
                </c:pt>
                <c:pt idx="2">
                  <c:v>3.06122448979592E-2</c:v>
                </c:pt>
                <c:pt idx="3">
                  <c:v>3.4013605442176902E-2</c:v>
                </c:pt>
                <c:pt idx="4">
                  <c:v>6.1224489795918401E-2</c:v>
                </c:pt>
                <c:pt idx="5">
                  <c:v>5.1020408163265293E-2</c:v>
                </c:pt>
                <c:pt idx="6">
                  <c:v>9.1836734693877597E-2</c:v>
                </c:pt>
              </c:numCache>
            </c:numRef>
          </c:val>
          <c:extLst>
            <c:ext xmlns:c16="http://schemas.microsoft.com/office/drawing/2014/chart" uri="{C3380CC4-5D6E-409C-BE32-E72D297353CC}">
              <c16:uniqueId val="{00000001-7EE5-44E3-8B39-584F97F2D7E4}"/>
            </c:ext>
          </c:extLst>
        </c:ser>
        <c:ser>
          <c:idx val="2"/>
          <c:order val="2"/>
          <c:tx>
            <c:strRef>
              <c:f>Sheet1!$D$1</c:f>
              <c:strCache>
                <c:ptCount val="1"/>
                <c:pt idx="0">
                  <c:v>innovasjonen i stor grad en kopi av andres løsninger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7"/>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strCache>
            </c:strRef>
          </c:cat>
          <c:val>
            <c:numRef>
              <c:f>Sheet1!$D$2:$D$15</c:f>
              <c:numCache>
                <c:formatCode>0%</c:formatCode>
                <c:ptCount val="7"/>
                <c:pt idx="0">
                  <c:v>7.9601990049751298E-2</c:v>
                </c:pt>
                <c:pt idx="1">
                  <c:v>0.14925373134328399</c:v>
                </c:pt>
                <c:pt idx="2">
                  <c:v>4.97512437810945E-3</c:v>
                </c:pt>
                <c:pt idx="3">
                  <c:v>1.49253731343284E-2</c:v>
                </c:pt>
                <c:pt idx="4">
                  <c:v>1.99004975124378E-2</c:v>
                </c:pt>
                <c:pt idx="5">
                  <c:v>3.98009950248756E-2</c:v>
                </c:pt>
                <c:pt idx="6">
                  <c:v>3.4825870646766205E-2</c:v>
                </c:pt>
              </c:numCache>
            </c:numRef>
          </c:val>
          <c:extLst>
            <c:ext xmlns:c16="http://schemas.microsoft.com/office/drawing/2014/chart" uri="{C3380CC4-5D6E-409C-BE32-E72D297353CC}">
              <c16:uniqueId val="{00000002-7EE5-44E3-8B39-584F97F2D7E4}"/>
            </c:ext>
          </c:extLst>
        </c:ser>
        <c:dLbls>
          <c:dLblPos val="out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max val="0.60000000000000009"/>
        </c:scaling>
        <c:delete val="1"/>
        <c:axPos val="b"/>
        <c:numFmt formatCode="0%" sourceLinked="1"/>
        <c:majorTickMark val="out"/>
        <c:minorTickMark val="none"/>
        <c:tickLblPos val="nextTo"/>
        <c:crossAx val="391783000"/>
        <c:crosses val="autoZero"/>
        <c:crossBetween val="between"/>
      </c:valAx>
      <c:spPr>
        <a:noFill/>
        <a:ln>
          <a:noFill/>
        </a:ln>
        <a:effectLst/>
      </c:spPr>
    </c:plotArea>
    <c:legend>
      <c:legendPos val="r"/>
      <c:layout>
        <c:manualLayout>
          <c:xMode val="edge"/>
          <c:yMode val="edge"/>
          <c:x val="0.77120223418889045"/>
          <c:y val="0.23290312801188162"/>
          <c:w val="0.22879776581110961"/>
          <c:h val="0.496569911203804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2123920717009571"/>
          <c:y val="5.0818381734650302E-2"/>
          <c:w val="0.23812546175028546"/>
          <c:h val="0.9201425429884067"/>
        </c:manualLayout>
      </c:layout>
      <c:barChart>
        <c:barDir val="bar"/>
        <c:grouping val="clustered"/>
        <c:varyColors val="0"/>
        <c:ser>
          <c:idx val="0"/>
          <c:order val="0"/>
          <c:tx>
            <c:strRef>
              <c:f>Sheet1!$B$1</c:f>
              <c:strCache>
                <c:ptCount val="1"/>
                <c:pt idx="0">
                  <c:v>10. Hvem eller hva førte primært til at dere igangsatte den nyeste innovasjonen ved din arbeidsplass?</c:v>
                </c:pt>
              </c:strCache>
            </c:strRef>
          </c:tx>
          <c:spPr>
            <a:solidFill>
              <a:srgbClr val="00CAFF"/>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0-CBB1-4E89-A5FE-1C0E00F4AE2C}"/>
                </c:ext>
              </c:extLst>
            </c:dLbl>
            <c:dLbl>
              <c:idx val="1"/>
              <c:layout>
                <c:manualLayout>
                  <c:x val="-1.0462537868140791E-2"/>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B1-4E89-A5FE-1C0E00F4AE2C}"/>
                </c:ext>
              </c:extLst>
            </c:dLbl>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2-CBB1-4E89-A5FE-1C0E00F4AE2C}"/>
                </c:ext>
              </c:extLst>
            </c:dLbl>
            <c:dLbl>
              <c:idx val="8"/>
              <c:layout>
                <c:manualLayout>
                  <c:x val="-5.807927855172007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B1-4E89-A5FE-1C0E00F4AE2C}"/>
                </c:ext>
              </c:extLst>
            </c:dLbl>
            <c:dLbl>
              <c:idx val="9"/>
              <c:layout>
                <c:manualLayout>
                  <c:x val="-4.6405912547645397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B1-4E89-A5FE-1C0E00F4AE2C}"/>
                </c:ext>
              </c:extLst>
            </c:dLbl>
            <c:dLbl>
              <c:idx val="10"/>
              <c:layout>
                <c:manualLayout>
                  <c:x val="-7.3547100318754428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B1-4E89-A5FE-1C0E00F4AE2C}"/>
                </c:ext>
              </c:extLst>
            </c:dLbl>
            <c:dLbl>
              <c:idx val="11"/>
              <c:layout>
                <c:manualLayout>
                  <c:x val="-7.7414973477965606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B1-4E89-A5FE-1C0E00F4AE2C}"/>
                </c:ext>
              </c:extLst>
            </c:dLbl>
            <c:dLbl>
              <c:idx val="12"/>
              <c:layout>
                <c:manualLayout>
                  <c:x val="-9.4578712310618204E-3"/>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B1-4E89-A5FE-1C0E00F4AE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Vet ikke</c:v>
                </c:pt>
                <c:pt idx="1">
                  <c:v>Annet</c:v>
                </c:pt>
                <c:pt idx="2">
                  <c:v>Ny lovgivning eller andre nasjonale politiske krav</c:v>
                </c:pt>
                <c:pt idx="3">
                  <c:v>Samfunnsutfordringer vi ikke klarte å løse ved å gjøre mer av det samme</c:v>
                </c:pt>
                <c:pt idx="4">
                  <c:v>Ny teknologi</c:v>
                </c:pt>
                <c:pt idx="5">
                  <c:v>Innsparinger og effektiviseringskrav</c:v>
                </c:pt>
                <c:pt idx="7">
                  <c:v>Frivillige foreninger/organisasjoner</c:v>
                </c:pt>
                <c:pt idx="8">
                  <c:v>Tilskudd/støtte/internt innovasjonsfond</c:v>
                </c:pt>
                <c:pt idx="9">
                  <c:v>Arbeidstakerorganisasjoner/tillitsvalgte</c:v>
                </c:pt>
                <c:pt idx="10">
                  <c:v>Private virksomheter/leverandører</c:v>
                </c:pt>
                <c:pt idx="11">
                  <c:v>Inspirasjon fra utlandet</c:v>
                </c:pt>
                <c:pt idx="12">
                  <c:v>Utdannings- eller forskningsinstitusjoner</c:v>
                </c:pt>
                <c:pt idx="13">
                  <c:v>Tjenestemottakere/innbyggere</c:v>
                </c:pt>
                <c:pt idx="14">
                  <c:v>Innovasjon gjennomført ved andre norske offentlige arbeidsplasser</c:v>
                </c:pt>
                <c:pt idx="16">
                  <c:v>Arbeidsplassens nærmeste politiske ledelse</c:v>
                </c:pt>
                <c:pt idx="17">
                  <c:v>Organisasjonsendringer</c:v>
                </c:pt>
                <c:pt idx="18">
                  <c:v>Virksomhetens innovasjonsstrategi</c:v>
                </c:pt>
                <c:pt idx="19">
                  <c:v>Medarbeidere på arbeidsplassen min</c:v>
                </c:pt>
                <c:pt idx="20">
                  <c:v>Ledere på arbeidsplassen min</c:v>
                </c:pt>
              </c:strCache>
            </c:strRef>
          </c:cat>
          <c:val>
            <c:numRef>
              <c:f>Sheet1!$B$2:$B$22</c:f>
              <c:numCache>
                <c:formatCode>0%</c:formatCode>
                <c:ptCount val="21"/>
                <c:pt idx="0">
                  <c:v>9.3167701863354005E-3</c:v>
                </c:pt>
                <c:pt idx="1">
                  <c:v>3.4161490683229802E-2</c:v>
                </c:pt>
                <c:pt idx="2">
                  <c:v>0.14596273291925502</c:v>
                </c:pt>
                <c:pt idx="3">
                  <c:v>0.19565217391304401</c:v>
                </c:pt>
                <c:pt idx="4">
                  <c:v>0.28416149068322999</c:v>
                </c:pt>
                <c:pt idx="5">
                  <c:v>0.31677018633540399</c:v>
                </c:pt>
                <c:pt idx="7">
                  <c:v>3.1055900621117997E-3</c:v>
                </c:pt>
                <c:pt idx="8">
                  <c:v>1.7080745341614901E-2</c:v>
                </c:pt>
                <c:pt idx="9">
                  <c:v>1.8633540372670801E-2</c:v>
                </c:pt>
                <c:pt idx="10">
                  <c:v>2.3291925465838501E-2</c:v>
                </c:pt>
                <c:pt idx="11">
                  <c:v>2.4844720496894398E-2</c:v>
                </c:pt>
                <c:pt idx="12">
                  <c:v>2.7950310559006198E-2</c:v>
                </c:pt>
                <c:pt idx="13">
                  <c:v>0.119565217391304</c:v>
                </c:pt>
                <c:pt idx="14">
                  <c:v>0.12267080745341601</c:v>
                </c:pt>
                <c:pt idx="16">
                  <c:v>7.9192546583850901E-2</c:v>
                </c:pt>
                <c:pt idx="17">
                  <c:v>0.19875776397515502</c:v>
                </c:pt>
                <c:pt idx="18">
                  <c:v>0.26552795031055898</c:v>
                </c:pt>
                <c:pt idx="19">
                  <c:v>0.29813664596273298</c:v>
                </c:pt>
                <c:pt idx="20">
                  <c:v>0.35869565217391297</c:v>
                </c:pt>
              </c:numCache>
            </c:numRef>
          </c:val>
          <c:extLst>
            <c:ext xmlns:c16="http://schemas.microsoft.com/office/drawing/2014/chart" uri="{C3380CC4-5D6E-409C-BE32-E72D297353CC}">
              <c16:uniqueId val="{00000008-CBB1-4E89-A5FE-1C0E00F4AE2C}"/>
            </c:ext>
          </c:extLst>
        </c:ser>
        <c:dLbls>
          <c:dLblPos val="inEnd"/>
          <c:showLegendKey val="0"/>
          <c:showVal val="1"/>
          <c:showCatName val="0"/>
          <c:showSerName val="0"/>
          <c:showPercent val="0"/>
          <c:showBubbleSize val="0"/>
        </c:dLbls>
        <c:gapWidth val="32"/>
        <c:axId val="212288736"/>
        <c:axId val="360571240"/>
      </c:barChart>
      <c:catAx>
        <c:axId val="21228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360571240"/>
        <c:crosses val="autoZero"/>
        <c:auto val="1"/>
        <c:lblAlgn val="ctr"/>
        <c:lblOffset val="100"/>
        <c:noMultiLvlLbl val="0"/>
      </c:catAx>
      <c:valAx>
        <c:axId val="360571240"/>
        <c:scaling>
          <c:orientation val="minMax"/>
        </c:scaling>
        <c:delete val="1"/>
        <c:axPos val="b"/>
        <c:numFmt formatCode="0%" sourceLinked="1"/>
        <c:majorTickMark val="none"/>
        <c:minorTickMark val="none"/>
        <c:tickLblPos val="nextTo"/>
        <c:crossAx val="21228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10479035016155"/>
          <c:y val="4.725088685826194E-2"/>
          <c:w val="0.22558189608342405"/>
          <c:h val="0.9201425429884067"/>
        </c:manualLayout>
      </c:layout>
      <c:barChart>
        <c:barDir val="bar"/>
        <c:grouping val="clustered"/>
        <c:varyColors val="0"/>
        <c:ser>
          <c:idx val="1"/>
          <c:order val="1"/>
          <c:tx>
            <c:strRef>
              <c:f>Sheet1!$C$1</c:f>
              <c:strCache>
                <c:ptCount val="1"/>
                <c:pt idx="0">
                  <c:v>vår arbeidsplass den første til å utvikle og innføre innovasjonen (så vidt jeg vet)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5"/>
                <c:pt idx="0">
                  <c:v>Arbeidsplassens nærmeste politiske ledelse</c:v>
                </c:pt>
                <c:pt idx="1">
                  <c:v>Organisasjonsendringer</c:v>
                </c:pt>
                <c:pt idx="2">
                  <c:v>Virksomhetens innovasjonsstrategi</c:v>
                </c:pt>
                <c:pt idx="3">
                  <c:v>Medarbeidere på arbeidsplassen min</c:v>
                </c:pt>
                <c:pt idx="4">
                  <c:v>Ledere på arbeidsplassen min</c:v>
                </c:pt>
              </c:strCache>
            </c:strRef>
          </c:cat>
          <c:val>
            <c:numRef>
              <c:f>Sheet1!$C$2:$C$22</c:f>
              <c:numCache>
                <c:formatCode>0%</c:formatCode>
                <c:ptCount val="5"/>
                <c:pt idx="0">
                  <c:v>0.09</c:v>
                </c:pt>
                <c:pt idx="1">
                  <c:v>0.14000000000000001</c:v>
                </c:pt>
                <c:pt idx="2">
                  <c:v>0.26</c:v>
                </c:pt>
                <c:pt idx="3">
                  <c:v>0.49</c:v>
                </c:pt>
                <c:pt idx="4">
                  <c:v>0.44</c:v>
                </c:pt>
              </c:numCache>
            </c:numRef>
          </c:val>
          <c:extLst>
            <c:ext xmlns:c16="http://schemas.microsoft.com/office/drawing/2014/chart" uri="{C3380CC4-5D6E-409C-BE32-E72D297353CC}">
              <c16:uniqueId val="{00000000-A1B1-4857-A9F1-5C0DDFE532A1}"/>
            </c:ext>
          </c:extLst>
        </c:ser>
        <c:ser>
          <c:idx val="2"/>
          <c:order val="2"/>
          <c:tx>
            <c:strRef>
              <c:f>Sheet1!$D$1</c:f>
              <c:strCache>
                <c:ptCount val="1"/>
                <c:pt idx="0">
                  <c:v>innovasjonen inspirert av andres løsninger, men vesentlig tilpasset min arbeidsplass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5"/>
                <c:pt idx="0">
                  <c:v>Arbeidsplassens nærmeste politiske ledelse</c:v>
                </c:pt>
                <c:pt idx="1">
                  <c:v>Organisasjonsendringer</c:v>
                </c:pt>
                <c:pt idx="2">
                  <c:v>Virksomhetens innovasjonsstrategi</c:v>
                </c:pt>
                <c:pt idx="3">
                  <c:v>Medarbeidere på arbeidsplassen min</c:v>
                </c:pt>
                <c:pt idx="4">
                  <c:v>Ledere på arbeidsplassen min</c:v>
                </c:pt>
              </c:strCache>
            </c:strRef>
          </c:cat>
          <c:val>
            <c:numRef>
              <c:f>Sheet1!$D$2:$D$22</c:f>
              <c:numCache>
                <c:formatCode>0%</c:formatCode>
                <c:ptCount val="5"/>
                <c:pt idx="0">
                  <c:v>8.1632653061224497E-2</c:v>
                </c:pt>
                <c:pt idx="1">
                  <c:v>0.183673469387755</c:v>
                </c:pt>
                <c:pt idx="2">
                  <c:v>0.289115646258503</c:v>
                </c:pt>
                <c:pt idx="3">
                  <c:v>0.32653061224489799</c:v>
                </c:pt>
                <c:pt idx="4">
                  <c:v>0.397959183673469</c:v>
                </c:pt>
              </c:numCache>
            </c:numRef>
          </c:val>
          <c:extLst>
            <c:ext xmlns:c16="http://schemas.microsoft.com/office/drawing/2014/chart" uri="{C3380CC4-5D6E-409C-BE32-E72D297353CC}">
              <c16:uniqueId val="{00000001-A1B1-4857-A9F1-5C0DDFE532A1}"/>
            </c:ext>
          </c:extLst>
        </c:ser>
        <c:ser>
          <c:idx val="3"/>
          <c:order val="3"/>
          <c:tx>
            <c:strRef>
              <c:f>Sheet1!$E$1</c:f>
              <c:strCache>
                <c:ptCount val="1"/>
                <c:pt idx="0">
                  <c:v>innovasjonen i stor grad en kopi av andres løsninger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5"/>
                <c:pt idx="0">
                  <c:v>Arbeidsplassens nærmeste politiske ledelse</c:v>
                </c:pt>
                <c:pt idx="1">
                  <c:v>Organisasjonsendringer</c:v>
                </c:pt>
                <c:pt idx="2">
                  <c:v>Virksomhetens innovasjonsstrategi</c:v>
                </c:pt>
                <c:pt idx="3">
                  <c:v>Medarbeidere på arbeidsplassen min</c:v>
                </c:pt>
                <c:pt idx="4">
                  <c:v>Ledere på arbeidsplassen min</c:v>
                </c:pt>
              </c:strCache>
            </c:strRef>
          </c:cat>
          <c:val>
            <c:numRef>
              <c:f>Sheet1!$E$2:$E$22</c:f>
              <c:numCache>
                <c:formatCode>0%</c:formatCode>
                <c:ptCount val="5"/>
                <c:pt idx="0">
                  <c:v>5.4726368159204002E-2</c:v>
                </c:pt>
                <c:pt idx="1">
                  <c:v>0.238805970149254</c:v>
                </c:pt>
                <c:pt idx="2">
                  <c:v>0.24378109452736299</c:v>
                </c:pt>
                <c:pt idx="3">
                  <c:v>0.20895522388059701</c:v>
                </c:pt>
                <c:pt idx="4">
                  <c:v>0.29850746268656697</c:v>
                </c:pt>
              </c:numCache>
            </c:numRef>
          </c:val>
          <c:extLst>
            <c:ext xmlns:c16="http://schemas.microsoft.com/office/drawing/2014/chart" uri="{C3380CC4-5D6E-409C-BE32-E72D297353CC}">
              <c16:uniqueId val="{00000002-A1B1-4857-A9F1-5C0DDFE532A1}"/>
            </c:ext>
          </c:extLst>
        </c:ser>
        <c:dLbls>
          <c:dLblPos val="inEnd"/>
          <c:showLegendKey val="0"/>
          <c:showVal val="1"/>
          <c:showCatName val="0"/>
          <c:showSerName val="0"/>
          <c:showPercent val="0"/>
          <c:showBubbleSize val="0"/>
        </c:dLbls>
        <c:gapWidth val="32"/>
        <c:axId val="212288736"/>
        <c:axId val="360571240"/>
        <c:extLst>
          <c:ext xmlns:c15="http://schemas.microsoft.com/office/drawing/2012/chart" uri="{02D57815-91ED-43cb-92C2-25804820EDAC}">
            <c15:filteredBarSeries>
              <c15:ser>
                <c:idx val="0"/>
                <c:order val="0"/>
                <c:tx>
                  <c:strRef>
                    <c:extLst>
                      <c:ext uri="{02D57815-91ED-43cb-92C2-25804820EDAC}">
                        <c15:formulaRef>
                          <c15:sqref>Sheet1!#REF!</c15:sqref>
                        </c15:formulaRef>
                      </c:ext>
                    </c:extLst>
                    <c:strCache>
                      <c:ptCount val="1"/>
                      <c:pt idx="0">
                        <c:v>#REF!</c:v>
                      </c:pt>
                    </c:strCache>
                  </c:strRef>
                </c:tx>
                <c:spPr>
                  <a:solidFill>
                    <a:srgbClr val="00CAFF"/>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3-A1B1-4857-A9F1-5C0DDFE532A1}"/>
                      </c:ext>
                    </c:extLst>
                  </c:dLbl>
                  <c:dLbl>
                    <c:idx val="1"/>
                    <c:layout>
                      <c:manualLayout>
                        <c:x val="-1.0462537868140791E-2"/>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4-A1B1-4857-A9F1-5C0DDFE532A1}"/>
                      </c:ext>
                    </c:extLst>
                  </c:dLbl>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5-A1B1-4857-A9F1-5C0DDFE532A1}"/>
                      </c:ext>
                    </c:extLst>
                  </c:dLbl>
                  <c:dLbl>
                    <c:idx val="8"/>
                    <c:layout>
                      <c:manualLayout>
                        <c:x val="-5.807927855172007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6-A1B1-4857-A9F1-5C0DDFE532A1}"/>
                      </c:ext>
                    </c:extLst>
                  </c:dLbl>
                  <c:dLbl>
                    <c:idx val="9"/>
                    <c:layout>
                      <c:manualLayout>
                        <c:x val="-4.6405912547645397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7-A1B1-4857-A9F1-5C0DDFE532A1}"/>
                      </c:ext>
                    </c:extLst>
                  </c:dLbl>
                  <c:dLbl>
                    <c:idx val="10"/>
                    <c:layout>
                      <c:manualLayout>
                        <c:x val="-7.3547100318754428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8-A1B1-4857-A9F1-5C0DDFE532A1}"/>
                      </c:ext>
                    </c:extLst>
                  </c:dLbl>
                  <c:dLbl>
                    <c:idx val="11"/>
                    <c:layout>
                      <c:manualLayout>
                        <c:x val="-7.7414973477965606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9-A1B1-4857-A9F1-5C0DDFE532A1}"/>
                      </c:ext>
                    </c:extLst>
                  </c:dLbl>
                  <c:dLbl>
                    <c:idx val="12"/>
                    <c:layout>
                      <c:manualLayout>
                        <c:x val="-9.4578712310618204E-3"/>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A-A1B1-4857-A9F1-5C0DDFE532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Sheet1!$A$2:$A$22</c15:sqref>
                        </c15:formulaRef>
                      </c:ext>
                    </c:extLst>
                    <c:strCache>
                      <c:ptCount val="5"/>
                      <c:pt idx="0">
                        <c:v>Arbeidsplassens nærmeste politiske ledelse</c:v>
                      </c:pt>
                      <c:pt idx="1">
                        <c:v>Organisasjonsendringer</c:v>
                      </c:pt>
                      <c:pt idx="2">
                        <c:v>Virksomhetens innovasjonsstrategi</c:v>
                      </c:pt>
                      <c:pt idx="3">
                        <c:v>Medarbeidere på arbeidsplassen min</c:v>
                      </c:pt>
                      <c:pt idx="4">
                        <c:v>Ledere på arbeidsplassen min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B-A1B1-4857-A9F1-5C0DDFE532A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Sheet1!$A$2:$A$22</c15:sqref>
                        </c15:formulaRef>
                      </c:ext>
                    </c:extLst>
                    <c:strCache>
                      <c:ptCount val="5"/>
                      <c:pt idx="0">
                        <c:v>Arbeidsplassens nærmeste politiske ledelse</c:v>
                      </c:pt>
                      <c:pt idx="1">
                        <c:v>Organisasjonsendringer</c:v>
                      </c:pt>
                      <c:pt idx="2">
                        <c:v>Virksomhetens innovasjonsstrategi</c:v>
                      </c:pt>
                      <c:pt idx="3">
                        <c:v>Medarbeidere på arbeidsplassen min</c:v>
                      </c:pt>
                      <c:pt idx="4">
                        <c:v>Ledere på arbeidsplassen min</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C-A1B1-4857-A9F1-5C0DDFE532A1}"/>
                  </c:ext>
                </c:extLst>
              </c15:ser>
            </c15:filteredBarSeries>
          </c:ext>
        </c:extLst>
      </c:barChart>
      <c:catAx>
        <c:axId val="21228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360571240"/>
        <c:crosses val="autoZero"/>
        <c:auto val="1"/>
        <c:lblAlgn val="ctr"/>
        <c:lblOffset val="100"/>
        <c:noMultiLvlLbl val="0"/>
      </c:catAx>
      <c:valAx>
        <c:axId val="360571240"/>
        <c:scaling>
          <c:orientation val="minMax"/>
          <c:max val="0.5"/>
        </c:scaling>
        <c:delete val="1"/>
        <c:axPos val="b"/>
        <c:numFmt formatCode="0%" sourceLinked="1"/>
        <c:majorTickMark val="out"/>
        <c:minorTickMark val="none"/>
        <c:tickLblPos val="nextTo"/>
        <c:crossAx val="212288736"/>
        <c:crosses val="autoZero"/>
        <c:crossBetween val="between"/>
      </c:valAx>
      <c:spPr>
        <a:noFill/>
        <a:ln>
          <a:noFill/>
        </a:ln>
        <a:effectLst/>
      </c:spPr>
    </c:plotArea>
    <c:legend>
      <c:legendPos val="r"/>
      <c:layout>
        <c:manualLayout>
          <c:xMode val="edge"/>
          <c:yMode val="edge"/>
          <c:x val="0.70429755995098431"/>
          <c:y val="0.218945916041931"/>
          <c:w val="0.28315880895424306"/>
          <c:h val="0.622753570958070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584600961725037"/>
          <c:y val="5.4385640157312884E-2"/>
          <c:w val="0.28127904118887354"/>
          <c:h val="0.9201425429884067"/>
        </c:manualLayout>
      </c:layout>
      <c:barChart>
        <c:barDir val="bar"/>
        <c:grouping val="clustered"/>
        <c:varyColors val="0"/>
        <c:ser>
          <c:idx val="1"/>
          <c:order val="1"/>
          <c:tx>
            <c:strRef>
              <c:f>Sheet1!$C$1</c:f>
              <c:strCache>
                <c:ptCount val="1"/>
                <c:pt idx="0">
                  <c:v>vår arbeidsplass den første til å utvikle og innføre innovasjonen (så vidt jeg vet)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8"/>
                <c:pt idx="0">
                  <c:v>Frivillige foreninger/organisasjoner</c:v>
                </c:pt>
                <c:pt idx="1">
                  <c:v>Utdannings- eller forskningsinstitusjoner</c:v>
                </c:pt>
                <c:pt idx="2">
                  <c:v>Arbeidstakerorganisasjoner/tillitsvalgte</c:v>
                </c:pt>
                <c:pt idx="3">
                  <c:v>Private virksomheter/leverandører</c:v>
                </c:pt>
                <c:pt idx="4">
                  <c:v>Tilskudd/støtte/internt innovasjonsfond</c:v>
                </c:pt>
                <c:pt idx="5">
                  <c:v>Inspirasjon fra utlandet</c:v>
                </c:pt>
                <c:pt idx="6">
                  <c:v>Tjenestemottakere/innbyggere</c:v>
                </c:pt>
                <c:pt idx="7">
                  <c:v>Innovasjon gjennomført ved andre norske offentlige arbeidsplasser</c:v>
                </c:pt>
              </c:strCache>
            </c:strRef>
          </c:cat>
          <c:val>
            <c:numRef>
              <c:f>Sheet1!$C$2:$C$22</c:f>
              <c:numCache>
                <c:formatCode>0%</c:formatCode>
                <c:ptCount val="8"/>
                <c:pt idx="0">
                  <c:v>0.01</c:v>
                </c:pt>
                <c:pt idx="1">
                  <c:v>0.05</c:v>
                </c:pt>
                <c:pt idx="2">
                  <c:v>0.04</c:v>
                </c:pt>
                <c:pt idx="3">
                  <c:v>0.05</c:v>
                </c:pt>
                <c:pt idx="4">
                  <c:v>0.04</c:v>
                </c:pt>
                <c:pt idx="5">
                  <c:v>0.03</c:v>
                </c:pt>
                <c:pt idx="6">
                  <c:v>0.18</c:v>
                </c:pt>
                <c:pt idx="7">
                  <c:v>0.05</c:v>
                </c:pt>
              </c:numCache>
            </c:numRef>
          </c:val>
          <c:extLst>
            <c:ext xmlns:c16="http://schemas.microsoft.com/office/drawing/2014/chart" uri="{C3380CC4-5D6E-409C-BE32-E72D297353CC}">
              <c16:uniqueId val="{00000000-929D-460D-834A-EC100C96B895}"/>
            </c:ext>
          </c:extLst>
        </c:ser>
        <c:ser>
          <c:idx val="2"/>
          <c:order val="2"/>
          <c:tx>
            <c:strRef>
              <c:f>Sheet1!$D$1</c:f>
              <c:strCache>
                <c:ptCount val="1"/>
                <c:pt idx="0">
                  <c:v>innovasjonen inspirert av andres løsninger, men vesentlig tilpasset min arbeidsplass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8"/>
                <c:pt idx="0">
                  <c:v>Frivillige foreninger/organisasjoner</c:v>
                </c:pt>
                <c:pt idx="1">
                  <c:v>Utdannings- eller forskningsinstitusjoner</c:v>
                </c:pt>
                <c:pt idx="2">
                  <c:v>Arbeidstakerorganisasjoner/tillitsvalgte</c:v>
                </c:pt>
                <c:pt idx="3">
                  <c:v>Private virksomheter/leverandører</c:v>
                </c:pt>
                <c:pt idx="4">
                  <c:v>Tilskudd/støtte/internt innovasjonsfond</c:v>
                </c:pt>
                <c:pt idx="5">
                  <c:v>Inspirasjon fra utlandet</c:v>
                </c:pt>
                <c:pt idx="6">
                  <c:v>Tjenestemottakere/innbyggere</c:v>
                </c:pt>
                <c:pt idx="7">
                  <c:v>Innovasjon gjennomført ved andre norske offentlige arbeidsplasser</c:v>
                </c:pt>
              </c:strCache>
            </c:strRef>
          </c:cat>
          <c:val>
            <c:numRef>
              <c:f>Sheet1!$D$2:$D$22</c:f>
              <c:numCache>
                <c:formatCode>0%</c:formatCode>
                <c:ptCount val="8"/>
                <c:pt idx="0">
                  <c:v>3.4013605442176896E-3</c:v>
                </c:pt>
                <c:pt idx="1">
                  <c:v>3.7414965986394599E-2</c:v>
                </c:pt>
                <c:pt idx="2">
                  <c:v>2.04081632653061E-2</c:v>
                </c:pt>
                <c:pt idx="3">
                  <c:v>2.7210884353741499E-2</c:v>
                </c:pt>
                <c:pt idx="4">
                  <c:v>1.3605442176870699E-2</c:v>
                </c:pt>
                <c:pt idx="5">
                  <c:v>3.06122448979592E-2</c:v>
                </c:pt>
                <c:pt idx="6">
                  <c:v>0.122448979591837</c:v>
                </c:pt>
                <c:pt idx="7">
                  <c:v>0.11224489795918399</c:v>
                </c:pt>
              </c:numCache>
            </c:numRef>
          </c:val>
          <c:extLst>
            <c:ext xmlns:c16="http://schemas.microsoft.com/office/drawing/2014/chart" uri="{C3380CC4-5D6E-409C-BE32-E72D297353CC}">
              <c16:uniqueId val="{00000001-929D-460D-834A-EC100C96B895}"/>
            </c:ext>
          </c:extLst>
        </c:ser>
        <c:ser>
          <c:idx val="3"/>
          <c:order val="3"/>
          <c:tx>
            <c:strRef>
              <c:f>Sheet1!$E$1</c:f>
              <c:strCache>
                <c:ptCount val="1"/>
                <c:pt idx="0">
                  <c:v>innovasjonen i stor grad en kopi av andres løsninger</c:v>
                </c:pt>
              </c:strCache>
            </c:strRef>
          </c:tx>
          <c:spPr>
            <a:solidFill>
              <a:schemeClr val="accent4"/>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2-929D-460D-834A-EC100C96B895}"/>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3-929D-460D-834A-EC100C96B89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8"/>
                <c:pt idx="0">
                  <c:v>Frivillige foreninger/organisasjoner</c:v>
                </c:pt>
                <c:pt idx="1">
                  <c:v>Utdannings- eller forskningsinstitusjoner</c:v>
                </c:pt>
                <c:pt idx="2">
                  <c:v>Arbeidstakerorganisasjoner/tillitsvalgte</c:v>
                </c:pt>
                <c:pt idx="3">
                  <c:v>Private virksomheter/leverandører</c:v>
                </c:pt>
                <c:pt idx="4">
                  <c:v>Tilskudd/støtte/internt innovasjonsfond</c:v>
                </c:pt>
                <c:pt idx="5">
                  <c:v>Inspirasjon fra utlandet</c:v>
                </c:pt>
                <c:pt idx="6">
                  <c:v>Tjenestemottakere/innbyggere</c:v>
                </c:pt>
                <c:pt idx="7">
                  <c:v>Innovasjon gjennomført ved andre norske offentlige arbeidsplasser</c:v>
                </c:pt>
              </c:strCache>
            </c:strRef>
          </c:cat>
          <c:val>
            <c:numRef>
              <c:f>Sheet1!$E$2:$E$22</c:f>
              <c:numCache>
                <c:formatCode>0%</c:formatCode>
                <c:ptCount val="8"/>
                <c:pt idx="0">
                  <c:v>0</c:v>
                </c:pt>
                <c:pt idx="1">
                  <c:v>4.97512437810945E-3</c:v>
                </c:pt>
                <c:pt idx="2">
                  <c:v>9.9502487562189105E-3</c:v>
                </c:pt>
                <c:pt idx="3">
                  <c:v>9.9502487562189105E-3</c:v>
                </c:pt>
                <c:pt idx="4">
                  <c:v>1.49253731343284E-2</c:v>
                </c:pt>
                <c:pt idx="5">
                  <c:v>1.49253731343284E-2</c:v>
                </c:pt>
                <c:pt idx="6">
                  <c:v>9.9502487562189101E-2</c:v>
                </c:pt>
                <c:pt idx="7">
                  <c:v>0.19402985074626902</c:v>
                </c:pt>
              </c:numCache>
            </c:numRef>
          </c:val>
          <c:extLst>
            <c:ext xmlns:c16="http://schemas.microsoft.com/office/drawing/2014/chart" uri="{C3380CC4-5D6E-409C-BE32-E72D297353CC}">
              <c16:uniqueId val="{00000004-929D-460D-834A-EC100C96B895}"/>
            </c:ext>
          </c:extLst>
        </c:ser>
        <c:dLbls>
          <c:dLblPos val="inEnd"/>
          <c:showLegendKey val="0"/>
          <c:showVal val="1"/>
          <c:showCatName val="0"/>
          <c:showSerName val="0"/>
          <c:showPercent val="0"/>
          <c:showBubbleSize val="0"/>
        </c:dLbls>
        <c:gapWidth val="32"/>
        <c:axId val="212288736"/>
        <c:axId val="360571240"/>
        <c:extLst>
          <c:ext xmlns:c15="http://schemas.microsoft.com/office/drawing/2012/chart" uri="{02D57815-91ED-43cb-92C2-25804820EDAC}">
            <c15:filteredBarSeries>
              <c15:ser>
                <c:idx val="0"/>
                <c:order val="0"/>
                <c:tx>
                  <c:strRef>
                    <c:extLst>
                      <c:ext uri="{02D57815-91ED-43cb-92C2-25804820EDAC}">
                        <c15:formulaRef>
                          <c15:sqref>Sheet1!#REF!</c15:sqref>
                        </c15:formulaRef>
                      </c:ext>
                    </c:extLst>
                    <c:strCache>
                      <c:ptCount val="1"/>
                      <c:pt idx="0">
                        <c:v>#REF!</c:v>
                      </c:pt>
                    </c:strCache>
                  </c:strRef>
                </c:tx>
                <c:spPr>
                  <a:solidFill>
                    <a:srgbClr val="00CAFF"/>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5-929D-460D-834A-EC100C96B895}"/>
                      </c:ext>
                    </c:extLst>
                  </c:dLbl>
                  <c:dLbl>
                    <c:idx val="1"/>
                    <c:layout>
                      <c:manualLayout>
                        <c:x val="-1.0462537868140791E-2"/>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6-929D-460D-834A-EC100C96B895}"/>
                      </c:ext>
                    </c:extLst>
                  </c:dLbl>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7-929D-460D-834A-EC100C96B895}"/>
                      </c:ext>
                    </c:extLst>
                  </c:dLbl>
                  <c:dLbl>
                    <c:idx val="8"/>
                    <c:layout>
                      <c:manualLayout>
                        <c:x val="-5.807927855172007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8-929D-460D-834A-EC100C96B895}"/>
                      </c:ext>
                    </c:extLst>
                  </c:dLbl>
                  <c:dLbl>
                    <c:idx val="9"/>
                    <c:layout>
                      <c:manualLayout>
                        <c:x val="-4.6405912547645397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9-929D-460D-834A-EC100C96B895}"/>
                      </c:ext>
                    </c:extLst>
                  </c:dLbl>
                  <c:dLbl>
                    <c:idx val="10"/>
                    <c:layout>
                      <c:manualLayout>
                        <c:x val="-7.3547100318754428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A-929D-460D-834A-EC100C96B895}"/>
                      </c:ext>
                    </c:extLst>
                  </c:dLbl>
                  <c:dLbl>
                    <c:idx val="11"/>
                    <c:layout>
                      <c:manualLayout>
                        <c:x val="-7.7414973477965606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B-929D-460D-834A-EC100C96B895}"/>
                      </c:ext>
                    </c:extLst>
                  </c:dLbl>
                  <c:dLbl>
                    <c:idx val="12"/>
                    <c:layout>
                      <c:manualLayout>
                        <c:x val="-9.4578712310618204E-3"/>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C-929D-460D-834A-EC100C96B89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Sheet1!$A$2:$A$22</c15:sqref>
                        </c15:formulaRef>
                      </c:ext>
                    </c:extLst>
                    <c:strCache>
                      <c:ptCount val="8"/>
                      <c:pt idx="0">
                        <c:v>Frivillige foreninger/organisasjoner</c:v>
                      </c:pt>
                      <c:pt idx="1">
                        <c:v>Utdannings- eller forskningsinstitusjoner</c:v>
                      </c:pt>
                      <c:pt idx="2">
                        <c:v>Arbeidstakerorganisasjoner/tillitsvalgte</c:v>
                      </c:pt>
                      <c:pt idx="3">
                        <c:v>Private virksomheter/leverandører</c:v>
                      </c:pt>
                      <c:pt idx="4">
                        <c:v>Tilskudd/støtte/internt innovasjonsfond</c:v>
                      </c:pt>
                      <c:pt idx="5">
                        <c:v>Inspirasjon fra utlandet</c:v>
                      </c:pt>
                      <c:pt idx="6">
                        <c:v>Tjenestemottakere/innbyggere</c:v>
                      </c:pt>
                      <c:pt idx="7">
                        <c:v>Innovasjon gjennomført ved andre norske offentlige arbeidsplasser</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D-929D-460D-834A-EC100C96B89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Sheet1!$A$2:$A$22</c15:sqref>
                        </c15:formulaRef>
                      </c:ext>
                    </c:extLst>
                    <c:strCache>
                      <c:ptCount val="8"/>
                      <c:pt idx="0">
                        <c:v>Frivillige foreninger/organisasjoner</c:v>
                      </c:pt>
                      <c:pt idx="1">
                        <c:v>Utdannings- eller forskningsinstitusjoner</c:v>
                      </c:pt>
                      <c:pt idx="2">
                        <c:v>Arbeidstakerorganisasjoner/tillitsvalgte</c:v>
                      </c:pt>
                      <c:pt idx="3">
                        <c:v>Private virksomheter/leverandører</c:v>
                      </c:pt>
                      <c:pt idx="4">
                        <c:v>Tilskudd/støtte/internt innovasjonsfond</c:v>
                      </c:pt>
                      <c:pt idx="5">
                        <c:v>Inspirasjon fra utlandet</c:v>
                      </c:pt>
                      <c:pt idx="6">
                        <c:v>Tjenestemottakere/innbyggere</c:v>
                      </c:pt>
                      <c:pt idx="7">
                        <c:v>Innovasjon gjennomført ved andre norske offentlige arbeidsplasser</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E-929D-460D-834A-EC100C96B895}"/>
                  </c:ext>
                </c:extLst>
              </c15:ser>
            </c15:filteredBarSeries>
          </c:ext>
        </c:extLst>
      </c:barChart>
      <c:catAx>
        <c:axId val="21228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360571240"/>
        <c:crosses val="autoZero"/>
        <c:auto val="1"/>
        <c:lblAlgn val="ctr"/>
        <c:lblOffset val="100"/>
        <c:noMultiLvlLbl val="0"/>
      </c:catAx>
      <c:valAx>
        <c:axId val="360571240"/>
        <c:scaling>
          <c:orientation val="minMax"/>
          <c:max val="0.5"/>
        </c:scaling>
        <c:delete val="1"/>
        <c:axPos val="b"/>
        <c:numFmt formatCode="0%" sourceLinked="1"/>
        <c:majorTickMark val="out"/>
        <c:minorTickMark val="none"/>
        <c:tickLblPos val="nextTo"/>
        <c:crossAx val="212288736"/>
        <c:crosses val="autoZero"/>
        <c:crossBetween val="between"/>
      </c:valAx>
      <c:spPr>
        <a:noFill/>
        <a:ln>
          <a:noFill/>
        </a:ln>
        <a:effectLst/>
      </c:spPr>
    </c:plotArea>
    <c:legend>
      <c:legendPos val="r"/>
      <c:layout>
        <c:manualLayout>
          <c:xMode val="edge"/>
          <c:yMode val="edge"/>
          <c:x val="0.74644255010317817"/>
          <c:y val="0.27936266990333536"/>
          <c:w val="0.25182816943408276"/>
          <c:h val="0.444841755947055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88574339805253"/>
          <c:y val="5.4385640157312884E-2"/>
          <c:w val="0.22558189608342405"/>
          <c:h val="0.9201425429884067"/>
        </c:manualLayout>
      </c:layout>
      <c:barChart>
        <c:barDir val="bar"/>
        <c:grouping val="clustered"/>
        <c:varyColors val="0"/>
        <c:ser>
          <c:idx val="1"/>
          <c:order val="1"/>
          <c:tx>
            <c:strRef>
              <c:f>Sheet1!$C$1</c:f>
              <c:strCache>
                <c:ptCount val="1"/>
                <c:pt idx="0">
                  <c:v>vår arbeidsplass den første til å utvikle og innføre innovasjonen (så vidt jeg vet)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6"/>
                <c:pt idx="0">
                  <c:v>Vet ikke</c:v>
                </c:pt>
                <c:pt idx="1">
                  <c:v>Annet</c:v>
                </c:pt>
                <c:pt idx="2">
                  <c:v>Ny lovgivning eller andre nasjonale politiske krav</c:v>
                </c:pt>
                <c:pt idx="3">
                  <c:v>Samfunnsutfordringer vi ikke klarte å løse ved å gjøre mer av det samme</c:v>
                </c:pt>
                <c:pt idx="4">
                  <c:v>Ny teknologi</c:v>
                </c:pt>
                <c:pt idx="5">
                  <c:v>Innsparinger og effektiviseringskrav</c:v>
                </c:pt>
              </c:strCache>
            </c:strRef>
          </c:cat>
          <c:val>
            <c:numRef>
              <c:f>Sheet1!$C$2:$C$22</c:f>
              <c:numCache>
                <c:formatCode>0%</c:formatCode>
                <c:ptCount val="6"/>
                <c:pt idx="0">
                  <c:v>0.01</c:v>
                </c:pt>
                <c:pt idx="1">
                  <c:v>0.09</c:v>
                </c:pt>
                <c:pt idx="2">
                  <c:v>0.1</c:v>
                </c:pt>
                <c:pt idx="3">
                  <c:v>0.25</c:v>
                </c:pt>
                <c:pt idx="4">
                  <c:v>0.15</c:v>
                </c:pt>
                <c:pt idx="5">
                  <c:v>0.19</c:v>
                </c:pt>
              </c:numCache>
            </c:numRef>
          </c:val>
          <c:extLst>
            <c:ext xmlns:c16="http://schemas.microsoft.com/office/drawing/2014/chart" uri="{C3380CC4-5D6E-409C-BE32-E72D297353CC}">
              <c16:uniqueId val="{00000000-350F-4897-9009-C2475D1F16BE}"/>
            </c:ext>
          </c:extLst>
        </c:ser>
        <c:ser>
          <c:idx val="2"/>
          <c:order val="2"/>
          <c:tx>
            <c:strRef>
              <c:f>Sheet1!$D$1</c:f>
              <c:strCache>
                <c:ptCount val="1"/>
                <c:pt idx="0">
                  <c:v>innovasjonen inspirert av andres løsninger, men vesentlig tilpasset min arbeidsplass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6"/>
                <c:pt idx="0">
                  <c:v>Vet ikke</c:v>
                </c:pt>
                <c:pt idx="1">
                  <c:v>Annet</c:v>
                </c:pt>
                <c:pt idx="2">
                  <c:v>Ny lovgivning eller andre nasjonale politiske krav</c:v>
                </c:pt>
                <c:pt idx="3">
                  <c:v>Samfunnsutfordringer vi ikke klarte å løse ved å gjøre mer av det samme</c:v>
                </c:pt>
                <c:pt idx="4">
                  <c:v>Ny teknologi</c:v>
                </c:pt>
                <c:pt idx="5">
                  <c:v>Innsparinger og effektiviseringskrav</c:v>
                </c:pt>
              </c:strCache>
            </c:strRef>
          </c:cat>
          <c:val>
            <c:numRef>
              <c:f>Sheet1!$D$2:$D$22</c:f>
              <c:numCache>
                <c:formatCode>0%</c:formatCode>
                <c:ptCount val="6"/>
                <c:pt idx="0">
                  <c:v>3.4013605442176896E-3</c:v>
                </c:pt>
                <c:pt idx="1">
                  <c:v>2.04081632653061E-2</c:v>
                </c:pt>
                <c:pt idx="2">
                  <c:v>0.14285714285714302</c:v>
                </c:pt>
                <c:pt idx="3">
                  <c:v>0.22448979591836701</c:v>
                </c:pt>
                <c:pt idx="4">
                  <c:v>0.25850340136054401</c:v>
                </c:pt>
                <c:pt idx="5">
                  <c:v>0.319727891156463</c:v>
                </c:pt>
              </c:numCache>
            </c:numRef>
          </c:val>
          <c:extLst>
            <c:ext xmlns:c16="http://schemas.microsoft.com/office/drawing/2014/chart" uri="{C3380CC4-5D6E-409C-BE32-E72D297353CC}">
              <c16:uniqueId val="{00000001-350F-4897-9009-C2475D1F16BE}"/>
            </c:ext>
          </c:extLst>
        </c:ser>
        <c:ser>
          <c:idx val="3"/>
          <c:order val="3"/>
          <c:tx>
            <c:strRef>
              <c:f>Sheet1!$E$1</c:f>
              <c:strCache>
                <c:ptCount val="1"/>
                <c:pt idx="0">
                  <c:v>innovasjonen i stor grad en kopi av andres løsninger</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2-350F-4897-9009-C2475D1F16BE}"/>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3-350F-4897-9009-C2475D1F16B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6"/>
                <c:pt idx="0">
                  <c:v>Vet ikke</c:v>
                </c:pt>
                <c:pt idx="1">
                  <c:v>Annet</c:v>
                </c:pt>
                <c:pt idx="2">
                  <c:v>Ny lovgivning eller andre nasjonale politiske krav</c:v>
                </c:pt>
                <c:pt idx="3">
                  <c:v>Samfunnsutfordringer vi ikke klarte å løse ved å gjøre mer av det samme</c:v>
                </c:pt>
                <c:pt idx="4">
                  <c:v>Ny teknologi</c:v>
                </c:pt>
                <c:pt idx="5">
                  <c:v>Innsparinger og effektiviseringskrav</c:v>
                </c:pt>
              </c:strCache>
            </c:strRef>
          </c:cat>
          <c:val>
            <c:numRef>
              <c:f>Sheet1!$E$2:$E$22</c:f>
              <c:numCache>
                <c:formatCode>0%</c:formatCode>
                <c:ptCount val="6"/>
                <c:pt idx="0">
                  <c:v>9.9502487562189105E-3</c:v>
                </c:pt>
                <c:pt idx="1">
                  <c:v>2.4875621890547303E-2</c:v>
                </c:pt>
                <c:pt idx="2">
                  <c:v>0.174129353233831</c:v>
                </c:pt>
                <c:pt idx="3">
                  <c:v>0.12935323383084602</c:v>
                </c:pt>
                <c:pt idx="4">
                  <c:v>0.37810945273631802</c:v>
                </c:pt>
                <c:pt idx="5">
                  <c:v>0.34825870646766199</c:v>
                </c:pt>
              </c:numCache>
            </c:numRef>
          </c:val>
          <c:extLst>
            <c:ext xmlns:c16="http://schemas.microsoft.com/office/drawing/2014/chart" uri="{C3380CC4-5D6E-409C-BE32-E72D297353CC}">
              <c16:uniqueId val="{00000004-350F-4897-9009-C2475D1F16BE}"/>
            </c:ext>
          </c:extLst>
        </c:ser>
        <c:dLbls>
          <c:dLblPos val="inEnd"/>
          <c:showLegendKey val="0"/>
          <c:showVal val="1"/>
          <c:showCatName val="0"/>
          <c:showSerName val="0"/>
          <c:showPercent val="0"/>
          <c:showBubbleSize val="0"/>
        </c:dLbls>
        <c:gapWidth val="32"/>
        <c:axId val="212288736"/>
        <c:axId val="360571240"/>
        <c:extLst>
          <c:ext xmlns:c15="http://schemas.microsoft.com/office/drawing/2012/chart" uri="{02D57815-91ED-43cb-92C2-25804820EDAC}">
            <c15:filteredBarSeries>
              <c15:ser>
                <c:idx val="0"/>
                <c:order val="0"/>
                <c:tx>
                  <c:strRef>
                    <c:extLst>
                      <c:ext uri="{02D57815-91ED-43cb-92C2-25804820EDAC}">
                        <c15:formulaRef>
                          <c15:sqref>Sheet1!#REF!</c15:sqref>
                        </c15:formulaRef>
                      </c:ext>
                    </c:extLst>
                    <c:strCache>
                      <c:ptCount val="1"/>
                      <c:pt idx="0">
                        <c:v>#REF!</c:v>
                      </c:pt>
                    </c:strCache>
                  </c:strRef>
                </c:tx>
                <c:spPr>
                  <a:solidFill>
                    <a:srgbClr val="00CAFF"/>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5-350F-4897-9009-C2475D1F16BE}"/>
                      </c:ext>
                    </c:extLst>
                  </c:dLbl>
                  <c:dLbl>
                    <c:idx val="1"/>
                    <c:layout>
                      <c:manualLayout>
                        <c:x val="-1.0462537868140791E-2"/>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6-350F-4897-9009-C2475D1F16BE}"/>
                      </c:ext>
                    </c:extLst>
                  </c:dLbl>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extLst>
                      <c:ext xmlns:c16="http://schemas.microsoft.com/office/drawing/2014/chart" uri="{C3380CC4-5D6E-409C-BE32-E72D297353CC}">
                        <c16:uniqueId val="{00000007-350F-4897-9009-C2475D1F16BE}"/>
                      </c:ext>
                    </c:extLst>
                  </c:dLbl>
                  <c:dLbl>
                    <c:idx val="8"/>
                    <c:layout>
                      <c:manualLayout>
                        <c:x val="-5.807927855172007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8-350F-4897-9009-C2475D1F16BE}"/>
                      </c:ext>
                    </c:extLst>
                  </c:dLbl>
                  <c:dLbl>
                    <c:idx val="9"/>
                    <c:layout>
                      <c:manualLayout>
                        <c:x val="-4.6405912547645397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9-350F-4897-9009-C2475D1F16BE}"/>
                      </c:ext>
                    </c:extLst>
                  </c:dLbl>
                  <c:dLbl>
                    <c:idx val="10"/>
                    <c:layout>
                      <c:manualLayout>
                        <c:x val="-7.3547100318754428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A-350F-4897-9009-C2475D1F16BE}"/>
                      </c:ext>
                    </c:extLst>
                  </c:dLbl>
                  <c:dLbl>
                    <c:idx val="11"/>
                    <c:layout>
                      <c:manualLayout>
                        <c:x val="-7.7414973477965606E-3"/>
                        <c:y val="-6.6547112085076956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B-350F-4897-9009-C2475D1F16BE}"/>
                      </c:ext>
                    </c:extLst>
                  </c:dLbl>
                  <c:dLbl>
                    <c:idx val="12"/>
                    <c:layout>
                      <c:manualLayout>
                        <c:x val="-9.4578712310618204E-3"/>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C-350F-4897-9009-C2475D1F16B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Sheet1!$A$2:$A$22</c15:sqref>
                        </c15:formulaRef>
                      </c:ext>
                    </c:extLst>
                    <c:strCache>
                      <c:ptCount val="6"/>
                      <c:pt idx="0">
                        <c:v>Vet ikke</c:v>
                      </c:pt>
                      <c:pt idx="1">
                        <c:v>Annet</c:v>
                      </c:pt>
                      <c:pt idx="2">
                        <c:v>Ny lovgivning eller andre nasjonale politiske krav</c:v>
                      </c:pt>
                      <c:pt idx="3">
                        <c:v>Samfunnsutfordringer vi ikke klarte å løse ved å gjøre mer av det samme</c:v>
                      </c:pt>
                      <c:pt idx="4">
                        <c:v>Ny teknologi</c:v>
                      </c:pt>
                      <c:pt idx="5">
                        <c:v>Innsparinger og effektiviseringskrav</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D-350F-4897-9009-C2475D1F16B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Sheet1!$A$2:$A$22</c15:sqref>
                        </c15:formulaRef>
                      </c:ext>
                    </c:extLst>
                    <c:strCache>
                      <c:ptCount val="6"/>
                      <c:pt idx="0">
                        <c:v>Vet ikke</c:v>
                      </c:pt>
                      <c:pt idx="1">
                        <c:v>Annet</c:v>
                      </c:pt>
                      <c:pt idx="2">
                        <c:v>Ny lovgivning eller andre nasjonale politiske krav</c:v>
                      </c:pt>
                      <c:pt idx="3">
                        <c:v>Samfunnsutfordringer vi ikke klarte å løse ved å gjøre mer av det samme</c:v>
                      </c:pt>
                      <c:pt idx="4">
                        <c:v>Ny teknologi</c:v>
                      </c:pt>
                      <c:pt idx="5">
                        <c:v>Innsparinger og effektiviseringskrav</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E-350F-4897-9009-C2475D1F16BE}"/>
                  </c:ext>
                </c:extLst>
              </c15:ser>
            </c15:filteredBarSeries>
          </c:ext>
        </c:extLst>
      </c:barChart>
      <c:catAx>
        <c:axId val="21228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360571240"/>
        <c:crosses val="autoZero"/>
        <c:auto val="1"/>
        <c:lblAlgn val="ctr"/>
        <c:lblOffset val="100"/>
        <c:noMultiLvlLbl val="0"/>
      </c:catAx>
      <c:valAx>
        <c:axId val="360571240"/>
        <c:scaling>
          <c:orientation val="minMax"/>
          <c:max val="0.5"/>
        </c:scaling>
        <c:delete val="1"/>
        <c:axPos val="b"/>
        <c:numFmt formatCode="0%" sourceLinked="1"/>
        <c:majorTickMark val="out"/>
        <c:minorTickMark val="none"/>
        <c:tickLblPos val="nextTo"/>
        <c:crossAx val="212288736"/>
        <c:crosses val="autoZero"/>
        <c:crossBetween val="between"/>
      </c:valAx>
      <c:spPr>
        <a:noFill/>
        <a:ln>
          <a:noFill/>
        </a:ln>
        <a:effectLst/>
      </c:spPr>
    </c:plotArea>
    <c:legend>
      <c:legendPos val="r"/>
      <c:layout>
        <c:manualLayout>
          <c:xMode val="edge"/>
          <c:yMode val="edge"/>
          <c:x val="0.75107239737774056"/>
          <c:y val="0.17970477289715084"/>
          <c:w val="0.23811386918078872"/>
          <c:h val="0.61205144100949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30583674283447"/>
          <c:y val="3.6273793721373765E-2"/>
          <c:w val="0.29980343941022464"/>
          <c:h val="0.75541827003040773"/>
        </c:manualLayout>
      </c:layout>
      <c:barChart>
        <c:barDir val="bar"/>
        <c:grouping val="clustered"/>
        <c:varyColors val="0"/>
        <c:ser>
          <c:idx val="5"/>
          <c:order val="0"/>
          <c:tx>
            <c:strRef>
              <c:f>Sheet1!$A$7</c:f>
              <c:strCache>
                <c:ptCount val="1"/>
                <c:pt idx="0">
                  <c:v>Vet ikke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Sheet1!$B$7:$D$7</c:f>
              <c:numCache>
                <c:formatCode>0%</c:formatCode>
                <c:ptCount val="3"/>
                <c:pt idx="0">
                  <c:v>0.06</c:v>
                </c:pt>
                <c:pt idx="1">
                  <c:v>5.4421768707482998E-2</c:v>
                </c:pt>
                <c:pt idx="2">
                  <c:v>5.9701492537313404E-2</c:v>
                </c:pt>
              </c:numCache>
            </c:numRef>
          </c:val>
          <c:extLst>
            <c:ext xmlns:c16="http://schemas.microsoft.com/office/drawing/2014/chart" uri="{C3380CC4-5D6E-409C-BE32-E72D297353CC}">
              <c16:uniqueId val="{00000002-F81B-4765-917C-B8C7A3A5432F}"/>
            </c:ext>
          </c:extLst>
        </c:ser>
        <c:ser>
          <c:idx val="4"/>
          <c:order val="1"/>
          <c:tx>
            <c:strRef>
              <c:f>Sheet1!$A$6</c:f>
              <c:strCache>
                <c:ptCount val="1"/>
                <c:pt idx="0">
                  <c:v>Nei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Sheet1!$B$6:$D$6</c:f>
              <c:numCache>
                <c:formatCode>0%</c:formatCode>
                <c:ptCount val="3"/>
                <c:pt idx="0">
                  <c:v>0.11</c:v>
                </c:pt>
                <c:pt idx="1">
                  <c:v>0.183673469387755</c:v>
                </c:pt>
                <c:pt idx="2">
                  <c:v>0.29353233830845799</c:v>
                </c:pt>
              </c:numCache>
            </c:numRef>
          </c:val>
          <c:extLst>
            <c:ext xmlns:c16="http://schemas.microsoft.com/office/drawing/2014/chart" uri="{C3380CC4-5D6E-409C-BE32-E72D297353CC}">
              <c16:uniqueId val="{00000001-F81B-4765-917C-B8C7A3A5432F}"/>
            </c:ext>
          </c:extLst>
        </c:ser>
        <c:ser>
          <c:idx val="3"/>
          <c:order val="2"/>
          <c:tx>
            <c:strRef>
              <c:f>Sheet1!$A$5</c:f>
              <c:strCache>
                <c:ptCount val="1"/>
                <c:pt idx="0">
                  <c:v>Nei, men vi har planer om å evaluere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Sheet1!$B$5:$D$5</c:f>
              <c:numCache>
                <c:formatCode>0%</c:formatCode>
                <c:ptCount val="3"/>
                <c:pt idx="0">
                  <c:v>0.28999999999999998</c:v>
                </c:pt>
                <c:pt idx="1">
                  <c:v>0.32993197278911601</c:v>
                </c:pt>
                <c:pt idx="2">
                  <c:v>0.30348258706467701</c:v>
                </c:pt>
              </c:numCache>
            </c:numRef>
          </c:val>
          <c:extLst>
            <c:ext xmlns:c16="http://schemas.microsoft.com/office/drawing/2014/chart" uri="{C3380CC4-5D6E-409C-BE32-E72D297353CC}">
              <c16:uniqueId val="{00000000-F81B-4765-917C-B8C7A3A5432F}"/>
            </c:ext>
          </c:extLst>
        </c:ser>
        <c:ser>
          <c:idx val="2"/>
          <c:order val="3"/>
          <c:tx>
            <c:strRef>
              <c:f>Sheet1!$A$4</c:f>
              <c:strCache>
                <c:ptCount val="1"/>
                <c:pt idx="0">
                  <c:v>Nei, men vi er i gang med å evaluere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Sheet1!$B$4:$D$4</c:f>
              <c:numCache>
                <c:formatCode>0%</c:formatCode>
                <c:ptCount val="3"/>
                <c:pt idx="0">
                  <c:v>0.15</c:v>
                </c:pt>
                <c:pt idx="1">
                  <c:v>0.108843537414966</c:v>
                </c:pt>
                <c:pt idx="2">
                  <c:v>9.4527363184079588E-2</c:v>
                </c:pt>
              </c:numCache>
            </c:numRef>
          </c:val>
          <c:extLst>
            <c:ext xmlns:c16="http://schemas.microsoft.com/office/drawing/2014/chart" uri="{C3380CC4-5D6E-409C-BE32-E72D297353CC}">
              <c16:uniqueId val="{00000000-9000-4B21-BCA0-22E2FC25896D}"/>
            </c:ext>
          </c:extLst>
        </c:ser>
        <c:ser>
          <c:idx val="1"/>
          <c:order val="4"/>
          <c:tx>
            <c:strRef>
              <c:f>Sheet1!$A$3</c:f>
              <c:strCache>
                <c:ptCount val="1"/>
                <c:pt idx="0">
                  <c:v>Ja, vi har fått ekstern bistand til å evaluere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Sheet1!$B$3:$D$3</c:f>
              <c:numCache>
                <c:formatCode>0%</c:formatCode>
                <c:ptCount val="3"/>
                <c:pt idx="0">
                  <c:v>0.1</c:v>
                </c:pt>
                <c:pt idx="1">
                  <c:v>8.1632653061224497E-2</c:v>
                </c:pt>
                <c:pt idx="2">
                  <c:v>4.47761194029851E-2</c:v>
                </c:pt>
              </c:numCache>
            </c:numRef>
          </c:val>
          <c:extLst>
            <c:ext xmlns:c16="http://schemas.microsoft.com/office/drawing/2014/chart" uri="{C3380CC4-5D6E-409C-BE32-E72D297353CC}">
              <c16:uniqueId val="{00000001-13C5-4E19-858C-172835442686}"/>
            </c:ext>
          </c:extLst>
        </c:ser>
        <c:ser>
          <c:idx val="0"/>
          <c:order val="5"/>
          <c:tx>
            <c:strRef>
              <c:f>Sheet1!$A$2</c:f>
              <c:strCache>
                <c:ptCount val="1"/>
                <c:pt idx="0">
                  <c:v>Ja, vi har selv evaluert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Sheet1!$B$2:$D$2</c:f>
              <c:numCache>
                <c:formatCode>0%</c:formatCode>
                <c:ptCount val="3"/>
                <c:pt idx="0">
                  <c:v>0.35</c:v>
                </c:pt>
                <c:pt idx="1">
                  <c:v>0.30612244897959201</c:v>
                </c:pt>
                <c:pt idx="2">
                  <c:v>0.24378109452736299</c:v>
                </c:pt>
              </c:numCache>
            </c:numRef>
          </c:val>
          <c:extLst>
            <c:ext xmlns:c16="http://schemas.microsoft.com/office/drawing/2014/chart" uri="{C3380CC4-5D6E-409C-BE32-E72D297353CC}">
              <c16:uniqueId val="{00000000-13C5-4E19-858C-172835442686}"/>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layout>
        <c:manualLayout>
          <c:xMode val="edge"/>
          <c:yMode val="edge"/>
          <c:x val="0"/>
          <c:y val="0.8526860964502061"/>
          <c:w val="0.99813494664298696"/>
          <c:h val="0.121288125416272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50 + ansatte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Ingen</c:v>
                </c:pt>
                <c:pt idx="1">
                  <c:v>Minst én</c:v>
                </c:pt>
              </c:strCache>
            </c:strRef>
          </c:cat>
          <c:val>
            <c:numRef>
              <c:f>Sheet1!$B$2:$C$2</c:f>
              <c:numCache>
                <c:formatCode>0%</c:formatCode>
                <c:ptCount val="2"/>
                <c:pt idx="0">
                  <c:v>0.214285714285714</c:v>
                </c:pt>
                <c:pt idx="1">
                  <c:v>0.29380530973451302</c:v>
                </c:pt>
              </c:numCache>
            </c:numRef>
          </c:val>
          <c:extLst>
            <c:ext xmlns:c16="http://schemas.microsoft.com/office/drawing/2014/chart" uri="{C3380CC4-5D6E-409C-BE32-E72D297353CC}">
              <c16:uniqueId val="{00000000-4C16-48E5-AD71-DDFF22D93356}"/>
            </c:ext>
          </c:extLst>
        </c:ser>
        <c:ser>
          <c:idx val="1"/>
          <c:order val="1"/>
          <c:tx>
            <c:strRef>
              <c:f>Sheet1!$A$3</c:f>
              <c:strCache>
                <c:ptCount val="1"/>
                <c:pt idx="0">
                  <c:v>20-49 ansatte</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Ingen</c:v>
                </c:pt>
                <c:pt idx="1">
                  <c:v>Minst én</c:v>
                </c:pt>
              </c:strCache>
            </c:strRef>
          </c:cat>
          <c:val>
            <c:numRef>
              <c:f>Sheet1!$B$3:$C$3</c:f>
              <c:numCache>
                <c:formatCode>0%</c:formatCode>
                <c:ptCount val="2"/>
                <c:pt idx="0">
                  <c:v>0.223214285714286</c:v>
                </c:pt>
                <c:pt idx="1">
                  <c:v>0.238938053097345</c:v>
                </c:pt>
              </c:numCache>
            </c:numRef>
          </c:val>
          <c:extLst>
            <c:ext xmlns:c16="http://schemas.microsoft.com/office/drawing/2014/chart" uri="{C3380CC4-5D6E-409C-BE32-E72D297353CC}">
              <c16:uniqueId val="{00000001-4C16-48E5-AD71-DDFF22D93356}"/>
            </c:ext>
          </c:extLst>
        </c:ser>
        <c:ser>
          <c:idx val="2"/>
          <c:order val="2"/>
          <c:tx>
            <c:strRef>
              <c:f>Sheet1!$A$4</c:f>
              <c:strCache>
                <c:ptCount val="1"/>
                <c:pt idx="0">
                  <c:v>10-19 ansatte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Ingen</c:v>
                </c:pt>
                <c:pt idx="1">
                  <c:v>Minst én</c:v>
                </c:pt>
              </c:strCache>
            </c:strRef>
          </c:cat>
          <c:val>
            <c:numRef>
              <c:f>Sheet1!$B$4:$C$4</c:f>
              <c:numCache>
                <c:formatCode>0%</c:formatCode>
                <c:ptCount val="2"/>
                <c:pt idx="0">
                  <c:v>0.17857142857142899</c:v>
                </c:pt>
                <c:pt idx="1">
                  <c:v>0.212389380530973</c:v>
                </c:pt>
              </c:numCache>
            </c:numRef>
          </c:val>
          <c:extLst>
            <c:ext xmlns:c16="http://schemas.microsoft.com/office/drawing/2014/chart" uri="{C3380CC4-5D6E-409C-BE32-E72D297353CC}">
              <c16:uniqueId val="{00000000-B370-412C-96A2-E6C4A9DB4525}"/>
            </c:ext>
          </c:extLst>
        </c:ser>
        <c:ser>
          <c:idx val="3"/>
          <c:order val="3"/>
          <c:tx>
            <c:strRef>
              <c:f>Sheet1!$A$5</c:f>
              <c:strCache>
                <c:ptCount val="1"/>
                <c:pt idx="0">
                  <c:v>Inntil 9 ansatte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Ingen</c:v>
                </c:pt>
                <c:pt idx="1">
                  <c:v>Minst én</c:v>
                </c:pt>
              </c:strCache>
            </c:strRef>
          </c:cat>
          <c:val>
            <c:numRef>
              <c:f>Sheet1!$B$5:$C$5</c:f>
              <c:numCache>
                <c:formatCode>0%</c:formatCode>
                <c:ptCount val="2"/>
                <c:pt idx="0">
                  <c:v>0.38392857142857101</c:v>
                </c:pt>
                <c:pt idx="1">
                  <c:v>0.25486725663716803</c:v>
                </c:pt>
              </c:numCache>
            </c:numRef>
          </c:val>
          <c:extLst>
            <c:ext xmlns:c16="http://schemas.microsoft.com/office/drawing/2014/chart" uri="{C3380CC4-5D6E-409C-BE32-E72D297353CC}">
              <c16:uniqueId val="{00000001-B370-412C-96A2-E6C4A9DB4525}"/>
            </c:ext>
          </c:extLst>
        </c:ser>
        <c:dLbls>
          <c:dLblPos val="outEnd"/>
          <c:showLegendKey val="0"/>
          <c:showVal val="1"/>
          <c:showCatName val="0"/>
          <c:showSerName val="0"/>
          <c:showPercent val="0"/>
          <c:showBubbleSize val="0"/>
        </c:dLbls>
        <c:gapWidth val="80"/>
        <c:axId val="107046560"/>
        <c:axId val="107045576"/>
      </c:barChart>
      <c:catAx>
        <c:axId val="107046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107045576"/>
        <c:crosses val="autoZero"/>
        <c:auto val="1"/>
        <c:lblAlgn val="ctr"/>
        <c:lblOffset val="100"/>
        <c:noMultiLvlLbl val="0"/>
      </c:catAx>
      <c:valAx>
        <c:axId val="10704557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10704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77372070734595"/>
          <c:y val="3.7521315571990566E-2"/>
          <c:w val="0.75416502233163574"/>
          <c:h val="0.73153136118577022"/>
        </c:manualLayout>
      </c:layout>
      <c:barChart>
        <c:barDir val="bar"/>
        <c:grouping val="clustered"/>
        <c:varyColors val="0"/>
        <c:ser>
          <c:idx val="0"/>
          <c:order val="0"/>
          <c:tx>
            <c:strRef>
              <c:f>Sheet1!$B$1</c:f>
              <c:strCache>
                <c:ptCount val="1"/>
                <c:pt idx="0">
                  <c:v>vår arbeidsplass den første til å utvikle og innføre innovasjonen (så vidt jeg vet)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Opp til 9 Ansatte</c:v>
                </c:pt>
                <c:pt idx="1">
                  <c:v>10-19 Ansatte</c:v>
                </c:pt>
                <c:pt idx="2">
                  <c:v>20-49 Ansatte</c:v>
                </c:pt>
                <c:pt idx="3">
                  <c:v>50 + ansatte</c:v>
                </c:pt>
              </c:strCache>
            </c:strRef>
          </c:cat>
          <c:val>
            <c:numRef>
              <c:f>Sheet1!$B$2:$B$5</c:f>
              <c:numCache>
                <c:formatCode>0%</c:formatCode>
                <c:ptCount val="4"/>
                <c:pt idx="0">
                  <c:v>0.118055555555556</c:v>
                </c:pt>
                <c:pt idx="1">
                  <c:v>0.133333333333333</c:v>
                </c:pt>
                <c:pt idx="2">
                  <c:v>0.155555555555556</c:v>
                </c:pt>
                <c:pt idx="3">
                  <c:v>0.19879518072289201</c:v>
                </c:pt>
              </c:numCache>
            </c:numRef>
          </c:val>
          <c:extLst>
            <c:ext xmlns:c16="http://schemas.microsoft.com/office/drawing/2014/chart" uri="{C3380CC4-5D6E-409C-BE32-E72D297353CC}">
              <c16:uniqueId val="{00000000-4C16-48E5-AD71-DDFF22D93356}"/>
            </c:ext>
          </c:extLst>
        </c:ser>
        <c:ser>
          <c:idx val="1"/>
          <c:order val="1"/>
          <c:tx>
            <c:strRef>
              <c:f>Sheet1!$C$1</c:f>
              <c:strCache>
                <c:ptCount val="1"/>
                <c:pt idx="0">
                  <c:v>innovasjonen inspirert av andres løsninger, men vesentlig tilpasset min arbeidsplass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Opp til 9 Ansatte</c:v>
                </c:pt>
                <c:pt idx="1">
                  <c:v>10-19 Ansatte</c:v>
                </c:pt>
                <c:pt idx="2">
                  <c:v>20-49 Ansatte</c:v>
                </c:pt>
                <c:pt idx="3">
                  <c:v>50 + ansatte</c:v>
                </c:pt>
              </c:strCache>
            </c:strRef>
          </c:cat>
          <c:val>
            <c:numRef>
              <c:f>Sheet1!$C$2:$C$5</c:f>
              <c:numCache>
                <c:formatCode>0%</c:formatCode>
                <c:ptCount val="4"/>
                <c:pt idx="0">
                  <c:v>0.375</c:v>
                </c:pt>
                <c:pt idx="1">
                  <c:v>0.50833333333333297</c:v>
                </c:pt>
                <c:pt idx="2">
                  <c:v>0.46666666666666701</c:v>
                </c:pt>
                <c:pt idx="3">
                  <c:v>0.53614457831325302</c:v>
                </c:pt>
              </c:numCache>
            </c:numRef>
          </c:val>
          <c:extLst>
            <c:ext xmlns:c16="http://schemas.microsoft.com/office/drawing/2014/chart" uri="{C3380CC4-5D6E-409C-BE32-E72D297353CC}">
              <c16:uniqueId val="{00000001-4C16-48E5-AD71-DDFF22D93356}"/>
            </c:ext>
          </c:extLst>
        </c:ser>
        <c:ser>
          <c:idx val="2"/>
          <c:order val="2"/>
          <c:tx>
            <c:strRef>
              <c:f>Sheet1!$D$1</c:f>
              <c:strCache>
                <c:ptCount val="1"/>
                <c:pt idx="0">
                  <c:v>innovasjonen i stor grad en kopi av andres løsninger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Opp til 9 Ansatte</c:v>
                </c:pt>
                <c:pt idx="1">
                  <c:v>10-19 Ansatte</c:v>
                </c:pt>
                <c:pt idx="2">
                  <c:v>20-49 Ansatte</c:v>
                </c:pt>
                <c:pt idx="3">
                  <c:v>50 + ansatte</c:v>
                </c:pt>
              </c:strCache>
            </c:strRef>
          </c:cat>
          <c:val>
            <c:numRef>
              <c:f>Sheet1!$D$2:$D$5</c:f>
              <c:numCache>
                <c:formatCode>0%</c:formatCode>
                <c:ptCount val="4"/>
                <c:pt idx="0">
                  <c:v>0.45833333333333298</c:v>
                </c:pt>
                <c:pt idx="1">
                  <c:v>0.241666666666667</c:v>
                </c:pt>
                <c:pt idx="2">
                  <c:v>0.28888888888888897</c:v>
                </c:pt>
                <c:pt idx="3">
                  <c:v>0.22289156626505999</c:v>
                </c:pt>
              </c:numCache>
            </c:numRef>
          </c:val>
          <c:extLst>
            <c:ext xmlns:c16="http://schemas.microsoft.com/office/drawing/2014/chart" uri="{C3380CC4-5D6E-409C-BE32-E72D297353CC}">
              <c16:uniqueId val="{00000002-4C16-48E5-AD71-DDFF22D93356}"/>
            </c:ext>
          </c:extLst>
        </c:ser>
        <c:dLbls>
          <c:dLblPos val="outEnd"/>
          <c:showLegendKey val="0"/>
          <c:showVal val="1"/>
          <c:showCatName val="0"/>
          <c:showSerName val="0"/>
          <c:showPercent val="0"/>
          <c:showBubbleSize val="0"/>
        </c:dLbls>
        <c:gapWidth val="50"/>
        <c:axId val="107046560"/>
        <c:axId val="107045576"/>
      </c:barChart>
      <c:catAx>
        <c:axId val="10704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107045576"/>
        <c:crosses val="autoZero"/>
        <c:auto val="1"/>
        <c:lblAlgn val="ctr"/>
        <c:lblOffset val="100"/>
        <c:noMultiLvlLbl val="0"/>
      </c:catAx>
      <c:valAx>
        <c:axId val="107045576"/>
        <c:scaling>
          <c:orientation val="minMax"/>
          <c:max val="0.60000000000000009"/>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crossAx val="107046560"/>
        <c:crosses val="autoZero"/>
        <c:crossBetween val="between"/>
      </c:valAx>
      <c:spPr>
        <a:noFill/>
        <a:ln>
          <a:noFill/>
        </a:ln>
        <a:effectLst/>
      </c:spPr>
    </c:plotArea>
    <c:legend>
      <c:legendPos val="b"/>
      <c:layout>
        <c:manualLayout>
          <c:xMode val="edge"/>
          <c:yMode val="edge"/>
          <c:x val="0.1259031314403122"/>
          <c:y val="0.84531468351159766"/>
          <c:w val="0.73228268155024778"/>
          <c:h val="0.134219144358225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39265467711526"/>
          <c:y val="3.7521315571990566E-2"/>
          <c:w val="0.50754608836186643"/>
          <c:h val="0.78951884888793755"/>
        </c:manualLayout>
      </c:layout>
      <c:barChart>
        <c:barDir val="bar"/>
        <c:grouping val="clustered"/>
        <c:varyColors val="0"/>
        <c:ser>
          <c:idx val="0"/>
          <c:order val="0"/>
          <c:tx>
            <c:strRef>
              <c:f>Sheet1!$A$2</c:f>
              <c:strCache>
                <c:ptCount val="1"/>
                <c:pt idx="0">
                  <c:v>Opp til 9 Ansatte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Sheet1!$B$2:$D$2</c:f>
              <c:numCache>
                <c:formatCode>0%</c:formatCode>
                <c:ptCount val="3"/>
                <c:pt idx="0">
                  <c:v>0.195402298850575</c:v>
                </c:pt>
                <c:pt idx="1">
                  <c:v>0.202247191011236</c:v>
                </c:pt>
                <c:pt idx="2">
                  <c:v>0.38596491228070201</c:v>
                </c:pt>
              </c:numCache>
            </c:numRef>
          </c:val>
          <c:extLst>
            <c:ext xmlns:c16="http://schemas.microsoft.com/office/drawing/2014/chart" uri="{C3380CC4-5D6E-409C-BE32-E72D297353CC}">
              <c16:uniqueId val="{00000000-4C16-48E5-AD71-DDFF22D93356}"/>
            </c:ext>
          </c:extLst>
        </c:ser>
        <c:ser>
          <c:idx val="1"/>
          <c:order val="1"/>
          <c:tx>
            <c:strRef>
              <c:f>Sheet1!$A$3</c:f>
              <c:strCache>
                <c:ptCount val="1"/>
                <c:pt idx="0">
                  <c:v>10-19 Ansatte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Sheet1!$B$3:$D$3</c:f>
              <c:numCache>
                <c:formatCode>0%</c:formatCode>
                <c:ptCount val="3"/>
                <c:pt idx="0">
                  <c:v>0.18390804597701099</c:v>
                </c:pt>
                <c:pt idx="1">
                  <c:v>0.22846441947565499</c:v>
                </c:pt>
                <c:pt idx="2">
                  <c:v>0.16959064327485401</c:v>
                </c:pt>
              </c:numCache>
            </c:numRef>
          </c:val>
          <c:extLst>
            <c:ext xmlns:c16="http://schemas.microsoft.com/office/drawing/2014/chart" uri="{C3380CC4-5D6E-409C-BE32-E72D297353CC}">
              <c16:uniqueId val="{00000001-4C16-48E5-AD71-DDFF22D93356}"/>
            </c:ext>
          </c:extLst>
        </c:ser>
        <c:ser>
          <c:idx val="2"/>
          <c:order val="2"/>
          <c:tx>
            <c:strRef>
              <c:f>Sheet1!$A$4</c:f>
              <c:strCache>
                <c:ptCount val="1"/>
                <c:pt idx="0">
                  <c:v>20-49 Ansatte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Sheet1!$B$4:$D$4</c:f>
              <c:numCache>
                <c:formatCode>0%</c:formatCode>
                <c:ptCount val="3"/>
                <c:pt idx="0">
                  <c:v>0.24137931034482801</c:v>
                </c:pt>
                <c:pt idx="1">
                  <c:v>0.23595505617977502</c:v>
                </c:pt>
                <c:pt idx="2">
                  <c:v>0.22807017543859701</c:v>
                </c:pt>
              </c:numCache>
            </c:numRef>
          </c:val>
          <c:extLst>
            <c:ext xmlns:c16="http://schemas.microsoft.com/office/drawing/2014/chart" uri="{C3380CC4-5D6E-409C-BE32-E72D297353CC}">
              <c16:uniqueId val="{00000002-4C16-48E5-AD71-DDFF22D93356}"/>
            </c:ext>
          </c:extLst>
        </c:ser>
        <c:ser>
          <c:idx val="3"/>
          <c:order val="3"/>
          <c:tx>
            <c:strRef>
              <c:f>Sheet1!$A$5</c:f>
              <c:strCache>
                <c:ptCount val="1"/>
                <c:pt idx="0">
                  <c:v>50 + ansatte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Sheet1!$B$5:$D$5</c:f>
              <c:numCache>
                <c:formatCode>0%</c:formatCode>
                <c:ptCount val="3"/>
                <c:pt idx="0">
                  <c:v>0.37931034482758597</c:v>
                </c:pt>
                <c:pt idx="1">
                  <c:v>0.33333333333333298</c:v>
                </c:pt>
                <c:pt idx="2">
                  <c:v>0.216374269005848</c:v>
                </c:pt>
              </c:numCache>
            </c:numRef>
          </c:val>
          <c:extLst>
            <c:ext xmlns:c16="http://schemas.microsoft.com/office/drawing/2014/chart" uri="{C3380CC4-5D6E-409C-BE32-E72D297353CC}">
              <c16:uniqueId val="{00000000-2407-4E36-94F9-2B1263C2E981}"/>
            </c:ext>
          </c:extLst>
        </c:ser>
        <c:dLbls>
          <c:dLblPos val="outEnd"/>
          <c:showLegendKey val="0"/>
          <c:showVal val="1"/>
          <c:showCatName val="0"/>
          <c:showSerName val="0"/>
          <c:showPercent val="0"/>
          <c:showBubbleSize val="0"/>
        </c:dLbls>
        <c:gapWidth val="50"/>
        <c:axId val="107046560"/>
        <c:axId val="107045576"/>
      </c:barChart>
      <c:catAx>
        <c:axId val="10704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107045576"/>
        <c:crosses val="autoZero"/>
        <c:auto val="1"/>
        <c:lblAlgn val="ctr"/>
        <c:lblOffset val="100"/>
        <c:noMultiLvlLbl val="0"/>
      </c:catAx>
      <c:valAx>
        <c:axId val="107045576"/>
        <c:scaling>
          <c:orientation val="minMax"/>
          <c:max val="0.60000000000000009"/>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crossAx val="10704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Vet 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50 + ansatte</c:v>
                </c:pt>
                <c:pt idx="1">
                  <c:v>20-49 Ansatte</c:v>
                </c:pt>
                <c:pt idx="2">
                  <c:v>10-19 Ansatte</c:v>
                </c:pt>
                <c:pt idx="3">
                  <c:v>Opp til 9 Ansatte</c:v>
                </c:pt>
              </c:strCache>
            </c:strRef>
          </c:cat>
          <c:val>
            <c:numRef>
              <c:f>Sheet1!$B$2:$F$2</c:f>
              <c:numCache>
                <c:formatCode>0%</c:formatCode>
                <c:ptCount val="4"/>
                <c:pt idx="0">
                  <c:v>0.34736842105263199</c:v>
                </c:pt>
                <c:pt idx="1">
                  <c:v>0.32500000000000001</c:v>
                </c:pt>
                <c:pt idx="2">
                  <c:v>0.314285714285714</c:v>
                </c:pt>
                <c:pt idx="3">
                  <c:v>0.26203208556149699</c:v>
                </c:pt>
              </c:numCache>
            </c:numRef>
          </c:val>
          <c:extLst>
            <c:ext xmlns:c16="http://schemas.microsoft.com/office/drawing/2014/chart" uri="{C3380CC4-5D6E-409C-BE32-E72D297353CC}">
              <c16:uniqueId val="{00000000-13C5-4E19-858C-172835442686}"/>
            </c:ext>
          </c:extLst>
        </c:ser>
        <c:ser>
          <c:idx val="1"/>
          <c:order val="1"/>
          <c:tx>
            <c:strRef>
              <c:f>Sheet1!$A$3</c:f>
              <c:strCache>
                <c:ptCount val="1"/>
                <c:pt idx="0">
                  <c:v>Nei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50 + ansatte</c:v>
                </c:pt>
                <c:pt idx="1">
                  <c:v>20-49 Ansatte</c:v>
                </c:pt>
                <c:pt idx="2">
                  <c:v>10-19 Ansatte</c:v>
                </c:pt>
                <c:pt idx="3">
                  <c:v>Opp til 9 Ansatte</c:v>
                </c:pt>
              </c:strCache>
            </c:strRef>
          </c:cat>
          <c:val>
            <c:numRef>
              <c:f>Sheet1!$B$3:$F$3</c:f>
              <c:numCache>
                <c:formatCode>0%</c:formatCode>
                <c:ptCount val="4"/>
                <c:pt idx="0">
                  <c:v>0.26315789473684204</c:v>
                </c:pt>
                <c:pt idx="1">
                  <c:v>0.38124999999999998</c:v>
                </c:pt>
                <c:pt idx="2">
                  <c:v>0.37857142857142895</c:v>
                </c:pt>
                <c:pt idx="3">
                  <c:v>0.44919786096256703</c:v>
                </c:pt>
              </c:numCache>
            </c:numRef>
          </c:val>
          <c:extLst>
            <c:ext xmlns:c16="http://schemas.microsoft.com/office/drawing/2014/chart" uri="{C3380CC4-5D6E-409C-BE32-E72D297353CC}">
              <c16:uniqueId val="{00000001-13C5-4E19-858C-172835442686}"/>
            </c:ext>
          </c:extLst>
        </c:ser>
        <c:ser>
          <c:idx val="2"/>
          <c:order val="2"/>
          <c:tx>
            <c:strRef>
              <c:f>Sheet1!$A$4</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4"/>
                <c:pt idx="0">
                  <c:v>50 + ansatte</c:v>
                </c:pt>
                <c:pt idx="1">
                  <c:v>20-49 Ansatte</c:v>
                </c:pt>
                <c:pt idx="2">
                  <c:v>10-19 Ansatte</c:v>
                </c:pt>
                <c:pt idx="3">
                  <c:v>Opp til 9 Ansatte</c:v>
                </c:pt>
              </c:strCache>
            </c:strRef>
          </c:cat>
          <c:val>
            <c:numRef>
              <c:f>Sheet1!$B$4:$F$4</c:f>
              <c:numCache>
                <c:formatCode>0%</c:formatCode>
                <c:ptCount val="4"/>
                <c:pt idx="0">
                  <c:v>0.38947368421052603</c:v>
                </c:pt>
                <c:pt idx="1">
                  <c:v>0.29375000000000001</c:v>
                </c:pt>
                <c:pt idx="2">
                  <c:v>0.307142857142857</c:v>
                </c:pt>
                <c:pt idx="3">
                  <c:v>0.28877005347593598</c:v>
                </c:pt>
              </c:numCache>
            </c:numRef>
          </c:val>
          <c:extLst>
            <c:ext xmlns:c16="http://schemas.microsoft.com/office/drawing/2014/chart" uri="{C3380CC4-5D6E-409C-BE32-E72D297353CC}">
              <c16:uniqueId val="{00000002-13C5-4E19-858C-172835442686}"/>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Minst én</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Sheet1!$B$2:$B$4</c:f>
              <c:numCache>
                <c:formatCode>0%</c:formatCode>
                <c:ptCount val="3"/>
                <c:pt idx="0">
                  <c:v>0.84972677595628399</c:v>
                </c:pt>
                <c:pt idx="1">
                  <c:v>0.82608695652173902</c:v>
                </c:pt>
                <c:pt idx="2">
                  <c:v>0.84697508896797102</c:v>
                </c:pt>
              </c:numCache>
            </c:numRef>
          </c:val>
          <c:extLst>
            <c:ext xmlns:c16="http://schemas.microsoft.com/office/drawing/2014/chart" uri="{C3380CC4-5D6E-409C-BE32-E72D297353CC}">
              <c16:uniqueId val="{00000000-6684-4E7D-A413-D587B1010399}"/>
            </c:ext>
          </c:extLst>
        </c:ser>
        <c:ser>
          <c:idx val="1"/>
          <c:order val="1"/>
          <c:tx>
            <c:strRef>
              <c:f>Sheet1!$C$1</c:f>
              <c:strCache>
                <c:ptCount val="1"/>
                <c:pt idx="0">
                  <c:v>Ingen</c:v>
                </c:pt>
              </c:strCache>
            </c:strRef>
          </c:tx>
          <c:spPr>
            <a:solidFill>
              <a:schemeClr val="accent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Sheet1!$C$2:$C$4</c:f>
              <c:numCache>
                <c:formatCode>0%</c:formatCode>
                <c:ptCount val="3"/>
                <c:pt idx="0">
                  <c:v>0.15027322404371599</c:v>
                </c:pt>
                <c:pt idx="1">
                  <c:v>0.173913043478261</c:v>
                </c:pt>
                <c:pt idx="2">
                  <c:v>0.153024911032028</c:v>
                </c:pt>
              </c:numCache>
            </c:numRef>
          </c:val>
          <c:extLst>
            <c:ext xmlns:c16="http://schemas.microsoft.com/office/drawing/2014/chart" uri="{C3380CC4-5D6E-409C-BE32-E72D297353CC}">
              <c16:uniqueId val="{00000002-6684-4E7D-A413-D587B1010399}"/>
            </c:ext>
          </c:extLst>
        </c:ser>
        <c:dLbls>
          <c:dLblPos val="outEnd"/>
          <c:showLegendKey val="0"/>
          <c:showVal val="1"/>
          <c:showCatName val="0"/>
          <c:showSerName val="0"/>
          <c:showPercent val="0"/>
          <c:showBubbleSize val="0"/>
        </c:dLbls>
        <c:gapWidth val="80"/>
        <c:axId val="729587216"/>
        <c:axId val="729595744"/>
      </c:barChart>
      <c:valAx>
        <c:axId val="729595744"/>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9587216"/>
        <c:crosses val="autoZero"/>
        <c:crossBetween val="between"/>
      </c:valAx>
      <c:catAx>
        <c:axId val="7295872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9595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Mest mot innbyggere og/eller private virksomheter</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Ingen</c:v>
                </c:pt>
                <c:pt idx="1">
                  <c:v>Minst én</c:v>
                </c:pt>
              </c:strCache>
            </c:strRef>
          </c:cat>
          <c:val>
            <c:numRef>
              <c:f>Sheet1!$B$2:$B$3</c:f>
              <c:numCache>
                <c:formatCode>0%</c:formatCode>
                <c:ptCount val="2"/>
                <c:pt idx="0">
                  <c:v>0.46610169491525399</c:v>
                </c:pt>
                <c:pt idx="1">
                  <c:v>0.48291925465838503</c:v>
                </c:pt>
              </c:numCache>
            </c:numRef>
          </c:val>
          <c:extLst>
            <c:ext xmlns:c16="http://schemas.microsoft.com/office/drawing/2014/chart" uri="{C3380CC4-5D6E-409C-BE32-E72D297353CC}">
              <c16:uniqueId val="{00000000-6684-4E7D-A413-D587B1010399}"/>
            </c:ext>
          </c:extLst>
        </c:ser>
        <c:ser>
          <c:idx val="1"/>
          <c:order val="1"/>
          <c:tx>
            <c:strRef>
              <c:f>Sheet1!$C$1</c:f>
              <c:strCache>
                <c:ptCount val="1"/>
                <c:pt idx="0">
                  <c:v>Mest mot andre deler av offentlig sektor</c:v>
                </c:pt>
              </c:strCache>
            </c:strRef>
          </c:tx>
          <c:spPr>
            <a:solidFill>
              <a:schemeClr val="accent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Ingen</c:v>
                </c:pt>
                <c:pt idx="1">
                  <c:v>Minst én</c:v>
                </c:pt>
              </c:strCache>
            </c:strRef>
          </c:cat>
          <c:val>
            <c:numRef>
              <c:f>Sheet1!$C$2:$C$3</c:f>
              <c:numCache>
                <c:formatCode>0%</c:formatCode>
                <c:ptCount val="2"/>
                <c:pt idx="0">
                  <c:v>0.169491525423729</c:v>
                </c:pt>
                <c:pt idx="1">
                  <c:v>0.147515527950311</c:v>
                </c:pt>
              </c:numCache>
            </c:numRef>
          </c:val>
          <c:extLst>
            <c:ext xmlns:c16="http://schemas.microsoft.com/office/drawing/2014/chart" uri="{C3380CC4-5D6E-409C-BE32-E72D297353CC}">
              <c16:uniqueId val="{00000002-6684-4E7D-A413-D587B1010399}"/>
            </c:ext>
          </c:extLst>
        </c:ser>
        <c:ser>
          <c:idx val="2"/>
          <c:order val="2"/>
          <c:tx>
            <c:strRef>
              <c:f>Sheet1!$D$1</c:f>
              <c:strCache>
                <c:ptCount val="1"/>
                <c:pt idx="0">
                  <c:v>Noenlunde likt mot innbyggere/virksomheter og mot andre deler av offentlig sektor</c:v>
                </c:pt>
              </c:strCache>
            </c:strRef>
          </c:tx>
          <c:spPr>
            <a:solidFill>
              <a:schemeClr val="accent3"/>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Ingen</c:v>
                </c:pt>
                <c:pt idx="1">
                  <c:v>Minst én</c:v>
                </c:pt>
              </c:strCache>
            </c:strRef>
          </c:cat>
          <c:val>
            <c:numRef>
              <c:f>Sheet1!$D$2:$D$3</c:f>
              <c:numCache>
                <c:formatCode>0%</c:formatCode>
                <c:ptCount val="2"/>
                <c:pt idx="0">
                  <c:v>0.36440677966101703</c:v>
                </c:pt>
                <c:pt idx="1">
                  <c:v>0.36956521739130399</c:v>
                </c:pt>
              </c:numCache>
            </c:numRef>
          </c:val>
          <c:extLst>
            <c:ext xmlns:c16="http://schemas.microsoft.com/office/drawing/2014/chart" uri="{C3380CC4-5D6E-409C-BE32-E72D297353CC}">
              <c16:uniqueId val="{00000000-D15B-4DC4-A1F8-C79FEC4DA288}"/>
            </c:ext>
          </c:extLst>
        </c:ser>
        <c:dLbls>
          <c:dLblPos val="outEnd"/>
          <c:showLegendKey val="0"/>
          <c:showVal val="1"/>
          <c:showCatName val="0"/>
          <c:showSerName val="0"/>
          <c:showPercent val="0"/>
          <c:showBubbleSize val="0"/>
        </c:dLbls>
        <c:gapWidth val="80"/>
        <c:axId val="729587216"/>
        <c:axId val="729595744"/>
      </c:barChart>
      <c:valAx>
        <c:axId val="729595744"/>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9587216"/>
        <c:crosses val="autoZero"/>
        <c:crossBetween val="between"/>
      </c:valAx>
      <c:catAx>
        <c:axId val="7295872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9595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75288724083536"/>
          <c:y val="3.7061375175988474E-2"/>
          <c:w val="0.49220926224311673"/>
          <c:h val="0.69541810510521107"/>
        </c:manualLayout>
      </c:layout>
      <c:barChart>
        <c:barDir val="bar"/>
        <c:grouping val="clustered"/>
        <c:varyColors val="0"/>
        <c:ser>
          <c:idx val="0"/>
          <c:order val="0"/>
          <c:tx>
            <c:strRef>
              <c:f>Sheet1!$B$1</c:f>
              <c:strCache>
                <c:ptCount val="1"/>
                <c:pt idx="0">
                  <c:v>vår arbeidsplass den første til å utvikle og innføre innovasjonen (så vidt jeg vet)</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Sheet1!$B$2:$B$4</c:f>
              <c:numCache>
                <c:formatCode>0%</c:formatCode>
                <c:ptCount val="3"/>
                <c:pt idx="0">
                  <c:v>0.13826366559485501</c:v>
                </c:pt>
                <c:pt idx="1">
                  <c:v>0.157894736842105</c:v>
                </c:pt>
                <c:pt idx="2">
                  <c:v>0.17647058823529399</c:v>
                </c:pt>
              </c:numCache>
            </c:numRef>
          </c:val>
          <c:extLst>
            <c:ext xmlns:c16="http://schemas.microsoft.com/office/drawing/2014/chart" uri="{C3380CC4-5D6E-409C-BE32-E72D297353CC}">
              <c16:uniqueId val="{00000000-6684-4E7D-A413-D587B1010399}"/>
            </c:ext>
          </c:extLst>
        </c:ser>
        <c:ser>
          <c:idx val="1"/>
          <c:order val="1"/>
          <c:tx>
            <c:strRef>
              <c:f>Sheet1!$C$1</c:f>
              <c:strCache>
                <c:ptCount val="1"/>
                <c:pt idx="0">
                  <c:v>innovasjonen inspirert av andres løsninger, men vesentlig tilpasset min arbeidsplass</c:v>
                </c:pt>
              </c:strCache>
            </c:strRef>
          </c:tx>
          <c:spPr>
            <a:solidFill>
              <a:schemeClr val="accent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Sheet1!$C$2:$C$4</c:f>
              <c:numCache>
                <c:formatCode>0%</c:formatCode>
                <c:ptCount val="3"/>
                <c:pt idx="0">
                  <c:v>0.43086816720257198</c:v>
                </c:pt>
                <c:pt idx="1">
                  <c:v>0.54736842105263195</c:v>
                </c:pt>
                <c:pt idx="2">
                  <c:v>0.45378151260504196</c:v>
                </c:pt>
              </c:numCache>
            </c:numRef>
          </c:val>
          <c:extLst>
            <c:ext xmlns:c16="http://schemas.microsoft.com/office/drawing/2014/chart" uri="{C3380CC4-5D6E-409C-BE32-E72D297353CC}">
              <c16:uniqueId val="{00000002-6684-4E7D-A413-D587B1010399}"/>
            </c:ext>
          </c:extLst>
        </c:ser>
        <c:ser>
          <c:idx val="2"/>
          <c:order val="2"/>
          <c:tx>
            <c:strRef>
              <c:f>Sheet1!$D$1</c:f>
              <c:strCache>
                <c:ptCount val="1"/>
                <c:pt idx="0">
                  <c:v>innovasjonen i stor grad en kopi av andres løsninger</c:v>
                </c:pt>
              </c:strCache>
            </c:strRef>
          </c:tx>
          <c:spPr>
            <a:solidFill>
              <a:schemeClr val="accent3"/>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Mest mot innbyggere og/eller private virksomheter</c:v>
                </c:pt>
                <c:pt idx="1">
                  <c:v>Mest mot andre deler av offentlig sektor</c:v>
                </c:pt>
                <c:pt idx="2">
                  <c:v>Noenlunde likt mot innbyggere/virksomheter og mot andre deler av offentlig sektor</c:v>
                </c:pt>
              </c:strCache>
            </c:strRef>
          </c:cat>
          <c:val>
            <c:numRef>
              <c:f>Sheet1!$D$2:$D$4</c:f>
              <c:numCache>
                <c:formatCode>0%</c:formatCode>
                <c:ptCount val="3"/>
                <c:pt idx="0">
                  <c:v>0.353697749196141</c:v>
                </c:pt>
                <c:pt idx="1">
                  <c:v>0.2</c:v>
                </c:pt>
                <c:pt idx="2">
                  <c:v>0.30252100840336099</c:v>
                </c:pt>
              </c:numCache>
            </c:numRef>
          </c:val>
          <c:extLst>
            <c:ext xmlns:c16="http://schemas.microsoft.com/office/drawing/2014/chart" uri="{C3380CC4-5D6E-409C-BE32-E72D297353CC}">
              <c16:uniqueId val="{00000003-6684-4E7D-A413-D587B1010399}"/>
            </c:ext>
          </c:extLst>
        </c:ser>
        <c:dLbls>
          <c:dLblPos val="outEnd"/>
          <c:showLegendKey val="0"/>
          <c:showVal val="1"/>
          <c:showCatName val="0"/>
          <c:showSerName val="0"/>
          <c:showPercent val="0"/>
          <c:showBubbleSize val="0"/>
        </c:dLbls>
        <c:gapWidth val="80"/>
        <c:axId val="729587216"/>
        <c:axId val="729595744"/>
      </c:barChart>
      <c:valAx>
        <c:axId val="729595744"/>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29587216"/>
        <c:crosses val="autoZero"/>
        <c:crossBetween val="between"/>
      </c:valAx>
      <c:catAx>
        <c:axId val="7295872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29595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Vet 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Minst én</c:v>
                </c:pt>
                <c:pt idx="1">
                  <c:v>Ingen</c:v>
                </c:pt>
              </c:strCache>
            </c:strRef>
          </c:cat>
          <c:val>
            <c:numRef>
              <c:f>Sheet1!$B$2:$C$2</c:f>
              <c:numCache>
                <c:formatCode>0%</c:formatCode>
                <c:ptCount val="2"/>
                <c:pt idx="0">
                  <c:v>0.32453416149068304</c:v>
                </c:pt>
                <c:pt idx="1">
                  <c:v>0.305084745762712</c:v>
                </c:pt>
              </c:numCache>
            </c:numRef>
          </c:val>
          <c:extLst>
            <c:ext xmlns:c16="http://schemas.microsoft.com/office/drawing/2014/chart" uri="{C3380CC4-5D6E-409C-BE32-E72D297353CC}">
              <c16:uniqueId val="{00000000-13C5-4E19-858C-172835442686}"/>
            </c:ext>
          </c:extLst>
        </c:ser>
        <c:ser>
          <c:idx val="1"/>
          <c:order val="1"/>
          <c:tx>
            <c:strRef>
              <c:f>Sheet1!$A$3</c:f>
              <c:strCache>
                <c:ptCount val="1"/>
                <c:pt idx="0">
                  <c:v>Nei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Minst én</c:v>
                </c:pt>
                <c:pt idx="1">
                  <c:v>Ingen</c:v>
                </c:pt>
              </c:strCache>
            </c:strRef>
          </c:cat>
          <c:val>
            <c:numRef>
              <c:f>Sheet1!$B$3:$C$3</c:f>
              <c:numCache>
                <c:formatCode>0%</c:formatCode>
                <c:ptCount val="2"/>
                <c:pt idx="0">
                  <c:v>0.32142857142857101</c:v>
                </c:pt>
                <c:pt idx="1">
                  <c:v>0.56779661016949201</c:v>
                </c:pt>
              </c:numCache>
            </c:numRef>
          </c:val>
          <c:extLst>
            <c:ext xmlns:c16="http://schemas.microsoft.com/office/drawing/2014/chart" uri="{C3380CC4-5D6E-409C-BE32-E72D297353CC}">
              <c16:uniqueId val="{00000001-13C5-4E19-858C-172835442686}"/>
            </c:ext>
          </c:extLst>
        </c:ser>
        <c:ser>
          <c:idx val="2"/>
          <c:order val="2"/>
          <c:tx>
            <c:strRef>
              <c:f>Sheet1!$A$4</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Minst én</c:v>
                </c:pt>
                <c:pt idx="1">
                  <c:v>Ingen</c:v>
                </c:pt>
              </c:strCache>
            </c:strRef>
          </c:cat>
          <c:val>
            <c:numRef>
              <c:f>Sheet1!$B$4:$C$4</c:f>
              <c:numCache>
                <c:formatCode>0%</c:formatCode>
                <c:ptCount val="2"/>
                <c:pt idx="0">
                  <c:v>0.35403726708074501</c:v>
                </c:pt>
                <c:pt idx="1">
                  <c:v>0.12711864406779699</c:v>
                </c:pt>
              </c:numCache>
            </c:numRef>
          </c:val>
          <c:extLst>
            <c:ext xmlns:c16="http://schemas.microsoft.com/office/drawing/2014/chart" uri="{C3380CC4-5D6E-409C-BE32-E72D297353CC}">
              <c16:uniqueId val="{00000000-9000-4B21-BCA0-22E2FC25896D}"/>
            </c:ext>
          </c:extLst>
        </c:ser>
        <c:dLbls>
          <c:dLblPos val="outEnd"/>
          <c:showLegendKey val="0"/>
          <c:showVal val="1"/>
          <c:showCatName val="0"/>
          <c:showSerName val="0"/>
          <c:showPercent val="0"/>
          <c:showBubbleSize val="0"/>
        </c:dLbls>
        <c:gapWidth val="182"/>
        <c:axId val="722298376"/>
        <c:axId val="617934296"/>
      </c:barChart>
      <c:catAx>
        <c:axId val="72229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17934296"/>
        <c:crosses val="autoZero"/>
        <c:auto val="1"/>
        <c:lblAlgn val="ctr"/>
        <c:lblOffset val="100"/>
        <c:noMultiLvlLbl val="0"/>
      </c:catAx>
      <c:valAx>
        <c:axId val="617934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22298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3097"/>
          </a:xfrm>
          <a:prstGeom prst="rect">
            <a:avLst/>
          </a:prstGeom>
        </p:spPr>
        <p:txBody>
          <a:bodyPr vert="horz" lIns="87938" tIns="43969" rIns="87938" bIns="43969" rtlCol="0"/>
          <a:lstStyle>
            <a:lvl1pPr algn="l">
              <a:defRPr sz="1200"/>
            </a:lvl1pPr>
          </a:lstStyle>
          <a:p>
            <a:endParaRPr lang="en-GB" dirty="0"/>
          </a:p>
        </p:txBody>
      </p:sp>
      <p:sp>
        <p:nvSpPr>
          <p:cNvPr id="3" name="Date Placeholder 2"/>
          <p:cNvSpPr>
            <a:spLocks noGrp="1"/>
          </p:cNvSpPr>
          <p:nvPr>
            <p:ph type="dt" sz="quarter" idx="1"/>
          </p:nvPr>
        </p:nvSpPr>
        <p:spPr>
          <a:xfrm>
            <a:off x="3850294" y="1"/>
            <a:ext cx="2945862" cy="493097"/>
          </a:xfrm>
          <a:prstGeom prst="rect">
            <a:avLst/>
          </a:prstGeom>
        </p:spPr>
        <p:txBody>
          <a:bodyPr vert="horz" lIns="87938" tIns="43969" rIns="87938" bIns="43969" rtlCol="0"/>
          <a:lstStyle>
            <a:lvl1pPr algn="r">
              <a:defRPr sz="1200"/>
            </a:lvl1pPr>
          </a:lstStyle>
          <a:p>
            <a:fld id="{11059CDB-72EA-483D-9A34-D50D3267644F}" type="datetimeFigureOut">
              <a:rPr lang="en-GB" smtClean="0"/>
              <a:t>29/08/2019</a:t>
            </a:fld>
            <a:endParaRPr lang="en-GB" dirty="0"/>
          </a:p>
        </p:txBody>
      </p:sp>
      <p:sp>
        <p:nvSpPr>
          <p:cNvPr id="4" name="Footer Placeholder 3"/>
          <p:cNvSpPr>
            <a:spLocks noGrp="1"/>
          </p:cNvSpPr>
          <p:nvPr>
            <p:ph type="ftr" sz="quarter" idx="2"/>
          </p:nvPr>
        </p:nvSpPr>
        <p:spPr>
          <a:xfrm>
            <a:off x="0" y="9378035"/>
            <a:ext cx="2945862" cy="493097"/>
          </a:xfrm>
          <a:prstGeom prst="rect">
            <a:avLst/>
          </a:prstGeom>
        </p:spPr>
        <p:txBody>
          <a:bodyPr vert="horz" lIns="87938" tIns="43969" rIns="87938" bIns="43969" rtlCol="0" anchor="b"/>
          <a:lstStyle>
            <a:lvl1pPr algn="l">
              <a:defRPr sz="1200"/>
            </a:lvl1pPr>
          </a:lstStyle>
          <a:p>
            <a:r>
              <a:rPr lang="da-DK"/>
              <a:t>Bech Lykkebo, Ole (2016) Innovationsbarometeret - højere effektivitet og kvalitet i den offentlige sektor gennem innovation. Jurist- og Økonomiforbundets Forlag: København</a:t>
            </a:r>
            <a:endParaRPr lang="en-GB" dirty="0"/>
          </a:p>
        </p:txBody>
      </p:sp>
      <p:sp>
        <p:nvSpPr>
          <p:cNvPr id="5" name="Slide Number Placeholder 4"/>
          <p:cNvSpPr>
            <a:spLocks noGrp="1"/>
          </p:cNvSpPr>
          <p:nvPr>
            <p:ph type="sldNum" sz="quarter" idx="3"/>
          </p:nvPr>
        </p:nvSpPr>
        <p:spPr>
          <a:xfrm>
            <a:off x="3850294" y="9378035"/>
            <a:ext cx="2945862" cy="493097"/>
          </a:xfrm>
          <a:prstGeom prst="rect">
            <a:avLst/>
          </a:prstGeom>
        </p:spPr>
        <p:txBody>
          <a:bodyPr vert="horz" lIns="87938" tIns="43969" rIns="87938" bIns="43969" rtlCol="0" anchor="b"/>
          <a:lstStyle>
            <a:lvl1pPr algn="r">
              <a:defRPr sz="1200"/>
            </a:lvl1pPr>
          </a:lstStyle>
          <a:p>
            <a:fld id="{82556AC4-8048-47C4-97D0-565009C72CFD}" type="slidenum">
              <a:rPr lang="en-GB" smtClean="0"/>
              <a:t>‹#›</a:t>
            </a:fld>
            <a:endParaRPr lang="en-GB" dirty="0"/>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5254" tIns="47627" rIns="95254" bIns="47627" rtlCol="0"/>
          <a:lstStyle>
            <a:lvl1pPr algn="l">
              <a:defRPr sz="1300"/>
            </a:lvl1pPr>
          </a:lstStyle>
          <a:p>
            <a:endParaRPr lang="en-GB" dirty="0"/>
          </a:p>
        </p:txBody>
      </p:sp>
      <p:sp>
        <p:nvSpPr>
          <p:cNvPr id="3" name="Date Placeholder 2"/>
          <p:cNvSpPr>
            <a:spLocks noGrp="1"/>
          </p:cNvSpPr>
          <p:nvPr>
            <p:ph type="dt" idx="1"/>
          </p:nvPr>
        </p:nvSpPr>
        <p:spPr>
          <a:xfrm>
            <a:off x="3850443" y="1"/>
            <a:ext cx="2945659" cy="493633"/>
          </a:xfrm>
          <a:prstGeom prst="rect">
            <a:avLst/>
          </a:prstGeom>
        </p:spPr>
        <p:txBody>
          <a:bodyPr vert="horz" lIns="95254" tIns="47627" rIns="95254" bIns="47627" rtlCol="0"/>
          <a:lstStyle>
            <a:lvl1pPr algn="r">
              <a:defRPr sz="1300"/>
            </a:lvl1pPr>
          </a:lstStyle>
          <a:p>
            <a:fld id="{2D6798F8-BDA6-46C0-A11F-B16041C3620C}" type="datetimeFigureOut">
              <a:rPr lang="en-GB" smtClean="0"/>
              <a:t>29/08/2019</a:t>
            </a:fld>
            <a:endParaRPr lang="en-GB" dirty="0"/>
          </a:p>
        </p:txBody>
      </p:sp>
      <p:sp>
        <p:nvSpPr>
          <p:cNvPr id="4" name="Slide Image Placeholder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5254" tIns="47627" rIns="95254" bIns="47627" rtlCol="0" anchor="ctr"/>
          <a:lstStyle/>
          <a:p>
            <a:endParaRPr lang="en-GB"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5254" tIns="47627" rIns="95254" bIns="476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3633"/>
          </a:xfrm>
          <a:prstGeom prst="rect">
            <a:avLst/>
          </a:prstGeom>
        </p:spPr>
        <p:txBody>
          <a:bodyPr vert="horz" lIns="95254" tIns="47627" rIns="95254" bIns="47627" rtlCol="0" anchor="b"/>
          <a:lstStyle>
            <a:lvl1pPr algn="l">
              <a:defRPr sz="1300"/>
            </a:lvl1pPr>
          </a:lstStyle>
          <a:p>
            <a:r>
              <a:rPr lang="da-DK"/>
              <a:t>Bech Lykkebo, Ole (2016) Innovationsbarometeret - højere effektivitet og kvalitet i den offentlige sektor gennem innovation. Jurist- og Økonomiforbundets Forlag: København</a:t>
            </a:r>
            <a:endParaRPr lang="en-GB" dirty="0"/>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5254" tIns="47627" rIns="95254" bIns="47627" rtlCol="0" anchor="b"/>
          <a:lstStyle>
            <a:lvl1pPr algn="r">
              <a:defRPr sz="1300"/>
            </a:lvl1pPr>
          </a:lstStyle>
          <a:p>
            <a:fld id="{628DE85F-A49F-4D4C-8D78-799212E249B2}" type="slidenum">
              <a:rPr lang="en-GB" smtClean="0"/>
              <a:t>‹#›</a:t>
            </a:fld>
            <a:endParaRPr lang="en-GB" dirty="0"/>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hf hdr="0" dt="0"/>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46611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28458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57117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9590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05752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19</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765458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20</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83294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915117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191025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24</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305127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16506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47908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27</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79410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44270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29</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034767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30</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563844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7"/>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76241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11464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53932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7</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5499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dirty="0"/>
          </a:p>
        </p:txBody>
      </p:sp>
      <p:sp>
        <p:nvSpPr>
          <p:cNvPr id="5" name="Footer Placeholder 4">
            <a:extLst>
              <a:ext uri="{FF2B5EF4-FFF2-40B4-BE49-F238E27FC236}">
                <a16:creationId xmlns:a16="http://schemas.microsoft.com/office/drawing/2014/main" id="{13486112-B114-4711-BB5D-113AB274D21D}"/>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0602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dirty="0"/>
          </a:p>
        </p:txBody>
      </p:sp>
      <p:sp>
        <p:nvSpPr>
          <p:cNvPr id="5" name="Footer Placeholder 4">
            <a:extLst>
              <a:ext uri="{FF2B5EF4-FFF2-40B4-BE49-F238E27FC236}">
                <a16:creationId xmlns:a16="http://schemas.microsoft.com/office/drawing/2014/main" id="{13486112-B114-4711-BB5D-113AB274D21D}"/>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67103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dirty="0"/>
          </a:p>
        </p:txBody>
      </p:sp>
      <p:sp>
        <p:nvSpPr>
          <p:cNvPr id="5" name="Footer Placeholder 4">
            <a:extLst>
              <a:ext uri="{FF2B5EF4-FFF2-40B4-BE49-F238E27FC236}">
                <a16:creationId xmlns:a16="http://schemas.microsoft.com/office/drawing/2014/main" id="{13486112-B114-4711-BB5D-113AB274D21D}"/>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79799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dirty="0"/>
          </a:p>
        </p:txBody>
      </p:sp>
      <p:sp>
        <p:nvSpPr>
          <p:cNvPr id="5" name="Footer Placeholder 4">
            <a:extLst>
              <a:ext uri="{FF2B5EF4-FFF2-40B4-BE49-F238E27FC236}">
                <a16:creationId xmlns:a16="http://schemas.microsoft.com/office/drawing/2014/main" id="{13486112-B114-4711-BB5D-113AB274D21D}"/>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486712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4.m4v"/><Relationship Id="rId1" Type="http://schemas.microsoft.com/office/2007/relationships/media" Target="../media/media4.m4v"/><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4.png"/><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4v"/><Relationship Id="rId1" Type="http://schemas.microsoft.com/office/2007/relationships/media" Target="../media/media2.m4v"/><Relationship Id="rId5" Type="http://schemas.openxmlformats.org/officeDocument/2006/relationships/image" Target="../media/image3.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3.m4v"/><Relationship Id="rId1" Type="http://schemas.microsoft.com/office/2007/relationships/media" Target="../media/media3.m4v"/><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55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fi animert ident">
    <p:bg>
      <p:bgPr>
        <a:solidFill>
          <a:schemeClr val="lt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8" name="id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Tree>
    <p:extLst>
      <p:ext uri="{BB962C8B-B14F-4D97-AF65-F5344CB8AC3E}">
        <p14:creationId xmlns:p14="http://schemas.microsoft.com/office/powerpoint/2010/main" val="2818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79080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012726" y="810101"/>
            <a:ext cx="6582716" cy="3847981"/>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9029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9144911" cy="5144143"/>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342349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12726" y="2986839"/>
            <a:ext cx="6582716" cy="1671242"/>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9144911" cy="2572072"/>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2826175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4573468" cy="5144143"/>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899" y="810101"/>
            <a:ext cx="3645812" cy="3544193"/>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23425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2571428"/>
            <a:ext cx="4573468"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607635" y="810102"/>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4573468" y="0"/>
            <a:ext cx="4570531"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900" y="2908108"/>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83539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ata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435C06D-6B4A-4F64-97D2-2A45F4B3B7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749" y="4617577"/>
            <a:ext cx="682439" cy="267463"/>
          </a:xfrm>
          <a:prstGeom prst="rect">
            <a:avLst/>
          </a:prstGeom>
        </p:spPr>
      </p:pic>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8309580" y="4834935"/>
            <a:ext cx="231608" cy="138499"/>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506363" y="506312"/>
            <a:ext cx="8304349" cy="394924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134084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ksjonskille #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4081230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ksjonskille #2">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311554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troslide #2">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400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ksjonskille #3">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165355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ksjonskille #4">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1161260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ksjonskille #5">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87723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ksjonskille #6">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0"/>
            <a:ext cx="9144893" cy="5125560"/>
          </a:xfrm>
          <a:prstGeom prst="rect">
            <a:avLst/>
          </a:prstGeom>
        </p:spPr>
      </p:pic>
    </p:spTree>
    <p:extLst>
      <p:ext uri="{BB962C8B-B14F-4D97-AF65-F5344CB8AC3E}">
        <p14:creationId xmlns:p14="http://schemas.microsoft.com/office/powerpoint/2010/main" val="2344203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012725"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895376"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981509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12725" y="810102"/>
            <a:ext cx="3645812" cy="320280"/>
          </a:xfrm>
        </p:spPr>
        <p:txBody>
          <a:bodyPr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4" name="Plassholder for innhold 3"/>
          <p:cNvSpPr>
            <a:spLocks noGrp="1"/>
          </p:cNvSpPr>
          <p:nvPr>
            <p:ph sz="half" idx="2"/>
          </p:nvPr>
        </p:nvSpPr>
        <p:spPr>
          <a:xfrm>
            <a:off x="1012725"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4895376" y="810102"/>
            <a:ext cx="3645812" cy="320280"/>
          </a:xfrm>
        </p:spPr>
        <p:txBody>
          <a:bodyPr wrap="square"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6" name="Plassholder for innhold 5"/>
          <p:cNvSpPr>
            <a:spLocks noGrp="1"/>
          </p:cNvSpPr>
          <p:nvPr>
            <p:ph sz="quarter" idx="4"/>
          </p:nvPr>
        </p:nvSpPr>
        <p:spPr>
          <a:xfrm>
            <a:off x="4895376"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27030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A5589B9-2A63-49AD-B4AF-B290ABF65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pic>
        <p:nvPicPr>
          <p:cNvPr id="8" name="Bilde 7">
            <a:extLst>
              <a:ext uri="{FF2B5EF4-FFF2-40B4-BE49-F238E27FC236}">
                <a16:creationId xmlns:a16="http://schemas.microsoft.com/office/drawing/2014/main" id="{9F6CBEE6-56DC-47C1-98B7-6D4C13A7E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771" y="1757920"/>
            <a:ext cx="1548348" cy="1548197"/>
          </a:xfrm>
          <a:prstGeom prst="rect">
            <a:avLst/>
          </a:prstGeom>
        </p:spPr>
      </p:pic>
    </p:spTree>
    <p:extLst>
      <p:ext uri="{BB962C8B-B14F-4D97-AF65-F5344CB8AC3E}">
        <p14:creationId xmlns:p14="http://schemas.microsoft.com/office/powerpoint/2010/main" val="4074943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70758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41630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4000" y="1388443"/>
            <a:ext cx="8652825" cy="26430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25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slide #3">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320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lassholder for lysbildenummer 5">
            <a:extLst>
              <a:ext uri="{FF2B5EF4-FFF2-40B4-BE49-F238E27FC236}">
                <a16:creationId xmlns:a16="http://schemas.microsoft.com/office/drawing/2014/main" id="{ACA0DA19-4B5A-4FFC-A21E-A2063F3F4F39}"/>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090225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218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6" name="Plassholder for lysbildenummer 5">
            <a:extLst>
              <a:ext uri="{FF2B5EF4-FFF2-40B4-BE49-F238E27FC236}">
                <a16:creationId xmlns:a16="http://schemas.microsoft.com/office/drawing/2014/main" id="{AFB23F8D-323D-4E49-8F32-B69533156F7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195050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3073"/>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5" name="Plassholder for lysbildenummer 5">
            <a:extLst>
              <a:ext uri="{FF2B5EF4-FFF2-40B4-BE49-F238E27FC236}">
                <a16:creationId xmlns:a16="http://schemas.microsoft.com/office/drawing/2014/main" id="{0C24D54E-DC2C-495E-84D2-89A22EBD2465}"/>
              </a:ext>
            </a:extLst>
          </p:cNvPr>
          <p:cNvSpPr>
            <a:spLocks noGrp="1"/>
          </p:cNvSpPr>
          <p:nvPr>
            <p:ph type="sldNum" sz="quarter" idx="25"/>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102467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4" name="Plassholder for lysbildenummer 5">
            <a:extLst>
              <a:ext uri="{FF2B5EF4-FFF2-40B4-BE49-F238E27FC236}">
                <a16:creationId xmlns:a16="http://schemas.microsoft.com/office/drawing/2014/main" id="{A2033F35-AB2B-40D2-9805-FCBF046F95A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104498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4" name="Plassholder for lysbildenummer 5">
            <a:extLst>
              <a:ext uri="{FF2B5EF4-FFF2-40B4-BE49-F238E27FC236}">
                <a16:creationId xmlns:a16="http://schemas.microsoft.com/office/drawing/2014/main" id="{8D5ADB82-3FA5-4B96-B243-D86436BC691C}"/>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601599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dirty="0"/>
              <a:t>Click icon to add picture</a:t>
            </a:r>
            <a:endParaRPr lang="en-GB" dirty="0"/>
          </a:p>
        </p:txBody>
      </p:sp>
      <p:sp>
        <p:nvSpPr>
          <p:cNvPr id="26" name="Plassholder for lysbildenummer 5">
            <a:extLst>
              <a:ext uri="{FF2B5EF4-FFF2-40B4-BE49-F238E27FC236}">
                <a16:creationId xmlns:a16="http://schemas.microsoft.com/office/drawing/2014/main" id="{D787DE1E-5B90-4CFD-884C-6D812D4F144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108411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Plassholder for lysbildenummer 5">
            <a:extLst>
              <a:ext uri="{FF2B5EF4-FFF2-40B4-BE49-F238E27FC236}">
                <a16:creationId xmlns:a16="http://schemas.microsoft.com/office/drawing/2014/main" id="{136F97EE-3F26-4DE3-84C4-85A8AFEF5E4D}"/>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872077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Plassholder for lysbildenummer 5">
            <a:extLst>
              <a:ext uri="{FF2B5EF4-FFF2-40B4-BE49-F238E27FC236}">
                <a16:creationId xmlns:a16="http://schemas.microsoft.com/office/drawing/2014/main" id="{760EDED5-B2FC-4424-8C94-825E0D44420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833649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21" name="Plassholder for lysbildenummer 5">
            <a:extLst>
              <a:ext uri="{FF2B5EF4-FFF2-40B4-BE49-F238E27FC236}">
                <a16:creationId xmlns:a16="http://schemas.microsoft.com/office/drawing/2014/main" id="{71CE7FA3-57A4-40BE-8AFD-749E1710B7DF}"/>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32691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Introslide #4">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73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9" name="Footer Placeholder 3"/>
          <p:cNvSpPr>
            <a:spLocks noGrp="1"/>
          </p:cNvSpPr>
          <p:nvPr>
            <p:ph type="ftr" sz="quarter" idx="15"/>
          </p:nvPr>
        </p:nvSpPr>
        <p:spPr>
          <a:xfrm>
            <a:off x="614375" y="4665811"/>
            <a:ext cx="3164412" cy="26949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lassholder for lysbildenummer 5">
            <a:extLst>
              <a:ext uri="{FF2B5EF4-FFF2-40B4-BE49-F238E27FC236}">
                <a16:creationId xmlns:a16="http://schemas.microsoft.com/office/drawing/2014/main" id="{1B55CBCF-9394-478D-995A-E2E94D4DB95C}"/>
              </a:ext>
            </a:extLst>
          </p:cNvPr>
          <p:cNvSpPr txBox="1">
            <a:spLocks/>
          </p:cNvSpPr>
          <p:nvPr userDrawn="1"/>
        </p:nvSpPr>
        <p:spPr>
          <a:xfrm>
            <a:off x="8309580" y="4841810"/>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797197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lassholder for lysbildenummer 5">
            <a:extLst>
              <a:ext uri="{FF2B5EF4-FFF2-40B4-BE49-F238E27FC236}">
                <a16:creationId xmlns:a16="http://schemas.microsoft.com/office/drawing/2014/main" id="{956E0E92-2AB7-4115-9CDD-9490645C54CD}"/>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306379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2"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7" name="Picture 16"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7"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ssholder for lysbildenummer 5">
            <a:extLst>
              <a:ext uri="{FF2B5EF4-FFF2-40B4-BE49-F238E27FC236}">
                <a16:creationId xmlns:a16="http://schemas.microsoft.com/office/drawing/2014/main" id="{9312A4C2-27AD-424F-BB0C-5DDBDBDAAD93}"/>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617218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653462"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ssholder for lysbildenummer 5">
            <a:extLst>
              <a:ext uri="{FF2B5EF4-FFF2-40B4-BE49-F238E27FC236}">
                <a16:creationId xmlns:a16="http://schemas.microsoft.com/office/drawing/2014/main" id="{A541BCC0-8FAD-4F8D-B569-0F590BE21C8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099686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ssholder for lysbildenummer 5">
            <a:extLst>
              <a:ext uri="{FF2B5EF4-FFF2-40B4-BE49-F238E27FC236}">
                <a16:creationId xmlns:a16="http://schemas.microsoft.com/office/drawing/2014/main" id="{19526FD0-FB52-42CF-85BA-75AF876C8AF6}"/>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65267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dirty="0"/>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endParaRPr lang="en-GB" dirty="0"/>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
        <p:nvSpPr>
          <p:cNvPr id="10" name="Plassholder for lysbildenummer 5">
            <a:extLst>
              <a:ext uri="{FF2B5EF4-FFF2-40B4-BE49-F238E27FC236}">
                <a16:creationId xmlns:a16="http://schemas.microsoft.com/office/drawing/2014/main" id="{6B19C2E7-853B-487F-9478-C4A2E270D881}"/>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775106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489888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012726" y="810101"/>
            <a:ext cx="6582716" cy="3847981"/>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699618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9144911" cy="5144143"/>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1206904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12726" y="2986839"/>
            <a:ext cx="6582716" cy="1671242"/>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9144911" cy="2572072"/>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49776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troslide #5">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68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4573468" cy="5144143"/>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899" y="810101"/>
            <a:ext cx="3645812" cy="3544193"/>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563251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2571428"/>
            <a:ext cx="4573468"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607635" y="810102"/>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4573468" y="0"/>
            <a:ext cx="4570531"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900" y="2908108"/>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162964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8309580" y="4834935"/>
            <a:ext cx="231608" cy="138499"/>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506363" y="506312"/>
            <a:ext cx="8304349" cy="394924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7" name="Bilde 6">
            <a:extLst>
              <a:ext uri="{FF2B5EF4-FFF2-40B4-BE49-F238E27FC236}">
                <a16:creationId xmlns:a16="http://schemas.microsoft.com/office/drawing/2014/main" id="{ED23F0CF-9CA8-4332-AEE2-58D55DB1A8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749" y="4617577"/>
            <a:ext cx="682439" cy="266467"/>
          </a:xfrm>
          <a:prstGeom prst="rect">
            <a:avLst/>
          </a:prstGeom>
        </p:spPr>
      </p:pic>
    </p:spTree>
    <p:extLst>
      <p:ext uri="{BB962C8B-B14F-4D97-AF65-F5344CB8AC3E}">
        <p14:creationId xmlns:p14="http://schemas.microsoft.com/office/powerpoint/2010/main" val="4224739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012725"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895376"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702466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12725" y="810102"/>
            <a:ext cx="3645812" cy="320280"/>
          </a:xfrm>
        </p:spPr>
        <p:txBody>
          <a:bodyPr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4" name="Plassholder for innhold 3"/>
          <p:cNvSpPr>
            <a:spLocks noGrp="1"/>
          </p:cNvSpPr>
          <p:nvPr>
            <p:ph sz="half" idx="2"/>
          </p:nvPr>
        </p:nvSpPr>
        <p:spPr>
          <a:xfrm>
            <a:off x="1012725"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4895376" y="810102"/>
            <a:ext cx="3645812" cy="320280"/>
          </a:xfrm>
        </p:spPr>
        <p:txBody>
          <a:bodyPr wrap="square"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6" name="Plassholder for innhold 5"/>
          <p:cNvSpPr>
            <a:spLocks noGrp="1"/>
          </p:cNvSpPr>
          <p:nvPr>
            <p:ph sz="quarter" idx="4"/>
          </p:nvPr>
        </p:nvSpPr>
        <p:spPr>
          <a:xfrm>
            <a:off x="4895376"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46383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826260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3439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ntroslide #6">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2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1">
    <p:bg>
      <p:bgPr>
        <a:solidFill>
          <a:schemeClr val="lt1"/>
        </a:solidFill>
        <a:effectLst/>
      </p:bgPr>
    </p:bg>
    <p:spTree>
      <p:nvGrpSpPr>
        <p:cNvPr id="1" name=""/>
        <p:cNvGrpSpPr/>
        <p:nvPr/>
      </p:nvGrpSpPr>
      <p:grpSpPr>
        <a:xfrm>
          <a:off x="0" y="0"/>
          <a:ext cx="0" cy="0"/>
          <a:chOff x="0" y="0"/>
          <a:chExt cx="0" cy="0"/>
        </a:xfrm>
      </p:grpSpPr>
      <p:pic>
        <p:nvPicPr>
          <p:cNvPr id="7" name="blå">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563"/>
            <a:ext cx="9142114" cy="5141937"/>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2">
    <p:bg>
      <p:bgPr>
        <a:solidFill>
          <a:schemeClr val="lt1"/>
        </a:solidFill>
        <a:effectLst/>
      </p:bgPr>
    </p:bg>
    <p:spTree>
      <p:nvGrpSpPr>
        <p:cNvPr id="1" name=""/>
        <p:cNvGrpSpPr/>
        <p:nvPr/>
      </p:nvGrpSpPr>
      <p:grpSpPr>
        <a:xfrm>
          <a:off x="0" y="0"/>
          <a:ext cx="0" cy="0"/>
          <a:chOff x="0" y="0"/>
          <a:chExt cx="0" cy="0"/>
        </a:xfrm>
      </p:grpSpPr>
      <p:pic>
        <p:nvPicPr>
          <p:cNvPr id="8" name="lill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3">
    <p:bg>
      <p:bgPr>
        <a:solidFill>
          <a:schemeClr val="lt1"/>
        </a:solidFill>
        <a:effectLst/>
      </p:bgPr>
    </p:bg>
    <p:spTree>
      <p:nvGrpSpPr>
        <p:cNvPr id="1" name=""/>
        <p:cNvGrpSpPr/>
        <p:nvPr/>
      </p:nvGrpSpPr>
      <p:grpSpPr>
        <a:xfrm>
          <a:off x="0" y="0"/>
          <a:ext cx="0" cy="0"/>
          <a:chOff x="0" y="0"/>
          <a:chExt cx="0" cy="0"/>
        </a:xfrm>
      </p:grpSpPr>
      <p:pic>
        <p:nvPicPr>
          <p:cNvPr id="7" name="san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tx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tx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e 10">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spTree>
    <p:extLst>
      <p:ext uri="{BB962C8B-B14F-4D97-AF65-F5344CB8AC3E}">
        <p14:creationId xmlns:p14="http://schemas.microsoft.com/office/powerpoint/2010/main" val="19669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12726" y="262915"/>
            <a:ext cx="6582716" cy="389530"/>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12726" y="810101"/>
            <a:ext cx="6582716" cy="3847981"/>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12726" y="4834935"/>
            <a:ext cx="634666" cy="138499"/>
          </a:xfrm>
          <a:prstGeom prst="rect">
            <a:avLst/>
          </a:prstGeom>
        </p:spPr>
        <p:txBody>
          <a:bodyPr vert="horz" lIns="0" tIns="0" rIns="0" bIns="0" rtlCol="0" anchor="ctr">
            <a:normAutofit/>
          </a:bodyPr>
          <a:lstStyle>
            <a:lvl1pPr algn="l">
              <a:defRPr sz="788">
                <a:solidFill>
                  <a:schemeClr val="dk1"/>
                </a:solidFill>
              </a:defRPr>
            </a:lvl1pPr>
          </a:lstStyle>
          <a:p>
            <a:endParaRPr lang="nb-NO"/>
          </a:p>
        </p:txBody>
      </p:sp>
      <p:sp>
        <p:nvSpPr>
          <p:cNvPr id="5" name="Plassholder for bunntekst 4"/>
          <p:cNvSpPr>
            <a:spLocks noGrp="1"/>
          </p:cNvSpPr>
          <p:nvPr>
            <p:ph type="ftr" sz="quarter" idx="3"/>
          </p:nvPr>
        </p:nvSpPr>
        <p:spPr>
          <a:xfrm>
            <a:off x="2012788" y="4834935"/>
            <a:ext cx="5582653" cy="138499"/>
          </a:xfrm>
          <a:prstGeom prst="rect">
            <a:avLst/>
          </a:prstGeom>
        </p:spPr>
        <p:txBody>
          <a:bodyPr vert="horz" lIns="0" tIns="0" rIns="0" bIns="0" rtlCol="0" anchor="ctr">
            <a:normAutofit/>
          </a:bodyPr>
          <a:lstStyle>
            <a:lvl1pPr algn="ctr">
              <a:defRPr sz="788">
                <a:solidFill>
                  <a:schemeClr val="dk1"/>
                </a:solidFill>
              </a:defRPr>
            </a:lvl1pPr>
          </a:lstStyle>
          <a:p>
            <a:endParaRPr lang="nb-NO" dirty="0"/>
          </a:p>
        </p:txBody>
      </p:sp>
      <p:sp>
        <p:nvSpPr>
          <p:cNvPr id="6" name="Plassholder for lysbildenummer 5"/>
          <p:cNvSpPr>
            <a:spLocks noGrp="1"/>
          </p:cNvSpPr>
          <p:nvPr>
            <p:ph type="sldNum" sz="quarter" idx="4"/>
          </p:nvPr>
        </p:nvSpPr>
        <p:spPr>
          <a:xfrm>
            <a:off x="8309580" y="4834935"/>
            <a:ext cx="231608" cy="138499"/>
          </a:xfrm>
          <a:prstGeom prst="rect">
            <a:avLst/>
          </a:prstGeom>
        </p:spPr>
        <p:txBody>
          <a:bodyPr vert="horz" lIns="0" tIns="0" rIns="0" bIns="0" rtlCol="0" anchor="ctr">
            <a:normAutofit/>
          </a:bodyPr>
          <a:lstStyle>
            <a:lvl1pPr algn="r">
              <a:defRPr sz="788">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F82F1666-BA64-4235-B583-5459C4BA00B9}"/>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858749" y="4496063"/>
            <a:ext cx="682439" cy="267463"/>
          </a:xfrm>
          <a:prstGeom prst="rect">
            <a:avLst/>
          </a:prstGeom>
        </p:spPr>
      </p:pic>
    </p:spTree>
    <p:extLst>
      <p:ext uri="{BB962C8B-B14F-4D97-AF65-F5344CB8AC3E}">
        <p14:creationId xmlns:p14="http://schemas.microsoft.com/office/powerpoint/2010/main" val="3123340182"/>
      </p:ext>
    </p:extLst>
  </p:cSld>
  <p:clrMap bg1="lt1" tx1="dk1" bg2="lt2" tx2="dk2" accent1="accent1" accent2="accent2" accent3="accent3" accent4="accent4" accent5="accent5" accent6="accent6" hlink="hlink" folHlink="folHlink"/>
  <p:sldLayoutIdLst>
    <p:sldLayoutId id="2147493398" r:id="rId1"/>
    <p:sldLayoutId id="2147493399" r:id="rId2"/>
    <p:sldLayoutId id="2147493400" r:id="rId3"/>
    <p:sldLayoutId id="2147493401" r:id="rId4"/>
    <p:sldLayoutId id="2147493402" r:id="rId5"/>
    <p:sldLayoutId id="2147493403" r:id="rId6"/>
    <p:sldLayoutId id="2147493404" r:id="rId7"/>
    <p:sldLayoutId id="2147493405" r:id="rId8"/>
    <p:sldLayoutId id="2147493406" r:id="rId9"/>
    <p:sldLayoutId id="2147493407" r:id="rId10"/>
    <p:sldLayoutId id="2147493408" r:id="rId11"/>
    <p:sldLayoutId id="2147493409" r:id="rId12"/>
    <p:sldLayoutId id="2147493410" r:id="rId13"/>
    <p:sldLayoutId id="2147493411" r:id="rId14"/>
    <p:sldLayoutId id="2147493412" r:id="rId15"/>
    <p:sldLayoutId id="2147493413" r:id="rId16"/>
    <p:sldLayoutId id="2147493414" r:id="rId17"/>
    <p:sldLayoutId id="2147493415" r:id="rId18"/>
    <p:sldLayoutId id="2147493416" r:id="rId19"/>
    <p:sldLayoutId id="2147493417" r:id="rId20"/>
    <p:sldLayoutId id="2147493418" r:id="rId21"/>
    <p:sldLayoutId id="2147493419" r:id="rId22"/>
    <p:sldLayoutId id="2147493420" r:id="rId23"/>
    <p:sldLayoutId id="2147493421" r:id="rId24"/>
    <p:sldLayoutId id="2147493422" r:id="rId25"/>
    <p:sldLayoutId id="2147493423" r:id="rId26"/>
    <p:sldLayoutId id="2147493424" r:id="rId27"/>
    <p:sldLayoutId id="2147493425" r:id="rId28"/>
    <p:sldLayoutId id="2147493428" r:id="rId29"/>
    <p:sldLayoutId id="2147493429" r:id="rId30"/>
    <p:sldLayoutId id="2147493431" r:id="rId31"/>
    <p:sldLayoutId id="2147493319" r:id="rId32"/>
    <p:sldLayoutId id="2147493382" r:id="rId33"/>
    <p:sldLayoutId id="2147493391" r:id="rId34"/>
    <p:sldLayoutId id="2147493388" r:id="rId35"/>
    <p:sldLayoutId id="2147493390" r:id="rId36"/>
    <p:sldLayoutId id="2147493331" r:id="rId37"/>
    <p:sldLayoutId id="2147493332" r:id="rId38"/>
    <p:sldLayoutId id="2147493333" r:id="rId39"/>
    <p:sldLayoutId id="2147493392" r:id="rId40"/>
    <p:sldLayoutId id="2147493394" r:id="rId41"/>
    <p:sldLayoutId id="2147493395" r:id="rId42"/>
    <p:sldLayoutId id="2147493385" r:id="rId43"/>
    <p:sldLayoutId id="2147493384" r:id="rId44"/>
    <p:sldLayoutId id="2147493389" r:id="rId45"/>
  </p:sldLayoutIdLst>
  <p:hf sldNum="0" hdr="0" dt="0"/>
  <p:txStyles>
    <p:titleStyle>
      <a:lvl1pPr algn="l" defTabSz="685735" rtl="0" eaLnBrk="1" latinLnBrk="0" hangingPunct="1">
        <a:lnSpc>
          <a:spcPct val="90000"/>
        </a:lnSpc>
        <a:spcBef>
          <a:spcPct val="0"/>
        </a:spcBef>
        <a:buNone/>
        <a:defRPr sz="2813" kern="1200">
          <a:solidFill>
            <a:schemeClr val="dk2"/>
          </a:solidFill>
          <a:latin typeface="+mj-lt"/>
          <a:ea typeface="+mj-ea"/>
          <a:cs typeface="+mj-cs"/>
        </a:defRPr>
      </a:lvl1pPr>
    </p:titleStyle>
    <p:body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5" rtl="0" eaLnBrk="1" latinLnBrk="0" hangingPunct="1">
        <a:defRPr sz="1350" kern="1200">
          <a:solidFill>
            <a:schemeClr val="tx1"/>
          </a:solidFill>
          <a:latin typeface="+mn-lt"/>
          <a:ea typeface="+mn-ea"/>
          <a:cs typeface="+mn-cs"/>
        </a:defRPr>
      </a:lvl1pPr>
      <a:lvl2pPr marL="342868" algn="l" defTabSz="685735" rtl="0" eaLnBrk="1" latinLnBrk="0" hangingPunct="1">
        <a:defRPr sz="1350" kern="1200">
          <a:solidFill>
            <a:schemeClr val="tx1"/>
          </a:solidFill>
          <a:latin typeface="+mn-lt"/>
          <a:ea typeface="+mn-ea"/>
          <a:cs typeface="+mn-cs"/>
        </a:defRPr>
      </a:lvl2pPr>
      <a:lvl3pPr marL="685735" algn="l" defTabSz="685735" rtl="0" eaLnBrk="1" latinLnBrk="0" hangingPunct="1">
        <a:defRPr sz="1350" kern="1200">
          <a:solidFill>
            <a:schemeClr val="tx1"/>
          </a:solidFill>
          <a:latin typeface="+mn-lt"/>
          <a:ea typeface="+mn-ea"/>
          <a:cs typeface="+mn-cs"/>
        </a:defRPr>
      </a:lvl3pPr>
      <a:lvl4pPr marL="1028603" algn="l" defTabSz="685735" rtl="0" eaLnBrk="1" latinLnBrk="0" hangingPunct="1">
        <a:defRPr sz="1350" kern="1200">
          <a:solidFill>
            <a:schemeClr val="tx1"/>
          </a:solidFill>
          <a:latin typeface="+mn-lt"/>
          <a:ea typeface="+mn-ea"/>
          <a:cs typeface="+mn-cs"/>
        </a:defRPr>
      </a:lvl4pPr>
      <a:lvl5pPr marL="1371471" algn="l" defTabSz="685735" rtl="0" eaLnBrk="1" latinLnBrk="0" hangingPunct="1">
        <a:defRPr sz="1350" kern="1200">
          <a:solidFill>
            <a:schemeClr val="tx1"/>
          </a:solidFill>
          <a:latin typeface="+mn-lt"/>
          <a:ea typeface="+mn-ea"/>
          <a:cs typeface="+mn-cs"/>
        </a:defRPr>
      </a:lvl5pPr>
      <a:lvl6pPr marL="1714339" algn="l" defTabSz="685735" rtl="0" eaLnBrk="1" latinLnBrk="0" hangingPunct="1">
        <a:defRPr sz="1350" kern="1200">
          <a:solidFill>
            <a:schemeClr val="tx1"/>
          </a:solidFill>
          <a:latin typeface="+mn-lt"/>
          <a:ea typeface="+mn-ea"/>
          <a:cs typeface="+mn-cs"/>
        </a:defRPr>
      </a:lvl6pPr>
      <a:lvl7pPr marL="2057206" algn="l" defTabSz="685735" rtl="0" eaLnBrk="1" latinLnBrk="0" hangingPunct="1">
        <a:defRPr sz="1350" kern="1200">
          <a:solidFill>
            <a:schemeClr val="tx1"/>
          </a:solidFill>
          <a:latin typeface="+mn-lt"/>
          <a:ea typeface="+mn-ea"/>
          <a:cs typeface="+mn-cs"/>
        </a:defRPr>
      </a:lvl7pPr>
      <a:lvl8pPr marL="2400074" algn="l" defTabSz="685735" rtl="0" eaLnBrk="1" latinLnBrk="0" hangingPunct="1">
        <a:defRPr sz="1350" kern="1200">
          <a:solidFill>
            <a:schemeClr val="tx1"/>
          </a:solidFill>
          <a:latin typeface="+mn-lt"/>
          <a:ea typeface="+mn-ea"/>
          <a:cs typeface="+mn-cs"/>
        </a:defRPr>
      </a:lvl8pPr>
      <a:lvl9pPr marL="2742942" algn="l" defTabSz="6857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12726" y="262915"/>
            <a:ext cx="6582716" cy="389530"/>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12726" y="810101"/>
            <a:ext cx="6582716" cy="3847981"/>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12726" y="4834935"/>
            <a:ext cx="634666" cy="138499"/>
          </a:xfrm>
          <a:prstGeom prst="rect">
            <a:avLst/>
          </a:prstGeom>
        </p:spPr>
        <p:txBody>
          <a:bodyPr vert="horz" lIns="0" tIns="0" rIns="0" bIns="0" rtlCol="0" anchor="ctr">
            <a:normAutofit/>
          </a:bodyPr>
          <a:lstStyle>
            <a:lvl1pPr algn="l">
              <a:defRPr sz="788">
                <a:solidFill>
                  <a:schemeClr val="lt1"/>
                </a:solidFill>
              </a:defRPr>
            </a:lvl1pPr>
          </a:lstStyle>
          <a:p>
            <a:endParaRPr lang="nb-NO"/>
          </a:p>
        </p:txBody>
      </p:sp>
      <p:sp>
        <p:nvSpPr>
          <p:cNvPr id="5" name="Plassholder for bunntekst 4"/>
          <p:cNvSpPr>
            <a:spLocks noGrp="1"/>
          </p:cNvSpPr>
          <p:nvPr>
            <p:ph type="ftr" sz="quarter" idx="3"/>
          </p:nvPr>
        </p:nvSpPr>
        <p:spPr>
          <a:xfrm>
            <a:off x="2012788" y="4834935"/>
            <a:ext cx="5582653" cy="138499"/>
          </a:xfrm>
          <a:prstGeom prst="rect">
            <a:avLst/>
          </a:prstGeom>
        </p:spPr>
        <p:txBody>
          <a:bodyPr vert="horz" lIns="0" tIns="0" rIns="0" bIns="0" rtlCol="0" anchor="ctr">
            <a:normAutofit/>
          </a:bodyPr>
          <a:lstStyle>
            <a:lvl1pPr algn="ctr">
              <a:defRPr sz="788">
                <a:solidFill>
                  <a:schemeClr val="lt1"/>
                </a:solidFill>
              </a:defRPr>
            </a:lvl1pPr>
          </a:lstStyle>
          <a:p>
            <a:endParaRPr lang="nb-NO" dirty="0"/>
          </a:p>
        </p:txBody>
      </p:sp>
      <p:sp>
        <p:nvSpPr>
          <p:cNvPr id="6" name="Plassholder for lysbildenummer 5"/>
          <p:cNvSpPr>
            <a:spLocks noGrp="1"/>
          </p:cNvSpPr>
          <p:nvPr>
            <p:ph type="sldNum" sz="quarter" idx="4"/>
          </p:nvPr>
        </p:nvSpPr>
        <p:spPr>
          <a:xfrm>
            <a:off x="8309580" y="4834935"/>
            <a:ext cx="231608" cy="138499"/>
          </a:xfrm>
          <a:prstGeom prst="rect">
            <a:avLst/>
          </a:prstGeom>
        </p:spPr>
        <p:txBody>
          <a:bodyPr vert="horz" lIns="0" tIns="0" rIns="0" bIns="0" rtlCol="0" anchor="ctr">
            <a:normAutofit/>
          </a:bodyPr>
          <a:lstStyle>
            <a:lvl1pPr algn="r">
              <a:defRPr sz="788">
                <a:solidFill>
                  <a:schemeClr val="lt1"/>
                </a:solidFill>
              </a:defRPr>
            </a:lvl1pPr>
          </a:lstStyle>
          <a:p>
            <a:fld id="{5751DFAA-887F-4071-8EAD-E8CA316FCF06}" type="slidenum">
              <a:rPr lang="nb-NO" smtClean="0"/>
              <a:pPr/>
              <a:t>‹#›</a:t>
            </a:fld>
            <a:endParaRPr lang="nb-NO"/>
          </a:p>
        </p:txBody>
      </p:sp>
      <p:pic>
        <p:nvPicPr>
          <p:cNvPr id="9" name="Bilde 8">
            <a:extLst>
              <a:ext uri="{FF2B5EF4-FFF2-40B4-BE49-F238E27FC236}">
                <a16:creationId xmlns:a16="http://schemas.microsoft.com/office/drawing/2014/main" id="{5D2B7E75-14F8-422C-8CAD-4F83058FE1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58749" y="4496063"/>
            <a:ext cx="682439" cy="266467"/>
          </a:xfrm>
          <a:prstGeom prst="rect">
            <a:avLst/>
          </a:prstGeom>
        </p:spPr>
      </p:pic>
    </p:spTree>
    <p:extLst>
      <p:ext uri="{BB962C8B-B14F-4D97-AF65-F5344CB8AC3E}">
        <p14:creationId xmlns:p14="http://schemas.microsoft.com/office/powerpoint/2010/main" val="1680043199"/>
      </p:ext>
    </p:extLst>
  </p:cSld>
  <p:clrMap bg1="lt1" tx1="dk1" bg2="lt2" tx2="dk2" accent1="accent1" accent2="accent2" accent3="accent3" accent4="accent4" accent5="accent5" accent6="accent6" hlink="hlink" folHlink="folHlink"/>
  <p:sldLayoutIdLst>
    <p:sldLayoutId id="2147493433" r:id="rId1"/>
    <p:sldLayoutId id="2147493434" r:id="rId2"/>
    <p:sldLayoutId id="2147493435" r:id="rId3"/>
    <p:sldLayoutId id="2147493436" r:id="rId4"/>
    <p:sldLayoutId id="2147493437" r:id="rId5"/>
    <p:sldLayoutId id="2147493438" r:id="rId6"/>
    <p:sldLayoutId id="2147493439" r:id="rId7"/>
    <p:sldLayoutId id="2147493440" r:id="rId8"/>
    <p:sldLayoutId id="2147493441" r:id="rId9"/>
    <p:sldLayoutId id="2147493442" r:id="rId10"/>
    <p:sldLayoutId id="2147493443" r:id="rId11"/>
  </p:sldLayoutIdLst>
  <p:hf sldNum="0" hdr="0" dt="0"/>
  <p:txStyles>
    <p:titleStyle>
      <a:lvl1pPr algn="l" defTabSz="685735" rtl="0" eaLnBrk="1" latinLnBrk="0" hangingPunct="1">
        <a:lnSpc>
          <a:spcPct val="90000"/>
        </a:lnSpc>
        <a:spcBef>
          <a:spcPct val="0"/>
        </a:spcBef>
        <a:buNone/>
        <a:defRPr sz="2813" kern="1200">
          <a:solidFill>
            <a:schemeClr val="lt1"/>
          </a:solidFill>
          <a:latin typeface="+mj-lt"/>
          <a:ea typeface="+mj-ea"/>
          <a:cs typeface="+mj-cs"/>
        </a:defRPr>
      </a:lvl1pPr>
    </p:titleStyle>
    <p:body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lt1"/>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lt1"/>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lt1"/>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lt1"/>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lt1"/>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5" rtl="0" eaLnBrk="1" latinLnBrk="0" hangingPunct="1">
        <a:defRPr sz="1350" kern="1200">
          <a:solidFill>
            <a:schemeClr val="tx1"/>
          </a:solidFill>
          <a:latin typeface="+mn-lt"/>
          <a:ea typeface="+mn-ea"/>
          <a:cs typeface="+mn-cs"/>
        </a:defRPr>
      </a:lvl1pPr>
      <a:lvl2pPr marL="342868" algn="l" defTabSz="685735" rtl="0" eaLnBrk="1" latinLnBrk="0" hangingPunct="1">
        <a:defRPr sz="1350" kern="1200">
          <a:solidFill>
            <a:schemeClr val="tx1"/>
          </a:solidFill>
          <a:latin typeface="+mn-lt"/>
          <a:ea typeface="+mn-ea"/>
          <a:cs typeface="+mn-cs"/>
        </a:defRPr>
      </a:lvl2pPr>
      <a:lvl3pPr marL="685735" algn="l" defTabSz="685735" rtl="0" eaLnBrk="1" latinLnBrk="0" hangingPunct="1">
        <a:defRPr sz="1350" kern="1200">
          <a:solidFill>
            <a:schemeClr val="tx1"/>
          </a:solidFill>
          <a:latin typeface="+mn-lt"/>
          <a:ea typeface="+mn-ea"/>
          <a:cs typeface="+mn-cs"/>
        </a:defRPr>
      </a:lvl3pPr>
      <a:lvl4pPr marL="1028603" algn="l" defTabSz="685735" rtl="0" eaLnBrk="1" latinLnBrk="0" hangingPunct="1">
        <a:defRPr sz="1350" kern="1200">
          <a:solidFill>
            <a:schemeClr val="tx1"/>
          </a:solidFill>
          <a:latin typeface="+mn-lt"/>
          <a:ea typeface="+mn-ea"/>
          <a:cs typeface="+mn-cs"/>
        </a:defRPr>
      </a:lvl4pPr>
      <a:lvl5pPr marL="1371471" algn="l" defTabSz="685735" rtl="0" eaLnBrk="1" latinLnBrk="0" hangingPunct="1">
        <a:defRPr sz="1350" kern="1200">
          <a:solidFill>
            <a:schemeClr val="tx1"/>
          </a:solidFill>
          <a:latin typeface="+mn-lt"/>
          <a:ea typeface="+mn-ea"/>
          <a:cs typeface="+mn-cs"/>
        </a:defRPr>
      </a:lvl5pPr>
      <a:lvl6pPr marL="1714339" algn="l" defTabSz="685735" rtl="0" eaLnBrk="1" latinLnBrk="0" hangingPunct="1">
        <a:defRPr sz="1350" kern="1200">
          <a:solidFill>
            <a:schemeClr val="tx1"/>
          </a:solidFill>
          <a:latin typeface="+mn-lt"/>
          <a:ea typeface="+mn-ea"/>
          <a:cs typeface="+mn-cs"/>
        </a:defRPr>
      </a:lvl6pPr>
      <a:lvl7pPr marL="2057206" algn="l" defTabSz="685735" rtl="0" eaLnBrk="1" latinLnBrk="0" hangingPunct="1">
        <a:defRPr sz="1350" kern="1200">
          <a:solidFill>
            <a:schemeClr val="tx1"/>
          </a:solidFill>
          <a:latin typeface="+mn-lt"/>
          <a:ea typeface="+mn-ea"/>
          <a:cs typeface="+mn-cs"/>
        </a:defRPr>
      </a:lvl7pPr>
      <a:lvl8pPr marL="2400074" algn="l" defTabSz="685735" rtl="0" eaLnBrk="1" latinLnBrk="0" hangingPunct="1">
        <a:defRPr sz="1350" kern="1200">
          <a:solidFill>
            <a:schemeClr val="tx1"/>
          </a:solidFill>
          <a:latin typeface="+mn-lt"/>
          <a:ea typeface="+mn-ea"/>
          <a:cs typeface="+mn-cs"/>
        </a:defRPr>
      </a:lvl8pPr>
      <a:lvl9pPr marL="2742942" algn="l" defTabSz="6857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chart" Target="../charts/char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ECD1-848E-43C8-A9D0-4F62CDE66736}"/>
              </a:ext>
            </a:extLst>
          </p:cNvPr>
          <p:cNvSpPr>
            <a:spLocks noGrp="1"/>
          </p:cNvSpPr>
          <p:nvPr>
            <p:ph type="ctrTitle"/>
          </p:nvPr>
        </p:nvSpPr>
        <p:spPr/>
        <p:txBody>
          <a:bodyPr>
            <a:normAutofit fontScale="90000"/>
          </a:bodyPr>
          <a:lstStyle/>
          <a:p>
            <a:r>
              <a:rPr lang="nb-NO" dirty="0"/>
              <a:t>Dypdykk</a:t>
            </a:r>
            <a:br>
              <a:rPr lang="nb-NO" dirty="0"/>
            </a:br>
            <a:r>
              <a:rPr lang="nb-NO" dirty="0"/>
              <a:t>Innovasjonsbarometeret – Kjennetegn ved virksomheter som har innført innovasjon</a:t>
            </a:r>
          </a:p>
        </p:txBody>
      </p:sp>
      <p:sp>
        <p:nvSpPr>
          <p:cNvPr id="3" name="Subtitle 2">
            <a:extLst>
              <a:ext uri="{FF2B5EF4-FFF2-40B4-BE49-F238E27FC236}">
                <a16:creationId xmlns:a16="http://schemas.microsoft.com/office/drawing/2014/main" id="{EFA9B89B-1950-4552-9FA8-8E0134AAA0A1}"/>
              </a:ext>
            </a:extLst>
          </p:cNvPr>
          <p:cNvSpPr>
            <a:spLocks noGrp="1"/>
          </p:cNvSpPr>
          <p:nvPr>
            <p:ph type="subTitle" idx="1"/>
          </p:nvPr>
        </p:nvSpPr>
        <p:spPr/>
        <p:txBody>
          <a:bodyPr/>
          <a:lstStyle/>
          <a:p>
            <a:r>
              <a:rPr lang="nb-NO" dirty="0"/>
              <a:t>Levert av </a:t>
            </a:r>
            <a:r>
              <a:rPr lang="nb-NO" dirty="0" err="1"/>
              <a:t>Ipsos</a:t>
            </a:r>
            <a:endParaRPr lang="nb-NO" dirty="0"/>
          </a:p>
          <a:p>
            <a:r>
              <a:rPr lang="nb-NO" dirty="0"/>
              <a:t>Juni 2019</a:t>
            </a:r>
          </a:p>
        </p:txBody>
      </p:sp>
      <p:sp>
        <p:nvSpPr>
          <p:cNvPr id="4" name="Footer Placeholder 3">
            <a:extLst>
              <a:ext uri="{FF2B5EF4-FFF2-40B4-BE49-F238E27FC236}">
                <a16:creationId xmlns:a16="http://schemas.microsoft.com/office/drawing/2014/main" id="{CEE173B0-BAE5-4293-9FCA-96D8968A7055}"/>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32053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393523"/>
            <a:ext cx="8057060" cy="358952"/>
          </a:xfrm>
        </p:spPr>
        <p:txBody>
          <a:bodyPr>
            <a:normAutofit fontScale="90000"/>
          </a:bodyPr>
          <a:lstStyle/>
          <a:p>
            <a:r>
              <a:rPr lang="nb-NO" sz="2000" dirty="0"/>
              <a:t>Nær 4 av 10 av virksomhetene som ikke har innført minst én innovasjon har opp til 9 ansatte.</a:t>
            </a:r>
          </a:p>
        </p:txBody>
      </p:sp>
      <p:sp>
        <p:nvSpPr>
          <p:cNvPr id="6" name="TextBox 5">
            <a:extLst>
              <a:ext uri="{FF2B5EF4-FFF2-40B4-BE49-F238E27FC236}">
                <a16:creationId xmlns:a16="http://schemas.microsoft.com/office/drawing/2014/main" id="{B98CAE3C-05A6-465B-AD90-F51ADA903963}"/>
              </a:ext>
            </a:extLst>
          </p:cNvPr>
          <p:cNvSpPr txBox="1"/>
          <p:nvPr/>
        </p:nvSpPr>
        <p:spPr>
          <a:xfrm>
            <a:off x="119147" y="4733057"/>
            <a:ext cx="6994525" cy="246221"/>
          </a:xfrm>
          <a:prstGeom prst="rect">
            <a:avLst/>
          </a:prstGeom>
        </p:spPr>
        <p:txBody>
          <a:bodyPr vert="horz" wrap="square" lIns="0" tIns="0" rIns="0" bIns="0" rtlCol="0">
            <a:spAutoFit/>
          </a:bodyPr>
          <a:lstStyle/>
          <a:p>
            <a:pPr marL="4763"/>
            <a:r>
              <a:rPr lang="nb-NO" sz="800" i="1" dirty="0"/>
              <a:t>Om virksomheten har innført minst én innovasjon eller ikke i løpet av de to siste årene. (Basert på Q4, «Har din arbeidsplass i løpet av de to siste årene innført følgende?») krysset med antall ansatte kategorisert. (Base: n=762)</a:t>
            </a:r>
          </a:p>
        </p:txBody>
      </p:sp>
      <p:pic>
        <p:nvPicPr>
          <p:cNvPr id="11" name="Picture 2" descr="Bilderesultat for difi">
            <a:extLst>
              <a:ext uri="{FF2B5EF4-FFF2-40B4-BE49-F238E27FC236}">
                <a16:creationId xmlns:a16="http://schemas.microsoft.com/office/drawing/2014/main" id="{4C57BABF-6AA7-4F84-A455-8F0F3E00D0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2F304342-81EA-4714-9EDF-7F0419760256}"/>
              </a:ext>
            </a:extLst>
          </p:cNvPr>
          <p:cNvGraphicFramePr/>
          <p:nvPr>
            <p:extLst>
              <p:ext uri="{D42A27DB-BD31-4B8C-83A1-F6EECF244321}">
                <p14:modId xmlns:p14="http://schemas.microsoft.com/office/powerpoint/2010/main" val="326564483"/>
              </p:ext>
            </p:extLst>
          </p:nvPr>
        </p:nvGraphicFramePr>
        <p:xfrm>
          <a:off x="3048000" y="780844"/>
          <a:ext cx="6096000" cy="382290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Rounded Corners 9">
            <a:extLst>
              <a:ext uri="{FF2B5EF4-FFF2-40B4-BE49-F238E27FC236}">
                <a16:creationId xmlns:a16="http://schemas.microsoft.com/office/drawing/2014/main" id="{0DAE8616-CD68-4A9A-995A-06B80974F537}"/>
              </a:ext>
            </a:extLst>
          </p:cNvPr>
          <p:cNvSpPr/>
          <p:nvPr/>
        </p:nvSpPr>
        <p:spPr>
          <a:xfrm>
            <a:off x="693420" y="1714500"/>
            <a:ext cx="2027202" cy="150495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Det samme ser vi hvis vi snur modellen. En større andel (38 %) enn snittet (28 %) av virksomhetene som har svart at de ikke har innført minst én innovasjon har inntil 9 ansatte.</a:t>
            </a:r>
          </a:p>
        </p:txBody>
      </p:sp>
    </p:spTree>
    <p:extLst>
      <p:ext uri="{BB962C8B-B14F-4D97-AF65-F5344CB8AC3E}">
        <p14:creationId xmlns:p14="http://schemas.microsoft.com/office/powerpoint/2010/main" val="116918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373333"/>
            <a:ext cx="8057060" cy="358952"/>
          </a:xfrm>
        </p:spPr>
        <p:txBody>
          <a:bodyPr>
            <a:normAutofit fontScale="90000"/>
          </a:bodyPr>
          <a:lstStyle/>
          <a:p>
            <a:r>
              <a:rPr lang="nb-NO" sz="2000" dirty="0"/>
              <a:t>Nær 1 av 2 innovasjoner innført ved de minste (opp til 9 ansatte) virksomhetene er en kopi av andres løsninger</a:t>
            </a:r>
          </a:p>
        </p:txBody>
      </p:sp>
      <p:sp>
        <p:nvSpPr>
          <p:cNvPr id="6" name="TextBox 5">
            <a:extLst>
              <a:ext uri="{FF2B5EF4-FFF2-40B4-BE49-F238E27FC236}">
                <a16:creationId xmlns:a16="http://schemas.microsoft.com/office/drawing/2014/main" id="{B98CAE3C-05A6-465B-AD90-F51ADA903963}"/>
              </a:ext>
            </a:extLst>
          </p:cNvPr>
          <p:cNvSpPr txBox="1"/>
          <p:nvPr/>
        </p:nvSpPr>
        <p:spPr>
          <a:xfrm>
            <a:off x="150681" y="4733057"/>
            <a:ext cx="6927850" cy="246221"/>
          </a:xfrm>
          <a:prstGeom prst="rect">
            <a:avLst/>
          </a:prstGeom>
        </p:spPr>
        <p:txBody>
          <a:bodyPr vert="horz" wrap="square" lIns="0" tIns="0" rIns="0" bIns="0" rtlCol="0">
            <a:spAutoFit/>
          </a:bodyPr>
          <a:lstStyle/>
          <a:p>
            <a:pPr marL="4763"/>
            <a:r>
              <a:rPr lang="nb-NO" sz="800" i="1" dirty="0"/>
              <a:t>Antall ansatte kategorisert, krysset med Q8: «For den nyeste innovasjonen var …» (Base: n=644) Filterspørsmål: Kun stilt til de som har innført minst én innovasjon i løpet av de to siste årene.</a:t>
            </a:r>
          </a:p>
        </p:txBody>
      </p:sp>
      <p:pic>
        <p:nvPicPr>
          <p:cNvPr id="11" name="Picture 2" descr="Bilderesultat for difi">
            <a:extLst>
              <a:ext uri="{FF2B5EF4-FFF2-40B4-BE49-F238E27FC236}">
                <a16:creationId xmlns:a16="http://schemas.microsoft.com/office/drawing/2014/main" id="{4C57BABF-6AA7-4F84-A455-8F0F3E00D0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2F304342-81EA-4714-9EDF-7F0419760256}"/>
              </a:ext>
            </a:extLst>
          </p:cNvPr>
          <p:cNvGraphicFramePr/>
          <p:nvPr>
            <p:extLst>
              <p:ext uri="{D42A27DB-BD31-4B8C-83A1-F6EECF244321}">
                <p14:modId xmlns:p14="http://schemas.microsoft.com/office/powerpoint/2010/main" val="3777854317"/>
              </p:ext>
            </p:extLst>
          </p:nvPr>
        </p:nvGraphicFramePr>
        <p:xfrm>
          <a:off x="2834640" y="880532"/>
          <a:ext cx="6385560" cy="372321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1C8DBB24-C20D-4B16-A940-E10427639608}"/>
              </a:ext>
            </a:extLst>
          </p:cNvPr>
          <p:cNvSpPr/>
          <p:nvPr/>
        </p:nvSpPr>
        <p:spPr>
          <a:xfrm>
            <a:off x="693420" y="1196622"/>
            <a:ext cx="2141220" cy="255128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50" dirty="0">
                <a:solidFill>
                  <a:schemeClr val="tx1">
                    <a:lumMod val="75000"/>
                    <a:lumOff val="25000"/>
                  </a:schemeClr>
                </a:solidFill>
              </a:rPr>
              <a:t>Et mønster i dataene er at andelen som har egenutviklet den siste innovasjonen tilsynelatende øker med størrelsen på virksomheten. Dette er ikke signifikant. </a:t>
            </a:r>
          </a:p>
          <a:p>
            <a:pPr algn="ctr"/>
            <a:r>
              <a:rPr lang="nb-NO" sz="1050" dirty="0">
                <a:solidFill>
                  <a:schemeClr val="tx1">
                    <a:lumMod val="75000"/>
                    <a:lumOff val="25000"/>
                  </a:schemeClr>
                </a:solidFill>
              </a:rPr>
              <a:t>Samtidig ser vi at en større andel (46 %) av de minste virksomhetene (opp til 9 ansatte) svarer at deres siste innovasjon i stor grad var en kopi av andres løsninger, enn snittet (31 %).</a:t>
            </a:r>
          </a:p>
        </p:txBody>
      </p:sp>
    </p:spTree>
    <p:extLst>
      <p:ext uri="{BB962C8B-B14F-4D97-AF65-F5344CB8AC3E}">
        <p14:creationId xmlns:p14="http://schemas.microsoft.com/office/powerpoint/2010/main" val="120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393523"/>
            <a:ext cx="8057060" cy="358952"/>
          </a:xfrm>
        </p:spPr>
        <p:txBody>
          <a:bodyPr>
            <a:normAutofit fontScale="90000"/>
          </a:bodyPr>
          <a:lstStyle/>
          <a:p>
            <a:r>
              <a:rPr lang="nb-NO" sz="2000" dirty="0"/>
              <a:t>Nær en tredjedel av innovasjonene inspirert av andres løsninger, er gjennomført av virksomheter med over 50 ansatte</a:t>
            </a:r>
          </a:p>
        </p:txBody>
      </p:sp>
      <p:sp>
        <p:nvSpPr>
          <p:cNvPr id="6" name="TextBox 5">
            <a:extLst>
              <a:ext uri="{FF2B5EF4-FFF2-40B4-BE49-F238E27FC236}">
                <a16:creationId xmlns:a16="http://schemas.microsoft.com/office/drawing/2014/main" id="{B98CAE3C-05A6-465B-AD90-F51ADA903963}"/>
              </a:ext>
            </a:extLst>
          </p:cNvPr>
          <p:cNvSpPr txBox="1"/>
          <p:nvPr/>
        </p:nvSpPr>
        <p:spPr>
          <a:xfrm>
            <a:off x="119147" y="4733057"/>
            <a:ext cx="4448175" cy="246221"/>
          </a:xfrm>
          <a:prstGeom prst="rect">
            <a:avLst/>
          </a:prstGeom>
        </p:spPr>
        <p:txBody>
          <a:bodyPr vert="horz" wrap="square" lIns="0" tIns="0" rIns="0" bIns="0" rtlCol="0">
            <a:spAutoFit/>
          </a:bodyPr>
          <a:lstStyle/>
          <a:p>
            <a:pPr marL="4763"/>
            <a:r>
              <a:rPr lang="nb-NO" sz="800" i="1" dirty="0"/>
              <a:t>Q8: «For den nyeste innovasjonen var …» krysset med antall ansatte kategorisert. (Base: n=644) Filterspørsmål: Kun stilt til de som har innført minst én innovasjon i løpet av de to siste årene.</a:t>
            </a:r>
          </a:p>
        </p:txBody>
      </p:sp>
      <p:pic>
        <p:nvPicPr>
          <p:cNvPr id="11" name="Picture 2" descr="Bilderesultat for difi">
            <a:extLst>
              <a:ext uri="{FF2B5EF4-FFF2-40B4-BE49-F238E27FC236}">
                <a16:creationId xmlns:a16="http://schemas.microsoft.com/office/drawing/2014/main" id="{4C57BABF-6AA7-4F84-A455-8F0F3E00D0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2F304342-81EA-4714-9EDF-7F0419760256}"/>
              </a:ext>
            </a:extLst>
          </p:cNvPr>
          <p:cNvGraphicFramePr/>
          <p:nvPr>
            <p:extLst>
              <p:ext uri="{D42A27DB-BD31-4B8C-83A1-F6EECF244321}">
                <p14:modId xmlns:p14="http://schemas.microsoft.com/office/powerpoint/2010/main" val="1934144044"/>
              </p:ext>
            </p:extLst>
          </p:nvPr>
        </p:nvGraphicFramePr>
        <p:xfrm>
          <a:off x="2834640" y="880532"/>
          <a:ext cx="6385560" cy="372321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1C8DBB24-C20D-4B16-A940-E10427639608}"/>
              </a:ext>
            </a:extLst>
          </p:cNvPr>
          <p:cNvSpPr/>
          <p:nvPr/>
        </p:nvSpPr>
        <p:spPr>
          <a:xfrm>
            <a:off x="693420" y="1196622"/>
            <a:ext cx="2027202" cy="255128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 dette stemmer også overens med at en større andel av de siste innovasjonene som i stor grad er en kopi av andres løsninger er gjennomført av virksomheter med opp til 9 ansatte (39 %). </a:t>
            </a:r>
          </a:p>
          <a:p>
            <a:pPr algn="ctr"/>
            <a:r>
              <a:rPr lang="nb-NO" sz="1100" dirty="0">
                <a:solidFill>
                  <a:schemeClr val="tx1">
                    <a:lumMod val="75000"/>
                    <a:lumOff val="25000"/>
                  </a:schemeClr>
                </a:solidFill>
              </a:rPr>
              <a:t>38 % av de egenutviklede innovasjonene er utviklet på arbeidsplasser med over 50 ansatte.</a:t>
            </a:r>
          </a:p>
        </p:txBody>
      </p:sp>
    </p:spTree>
    <p:extLst>
      <p:ext uri="{BB962C8B-B14F-4D97-AF65-F5344CB8AC3E}">
        <p14:creationId xmlns:p14="http://schemas.microsoft.com/office/powerpoint/2010/main" val="81717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076233" cy="304699"/>
          </a:xfrm>
        </p:spPr>
        <p:txBody>
          <a:bodyPr>
            <a:noAutofit/>
          </a:bodyPr>
          <a:lstStyle/>
          <a:p>
            <a:r>
              <a:rPr lang="nb-NO" sz="1800" dirty="0"/>
              <a:t>Større virksomheter har i større grad enn gjennomsnittet hatt ett eller flere innovasjonsforsøk</a:t>
            </a:r>
          </a:p>
        </p:txBody>
      </p:sp>
      <p:sp>
        <p:nvSpPr>
          <p:cNvPr id="6" name="TextBox 5">
            <a:extLst>
              <a:ext uri="{FF2B5EF4-FFF2-40B4-BE49-F238E27FC236}">
                <a16:creationId xmlns:a16="http://schemas.microsoft.com/office/drawing/2014/main" id="{B98CAE3C-05A6-465B-AD90-F51ADA903963}"/>
              </a:ext>
            </a:extLst>
          </p:cNvPr>
          <p:cNvSpPr txBox="1"/>
          <p:nvPr/>
        </p:nvSpPr>
        <p:spPr>
          <a:xfrm>
            <a:off x="119147" y="4784923"/>
            <a:ext cx="7491153" cy="246221"/>
          </a:xfrm>
          <a:prstGeom prst="rect">
            <a:avLst/>
          </a:prstGeom>
        </p:spPr>
        <p:txBody>
          <a:bodyPr vert="horz" wrap="none" lIns="0" tIns="0" rIns="0" bIns="0" rtlCol="0">
            <a:spAutoFit/>
          </a:bodyPr>
          <a:lstStyle/>
          <a:p>
            <a:pPr marL="4763"/>
            <a:r>
              <a:rPr lang="nb-NO" sz="800" i="1" dirty="0"/>
              <a:t>Antall ansatte kategorisert, krysset med Q32: «Har din arbeidsplass hatt ett eller flere innovasjonsforsøk som ikke har ført til forbedringer i resultater eller aktiviteter?</a:t>
            </a:r>
          </a:p>
          <a:p>
            <a:pPr marL="4763"/>
            <a:r>
              <a:rPr lang="nb-NO" sz="800" i="1" dirty="0"/>
              <a:t>(Base: n=762)</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1586939212"/>
              </p:ext>
            </p:extLst>
          </p:nvPr>
        </p:nvGraphicFramePr>
        <p:xfrm>
          <a:off x="2946400" y="752474"/>
          <a:ext cx="5317067" cy="385127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693420" y="1196623"/>
            <a:ext cx="2027202" cy="2378682"/>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75000"/>
                    <a:lumOff val="25000"/>
                  </a:schemeClr>
                </a:solidFill>
              </a:rPr>
              <a:t>En større andel (39 %) enn snittet (32 %) av de største virksomhetene (50 + ansatte) har hatt ett eller flere innovasjonsforsøk som ikke har ført til forbedringer i resultater eller aktiviteter.</a:t>
            </a:r>
          </a:p>
          <a:p>
            <a:pPr algn="ctr"/>
            <a:r>
              <a:rPr lang="nb-NO" sz="1000" dirty="0">
                <a:solidFill>
                  <a:schemeClr val="tx1">
                    <a:lumMod val="75000"/>
                    <a:lumOff val="25000"/>
                  </a:schemeClr>
                </a:solidFill>
              </a:rPr>
              <a:t>Samtidig svarer en større andel (45 %) av de minste virksomhetene (opp til 9 ansatte) svarer at de </a:t>
            </a:r>
            <a:r>
              <a:rPr lang="nb-NO" sz="1000" u="sng" dirty="0">
                <a:solidFill>
                  <a:schemeClr val="tx1">
                    <a:lumMod val="75000"/>
                    <a:lumOff val="25000"/>
                  </a:schemeClr>
                </a:solidFill>
              </a:rPr>
              <a:t>ikke</a:t>
            </a:r>
            <a:r>
              <a:rPr lang="nb-NO" sz="1000" dirty="0">
                <a:solidFill>
                  <a:schemeClr val="tx1">
                    <a:lumMod val="75000"/>
                    <a:lumOff val="25000"/>
                  </a:schemeClr>
                </a:solidFill>
              </a:rPr>
              <a:t> har hatt ett eller innovasjonsforsøk, enn snittet (36 %).</a:t>
            </a:r>
          </a:p>
        </p:txBody>
      </p:sp>
    </p:spTree>
    <p:extLst>
      <p:ext uri="{BB962C8B-B14F-4D97-AF65-F5344CB8AC3E}">
        <p14:creationId xmlns:p14="http://schemas.microsoft.com/office/powerpoint/2010/main" val="175769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6479210" cy="440762"/>
          </a:xfrm>
          <a:prstGeom prst="rect">
            <a:avLst/>
          </a:prstGeom>
          <a:noFill/>
        </p:spPr>
        <p:txBody>
          <a:bodyPr wrap="none" rtlCol="0">
            <a:spAutoFit/>
          </a:bodyPr>
          <a:lstStyle/>
          <a:p>
            <a:r>
              <a:rPr lang="nb-NO" dirty="0">
                <a:ln w="3175">
                  <a:noFill/>
                </a:ln>
                <a:solidFill>
                  <a:schemeClr val="bg1"/>
                </a:solidFill>
              </a:rPr>
              <a:t>Hovedmålgruppe – Virksomheten retter seg mot</a:t>
            </a:r>
          </a:p>
        </p:txBody>
      </p:sp>
    </p:spTree>
    <p:extLst>
      <p:ext uri="{BB962C8B-B14F-4D97-AF65-F5344CB8AC3E}">
        <p14:creationId xmlns:p14="http://schemas.microsoft.com/office/powerpoint/2010/main" val="198153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076233" cy="304699"/>
          </a:xfrm>
        </p:spPr>
        <p:txBody>
          <a:bodyPr>
            <a:noAutofit/>
          </a:bodyPr>
          <a:lstStyle/>
          <a:p>
            <a:r>
              <a:rPr lang="nb-NO" sz="1800" dirty="0"/>
              <a:t>Ingen forskjeller mellom hvem eller hva arbeidsplassen retter seg mot og innføring av minst én innovasjon eller ikke</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7947025" cy="246221"/>
          </a:xfrm>
          <a:prstGeom prst="rect">
            <a:avLst/>
          </a:prstGeom>
        </p:spPr>
        <p:txBody>
          <a:bodyPr vert="horz" wrap="square" lIns="0" tIns="0" rIns="0" bIns="0" rtlCol="0">
            <a:spAutoFit/>
          </a:bodyPr>
          <a:lstStyle/>
          <a:p>
            <a:pPr marL="4763"/>
            <a:r>
              <a:rPr lang="nb-NO" sz="800" i="1" dirty="0"/>
              <a:t>Q3: «Arbeidsplassens innsats retter seg i hovedsak…» krysset med om virksomheten har innført minst én innovasjon eller ikke i løpet av de to siste årene. (Basert på Q4, «Har din arbeidsplass i løpet av de to siste årene innført følgende?») (Base: n=762)</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1FED7DDE-33A7-452A-BEC7-5AAA6B190C44}"/>
              </a:ext>
            </a:extLst>
          </p:cNvPr>
          <p:cNvGraphicFramePr/>
          <p:nvPr>
            <p:extLst>
              <p:ext uri="{D42A27DB-BD31-4B8C-83A1-F6EECF244321}">
                <p14:modId xmlns:p14="http://schemas.microsoft.com/office/powerpoint/2010/main" val="424239786"/>
              </p:ext>
            </p:extLst>
          </p:nvPr>
        </p:nvGraphicFramePr>
        <p:xfrm>
          <a:off x="2966862" y="834326"/>
          <a:ext cx="6177138" cy="3769423"/>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Rounded Corners 10">
            <a:extLst>
              <a:ext uri="{FF2B5EF4-FFF2-40B4-BE49-F238E27FC236}">
                <a16:creationId xmlns:a16="http://schemas.microsoft.com/office/drawing/2014/main" id="{906F5B0E-FD97-4F97-9E9F-4C5658EBA794}"/>
              </a:ext>
            </a:extLst>
          </p:cNvPr>
          <p:cNvSpPr/>
          <p:nvPr/>
        </p:nvSpPr>
        <p:spPr>
          <a:xfrm>
            <a:off x="693420" y="1714500"/>
            <a:ext cx="2027202" cy="160972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Det er ingen forskjeller i om den offentlige arbeidsplassen har innført minst én innovasjon eller ikke, avhengig av hvem eller hva arbeidsplassen i hovedsak retter seg mot.</a:t>
            </a:r>
          </a:p>
        </p:txBody>
      </p:sp>
    </p:spTree>
    <p:extLst>
      <p:ext uri="{BB962C8B-B14F-4D97-AF65-F5344CB8AC3E}">
        <p14:creationId xmlns:p14="http://schemas.microsoft.com/office/powerpoint/2010/main" val="277354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076233" cy="304699"/>
          </a:xfrm>
        </p:spPr>
        <p:txBody>
          <a:bodyPr>
            <a:noAutofit/>
          </a:bodyPr>
          <a:lstStyle/>
          <a:p>
            <a:r>
              <a:rPr lang="nb-NO" sz="1800" dirty="0"/>
              <a:t>Ingen forskjeller mellom om virksomheten har innført minst én innovasjon eller ikke og hvem arbeidsplassen retter seg mot</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7947025" cy="246221"/>
          </a:xfrm>
          <a:prstGeom prst="rect">
            <a:avLst/>
          </a:prstGeom>
        </p:spPr>
        <p:txBody>
          <a:bodyPr vert="horz" wrap="square" lIns="0" tIns="0" rIns="0" bIns="0" rtlCol="0">
            <a:spAutoFit/>
          </a:bodyPr>
          <a:lstStyle/>
          <a:p>
            <a:pPr marL="4763"/>
            <a:r>
              <a:rPr lang="nb-NO" sz="800" i="1" dirty="0"/>
              <a:t>Om virksomheten har innført minst én innovasjon eller ikke i løpet av de to siste årene. (Basert på Q4, «Har din arbeidsplass i løpet av de to siste årene innført følgende?») krysset med Q3: «Arbeidsplassens innsats retter seg i hovedsak…» (Base: n=762)</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1FED7DDE-33A7-452A-BEC7-5AAA6B190C44}"/>
              </a:ext>
            </a:extLst>
          </p:cNvPr>
          <p:cNvGraphicFramePr/>
          <p:nvPr>
            <p:extLst>
              <p:ext uri="{D42A27DB-BD31-4B8C-83A1-F6EECF244321}">
                <p14:modId xmlns:p14="http://schemas.microsoft.com/office/powerpoint/2010/main" val="3824804279"/>
              </p:ext>
            </p:extLst>
          </p:nvPr>
        </p:nvGraphicFramePr>
        <p:xfrm>
          <a:off x="2966862" y="834326"/>
          <a:ext cx="6177138" cy="3769423"/>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Rounded Corners 10">
            <a:extLst>
              <a:ext uri="{FF2B5EF4-FFF2-40B4-BE49-F238E27FC236}">
                <a16:creationId xmlns:a16="http://schemas.microsoft.com/office/drawing/2014/main" id="{906F5B0E-FD97-4F97-9E9F-4C5658EBA794}"/>
              </a:ext>
            </a:extLst>
          </p:cNvPr>
          <p:cNvSpPr/>
          <p:nvPr/>
        </p:nvSpPr>
        <p:spPr>
          <a:xfrm>
            <a:off x="693420" y="1819275"/>
            <a:ext cx="2027202" cy="141922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Avhengig av om hvem virksomhetene i hovedsak retter seg mot, er det ingen forskjeller i om de har innført minst én innovasjon eller ikke.</a:t>
            </a:r>
          </a:p>
        </p:txBody>
      </p:sp>
    </p:spTree>
    <p:extLst>
      <p:ext uri="{BB962C8B-B14F-4D97-AF65-F5344CB8AC3E}">
        <p14:creationId xmlns:p14="http://schemas.microsoft.com/office/powerpoint/2010/main" val="329711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076233" cy="304699"/>
          </a:xfrm>
        </p:spPr>
        <p:txBody>
          <a:bodyPr>
            <a:noAutofit/>
          </a:bodyPr>
          <a:lstStyle/>
          <a:p>
            <a:r>
              <a:rPr lang="nb-NO" sz="1800" dirty="0"/>
              <a:t>Virksomheter som retter seg mest mot innbyggere og/eller private, har oftere enn snittet innført en innovasjon som i stor grad er en kopi av andres løsninger</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7889875" cy="246221"/>
          </a:xfrm>
          <a:prstGeom prst="rect">
            <a:avLst/>
          </a:prstGeom>
        </p:spPr>
        <p:txBody>
          <a:bodyPr vert="horz" wrap="square" lIns="0" tIns="0" rIns="0" bIns="0" rtlCol="0">
            <a:spAutoFit/>
          </a:bodyPr>
          <a:lstStyle/>
          <a:p>
            <a:pPr marL="4763"/>
            <a:r>
              <a:rPr lang="nb-NO" sz="800" i="1" dirty="0"/>
              <a:t>Q3: «Arbeidsplassens innsats retter seg i hovedsak…» krysset med Q8: «For den nyeste innovasjonen var …» (Base: n=644) Filterspørsmål: Kun stilt til de som har innført minst én innovasjon i løpet av de to siste årene.</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1FED7DDE-33A7-452A-BEC7-5AAA6B190C44}"/>
              </a:ext>
            </a:extLst>
          </p:cNvPr>
          <p:cNvGraphicFramePr/>
          <p:nvPr>
            <p:extLst>
              <p:ext uri="{D42A27DB-BD31-4B8C-83A1-F6EECF244321}">
                <p14:modId xmlns:p14="http://schemas.microsoft.com/office/powerpoint/2010/main" val="423955080"/>
              </p:ext>
            </p:extLst>
          </p:nvPr>
        </p:nvGraphicFramePr>
        <p:xfrm>
          <a:off x="2862072" y="855852"/>
          <a:ext cx="5807794" cy="376942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EB96FD79-F78F-47F4-807D-F228CDF4B8BC}"/>
              </a:ext>
            </a:extLst>
          </p:cNvPr>
          <p:cNvSpPr/>
          <p:nvPr/>
        </p:nvSpPr>
        <p:spPr>
          <a:xfrm>
            <a:off x="693420" y="1196622"/>
            <a:ext cx="2027202" cy="255128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75000"/>
                    <a:lumOff val="25000"/>
                  </a:schemeClr>
                </a:solidFill>
              </a:rPr>
              <a:t>Blant virksomheter som retter seg mest mot andre deler av offentlig sektor, har en lavere andel (20 %) enn snittet (31 %) svart at den siste innførte innovasjonen i stor grad var en kopi av andres løsninger.</a:t>
            </a:r>
          </a:p>
          <a:p>
            <a:pPr algn="ctr"/>
            <a:r>
              <a:rPr lang="nb-NO" sz="1000" dirty="0">
                <a:solidFill>
                  <a:schemeClr val="tx1">
                    <a:lumMod val="75000"/>
                    <a:lumOff val="25000"/>
                  </a:schemeClr>
                </a:solidFill>
              </a:rPr>
              <a:t>Samtidig svarer en større andel (35 %) av virksomhetene som retter seg mest mot innbyggere og/eller private virksomheter at deres siste innførte innovasjon i stor grad var en kopi av andres løsninger.</a:t>
            </a:r>
          </a:p>
        </p:txBody>
      </p:sp>
    </p:spTree>
    <p:extLst>
      <p:ext uri="{BB962C8B-B14F-4D97-AF65-F5344CB8AC3E}">
        <p14:creationId xmlns:p14="http://schemas.microsoft.com/office/powerpoint/2010/main" val="379321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4317207" cy="440762"/>
          </a:xfrm>
          <a:prstGeom prst="rect">
            <a:avLst/>
          </a:prstGeom>
          <a:noFill/>
        </p:spPr>
        <p:txBody>
          <a:bodyPr wrap="none" rtlCol="0">
            <a:spAutoFit/>
          </a:bodyPr>
          <a:lstStyle/>
          <a:p>
            <a:r>
              <a:rPr lang="nb-NO" dirty="0">
                <a:ln w="3175">
                  <a:noFill/>
                </a:ln>
                <a:solidFill>
                  <a:schemeClr val="bg1"/>
                </a:solidFill>
              </a:rPr>
              <a:t>Ett eller flere innovasjonsforsøk</a:t>
            </a:r>
          </a:p>
        </p:txBody>
      </p:sp>
    </p:spTree>
    <p:extLst>
      <p:ext uri="{BB962C8B-B14F-4D97-AF65-F5344CB8AC3E}">
        <p14:creationId xmlns:p14="http://schemas.microsoft.com/office/powerpoint/2010/main" val="236389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076233" cy="304699"/>
          </a:xfrm>
        </p:spPr>
        <p:txBody>
          <a:bodyPr>
            <a:noAutofit/>
          </a:bodyPr>
          <a:lstStyle/>
          <a:p>
            <a:r>
              <a:rPr lang="nb-NO" sz="1800" dirty="0"/>
              <a:t>Flere innovasjonsforsøk i virksomheter som har innført minst én innovasjon i løpet av de to siste år</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6" y="4723368"/>
            <a:ext cx="8734728" cy="246221"/>
          </a:xfrm>
          <a:prstGeom prst="rect">
            <a:avLst/>
          </a:prstGeom>
        </p:spPr>
        <p:txBody>
          <a:bodyPr vert="horz" wrap="square" lIns="0" tIns="0" rIns="0" bIns="0" rtlCol="0">
            <a:spAutoFit/>
          </a:bodyPr>
          <a:lstStyle/>
          <a:p>
            <a:pPr marL="4763"/>
            <a:r>
              <a:rPr lang="nb-NO" sz="800" i="1" dirty="0"/>
              <a:t>Om virksomheten har innført minst én innovasjon eller ikke i løpet av de to siste årene. (Basert på Q4, «Har din arbeidsplass i løpet av de to siste årene innført følgende?») krysset med Q32: «Har din arbeidsplass hatt ett eller flere innovasjonsforsøk som ikke har ført til forbedringer i resultater eller aktiviteter? (Base: n=762)</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2110069778"/>
              </p:ext>
            </p:extLst>
          </p:nvPr>
        </p:nvGraphicFramePr>
        <p:xfrm>
          <a:off x="3138495" y="752474"/>
          <a:ext cx="4854222" cy="385127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693420" y="1609725"/>
            <a:ext cx="2027202" cy="18669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Over halvparten (57 %) av virksomhetene som ikke har innført en innovasjon i løpet av de to siste årene, har heller </a:t>
            </a:r>
            <a:r>
              <a:rPr lang="nb-NO" sz="1100" u="sng" dirty="0">
                <a:solidFill>
                  <a:schemeClr val="tx1">
                    <a:lumMod val="75000"/>
                    <a:lumOff val="25000"/>
                  </a:schemeClr>
                </a:solidFill>
              </a:rPr>
              <a:t>ikke</a:t>
            </a:r>
            <a:r>
              <a:rPr lang="nb-NO" sz="1100" dirty="0">
                <a:solidFill>
                  <a:schemeClr val="tx1">
                    <a:lumMod val="75000"/>
                    <a:lumOff val="25000"/>
                  </a:schemeClr>
                </a:solidFill>
              </a:rPr>
              <a:t> hatt ett eller flere innovasjonsforsøk som ikke resulterte i forbedringer i resultater eller aktiviteter. Her er snittet på 36 %.</a:t>
            </a:r>
          </a:p>
        </p:txBody>
      </p:sp>
    </p:spTree>
    <p:extLst>
      <p:ext uri="{BB962C8B-B14F-4D97-AF65-F5344CB8AC3E}">
        <p14:creationId xmlns:p14="http://schemas.microsoft.com/office/powerpoint/2010/main" val="169297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1526380" cy="440762"/>
          </a:xfrm>
          <a:prstGeom prst="rect">
            <a:avLst/>
          </a:prstGeom>
          <a:noFill/>
        </p:spPr>
        <p:txBody>
          <a:bodyPr wrap="none" rtlCol="0">
            <a:spAutoFit/>
          </a:bodyPr>
          <a:lstStyle/>
          <a:p>
            <a:r>
              <a:rPr lang="nb-NO" dirty="0">
                <a:ln w="3175">
                  <a:noFill/>
                </a:ln>
                <a:solidFill>
                  <a:schemeClr val="bg1"/>
                </a:solidFill>
              </a:rPr>
              <a:t>Innledning</a:t>
            </a:r>
          </a:p>
        </p:txBody>
      </p:sp>
    </p:spTree>
    <p:extLst>
      <p:ext uri="{BB962C8B-B14F-4D97-AF65-F5344CB8AC3E}">
        <p14:creationId xmlns:p14="http://schemas.microsoft.com/office/powerpoint/2010/main" val="2437766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076233" cy="304699"/>
          </a:xfrm>
        </p:spPr>
        <p:txBody>
          <a:bodyPr>
            <a:noAutofit/>
          </a:bodyPr>
          <a:lstStyle/>
          <a:p>
            <a:r>
              <a:rPr lang="nb-NO" sz="1800" dirty="0"/>
              <a:t>9 av 10 virksomheter som har hatt flere innovasjonsforsøk har innført minst én innovasjon i løpet av de to siste år</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6" y="4723368"/>
            <a:ext cx="8734728" cy="246221"/>
          </a:xfrm>
          <a:prstGeom prst="rect">
            <a:avLst/>
          </a:prstGeom>
        </p:spPr>
        <p:txBody>
          <a:bodyPr vert="horz" wrap="square" lIns="0" tIns="0" rIns="0" bIns="0" rtlCol="0">
            <a:spAutoFit/>
          </a:bodyPr>
          <a:lstStyle/>
          <a:p>
            <a:pPr marL="4763"/>
            <a:r>
              <a:rPr lang="nb-NO" sz="800" i="1" dirty="0"/>
              <a:t>Q32: «Har din arbeidsplass hatt ett eller flere innovasjonsforsøk som ikke har ført til forbedringer i resultater eller aktiviteter? krysset med om virksomheten har innført minst én innovasjon eller ikke i løpet av de to siste årene. (Basert på Q4, «Har din arbeidsplass i løpet av de to siste årene innført følgende?») (Base: n=762)</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3679720695"/>
              </p:ext>
            </p:extLst>
          </p:nvPr>
        </p:nvGraphicFramePr>
        <p:xfrm>
          <a:off x="3138495" y="752474"/>
          <a:ext cx="4854222" cy="385127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693420" y="1409700"/>
            <a:ext cx="2027202" cy="220027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50" dirty="0">
                <a:solidFill>
                  <a:schemeClr val="tx1">
                    <a:lumMod val="75000"/>
                    <a:lumOff val="25000"/>
                  </a:schemeClr>
                </a:solidFill>
              </a:rPr>
              <a:t>94 % av virksomhetene som har hatt ett eller flere innovasjonsforsøk som ikke har ført til forbedringer i resultater eller aktiviteter har innført minst én innovasjon i løpet av de to siste årene. 24 % av de som ikke har hatt ett eller flere innovasjonsforsøk har ikke innført en innovasjon i løpet av de to siste årene.</a:t>
            </a:r>
          </a:p>
        </p:txBody>
      </p:sp>
    </p:spTree>
    <p:extLst>
      <p:ext uri="{BB962C8B-B14F-4D97-AF65-F5344CB8AC3E}">
        <p14:creationId xmlns:p14="http://schemas.microsoft.com/office/powerpoint/2010/main" val="402981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5985934" cy="440762"/>
          </a:xfrm>
          <a:prstGeom prst="rect">
            <a:avLst/>
          </a:prstGeom>
          <a:noFill/>
        </p:spPr>
        <p:txBody>
          <a:bodyPr wrap="none" rtlCol="0">
            <a:spAutoFit/>
          </a:bodyPr>
          <a:lstStyle/>
          <a:p>
            <a:r>
              <a:rPr lang="nb-NO" dirty="0">
                <a:ln w="3175">
                  <a:noFill/>
                </a:ln>
                <a:solidFill>
                  <a:schemeClr val="bg1"/>
                </a:solidFill>
              </a:rPr>
              <a:t>Samarbeid i utviklingen av nyeste innovasjon</a:t>
            </a:r>
          </a:p>
        </p:txBody>
      </p:sp>
    </p:spTree>
    <p:extLst>
      <p:ext uri="{BB962C8B-B14F-4D97-AF65-F5344CB8AC3E}">
        <p14:creationId xmlns:p14="http://schemas.microsoft.com/office/powerpoint/2010/main" val="587592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1" y="447776"/>
            <a:ext cx="7860030" cy="304699"/>
          </a:xfrm>
        </p:spPr>
        <p:txBody>
          <a:bodyPr>
            <a:noAutofit/>
          </a:bodyPr>
          <a:lstStyle/>
          <a:p>
            <a:r>
              <a:rPr lang="nb-NO" sz="1800" dirty="0"/>
              <a:t>Eksternt samarbeid har oftere enn snittet vært i forbindelse med egenutviklet innovasjon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8232775" cy="369332"/>
          </a:xfrm>
          <a:prstGeom prst="rect">
            <a:avLst/>
          </a:prstGeom>
        </p:spPr>
        <p:txBody>
          <a:bodyPr vert="horz" wrap="square" lIns="0" tIns="0" rIns="0" bIns="0" rtlCol="0">
            <a:spAutoFit/>
          </a:bodyPr>
          <a:lstStyle/>
          <a:p>
            <a:pPr marL="4763"/>
            <a:r>
              <a:rPr lang="nb-NO" sz="800" i="1" dirty="0"/>
              <a:t>Om virksomheten har samarbeidet internt innen eget departementsområde eller med eksterne aktører (Basert på Q12: «Samarbeidet arbeidsplassen din med noen av de følgende under utviklingen av den nyeste innovasjonen?» krysset med Q8: «For den nyeste innovasjonen var …» (Base: n=644) Filterspørsmål: Kun stilt til de som har innført minst én innovasjon i løpet av de to siste årene.</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747685546"/>
              </p:ext>
            </p:extLst>
          </p:nvPr>
        </p:nvGraphicFramePr>
        <p:xfrm>
          <a:off x="3138494" y="752474"/>
          <a:ext cx="5758617" cy="385127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693420" y="1571625"/>
            <a:ext cx="2027202" cy="19812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En større andel (51 %) enn snittet (46 %), av virksomhetene som har samarbeidet med en ekstern aktør, svarer at deres nyeste innovasjon var inspirert av andres løsninger men vesentlig tilpasset egen arbeidsplass.</a:t>
            </a:r>
          </a:p>
        </p:txBody>
      </p:sp>
    </p:spTree>
    <p:extLst>
      <p:ext uri="{BB962C8B-B14F-4D97-AF65-F5344CB8AC3E}">
        <p14:creationId xmlns:p14="http://schemas.microsoft.com/office/powerpoint/2010/main" val="38960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Nær 4 av 5 av de nyeste statlige innovasjonen har skjedd i samarbeid med andre utenfor egen arbeidsplass. Innenfor samme departementsområde er mest utbredt</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34D53FA-047B-439A-B9FC-7749746D4213}"/>
              </a:ext>
            </a:extLst>
          </p:cNvPr>
          <p:cNvGraphicFramePr/>
          <p:nvPr>
            <p:extLst/>
          </p:nvPr>
        </p:nvGraphicFramePr>
        <p:xfrm>
          <a:off x="232375" y="957145"/>
          <a:ext cx="8654595" cy="405062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AF03043-EA33-4E5E-ADF6-2A91FC565E80}"/>
              </a:ext>
            </a:extLst>
          </p:cNvPr>
          <p:cNvSpPr txBox="1"/>
          <p:nvPr/>
        </p:nvSpPr>
        <p:spPr>
          <a:xfrm>
            <a:off x="34925" y="4856813"/>
            <a:ext cx="5080237" cy="246221"/>
          </a:xfrm>
          <a:prstGeom prst="rect">
            <a:avLst/>
          </a:prstGeom>
        </p:spPr>
        <p:txBody>
          <a:bodyPr vert="horz" wrap="square" lIns="0" tIns="0" rIns="0" bIns="0" rtlCol="0">
            <a:spAutoFit/>
          </a:bodyPr>
          <a:lstStyle/>
          <a:p>
            <a:pPr marL="4763"/>
            <a:r>
              <a:rPr lang="nb-NO" sz="800" i="1" dirty="0"/>
              <a:t>Q12: Samarbeidet arbeidsplassen din med noen av de følgende under</a:t>
            </a:r>
          </a:p>
          <a:p>
            <a:pPr marL="4763"/>
            <a:r>
              <a:rPr lang="nb-NO" sz="800" i="1" dirty="0"/>
              <a:t>Filterspørsmål: Kun stilt til de som har innført minst én innovasjon i løpet av de to siste årene. (n=644)</a:t>
            </a:r>
          </a:p>
        </p:txBody>
      </p:sp>
    </p:spTree>
    <p:extLst>
      <p:ext uri="{BB962C8B-B14F-4D97-AF65-F5344CB8AC3E}">
        <p14:creationId xmlns:p14="http://schemas.microsoft.com/office/powerpoint/2010/main" val="359413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Nær 1 av 3 innovasjoner inspirert av andres løsninger var i forbindelse med samarbeid med Arbeidstakerorganisasjoner/tillitsvalgte.</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856813"/>
            <a:ext cx="7766050" cy="246221"/>
          </a:xfrm>
          <a:prstGeom prst="rect">
            <a:avLst/>
          </a:prstGeom>
        </p:spPr>
        <p:txBody>
          <a:bodyPr vert="horz" wrap="square" lIns="0" tIns="0" rIns="0" bIns="0" rtlCol="0">
            <a:spAutoFit/>
          </a:bodyPr>
          <a:lstStyle/>
          <a:p>
            <a:pPr marL="4763"/>
            <a:r>
              <a:rPr lang="nb-NO" sz="800" i="1" dirty="0"/>
              <a:t>Q12: «Samarbeidet arbeidsplassen din med noen av de følgende under» krysset med Q8: «For den nyeste innovasjonen var…»</a:t>
            </a:r>
          </a:p>
          <a:p>
            <a:pPr marL="4763"/>
            <a:r>
              <a:rPr lang="nb-NO" sz="800" i="1" dirty="0"/>
              <a:t>Filterspørsmål: Kun stilt til de som har innført minst én innovasjon i løpet av de to siste årene. (n=644)</a:t>
            </a:r>
          </a:p>
        </p:txBody>
      </p:sp>
      <p:graphicFrame>
        <p:nvGraphicFramePr>
          <p:cNvPr id="11" name="Chart 10">
            <a:extLst>
              <a:ext uri="{FF2B5EF4-FFF2-40B4-BE49-F238E27FC236}">
                <a16:creationId xmlns:a16="http://schemas.microsoft.com/office/drawing/2014/main" id="{CF7EEC91-244F-4865-B570-4FC6BC39E6AC}"/>
              </a:ext>
            </a:extLst>
          </p:cNvPr>
          <p:cNvGraphicFramePr/>
          <p:nvPr>
            <p:extLst>
              <p:ext uri="{D42A27DB-BD31-4B8C-83A1-F6EECF244321}">
                <p14:modId xmlns:p14="http://schemas.microsoft.com/office/powerpoint/2010/main" val="1388831581"/>
              </p:ext>
            </p:extLst>
          </p:nvPr>
        </p:nvGraphicFramePr>
        <p:xfrm>
          <a:off x="2705100" y="957145"/>
          <a:ext cx="6181871" cy="405062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Rounded Corners 7">
            <a:extLst>
              <a:ext uri="{FF2B5EF4-FFF2-40B4-BE49-F238E27FC236}">
                <a16:creationId xmlns:a16="http://schemas.microsoft.com/office/drawing/2014/main" id="{1A0CC5FA-1026-4DF4-88F1-9519DDFA20C4}"/>
              </a:ext>
            </a:extLst>
          </p:cNvPr>
          <p:cNvSpPr/>
          <p:nvPr/>
        </p:nvSpPr>
        <p:spPr>
          <a:xfrm>
            <a:off x="693420" y="1562101"/>
            <a:ext cx="2027202" cy="230505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lumMod val="75000"/>
                    <a:lumOff val="25000"/>
                  </a:schemeClr>
                </a:solidFill>
              </a:rPr>
              <a:t>En større andel (21 %) enn snittet (11 %) av virksomhetene som egenutviklet sin nyeste innovasjon har samarbeidet med Utdannings- og forskningsinstitusjoner. Av virksomhetene hvis siste innovasjon var inspirert av andres løsninger, har flere av disse (27 %) enn snittet (20 %) samarbeidet med arbeidstakerorganisasjoner/ tillitsvalgte.</a:t>
            </a:r>
          </a:p>
          <a:p>
            <a:pPr algn="ctr"/>
            <a:endParaRPr lang="nb-NO" sz="900" dirty="0">
              <a:solidFill>
                <a:schemeClr val="tx1">
                  <a:lumMod val="75000"/>
                  <a:lumOff val="25000"/>
                </a:schemeClr>
              </a:solidFill>
            </a:endParaRPr>
          </a:p>
        </p:txBody>
      </p:sp>
    </p:spTree>
    <p:extLst>
      <p:ext uri="{BB962C8B-B14F-4D97-AF65-F5344CB8AC3E}">
        <p14:creationId xmlns:p14="http://schemas.microsoft.com/office/powerpoint/2010/main" val="531823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47776"/>
            <a:ext cx="8364855" cy="304699"/>
          </a:xfrm>
        </p:spPr>
        <p:txBody>
          <a:bodyPr>
            <a:noAutofit/>
          </a:bodyPr>
          <a:lstStyle/>
          <a:p>
            <a:r>
              <a:rPr lang="nb-NO" sz="1800" dirty="0"/>
              <a:t>1 av 10 egenutviklede innovasjoner var i forbindelse med samarbeid med fylkeskommunale arbeidsplasser</a:t>
            </a:r>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F03043-EA33-4E5E-ADF6-2A91FC565E80}"/>
              </a:ext>
            </a:extLst>
          </p:cNvPr>
          <p:cNvSpPr txBox="1"/>
          <p:nvPr/>
        </p:nvSpPr>
        <p:spPr>
          <a:xfrm>
            <a:off x="34925" y="4856813"/>
            <a:ext cx="5868914" cy="246221"/>
          </a:xfrm>
          <a:prstGeom prst="rect">
            <a:avLst/>
          </a:prstGeom>
        </p:spPr>
        <p:txBody>
          <a:bodyPr vert="horz" wrap="none" lIns="0" tIns="0" rIns="0" bIns="0" rtlCol="0">
            <a:spAutoFit/>
          </a:bodyPr>
          <a:lstStyle/>
          <a:p>
            <a:pPr marL="4763"/>
            <a:r>
              <a:rPr lang="nb-NO" sz="800" i="1" dirty="0"/>
              <a:t>Q12: «Samarbeidet arbeidsplassen din med noen av de følgende under» krysset med Q8: «For den nyeste innovasjonen var…»</a:t>
            </a:r>
          </a:p>
          <a:p>
            <a:pPr marL="4763"/>
            <a:r>
              <a:rPr lang="nb-NO" sz="800" i="1" dirty="0"/>
              <a:t>Filterspørsmål: Kun stilt til de som har innført minst én innovasjon i løpet av de to siste årene. (n=644)</a:t>
            </a:r>
          </a:p>
        </p:txBody>
      </p:sp>
      <p:graphicFrame>
        <p:nvGraphicFramePr>
          <p:cNvPr id="11" name="Chart 10">
            <a:extLst>
              <a:ext uri="{FF2B5EF4-FFF2-40B4-BE49-F238E27FC236}">
                <a16:creationId xmlns:a16="http://schemas.microsoft.com/office/drawing/2014/main" id="{CF7EEC91-244F-4865-B570-4FC6BC39E6AC}"/>
              </a:ext>
            </a:extLst>
          </p:cNvPr>
          <p:cNvGraphicFramePr/>
          <p:nvPr>
            <p:extLst>
              <p:ext uri="{D42A27DB-BD31-4B8C-83A1-F6EECF244321}">
                <p14:modId xmlns:p14="http://schemas.microsoft.com/office/powerpoint/2010/main" val="871371254"/>
              </p:ext>
            </p:extLst>
          </p:nvPr>
        </p:nvGraphicFramePr>
        <p:xfrm>
          <a:off x="232375" y="957145"/>
          <a:ext cx="8654595" cy="4050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16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6466835" cy="440762"/>
          </a:xfrm>
          <a:prstGeom prst="rect">
            <a:avLst/>
          </a:prstGeom>
          <a:noFill/>
        </p:spPr>
        <p:txBody>
          <a:bodyPr wrap="none" rtlCol="0">
            <a:spAutoFit/>
          </a:bodyPr>
          <a:lstStyle/>
          <a:p>
            <a:r>
              <a:rPr lang="nb-NO" dirty="0">
                <a:ln w="3175">
                  <a:noFill/>
                </a:ln>
                <a:solidFill>
                  <a:schemeClr val="bg1"/>
                </a:solidFill>
              </a:rPr>
              <a:t>Forhold primært sett igangsatt nyeste innovasjon</a:t>
            </a:r>
          </a:p>
        </p:txBody>
      </p:sp>
    </p:spTree>
    <p:extLst>
      <p:ext uri="{BB962C8B-B14F-4D97-AF65-F5344CB8AC3E}">
        <p14:creationId xmlns:p14="http://schemas.microsoft.com/office/powerpoint/2010/main" val="2434931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CE6AEB4-28AA-4A10-9D3F-AB7E262113D5}"/>
              </a:ext>
            </a:extLst>
          </p:cNvPr>
          <p:cNvSpPr>
            <a:spLocks noGrp="1"/>
          </p:cNvSpPr>
          <p:nvPr>
            <p:ph type="title"/>
          </p:nvPr>
        </p:nvSpPr>
        <p:spPr>
          <a:xfrm>
            <a:off x="711389" y="248222"/>
            <a:ext cx="7797899" cy="389530"/>
          </a:xfrm>
        </p:spPr>
        <p:txBody>
          <a:bodyPr>
            <a:noAutofit/>
          </a:bodyPr>
          <a:lstStyle/>
          <a:p>
            <a:r>
              <a:rPr lang="nb-NO" sz="2000" dirty="0"/>
              <a:t>Over 4 av 5 innovasjoner er igangsatt av forhold i egen organisasjon</a:t>
            </a:r>
            <a:endParaRPr lang="nb-NO" sz="1800" dirty="0"/>
          </a:p>
        </p:txBody>
      </p:sp>
      <p:grpSp>
        <p:nvGrpSpPr>
          <p:cNvPr id="36" name="Group 35">
            <a:extLst>
              <a:ext uri="{FF2B5EF4-FFF2-40B4-BE49-F238E27FC236}">
                <a16:creationId xmlns:a16="http://schemas.microsoft.com/office/drawing/2014/main" id="{138776EF-B382-4265-93D1-A44C327D204C}"/>
              </a:ext>
            </a:extLst>
          </p:cNvPr>
          <p:cNvGrpSpPr/>
          <p:nvPr/>
        </p:nvGrpSpPr>
        <p:grpSpPr>
          <a:xfrm>
            <a:off x="792480" y="940195"/>
            <a:ext cx="6400999" cy="3652204"/>
            <a:chOff x="-962112" y="808477"/>
            <a:chExt cx="6400999" cy="3652204"/>
          </a:xfrm>
        </p:grpSpPr>
        <p:graphicFrame>
          <p:nvGraphicFramePr>
            <p:cNvPr id="37" name="Chart 36">
              <a:extLst>
                <a:ext uri="{FF2B5EF4-FFF2-40B4-BE49-F238E27FC236}">
                  <a16:creationId xmlns:a16="http://schemas.microsoft.com/office/drawing/2014/main" id="{09B22F4D-C06C-4784-9D74-857F3CC1564C}"/>
                </a:ext>
              </a:extLst>
            </p:cNvPr>
            <p:cNvGraphicFramePr/>
            <p:nvPr>
              <p:extLst>
                <p:ext uri="{D42A27DB-BD31-4B8C-83A1-F6EECF244321}">
                  <p14:modId xmlns:p14="http://schemas.microsoft.com/office/powerpoint/2010/main" val="1908087336"/>
                </p:ext>
              </p:extLst>
            </p:nvPr>
          </p:nvGraphicFramePr>
          <p:xfrm>
            <a:off x="-962112" y="900642"/>
            <a:ext cx="6074796" cy="3560039"/>
          </p:xfrm>
          <a:graphic>
            <a:graphicData uri="http://schemas.openxmlformats.org/drawingml/2006/chart">
              <c:chart xmlns:c="http://schemas.openxmlformats.org/drawingml/2006/chart" xmlns:r="http://schemas.openxmlformats.org/officeDocument/2006/relationships" r:id="rId4"/>
            </a:graphicData>
          </a:graphic>
        </p:graphicFrame>
        <p:sp>
          <p:nvSpPr>
            <p:cNvPr id="38" name="Right Brace 37">
              <a:extLst>
                <a:ext uri="{FF2B5EF4-FFF2-40B4-BE49-F238E27FC236}">
                  <a16:creationId xmlns:a16="http://schemas.microsoft.com/office/drawing/2014/main" id="{3A47A7AE-06F8-4FE8-9FB7-62A562C9B06F}"/>
                </a:ext>
              </a:extLst>
            </p:cNvPr>
            <p:cNvSpPr/>
            <p:nvPr/>
          </p:nvSpPr>
          <p:spPr>
            <a:xfrm>
              <a:off x="4794507" y="1058863"/>
              <a:ext cx="87464" cy="8300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39" name="Right Brace 38">
              <a:extLst>
                <a:ext uri="{FF2B5EF4-FFF2-40B4-BE49-F238E27FC236}">
                  <a16:creationId xmlns:a16="http://schemas.microsoft.com/office/drawing/2014/main" id="{A0D585A9-6D26-4840-80C2-D7B6ED5FEEFD}"/>
                </a:ext>
              </a:extLst>
            </p:cNvPr>
            <p:cNvSpPr/>
            <p:nvPr/>
          </p:nvSpPr>
          <p:spPr>
            <a:xfrm>
              <a:off x="4794507" y="1995487"/>
              <a:ext cx="87464" cy="12969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40" name="Right Brace 39">
              <a:extLst>
                <a:ext uri="{FF2B5EF4-FFF2-40B4-BE49-F238E27FC236}">
                  <a16:creationId xmlns:a16="http://schemas.microsoft.com/office/drawing/2014/main" id="{A36317A2-1346-49EF-8488-4F45DA1C7D70}"/>
                </a:ext>
              </a:extLst>
            </p:cNvPr>
            <p:cNvSpPr/>
            <p:nvPr/>
          </p:nvSpPr>
          <p:spPr>
            <a:xfrm>
              <a:off x="4814261" y="3400425"/>
              <a:ext cx="87464" cy="9715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41" name="TextBox 40">
              <a:extLst>
                <a:ext uri="{FF2B5EF4-FFF2-40B4-BE49-F238E27FC236}">
                  <a16:creationId xmlns:a16="http://schemas.microsoft.com/office/drawing/2014/main" id="{A4B90061-4A44-40A7-A83E-A9E97E5E74F5}"/>
                </a:ext>
              </a:extLst>
            </p:cNvPr>
            <p:cNvSpPr txBox="1"/>
            <p:nvPr/>
          </p:nvSpPr>
          <p:spPr>
            <a:xfrm rot="16200000">
              <a:off x="-311031" y="1305087"/>
              <a:ext cx="1239442" cy="246221"/>
            </a:xfrm>
            <a:prstGeom prst="rect">
              <a:avLst/>
            </a:prstGeom>
            <a:noFill/>
          </p:spPr>
          <p:txBody>
            <a:bodyPr wrap="none" rtlCol="0">
              <a:spAutoFit/>
            </a:bodyPr>
            <a:lstStyle/>
            <a:p>
              <a:r>
                <a:rPr lang="nb-NO" sz="1000" dirty="0"/>
                <a:t>Egen organisasjon</a:t>
              </a:r>
            </a:p>
          </p:txBody>
        </p:sp>
        <p:sp>
          <p:nvSpPr>
            <p:cNvPr id="42" name="TextBox 41">
              <a:extLst>
                <a:ext uri="{FF2B5EF4-FFF2-40B4-BE49-F238E27FC236}">
                  <a16:creationId xmlns:a16="http://schemas.microsoft.com/office/drawing/2014/main" id="{E5C08BC0-12C6-4952-A3EE-99495D145C83}"/>
                </a:ext>
              </a:extLst>
            </p:cNvPr>
            <p:cNvSpPr txBox="1"/>
            <p:nvPr/>
          </p:nvSpPr>
          <p:spPr>
            <a:xfrm rot="16200000">
              <a:off x="-173975" y="2536466"/>
              <a:ext cx="965329" cy="246221"/>
            </a:xfrm>
            <a:prstGeom prst="rect">
              <a:avLst/>
            </a:prstGeom>
            <a:noFill/>
          </p:spPr>
          <p:txBody>
            <a:bodyPr wrap="none" rtlCol="0">
              <a:spAutoFit/>
            </a:bodyPr>
            <a:lstStyle/>
            <a:p>
              <a:r>
                <a:rPr lang="nb-NO" sz="1000" dirty="0"/>
                <a:t>Andre aktører</a:t>
              </a:r>
            </a:p>
          </p:txBody>
        </p:sp>
        <p:sp>
          <p:nvSpPr>
            <p:cNvPr id="43" name="TextBox 42">
              <a:extLst>
                <a:ext uri="{FF2B5EF4-FFF2-40B4-BE49-F238E27FC236}">
                  <a16:creationId xmlns:a16="http://schemas.microsoft.com/office/drawing/2014/main" id="{421C0B23-5AD7-48C9-BA79-2E750F014A26}"/>
                </a:ext>
              </a:extLst>
            </p:cNvPr>
            <p:cNvSpPr txBox="1"/>
            <p:nvPr/>
          </p:nvSpPr>
          <p:spPr>
            <a:xfrm rot="16200000">
              <a:off x="-157945" y="3743949"/>
              <a:ext cx="933269" cy="246221"/>
            </a:xfrm>
            <a:prstGeom prst="rect">
              <a:avLst/>
            </a:prstGeom>
            <a:noFill/>
          </p:spPr>
          <p:txBody>
            <a:bodyPr wrap="none" rtlCol="0">
              <a:spAutoFit/>
            </a:bodyPr>
            <a:lstStyle/>
            <a:p>
              <a:r>
                <a:rPr lang="nb-NO" sz="1000" dirty="0"/>
                <a:t>Rammevilkår</a:t>
              </a:r>
            </a:p>
          </p:txBody>
        </p:sp>
        <p:sp>
          <p:nvSpPr>
            <p:cNvPr id="44" name="TextBox 43">
              <a:extLst>
                <a:ext uri="{FF2B5EF4-FFF2-40B4-BE49-F238E27FC236}">
                  <a16:creationId xmlns:a16="http://schemas.microsoft.com/office/drawing/2014/main" id="{C7F48580-1FD3-478C-B328-97F7477EA2C6}"/>
                </a:ext>
              </a:extLst>
            </p:cNvPr>
            <p:cNvSpPr txBox="1"/>
            <p:nvPr/>
          </p:nvSpPr>
          <p:spPr>
            <a:xfrm>
              <a:off x="4944200" y="1351722"/>
              <a:ext cx="474810" cy="246221"/>
            </a:xfrm>
            <a:prstGeom prst="rect">
              <a:avLst/>
            </a:prstGeom>
            <a:noFill/>
          </p:spPr>
          <p:txBody>
            <a:bodyPr wrap="square" rtlCol="0">
              <a:spAutoFit/>
            </a:bodyPr>
            <a:lstStyle/>
            <a:p>
              <a:r>
                <a:rPr lang="nb-NO" sz="1000" b="1" dirty="0"/>
                <a:t>82 %</a:t>
              </a:r>
            </a:p>
          </p:txBody>
        </p:sp>
        <p:sp>
          <p:nvSpPr>
            <p:cNvPr id="45" name="TextBox 44">
              <a:extLst>
                <a:ext uri="{FF2B5EF4-FFF2-40B4-BE49-F238E27FC236}">
                  <a16:creationId xmlns:a16="http://schemas.microsoft.com/office/drawing/2014/main" id="{AEBCB1FE-401D-42B2-976E-62DA64ED09AA}"/>
                </a:ext>
              </a:extLst>
            </p:cNvPr>
            <p:cNvSpPr txBox="1"/>
            <p:nvPr/>
          </p:nvSpPr>
          <p:spPr>
            <a:xfrm>
              <a:off x="4964077" y="2520077"/>
              <a:ext cx="474810" cy="246221"/>
            </a:xfrm>
            <a:prstGeom prst="rect">
              <a:avLst/>
            </a:prstGeom>
            <a:noFill/>
          </p:spPr>
          <p:txBody>
            <a:bodyPr wrap="square" rtlCol="0">
              <a:spAutoFit/>
            </a:bodyPr>
            <a:lstStyle/>
            <a:p>
              <a:r>
                <a:rPr lang="nb-NO" sz="1000" b="1" dirty="0"/>
                <a:t>33 %</a:t>
              </a:r>
            </a:p>
          </p:txBody>
        </p:sp>
        <p:sp>
          <p:nvSpPr>
            <p:cNvPr id="46" name="TextBox 45">
              <a:extLst>
                <a:ext uri="{FF2B5EF4-FFF2-40B4-BE49-F238E27FC236}">
                  <a16:creationId xmlns:a16="http://schemas.microsoft.com/office/drawing/2014/main" id="{CC548594-A4AF-42CF-A99A-1AFD86D9ADDA}"/>
                </a:ext>
              </a:extLst>
            </p:cNvPr>
            <p:cNvSpPr txBox="1"/>
            <p:nvPr/>
          </p:nvSpPr>
          <p:spPr>
            <a:xfrm>
              <a:off x="4952151" y="3772601"/>
              <a:ext cx="474810" cy="246221"/>
            </a:xfrm>
            <a:prstGeom prst="rect">
              <a:avLst/>
            </a:prstGeom>
            <a:noFill/>
          </p:spPr>
          <p:txBody>
            <a:bodyPr wrap="none" rtlCol="0">
              <a:spAutoFit/>
            </a:bodyPr>
            <a:lstStyle/>
            <a:p>
              <a:r>
                <a:rPr lang="nb-NO" sz="1000" b="1" dirty="0"/>
                <a:t>71 %</a:t>
              </a:r>
            </a:p>
          </p:txBody>
        </p:sp>
      </p:grpSp>
      <p:sp>
        <p:nvSpPr>
          <p:cNvPr id="47" name="TextBox 46">
            <a:extLst>
              <a:ext uri="{FF2B5EF4-FFF2-40B4-BE49-F238E27FC236}">
                <a16:creationId xmlns:a16="http://schemas.microsoft.com/office/drawing/2014/main" id="{B5C6A8E7-1C14-44A4-89DC-B74B27860247}"/>
              </a:ext>
            </a:extLst>
          </p:cNvPr>
          <p:cNvSpPr txBox="1"/>
          <p:nvPr/>
        </p:nvSpPr>
        <p:spPr>
          <a:xfrm>
            <a:off x="34925" y="4847749"/>
            <a:ext cx="4727576" cy="246221"/>
          </a:xfrm>
          <a:prstGeom prst="rect">
            <a:avLst/>
          </a:prstGeom>
        </p:spPr>
        <p:txBody>
          <a:bodyPr vert="horz" wrap="none" lIns="0" tIns="0" rIns="0" bIns="0" rtlCol="0">
            <a:spAutoFit/>
          </a:bodyPr>
          <a:lstStyle/>
          <a:p>
            <a:pPr marL="4763"/>
            <a:r>
              <a:rPr lang="nb-NO" sz="800" i="1" dirty="0"/>
              <a:t>Q10. Hvem eller hva førte primært til at dere igangsatte den nyeste innovasjonen ved din arbeidsplass?</a:t>
            </a:r>
          </a:p>
          <a:p>
            <a:pPr marL="4763"/>
            <a:r>
              <a:rPr lang="nb-NO" sz="800" i="1" dirty="0"/>
              <a:t>Filterspørsmål: Kun stilt til de som har innført minst én innovasjon i løpet av de to siste årene. (n=644)</a:t>
            </a:r>
          </a:p>
        </p:txBody>
      </p:sp>
    </p:spTree>
    <p:extLst>
      <p:ext uri="{BB962C8B-B14F-4D97-AF65-F5344CB8AC3E}">
        <p14:creationId xmlns:p14="http://schemas.microsoft.com/office/powerpoint/2010/main" val="3238128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CE6AEB4-28AA-4A10-9D3F-AB7E262113D5}"/>
              </a:ext>
            </a:extLst>
          </p:cNvPr>
          <p:cNvSpPr>
            <a:spLocks noGrp="1"/>
          </p:cNvSpPr>
          <p:nvPr>
            <p:ph type="title"/>
          </p:nvPr>
        </p:nvSpPr>
        <p:spPr>
          <a:xfrm>
            <a:off x="711389" y="442987"/>
            <a:ext cx="7797899" cy="389530"/>
          </a:xfrm>
        </p:spPr>
        <p:txBody>
          <a:bodyPr>
            <a:noAutofit/>
          </a:bodyPr>
          <a:lstStyle/>
          <a:p>
            <a:r>
              <a:rPr lang="nb-NO" sz="2000" dirty="0"/>
              <a:t>Nær 1 av 2 egenutviklede innovasjoner primært igangsatt av medarbeidere på arbeidsplassen</a:t>
            </a:r>
            <a:endParaRPr lang="nb-NO" sz="1800" dirty="0"/>
          </a:p>
        </p:txBody>
      </p:sp>
      <p:sp>
        <p:nvSpPr>
          <p:cNvPr id="47" name="TextBox 46">
            <a:extLst>
              <a:ext uri="{FF2B5EF4-FFF2-40B4-BE49-F238E27FC236}">
                <a16:creationId xmlns:a16="http://schemas.microsoft.com/office/drawing/2014/main" id="{B5C6A8E7-1C14-44A4-89DC-B74B27860247}"/>
              </a:ext>
            </a:extLst>
          </p:cNvPr>
          <p:cNvSpPr txBox="1"/>
          <p:nvPr/>
        </p:nvSpPr>
        <p:spPr>
          <a:xfrm>
            <a:off x="34925" y="4847749"/>
            <a:ext cx="7231467" cy="246221"/>
          </a:xfrm>
          <a:prstGeom prst="rect">
            <a:avLst/>
          </a:prstGeom>
        </p:spPr>
        <p:txBody>
          <a:bodyPr vert="horz" wrap="none" lIns="0" tIns="0" rIns="0" bIns="0" rtlCol="0">
            <a:spAutoFit/>
          </a:bodyPr>
          <a:lstStyle/>
          <a:p>
            <a:pPr marL="4763"/>
            <a:r>
              <a:rPr lang="nb-NO" sz="800" i="1" dirty="0"/>
              <a:t>Q10. Hvem eller hva førte primært til at dere igangsatte den nyeste innovasjonen ved din arbeidsplass? krysset med Q8 «For den nyeste innovasjonen var …»</a:t>
            </a:r>
          </a:p>
          <a:p>
            <a:pPr marL="4763"/>
            <a:r>
              <a:rPr lang="nb-NO" sz="800" i="1" dirty="0"/>
              <a:t>Filterspørsmål: Kun stilt til de som har innført minst én innovasjon i løpet av de to siste årene. (n=644)</a:t>
            </a:r>
          </a:p>
        </p:txBody>
      </p:sp>
      <p:grpSp>
        <p:nvGrpSpPr>
          <p:cNvPr id="17" name="Group 16">
            <a:extLst>
              <a:ext uri="{FF2B5EF4-FFF2-40B4-BE49-F238E27FC236}">
                <a16:creationId xmlns:a16="http://schemas.microsoft.com/office/drawing/2014/main" id="{7BC8D4A6-BE7F-4891-8EEE-AE190E17CFC3}"/>
              </a:ext>
            </a:extLst>
          </p:cNvPr>
          <p:cNvGrpSpPr/>
          <p:nvPr/>
        </p:nvGrpSpPr>
        <p:grpSpPr>
          <a:xfrm>
            <a:off x="2483001" y="956160"/>
            <a:ext cx="6074796" cy="3560039"/>
            <a:chOff x="-962112" y="900642"/>
            <a:chExt cx="6074796" cy="3560039"/>
          </a:xfrm>
        </p:grpSpPr>
        <p:graphicFrame>
          <p:nvGraphicFramePr>
            <p:cNvPr id="18" name="Chart 17">
              <a:extLst>
                <a:ext uri="{FF2B5EF4-FFF2-40B4-BE49-F238E27FC236}">
                  <a16:creationId xmlns:a16="http://schemas.microsoft.com/office/drawing/2014/main" id="{23B2E3C3-0806-4BA3-B359-6CEFCC86CB64}"/>
                </a:ext>
              </a:extLst>
            </p:cNvPr>
            <p:cNvGraphicFramePr/>
            <p:nvPr>
              <p:extLst>
                <p:ext uri="{D42A27DB-BD31-4B8C-83A1-F6EECF244321}">
                  <p14:modId xmlns:p14="http://schemas.microsoft.com/office/powerpoint/2010/main" val="31242333"/>
                </p:ext>
              </p:extLst>
            </p:nvPr>
          </p:nvGraphicFramePr>
          <p:xfrm>
            <a:off x="-962112" y="900642"/>
            <a:ext cx="6074796" cy="3560039"/>
          </p:xfrm>
          <a:graphic>
            <a:graphicData uri="http://schemas.openxmlformats.org/drawingml/2006/chart">
              <c:chart xmlns:c="http://schemas.openxmlformats.org/drawingml/2006/chart" xmlns:r="http://schemas.openxmlformats.org/officeDocument/2006/relationships" r:id="rId4"/>
            </a:graphicData>
          </a:graphic>
        </p:graphicFrame>
        <p:sp>
          <p:nvSpPr>
            <p:cNvPr id="19" name="Right Brace 18">
              <a:extLst>
                <a:ext uri="{FF2B5EF4-FFF2-40B4-BE49-F238E27FC236}">
                  <a16:creationId xmlns:a16="http://schemas.microsoft.com/office/drawing/2014/main" id="{0040BD07-AAD6-4A87-9D5A-1BF4B47A6315}"/>
                </a:ext>
              </a:extLst>
            </p:cNvPr>
            <p:cNvSpPr/>
            <p:nvPr/>
          </p:nvSpPr>
          <p:spPr>
            <a:xfrm>
              <a:off x="2765682" y="980225"/>
              <a:ext cx="149692" cy="333379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0" name="TextBox 19">
              <a:extLst>
                <a:ext uri="{FF2B5EF4-FFF2-40B4-BE49-F238E27FC236}">
                  <a16:creationId xmlns:a16="http://schemas.microsoft.com/office/drawing/2014/main" id="{B6E9C71B-92D3-44C3-B25F-7C5431D641A4}"/>
                </a:ext>
              </a:extLst>
            </p:cNvPr>
            <p:cNvSpPr txBox="1"/>
            <p:nvPr/>
          </p:nvSpPr>
          <p:spPr>
            <a:xfrm rot="16200000">
              <a:off x="-1311156" y="2385488"/>
              <a:ext cx="1239442" cy="246221"/>
            </a:xfrm>
            <a:prstGeom prst="rect">
              <a:avLst/>
            </a:prstGeom>
            <a:noFill/>
          </p:spPr>
          <p:txBody>
            <a:bodyPr wrap="none" rtlCol="0">
              <a:spAutoFit/>
            </a:bodyPr>
            <a:lstStyle/>
            <a:p>
              <a:r>
                <a:rPr lang="nb-NO" sz="1000" dirty="0"/>
                <a:t>Egen organisasjon</a:t>
              </a:r>
            </a:p>
          </p:txBody>
        </p:sp>
        <p:sp>
          <p:nvSpPr>
            <p:cNvPr id="21" name="TextBox 20">
              <a:extLst>
                <a:ext uri="{FF2B5EF4-FFF2-40B4-BE49-F238E27FC236}">
                  <a16:creationId xmlns:a16="http://schemas.microsoft.com/office/drawing/2014/main" id="{B7D52948-8D2E-435F-9B58-D55E2B345348}"/>
                </a:ext>
              </a:extLst>
            </p:cNvPr>
            <p:cNvSpPr txBox="1"/>
            <p:nvPr/>
          </p:nvSpPr>
          <p:spPr>
            <a:xfrm>
              <a:off x="2915374" y="2511334"/>
              <a:ext cx="625933" cy="261610"/>
            </a:xfrm>
            <a:prstGeom prst="rect">
              <a:avLst/>
            </a:prstGeom>
            <a:noFill/>
          </p:spPr>
          <p:txBody>
            <a:bodyPr wrap="square" rtlCol="0">
              <a:spAutoFit/>
            </a:bodyPr>
            <a:lstStyle/>
            <a:p>
              <a:r>
                <a:rPr lang="nb-NO" sz="1100" b="1" dirty="0"/>
                <a:t>82 %</a:t>
              </a:r>
            </a:p>
          </p:txBody>
        </p:sp>
      </p:grpSp>
      <p:sp>
        <p:nvSpPr>
          <p:cNvPr id="22" name="Rectangle: Rounded Corners 21">
            <a:extLst>
              <a:ext uri="{FF2B5EF4-FFF2-40B4-BE49-F238E27FC236}">
                <a16:creationId xmlns:a16="http://schemas.microsoft.com/office/drawing/2014/main" id="{8F911333-C28D-4D7B-A882-15057D6FE510}"/>
              </a:ext>
            </a:extLst>
          </p:cNvPr>
          <p:cNvSpPr/>
          <p:nvPr/>
        </p:nvSpPr>
        <p:spPr>
          <a:xfrm>
            <a:off x="495300" y="1847851"/>
            <a:ext cx="2135267" cy="180975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solidFill>
                  <a:schemeClr val="tx1">
                    <a:lumMod val="75000"/>
                    <a:lumOff val="25000"/>
                  </a:schemeClr>
                </a:solidFill>
              </a:rPr>
              <a:t>I virksomheter som hvor den nyeste innovasjonen var egenutviklet, svarer nær halvparten (49 %) at medarbeidere på arbeidsplassen primært førte til at de igangsatte den nyeste innovasjonen. Gjennomsnittet er på 30 %. </a:t>
            </a:r>
          </a:p>
        </p:txBody>
      </p:sp>
    </p:spTree>
    <p:extLst>
      <p:ext uri="{BB962C8B-B14F-4D97-AF65-F5344CB8AC3E}">
        <p14:creationId xmlns:p14="http://schemas.microsoft.com/office/powerpoint/2010/main" val="1567968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CE6AEB4-28AA-4A10-9D3F-AB7E262113D5}"/>
              </a:ext>
            </a:extLst>
          </p:cNvPr>
          <p:cNvSpPr>
            <a:spLocks noGrp="1"/>
          </p:cNvSpPr>
          <p:nvPr>
            <p:ph type="title"/>
          </p:nvPr>
        </p:nvSpPr>
        <p:spPr>
          <a:xfrm>
            <a:off x="711389" y="362945"/>
            <a:ext cx="7797899" cy="389530"/>
          </a:xfrm>
        </p:spPr>
        <p:txBody>
          <a:bodyPr>
            <a:noAutofit/>
          </a:bodyPr>
          <a:lstStyle/>
          <a:p>
            <a:r>
              <a:rPr lang="nb-NO" sz="2000" dirty="0"/>
              <a:t>Nær 1 av 5 innovasjoner som var en kopi, primært sett igangsatt av innovasjoner gjennomført ved andre norske offentlige arbeidsplasser</a:t>
            </a:r>
            <a:endParaRPr lang="nb-NO" sz="1800" dirty="0"/>
          </a:p>
        </p:txBody>
      </p:sp>
      <p:sp>
        <p:nvSpPr>
          <p:cNvPr id="47" name="TextBox 46">
            <a:extLst>
              <a:ext uri="{FF2B5EF4-FFF2-40B4-BE49-F238E27FC236}">
                <a16:creationId xmlns:a16="http://schemas.microsoft.com/office/drawing/2014/main" id="{B5C6A8E7-1C14-44A4-89DC-B74B27860247}"/>
              </a:ext>
            </a:extLst>
          </p:cNvPr>
          <p:cNvSpPr txBox="1"/>
          <p:nvPr/>
        </p:nvSpPr>
        <p:spPr>
          <a:xfrm>
            <a:off x="34925" y="4847749"/>
            <a:ext cx="7252306" cy="246221"/>
          </a:xfrm>
          <a:prstGeom prst="rect">
            <a:avLst/>
          </a:prstGeom>
        </p:spPr>
        <p:txBody>
          <a:bodyPr vert="horz" wrap="none" lIns="0" tIns="0" rIns="0" bIns="0" rtlCol="0">
            <a:spAutoFit/>
          </a:bodyPr>
          <a:lstStyle/>
          <a:p>
            <a:pPr marL="4763"/>
            <a:r>
              <a:rPr lang="nb-NO" sz="800" i="1" dirty="0"/>
              <a:t>Q10. Hvem eller hva førte primært til at dere igangsatte den nyeste innovasjonen ved din arbeidsplass? krysset med Q8 «For den nyeste innovasjonen var …»</a:t>
            </a:r>
          </a:p>
          <a:p>
            <a:pPr marL="4763"/>
            <a:r>
              <a:rPr lang="nb-NO" sz="800" i="1" dirty="0"/>
              <a:t>Filterspørsmål: Kun stilt til de som har innført minst én innovasjon i løpet av de to siste årene. (n=644)</a:t>
            </a:r>
          </a:p>
        </p:txBody>
      </p:sp>
      <p:grpSp>
        <p:nvGrpSpPr>
          <p:cNvPr id="23" name="Group 22">
            <a:extLst>
              <a:ext uri="{FF2B5EF4-FFF2-40B4-BE49-F238E27FC236}">
                <a16:creationId xmlns:a16="http://schemas.microsoft.com/office/drawing/2014/main" id="{91033B09-48D6-445B-97AE-C104051A18A8}"/>
              </a:ext>
            </a:extLst>
          </p:cNvPr>
          <p:cNvGrpSpPr/>
          <p:nvPr/>
        </p:nvGrpSpPr>
        <p:grpSpPr>
          <a:xfrm>
            <a:off x="1332807" y="1032360"/>
            <a:ext cx="7344095" cy="3560039"/>
            <a:chOff x="-962112" y="900642"/>
            <a:chExt cx="6074796" cy="3560039"/>
          </a:xfrm>
        </p:grpSpPr>
        <p:graphicFrame>
          <p:nvGraphicFramePr>
            <p:cNvPr id="24" name="Chart 23">
              <a:extLst>
                <a:ext uri="{FF2B5EF4-FFF2-40B4-BE49-F238E27FC236}">
                  <a16:creationId xmlns:a16="http://schemas.microsoft.com/office/drawing/2014/main" id="{8C9C18A2-6537-4185-ABD2-BF489E458433}"/>
                </a:ext>
              </a:extLst>
            </p:cNvPr>
            <p:cNvGraphicFramePr/>
            <p:nvPr>
              <p:extLst>
                <p:ext uri="{D42A27DB-BD31-4B8C-83A1-F6EECF244321}">
                  <p14:modId xmlns:p14="http://schemas.microsoft.com/office/powerpoint/2010/main" val="3244066508"/>
                </p:ext>
              </p:extLst>
            </p:nvPr>
          </p:nvGraphicFramePr>
          <p:xfrm>
            <a:off x="-962112" y="900642"/>
            <a:ext cx="6074796" cy="3560039"/>
          </p:xfrm>
          <a:graphic>
            <a:graphicData uri="http://schemas.openxmlformats.org/drawingml/2006/chart">
              <c:chart xmlns:c="http://schemas.openxmlformats.org/drawingml/2006/chart" xmlns:r="http://schemas.openxmlformats.org/officeDocument/2006/relationships" r:id="rId4"/>
            </a:graphicData>
          </a:graphic>
        </p:graphicFrame>
        <p:sp>
          <p:nvSpPr>
            <p:cNvPr id="25" name="Right Brace 24">
              <a:extLst>
                <a:ext uri="{FF2B5EF4-FFF2-40B4-BE49-F238E27FC236}">
                  <a16:creationId xmlns:a16="http://schemas.microsoft.com/office/drawing/2014/main" id="{CCE66E1F-4858-476A-A3EE-7861A080045B}"/>
                </a:ext>
              </a:extLst>
            </p:cNvPr>
            <p:cNvSpPr/>
            <p:nvPr/>
          </p:nvSpPr>
          <p:spPr>
            <a:xfrm>
              <a:off x="3230213" y="1028293"/>
              <a:ext cx="45719" cy="330538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6" name="TextBox 25">
              <a:extLst>
                <a:ext uri="{FF2B5EF4-FFF2-40B4-BE49-F238E27FC236}">
                  <a16:creationId xmlns:a16="http://schemas.microsoft.com/office/drawing/2014/main" id="{F58DF462-830D-43C0-A45F-97B174A3B77C}"/>
                </a:ext>
              </a:extLst>
            </p:cNvPr>
            <p:cNvSpPr txBox="1"/>
            <p:nvPr/>
          </p:nvSpPr>
          <p:spPr>
            <a:xfrm rot="16200000">
              <a:off x="-173975" y="2536466"/>
              <a:ext cx="965329" cy="246221"/>
            </a:xfrm>
            <a:prstGeom prst="rect">
              <a:avLst/>
            </a:prstGeom>
            <a:noFill/>
          </p:spPr>
          <p:txBody>
            <a:bodyPr wrap="none" rtlCol="0">
              <a:spAutoFit/>
            </a:bodyPr>
            <a:lstStyle/>
            <a:p>
              <a:r>
                <a:rPr lang="nb-NO" sz="1000" dirty="0"/>
                <a:t>Andre aktører</a:t>
              </a:r>
            </a:p>
          </p:txBody>
        </p:sp>
        <p:sp>
          <p:nvSpPr>
            <p:cNvPr id="27" name="TextBox 26">
              <a:extLst>
                <a:ext uri="{FF2B5EF4-FFF2-40B4-BE49-F238E27FC236}">
                  <a16:creationId xmlns:a16="http://schemas.microsoft.com/office/drawing/2014/main" id="{570B6767-93CC-498F-95C3-A212E976499A}"/>
                </a:ext>
              </a:extLst>
            </p:cNvPr>
            <p:cNvSpPr txBox="1"/>
            <p:nvPr/>
          </p:nvSpPr>
          <p:spPr>
            <a:xfrm>
              <a:off x="3264222" y="2570451"/>
              <a:ext cx="474810" cy="246221"/>
            </a:xfrm>
            <a:prstGeom prst="rect">
              <a:avLst/>
            </a:prstGeom>
            <a:noFill/>
          </p:spPr>
          <p:txBody>
            <a:bodyPr wrap="square" rtlCol="0">
              <a:spAutoFit/>
            </a:bodyPr>
            <a:lstStyle/>
            <a:p>
              <a:r>
                <a:rPr lang="nb-NO" sz="1000" b="1" dirty="0"/>
                <a:t>33 %</a:t>
              </a:r>
            </a:p>
          </p:txBody>
        </p:sp>
      </p:grpSp>
    </p:spTree>
    <p:extLst>
      <p:ext uri="{BB962C8B-B14F-4D97-AF65-F5344CB8AC3E}">
        <p14:creationId xmlns:p14="http://schemas.microsoft.com/office/powerpoint/2010/main" val="179322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6777817" cy="440762"/>
          </a:xfrm>
          <a:prstGeom prst="rect">
            <a:avLst/>
          </a:prstGeom>
          <a:noFill/>
        </p:spPr>
        <p:txBody>
          <a:bodyPr wrap="none" rtlCol="0">
            <a:spAutoFit/>
          </a:bodyPr>
          <a:lstStyle/>
          <a:p>
            <a:r>
              <a:rPr lang="nb-NO" dirty="0"/>
              <a:t>Kjennetegn ved innovative virksomheter – Innhold</a:t>
            </a:r>
          </a:p>
        </p:txBody>
      </p:sp>
      <p:sp>
        <p:nvSpPr>
          <p:cNvPr id="7" name="TextBox 6">
            <a:extLst>
              <a:ext uri="{FF2B5EF4-FFF2-40B4-BE49-F238E27FC236}">
                <a16:creationId xmlns:a16="http://schemas.microsoft.com/office/drawing/2014/main" id="{B223181F-CDA0-4FEE-A3CA-AC25670EE7A7}"/>
              </a:ext>
            </a:extLst>
          </p:cNvPr>
          <p:cNvSpPr txBox="1"/>
          <p:nvPr/>
        </p:nvSpPr>
        <p:spPr>
          <a:xfrm>
            <a:off x="238286" y="868717"/>
            <a:ext cx="8256009" cy="3554819"/>
          </a:xfrm>
          <a:prstGeom prst="rect">
            <a:avLst/>
          </a:prstGeom>
          <a:noFill/>
        </p:spPr>
        <p:txBody>
          <a:bodyPr wrap="square" rtlCol="0">
            <a:spAutoFit/>
          </a:bodyPr>
          <a:lstStyle/>
          <a:p>
            <a:pPr marL="171450" indent="-171450">
              <a:buFont typeface="Arial" panose="020B0604020202020204" pitchFamily="34" charset="0"/>
              <a:buChar char="•"/>
            </a:pPr>
            <a:r>
              <a:rPr lang="nb-NO" sz="900" dirty="0"/>
              <a:t>I dette dypdykket hadde vi som mål å se på kjennetegn virksomheter i offentlig sektor som har innført minst én innovasjon. Er det noen kjennetegn ved de som har gjennomført som skiller seg fra de som ikke har gjennomført minst én innovasjon i løpet av de siste to årene. Vi har også sett på hvilke kjennetegn det er ved virksomhetene som er den første til å innføre og utvikle den nyeste innovasjonen, virksomhetene hvor den nyeste innovasjonen er inspirert av andre, men vesentlig tilpasset egen arbeidsplass og hvor den nyeste innovasjonen i stor grad er en kopi av andres løsninger. </a:t>
            </a:r>
          </a:p>
          <a:p>
            <a:pPr marL="171450" indent="-171450">
              <a:buFont typeface="Arial" panose="020B0604020202020204" pitchFamily="34" charset="0"/>
              <a:buChar char="•"/>
            </a:pPr>
            <a:endParaRPr lang="nb-NO" sz="900" dirty="0"/>
          </a:p>
          <a:p>
            <a:pPr marL="171450" indent="-171450">
              <a:buFont typeface="Arial" panose="020B0604020202020204" pitchFamily="34" charset="0"/>
              <a:buChar char="•"/>
            </a:pPr>
            <a:r>
              <a:rPr lang="nb-NO" sz="900" dirty="0"/>
              <a:t>For å kunne se på dette har vi sett nærmere på kjennetegn slik som størrelse, hovedmålgruppe, om de har hatt flere innovasjonsforsøk som ikke har ført til forbedringer, hvem de har samarbeidet med, hvem som primært har igangsatt den nyeste innovasjonen, og om de har evaluert effektene av den nyeste innovasjonen eller ikke.</a:t>
            </a:r>
          </a:p>
          <a:p>
            <a:pPr marL="171450" indent="-171450">
              <a:buFont typeface="Arial" panose="020B0604020202020204" pitchFamily="34" charset="0"/>
              <a:buChar char="•"/>
            </a:pPr>
            <a:endParaRPr lang="nb-NO" sz="900" dirty="0"/>
          </a:p>
          <a:p>
            <a:pPr marL="171450" indent="-171450">
              <a:buFont typeface="Arial" panose="020B0604020202020204" pitchFamily="34" charset="0"/>
              <a:buChar char="•"/>
            </a:pPr>
            <a:r>
              <a:rPr lang="nb-NO" sz="900" dirty="0"/>
              <a:t>Rapporten har følgende oppbygging; Vi ser først på antall ansatte i virksomheten, og om dette har innspill på sannsynligheten for at virksomheten har innført minst én innovasjon, samt om den nyeste innovasjonen er en kopi, er inspirert av andre eller er egenutviklet. Vi ser så på hovedmålgruppen til virksomhetene, altså hvem virksomheten i hovedsak retter seg mot før vi går videre og ser på om virksomhetene har hatt ett eller flere innovasjonsforsøk. Videre ser vi på om virksomhetene har samarbeidet med andre i innovasjonsarbeidet. Avslutningsvis ser vi på hvem som primært sett igangsatte den nyeste innovasjonen, før vi runder av med om virksomheten har evaluert effektene av den nyeste innovasjonen eller ikke. Om virksomheten har hatt flere innovasjonsforsøk, om de har samarbeidet med andre, og om de har evaluert den siste innovasjonen er kun stilt til virksomhetene som har innført minst én innovasjon. Dette gjør at vi ikke får sammenlignet dette med virksomheter som ikke har innført innovasjon i løpet av de to siste årene. </a:t>
            </a:r>
          </a:p>
          <a:p>
            <a:pPr marL="171450" indent="-171450">
              <a:buFont typeface="Arial" panose="020B0604020202020204" pitchFamily="34" charset="0"/>
              <a:buChar char="•"/>
            </a:pPr>
            <a:endParaRPr lang="nb-NO" sz="900" dirty="0"/>
          </a:p>
          <a:p>
            <a:pPr marL="171450" indent="-171450">
              <a:buFont typeface="Arial" panose="020B0604020202020204" pitchFamily="34" charset="0"/>
              <a:buChar char="•"/>
            </a:pPr>
            <a:r>
              <a:rPr lang="nb-NO" sz="900" dirty="0"/>
              <a:t>Et ønske var å se på tilknytnings- og organiseringsform og budsjetteringsform. Disse er ikke presentert i rapporten da det ikke var noen tydelige forskjeller mellom de ulike kjennetegnene på virksomhetene, i tillegg til et lave antall virksomheter i enkelte av gruppene som utgjør for stor usikkerhet, samt mulig problematikk vedrørende identifisering av enkeltvirksomheter. Det er heller ikke vist forskjellene mellom sentral-, region- og lokalkontor i rapporten. Det var ingen forskjeller i forhold til om de hadde innført minst én innovasjon eller ikke i løpet av de to siste årene. </a:t>
            </a:r>
          </a:p>
          <a:p>
            <a:pPr marL="171450" indent="-171450">
              <a:buFont typeface="Arial" panose="020B0604020202020204" pitchFamily="34" charset="0"/>
              <a:buChar char="•"/>
            </a:pPr>
            <a:endParaRPr lang="nb-NO" sz="900" dirty="0"/>
          </a:p>
          <a:p>
            <a:pPr marL="171450" indent="-171450">
              <a:buFont typeface="Arial" panose="020B0604020202020204" pitchFamily="34" charset="0"/>
              <a:buChar char="•"/>
            </a:pPr>
            <a:r>
              <a:rPr lang="nb-NO" sz="900" dirty="0"/>
              <a:t>Dataene brukt i denne rapporten er hentet fra innovasjonsbarometeret i staten, gjennomført for Direktoratet for forvaltning og IKT høsten 2018, av analyseinstituttet </a:t>
            </a:r>
            <a:r>
              <a:rPr lang="nb-NO" sz="900" dirty="0" err="1"/>
              <a:t>Ipsos</a:t>
            </a:r>
            <a:r>
              <a:rPr lang="nb-NO" sz="900" dirty="0"/>
              <a:t>. </a:t>
            </a:r>
          </a:p>
          <a:p>
            <a:endParaRPr lang="nb-NO" sz="900" dirty="0"/>
          </a:p>
        </p:txBody>
      </p:sp>
    </p:spTree>
    <p:extLst>
      <p:ext uri="{BB962C8B-B14F-4D97-AF65-F5344CB8AC3E}">
        <p14:creationId xmlns:p14="http://schemas.microsoft.com/office/powerpoint/2010/main" val="302578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CE6AEB4-28AA-4A10-9D3F-AB7E262113D5}"/>
              </a:ext>
            </a:extLst>
          </p:cNvPr>
          <p:cNvSpPr>
            <a:spLocks noGrp="1"/>
          </p:cNvSpPr>
          <p:nvPr>
            <p:ph type="title"/>
          </p:nvPr>
        </p:nvSpPr>
        <p:spPr>
          <a:xfrm>
            <a:off x="711389" y="362945"/>
            <a:ext cx="7797899" cy="389530"/>
          </a:xfrm>
        </p:spPr>
        <p:txBody>
          <a:bodyPr>
            <a:noAutofit/>
          </a:bodyPr>
          <a:lstStyle/>
          <a:p>
            <a:r>
              <a:rPr lang="nb-NO" sz="2000" dirty="0"/>
              <a:t>Over 1 av 3 nyeste innovasjoner som var en kopi, primært igangsatt av ny teknologi eller innsparinger og effektiviseringskrav</a:t>
            </a:r>
            <a:endParaRPr lang="nb-NO" sz="1800" dirty="0"/>
          </a:p>
        </p:txBody>
      </p:sp>
      <p:sp>
        <p:nvSpPr>
          <p:cNvPr id="47" name="TextBox 46">
            <a:extLst>
              <a:ext uri="{FF2B5EF4-FFF2-40B4-BE49-F238E27FC236}">
                <a16:creationId xmlns:a16="http://schemas.microsoft.com/office/drawing/2014/main" id="{B5C6A8E7-1C14-44A4-89DC-B74B27860247}"/>
              </a:ext>
            </a:extLst>
          </p:cNvPr>
          <p:cNvSpPr txBox="1"/>
          <p:nvPr/>
        </p:nvSpPr>
        <p:spPr>
          <a:xfrm>
            <a:off x="34925" y="4847749"/>
            <a:ext cx="7252306" cy="246221"/>
          </a:xfrm>
          <a:prstGeom prst="rect">
            <a:avLst/>
          </a:prstGeom>
        </p:spPr>
        <p:txBody>
          <a:bodyPr vert="horz" wrap="none" lIns="0" tIns="0" rIns="0" bIns="0" rtlCol="0">
            <a:spAutoFit/>
          </a:bodyPr>
          <a:lstStyle/>
          <a:p>
            <a:pPr marL="4763"/>
            <a:r>
              <a:rPr lang="nb-NO" sz="800" i="1" dirty="0"/>
              <a:t>Q10. Hvem eller hva førte primært til at dere igangsatte den nyeste innovasjonen ved din arbeidsplass? krysset med Q8 «For den nyeste innovasjonen var …»</a:t>
            </a:r>
          </a:p>
          <a:p>
            <a:pPr marL="4763"/>
            <a:r>
              <a:rPr lang="nb-NO" sz="800" i="1" dirty="0"/>
              <a:t>Filterspørsmål: Kun stilt til de som har innført minst én innovasjon i løpet av de to siste årene. (n=644)</a:t>
            </a:r>
          </a:p>
        </p:txBody>
      </p:sp>
      <p:grpSp>
        <p:nvGrpSpPr>
          <p:cNvPr id="17" name="Group 16">
            <a:extLst>
              <a:ext uri="{FF2B5EF4-FFF2-40B4-BE49-F238E27FC236}">
                <a16:creationId xmlns:a16="http://schemas.microsoft.com/office/drawing/2014/main" id="{BC6DE8C4-6548-4B7B-9AA0-C63693C97239}"/>
              </a:ext>
            </a:extLst>
          </p:cNvPr>
          <p:cNvGrpSpPr/>
          <p:nvPr/>
        </p:nvGrpSpPr>
        <p:grpSpPr>
          <a:xfrm>
            <a:off x="1946999" y="1032360"/>
            <a:ext cx="7046595" cy="3560039"/>
            <a:chOff x="-868138" y="900642"/>
            <a:chExt cx="7046595" cy="3560039"/>
          </a:xfrm>
        </p:grpSpPr>
        <p:graphicFrame>
          <p:nvGraphicFramePr>
            <p:cNvPr id="18" name="Chart 17">
              <a:extLst>
                <a:ext uri="{FF2B5EF4-FFF2-40B4-BE49-F238E27FC236}">
                  <a16:creationId xmlns:a16="http://schemas.microsoft.com/office/drawing/2014/main" id="{5597025E-0890-4543-B2D8-7F4B1C55FF42}"/>
                </a:ext>
              </a:extLst>
            </p:cNvPr>
            <p:cNvGraphicFramePr/>
            <p:nvPr>
              <p:extLst>
                <p:ext uri="{D42A27DB-BD31-4B8C-83A1-F6EECF244321}">
                  <p14:modId xmlns:p14="http://schemas.microsoft.com/office/powerpoint/2010/main" val="2277093981"/>
                </p:ext>
              </p:extLst>
            </p:nvPr>
          </p:nvGraphicFramePr>
          <p:xfrm>
            <a:off x="-868138" y="900642"/>
            <a:ext cx="7046595" cy="3560039"/>
          </p:xfrm>
          <a:graphic>
            <a:graphicData uri="http://schemas.openxmlformats.org/drawingml/2006/chart">
              <c:chart xmlns:c="http://schemas.openxmlformats.org/drawingml/2006/chart" xmlns:r="http://schemas.openxmlformats.org/officeDocument/2006/relationships" r:id="rId4"/>
            </a:graphicData>
          </a:graphic>
        </p:graphicFrame>
        <p:sp>
          <p:nvSpPr>
            <p:cNvPr id="19" name="Right Brace 18">
              <a:extLst>
                <a:ext uri="{FF2B5EF4-FFF2-40B4-BE49-F238E27FC236}">
                  <a16:creationId xmlns:a16="http://schemas.microsoft.com/office/drawing/2014/main" id="{838D337E-5442-4594-A309-9440484A06B7}"/>
                </a:ext>
              </a:extLst>
            </p:cNvPr>
            <p:cNvSpPr/>
            <p:nvPr/>
          </p:nvSpPr>
          <p:spPr>
            <a:xfrm>
              <a:off x="3936384" y="1077957"/>
              <a:ext cx="45719" cy="329401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0" name="TextBox 19">
              <a:extLst>
                <a:ext uri="{FF2B5EF4-FFF2-40B4-BE49-F238E27FC236}">
                  <a16:creationId xmlns:a16="http://schemas.microsoft.com/office/drawing/2014/main" id="{6E7DF697-86B0-4CAA-9B0D-54D0518B95CC}"/>
                </a:ext>
              </a:extLst>
            </p:cNvPr>
            <p:cNvSpPr txBox="1"/>
            <p:nvPr/>
          </p:nvSpPr>
          <p:spPr>
            <a:xfrm rot="16200000">
              <a:off x="-941954" y="2267027"/>
              <a:ext cx="933269" cy="246221"/>
            </a:xfrm>
            <a:prstGeom prst="rect">
              <a:avLst/>
            </a:prstGeom>
            <a:noFill/>
          </p:spPr>
          <p:txBody>
            <a:bodyPr wrap="none" rtlCol="0">
              <a:spAutoFit/>
            </a:bodyPr>
            <a:lstStyle/>
            <a:p>
              <a:r>
                <a:rPr lang="nb-NO" sz="1000" dirty="0"/>
                <a:t>Rammevilkår</a:t>
              </a:r>
            </a:p>
          </p:txBody>
        </p:sp>
        <p:sp>
          <p:nvSpPr>
            <p:cNvPr id="21" name="TextBox 20">
              <a:extLst>
                <a:ext uri="{FF2B5EF4-FFF2-40B4-BE49-F238E27FC236}">
                  <a16:creationId xmlns:a16="http://schemas.microsoft.com/office/drawing/2014/main" id="{A1FB8819-F313-461C-BB0F-6023D8D437B0}"/>
                </a:ext>
              </a:extLst>
            </p:cNvPr>
            <p:cNvSpPr txBox="1"/>
            <p:nvPr/>
          </p:nvSpPr>
          <p:spPr>
            <a:xfrm>
              <a:off x="3982103" y="2610551"/>
              <a:ext cx="474810" cy="246221"/>
            </a:xfrm>
            <a:prstGeom prst="rect">
              <a:avLst/>
            </a:prstGeom>
            <a:noFill/>
          </p:spPr>
          <p:txBody>
            <a:bodyPr wrap="none" rtlCol="0">
              <a:spAutoFit/>
            </a:bodyPr>
            <a:lstStyle/>
            <a:p>
              <a:r>
                <a:rPr lang="nb-NO" sz="1000" b="1" dirty="0"/>
                <a:t>71 %</a:t>
              </a:r>
            </a:p>
          </p:txBody>
        </p:sp>
      </p:grpSp>
      <p:sp>
        <p:nvSpPr>
          <p:cNvPr id="22" name="Rectangle: Rounded Corners 21">
            <a:extLst>
              <a:ext uri="{FF2B5EF4-FFF2-40B4-BE49-F238E27FC236}">
                <a16:creationId xmlns:a16="http://schemas.microsoft.com/office/drawing/2014/main" id="{3DE8FC3F-CDD4-44D9-A89E-57767D06C40E}"/>
              </a:ext>
            </a:extLst>
          </p:cNvPr>
          <p:cNvSpPr/>
          <p:nvPr/>
        </p:nvSpPr>
        <p:spPr>
          <a:xfrm>
            <a:off x="270164" y="1196622"/>
            <a:ext cx="1946543" cy="3003903"/>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75000"/>
                    <a:lumOff val="25000"/>
                  </a:schemeClr>
                </a:solidFill>
              </a:rPr>
              <a:t>Av virksomheter hvis siste innovasjon i stor grad var en kopi av andres løsninger, svarte en større andel (38 %) enn snittet (28 %) at ny teknologi primært førte til at de igangsatte den nyeste innovasjonen. </a:t>
            </a:r>
          </a:p>
          <a:p>
            <a:pPr algn="ctr"/>
            <a:endParaRPr lang="nb-NO" sz="1000" dirty="0">
              <a:solidFill>
                <a:schemeClr val="tx1">
                  <a:lumMod val="75000"/>
                  <a:lumOff val="25000"/>
                </a:schemeClr>
              </a:solidFill>
            </a:endParaRPr>
          </a:p>
          <a:p>
            <a:pPr algn="ctr"/>
            <a:r>
              <a:rPr lang="nb-NO" sz="1000" dirty="0">
                <a:solidFill>
                  <a:schemeClr val="tx1">
                    <a:lumMod val="75000"/>
                    <a:lumOff val="25000"/>
                  </a:schemeClr>
                </a:solidFill>
              </a:rPr>
              <a:t>Blant virksomheter hvis siste innovasjon var egenutviklet svarte en mindre andel (19 %) enn snittet (32 %) at innsparinger eller effektiviseringskrav primært førte til at de igangsatte den nyeste innovasjonen.</a:t>
            </a:r>
          </a:p>
        </p:txBody>
      </p:sp>
    </p:spTree>
    <p:extLst>
      <p:ext uri="{BB962C8B-B14F-4D97-AF65-F5344CB8AC3E}">
        <p14:creationId xmlns:p14="http://schemas.microsoft.com/office/powerpoint/2010/main" val="207276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5318635" cy="440762"/>
          </a:xfrm>
          <a:prstGeom prst="rect">
            <a:avLst/>
          </a:prstGeom>
          <a:noFill/>
        </p:spPr>
        <p:txBody>
          <a:bodyPr wrap="none" rtlCol="0">
            <a:spAutoFit/>
          </a:bodyPr>
          <a:lstStyle/>
          <a:p>
            <a:r>
              <a:rPr lang="nb-NO" dirty="0">
                <a:ln w="3175">
                  <a:noFill/>
                </a:ln>
                <a:solidFill>
                  <a:schemeClr val="bg1"/>
                </a:solidFill>
              </a:rPr>
              <a:t>Evaluert effektene av nyeste innovasjon</a:t>
            </a:r>
          </a:p>
        </p:txBody>
      </p:sp>
    </p:spTree>
    <p:extLst>
      <p:ext uri="{BB962C8B-B14F-4D97-AF65-F5344CB8AC3E}">
        <p14:creationId xmlns:p14="http://schemas.microsoft.com/office/powerpoint/2010/main" val="170206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466826"/>
            <a:ext cx="8076233" cy="304699"/>
          </a:xfrm>
        </p:spPr>
        <p:txBody>
          <a:bodyPr>
            <a:noAutofit/>
          </a:bodyPr>
          <a:lstStyle/>
          <a:p>
            <a:r>
              <a:rPr lang="nb-NO" sz="1800" dirty="0"/>
              <a:t>En tredjedel av virksomhetene hvis siste innovasjon var en kopi av andres løsninger, har ikke evaluert eller planlagt å evaluere den nyeste innovasjonen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8232775" cy="246221"/>
          </a:xfrm>
          <a:prstGeom prst="rect">
            <a:avLst/>
          </a:prstGeom>
        </p:spPr>
        <p:txBody>
          <a:bodyPr vert="horz" wrap="square" lIns="0" tIns="0" rIns="0" bIns="0" rtlCol="0">
            <a:spAutoFit/>
          </a:bodyPr>
          <a:lstStyle/>
          <a:p>
            <a:pPr marL="4763"/>
            <a:r>
              <a:rPr lang="nb-NO" sz="800" i="1" dirty="0"/>
              <a:t>Q8 «For den nyeste innovasjonen var …» krysset med Q20 «Har arbeidsplassen din evaluert effektene av den nyeste innovasjonen? </a:t>
            </a:r>
          </a:p>
          <a:p>
            <a:pPr marL="4763"/>
            <a:r>
              <a:rPr lang="nb-NO" sz="800" i="1" dirty="0"/>
              <a:t>(Base: n=644) Filterspørsmål: Kun stilt til de som har innført minst én innovasjon i løpet av de to siste årene.</a:t>
            </a:r>
            <a:endParaRPr lang="nb-NO" sz="800" dirty="0"/>
          </a:p>
        </p:txBody>
      </p:sp>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317712A5-8468-4CDE-BD4E-816C9665AA9E}"/>
              </a:ext>
            </a:extLst>
          </p:cNvPr>
          <p:cNvGraphicFramePr/>
          <p:nvPr>
            <p:extLst>
              <p:ext uri="{D42A27DB-BD31-4B8C-83A1-F6EECF244321}">
                <p14:modId xmlns:p14="http://schemas.microsoft.com/office/powerpoint/2010/main" val="2375180699"/>
              </p:ext>
            </p:extLst>
          </p:nvPr>
        </p:nvGraphicFramePr>
        <p:xfrm>
          <a:off x="2415821" y="752475"/>
          <a:ext cx="6623403" cy="4070349"/>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B8B694E8-6BDD-4366-86C0-882F1106C9E6}"/>
              </a:ext>
            </a:extLst>
          </p:cNvPr>
          <p:cNvSpPr/>
          <p:nvPr/>
        </p:nvSpPr>
        <p:spPr>
          <a:xfrm>
            <a:off x="388619" y="1447799"/>
            <a:ext cx="2027202" cy="2324101"/>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lumMod val="75000"/>
                    <a:lumOff val="25000"/>
                  </a:schemeClr>
                </a:solidFill>
              </a:rPr>
              <a:t>En større andel enn snittet av virksomhetene hvis siste innovasjon i stor grad var en kopi av andres løsninger, svarer at de ikke har evaluert effektene av den nyeste innovasjonen (29 % mot snittet på 22 %). Kun 11 % av virksomhetene hvis siste innovasjon var egenutviklet svarer «Nei» på om de har evaluert effektene av den nyeste innovasjonen.</a:t>
            </a:r>
          </a:p>
        </p:txBody>
      </p:sp>
    </p:spTree>
    <p:extLst>
      <p:ext uri="{BB962C8B-B14F-4D97-AF65-F5344CB8AC3E}">
        <p14:creationId xmlns:p14="http://schemas.microsoft.com/office/powerpoint/2010/main" val="1178872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56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8214108" cy="440762"/>
          </a:xfrm>
          <a:prstGeom prst="rect">
            <a:avLst/>
          </a:prstGeom>
          <a:noFill/>
        </p:spPr>
        <p:txBody>
          <a:bodyPr wrap="none" rtlCol="0">
            <a:spAutoFit/>
          </a:bodyPr>
          <a:lstStyle/>
          <a:p>
            <a:r>
              <a:rPr lang="nb-NO" dirty="0"/>
              <a:t>Kjennetegn ved innovative virksomheter – Sammendrag 1 / 4</a:t>
            </a:r>
          </a:p>
        </p:txBody>
      </p:sp>
      <p:sp>
        <p:nvSpPr>
          <p:cNvPr id="7" name="TextBox 6">
            <a:extLst>
              <a:ext uri="{FF2B5EF4-FFF2-40B4-BE49-F238E27FC236}">
                <a16:creationId xmlns:a16="http://schemas.microsoft.com/office/drawing/2014/main" id="{B223181F-CDA0-4FEE-A3CA-AC25670EE7A7}"/>
              </a:ext>
            </a:extLst>
          </p:cNvPr>
          <p:cNvSpPr txBox="1"/>
          <p:nvPr/>
        </p:nvSpPr>
        <p:spPr>
          <a:xfrm>
            <a:off x="238286" y="1290324"/>
            <a:ext cx="8534239" cy="3016210"/>
          </a:xfrm>
          <a:prstGeom prst="rect">
            <a:avLst/>
          </a:prstGeom>
          <a:noFill/>
        </p:spPr>
        <p:txBody>
          <a:bodyPr wrap="square" rtlCol="0">
            <a:spAutoFit/>
          </a:bodyPr>
          <a:lstStyle/>
          <a:p>
            <a:pPr marL="171450" indent="-171450">
              <a:buFont typeface="Arial" panose="020B0604020202020204" pitchFamily="34" charset="0"/>
              <a:buChar char="•"/>
            </a:pPr>
            <a:r>
              <a:rPr lang="nb-NO" sz="1000" b="1" dirty="0"/>
              <a:t>Antall ansatte:</a:t>
            </a:r>
          </a:p>
          <a:p>
            <a:pPr marL="746425" lvl="1" indent="-171450">
              <a:buFont typeface="Arial" panose="020B0604020202020204" pitchFamily="34" charset="0"/>
              <a:buChar char="•"/>
            </a:pPr>
            <a:endParaRPr lang="nb-NO" sz="900" b="1" dirty="0"/>
          </a:p>
          <a:p>
            <a:pPr marL="746425" lvl="1" indent="-171450">
              <a:buFont typeface="Arial" panose="020B0604020202020204" pitchFamily="34" charset="0"/>
              <a:buChar char="•"/>
            </a:pPr>
            <a:r>
              <a:rPr lang="nb-NO" sz="900" b="1" dirty="0"/>
              <a:t>NB: Antall ansatte i denne rapporten er oppdaterte tall fra 2018, som stemmer med tidspunktet dataene ble samlet inn. Dette har medført at enkelte virksomheter har falt ut av oversikten da disse ikke lenger eksisterer. Eksempelvis enkelte virksomheter innen politiet og skatteetaten. Informasjonen om antall ansatte er hentet fra Virksomhets- og foretaksregisteret (</a:t>
            </a:r>
            <a:r>
              <a:rPr lang="nb-NO" sz="900" b="1" dirty="0" err="1"/>
              <a:t>VoF</a:t>
            </a:r>
            <a:r>
              <a:rPr lang="nb-NO" sz="900" b="1" dirty="0"/>
              <a:t>).</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I datasettet er det få forskjeller mellom offentlige virksomheter som har innført minst én innovasjon, og de som ikke har det. Det er likevel en høyere andel av de minste virksomhetene (opp til 9 ansatte), som svarer at de ikke har innført en innovasjon i løpet av de siste to år (23 %), enn gjennomsnittet (15 %). Dette ser vi også igjen i at virksomhetene som ikke har innført minst én innovasjon i løpet av de to siste årene i større grad (38 %) enn snittet (28 %) har opp til 9 ansatte.</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En større andel enn snittet av virksomhetene som har egenutviklet den sist innførte innovasjonen, har over 50 ansatte. 38 % av virksomhetene hvis sist innførte innovasjon var egenutviklet har over 50 ansatte, mot snittet på 28 %. Det er ikke urimelig å anta at større virksomheter også vil ha mer ressurser til å egenutvikle innovasjoner. Det samme gjelder på arbeidsplasser hvor den siste innovasjonen er inspirert av andres løsninger, men vesentlig tilpasset, hvor 33 % har 50 ansatte eller mer, mot snittet på 28 %. Vi ser også at en større andel av virksomhetene hvis siste innovasjon var i stor grad en kopi av andres løsninger, har opp til 9 ansatte (39 %) enn snittet (28 %).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En tendens i dataene er at jo større virksomheten er, jo større er sannsynligheten for at de har hatt ett eller flere innovasjonsforsøk som ikke har ført til forbedringer i resultater eller aktiviteter. 29 % av virksomhetene med opp til 9 ansatte svarer at de har hatt ett eller flere innovasjonsforsøk, mot 39 % av de største virksomhetene (50 + ansatte). </a:t>
            </a:r>
          </a:p>
          <a:p>
            <a:pPr marL="746425" lvl="1" indent="-171450">
              <a:buFont typeface="Arial" panose="020B0604020202020204" pitchFamily="34" charset="0"/>
              <a:buChar char="•"/>
            </a:pPr>
            <a:endParaRPr lang="nb-NO" sz="900" dirty="0"/>
          </a:p>
        </p:txBody>
      </p:sp>
    </p:spTree>
    <p:extLst>
      <p:ext uri="{BB962C8B-B14F-4D97-AF65-F5344CB8AC3E}">
        <p14:creationId xmlns:p14="http://schemas.microsoft.com/office/powerpoint/2010/main" val="339223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8198078" cy="440762"/>
          </a:xfrm>
          <a:prstGeom prst="rect">
            <a:avLst/>
          </a:prstGeom>
          <a:noFill/>
        </p:spPr>
        <p:txBody>
          <a:bodyPr wrap="none" rtlCol="0">
            <a:spAutoFit/>
          </a:bodyPr>
          <a:lstStyle/>
          <a:p>
            <a:r>
              <a:rPr lang="nb-NO" dirty="0"/>
              <a:t>Kjennetegn ved innovative virksomheter – Sammendrag 2 / 4</a:t>
            </a:r>
          </a:p>
        </p:txBody>
      </p:sp>
      <p:sp>
        <p:nvSpPr>
          <p:cNvPr id="7" name="TextBox 6">
            <a:extLst>
              <a:ext uri="{FF2B5EF4-FFF2-40B4-BE49-F238E27FC236}">
                <a16:creationId xmlns:a16="http://schemas.microsoft.com/office/drawing/2014/main" id="{B223181F-CDA0-4FEE-A3CA-AC25670EE7A7}"/>
              </a:ext>
            </a:extLst>
          </p:cNvPr>
          <p:cNvSpPr txBox="1"/>
          <p:nvPr/>
        </p:nvSpPr>
        <p:spPr>
          <a:xfrm>
            <a:off x="238286" y="1240192"/>
            <a:ext cx="8534239" cy="3200876"/>
          </a:xfrm>
          <a:prstGeom prst="rect">
            <a:avLst/>
          </a:prstGeom>
          <a:noFill/>
        </p:spPr>
        <p:txBody>
          <a:bodyPr wrap="square" rtlCol="0">
            <a:spAutoFit/>
          </a:bodyPr>
          <a:lstStyle/>
          <a:p>
            <a:pPr marL="171450" indent="-171450">
              <a:buFont typeface="Arial" panose="020B0604020202020204" pitchFamily="34" charset="0"/>
              <a:buChar char="•"/>
            </a:pPr>
            <a:r>
              <a:rPr lang="nb-NO" sz="1000" b="1" dirty="0"/>
              <a:t>Retter seg i hovedsak mot: </a:t>
            </a:r>
            <a:r>
              <a:rPr lang="nb-NO" sz="1000" b="1" i="1" dirty="0"/>
              <a:t>«Arbeidsplassens innsats retter seg i hovedsak …»</a:t>
            </a:r>
            <a:endParaRPr lang="nb-NO" sz="1000" b="1" dirty="0"/>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Det er ingen forskjeller i hvem virksomheten i hovedsak retter seg mot, og om de har innført minst én innovasjon eller ikke. Gjennomgående svarer rett over 8 av 10 virksomheter at de har innført minst én innovasjon, uavhengig av deres hovedmålgruppe. Det vi derimot ser er at blant virksomhetene som retter seg mest mot andre deler av offentlig sektor, har en lavere andel (20 %) enn snittet (31 %) svart at den nyeste innførte innovasjonen i stor grad var en kopi av andres løsninger. Samtidig svarer en større andel (35 %) av virksomhetene som retter seg mest mot innbyggere og/eller private virksomheter at arbeidsplassens nyeste innovasjon i stor grad er en kopi av andres løsninger. </a:t>
            </a:r>
          </a:p>
          <a:p>
            <a:pPr marL="171450" indent="-171450">
              <a:buFont typeface="Arial" panose="020B0604020202020204" pitchFamily="34" charset="0"/>
              <a:buChar char="•"/>
            </a:pPr>
            <a:endParaRPr lang="nb-NO" sz="1000" b="1" dirty="0"/>
          </a:p>
          <a:p>
            <a:pPr marL="171450" indent="-171450">
              <a:buFont typeface="Arial" panose="020B0604020202020204" pitchFamily="34" charset="0"/>
              <a:buChar char="•"/>
            </a:pPr>
            <a:r>
              <a:rPr lang="nb-NO" sz="1000" b="1" dirty="0"/>
              <a:t>Innovasjonsforsøk: «</a:t>
            </a:r>
            <a:r>
              <a:rPr lang="nb-NO" sz="1000" b="1" i="1" dirty="0"/>
              <a:t>Har din arbeidsplass hatt ett eller flere innovasjonsforsøk som ikke har ført til forbedringer i resultater eller aktiviteter?»</a:t>
            </a:r>
            <a:endParaRPr lang="nb-NO" sz="1000" b="1" dirty="0"/>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De offentlige virksomhetene som ikke har innført innovasjon i løpet av de to siste år, svarer i lavere grad (13 %) enn gjennomsnittet (32 %) at de har hatt ett eller flere innovasjonsforsøk som ikke har ført til forbedringer i resultater eller aktiviteter. Snur vi dette kan vi se at 94 % av virksomhetene som svarer at de har hatt ett eller flere innovasjonsforsøk som ikke har ført til forbedringer svarer at de har innført minst én innovasjon i løpet at de to siste årene. Dette er mot 76 % av virksomhetene som ikke har hatt ett eller flere innovasjonsforsøk, har innført minst én innovasjon i løpet av de to siste årene. Det gir mening at virksomhetene som har hatt ett eller flere innovasjonsforsøk som ikke har gitt forbedringer, også har en større sannsynlighet for å ha innført minst én innovasjon i løpet av de to siste årene. Samtidig har også de største (50 + ansatte) virksomheter hatt flere innovasjonsforsøk enn de minste (Opp til 9 ansatte), som kan forklare forskjellene nevnt over.</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Dette spørsmålet er kun stilt til virksomhetene som har innført minst én innovasjon i løpet av de to siste årene. Vi har derfor dessverre ikke mulighet til å sammenligne med virksomhetene som ikke har innført innovasjon.</a:t>
            </a:r>
          </a:p>
          <a:p>
            <a:pPr marL="746425" lvl="1" indent="-171450">
              <a:buFont typeface="Arial" panose="020B0604020202020204" pitchFamily="34" charset="0"/>
              <a:buChar char="•"/>
            </a:pPr>
            <a:endParaRPr lang="nb-NO" sz="900" dirty="0"/>
          </a:p>
        </p:txBody>
      </p:sp>
    </p:spTree>
    <p:extLst>
      <p:ext uri="{BB962C8B-B14F-4D97-AF65-F5344CB8AC3E}">
        <p14:creationId xmlns:p14="http://schemas.microsoft.com/office/powerpoint/2010/main" val="424544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8198078" cy="440762"/>
          </a:xfrm>
          <a:prstGeom prst="rect">
            <a:avLst/>
          </a:prstGeom>
          <a:noFill/>
        </p:spPr>
        <p:txBody>
          <a:bodyPr wrap="none" rtlCol="0">
            <a:spAutoFit/>
          </a:bodyPr>
          <a:lstStyle/>
          <a:p>
            <a:r>
              <a:rPr lang="nb-NO" dirty="0"/>
              <a:t>Kjennetegn ved innovative virksomheter – Sammendrag 3 / 4</a:t>
            </a:r>
          </a:p>
        </p:txBody>
      </p:sp>
      <p:sp>
        <p:nvSpPr>
          <p:cNvPr id="7" name="TextBox 6">
            <a:extLst>
              <a:ext uri="{FF2B5EF4-FFF2-40B4-BE49-F238E27FC236}">
                <a16:creationId xmlns:a16="http://schemas.microsoft.com/office/drawing/2014/main" id="{B223181F-CDA0-4FEE-A3CA-AC25670EE7A7}"/>
              </a:ext>
            </a:extLst>
          </p:cNvPr>
          <p:cNvSpPr txBox="1"/>
          <p:nvPr/>
        </p:nvSpPr>
        <p:spPr>
          <a:xfrm>
            <a:off x="219236" y="1297342"/>
            <a:ext cx="8534239" cy="2600712"/>
          </a:xfrm>
          <a:prstGeom prst="rect">
            <a:avLst/>
          </a:prstGeom>
          <a:noFill/>
        </p:spPr>
        <p:txBody>
          <a:bodyPr wrap="square" rtlCol="0">
            <a:spAutoFit/>
          </a:bodyPr>
          <a:lstStyle/>
          <a:p>
            <a:pPr marL="171450" indent="-171450">
              <a:buFont typeface="Arial" panose="020B0604020202020204" pitchFamily="34" charset="0"/>
              <a:buChar char="•"/>
            </a:pPr>
            <a:r>
              <a:rPr lang="nb-NO" sz="1000" b="1" dirty="0"/>
              <a:t>Samarbeid: </a:t>
            </a:r>
            <a:r>
              <a:rPr lang="nb-NO" sz="1000" b="1" i="1" dirty="0"/>
              <a:t>«Samarbeidet arbeidsplassen din med noen av de følgende under utviklingen av den nyeste innovasjonen?»</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Alle som har fått stilt dette spørsmålet har innført minst én innovasjon i løpet av de to siste årene. Vi har derfor sett på om innovasjonen var egenutviklet, inspirert av andre eller en kopi.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Virksomhetene hvis siste innførte innovasjon var egenutviklet, har i større grad enn snittet samarbeidet med kommunale arbeidsplasser (26 % mot snittet på 17 %), fylkeskommunale arbeidsplasser (12 %, mot snittet på 6 %), Utdannings- og forskningsinstitusjoner (21 % mot snittet på 11 %) og tjenestemottakere/innbyggere (23 %, mot snittet på 16 %). De har i større grad (91 %) enn snittet (79 %) hatt eksternt samarbeid.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En større andel (51 %) enn snittet (46 %), av virksomhetene som har samarbeidet med en ekstern aktør, svarer at deres nyeste innovasjon var inspirert av andres løsninger men vesentlig tilpasset egen arbeidsplass. Som også nevnt i hovedrapporten har 51 % av virksomhetene som har innført minst én innovasjon i løpet av de to siste år, svart at de har samarbeidet med andre statlige arbeidsplasser innenfor samme departementsområde som de tilhører.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Av virksomhetene hvis siste innovasjon var inspirert av andres løsninger, har flere av disse (27 %) enn snittet (20 %) samarbeidet med arbeidstakerorganisasjoner/ tillitsvalgte. En lavere andel (11 %) av virksomhetene hvis nyeste innovasjon var inspirert av andres løsninger, har samarbeidet med øvrige statlige arbeidsplasser uten om egen departementsområde og unntatt utdannings- og forskningsinstitusjoner, enn snittet (15 %)</a:t>
            </a:r>
          </a:p>
        </p:txBody>
      </p:sp>
    </p:spTree>
    <p:extLst>
      <p:ext uri="{BB962C8B-B14F-4D97-AF65-F5344CB8AC3E}">
        <p14:creationId xmlns:p14="http://schemas.microsoft.com/office/powerpoint/2010/main" val="169968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8198078" cy="440762"/>
          </a:xfrm>
          <a:prstGeom prst="rect">
            <a:avLst/>
          </a:prstGeom>
          <a:noFill/>
        </p:spPr>
        <p:txBody>
          <a:bodyPr wrap="none" rtlCol="0">
            <a:spAutoFit/>
          </a:bodyPr>
          <a:lstStyle/>
          <a:p>
            <a:r>
              <a:rPr lang="nb-NO" dirty="0"/>
              <a:t>Kjennetegn ved innovative virksomheter – Sammendrag 4 / 4</a:t>
            </a:r>
          </a:p>
        </p:txBody>
      </p:sp>
      <p:sp>
        <p:nvSpPr>
          <p:cNvPr id="7" name="TextBox 6">
            <a:extLst>
              <a:ext uri="{FF2B5EF4-FFF2-40B4-BE49-F238E27FC236}">
                <a16:creationId xmlns:a16="http://schemas.microsoft.com/office/drawing/2014/main" id="{B223181F-CDA0-4FEE-A3CA-AC25670EE7A7}"/>
              </a:ext>
            </a:extLst>
          </p:cNvPr>
          <p:cNvSpPr txBox="1"/>
          <p:nvPr/>
        </p:nvSpPr>
        <p:spPr>
          <a:xfrm>
            <a:off x="238286" y="783327"/>
            <a:ext cx="8534239" cy="3970318"/>
          </a:xfrm>
          <a:prstGeom prst="rect">
            <a:avLst/>
          </a:prstGeom>
          <a:noFill/>
        </p:spPr>
        <p:txBody>
          <a:bodyPr wrap="square" rtlCol="0">
            <a:spAutoFit/>
          </a:bodyPr>
          <a:lstStyle/>
          <a:p>
            <a:pPr marL="171450" indent="-171450">
              <a:buFont typeface="Arial" panose="020B0604020202020204" pitchFamily="34" charset="0"/>
              <a:buChar char="•"/>
            </a:pPr>
            <a:r>
              <a:rPr lang="nb-NO" sz="1000" b="1" dirty="0"/>
              <a:t>Igangsatt: «</a:t>
            </a:r>
            <a:r>
              <a:rPr lang="nb-NO" sz="1000" b="1" i="1" dirty="0"/>
              <a:t>Hvem eller hva førte primært til at dere igangsatte den nyeste innovasjonen ved din arbeidsplass?»</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82 % av alle innførte innovasjoner var primært igangsatt av forhold i egen virksomhet (jfr. Innovasjonsbarometeret for staten, hovedrapport), her svarer 36 % Ledere på arbeidsplassen og 30 % medarbeidere på arbeidsplassen. Av virksomheter hvis nyeste innovasjon var egenutviklet, altså at deres arbeidsplass var den første til å utvikle og innføre innovasjonen, svarer disse oftere enn snittet at ledere på arbeidsplassen (44 % mot snittet på 36 %), og medarbeidere på arbeidsplassen (49 % mot snittet på 30 %), primært igangsatte den nyeste innovasjonen.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En lavere andel (15 %) enn snittet (28 %) av virksomhetene som egenutviklet den nyeste innovasjonen svarer at det var ny teknologi som primært førte til at de igangsatte den nyeste innovasjonen ved sin arbeidsplass. I tillegg svarer en lavere andel (19 %) enn snittet, (32 %) at det var innsparinger og effektiviseringskrav som primært førte til at de igangsatte den nyeste innovasjonen.</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Kun 10 % av virksomhetene hvis siste innovasjon var i stor grad en kopi, svarer at det primært var medarbeidere som igangsatte den nyeste innovasjonen på arbeidsplassen, gjennomsnittet er på 30 %. 20 % av de hvis siste innovasjon var en kopi, svarer at det primært var ledere på arbeidsplassen som igangsatte, mot snittet på 36 %.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En større andel (19 %) av innovasjonene som i stor grad er en kopi av andres løsninger, er primær igangsatt av innovasjon som er gjennomført ved andre norske offentlige arbeidsplasser, enn snittet (12 %).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87 % av de nyeste innovasjonene som var inspirert av andres løsninger svarte at forhold innen egen organisasjon primært sett igangsatte den nyeste innovasjonen. Kun 74 % av virksomhetene hvor den nyeste innovasjonen i stor grad var en kopi av andres løsninger, svarer det samme.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En høyere andel (14 % mot snittet på 9 %) av virksomhetene hvis nyeste innovasjon i stor grad var en kopi av andres løsninger, har svart kun svart faktorer innen rammevilkår som primært igangsatte den nyeste innovasjonen. Det vil si at de kun har svart </a:t>
            </a:r>
            <a:r>
              <a:rPr lang="nb-NO" sz="900" i="1" dirty="0"/>
              <a:t>Innsparinger og effektiviseringskrav, ny teknologi, samfunnsutfordringer vi ikke klarte å løse ved å gjøre mer av det samme, ny lovgivning eller andre nasjonale politiske krav, annet og/eller vet ikke, </a:t>
            </a:r>
            <a:r>
              <a:rPr lang="nb-NO" sz="900" dirty="0"/>
              <a:t>som primært førte til at de igangsatte den nyeste innovasjonen. </a:t>
            </a:r>
          </a:p>
          <a:p>
            <a:pPr marL="746425" lvl="1" indent="-171450">
              <a:buFont typeface="Arial" panose="020B0604020202020204" pitchFamily="34" charset="0"/>
              <a:buChar char="•"/>
            </a:pPr>
            <a:endParaRPr lang="nb-NO" sz="900" dirty="0"/>
          </a:p>
          <a:p>
            <a:pPr marL="746425" lvl="1" indent="-171450">
              <a:buFont typeface="Arial" panose="020B0604020202020204" pitchFamily="34" charset="0"/>
              <a:buChar char="•"/>
            </a:pPr>
            <a:r>
              <a:rPr lang="nb-NO" sz="900" dirty="0"/>
              <a:t>Dette spørsmålet er kun stilt til virksomhetene som har innført minst én innovasjon i løpet av de to siste årene. Vi har derfor dessverre ikke mulighet til å sammenligne med virksomhetene som ikke har innført innovasjon.</a:t>
            </a:r>
          </a:p>
        </p:txBody>
      </p:sp>
    </p:spTree>
    <p:extLst>
      <p:ext uri="{BB962C8B-B14F-4D97-AF65-F5344CB8AC3E}">
        <p14:creationId xmlns:p14="http://schemas.microsoft.com/office/powerpoint/2010/main" val="156932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3898824" cy="440762"/>
          </a:xfrm>
          <a:prstGeom prst="rect">
            <a:avLst/>
          </a:prstGeom>
          <a:noFill/>
        </p:spPr>
        <p:txBody>
          <a:bodyPr wrap="none" rtlCol="0">
            <a:spAutoFit/>
          </a:bodyPr>
          <a:lstStyle/>
          <a:p>
            <a:r>
              <a:rPr lang="nb-NO" dirty="0">
                <a:ln w="3175">
                  <a:noFill/>
                </a:ln>
                <a:solidFill>
                  <a:schemeClr val="bg1"/>
                </a:solidFill>
              </a:rPr>
              <a:t>Antall ansatte i virksomheten</a:t>
            </a:r>
          </a:p>
        </p:txBody>
      </p:sp>
    </p:spTree>
    <p:extLst>
      <p:ext uri="{BB962C8B-B14F-4D97-AF65-F5344CB8AC3E}">
        <p14:creationId xmlns:p14="http://schemas.microsoft.com/office/powerpoint/2010/main" val="111188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701040" y="244216"/>
            <a:ext cx="8057060" cy="358952"/>
          </a:xfrm>
        </p:spPr>
        <p:txBody>
          <a:bodyPr>
            <a:normAutofit fontScale="90000"/>
          </a:bodyPr>
          <a:lstStyle/>
          <a:p>
            <a:r>
              <a:rPr lang="nb-NO" sz="2000" dirty="0"/>
              <a:t>Nær 9 av 10 virksomheter med over 50 ansatte har innført minst én innovasjon</a:t>
            </a:r>
          </a:p>
        </p:txBody>
      </p:sp>
      <p:sp>
        <p:nvSpPr>
          <p:cNvPr id="6" name="TextBox 5">
            <a:extLst>
              <a:ext uri="{FF2B5EF4-FFF2-40B4-BE49-F238E27FC236}">
                <a16:creationId xmlns:a16="http://schemas.microsoft.com/office/drawing/2014/main" id="{B98CAE3C-05A6-465B-AD90-F51ADA903963}"/>
              </a:ext>
            </a:extLst>
          </p:cNvPr>
          <p:cNvSpPr txBox="1"/>
          <p:nvPr/>
        </p:nvSpPr>
        <p:spPr>
          <a:xfrm>
            <a:off x="179256" y="4733057"/>
            <a:ext cx="6346825" cy="246221"/>
          </a:xfrm>
          <a:prstGeom prst="rect">
            <a:avLst/>
          </a:prstGeom>
        </p:spPr>
        <p:txBody>
          <a:bodyPr vert="horz" wrap="square" lIns="0" tIns="0" rIns="0" bIns="0" rtlCol="0">
            <a:spAutoFit/>
          </a:bodyPr>
          <a:lstStyle/>
          <a:p>
            <a:pPr marL="4763"/>
            <a:r>
              <a:rPr lang="nb-NO" sz="800" i="1" dirty="0"/>
              <a:t>Antall ansatte kategorisert, krysset med om virksomheten har innført minst én innovasjon eller ikke i løpet av de to siste årene. (Basert på Q4, «Har din arbeidsplass i løpet av de to siste årene innført følgende?») (Base: n=762)</a:t>
            </a:r>
          </a:p>
        </p:txBody>
      </p:sp>
      <p:pic>
        <p:nvPicPr>
          <p:cNvPr id="11" name="Picture 2" descr="Bilderesultat for difi">
            <a:extLst>
              <a:ext uri="{FF2B5EF4-FFF2-40B4-BE49-F238E27FC236}">
                <a16:creationId xmlns:a16="http://schemas.microsoft.com/office/drawing/2014/main" id="{4C57BABF-6AA7-4F84-A455-8F0F3E00D0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2F304342-81EA-4714-9EDF-7F0419760256}"/>
              </a:ext>
            </a:extLst>
          </p:cNvPr>
          <p:cNvGraphicFramePr/>
          <p:nvPr>
            <p:extLst>
              <p:ext uri="{D42A27DB-BD31-4B8C-83A1-F6EECF244321}">
                <p14:modId xmlns:p14="http://schemas.microsoft.com/office/powerpoint/2010/main" val="2011571484"/>
              </p:ext>
            </p:extLst>
          </p:nvPr>
        </p:nvGraphicFramePr>
        <p:xfrm>
          <a:off x="3048000" y="780844"/>
          <a:ext cx="6096000" cy="382290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Rounded Corners 9">
            <a:extLst>
              <a:ext uri="{FF2B5EF4-FFF2-40B4-BE49-F238E27FC236}">
                <a16:creationId xmlns:a16="http://schemas.microsoft.com/office/drawing/2014/main" id="{0DAE8616-CD68-4A9A-995A-06B80974F537}"/>
              </a:ext>
            </a:extLst>
          </p:cNvPr>
          <p:cNvSpPr/>
          <p:nvPr/>
        </p:nvSpPr>
        <p:spPr>
          <a:xfrm>
            <a:off x="693420" y="1676400"/>
            <a:ext cx="1878330" cy="1585736"/>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lumMod val="75000"/>
                    <a:lumOff val="25000"/>
                  </a:schemeClr>
                </a:solidFill>
              </a:rPr>
              <a:t>En større andel (23 %) av de minste virksomhetene (Inntil 9 ansatte), svarer at de ikke har innført en innovasjon i løpet av de to siste årene, enn snittet (15 %).</a:t>
            </a:r>
          </a:p>
        </p:txBody>
      </p:sp>
    </p:spTree>
    <p:extLst>
      <p:ext uri="{BB962C8B-B14F-4D97-AF65-F5344CB8AC3E}">
        <p14:creationId xmlns:p14="http://schemas.microsoft.com/office/powerpoint/2010/main" val="3635295805"/>
      </p:ext>
    </p:extLst>
  </p:cSld>
  <p:clrMapOvr>
    <a:masterClrMapping/>
  </p:clrMapOvr>
</p:sld>
</file>

<file path=ppt/theme/theme1.xml><?xml version="1.0" encoding="utf-8"?>
<a:theme xmlns:a="http://schemas.openxmlformats.org/drawingml/2006/main" name="DIFI PPTmal">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6E97D180-8209-4888-A2B1-561BC8DDEB41}" vid="{05FDF0B4-06B6-4D0C-B7DA-E489E57FA4FB}"/>
    </a:ext>
  </a:extLst>
</a:theme>
</file>

<file path=ppt/theme/theme2.xml><?xml version="1.0" encoding="utf-8"?>
<a:theme xmlns:a="http://schemas.openxmlformats.org/drawingml/2006/main" name="Blå slides">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6E97D180-8209-4888-A2B1-561BC8DDEB41}" vid="{5C725029-A247-4852-8B32-1068A4826B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483B77BC2D09C48AEAE6DE6282CE09C" ma:contentTypeVersion="4" ma:contentTypeDescription="Opprett et nytt dokument." ma:contentTypeScope="" ma:versionID="660872b507200764418cb1d91e48a47b">
  <xsd:schema xmlns:xsd="http://www.w3.org/2001/XMLSchema" xmlns:xs="http://www.w3.org/2001/XMLSchema" xmlns:p="http://schemas.microsoft.com/office/2006/metadata/properties" xmlns:ns2="5371e8e2-a9e8-46df-a91b-761db99c8728" targetNamespace="http://schemas.microsoft.com/office/2006/metadata/properties" ma:root="true" ma:fieldsID="7160ed4b87024bb2e51cde78efa2b7ce" ns2:_="">
    <xsd:import namespace="5371e8e2-a9e8-46df-a91b-761db99c87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1e8e2-a9e8-46df-a91b-761db99c8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5291C4-A289-4761-8347-AA70EF2D5097}">
  <ds:schemaRefs>
    <ds:schemaRef ds:uri="http://schemas.microsoft.com/sharepoint/v3/contenttype/forms"/>
  </ds:schemaRefs>
</ds:datastoreItem>
</file>

<file path=customXml/itemProps2.xml><?xml version="1.0" encoding="utf-8"?>
<ds:datastoreItem xmlns:ds="http://schemas.openxmlformats.org/officeDocument/2006/customXml" ds:itemID="{65795402-8DF3-44AF-B55B-0020300784B0}"/>
</file>

<file path=customXml/itemProps3.xml><?xml version="1.0" encoding="utf-8"?>
<ds:datastoreItem xmlns:ds="http://schemas.openxmlformats.org/officeDocument/2006/customXml" ds:itemID="{3525137D-E3CA-4F99-AB53-F8DE724C3DB1}">
  <ds:schemaRefs>
    <ds:schemaRef ds:uri="http://schemas.microsoft.com/office/2006/documentManagement/types"/>
    <ds:schemaRef ds:uri="http://purl.org/dc/terms/"/>
    <ds:schemaRef ds:uri="12009280-ae2a-4bcb-b5de-b4aa5af36a93"/>
    <ds:schemaRef ds:uri="http://purl.org/dc/dcmitype/"/>
    <ds:schemaRef ds:uri="http://schemas.microsoft.com/office/infopath/2007/PartnerControls"/>
    <ds:schemaRef ds:uri="13838099-431a-4cbb-b9bc-2c3e1c929476"/>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Difi pp mal</Template>
  <TotalTime>22197</TotalTime>
  <Words>4770</Words>
  <Application>Microsoft Office PowerPoint</Application>
  <PresentationFormat>Skjermfremvisning (16:9)</PresentationFormat>
  <Paragraphs>194</Paragraphs>
  <Slides>33</Slides>
  <Notes>24</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33</vt:i4>
      </vt:variant>
    </vt:vector>
  </HeadingPairs>
  <TitlesOfParts>
    <vt:vector size="37" baseType="lpstr">
      <vt:lpstr>Arial</vt:lpstr>
      <vt:lpstr>Calibri</vt:lpstr>
      <vt:lpstr>DIFI PPTmal</vt:lpstr>
      <vt:lpstr>Blå slides</vt:lpstr>
      <vt:lpstr>Dypdykk Innovasjonsbarometeret – Kjennetegn ved virksomheter som har innført innovasjon</vt:lpstr>
      <vt:lpstr>PowerPoint-presentasjon</vt:lpstr>
      <vt:lpstr>PowerPoint-presentasjon</vt:lpstr>
      <vt:lpstr>PowerPoint-presentasjon</vt:lpstr>
      <vt:lpstr>PowerPoint-presentasjon</vt:lpstr>
      <vt:lpstr>PowerPoint-presentasjon</vt:lpstr>
      <vt:lpstr>PowerPoint-presentasjon</vt:lpstr>
      <vt:lpstr>PowerPoint-presentasjon</vt:lpstr>
      <vt:lpstr>Nær 9 av 10 virksomheter med over 50 ansatte har innført minst én innovasjon</vt:lpstr>
      <vt:lpstr>Nær 4 av 10 av virksomhetene som ikke har innført minst én innovasjon har opp til 9 ansatte.</vt:lpstr>
      <vt:lpstr>Nær 1 av 2 innovasjoner innført ved de minste (opp til 9 ansatte) virksomhetene er en kopi av andres løsninger</vt:lpstr>
      <vt:lpstr>Nær en tredjedel av innovasjonene inspirert av andres løsninger, er gjennomført av virksomheter med over 50 ansatte</vt:lpstr>
      <vt:lpstr>Større virksomheter har i større grad enn gjennomsnittet hatt ett eller flere innovasjonsforsøk</vt:lpstr>
      <vt:lpstr>PowerPoint-presentasjon</vt:lpstr>
      <vt:lpstr>Ingen forskjeller mellom hvem eller hva arbeidsplassen retter seg mot og innføring av minst én innovasjon eller ikke</vt:lpstr>
      <vt:lpstr>Ingen forskjeller mellom om virksomheten har innført minst én innovasjon eller ikke og hvem arbeidsplassen retter seg mot</vt:lpstr>
      <vt:lpstr>Virksomheter som retter seg mest mot innbyggere og/eller private, har oftere enn snittet innført en innovasjon som i stor grad er en kopi av andres løsninger</vt:lpstr>
      <vt:lpstr>PowerPoint-presentasjon</vt:lpstr>
      <vt:lpstr>Flere innovasjonsforsøk i virksomheter som har innført minst én innovasjon i løpet av de to siste år</vt:lpstr>
      <vt:lpstr>9 av 10 virksomheter som har hatt flere innovasjonsforsøk har innført minst én innovasjon i løpet av de to siste år</vt:lpstr>
      <vt:lpstr>PowerPoint-presentasjon</vt:lpstr>
      <vt:lpstr>Eksternt samarbeid har oftere enn snittet vært i forbindelse med egenutviklet innovasjon</vt:lpstr>
      <vt:lpstr>Nær 4 av 5 av de nyeste statlige innovasjonen har skjedd i samarbeid med andre utenfor egen arbeidsplass. Innenfor samme departementsområde er mest utbredt</vt:lpstr>
      <vt:lpstr>Nær 1 av 3 innovasjoner inspirert av andres løsninger var i forbindelse med samarbeid med Arbeidstakerorganisasjoner/tillitsvalgte.</vt:lpstr>
      <vt:lpstr>1 av 10 egenutviklede innovasjoner var i forbindelse med samarbeid med fylkeskommunale arbeidsplasser</vt:lpstr>
      <vt:lpstr>PowerPoint-presentasjon</vt:lpstr>
      <vt:lpstr>Over 4 av 5 innovasjoner er igangsatt av forhold i egen organisasjon</vt:lpstr>
      <vt:lpstr>Nær 1 av 2 egenutviklede innovasjoner primært igangsatt av medarbeidere på arbeidsplassen</vt:lpstr>
      <vt:lpstr>Nær 1 av 5 innovasjoner som var en kopi, primært sett igangsatt av innovasjoner gjennomført ved andre norske offentlige arbeidsplasser</vt:lpstr>
      <vt:lpstr>Over 1 av 3 nyeste innovasjoner som var en kopi, primært igangsatt av ny teknologi eller innsparinger og effektiviseringskrav</vt:lpstr>
      <vt:lpstr>PowerPoint-presentasjon</vt:lpstr>
      <vt:lpstr>En tredjedel av virksomhetene hvis siste innovasjon var en kopi av andres løsninger, har ikke evaluert eller planlagt å evaluere den nyeste innovasjonen</vt:lpstr>
      <vt:lpstr>PowerPoint-presentasjon</vt:lpstr>
    </vt:vector>
  </TitlesOfParts>
  <Company>Ipsos Reid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alison.babcock</dc:creator>
  <cp:lastModifiedBy>Lisbeth Udland Hansen</cp:lastModifiedBy>
  <cp:revision>871</cp:revision>
  <cp:lastPrinted>2019-06-27T12:13:28Z</cp:lastPrinted>
  <dcterms:created xsi:type="dcterms:W3CDTF">2016-02-15T17:54:02Z</dcterms:created>
  <dcterms:modified xsi:type="dcterms:W3CDTF">2019-08-29T08:35:37Z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0x0101003483B77BC2D09C48AEAE6DE6282CE09C</vt:lpwstr>
  </property>
</Properties>
</file>