
<file path=[Content_Types].xml><?xml version="1.0" encoding="utf-8"?>
<Types xmlns="http://schemas.openxmlformats.org/package/2006/content-types">
  <Default Extension="jpeg" ContentType="image/jpeg"/>
  <Default Extension="jpg" ContentType="image/jpeg"/>
  <Default Extension="m4v" ContentType="video/mp4"/>
  <Default Extension="mp4" ContentType="video/mp4"/>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97" r:id="rId4"/>
    <p:sldMasterId id="2147493432" r:id="rId5"/>
  </p:sldMasterIdLst>
  <p:notesMasterIdLst>
    <p:notesMasterId r:id="rId42"/>
  </p:notesMasterIdLst>
  <p:handoutMasterIdLst>
    <p:handoutMasterId r:id="rId43"/>
  </p:handoutMasterIdLst>
  <p:sldIdLst>
    <p:sldId id="545" r:id="rId6"/>
    <p:sldId id="739" r:id="rId7"/>
    <p:sldId id="749" r:id="rId8"/>
    <p:sldId id="841" r:id="rId9"/>
    <p:sldId id="842" r:id="rId10"/>
    <p:sldId id="843" r:id="rId11"/>
    <p:sldId id="844" r:id="rId12"/>
    <p:sldId id="758" r:id="rId13"/>
    <p:sldId id="814" r:id="rId14"/>
    <p:sldId id="779" r:id="rId15"/>
    <p:sldId id="760" r:id="rId16"/>
    <p:sldId id="761" r:id="rId17"/>
    <p:sldId id="772" r:id="rId18"/>
    <p:sldId id="813" r:id="rId19"/>
    <p:sldId id="839" r:id="rId20"/>
    <p:sldId id="840" r:id="rId21"/>
    <p:sldId id="789" r:id="rId22"/>
    <p:sldId id="790" r:id="rId23"/>
    <p:sldId id="791" r:id="rId24"/>
    <p:sldId id="800" r:id="rId25"/>
    <p:sldId id="809" r:id="rId26"/>
    <p:sldId id="836" r:id="rId27"/>
    <p:sldId id="794" r:id="rId28"/>
    <p:sldId id="834" r:id="rId29"/>
    <p:sldId id="833" r:id="rId30"/>
    <p:sldId id="815" r:id="rId31"/>
    <p:sldId id="820" r:id="rId32"/>
    <p:sldId id="837" r:id="rId33"/>
    <p:sldId id="795" r:id="rId34"/>
    <p:sldId id="828" r:id="rId35"/>
    <p:sldId id="835" r:id="rId36"/>
    <p:sldId id="821" r:id="rId37"/>
    <p:sldId id="822" r:id="rId38"/>
    <p:sldId id="826" r:id="rId39"/>
    <p:sldId id="838" r:id="rId40"/>
    <p:sldId id="546" r:id="rId41"/>
  </p:sldIdLst>
  <p:sldSz cx="9144000" cy="5143500" type="screen16x9"/>
  <p:notesSz cx="6742113" cy="9872663"/>
  <p:defaultTextStyle>
    <a:defPPr>
      <a:defRPr lang="nb-NO"/>
    </a:defPPr>
    <a:lvl1pPr marL="0" algn="l" defTabSz="1149949" rtl="0" eaLnBrk="1" latinLnBrk="0" hangingPunct="1">
      <a:defRPr sz="2264" kern="1200">
        <a:solidFill>
          <a:schemeClr val="tx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534">
          <p15:clr>
            <a:srgbClr val="A4A3A4"/>
          </p15:clr>
        </p15:guide>
        <p15:guide id="4" orient="horz" pos="4286">
          <p15:clr>
            <a:srgbClr val="A4A3A4"/>
          </p15:clr>
        </p15:guide>
        <p15:guide id="5" pos="317" userDrawn="1">
          <p15:clr>
            <a:srgbClr val="A4A3A4"/>
          </p15:clr>
        </p15:guide>
        <p15:guide id="6" pos="68" userDrawn="1">
          <p15:clr>
            <a:srgbClr val="A4A3A4"/>
          </p15:clr>
        </p15:guide>
        <p15:guide id="7" pos="8229">
          <p15:clr>
            <a:srgbClr val="A4A3A4"/>
          </p15:clr>
        </p15:guide>
        <p15:guide id="9" pos="7517">
          <p15:clr>
            <a:srgbClr val="A4A3A4"/>
          </p15:clr>
        </p15:guide>
        <p15:guide id="10" orient="horz" pos="894" userDrawn="1">
          <p15:clr>
            <a:srgbClr val="A4A3A4"/>
          </p15:clr>
        </p15:guide>
        <p15:guide id="11" orient="horz" pos="123" userDrawn="1">
          <p15:clr>
            <a:srgbClr val="A4A3A4"/>
          </p15:clr>
        </p15:guide>
        <p15:guide id="12" orient="horz" pos="3208" userDrawn="1">
          <p15:clr>
            <a:srgbClr val="A4A3A4"/>
          </p15:clr>
        </p15:guide>
        <p15:guide id="14" orient="horz" pos="2595" userDrawn="1">
          <p15:clr>
            <a:srgbClr val="A4A3A4"/>
          </p15:clr>
        </p15:guide>
        <p15:guide id="16" orient="horz" pos="2414" userDrawn="1">
          <p15:clr>
            <a:srgbClr val="A4A3A4"/>
          </p15:clr>
        </p15:guide>
        <p15:guide id="17" orient="horz" pos="191" userDrawn="1">
          <p15:clr>
            <a:srgbClr val="A4A3A4"/>
          </p15:clr>
        </p15:guide>
        <p15:guide id="18" orient="horz" pos="373" userDrawn="1">
          <p15:clr>
            <a:srgbClr val="A4A3A4"/>
          </p15:clr>
        </p15:guide>
        <p15:guide id="20" orient="horz" pos="531" userDrawn="1">
          <p15:clr>
            <a:srgbClr val="A4A3A4"/>
          </p15:clr>
        </p15:guide>
        <p15:guide id="21" orient="horz" pos="1643" userDrawn="1">
          <p15:clr>
            <a:srgbClr val="F26B43"/>
          </p15:clr>
        </p15:guide>
        <p15:guide id="23" pos="3674" userDrawn="1">
          <p15:clr>
            <a:srgbClr val="A4A3A4"/>
          </p15:clr>
        </p15:guide>
        <p15:guide id="25" pos="2812" userDrawn="1">
          <p15:clr>
            <a:srgbClr val="A4A3A4"/>
          </p15:clr>
        </p15:guide>
        <p15:guide id="27" pos="2880" userDrawn="1">
          <p15:clr>
            <a:srgbClr val="F26B43"/>
          </p15:clr>
        </p15:guide>
        <p15:guide id="28" pos="5715"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n Sørensen Holst" initials="LSH" lastIdx="1" clrIdx="0">
    <p:extLst>
      <p:ext uri="{19B8F6BF-5375-455C-9EA6-DF929625EA0E}">
        <p15:presenceInfo xmlns:p15="http://schemas.microsoft.com/office/powerpoint/2012/main" userId="S-1-5-21-3343930222-3471731563-1258133589-29971" providerId="AD"/>
      </p:ext>
    </p:extLst>
  </p:cmAuthor>
  <p:cmAuthor id="2" name="Daniel Hernes" initials="DH" lastIdx="7" clrIdx="1">
    <p:extLst>
      <p:ext uri="{19B8F6BF-5375-455C-9EA6-DF929625EA0E}">
        <p15:presenceInfo xmlns:p15="http://schemas.microsoft.com/office/powerpoint/2012/main" userId="S-1-5-21-3343930222-3471731563-1258133589-538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3344F"/>
    <a:srgbClr val="4B5461"/>
    <a:srgbClr val="00B050"/>
    <a:srgbClr val="1E3A6E"/>
    <a:srgbClr val="00CAFF"/>
    <a:srgbClr val="404040"/>
    <a:srgbClr val="185E88"/>
    <a:srgbClr val="743068"/>
    <a:srgbClr val="544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2" autoAdjust="0"/>
    <p:restoredTop sz="95056" autoAdjust="0"/>
  </p:normalViewPr>
  <p:slideViewPr>
    <p:cSldViewPr snapToGrid="0" snapToObjects="1" showGuides="1">
      <p:cViewPr varScale="1">
        <p:scale>
          <a:sx n="141" d="100"/>
          <a:sy n="141" d="100"/>
        </p:scale>
        <p:origin x="882" y="108"/>
      </p:cViewPr>
      <p:guideLst>
        <p:guide orient="horz" pos="4534"/>
        <p:guide orient="horz" pos="4286"/>
        <p:guide pos="317"/>
        <p:guide pos="68"/>
        <p:guide pos="8229"/>
        <p:guide pos="7517"/>
        <p:guide orient="horz" pos="894"/>
        <p:guide orient="horz" pos="123"/>
        <p:guide orient="horz" pos="3208"/>
        <p:guide orient="horz" pos="2595"/>
        <p:guide orient="horz" pos="2414"/>
        <p:guide orient="horz" pos="191"/>
        <p:guide orient="horz" pos="373"/>
        <p:guide orient="horz" pos="531"/>
        <p:guide orient="horz" pos="1643"/>
        <p:guide pos="3674"/>
        <p:guide pos="2812"/>
        <p:guide pos="2880"/>
        <p:guide pos="5715"/>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76" d="100"/>
          <a:sy n="76" d="100"/>
        </p:scale>
        <p:origin x="-3966" y="-108"/>
      </p:cViewPr>
      <p:guideLst>
        <p:guide orient="horz" pos="3109"/>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4929381444193"/>
          <c:y val="3.4449760765550237E-2"/>
          <c:w val="0.4895800438957571"/>
          <c:h val="0.88563613902450589"/>
        </c:manualLayout>
      </c:layout>
      <c:barChart>
        <c:barDir val="bar"/>
        <c:grouping val="clustered"/>
        <c:varyColors val="0"/>
        <c:ser>
          <c:idx val="0"/>
          <c:order val="0"/>
          <c:tx>
            <c:strRef>
              <c:f>Sheet1!$B$1</c:f>
              <c:strCache>
                <c:ptCount val="1"/>
                <c:pt idx="0">
                  <c:v>Prosent</c:v>
                </c:pt>
              </c:strCache>
            </c:strRef>
          </c:tx>
          <c:spPr>
            <a:solidFill>
              <a:srgbClr val="00CAFF"/>
            </a:solidFill>
            <a:ln>
              <a:noFill/>
            </a:ln>
            <a:effectLst/>
          </c:spPr>
          <c:invertIfNegative val="0"/>
          <c:dLbls>
            <c:dLbl>
              <c:idx val="0"/>
              <c:layout>
                <c:manualLayout>
                  <c:x val="-3.327041877753956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4E-4D07-9815-85FE7FD1B4E3}"/>
                </c:ext>
              </c:extLst>
            </c:dLbl>
            <c:dLbl>
              <c:idx val="1"/>
              <c:layout>
                <c:manualLayout>
                  <c:x val="-4.30620959155224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4E-4D07-9815-85FE7FD1B4E3}"/>
                </c:ext>
              </c:extLst>
            </c:dLbl>
            <c:dLbl>
              <c:idx val="2"/>
              <c:layout>
                <c:manualLayout>
                  <c:x val="-5.3892180974384127E-3"/>
                  <c:y val="-1.913875598086124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15:layout>
                    <c:manualLayout>
                      <c:w val="3.025837719731541E-2"/>
                      <c:h val="5.4373356440492786E-2"/>
                    </c:manualLayout>
                  </c15:layout>
                </c:ext>
                <c:ext xmlns:c16="http://schemas.microsoft.com/office/drawing/2014/chart" uri="{C3380CC4-5D6E-409C-BE32-E72D297353CC}">
                  <c16:uniqueId val="{00000002-F04E-4D07-9815-85FE7FD1B4E3}"/>
                </c:ext>
              </c:extLst>
            </c:dLbl>
            <c:dLbl>
              <c:idx val="3"/>
              <c:layout>
                <c:manualLayout>
                  <c:x val="-6.3763815637821221E-3"/>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4E-4D07-9815-85FE7FD1B4E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pt idx="7">
                  <c:v>Utdannings- og forskningsinstitusjoner</c:v>
                </c:pt>
                <c:pt idx="8">
                  <c:v>Øvrige statlige arbeidsplasser (unntatt utdannings- og forskningsinstitusjoner)</c:v>
                </c:pt>
                <c:pt idx="9">
                  <c:v>Tjenestemottakere/innbyggere</c:v>
                </c:pt>
                <c:pt idx="10">
                  <c:v>Kommunale arbeidsplasser</c:v>
                </c:pt>
                <c:pt idx="11">
                  <c:v>Private virksomheter (for eksempel konsulenter, leverandører, sosiale entreprenører og/eller øvrige private samarbeid</c:v>
                </c:pt>
                <c:pt idx="12">
                  <c:v>Arbeidstakerorganisasjoner/tillitsvalgte</c:v>
                </c:pt>
                <c:pt idx="13">
                  <c:v>Andre statlige arbeidsplasser innenfor samme departementsområde som vi tilhører</c:v>
                </c:pt>
              </c:strCache>
            </c:strRef>
          </c:cat>
          <c:val>
            <c:numRef>
              <c:f>Sheet1!$B$2:$B$15</c:f>
              <c:numCache>
                <c:formatCode>0%</c:formatCode>
                <c:ptCount val="14"/>
                <c:pt idx="0">
                  <c:v>8.8509316770186294E-2</c:v>
                </c:pt>
                <c:pt idx="1">
                  <c:v>0.13354037267080701</c:v>
                </c:pt>
                <c:pt idx="2">
                  <c:v>2.4844720496894401E-2</c:v>
                </c:pt>
                <c:pt idx="3">
                  <c:v>2.7950310559006201E-2</c:v>
                </c:pt>
                <c:pt idx="4">
                  <c:v>5.1242236024844699E-2</c:v>
                </c:pt>
                <c:pt idx="5">
                  <c:v>5.74534161490683E-2</c:v>
                </c:pt>
                <c:pt idx="6">
                  <c:v>6.67701863354037E-2</c:v>
                </c:pt>
                <c:pt idx="7">
                  <c:v>0.108695652173913</c:v>
                </c:pt>
                <c:pt idx="8">
                  <c:v>0.14596273291925499</c:v>
                </c:pt>
                <c:pt idx="9">
                  <c:v>0.15993788819875801</c:v>
                </c:pt>
                <c:pt idx="10">
                  <c:v>0.173913043478261</c:v>
                </c:pt>
                <c:pt idx="11">
                  <c:v>0.20186335403726699</c:v>
                </c:pt>
                <c:pt idx="12">
                  <c:v>0.20496894409937899</c:v>
                </c:pt>
                <c:pt idx="13">
                  <c:v>0.50931677018633503</c:v>
                </c:pt>
              </c:numCache>
            </c:numRef>
          </c:val>
          <c:extLst>
            <c:ext xmlns:c16="http://schemas.microsoft.com/office/drawing/2014/chart" uri="{C3380CC4-5D6E-409C-BE32-E72D297353CC}">
              <c16:uniqueId val="{00000004-F04E-4D07-9815-85FE7FD1B4E3}"/>
            </c:ext>
          </c:extLst>
        </c:ser>
        <c:dLbls>
          <c:dLblPos val="in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none"/>
        <c:minorTickMark val="none"/>
        <c:tickLblPos val="nextTo"/>
        <c:crossAx val="39178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790077409746"/>
          <c:y val="3.4449760765550237E-2"/>
          <c:w val="0.68915032996922443"/>
          <c:h val="0.88563613902450589"/>
        </c:manualLayout>
      </c:layout>
      <c:barChart>
        <c:barDir val="bar"/>
        <c:grouping val="clustered"/>
        <c:varyColors val="0"/>
        <c:ser>
          <c:idx val="0"/>
          <c:order val="0"/>
          <c:tx>
            <c:strRef>
              <c:f>Sheet1!$B$1</c:f>
              <c:strCache>
                <c:ptCount val="1"/>
                <c:pt idx="0">
                  <c:v>3-9 ansatte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Sheet1!$B$2:$B$15</c:f>
              <c:numCache>
                <c:formatCode>0%</c:formatCode>
                <c:ptCount val="7"/>
                <c:pt idx="0">
                  <c:v>6.6666666666666693E-2</c:v>
                </c:pt>
                <c:pt idx="1">
                  <c:v>0.15833333333333299</c:v>
                </c:pt>
                <c:pt idx="2">
                  <c:v>8.3333333333333297E-3</c:v>
                </c:pt>
                <c:pt idx="3">
                  <c:v>0</c:v>
                </c:pt>
                <c:pt idx="4">
                  <c:v>2.5000000000000001E-2</c:v>
                </c:pt>
                <c:pt idx="5">
                  <c:v>0.05</c:v>
                </c:pt>
                <c:pt idx="6">
                  <c:v>4.1666666666666699E-2</c:v>
                </c:pt>
              </c:numCache>
            </c:numRef>
          </c:val>
          <c:extLst>
            <c:ext xmlns:c16="http://schemas.microsoft.com/office/drawing/2014/chart" uri="{C3380CC4-5D6E-409C-BE32-E72D297353CC}">
              <c16:uniqueId val="{00000004-F04E-4D07-9815-85FE7FD1B4E3}"/>
            </c:ext>
          </c:extLst>
        </c:ser>
        <c:ser>
          <c:idx val="1"/>
          <c:order val="1"/>
          <c:tx>
            <c:strRef>
              <c:f>Sheet1!$C$1</c:f>
              <c:strCache>
                <c:ptCount val="1"/>
                <c:pt idx="0">
                  <c:v>10-19 ansatte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Sheet1!$C$2:$C$15</c:f>
              <c:numCache>
                <c:formatCode>0%</c:formatCode>
                <c:ptCount val="7"/>
                <c:pt idx="0">
                  <c:v>0.119402985074627</c:v>
                </c:pt>
                <c:pt idx="1">
                  <c:v>0.14925373134328399</c:v>
                </c:pt>
                <c:pt idx="2">
                  <c:v>2.9850746268656702E-2</c:v>
                </c:pt>
                <c:pt idx="3">
                  <c:v>2.9850746268656702E-2</c:v>
                </c:pt>
                <c:pt idx="4">
                  <c:v>2.9850746268656702E-2</c:v>
                </c:pt>
                <c:pt idx="5">
                  <c:v>5.2238805970149196E-2</c:v>
                </c:pt>
                <c:pt idx="6">
                  <c:v>7.4626865671641798E-2</c:v>
                </c:pt>
              </c:numCache>
            </c:numRef>
          </c:val>
          <c:extLst>
            <c:ext xmlns:c16="http://schemas.microsoft.com/office/drawing/2014/chart" uri="{C3380CC4-5D6E-409C-BE32-E72D297353CC}">
              <c16:uniqueId val="{00000000-922D-4597-B37D-CB7D5E52D6E2}"/>
            </c:ext>
          </c:extLst>
        </c:ser>
        <c:ser>
          <c:idx val="2"/>
          <c:order val="2"/>
          <c:tx>
            <c:strRef>
              <c:f>Sheet1!$D$1</c:f>
              <c:strCache>
                <c:ptCount val="1"/>
                <c:pt idx="0">
                  <c:v>20-49 ansatte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Sheet1!$D$2:$D$15</c:f>
              <c:numCache>
                <c:formatCode>0%</c:formatCode>
                <c:ptCount val="7"/>
                <c:pt idx="0">
                  <c:v>8.0213903743315509E-2</c:v>
                </c:pt>
                <c:pt idx="1">
                  <c:v>0.13903743315507999</c:v>
                </c:pt>
                <c:pt idx="2">
                  <c:v>3.7433155080213901E-2</c:v>
                </c:pt>
                <c:pt idx="3">
                  <c:v>2.1390374331550797E-2</c:v>
                </c:pt>
                <c:pt idx="4">
                  <c:v>6.9518716577540107E-2</c:v>
                </c:pt>
                <c:pt idx="5">
                  <c:v>6.4171122994652399E-2</c:v>
                </c:pt>
                <c:pt idx="6">
                  <c:v>8.0213903743315509E-2</c:v>
                </c:pt>
              </c:numCache>
            </c:numRef>
          </c:val>
          <c:extLst>
            <c:ext xmlns:c16="http://schemas.microsoft.com/office/drawing/2014/chart" uri="{C3380CC4-5D6E-409C-BE32-E72D297353CC}">
              <c16:uniqueId val="{00000001-922D-4597-B37D-CB7D5E52D6E2}"/>
            </c:ext>
          </c:extLst>
        </c:ser>
        <c:ser>
          <c:idx val="3"/>
          <c:order val="3"/>
          <c:tx>
            <c:strRef>
              <c:f>Sheet1!$E$1</c:f>
              <c:strCache>
                <c:ptCount val="1"/>
                <c:pt idx="0">
                  <c:v>50+ ansatte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Sheet1!$E$2:$E$15</c:f>
              <c:numCache>
                <c:formatCode>0%</c:formatCode>
                <c:ptCount val="7"/>
                <c:pt idx="0">
                  <c:v>8.9108910891089105E-2</c:v>
                </c:pt>
                <c:pt idx="1">
                  <c:v>0.103960396039604</c:v>
                </c:pt>
                <c:pt idx="2">
                  <c:v>1.9801980198019799E-2</c:v>
                </c:pt>
                <c:pt idx="3">
                  <c:v>4.9504950495049493E-2</c:v>
                </c:pt>
                <c:pt idx="4">
                  <c:v>6.43564356435644E-2</c:v>
                </c:pt>
                <c:pt idx="5">
                  <c:v>5.4455445544554504E-2</c:v>
                </c:pt>
                <c:pt idx="6">
                  <c:v>6.43564356435644E-2</c:v>
                </c:pt>
              </c:numCache>
            </c:numRef>
          </c:val>
          <c:extLst>
            <c:ext xmlns:c16="http://schemas.microsoft.com/office/drawing/2014/chart" uri="{C3380CC4-5D6E-409C-BE32-E72D297353CC}">
              <c16:uniqueId val="{00000002-922D-4597-B37D-CB7D5E52D6E2}"/>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max val="0.60000000000000009"/>
        </c:scaling>
        <c:delete val="1"/>
        <c:axPos val="b"/>
        <c:numFmt formatCode="0%" sourceLinked="1"/>
        <c:majorTickMark val="out"/>
        <c:minorTickMark val="none"/>
        <c:tickLblPos val="nextTo"/>
        <c:crossAx val="391783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864063715298"/>
          <c:y val="3.6273701566364384E-2"/>
          <c:w val="0.63412395719319414"/>
          <c:h val="0.72827232539873155"/>
        </c:manualLayout>
      </c:layout>
      <c:barChart>
        <c:barDir val="bar"/>
        <c:grouping val="clustered"/>
        <c:varyColors val="0"/>
        <c:ser>
          <c:idx val="0"/>
          <c:order val="0"/>
          <c:tx>
            <c:strRef>
              <c:f>Sheet1!$B$1</c:f>
              <c:strCache>
                <c:ptCount val="1"/>
                <c:pt idx="0">
                  <c:v>Samarbeid internt innen eget departementsområde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3-9 ansatte</c:v>
                </c:pt>
                <c:pt idx="2">
                  <c:v>10-19 ansatte</c:v>
                </c:pt>
                <c:pt idx="3">
                  <c:v>20-49 ansatte</c:v>
                </c:pt>
                <c:pt idx="4">
                  <c:v>50+ ansatte</c:v>
                </c:pt>
              </c:strCache>
            </c:strRef>
          </c:cat>
          <c:val>
            <c:numRef>
              <c:f>Sheet1!$B$2:$B$6</c:f>
              <c:numCache>
                <c:formatCode>0%</c:formatCode>
                <c:ptCount val="5"/>
                <c:pt idx="0">
                  <c:v>0.64822134387351793</c:v>
                </c:pt>
                <c:pt idx="1">
                  <c:v>0.69148936170212805</c:v>
                </c:pt>
                <c:pt idx="2">
                  <c:v>0.69</c:v>
                </c:pt>
                <c:pt idx="3">
                  <c:v>0.59863945578231303</c:v>
                </c:pt>
                <c:pt idx="4">
                  <c:v>0.64634146341463405</c:v>
                </c:pt>
              </c:numCache>
            </c:numRef>
          </c:val>
          <c:extLst>
            <c:ext xmlns:c16="http://schemas.microsoft.com/office/drawing/2014/chart" uri="{C3380CC4-5D6E-409C-BE32-E72D297353CC}">
              <c16:uniqueId val="{00000000-13C5-4E19-858C-172835442686}"/>
            </c:ext>
          </c:extLst>
        </c:ser>
        <c:ser>
          <c:idx val="1"/>
          <c:order val="1"/>
          <c:tx>
            <c:strRef>
              <c:f>Sheet1!$C$1</c:f>
              <c:strCache>
                <c:ptCount val="1"/>
                <c:pt idx="0">
                  <c:v>Eksternt samarbeid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3-9 ansatte</c:v>
                </c:pt>
                <c:pt idx="2">
                  <c:v>10-19 ansatte</c:v>
                </c:pt>
                <c:pt idx="3">
                  <c:v>20-49 ansatte</c:v>
                </c:pt>
                <c:pt idx="4">
                  <c:v>50+ ansatte</c:v>
                </c:pt>
              </c:strCache>
            </c:strRef>
          </c:cat>
          <c:val>
            <c:numRef>
              <c:f>Sheet1!$C$2:$C$6</c:f>
              <c:numCache>
                <c:formatCode>0%</c:formatCode>
                <c:ptCount val="5"/>
                <c:pt idx="0">
                  <c:v>0.78656126482213395</c:v>
                </c:pt>
                <c:pt idx="1">
                  <c:v>0.64893617021276595</c:v>
                </c:pt>
                <c:pt idx="2">
                  <c:v>0.74</c:v>
                </c:pt>
                <c:pt idx="3">
                  <c:v>0.843537414965986</c:v>
                </c:pt>
                <c:pt idx="4">
                  <c:v>0.84146341463414598</c:v>
                </c:pt>
              </c:numCache>
            </c:numRef>
          </c:val>
          <c:extLst>
            <c:ext xmlns:c16="http://schemas.microsoft.com/office/drawing/2014/chart" uri="{C3380CC4-5D6E-409C-BE32-E72D297353CC}">
              <c16:uniqueId val="{00000001-13C5-4E19-858C-172835442686}"/>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layout>
        <c:manualLayout>
          <c:xMode val="edge"/>
          <c:yMode val="edge"/>
          <c:x val="2.31751825134403E-2"/>
          <c:y val="0.82954761734750182"/>
          <c:w val="0.89999994790415827"/>
          <c:h val="6.35644039960792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9926778455612"/>
          <c:y val="0.10372230559115128"/>
          <c:w val="0.81740495454934969"/>
          <c:h val="0.72118854117488362"/>
        </c:manualLayout>
      </c:layout>
      <c:barChart>
        <c:barDir val="bar"/>
        <c:grouping val="percentStacked"/>
        <c:varyColors val="0"/>
        <c:ser>
          <c:idx val="0"/>
          <c:order val="0"/>
          <c:tx>
            <c:strRef>
              <c:f>Sheet1!$A$2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Sheet1!$B$1:$F$1</c15:sqref>
                  </c15:fullRef>
                </c:ext>
              </c:extLst>
              <c:f>Sheet1!$C$1:$F$1</c:f>
              <c:strCache>
                <c:ptCount val="4"/>
                <c:pt idx="0">
                  <c:v>3-9 ansatte</c:v>
                </c:pt>
                <c:pt idx="1">
                  <c:v>10-19 ansatte</c:v>
                </c:pt>
                <c:pt idx="2">
                  <c:v>20-49 ansatte</c:v>
                </c:pt>
                <c:pt idx="3">
                  <c:v>50+ ansatte</c:v>
                </c:pt>
              </c:strCache>
            </c:strRef>
          </c:cat>
          <c:val>
            <c:numRef>
              <c:extLst>
                <c:ext xmlns:c15="http://schemas.microsoft.com/office/drawing/2012/chart" uri="{02D57815-91ED-43cb-92C2-25804820EDAC}">
                  <c15:fullRef>
                    <c15:sqref>Sheet1!$B$2:$F$2</c15:sqref>
                  </c15:fullRef>
                </c:ext>
              </c:extLst>
              <c:f>Sheet1!$C$2:$F$2</c:f>
              <c:numCache>
                <c:formatCode>0%</c:formatCode>
                <c:ptCount val="4"/>
                <c:pt idx="0">
                  <c:v>0.63124999999999998</c:v>
                </c:pt>
                <c:pt idx="1">
                  <c:v>0.48366013071895403</c:v>
                </c:pt>
                <c:pt idx="2">
                  <c:v>0.42325581395348799</c:v>
                </c:pt>
                <c:pt idx="3">
                  <c:v>0.23175965665236098</c:v>
                </c:pt>
              </c:numCache>
            </c:numRef>
          </c:val>
          <c:extLst>
            <c:ext xmlns:c16="http://schemas.microsoft.com/office/drawing/2014/chart" uri="{C3380CC4-5D6E-409C-BE32-E72D297353CC}">
              <c16:uniqueId val="{00000000-0588-4944-98F4-D3707EA1F208}"/>
            </c:ext>
          </c:extLst>
        </c:ser>
        <c:ser>
          <c:idx val="1"/>
          <c:order val="1"/>
          <c:tx>
            <c:strRef>
              <c:f>Sheet1!$A$3</c:f>
              <c:strCache>
                <c:ptCount val="1"/>
                <c:pt idx="0">
                  <c:v>Delvis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Sheet1!$B$1:$F$1</c15:sqref>
                  </c15:fullRef>
                </c:ext>
              </c:extLst>
              <c:f>Sheet1!$C$1:$F$1</c:f>
              <c:strCache>
                <c:ptCount val="4"/>
                <c:pt idx="0">
                  <c:v>3-9 ansatte</c:v>
                </c:pt>
                <c:pt idx="1">
                  <c:v>10-19 ansatte</c:v>
                </c:pt>
                <c:pt idx="2">
                  <c:v>20-49 ansatte</c:v>
                </c:pt>
                <c:pt idx="3">
                  <c:v>50+ ansatte</c:v>
                </c:pt>
              </c:strCache>
            </c:strRef>
          </c:cat>
          <c:val>
            <c:numRef>
              <c:extLst>
                <c:ext xmlns:c15="http://schemas.microsoft.com/office/drawing/2012/chart" uri="{02D57815-91ED-43cb-92C2-25804820EDAC}">
                  <c15:fullRef>
                    <c15:sqref>Sheet1!$B$3:$F$3</c15:sqref>
                  </c15:fullRef>
                </c:ext>
              </c:extLst>
              <c:f>Sheet1!$C$3:$F$3</c:f>
              <c:numCache>
                <c:formatCode>0%</c:formatCode>
                <c:ptCount val="4"/>
                <c:pt idx="0">
                  <c:v>0.28125</c:v>
                </c:pt>
                <c:pt idx="1">
                  <c:v>0.34640522875816998</c:v>
                </c:pt>
                <c:pt idx="2">
                  <c:v>0.4</c:v>
                </c:pt>
                <c:pt idx="3">
                  <c:v>0.49785407725321901</c:v>
                </c:pt>
              </c:numCache>
            </c:numRef>
          </c:val>
          <c:extLst>
            <c:ext xmlns:c16="http://schemas.microsoft.com/office/drawing/2014/chart" uri="{C3380CC4-5D6E-409C-BE32-E72D297353CC}">
              <c16:uniqueId val="{00000001-0588-4944-98F4-D3707EA1F208}"/>
            </c:ext>
          </c:extLst>
        </c:ser>
        <c:ser>
          <c:idx val="2"/>
          <c:order val="2"/>
          <c:tx>
            <c:strRef>
              <c:f>Sheet1!$A$4</c:f>
              <c:strCache>
                <c:ptCount val="1"/>
                <c:pt idx="0">
                  <c:v>Delvis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Sheet1!$B$1:$F$1</c15:sqref>
                  </c15:fullRef>
                </c:ext>
              </c:extLst>
              <c:f>Sheet1!$C$1:$F$1</c:f>
              <c:strCache>
                <c:ptCount val="4"/>
                <c:pt idx="0">
                  <c:v>3-9 ansatte</c:v>
                </c:pt>
                <c:pt idx="1">
                  <c:v>10-19 ansatte</c:v>
                </c:pt>
                <c:pt idx="2">
                  <c:v>20-49 ansatte</c:v>
                </c:pt>
                <c:pt idx="3">
                  <c:v>50+ ansatte</c:v>
                </c:pt>
              </c:strCache>
            </c:strRef>
          </c:cat>
          <c:val>
            <c:numRef>
              <c:extLst>
                <c:ext xmlns:c15="http://schemas.microsoft.com/office/drawing/2012/chart" uri="{02D57815-91ED-43cb-92C2-25804820EDAC}">
                  <c15:fullRef>
                    <c15:sqref>Sheet1!$B$4:$F$4</c15:sqref>
                  </c15:fullRef>
                </c:ext>
              </c:extLst>
              <c:f>Sheet1!$C$4:$F$4</c:f>
              <c:numCache>
                <c:formatCode>0%</c:formatCode>
                <c:ptCount val="4"/>
                <c:pt idx="0">
                  <c:v>7.4999999999999997E-2</c:v>
                </c:pt>
                <c:pt idx="1">
                  <c:v>0.15686274509803899</c:v>
                </c:pt>
                <c:pt idx="2">
                  <c:v>0.167441860465116</c:v>
                </c:pt>
                <c:pt idx="3">
                  <c:v>0.23605150214592299</c:v>
                </c:pt>
              </c:numCache>
            </c:numRef>
          </c:val>
          <c:extLst>
            <c:ext xmlns:c16="http://schemas.microsoft.com/office/drawing/2014/chart" uri="{C3380CC4-5D6E-409C-BE32-E72D297353CC}">
              <c16:uniqueId val="{00000002-0588-4944-98F4-D3707EA1F208}"/>
            </c:ext>
          </c:extLst>
        </c:ser>
        <c:ser>
          <c:idx val="3"/>
          <c:order val="3"/>
          <c:tx>
            <c:strRef>
              <c:f>Sheet1!$A$5</c:f>
              <c:strCache>
                <c:ptCount val="1"/>
                <c:pt idx="0">
                  <c:v>Helt uenig</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0588-4944-98F4-D3707EA1F2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Sheet1!$B$1:$F$1</c15:sqref>
                  </c15:fullRef>
                </c:ext>
              </c:extLst>
              <c:f>Sheet1!$C$1:$F$1</c:f>
              <c:strCache>
                <c:ptCount val="4"/>
                <c:pt idx="0">
                  <c:v>3-9 ansatte</c:v>
                </c:pt>
                <c:pt idx="1">
                  <c:v>10-19 ansatte</c:v>
                </c:pt>
                <c:pt idx="2">
                  <c:v>20-49 ansatte</c:v>
                </c:pt>
                <c:pt idx="3">
                  <c:v>50+ ansatte</c:v>
                </c:pt>
              </c:strCache>
            </c:strRef>
          </c:cat>
          <c:val>
            <c:numRef>
              <c:extLst>
                <c:ext xmlns:c15="http://schemas.microsoft.com/office/drawing/2012/chart" uri="{02D57815-91ED-43cb-92C2-25804820EDAC}">
                  <c15:fullRef>
                    <c15:sqref>Sheet1!$B$5:$F$5</c15:sqref>
                  </c15:fullRef>
                </c:ext>
              </c:extLst>
              <c:f>Sheet1!$C$5:$F$5</c:f>
              <c:numCache>
                <c:formatCode>0%</c:formatCode>
                <c:ptCount val="4"/>
                <c:pt idx="0">
                  <c:v>1.2500000000000001E-2</c:v>
                </c:pt>
                <c:pt idx="1">
                  <c:v>1.30718954248366E-2</c:v>
                </c:pt>
                <c:pt idx="2">
                  <c:v>4.65116279069767E-3</c:v>
                </c:pt>
                <c:pt idx="3">
                  <c:v>2.5751072961373401E-2</c:v>
                </c:pt>
              </c:numCache>
            </c:numRef>
          </c:val>
          <c:extLst>
            <c:ext xmlns:c16="http://schemas.microsoft.com/office/drawing/2014/chart" uri="{C3380CC4-5D6E-409C-BE32-E72D297353CC}">
              <c16:uniqueId val="{00000003-0588-4944-98F4-D3707EA1F208}"/>
            </c:ext>
          </c:extLst>
        </c:ser>
        <c:ser>
          <c:idx val="4"/>
          <c:order val="4"/>
          <c:tx>
            <c:strRef>
              <c:f>Sheet1!$A$6</c:f>
              <c:strCache>
                <c:ptCount val="1"/>
                <c:pt idx="0">
                  <c:v>Ikke relevant</c:v>
                </c:pt>
              </c:strCache>
            </c:strRef>
          </c:tx>
          <c:spPr>
            <a:solidFill>
              <a:schemeClr val="accent5"/>
            </a:solidFill>
            <a:ln>
              <a:noFill/>
            </a:ln>
            <a:effectLst/>
          </c:spPr>
          <c:invertIfNegative val="0"/>
          <c:dLbls>
            <c:delete val="1"/>
          </c:dLbls>
          <c:cat>
            <c:strRef>
              <c:extLst>
                <c:ext xmlns:c15="http://schemas.microsoft.com/office/drawing/2012/chart" uri="{02D57815-91ED-43cb-92C2-25804820EDAC}">
                  <c15:fullRef>
                    <c15:sqref>Sheet1!$B$1:$F$1</c15:sqref>
                  </c15:fullRef>
                </c:ext>
              </c:extLst>
              <c:f>Sheet1!$C$1:$F$1</c:f>
              <c:strCache>
                <c:ptCount val="4"/>
                <c:pt idx="0">
                  <c:v>3-9 ansatte</c:v>
                </c:pt>
                <c:pt idx="1">
                  <c:v>10-19 ansatte</c:v>
                </c:pt>
                <c:pt idx="2">
                  <c:v>20-49 ansatte</c:v>
                </c:pt>
                <c:pt idx="3">
                  <c:v>50+ ansatte</c:v>
                </c:pt>
              </c:strCache>
            </c:strRef>
          </c:cat>
          <c:val>
            <c:numRef>
              <c:extLst>
                <c:ext xmlns:c15="http://schemas.microsoft.com/office/drawing/2012/chart" uri="{02D57815-91ED-43cb-92C2-25804820EDAC}">
                  <c15:fullRef>
                    <c15:sqref>Sheet1!$B$6:$F$6</c15:sqref>
                  </c15:fullRef>
                </c:ext>
              </c:extLst>
              <c:f>Sheet1!$C$6:$F$6</c:f>
              <c:numCache>
                <c:formatCode>0%</c:formatCode>
                <c:ptCount val="4"/>
                <c:pt idx="0">
                  <c:v>0</c:v>
                </c:pt>
                <c:pt idx="1">
                  <c:v>0</c:v>
                </c:pt>
                <c:pt idx="2">
                  <c:v>0</c:v>
                </c:pt>
                <c:pt idx="3">
                  <c:v>4.29184549356223E-3</c:v>
                </c:pt>
              </c:numCache>
            </c:numRef>
          </c:val>
          <c:extLst>
            <c:ext xmlns:c16="http://schemas.microsoft.com/office/drawing/2014/chart" uri="{C3380CC4-5D6E-409C-BE32-E72D297353CC}">
              <c16:uniqueId val="{00000004-0588-4944-98F4-D3707EA1F208}"/>
            </c:ext>
          </c:extLst>
        </c:ser>
        <c:ser>
          <c:idx val="5"/>
          <c:order val="5"/>
          <c:tx>
            <c:strRef>
              <c:f>Sheet1!$A$7</c:f>
              <c:strCache>
                <c:ptCount val="1"/>
                <c:pt idx="0">
                  <c:v>Vet ikke</c:v>
                </c:pt>
              </c:strCache>
            </c:strRef>
          </c:tx>
          <c:spPr>
            <a:solidFill>
              <a:schemeClr val="accent6"/>
            </a:solidFill>
            <a:ln>
              <a:noFill/>
            </a:ln>
            <a:effectLst/>
          </c:spPr>
          <c:invertIfNegative val="0"/>
          <c:dLbls>
            <c:delete val="1"/>
          </c:dLbls>
          <c:cat>
            <c:strRef>
              <c:extLst>
                <c:ext xmlns:c15="http://schemas.microsoft.com/office/drawing/2012/chart" uri="{02D57815-91ED-43cb-92C2-25804820EDAC}">
                  <c15:fullRef>
                    <c15:sqref>Sheet1!$B$1:$F$1</c15:sqref>
                  </c15:fullRef>
                </c:ext>
              </c:extLst>
              <c:f>Sheet1!$C$1:$F$1</c:f>
              <c:strCache>
                <c:ptCount val="4"/>
                <c:pt idx="0">
                  <c:v>3-9 ansatte</c:v>
                </c:pt>
                <c:pt idx="1">
                  <c:v>10-19 ansatte</c:v>
                </c:pt>
                <c:pt idx="2">
                  <c:v>20-49 ansatte</c:v>
                </c:pt>
                <c:pt idx="3">
                  <c:v>50+ ansatte</c:v>
                </c:pt>
              </c:strCache>
            </c:strRef>
          </c:cat>
          <c:val>
            <c:numRef>
              <c:extLst>
                <c:ext xmlns:c15="http://schemas.microsoft.com/office/drawing/2012/chart" uri="{02D57815-91ED-43cb-92C2-25804820EDAC}">
                  <c15:fullRef>
                    <c15:sqref>Sheet1!$B$7:$F$7</c15:sqref>
                  </c15:fullRef>
                </c:ext>
              </c:extLst>
              <c:f>Sheet1!$C$7:$F$7</c:f>
              <c:numCache>
                <c:formatCode>0%</c:formatCode>
                <c:ptCount val="4"/>
                <c:pt idx="0">
                  <c:v>0</c:v>
                </c:pt>
                <c:pt idx="1">
                  <c:v>0</c:v>
                </c:pt>
                <c:pt idx="2">
                  <c:v>4.65116279069767E-3</c:v>
                </c:pt>
                <c:pt idx="3">
                  <c:v>4.29184549356223E-3</c:v>
                </c:pt>
              </c:numCache>
            </c:numRef>
          </c:val>
          <c:extLst>
            <c:ext xmlns:c16="http://schemas.microsoft.com/office/drawing/2014/chart" uri="{C3380CC4-5D6E-409C-BE32-E72D297353CC}">
              <c16:uniqueId val="{00000005-0588-4944-98F4-D3707EA1F208}"/>
            </c:ext>
          </c:extLst>
        </c:ser>
        <c:dLbls>
          <c:dLblPos val="ctr"/>
          <c:showLegendKey val="0"/>
          <c:showVal val="1"/>
          <c:showCatName val="0"/>
          <c:showSerName val="0"/>
          <c:showPercent val="0"/>
          <c:showBubbleSize val="0"/>
        </c:dLbls>
        <c:gapWidth val="182"/>
        <c:overlap val="100"/>
        <c:axId val="919786168"/>
        <c:axId val="760233464"/>
      </c:barChart>
      <c:catAx>
        <c:axId val="919786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760233464"/>
        <c:crosses val="autoZero"/>
        <c:auto val="1"/>
        <c:lblAlgn val="ctr"/>
        <c:lblOffset val="100"/>
        <c:noMultiLvlLbl val="0"/>
      </c:catAx>
      <c:valAx>
        <c:axId val="76023346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91978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1749790756401"/>
          <c:y val="5.3727917518224033E-2"/>
          <c:w val="0.83085536301991714"/>
          <c:h val="0.62527296628102047"/>
        </c:manualLayout>
      </c:layout>
      <c:barChart>
        <c:barDir val="bar"/>
        <c:grouping val="percentStacked"/>
        <c:varyColors val="0"/>
        <c:ser>
          <c:idx val="0"/>
          <c:order val="0"/>
          <c:tx>
            <c:strRef>
              <c:f>Sheet1!$A$2</c:f>
              <c:strCache>
                <c:ptCount val="1"/>
                <c:pt idx="0">
                  <c:v>Fremmet innovasjonen i høy grad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3-9 ansatte</c:v>
                </c:pt>
                <c:pt idx="1">
                  <c:v>10-19 ansatte</c:v>
                </c:pt>
                <c:pt idx="2">
                  <c:v>20-49 ansatte</c:v>
                </c:pt>
                <c:pt idx="3">
                  <c:v>50+ ansatte</c:v>
                </c:pt>
              </c:strCache>
            </c:strRef>
          </c:cat>
          <c:val>
            <c:numRef>
              <c:f>Sheet1!$B$2:$E$2</c:f>
              <c:numCache>
                <c:formatCode>0%</c:formatCode>
                <c:ptCount val="4"/>
                <c:pt idx="0">
                  <c:v>0.34166666666666701</c:v>
                </c:pt>
                <c:pt idx="1">
                  <c:v>0.33582089552238797</c:v>
                </c:pt>
                <c:pt idx="2">
                  <c:v>0.26203208556149699</c:v>
                </c:pt>
                <c:pt idx="3">
                  <c:v>0.25742574257425699</c:v>
                </c:pt>
              </c:numCache>
            </c:numRef>
          </c:val>
          <c:extLst>
            <c:ext xmlns:c16="http://schemas.microsoft.com/office/drawing/2014/chart" uri="{C3380CC4-5D6E-409C-BE32-E72D297353CC}">
              <c16:uniqueId val="{00000000-4BBA-4AC7-A9BA-2263D7DF0C0B}"/>
            </c:ext>
          </c:extLst>
        </c:ser>
        <c:ser>
          <c:idx val="1"/>
          <c:order val="1"/>
          <c:tx>
            <c:strRef>
              <c:f>Sheet1!$A$3</c:f>
              <c:strCache>
                <c:ptCount val="1"/>
                <c:pt idx="0">
                  <c:v>Fremmet innovasjonen i noen grad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3-9 ansatte</c:v>
                </c:pt>
                <c:pt idx="1">
                  <c:v>10-19 ansatte</c:v>
                </c:pt>
                <c:pt idx="2">
                  <c:v>20-49 ansatte</c:v>
                </c:pt>
                <c:pt idx="3">
                  <c:v>50+ ansatte</c:v>
                </c:pt>
              </c:strCache>
            </c:strRef>
          </c:cat>
          <c:val>
            <c:numRef>
              <c:f>Sheet1!$B$3:$E$3</c:f>
              <c:numCache>
                <c:formatCode>0%</c:formatCode>
                <c:ptCount val="4"/>
                <c:pt idx="0">
                  <c:v>0.233333333333333</c:v>
                </c:pt>
                <c:pt idx="1">
                  <c:v>0.26865671641791</c:v>
                </c:pt>
                <c:pt idx="2">
                  <c:v>0.29946524064171098</c:v>
                </c:pt>
                <c:pt idx="3">
                  <c:v>0.316831683168317</c:v>
                </c:pt>
              </c:numCache>
            </c:numRef>
          </c:val>
          <c:extLst>
            <c:ext xmlns:c16="http://schemas.microsoft.com/office/drawing/2014/chart" uri="{C3380CC4-5D6E-409C-BE32-E72D297353CC}">
              <c16:uniqueId val="{00000001-4BBA-4AC7-A9BA-2263D7DF0C0B}"/>
            </c:ext>
          </c:extLst>
        </c:ser>
        <c:ser>
          <c:idx val="2"/>
          <c:order val="2"/>
          <c:tx>
            <c:strRef>
              <c:f>Sheet1!$A$4</c:f>
              <c:strCache>
                <c:ptCount val="1"/>
                <c:pt idx="0">
                  <c:v>Hemmet innovasjonen i noen grad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3-9 ansatte</c:v>
                </c:pt>
                <c:pt idx="1">
                  <c:v>10-19 ansatte</c:v>
                </c:pt>
                <c:pt idx="2">
                  <c:v>20-49 ansatte</c:v>
                </c:pt>
                <c:pt idx="3">
                  <c:v>50+ ansatte</c:v>
                </c:pt>
              </c:strCache>
            </c:strRef>
          </c:cat>
          <c:val>
            <c:numRef>
              <c:f>Sheet1!$B$4:$E$4</c:f>
              <c:numCache>
                <c:formatCode>0%</c:formatCode>
                <c:ptCount val="4"/>
                <c:pt idx="0">
                  <c:v>3.3333333333333298E-2</c:v>
                </c:pt>
                <c:pt idx="1">
                  <c:v>5.2238805970149196E-2</c:v>
                </c:pt>
                <c:pt idx="2">
                  <c:v>9.0909090909090898E-2</c:v>
                </c:pt>
                <c:pt idx="3">
                  <c:v>9.9009900990098987E-2</c:v>
                </c:pt>
              </c:numCache>
            </c:numRef>
          </c:val>
          <c:extLst>
            <c:ext xmlns:c16="http://schemas.microsoft.com/office/drawing/2014/chart" uri="{C3380CC4-5D6E-409C-BE32-E72D297353CC}">
              <c16:uniqueId val="{00000002-4BBA-4AC7-A9BA-2263D7DF0C0B}"/>
            </c:ext>
          </c:extLst>
        </c:ser>
        <c:ser>
          <c:idx val="3"/>
          <c:order val="3"/>
          <c:tx>
            <c:strRef>
              <c:f>Sheet1!$A$5</c:f>
              <c:strCache>
                <c:ptCount val="1"/>
                <c:pt idx="0">
                  <c:v>Hemmet innovasjonen i høy grad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3-9 ansatte</c:v>
                </c:pt>
                <c:pt idx="1">
                  <c:v>10-19 ansatte</c:v>
                </c:pt>
                <c:pt idx="2">
                  <c:v>20-49 ansatte</c:v>
                </c:pt>
                <c:pt idx="3">
                  <c:v>50+ ansatte</c:v>
                </c:pt>
              </c:strCache>
            </c:strRef>
          </c:cat>
          <c:val>
            <c:numRef>
              <c:f>Sheet1!$B$5:$E$5</c:f>
              <c:numCache>
                <c:formatCode>0%</c:formatCode>
                <c:ptCount val="4"/>
                <c:pt idx="0">
                  <c:v>8.3333333333333297E-3</c:v>
                </c:pt>
                <c:pt idx="1">
                  <c:v>7.4626865671641798E-3</c:v>
                </c:pt>
                <c:pt idx="2">
                  <c:v>1.60427807486631E-2</c:v>
                </c:pt>
                <c:pt idx="3">
                  <c:v>0</c:v>
                </c:pt>
              </c:numCache>
            </c:numRef>
          </c:val>
          <c:extLst>
            <c:ext xmlns:c16="http://schemas.microsoft.com/office/drawing/2014/chart" uri="{C3380CC4-5D6E-409C-BE32-E72D297353CC}">
              <c16:uniqueId val="{00000003-4BBA-4AC7-A9BA-2263D7DF0C0B}"/>
            </c:ext>
          </c:extLst>
        </c:ser>
        <c:ser>
          <c:idx val="4"/>
          <c:order val="4"/>
          <c:tx>
            <c:strRef>
              <c:f>Sheet1!$A$6</c:f>
              <c:strCache>
                <c:ptCount val="1"/>
                <c:pt idx="0">
                  <c:v>Ikke relevant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3-9 ansatte</c:v>
                </c:pt>
                <c:pt idx="1">
                  <c:v>10-19 ansatte</c:v>
                </c:pt>
                <c:pt idx="2">
                  <c:v>20-49 ansatte</c:v>
                </c:pt>
                <c:pt idx="3">
                  <c:v>50+ ansatte</c:v>
                </c:pt>
              </c:strCache>
            </c:strRef>
          </c:cat>
          <c:val>
            <c:numRef>
              <c:f>Sheet1!$B$6:$E$6</c:f>
              <c:numCache>
                <c:formatCode>0%</c:formatCode>
                <c:ptCount val="4"/>
                <c:pt idx="0">
                  <c:v>0.3</c:v>
                </c:pt>
                <c:pt idx="1">
                  <c:v>0.23134328358209</c:v>
                </c:pt>
                <c:pt idx="2">
                  <c:v>0.25133689839572199</c:v>
                </c:pt>
                <c:pt idx="3">
                  <c:v>0.26732673267326701</c:v>
                </c:pt>
              </c:numCache>
            </c:numRef>
          </c:val>
          <c:extLst>
            <c:ext xmlns:c16="http://schemas.microsoft.com/office/drawing/2014/chart" uri="{C3380CC4-5D6E-409C-BE32-E72D297353CC}">
              <c16:uniqueId val="{00000000-4A4F-45DE-826F-9D83672D7EF9}"/>
            </c:ext>
          </c:extLst>
        </c:ser>
        <c:ser>
          <c:idx val="5"/>
          <c:order val="5"/>
          <c:tx>
            <c:strRef>
              <c:f>Sheet1!$A$7</c:f>
              <c:strCache>
                <c:ptCount val="1"/>
                <c:pt idx="0">
                  <c:v>Vet ikke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3-9 ansatte</c:v>
                </c:pt>
                <c:pt idx="1">
                  <c:v>10-19 ansatte</c:v>
                </c:pt>
                <c:pt idx="2">
                  <c:v>20-49 ansatte</c:v>
                </c:pt>
                <c:pt idx="3">
                  <c:v>50+ ansatte</c:v>
                </c:pt>
              </c:strCache>
            </c:strRef>
          </c:cat>
          <c:val>
            <c:numRef>
              <c:f>Sheet1!$B$7:$E$7</c:f>
              <c:numCache>
                <c:formatCode>0%</c:formatCode>
                <c:ptCount val="4"/>
                <c:pt idx="0">
                  <c:v>8.3333333333333301E-2</c:v>
                </c:pt>
                <c:pt idx="1">
                  <c:v>0.104477611940298</c:v>
                </c:pt>
                <c:pt idx="2">
                  <c:v>8.0213903743315509E-2</c:v>
                </c:pt>
                <c:pt idx="3">
                  <c:v>5.9405940594059396E-2</c:v>
                </c:pt>
              </c:numCache>
            </c:numRef>
          </c:val>
          <c:extLst>
            <c:ext xmlns:c16="http://schemas.microsoft.com/office/drawing/2014/chart" uri="{C3380CC4-5D6E-409C-BE32-E72D297353CC}">
              <c16:uniqueId val="{00000001-4A4F-45DE-826F-9D83672D7EF9}"/>
            </c:ext>
          </c:extLst>
        </c:ser>
        <c:dLbls>
          <c:dLblPos val="ctr"/>
          <c:showLegendKey val="0"/>
          <c:showVal val="1"/>
          <c:showCatName val="0"/>
          <c:showSerName val="0"/>
          <c:showPercent val="0"/>
          <c:showBubbleSize val="0"/>
        </c:dLbls>
        <c:gapWidth val="150"/>
        <c:overlap val="100"/>
        <c:axId val="917356336"/>
        <c:axId val="917357976"/>
      </c:barChart>
      <c:catAx>
        <c:axId val="91735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crossAx val="917357976"/>
        <c:crosses val="autoZero"/>
        <c:auto val="1"/>
        <c:lblAlgn val="ctr"/>
        <c:lblOffset val="100"/>
        <c:noMultiLvlLbl val="0"/>
      </c:catAx>
      <c:valAx>
        <c:axId val="91735797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917356336"/>
        <c:crosses val="autoZero"/>
        <c:crossBetween val="between"/>
      </c:valAx>
      <c:spPr>
        <a:noFill/>
        <a:ln>
          <a:noFill/>
        </a:ln>
        <a:effectLst/>
      </c:spPr>
    </c:plotArea>
    <c:legend>
      <c:legendPos val="b"/>
      <c:layout>
        <c:manualLayout>
          <c:xMode val="edge"/>
          <c:yMode val="edge"/>
          <c:x val="1.2593849302048462E-2"/>
          <c:y val="0.79179720460990921"/>
          <c:w val="0.98597923789224307"/>
          <c:h val="0.208202795390090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88357918539231"/>
          <c:y val="3.4449760765550237E-2"/>
          <c:w val="0.68034575852480672"/>
          <c:h val="0.92660171456588425"/>
        </c:manualLayout>
      </c:layout>
      <c:barChart>
        <c:barDir val="bar"/>
        <c:grouping val="clustered"/>
        <c:varyColors val="0"/>
        <c:ser>
          <c:idx val="0"/>
          <c:order val="0"/>
          <c:tx>
            <c:strRef>
              <c:f>Sheet1!$B$1</c:f>
              <c:strCache>
                <c:ptCount val="1"/>
                <c:pt idx="0">
                  <c:v>Sentralkontor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Sheet1!$B$2:$B$15</c:f>
              <c:numCache>
                <c:formatCode>0%</c:formatCode>
                <c:ptCount val="7"/>
                <c:pt idx="0">
                  <c:v>0.14942528735632199</c:v>
                </c:pt>
                <c:pt idx="1">
                  <c:v>0.26436781609195398</c:v>
                </c:pt>
                <c:pt idx="2">
                  <c:v>0.20689655172413801</c:v>
                </c:pt>
                <c:pt idx="3">
                  <c:v>6.8965517241379296E-2</c:v>
                </c:pt>
                <c:pt idx="4">
                  <c:v>0.37931034482758597</c:v>
                </c:pt>
                <c:pt idx="5">
                  <c:v>9.1954022988505704E-2</c:v>
                </c:pt>
                <c:pt idx="6">
                  <c:v>0.44827586206896497</c:v>
                </c:pt>
              </c:numCache>
            </c:numRef>
          </c:val>
          <c:extLst>
            <c:ext xmlns:c16="http://schemas.microsoft.com/office/drawing/2014/chart" uri="{C3380CC4-5D6E-409C-BE32-E72D297353CC}">
              <c16:uniqueId val="{00000004-F04E-4D07-9815-85FE7FD1B4E3}"/>
            </c:ext>
          </c:extLst>
        </c:ser>
        <c:ser>
          <c:idx val="1"/>
          <c:order val="1"/>
          <c:tx>
            <c:strRef>
              <c:f>Sheet1!$C$1</c:f>
              <c:strCache>
                <c:ptCount val="1"/>
                <c:pt idx="0">
                  <c:v>Regionkontor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Sheet1!$C$2:$C$15</c:f>
              <c:numCache>
                <c:formatCode>0%</c:formatCode>
                <c:ptCount val="7"/>
                <c:pt idx="0">
                  <c:v>0.11229946524064199</c:v>
                </c:pt>
                <c:pt idx="1">
                  <c:v>0.13368983957219299</c:v>
                </c:pt>
                <c:pt idx="2">
                  <c:v>0.16577540106951902</c:v>
                </c:pt>
                <c:pt idx="3">
                  <c:v>0.16577540106951902</c:v>
                </c:pt>
                <c:pt idx="4">
                  <c:v>0.22994652406417099</c:v>
                </c:pt>
                <c:pt idx="5">
                  <c:v>0.25668449197860999</c:v>
                </c:pt>
                <c:pt idx="6">
                  <c:v>0.49732620320855603</c:v>
                </c:pt>
              </c:numCache>
            </c:numRef>
          </c:val>
          <c:extLst>
            <c:ext xmlns:c16="http://schemas.microsoft.com/office/drawing/2014/chart" uri="{C3380CC4-5D6E-409C-BE32-E72D297353CC}">
              <c16:uniqueId val="{00000000-922D-4597-B37D-CB7D5E52D6E2}"/>
            </c:ext>
          </c:extLst>
        </c:ser>
        <c:ser>
          <c:idx val="2"/>
          <c:order val="2"/>
          <c:tx>
            <c:strRef>
              <c:f>Sheet1!$D$1</c:f>
              <c:strCache>
                <c:ptCount val="1"/>
                <c:pt idx="0">
                  <c:v>Lokalkontor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Sheet1!$D$2:$D$15</c:f>
              <c:numCache>
                <c:formatCode>0%</c:formatCode>
                <c:ptCount val="7"/>
                <c:pt idx="0">
                  <c:v>9.7297297297297303E-2</c:v>
                </c:pt>
                <c:pt idx="1">
                  <c:v>0.124324324324324</c:v>
                </c:pt>
                <c:pt idx="2">
                  <c:v>0.14594594594594601</c:v>
                </c:pt>
                <c:pt idx="3">
                  <c:v>0.20270270270270299</c:v>
                </c:pt>
                <c:pt idx="4">
                  <c:v>0.14594594594594601</c:v>
                </c:pt>
                <c:pt idx="5">
                  <c:v>0.205405405405405</c:v>
                </c:pt>
                <c:pt idx="6">
                  <c:v>0.52972972972972998</c:v>
                </c:pt>
              </c:numCache>
            </c:numRef>
          </c:val>
          <c:extLst>
            <c:ext xmlns:c16="http://schemas.microsoft.com/office/drawing/2014/chart" uri="{C3380CC4-5D6E-409C-BE32-E72D297353CC}">
              <c16:uniqueId val="{00000001-922D-4597-B37D-CB7D5E52D6E2}"/>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out"/>
        <c:minorTickMark val="none"/>
        <c:tickLblPos val="nextTo"/>
        <c:crossAx val="391783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88357918539231"/>
          <c:y val="3.4449760765550237E-2"/>
          <c:w val="0.68034575852480672"/>
          <c:h val="0.92660171456588425"/>
        </c:manualLayout>
      </c:layout>
      <c:barChart>
        <c:barDir val="bar"/>
        <c:grouping val="clustered"/>
        <c:varyColors val="0"/>
        <c:ser>
          <c:idx val="0"/>
          <c:order val="0"/>
          <c:tx>
            <c:strRef>
              <c:f>Sheet1!$B$1</c:f>
              <c:strCache>
                <c:ptCount val="1"/>
                <c:pt idx="0">
                  <c:v>Sentralkontor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Sheet1!$B$2:$B$15</c:f>
              <c:numCache>
                <c:formatCode>0%</c:formatCode>
                <c:ptCount val="7"/>
                <c:pt idx="0">
                  <c:v>6.8965517241379296E-2</c:v>
                </c:pt>
                <c:pt idx="1">
                  <c:v>0.14942528735632199</c:v>
                </c:pt>
                <c:pt idx="2">
                  <c:v>3.4482758620689599E-2</c:v>
                </c:pt>
                <c:pt idx="3">
                  <c:v>5.7471264367816098E-2</c:v>
                </c:pt>
                <c:pt idx="4">
                  <c:v>8.04597701149425E-2</c:v>
                </c:pt>
                <c:pt idx="5">
                  <c:v>4.5977011494252901E-2</c:v>
                </c:pt>
                <c:pt idx="6">
                  <c:v>8.04597701149425E-2</c:v>
                </c:pt>
              </c:numCache>
            </c:numRef>
          </c:val>
          <c:extLst>
            <c:ext xmlns:c16="http://schemas.microsoft.com/office/drawing/2014/chart" uri="{C3380CC4-5D6E-409C-BE32-E72D297353CC}">
              <c16:uniqueId val="{00000004-F04E-4D07-9815-85FE7FD1B4E3}"/>
            </c:ext>
          </c:extLst>
        </c:ser>
        <c:ser>
          <c:idx val="1"/>
          <c:order val="1"/>
          <c:tx>
            <c:strRef>
              <c:f>Sheet1!$C$1</c:f>
              <c:strCache>
                <c:ptCount val="1"/>
                <c:pt idx="0">
                  <c:v>Regionkontor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Sheet1!$C$2:$C$15</c:f>
              <c:numCache>
                <c:formatCode>0%</c:formatCode>
                <c:ptCount val="7"/>
                <c:pt idx="0">
                  <c:v>8.0213903743315509E-2</c:v>
                </c:pt>
                <c:pt idx="1">
                  <c:v>0.16042780748663102</c:v>
                </c:pt>
                <c:pt idx="2">
                  <c:v>5.3475935828876994E-3</c:v>
                </c:pt>
                <c:pt idx="3">
                  <c:v>3.20855614973262E-2</c:v>
                </c:pt>
                <c:pt idx="4">
                  <c:v>4.8128342245989303E-2</c:v>
                </c:pt>
                <c:pt idx="5">
                  <c:v>6.9518716577540107E-2</c:v>
                </c:pt>
                <c:pt idx="6">
                  <c:v>6.4171122994652399E-2</c:v>
                </c:pt>
              </c:numCache>
            </c:numRef>
          </c:val>
          <c:extLst>
            <c:ext xmlns:c16="http://schemas.microsoft.com/office/drawing/2014/chart" uri="{C3380CC4-5D6E-409C-BE32-E72D297353CC}">
              <c16:uniqueId val="{00000000-922D-4597-B37D-CB7D5E52D6E2}"/>
            </c:ext>
          </c:extLst>
        </c:ser>
        <c:ser>
          <c:idx val="2"/>
          <c:order val="2"/>
          <c:tx>
            <c:strRef>
              <c:f>Sheet1!$D$1</c:f>
              <c:strCache>
                <c:ptCount val="1"/>
                <c:pt idx="0">
                  <c:v>Lokalkontor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Sheet1!$D$2:$D$15</c:f>
              <c:numCache>
                <c:formatCode>0%</c:formatCode>
                <c:ptCount val="7"/>
                <c:pt idx="0">
                  <c:v>9.7297297297297303E-2</c:v>
                </c:pt>
                <c:pt idx="1">
                  <c:v>0.116216216216216</c:v>
                </c:pt>
                <c:pt idx="2">
                  <c:v>3.24324324324324E-2</c:v>
                </c:pt>
                <c:pt idx="3">
                  <c:v>1.8918918918918903E-2</c:v>
                </c:pt>
                <c:pt idx="4">
                  <c:v>4.59459459459459E-2</c:v>
                </c:pt>
                <c:pt idx="5">
                  <c:v>5.4054054054054099E-2</c:v>
                </c:pt>
                <c:pt idx="6">
                  <c:v>6.486486486486491E-2</c:v>
                </c:pt>
              </c:numCache>
            </c:numRef>
          </c:val>
          <c:extLst>
            <c:ext xmlns:c16="http://schemas.microsoft.com/office/drawing/2014/chart" uri="{C3380CC4-5D6E-409C-BE32-E72D297353CC}">
              <c16:uniqueId val="{00000001-922D-4597-B37D-CB7D5E52D6E2}"/>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max val="0.60000000000000009"/>
        </c:scaling>
        <c:delete val="1"/>
        <c:axPos val="b"/>
        <c:numFmt formatCode="0%" sourceLinked="1"/>
        <c:majorTickMark val="out"/>
        <c:minorTickMark val="none"/>
        <c:tickLblPos val="nextTo"/>
        <c:crossAx val="391783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864063715298"/>
          <c:y val="3.6273701566364384E-2"/>
          <c:w val="0.63412395719319414"/>
          <c:h val="0.72827232539873155"/>
        </c:manualLayout>
      </c:layout>
      <c:barChart>
        <c:barDir val="bar"/>
        <c:grouping val="clustered"/>
        <c:varyColors val="0"/>
        <c:ser>
          <c:idx val="0"/>
          <c:order val="0"/>
          <c:tx>
            <c:strRef>
              <c:f>Sheet1!$B$1</c:f>
              <c:strCache>
                <c:ptCount val="1"/>
                <c:pt idx="0">
                  <c:v>Samarbeid internt innen eget departementsområde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Sentralkontor</c:v>
                </c:pt>
                <c:pt idx="1">
                  <c:v>Regionkontor</c:v>
                </c:pt>
                <c:pt idx="2">
                  <c:v>Lokalkontor</c:v>
                </c:pt>
              </c:strCache>
            </c:strRef>
          </c:cat>
          <c:val>
            <c:numRef>
              <c:f>Sheet1!$B$2:$B$4</c:f>
              <c:numCache>
                <c:formatCode>0%</c:formatCode>
                <c:ptCount val="3"/>
                <c:pt idx="0">
                  <c:v>0.56999999999999995</c:v>
                </c:pt>
                <c:pt idx="1">
                  <c:v>0.64</c:v>
                </c:pt>
                <c:pt idx="2">
                  <c:v>0.67</c:v>
                </c:pt>
              </c:numCache>
            </c:numRef>
          </c:val>
          <c:extLst>
            <c:ext xmlns:c16="http://schemas.microsoft.com/office/drawing/2014/chart" uri="{C3380CC4-5D6E-409C-BE32-E72D297353CC}">
              <c16:uniqueId val="{00000000-13C5-4E19-858C-172835442686}"/>
            </c:ext>
          </c:extLst>
        </c:ser>
        <c:ser>
          <c:idx val="1"/>
          <c:order val="1"/>
          <c:tx>
            <c:strRef>
              <c:f>Sheet1!$C$1</c:f>
              <c:strCache>
                <c:ptCount val="1"/>
                <c:pt idx="0">
                  <c:v>Eksternt samarbeid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Sentralkontor</c:v>
                </c:pt>
                <c:pt idx="1">
                  <c:v>Regionkontor</c:v>
                </c:pt>
                <c:pt idx="2">
                  <c:v>Lokalkontor</c:v>
                </c:pt>
              </c:strCache>
            </c:strRef>
          </c:cat>
          <c:val>
            <c:numRef>
              <c:f>Sheet1!$C$2:$C$4</c:f>
              <c:numCache>
                <c:formatCode>0%</c:formatCode>
                <c:ptCount val="3"/>
                <c:pt idx="0">
                  <c:v>0.88</c:v>
                </c:pt>
                <c:pt idx="1">
                  <c:v>0.82</c:v>
                </c:pt>
                <c:pt idx="2">
                  <c:v>0.75</c:v>
                </c:pt>
              </c:numCache>
            </c:numRef>
          </c:val>
          <c:extLst>
            <c:ext xmlns:c16="http://schemas.microsoft.com/office/drawing/2014/chart" uri="{C3380CC4-5D6E-409C-BE32-E72D297353CC}">
              <c16:uniqueId val="{00000001-13C5-4E19-858C-172835442686}"/>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layout>
        <c:manualLayout>
          <c:xMode val="edge"/>
          <c:yMode val="edge"/>
          <c:x val="2.31751825134403E-2"/>
          <c:y val="0.82954761734750182"/>
          <c:w val="0.87988452783020643"/>
          <c:h val="5.626785934528175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Sheet1!$B$1:$E$1</c15:sqref>
                  </c15:fullRef>
                </c:ext>
              </c:extLst>
              <c:f>Sheet1!$C$1:$E$1</c:f>
              <c:strCache>
                <c:ptCount val="3"/>
                <c:pt idx="0">
                  <c:v>Sentralkontor</c:v>
                </c:pt>
                <c:pt idx="1">
                  <c:v>Regionkontor</c:v>
                </c:pt>
                <c:pt idx="2">
                  <c:v>Lokalkontor</c:v>
                </c:pt>
              </c:strCache>
            </c:strRef>
          </c:cat>
          <c:val>
            <c:numRef>
              <c:extLst>
                <c:ext xmlns:c15="http://schemas.microsoft.com/office/drawing/2012/chart" uri="{02D57815-91ED-43cb-92C2-25804820EDAC}">
                  <c15:fullRef>
                    <c15:sqref>Sheet1!$B$2:$E$2</c15:sqref>
                  </c15:fullRef>
                </c:ext>
              </c:extLst>
              <c:f>Sheet1!$C$2:$E$2</c:f>
              <c:numCache>
                <c:formatCode>0%</c:formatCode>
                <c:ptCount val="3"/>
                <c:pt idx="0">
                  <c:v>0.20618556701030902</c:v>
                </c:pt>
                <c:pt idx="1">
                  <c:v>0.5</c:v>
                </c:pt>
                <c:pt idx="2">
                  <c:v>0.42953020134228198</c:v>
                </c:pt>
              </c:numCache>
            </c:numRef>
          </c:val>
          <c:extLst>
            <c:ext xmlns:c16="http://schemas.microsoft.com/office/drawing/2014/chart" uri="{C3380CC4-5D6E-409C-BE32-E72D297353CC}">
              <c16:uniqueId val="{00000000-0588-4944-98F4-D3707EA1F208}"/>
            </c:ext>
          </c:extLst>
        </c:ser>
        <c:ser>
          <c:idx val="1"/>
          <c:order val="1"/>
          <c:tx>
            <c:strRef>
              <c:f>Sheet1!$A$3</c:f>
              <c:strCache>
                <c:ptCount val="1"/>
                <c:pt idx="0">
                  <c:v>Delvis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Sheet1!$B$1:$E$1</c15:sqref>
                  </c15:fullRef>
                </c:ext>
              </c:extLst>
              <c:f>Sheet1!$C$1:$E$1</c:f>
              <c:strCache>
                <c:ptCount val="3"/>
                <c:pt idx="0">
                  <c:v>Sentralkontor</c:v>
                </c:pt>
                <c:pt idx="1">
                  <c:v>Regionkontor</c:v>
                </c:pt>
                <c:pt idx="2">
                  <c:v>Lokalkontor</c:v>
                </c:pt>
              </c:strCache>
            </c:strRef>
          </c:cat>
          <c:val>
            <c:numRef>
              <c:extLst>
                <c:ext xmlns:c15="http://schemas.microsoft.com/office/drawing/2012/chart" uri="{02D57815-91ED-43cb-92C2-25804820EDAC}">
                  <c15:fullRef>
                    <c15:sqref>Sheet1!$B$3:$E$3</c15:sqref>
                  </c15:fullRef>
                </c:ext>
              </c:extLst>
              <c:f>Sheet1!$C$3:$E$3</c:f>
              <c:numCache>
                <c:formatCode>0%</c:formatCode>
                <c:ptCount val="3"/>
                <c:pt idx="0">
                  <c:v>0.432989690721649</c:v>
                </c:pt>
                <c:pt idx="1">
                  <c:v>0.33027522935779802</c:v>
                </c:pt>
                <c:pt idx="2">
                  <c:v>0.41610738255033602</c:v>
                </c:pt>
              </c:numCache>
            </c:numRef>
          </c:val>
          <c:extLst>
            <c:ext xmlns:c16="http://schemas.microsoft.com/office/drawing/2014/chart" uri="{C3380CC4-5D6E-409C-BE32-E72D297353CC}">
              <c16:uniqueId val="{00000001-0588-4944-98F4-D3707EA1F208}"/>
            </c:ext>
          </c:extLst>
        </c:ser>
        <c:ser>
          <c:idx val="2"/>
          <c:order val="2"/>
          <c:tx>
            <c:strRef>
              <c:f>Sheet1!$A$4</c:f>
              <c:strCache>
                <c:ptCount val="1"/>
                <c:pt idx="0">
                  <c:v>Delvis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Sheet1!$B$1:$E$1</c15:sqref>
                  </c15:fullRef>
                </c:ext>
              </c:extLst>
              <c:f>Sheet1!$C$1:$E$1</c:f>
              <c:strCache>
                <c:ptCount val="3"/>
                <c:pt idx="0">
                  <c:v>Sentralkontor</c:v>
                </c:pt>
                <c:pt idx="1">
                  <c:v>Regionkontor</c:v>
                </c:pt>
                <c:pt idx="2">
                  <c:v>Lokalkontor</c:v>
                </c:pt>
              </c:strCache>
            </c:strRef>
          </c:cat>
          <c:val>
            <c:numRef>
              <c:extLst>
                <c:ext xmlns:c15="http://schemas.microsoft.com/office/drawing/2012/chart" uri="{02D57815-91ED-43cb-92C2-25804820EDAC}">
                  <c15:fullRef>
                    <c15:sqref>Sheet1!$B$4:$E$4</c15:sqref>
                  </c15:fullRef>
                </c:ext>
              </c:extLst>
              <c:f>Sheet1!$C$4:$E$4</c:f>
              <c:numCache>
                <c:formatCode>0%</c:formatCode>
                <c:ptCount val="3"/>
                <c:pt idx="0">
                  <c:v>0.30927835051546398</c:v>
                </c:pt>
                <c:pt idx="1">
                  <c:v>0.151376146788991</c:v>
                </c:pt>
                <c:pt idx="2">
                  <c:v>0.14317673378076098</c:v>
                </c:pt>
              </c:numCache>
            </c:numRef>
          </c:val>
          <c:extLst>
            <c:ext xmlns:c16="http://schemas.microsoft.com/office/drawing/2014/chart" uri="{C3380CC4-5D6E-409C-BE32-E72D297353CC}">
              <c16:uniqueId val="{00000002-0588-4944-98F4-D3707EA1F208}"/>
            </c:ext>
          </c:extLst>
        </c:ser>
        <c:ser>
          <c:idx val="3"/>
          <c:order val="3"/>
          <c:tx>
            <c:strRef>
              <c:f>Sheet1!$A$5</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Sheet1!$B$1:$E$1</c15:sqref>
                  </c15:fullRef>
                </c:ext>
              </c:extLst>
              <c:f>Sheet1!$C$1:$E$1</c:f>
              <c:strCache>
                <c:ptCount val="3"/>
                <c:pt idx="0">
                  <c:v>Sentralkontor</c:v>
                </c:pt>
                <c:pt idx="1">
                  <c:v>Regionkontor</c:v>
                </c:pt>
                <c:pt idx="2">
                  <c:v>Lokalkontor</c:v>
                </c:pt>
              </c:strCache>
            </c:strRef>
          </c:cat>
          <c:val>
            <c:numRef>
              <c:extLst>
                <c:ext xmlns:c15="http://schemas.microsoft.com/office/drawing/2012/chart" uri="{02D57815-91ED-43cb-92C2-25804820EDAC}">
                  <c15:fullRef>
                    <c15:sqref>Sheet1!$B$5:$E$5</c15:sqref>
                  </c15:fullRef>
                </c:ext>
              </c:extLst>
              <c:f>Sheet1!$C$5:$E$5</c:f>
              <c:numCache>
                <c:formatCode>0%</c:formatCode>
                <c:ptCount val="3"/>
                <c:pt idx="0">
                  <c:v>4.1237113402061897E-2</c:v>
                </c:pt>
                <c:pt idx="1">
                  <c:v>9.1743119266054999E-3</c:v>
                </c:pt>
                <c:pt idx="2">
                  <c:v>1.11856823266219E-2</c:v>
                </c:pt>
              </c:numCache>
            </c:numRef>
          </c:val>
          <c:extLst>
            <c:ext xmlns:c16="http://schemas.microsoft.com/office/drawing/2014/chart" uri="{C3380CC4-5D6E-409C-BE32-E72D297353CC}">
              <c16:uniqueId val="{00000003-0588-4944-98F4-D3707EA1F208}"/>
            </c:ext>
          </c:extLst>
        </c:ser>
        <c:ser>
          <c:idx val="4"/>
          <c:order val="4"/>
          <c:tx>
            <c:strRef>
              <c:f>Sheet1!$A$6</c:f>
              <c:strCache>
                <c:ptCount val="1"/>
                <c:pt idx="0">
                  <c:v>Ikke relevant</c:v>
                </c:pt>
              </c:strCache>
            </c:strRef>
          </c:tx>
          <c:spPr>
            <a:solidFill>
              <a:schemeClr val="accent5"/>
            </a:solidFill>
            <a:ln>
              <a:noFill/>
            </a:ln>
            <a:effectLst/>
          </c:spPr>
          <c:invertIfNegative val="0"/>
          <c:dLbls>
            <c:delete val="1"/>
          </c:dLbls>
          <c:cat>
            <c:strRef>
              <c:extLst>
                <c:ext xmlns:c15="http://schemas.microsoft.com/office/drawing/2012/chart" uri="{02D57815-91ED-43cb-92C2-25804820EDAC}">
                  <c15:fullRef>
                    <c15:sqref>Sheet1!$B$1:$E$1</c15:sqref>
                  </c15:fullRef>
                </c:ext>
              </c:extLst>
              <c:f>Sheet1!$C$1:$E$1</c:f>
              <c:strCache>
                <c:ptCount val="3"/>
                <c:pt idx="0">
                  <c:v>Sentralkontor</c:v>
                </c:pt>
                <c:pt idx="1">
                  <c:v>Regionkontor</c:v>
                </c:pt>
                <c:pt idx="2">
                  <c:v>Lokalkontor</c:v>
                </c:pt>
              </c:strCache>
            </c:strRef>
          </c:cat>
          <c:val>
            <c:numRef>
              <c:extLst>
                <c:ext xmlns:c15="http://schemas.microsoft.com/office/drawing/2012/chart" uri="{02D57815-91ED-43cb-92C2-25804820EDAC}">
                  <c15:fullRef>
                    <c15:sqref>Sheet1!$B$6:$E$6</c15:sqref>
                  </c15:fullRef>
                </c:ext>
              </c:extLst>
              <c:f>Sheet1!$C$6:$E$6</c:f>
              <c:numCache>
                <c:formatCode>0%</c:formatCode>
                <c:ptCount val="3"/>
                <c:pt idx="0">
                  <c:v>0</c:v>
                </c:pt>
                <c:pt idx="1">
                  <c:v>4.5871559633027499E-3</c:v>
                </c:pt>
                <c:pt idx="2">
                  <c:v>0</c:v>
                </c:pt>
              </c:numCache>
            </c:numRef>
          </c:val>
          <c:extLst>
            <c:ext xmlns:c16="http://schemas.microsoft.com/office/drawing/2014/chart" uri="{C3380CC4-5D6E-409C-BE32-E72D297353CC}">
              <c16:uniqueId val="{00000004-0588-4944-98F4-D3707EA1F208}"/>
            </c:ext>
          </c:extLst>
        </c:ser>
        <c:ser>
          <c:idx val="5"/>
          <c:order val="5"/>
          <c:tx>
            <c:strRef>
              <c:f>Sheet1!$A$7</c:f>
              <c:strCache>
                <c:ptCount val="1"/>
                <c:pt idx="0">
                  <c:v>Vet ikke</c:v>
                </c:pt>
              </c:strCache>
            </c:strRef>
          </c:tx>
          <c:spPr>
            <a:solidFill>
              <a:schemeClr val="bg1">
                <a:lumMod val="75000"/>
              </a:schemeClr>
            </a:solidFill>
            <a:ln>
              <a:noFill/>
            </a:ln>
            <a:effectLst/>
          </c:spPr>
          <c:invertIfNegative val="0"/>
          <c:dLbls>
            <c:dLbl>
              <c:idx val="0"/>
              <c:layout>
                <c:manualLayout>
                  <c:x val="1.3932681621890913E-2"/>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E3-450B-9626-C1D9B6B043A0}"/>
                </c:ext>
              </c:extLst>
            </c:dLbl>
            <c:dLbl>
              <c:idx val="1"/>
              <c:delete val="1"/>
              <c:extLst>
                <c:ext xmlns:c15="http://schemas.microsoft.com/office/drawing/2012/chart" uri="{CE6537A1-D6FC-4f65-9D91-7224C49458BB}"/>
                <c:ext xmlns:c16="http://schemas.microsoft.com/office/drawing/2014/chart" uri="{C3380CC4-5D6E-409C-BE32-E72D297353CC}">
                  <c16:uniqueId val="{00000002-88E3-450B-9626-C1D9B6B043A0}"/>
                </c:ext>
              </c:extLst>
            </c:dLbl>
            <c:dLbl>
              <c:idx val="2"/>
              <c:delete val="1"/>
              <c:extLst>
                <c:ext xmlns:c15="http://schemas.microsoft.com/office/drawing/2012/chart" uri="{CE6537A1-D6FC-4f65-9D91-7224C49458BB}"/>
                <c:ext xmlns:c16="http://schemas.microsoft.com/office/drawing/2014/chart" uri="{C3380CC4-5D6E-409C-BE32-E72D297353CC}">
                  <c16:uniqueId val="{00000003-88E3-450B-9626-C1D9B6B043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Sheet1!$B$1:$E$1</c15:sqref>
                  </c15:fullRef>
                </c:ext>
              </c:extLst>
              <c:f>Sheet1!$C$1:$E$1</c:f>
              <c:strCache>
                <c:ptCount val="3"/>
                <c:pt idx="0">
                  <c:v>Sentralkontor</c:v>
                </c:pt>
                <c:pt idx="1">
                  <c:v>Regionkontor</c:v>
                </c:pt>
                <c:pt idx="2">
                  <c:v>Lokalkontor</c:v>
                </c:pt>
              </c:strCache>
            </c:strRef>
          </c:cat>
          <c:val>
            <c:numRef>
              <c:extLst>
                <c:ext xmlns:c15="http://schemas.microsoft.com/office/drawing/2012/chart" uri="{02D57815-91ED-43cb-92C2-25804820EDAC}">
                  <c15:fullRef>
                    <c15:sqref>Sheet1!$B$7:$E$7</c15:sqref>
                  </c15:fullRef>
                </c:ext>
              </c:extLst>
              <c:f>Sheet1!$C$7:$E$7</c:f>
              <c:numCache>
                <c:formatCode>0%</c:formatCode>
                <c:ptCount val="3"/>
                <c:pt idx="0">
                  <c:v>1.03092783505155E-2</c:v>
                </c:pt>
                <c:pt idx="1">
                  <c:v>4.5871559633027499E-3</c:v>
                </c:pt>
                <c:pt idx="2">
                  <c:v>0</c:v>
                </c:pt>
              </c:numCache>
            </c:numRef>
          </c:val>
          <c:extLst>
            <c:ext xmlns:c16="http://schemas.microsoft.com/office/drawing/2014/chart" uri="{C3380CC4-5D6E-409C-BE32-E72D297353CC}">
              <c16:uniqueId val="{00000005-0588-4944-98F4-D3707EA1F208}"/>
            </c:ext>
          </c:extLst>
        </c:ser>
        <c:dLbls>
          <c:dLblPos val="ctr"/>
          <c:showLegendKey val="0"/>
          <c:showVal val="1"/>
          <c:showCatName val="0"/>
          <c:showSerName val="0"/>
          <c:showPercent val="0"/>
          <c:showBubbleSize val="0"/>
        </c:dLbls>
        <c:gapWidth val="182"/>
        <c:overlap val="100"/>
        <c:axId val="919786168"/>
        <c:axId val="760233464"/>
      </c:barChart>
      <c:catAx>
        <c:axId val="919786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60233464"/>
        <c:crosses val="autoZero"/>
        <c:auto val="1"/>
        <c:lblAlgn val="ctr"/>
        <c:lblOffset val="100"/>
        <c:noMultiLvlLbl val="0"/>
      </c:catAx>
      <c:valAx>
        <c:axId val="76023346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1978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1749790756401"/>
          <c:y val="5.3727917518224033E-2"/>
          <c:w val="0.83085536301991714"/>
          <c:h val="0.62527296628102047"/>
        </c:manualLayout>
      </c:layout>
      <c:barChart>
        <c:barDir val="bar"/>
        <c:grouping val="percentStacked"/>
        <c:varyColors val="0"/>
        <c:ser>
          <c:idx val="0"/>
          <c:order val="0"/>
          <c:tx>
            <c:strRef>
              <c:f>Sheet1!$A$2</c:f>
              <c:strCache>
                <c:ptCount val="1"/>
                <c:pt idx="0">
                  <c:v>Fremmet innovasjonen i høy grad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Sentralkontor</c:v>
                </c:pt>
                <c:pt idx="1">
                  <c:v>Regionkontor</c:v>
                </c:pt>
                <c:pt idx="2">
                  <c:v>Lokalkontor</c:v>
                </c:pt>
              </c:strCache>
            </c:strRef>
          </c:cat>
          <c:val>
            <c:numRef>
              <c:f>Sheet1!$B$2:$D$2</c:f>
              <c:numCache>
                <c:formatCode>0%</c:formatCode>
                <c:ptCount val="3"/>
                <c:pt idx="0">
                  <c:v>0.28735632183908</c:v>
                </c:pt>
                <c:pt idx="1">
                  <c:v>0.28877005347593598</c:v>
                </c:pt>
                <c:pt idx="2">
                  <c:v>0.29459459459459497</c:v>
                </c:pt>
              </c:numCache>
            </c:numRef>
          </c:val>
          <c:extLst>
            <c:ext xmlns:c16="http://schemas.microsoft.com/office/drawing/2014/chart" uri="{C3380CC4-5D6E-409C-BE32-E72D297353CC}">
              <c16:uniqueId val="{00000000-4BBA-4AC7-A9BA-2263D7DF0C0B}"/>
            </c:ext>
          </c:extLst>
        </c:ser>
        <c:ser>
          <c:idx val="1"/>
          <c:order val="1"/>
          <c:tx>
            <c:strRef>
              <c:f>Sheet1!$A$3</c:f>
              <c:strCache>
                <c:ptCount val="1"/>
                <c:pt idx="0">
                  <c:v>Fremmet innovasjonen i noen grad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Sentralkontor</c:v>
                </c:pt>
                <c:pt idx="1">
                  <c:v>Regionkontor</c:v>
                </c:pt>
                <c:pt idx="2">
                  <c:v>Lokalkontor</c:v>
                </c:pt>
              </c:strCache>
            </c:strRef>
          </c:cat>
          <c:val>
            <c:numRef>
              <c:f>Sheet1!$B$3:$D$3</c:f>
              <c:numCache>
                <c:formatCode>0%</c:formatCode>
                <c:ptCount val="3"/>
                <c:pt idx="0">
                  <c:v>0.32183908045977</c:v>
                </c:pt>
                <c:pt idx="1">
                  <c:v>0.28877005347593598</c:v>
                </c:pt>
                <c:pt idx="2">
                  <c:v>0.27567567567567602</c:v>
                </c:pt>
              </c:numCache>
            </c:numRef>
          </c:val>
          <c:extLst>
            <c:ext xmlns:c16="http://schemas.microsoft.com/office/drawing/2014/chart" uri="{C3380CC4-5D6E-409C-BE32-E72D297353CC}">
              <c16:uniqueId val="{00000001-4BBA-4AC7-A9BA-2263D7DF0C0B}"/>
            </c:ext>
          </c:extLst>
        </c:ser>
        <c:ser>
          <c:idx val="2"/>
          <c:order val="2"/>
          <c:tx>
            <c:strRef>
              <c:f>Sheet1!$A$4</c:f>
              <c:strCache>
                <c:ptCount val="1"/>
                <c:pt idx="0">
                  <c:v>Hemmet innovasjonen i noen grad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Sentralkontor</c:v>
                </c:pt>
                <c:pt idx="1">
                  <c:v>Regionkontor</c:v>
                </c:pt>
                <c:pt idx="2">
                  <c:v>Lokalkontor</c:v>
                </c:pt>
              </c:strCache>
            </c:strRef>
          </c:cat>
          <c:val>
            <c:numRef>
              <c:f>Sheet1!$B$4:$D$4</c:f>
              <c:numCache>
                <c:formatCode>0%</c:formatCode>
                <c:ptCount val="3"/>
                <c:pt idx="0">
                  <c:v>6.8965517241379296E-2</c:v>
                </c:pt>
                <c:pt idx="1">
                  <c:v>6.9518716577540107E-2</c:v>
                </c:pt>
                <c:pt idx="2">
                  <c:v>7.837837837837841E-2</c:v>
                </c:pt>
              </c:numCache>
            </c:numRef>
          </c:val>
          <c:extLst>
            <c:ext xmlns:c16="http://schemas.microsoft.com/office/drawing/2014/chart" uri="{C3380CC4-5D6E-409C-BE32-E72D297353CC}">
              <c16:uniqueId val="{00000002-4BBA-4AC7-A9BA-2263D7DF0C0B}"/>
            </c:ext>
          </c:extLst>
        </c:ser>
        <c:ser>
          <c:idx val="3"/>
          <c:order val="3"/>
          <c:tx>
            <c:strRef>
              <c:f>Sheet1!$A$5</c:f>
              <c:strCache>
                <c:ptCount val="1"/>
                <c:pt idx="0">
                  <c:v>Hemmet innovasjonen i høy grad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Sentralkontor</c:v>
                </c:pt>
                <c:pt idx="1">
                  <c:v>Regionkontor</c:v>
                </c:pt>
                <c:pt idx="2">
                  <c:v>Lokalkontor</c:v>
                </c:pt>
              </c:strCache>
            </c:strRef>
          </c:cat>
          <c:val>
            <c:numRef>
              <c:f>Sheet1!$B$5:$D$5</c:f>
              <c:numCache>
                <c:formatCode>0%</c:formatCode>
                <c:ptCount val="3"/>
                <c:pt idx="0">
                  <c:v>0</c:v>
                </c:pt>
                <c:pt idx="1">
                  <c:v>2.1390374331550797E-2</c:v>
                </c:pt>
                <c:pt idx="2">
                  <c:v>2.7027027027027003E-3</c:v>
                </c:pt>
              </c:numCache>
            </c:numRef>
          </c:val>
          <c:extLst>
            <c:ext xmlns:c16="http://schemas.microsoft.com/office/drawing/2014/chart" uri="{C3380CC4-5D6E-409C-BE32-E72D297353CC}">
              <c16:uniqueId val="{00000003-4BBA-4AC7-A9BA-2263D7DF0C0B}"/>
            </c:ext>
          </c:extLst>
        </c:ser>
        <c:ser>
          <c:idx val="4"/>
          <c:order val="4"/>
          <c:tx>
            <c:strRef>
              <c:f>Sheet1!$A$6</c:f>
              <c:strCache>
                <c:ptCount val="1"/>
                <c:pt idx="0">
                  <c:v>Ikke relevant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Sentralkontor</c:v>
                </c:pt>
                <c:pt idx="1">
                  <c:v>Regionkontor</c:v>
                </c:pt>
                <c:pt idx="2">
                  <c:v>Lokalkontor</c:v>
                </c:pt>
              </c:strCache>
            </c:strRef>
          </c:cat>
          <c:val>
            <c:numRef>
              <c:f>Sheet1!$B$6:$D$6</c:f>
              <c:numCache>
                <c:formatCode>0%</c:formatCode>
                <c:ptCount val="3"/>
                <c:pt idx="0">
                  <c:v>0.28735632183908</c:v>
                </c:pt>
                <c:pt idx="1">
                  <c:v>0.25133689839572199</c:v>
                </c:pt>
                <c:pt idx="2">
                  <c:v>0.25945945945945903</c:v>
                </c:pt>
              </c:numCache>
            </c:numRef>
          </c:val>
          <c:extLst>
            <c:ext xmlns:c16="http://schemas.microsoft.com/office/drawing/2014/chart" uri="{C3380CC4-5D6E-409C-BE32-E72D297353CC}">
              <c16:uniqueId val="{00000000-4A4F-45DE-826F-9D83672D7EF9}"/>
            </c:ext>
          </c:extLst>
        </c:ser>
        <c:ser>
          <c:idx val="5"/>
          <c:order val="5"/>
          <c:tx>
            <c:strRef>
              <c:f>Sheet1!$A$7</c:f>
              <c:strCache>
                <c:ptCount val="1"/>
                <c:pt idx="0">
                  <c:v>Vet ikke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Sentralkontor</c:v>
                </c:pt>
                <c:pt idx="1">
                  <c:v>Regionkontor</c:v>
                </c:pt>
                <c:pt idx="2">
                  <c:v>Lokalkontor</c:v>
                </c:pt>
              </c:strCache>
            </c:strRef>
          </c:cat>
          <c:val>
            <c:numRef>
              <c:f>Sheet1!$B$7:$D$7</c:f>
              <c:numCache>
                <c:formatCode>0%</c:formatCode>
                <c:ptCount val="3"/>
                <c:pt idx="0">
                  <c:v>3.4482758620689599E-2</c:v>
                </c:pt>
                <c:pt idx="1">
                  <c:v>8.0213903743315509E-2</c:v>
                </c:pt>
                <c:pt idx="2">
                  <c:v>8.9189189189189194E-2</c:v>
                </c:pt>
              </c:numCache>
            </c:numRef>
          </c:val>
          <c:extLst>
            <c:ext xmlns:c16="http://schemas.microsoft.com/office/drawing/2014/chart" uri="{C3380CC4-5D6E-409C-BE32-E72D297353CC}">
              <c16:uniqueId val="{00000001-4A4F-45DE-826F-9D83672D7EF9}"/>
            </c:ext>
          </c:extLst>
        </c:ser>
        <c:dLbls>
          <c:dLblPos val="ctr"/>
          <c:showLegendKey val="0"/>
          <c:showVal val="1"/>
          <c:showCatName val="0"/>
          <c:showSerName val="0"/>
          <c:showPercent val="0"/>
          <c:showBubbleSize val="0"/>
        </c:dLbls>
        <c:gapWidth val="150"/>
        <c:overlap val="100"/>
        <c:axId val="917356336"/>
        <c:axId val="917357976"/>
      </c:barChart>
      <c:catAx>
        <c:axId val="91735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crossAx val="917357976"/>
        <c:crosses val="autoZero"/>
        <c:auto val="1"/>
        <c:lblAlgn val="ctr"/>
        <c:lblOffset val="100"/>
        <c:noMultiLvlLbl val="0"/>
      </c:catAx>
      <c:valAx>
        <c:axId val="91735797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917356336"/>
        <c:crosses val="autoZero"/>
        <c:crossBetween val="between"/>
      </c:valAx>
      <c:spPr>
        <a:noFill/>
        <a:ln>
          <a:noFill/>
        </a:ln>
        <a:effectLst/>
      </c:spPr>
    </c:plotArea>
    <c:legend>
      <c:legendPos val="b"/>
      <c:layout>
        <c:manualLayout>
          <c:xMode val="edge"/>
          <c:yMode val="edge"/>
          <c:x val="1.2593849302048462E-2"/>
          <c:y val="0.79179720460990921"/>
          <c:w val="0.98597923789224307"/>
          <c:h val="0.208202795390090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88357918539231"/>
          <c:y val="3.4449760765550237E-2"/>
          <c:w val="0.68034575852480672"/>
          <c:h val="0.92660171456588425"/>
        </c:manualLayout>
      </c:layout>
      <c:barChart>
        <c:barDir val="bar"/>
        <c:grouping val="clustered"/>
        <c:varyColors val="0"/>
        <c:ser>
          <c:idx val="0"/>
          <c:order val="0"/>
          <c:tx>
            <c:strRef>
              <c:f>Sheet1!$B$1</c:f>
              <c:strCache>
                <c:ptCount val="1"/>
                <c:pt idx="0">
                  <c:v>Mest mot innbyggere og/eller private virksomheter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Tilskudd eller støtteordninger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Sheet1!$B$2:$B$15</c:f>
              <c:numCache>
                <c:formatCode>0%</c:formatCode>
                <c:ptCount val="7"/>
                <c:pt idx="0">
                  <c:v>6.7524115755627001E-2</c:v>
                </c:pt>
                <c:pt idx="1">
                  <c:v>0.12540192926044999</c:v>
                </c:pt>
                <c:pt idx="2">
                  <c:v>0.14147909967845701</c:v>
                </c:pt>
                <c:pt idx="3">
                  <c:v>0.16720257234726699</c:v>
                </c:pt>
                <c:pt idx="4">
                  <c:v>0.18649517684887498</c:v>
                </c:pt>
                <c:pt idx="5">
                  <c:v>0.21221864951768499</c:v>
                </c:pt>
                <c:pt idx="6">
                  <c:v>0.49517684887459801</c:v>
                </c:pt>
              </c:numCache>
            </c:numRef>
          </c:val>
          <c:extLst>
            <c:ext xmlns:c16="http://schemas.microsoft.com/office/drawing/2014/chart" uri="{C3380CC4-5D6E-409C-BE32-E72D297353CC}">
              <c16:uniqueId val="{00000004-F04E-4D07-9815-85FE7FD1B4E3}"/>
            </c:ext>
          </c:extLst>
        </c:ser>
        <c:ser>
          <c:idx val="1"/>
          <c:order val="1"/>
          <c:tx>
            <c:strRef>
              <c:f>Sheet1!$C$1</c:f>
              <c:strCache>
                <c:ptCount val="1"/>
                <c:pt idx="0">
                  <c:v>Mest mot andre deler av offentlig sektor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Tilskudd eller støtteordninger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Sheet1!$C$2:$C$15</c:f>
              <c:numCache>
                <c:formatCode>0%</c:formatCode>
                <c:ptCount val="7"/>
                <c:pt idx="0">
                  <c:v>4.2105263157894701E-2</c:v>
                </c:pt>
                <c:pt idx="1">
                  <c:v>0.2</c:v>
                </c:pt>
                <c:pt idx="2">
                  <c:v>0.157894736842105</c:v>
                </c:pt>
                <c:pt idx="3">
                  <c:v>0.2</c:v>
                </c:pt>
                <c:pt idx="4">
                  <c:v>0.26315789473684204</c:v>
                </c:pt>
                <c:pt idx="5">
                  <c:v>0.221052631578947</c:v>
                </c:pt>
                <c:pt idx="6">
                  <c:v>0.53684210526315801</c:v>
                </c:pt>
              </c:numCache>
            </c:numRef>
          </c:val>
          <c:extLst>
            <c:ext xmlns:c16="http://schemas.microsoft.com/office/drawing/2014/chart" uri="{C3380CC4-5D6E-409C-BE32-E72D297353CC}">
              <c16:uniqueId val="{00000000-922D-4597-B37D-CB7D5E52D6E2}"/>
            </c:ext>
          </c:extLst>
        </c:ser>
        <c:ser>
          <c:idx val="2"/>
          <c:order val="2"/>
          <c:tx>
            <c:strRef>
              <c:f>Sheet1!$D$1</c:f>
              <c:strCache>
                <c:ptCount val="1"/>
                <c:pt idx="0">
                  <c:v>Noenlunde likt mot innbyggere/virksomheter og mot andre deler av offentlig sektor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Tilskudd eller støtteordninger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Sheet1!$D$2:$D$15</c:f>
              <c:numCache>
                <c:formatCode>0%</c:formatCode>
                <c:ptCount val="7"/>
                <c:pt idx="0">
                  <c:v>3.3613445378151301E-2</c:v>
                </c:pt>
                <c:pt idx="1">
                  <c:v>0.151260504201681</c:v>
                </c:pt>
                <c:pt idx="2">
                  <c:v>0.184873949579832</c:v>
                </c:pt>
                <c:pt idx="3">
                  <c:v>0.17226890756302499</c:v>
                </c:pt>
                <c:pt idx="4">
                  <c:v>0.19747899159663898</c:v>
                </c:pt>
                <c:pt idx="5">
                  <c:v>0.18907563025210097</c:v>
                </c:pt>
                <c:pt idx="6">
                  <c:v>0.51680672268907601</c:v>
                </c:pt>
              </c:numCache>
            </c:numRef>
          </c:val>
          <c:extLst>
            <c:ext xmlns:c16="http://schemas.microsoft.com/office/drawing/2014/chart" uri="{C3380CC4-5D6E-409C-BE32-E72D297353CC}">
              <c16:uniqueId val="{00000001-922D-4597-B37D-CB7D5E52D6E2}"/>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none"/>
        <c:minorTickMark val="none"/>
        <c:tickLblPos val="nextTo"/>
        <c:crossAx val="391783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16026184340291E-2"/>
          <c:y val="5.3727917518224033E-2"/>
          <c:w val="0.94345679296941498"/>
          <c:h val="0.62527296628102047"/>
        </c:manualLayout>
      </c:layout>
      <c:barChart>
        <c:barDir val="bar"/>
        <c:grouping val="percentStacked"/>
        <c:varyColors val="0"/>
        <c:ser>
          <c:idx val="0"/>
          <c:order val="0"/>
          <c:tx>
            <c:strRef>
              <c:f>Sheet1!$B$1</c:f>
              <c:strCache>
                <c:ptCount val="1"/>
                <c:pt idx="0">
                  <c:v>Fremmet innovasjonen i høy grad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0.28999999999999998</c:v>
                </c:pt>
              </c:numCache>
            </c:numRef>
          </c:val>
          <c:extLst>
            <c:ext xmlns:c16="http://schemas.microsoft.com/office/drawing/2014/chart" uri="{C3380CC4-5D6E-409C-BE32-E72D297353CC}">
              <c16:uniqueId val="{00000000-4BBA-4AC7-A9BA-2263D7DF0C0B}"/>
            </c:ext>
          </c:extLst>
        </c:ser>
        <c:ser>
          <c:idx val="1"/>
          <c:order val="1"/>
          <c:tx>
            <c:strRef>
              <c:f>Sheet1!$C$1</c:f>
              <c:strCache>
                <c:ptCount val="1"/>
                <c:pt idx="0">
                  <c:v>Fremmet innovasjonen i noen grad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0.28999999999999998</c:v>
                </c:pt>
              </c:numCache>
            </c:numRef>
          </c:val>
          <c:extLst>
            <c:ext xmlns:c16="http://schemas.microsoft.com/office/drawing/2014/chart" uri="{C3380CC4-5D6E-409C-BE32-E72D297353CC}">
              <c16:uniqueId val="{00000001-4BBA-4AC7-A9BA-2263D7DF0C0B}"/>
            </c:ext>
          </c:extLst>
        </c:ser>
        <c:ser>
          <c:idx val="2"/>
          <c:order val="2"/>
          <c:tx>
            <c:strRef>
              <c:f>Sheet1!$D$1</c:f>
              <c:strCache>
                <c:ptCount val="1"/>
                <c:pt idx="0">
                  <c:v>Hemmet innovasjonen i noen grad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7.0000000000000007E-2</c:v>
                </c:pt>
              </c:numCache>
            </c:numRef>
          </c:val>
          <c:extLst>
            <c:ext xmlns:c16="http://schemas.microsoft.com/office/drawing/2014/chart" uri="{C3380CC4-5D6E-409C-BE32-E72D297353CC}">
              <c16:uniqueId val="{00000002-4BBA-4AC7-A9BA-2263D7DF0C0B}"/>
            </c:ext>
          </c:extLst>
        </c:ser>
        <c:ser>
          <c:idx val="3"/>
          <c:order val="3"/>
          <c:tx>
            <c:strRef>
              <c:f>Sheet1!$E$1</c:f>
              <c:strCache>
                <c:ptCount val="1"/>
                <c:pt idx="0">
                  <c:v>Hemmet innovasjonen i høy grad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0.01</c:v>
                </c:pt>
              </c:numCache>
            </c:numRef>
          </c:val>
          <c:extLst>
            <c:ext xmlns:c16="http://schemas.microsoft.com/office/drawing/2014/chart" uri="{C3380CC4-5D6E-409C-BE32-E72D297353CC}">
              <c16:uniqueId val="{00000003-4BBA-4AC7-A9BA-2263D7DF0C0B}"/>
            </c:ext>
          </c:extLst>
        </c:ser>
        <c:ser>
          <c:idx val="4"/>
          <c:order val="4"/>
          <c:tx>
            <c:strRef>
              <c:f>Sheet1!$F$1</c:f>
              <c:strCache>
                <c:ptCount val="1"/>
                <c:pt idx="0">
                  <c:v>Ikke relevant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Sheet1!$F$2</c:f>
              <c:numCache>
                <c:formatCode>0%</c:formatCode>
                <c:ptCount val="1"/>
                <c:pt idx="0">
                  <c:v>0.26</c:v>
                </c:pt>
              </c:numCache>
            </c:numRef>
          </c:val>
          <c:extLst>
            <c:ext xmlns:c16="http://schemas.microsoft.com/office/drawing/2014/chart" uri="{C3380CC4-5D6E-409C-BE32-E72D297353CC}">
              <c16:uniqueId val="{00000004-4BBA-4AC7-A9BA-2263D7DF0C0B}"/>
            </c:ext>
          </c:extLst>
        </c:ser>
        <c:ser>
          <c:idx val="5"/>
          <c:order val="5"/>
          <c:tx>
            <c:strRef>
              <c:f>Sheet1!$G$1</c:f>
              <c:strCache>
                <c:ptCount val="1"/>
                <c:pt idx="0">
                  <c:v>Vet ikke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Sheet1!$G$2</c:f>
              <c:numCache>
                <c:formatCode>0%</c:formatCode>
                <c:ptCount val="1"/>
                <c:pt idx="0">
                  <c:v>0.08</c:v>
                </c:pt>
              </c:numCache>
            </c:numRef>
          </c:val>
          <c:extLst>
            <c:ext xmlns:c16="http://schemas.microsoft.com/office/drawing/2014/chart" uri="{C3380CC4-5D6E-409C-BE32-E72D297353CC}">
              <c16:uniqueId val="{00000005-4BBA-4AC7-A9BA-2263D7DF0C0B}"/>
            </c:ext>
          </c:extLst>
        </c:ser>
        <c:dLbls>
          <c:dLblPos val="ctr"/>
          <c:showLegendKey val="0"/>
          <c:showVal val="1"/>
          <c:showCatName val="0"/>
          <c:showSerName val="0"/>
          <c:showPercent val="0"/>
          <c:showBubbleSize val="0"/>
        </c:dLbls>
        <c:gapWidth val="150"/>
        <c:overlap val="100"/>
        <c:axId val="917356336"/>
        <c:axId val="917357976"/>
      </c:barChart>
      <c:catAx>
        <c:axId val="917356336"/>
        <c:scaling>
          <c:orientation val="minMax"/>
        </c:scaling>
        <c:delete val="1"/>
        <c:axPos val="l"/>
        <c:numFmt formatCode="General" sourceLinked="1"/>
        <c:majorTickMark val="none"/>
        <c:minorTickMark val="none"/>
        <c:tickLblPos val="nextTo"/>
        <c:crossAx val="917357976"/>
        <c:crosses val="autoZero"/>
        <c:auto val="1"/>
        <c:lblAlgn val="ctr"/>
        <c:lblOffset val="100"/>
        <c:noMultiLvlLbl val="0"/>
      </c:catAx>
      <c:valAx>
        <c:axId val="91735797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917356336"/>
        <c:crosses val="autoZero"/>
        <c:crossBetween val="between"/>
      </c:valAx>
      <c:spPr>
        <a:noFill/>
        <a:ln>
          <a:noFill/>
        </a:ln>
        <a:effectLst/>
      </c:spPr>
    </c:plotArea>
    <c:legend>
      <c:legendPos val="b"/>
      <c:layout>
        <c:manualLayout>
          <c:xMode val="edge"/>
          <c:yMode val="edge"/>
          <c:x val="1.2593849302048462E-2"/>
          <c:y val="0.79179720460990921"/>
          <c:w val="0.98597923789224307"/>
          <c:h val="0.134937453319785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88357918539231"/>
          <c:y val="3.4449760765550237E-2"/>
          <c:w val="0.68034575852480672"/>
          <c:h val="0.92660171456588425"/>
        </c:manualLayout>
      </c:layout>
      <c:barChart>
        <c:barDir val="bar"/>
        <c:grouping val="clustered"/>
        <c:varyColors val="0"/>
        <c:ser>
          <c:idx val="0"/>
          <c:order val="0"/>
          <c:tx>
            <c:strRef>
              <c:f>Sheet1!$B$1</c:f>
              <c:strCache>
                <c:ptCount val="1"/>
                <c:pt idx="0">
                  <c:v>Mest mot innbyggere og/eller private virksomheter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Fylkeskommunale arbeidsplasser</c:v>
                </c:pt>
                <c:pt idx="5">
                  <c:v>Eksterne programmer/satsninger</c:v>
                </c:pt>
                <c:pt idx="6">
                  <c:v>Utdannings- og forskningsinstitusjoner</c:v>
                </c:pt>
              </c:strCache>
            </c:strRef>
          </c:cat>
          <c:val>
            <c:numRef>
              <c:f>Sheet1!$B$2:$B$15</c:f>
              <c:numCache>
                <c:formatCode>0%</c:formatCode>
                <c:ptCount val="7"/>
                <c:pt idx="0">
                  <c:v>0.10610932475884199</c:v>
                </c:pt>
                <c:pt idx="1">
                  <c:v>0.12861736334405099</c:v>
                </c:pt>
                <c:pt idx="2">
                  <c:v>2.57234726688103E-2</c:v>
                </c:pt>
                <c:pt idx="3">
                  <c:v>2.8938906752411602E-2</c:v>
                </c:pt>
                <c:pt idx="4">
                  <c:v>4.8231511254019296E-2</c:v>
                </c:pt>
                <c:pt idx="5">
                  <c:v>5.78778135048231E-2</c:v>
                </c:pt>
                <c:pt idx="6">
                  <c:v>6.7524115755627001E-2</c:v>
                </c:pt>
              </c:numCache>
            </c:numRef>
          </c:val>
          <c:extLst>
            <c:ext xmlns:c16="http://schemas.microsoft.com/office/drawing/2014/chart" uri="{C3380CC4-5D6E-409C-BE32-E72D297353CC}">
              <c16:uniqueId val="{00000004-F04E-4D07-9815-85FE7FD1B4E3}"/>
            </c:ext>
          </c:extLst>
        </c:ser>
        <c:ser>
          <c:idx val="1"/>
          <c:order val="1"/>
          <c:tx>
            <c:strRef>
              <c:f>Sheet1!$C$1</c:f>
              <c:strCache>
                <c:ptCount val="1"/>
                <c:pt idx="0">
                  <c:v>Mest mot andre deler av offentlig sektor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Fylkeskommunale arbeidsplasser</c:v>
                </c:pt>
                <c:pt idx="5">
                  <c:v>Eksterne programmer/satsninger</c:v>
                </c:pt>
                <c:pt idx="6">
                  <c:v>Utdannings- og forskningsinstitusjoner</c:v>
                </c:pt>
              </c:strCache>
            </c:strRef>
          </c:cat>
          <c:val>
            <c:numRef>
              <c:f>Sheet1!$C$2:$C$15</c:f>
              <c:numCache>
                <c:formatCode>0%</c:formatCode>
                <c:ptCount val="7"/>
                <c:pt idx="0">
                  <c:v>5.2631578947368397E-2</c:v>
                </c:pt>
                <c:pt idx="1">
                  <c:v>0.115789473684211</c:v>
                </c:pt>
                <c:pt idx="2">
                  <c:v>2.1052631578947399E-2</c:v>
                </c:pt>
                <c:pt idx="3">
                  <c:v>2.1052631578947399E-2</c:v>
                </c:pt>
                <c:pt idx="4">
                  <c:v>7.3684210526315796E-2</c:v>
                </c:pt>
                <c:pt idx="5">
                  <c:v>7.3684210526315796E-2</c:v>
                </c:pt>
                <c:pt idx="6">
                  <c:v>0.221052631578947</c:v>
                </c:pt>
              </c:numCache>
            </c:numRef>
          </c:val>
          <c:extLst>
            <c:ext xmlns:c16="http://schemas.microsoft.com/office/drawing/2014/chart" uri="{C3380CC4-5D6E-409C-BE32-E72D297353CC}">
              <c16:uniqueId val="{00000000-922D-4597-B37D-CB7D5E52D6E2}"/>
            </c:ext>
          </c:extLst>
        </c:ser>
        <c:ser>
          <c:idx val="2"/>
          <c:order val="2"/>
          <c:tx>
            <c:strRef>
              <c:f>Sheet1!$D$1</c:f>
              <c:strCache>
                <c:ptCount val="1"/>
                <c:pt idx="0">
                  <c:v>Noenlunde likt mot innbyggere/virksomheter og mot andre deler av offentlig sektor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Fylkeskommunale arbeidsplasser</c:v>
                </c:pt>
                <c:pt idx="5">
                  <c:v>Eksterne programmer/satsninger</c:v>
                </c:pt>
                <c:pt idx="6">
                  <c:v>Utdannings- og forskningsinstitusjoner</c:v>
                </c:pt>
              </c:strCache>
            </c:strRef>
          </c:cat>
          <c:val>
            <c:numRef>
              <c:f>Sheet1!$D$2:$D$15</c:f>
              <c:numCache>
                <c:formatCode>0%</c:formatCode>
                <c:ptCount val="7"/>
                <c:pt idx="0">
                  <c:v>7.9831932773109293E-2</c:v>
                </c:pt>
                <c:pt idx="1">
                  <c:v>0.14705882352941202</c:v>
                </c:pt>
                <c:pt idx="2">
                  <c:v>2.5210084033613401E-2</c:v>
                </c:pt>
                <c:pt idx="3">
                  <c:v>2.9411764705882401E-2</c:v>
                </c:pt>
                <c:pt idx="4">
                  <c:v>6.3025210084033598E-2</c:v>
                </c:pt>
                <c:pt idx="5">
                  <c:v>7.5630252100840303E-2</c:v>
                </c:pt>
                <c:pt idx="6">
                  <c:v>0.11764705882352899</c:v>
                </c:pt>
              </c:numCache>
            </c:numRef>
          </c:val>
          <c:extLst>
            <c:ext xmlns:c16="http://schemas.microsoft.com/office/drawing/2014/chart" uri="{C3380CC4-5D6E-409C-BE32-E72D297353CC}">
              <c16:uniqueId val="{00000001-922D-4597-B37D-CB7D5E52D6E2}"/>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max val="0.60000000000000009"/>
        </c:scaling>
        <c:delete val="1"/>
        <c:axPos val="b"/>
        <c:numFmt formatCode="0%" sourceLinked="1"/>
        <c:majorTickMark val="out"/>
        <c:minorTickMark val="none"/>
        <c:tickLblPos val="nextTo"/>
        <c:crossAx val="391783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864063715298"/>
          <c:y val="3.6273701566364384E-2"/>
          <c:w val="0.63412395719319414"/>
          <c:h val="0.72827232539873155"/>
        </c:manualLayout>
      </c:layout>
      <c:barChart>
        <c:barDir val="bar"/>
        <c:grouping val="clustered"/>
        <c:varyColors val="0"/>
        <c:ser>
          <c:idx val="0"/>
          <c:order val="0"/>
          <c:tx>
            <c:strRef>
              <c:f>Sheet1!$B$1</c:f>
              <c:strCache>
                <c:ptCount val="1"/>
                <c:pt idx="0">
                  <c:v>Samarbeid internt innen eget departementsområde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Sheet1!$B$2:$B$4</c:f>
              <c:numCache>
                <c:formatCode>0%</c:formatCode>
                <c:ptCount val="3"/>
                <c:pt idx="0">
                  <c:v>0.64</c:v>
                </c:pt>
                <c:pt idx="1">
                  <c:v>0.63</c:v>
                </c:pt>
                <c:pt idx="2">
                  <c:v>0.66</c:v>
                </c:pt>
              </c:numCache>
            </c:numRef>
          </c:val>
          <c:extLst>
            <c:ext xmlns:c16="http://schemas.microsoft.com/office/drawing/2014/chart" uri="{C3380CC4-5D6E-409C-BE32-E72D297353CC}">
              <c16:uniqueId val="{00000000-13C5-4E19-858C-172835442686}"/>
            </c:ext>
          </c:extLst>
        </c:ser>
        <c:ser>
          <c:idx val="1"/>
          <c:order val="1"/>
          <c:tx>
            <c:strRef>
              <c:f>Sheet1!$C$1</c:f>
              <c:strCache>
                <c:ptCount val="1"/>
                <c:pt idx="0">
                  <c:v>Eksternt samarbeid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Sheet1!$C$2:$C$4</c:f>
              <c:numCache>
                <c:formatCode>0%</c:formatCode>
                <c:ptCount val="3"/>
                <c:pt idx="0">
                  <c:v>0.78</c:v>
                </c:pt>
                <c:pt idx="1">
                  <c:v>0.8</c:v>
                </c:pt>
                <c:pt idx="2">
                  <c:v>0.79</c:v>
                </c:pt>
              </c:numCache>
            </c:numRef>
          </c:val>
          <c:extLst>
            <c:ext xmlns:c16="http://schemas.microsoft.com/office/drawing/2014/chart" uri="{C3380CC4-5D6E-409C-BE32-E72D297353CC}">
              <c16:uniqueId val="{00000001-13C5-4E19-858C-172835442686}"/>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layout>
        <c:manualLayout>
          <c:xMode val="edge"/>
          <c:yMode val="edge"/>
          <c:x val="2.31751825134403E-2"/>
          <c:y val="0.82954761734750182"/>
          <c:w val="0.89999992740743273"/>
          <c:h val="5.626785934528175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864063715298"/>
          <c:y val="3.6273701566364384E-2"/>
          <c:w val="0.63412395719319414"/>
          <c:h val="0.72827232539873155"/>
        </c:manualLayout>
      </c:layout>
      <c:barChart>
        <c:barDir val="bar"/>
        <c:grouping val="clustered"/>
        <c:varyColors val="0"/>
        <c:ser>
          <c:idx val="0"/>
          <c:order val="0"/>
          <c:tx>
            <c:strRef>
              <c:f>Sheet1!$A$2</c:f>
              <c:strCache>
                <c:ptCount val="1"/>
                <c:pt idx="0">
                  <c:v>Mest mot innbyggere og/eller private virksomheter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Samarbeid internt innen eget departementsområde</c:v>
                </c:pt>
                <c:pt idx="1">
                  <c:v>Eksternt samarbeid</c:v>
                </c:pt>
              </c:strCache>
            </c:strRef>
          </c:cat>
          <c:val>
            <c:numRef>
              <c:f>Sheet1!$B$2:$C$2</c:f>
              <c:numCache>
                <c:formatCode>0%</c:formatCode>
                <c:ptCount val="2"/>
                <c:pt idx="0">
                  <c:v>0.46951219512195103</c:v>
                </c:pt>
                <c:pt idx="1">
                  <c:v>0.46733668341708501</c:v>
                </c:pt>
              </c:numCache>
            </c:numRef>
          </c:val>
          <c:extLst>
            <c:ext xmlns:c16="http://schemas.microsoft.com/office/drawing/2014/chart" uri="{C3380CC4-5D6E-409C-BE32-E72D297353CC}">
              <c16:uniqueId val="{00000000-13C5-4E19-858C-172835442686}"/>
            </c:ext>
          </c:extLst>
        </c:ser>
        <c:ser>
          <c:idx val="1"/>
          <c:order val="1"/>
          <c:tx>
            <c:strRef>
              <c:f>Sheet1!$A$3</c:f>
              <c:strCache>
                <c:ptCount val="1"/>
                <c:pt idx="0">
                  <c:v>Noenlunde likt mot innbyggere/virksomheter og mot andre deler av offentlig sektor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Samarbeid internt innen eget departementsområde</c:v>
                </c:pt>
                <c:pt idx="1">
                  <c:v>Eksternt samarbeid</c:v>
                </c:pt>
              </c:strCache>
            </c:strRef>
          </c:cat>
          <c:val>
            <c:numRef>
              <c:f>Sheet1!$B$3:$C$3</c:f>
              <c:numCache>
                <c:formatCode>0%</c:formatCode>
                <c:ptCount val="2"/>
                <c:pt idx="0">
                  <c:v>0.375</c:v>
                </c:pt>
                <c:pt idx="1">
                  <c:v>0.36934673366834198</c:v>
                </c:pt>
              </c:numCache>
            </c:numRef>
          </c:val>
          <c:extLst>
            <c:ext xmlns:c16="http://schemas.microsoft.com/office/drawing/2014/chart" uri="{C3380CC4-5D6E-409C-BE32-E72D297353CC}">
              <c16:uniqueId val="{00000001-13C5-4E19-858C-172835442686}"/>
            </c:ext>
          </c:extLst>
        </c:ser>
        <c:ser>
          <c:idx val="2"/>
          <c:order val="2"/>
          <c:tx>
            <c:strRef>
              <c:f>Sheet1!$A$4</c:f>
              <c:strCache>
                <c:ptCount val="1"/>
                <c:pt idx="0">
                  <c:v>Mest mot andre deler av offentlig sektor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Samarbeid internt innen eget departementsområde</c:v>
                </c:pt>
                <c:pt idx="1">
                  <c:v>Eksternt samarbeid</c:v>
                </c:pt>
              </c:strCache>
            </c:strRef>
          </c:cat>
          <c:val>
            <c:numRef>
              <c:f>Sheet1!$B$4:$C$4</c:f>
              <c:numCache>
                <c:formatCode>0%</c:formatCode>
                <c:ptCount val="2"/>
                <c:pt idx="0">
                  <c:v>0.155487804878049</c:v>
                </c:pt>
                <c:pt idx="1">
                  <c:v>0.16331658291457299</c:v>
                </c:pt>
              </c:numCache>
            </c:numRef>
          </c:val>
          <c:extLst>
            <c:ext xmlns:c16="http://schemas.microsoft.com/office/drawing/2014/chart" uri="{C3380CC4-5D6E-409C-BE32-E72D297353CC}">
              <c16:uniqueId val="{00000000-FF07-49FF-B8E5-904E48BA1702}"/>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layout>
        <c:manualLayout>
          <c:xMode val="edge"/>
          <c:yMode val="edge"/>
          <c:x val="2.31751825134403E-2"/>
          <c:y val="0.82954761734750182"/>
          <c:w val="0.91520950255938183"/>
          <c:h val="0.16385716418588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Sheet1!$B$2:$D$2</c:f>
              <c:numCache>
                <c:formatCode>0%</c:formatCode>
                <c:ptCount val="3"/>
                <c:pt idx="0">
                  <c:v>0.41803278688524598</c:v>
                </c:pt>
                <c:pt idx="1">
                  <c:v>0.38260869565217398</c:v>
                </c:pt>
                <c:pt idx="2">
                  <c:v>0.441281138790036</c:v>
                </c:pt>
              </c:numCache>
            </c:numRef>
          </c:val>
          <c:extLst>
            <c:ext xmlns:c16="http://schemas.microsoft.com/office/drawing/2014/chart" uri="{C3380CC4-5D6E-409C-BE32-E72D297353CC}">
              <c16:uniqueId val="{00000000-0588-4944-98F4-D3707EA1F208}"/>
            </c:ext>
          </c:extLst>
        </c:ser>
        <c:ser>
          <c:idx val="1"/>
          <c:order val="1"/>
          <c:tx>
            <c:strRef>
              <c:f>Sheet1!$A$3</c:f>
              <c:strCache>
                <c:ptCount val="1"/>
                <c:pt idx="0">
                  <c:v>Delvis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Sheet1!$B$3:$D$3</c:f>
              <c:numCache>
                <c:formatCode>0%</c:formatCode>
                <c:ptCount val="3"/>
                <c:pt idx="0">
                  <c:v>0.409836065573771</c:v>
                </c:pt>
                <c:pt idx="1">
                  <c:v>0.4</c:v>
                </c:pt>
                <c:pt idx="2">
                  <c:v>0.370106761565836</c:v>
                </c:pt>
              </c:numCache>
            </c:numRef>
          </c:val>
          <c:extLst>
            <c:ext xmlns:c16="http://schemas.microsoft.com/office/drawing/2014/chart" uri="{C3380CC4-5D6E-409C-BE32-E72D297353CC}">
              <c16:uniqueId val="{00000001-0588-4944-98F4-D3707EA1F208}"/>
            </c:ext>
          </c:extLst>
        </c:ser>
        <c:ser>
          <c:idx val="2"/>
          <c:order val="2"/>
          <c:tx>
            <c:strRef>
              <c:f>Sheet1!$A$4</c:f>
              <c:strCache>
                <c:ptCount val="1"/>
                <c:pt idx="0">
                  <c:v>Delvis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Sheet1!$B$4:$D$4</c:f>
              <c:numCache>
                <c:formatCode>0%</c:formatCode>
                <c:ptCount val="3"/>
                <c:pt idx="0">
                  <c:v>0.15300546448087401</c:v>
                </c:pt>
                <c:pt idx="1">
                  <c:v>0.19130434782608699</c:v>
                </c:pt>
                <c:pt idx="2">
                  <c:v>0.174377224199288</c:v>
                </c:pt>
              </c:numCache>
            </c:numRef>
          </c:val>
          <c:extLst>
            <c:ext xmlns:c16="http://schemas.microsoft.com/office/drawing/2014/chart" uri="{C3380CC4-5D6E-409C-BE32-E72D297353CC}">
              <c16:uniqueId val="{00000002-0588-4944-98F4-D3707EA1F208}"/>
            </c:ext>
          </c:extLst>
        </c:ser>
        <c:ser>
          <c:idx val="3"/>
          <c:order val="3"/>
          <c:tx>
            <c:strRef>
              <c:f>Sheet1!$A$5</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Sheet1!$B$5:$D$5</c:f>
              <c:numCache>
                <c:formatCode>0%</c:formatCode>
                <c:ptCount val="3"/>
                <c:pt idx="0">
                  <c:v>1.63934426229508E-2</c:v>
                </c:pt>
                <c:pt idx="1">
                  <c:v>1.7391304347826101E-2</c:v>
                </c:pt>
                <c:pt idx="2">
                  <c:v>1.06761565836299E-2</c:v>
                </c:pt>
              </c:numCache>
            </c:numRef>
          </c:val>
          <c:extLst>
            <c:ext xmlns:c16="http://schemas.microsoft.com/office/drawing/2014/chart" uri="{C3380CC4-5D6E-409C-BE32-E72D297353CC}">
              <c16:uniqueId val="{00000003-0588-4944-98F4-D3707EA1F208}"/>
            </c:ext>
          </c:extLst>
        </c:ser>
        <c:ser>
          <c:idx val="4"/>
          <c:order val="4"/>
          <c:tx>
            <c:strRef>
              <c:f>Sheet1!$A$6</c:f>
              <c:strCache>
                <c:ptCount val="1"/>
                <c:pt idx="0">
                  <c:v>Ikke relevant</c:v>
                </c:pt>
              </c:strCache>
            </c:strRef>
          </c:tx>
          <c:spPr>
            <a:solidFill>
              <a:schemeClr val="accent5"/>
            </a:solidFill>
            <a:ln>
              <a:noFill/>
            </a:ln>
            <a:effectLst/>
          </c:spPr>
          <c:invertIfNegative val="0"/>
          <c:dLbls>
            <c:delete val="1"/>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Sheet1!$B$6:$D$6</c:f>
              <c:numCache>
                <c:formatCode>0%</c:formatCode>
                <c:ptCount val="3"/>
                <c:pt idx="0">
                  <c:v>2.7322404371584704E-3</c:v>
                </c:pt>
                <c:pt idx="1">
                  <c:v>0</c:v>
                </c:pt>
                <c:pt idx="2">
                  <c:v>0</c:v>
                </c:pt>
              </c:numCache>
            </c:numRef>
          </c:val>
          <c:extLst>
            <c:ext xmlns:c16="http://schemas.microsoft.com/office/drawing/2014/chart" uri="{C3380CC4-5D6E-409C-BE32-E72D297353CC}">
              <c16:uniqueId val="{00000004-0588-4944-98F4-D3707EA1F208}"/>
            </c:ext>
          </c:extLst>
        </c:ser>
        <c:ser>
          <c:idx val="5"/>
          <c:order val="5"/>
          <c:tx>
            <c:strRef>
              <c:f>Sheet1!$A$7</c:f>
              <c:strCache>
                <c:ptCount val="1"/>
                <c:pt idx="0">
                  <c:v>Vet ikke</c:v>
                </c:pt>
              </c:strCache>
            </c:strRef>
          </c:tx>
          <c:spPr>
            <a:solidFill>
              <a:schemeClr val="accent6"/>
            </a:solidFill>
            <a:ln>
              <a:noFill/>
            </a:ln>
            <a:effectLst/>
          </c:spPr>
          <c:invertIfNegative val="0"/>
          <c:dLbls>
            <c:delete val="1"/>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Sheet1!$B$7:$D$7</c:f>
              <c:numCache>
                <c:formatCode>0%</c:formatCode>
                <c:ptCount val="3"/>
                <c:pt idx="0">
                  <c:v>0</c:v>
                </c:pt>
                <c:pt idx="1">
                  <c:v>8.6956521739130401E-3</c:v>
                </c:pt>
                <c:pt idx="2">
                  <c:v>3.5587188612099603E-3</c:v>
                </c:pt>
              </c:numCache>
            </c:numRef>
          </c:val>
          <c:extLst>
            <c:ext xmlns:c16="http://schemas.microsoft.com/office/drawing/2014/chart" uri="{C3380CC4-5D6E-409C-BE32-E72D297353CC}">
              <c16:uniqueId val="{00000005-0588-4944-98F4-D3707EA1F208}"/>
            </c:ext>
          </c:extLst>
        </c:ser>
        <c:dLbls>
          <c:dLblPos val="ctr"/>
          <c:showLegendKey val="0"/>
          <c:showVal val="1"/>
          <c:showCatName val="0"/>
          <c:showSerName val="0"/>
          <c:showPercent val="0"/>
          <c:showBubbleSize val="0"/>
        </c:dLbls>
        <c:gapWidth val="182"/>
        <c:overlap val="100"/>
        <c:axId val="919786168"/>
        <c:axId val="760233464"/>
      </c:barChart>
      <c:catAx>
        <c:axId val="919786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60233464"/>
        <c:crosses val="autoZero"/>
        <c:auto val="1"/>
        <c:lblAlgn val="ctr"/>
        <c:lblOffset val="100"/>
        <c:noMultiLvlLbl val="0"/>
      </c:catAx>
      <c:valAx>
        <c:axId val="76023346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1978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00842737473757"/>
          <c:y val="5.3727917518224033E-2"/>
          <c:w val="0.7576644335527436"/>
          <c:h val="0.62527296628102047"/>
        </c:manualLayout>
      </c:layout>
      <c:barChart>
        <c:barDir val="bar"/>
        <c:grouping val="percentStacked"/>
        <c:varyColors val="0"/>
        <c:ser>
          <c:idx val="0"/>
          <c:order val="0"/>
          <c:tx>
            <c:strRef>
              <c:f>Sheet1!$A$2</c:f>
              <c:strCache>
                <c:ptCount val="1"/>
                <c:pt idx="0">
                  <c:v>Fremmet innovasjonen i høy grad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Sheet1!$B$2:$D$2</c:f>
              <c:numCache>
                <c:formatCode>0%</c:formatCode>
                <c:ptCount val="3"/>
                <c:pt idx="0">
                  <c:v>0.23151125401929298</c:v>
                </c:pt>
                <c:pt idx="1">
                  <c:v>0.42105263157894696</c:v>
                </c:pt>
                <c:pt idx="2">
                  <c:v>0.31932773109243701</c:v>
                </c:pt>
              </c:numCache>
            </c:numRef>
          </c:val>
          <c:extLst>
            <c:ext xmlns:c16="http://schemas.microsoft.com/office/drawing/2014/chart" uri="{C3380CC4-5D6E-409C-BE32-E72D297353CC}">
              <c16:uniqueId val="{00000000-4BBA-4AC7-A9BA-2263D7DF0C0B}"/>
            </c:ext>
          </c:extLst>
        </c:ser>
        <c:ser>
          <c:idx val="1"/>
          <c:order val="1"/>
          <c:tx>
            <c:strRef>
              <c:f>Sheet1!$A$3</c:f>
              <c:strCache>
                <c:ptCount val="1"/>
                <c:pt idx="0">
                  <c:v>Fremmet innovasjonen i noen grad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Sheet1!$B$3:$D$3</c:f>
              <c:numCache>
                <c:formatCode>0%</c:formatCode>
                <c:ptCount val="3"/>
                <c:pt idx="0">
                  <c:v>0.270096463022508</c:v>
                </c:pt>
                <c:pt idx="1">
                  <c:v>0.25263157894736799</c:v>
                </c:pt>
                <c:pt idx="2">
                  <c:v>0.31932773109243701</c:v>
                </c:pt>
              </c:numCache>
            </c:numRef>
          </c:val>
          <c:extLst>
            <c:ext xmlns:c16="http://schemas.microsoft.com/office/drawing/2014/chart" uri="{C3380CC4-5D6E-409C-BE32-E72D297353CC}">
              <c16:uniqueId val="{00000001-4BBA-4AC7-A9BA-2263D7DF0C0B}"/>
            </c:ext>
          </c:extLst>
        </c:ser>
        <c:ser>
          <c:idx val="2"/>
          <c:order val="2"/>
          <c:tx>
            <c:strRef>
              <c:f>Sheet1!$A$4</c:f>
              <c:strCache>
                <c:ptCount val="1"/>
                <c:pt idx="0">
                  <c:v>Hemmet innovasjonen i noen grad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Sheet1!$B$4:$D$4</c:f>
              <c:numCache>
                <c:formatCode>0%</c:formatCode>
                <c:ptCount val="3"/>
                <c:pt idx="0">
                  <c:v>9.0032154340836001E-2</c:v>
                </c:pt>
                <c:pt idx="1">
                  <c:v>5.2631578947368397E-2</c:v>
                </c:pt>
                <c:pt idx="2">
                  <c:v>6.3025210084033598E-2</c:v>
                </c:pt>
              </c:numCache>
            </c:numRef>
          </c:val>
          <c:extLst>
            <c:ext xmlns:c16="http://schemas.microsoft.com/office/drawing/2014/chart" uri="{C3380CC4-5D6E-409C-BE32-E72D297353CC}">
              <c16:uniqueId val="{00000002-4BBA-4AC7-A9BA-2263D7DF0C0B}"/>
            </c:ext>
          </c:extLst>
        </c:ser>
        <c:ser>
          <c:idx val="3"/>
          <c:order val="3"/>
          <c:tx>
            <c:strRef>
              <c:f>Sheet1!$A$5</c:f>
              <c:strCache>
                <c:ptCount val="1"/>
                <c:pt idx="0">
                  <c:v>Hemmet innovasjonen i høy grad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Sheet1!$B$5:$D$5</c:f>
              <c:numCache>
                <c:formatCode>0%</c:formatCode>
                <c:ptCount val="3"/>
                <c:pt idx="0">
                  <c:v>6.4308681672025705E-3</c:v>
                </c:pt>
                <c:pt idx="1">
                  <c:v>1.05263157894737E-2</c:v>
                </c:pt>
                <c:pt idx="2">
                  <c:v>8.40336134453782E-3</c:v>
                </c:pt>
              </c:numCache>
            </c:numRef>
          </c:val>
          <c:extLst>
            <c:ext xmlns:c16="http://schemas.microsoft.com/office/drawing/2014/chart" uri="{C3380CC4-5D6E-409C-BE32-E72D297353CC}">
              <c16:uniqueId val="{00000003-4BBA-4AC7-A9BA-2263D7DF0C0B}"/>
            </c:ext>
          </c:extLst>
        </c:ser>
        <c:ser>
          <c:idx val="4"/>
          <c:order val="4"/>
          <c:tx>
            <c:strRef>
              <c:f>Sheet1!$A$6</c:f>
              <c:strCache>
                <c:ptCount val="1"/>
                <c:pt idx="0">
                  <c:v>Ikke relevant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Sheet1!$B$6:$D$6</c:f>
              <c:numCache>
                <c:formatCode>0%</c:formatCode>
                <c:ptCount val="3"/>
                <c:pt idx="0">
                  <c:v>0.292604501607717</c:v>
                </c:pt>
                <c:pt idx="1">
                  <c:v>0.21052631578947398</c:v>
                </c:pt>
                <c:pt idx="2">
                  <c:v>0.23949579831932802</c:v>
                </c:pt>
              </c:numCache>
            </c:numRef>
          </c:val>
          <c:extLst>
            <c:ext xmlns:c16="http://schemas.microsoft.com/office/drawing/2014/chart" uri="{C3380CC4-5D6E-409C-BE32-E72D297353CC}">
              <c16:uniqueId val="{00000000-4A4F-45DE-826F-9D83672D7EF9}"/>
            </c:ext>
          </c:extLst>
        </c:ser>
        <c:ser>
          <c:idx val="5"/>
          <c:order val="5"/>
          <c:tx>
            <c:strRef>
              <c:f>Sheet1!$A$7</c:f>
              <c:strCache>
                <c:ptCount val="1"/>
                <c:pt idx="0">
                  <c:v>Vet ikke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Sheet1!$B$7:$D$7</c:f>
              <c:numCache>
                <c:formatCode>0%</c:formatCode>
                <c:ptCount val="3"/>
                <c:pt idx="0">
                  <c:v>0.10932475884244401</c:v>
                </c:pt>
                <c:pt idx="1">
                  <c:v>5.2631578947368397E-2</c:v>
                </c:pt>
                <c:pt idx="2">
                  <c:v>5.0420168067226899E-2</c:v>
                </c:pt>
              </c:numCache>
            </c:numRef>
          </c:val>
          <c:extLst>
            <c:ext xmlns:c16="http://schemas.microsoft.com/office/drawing/2014/chart" uri="{C3380CC4-5D6E-409C-BE32-E72D297353CC}">
              <c16:uniqueId val="{00000001-4A4F-45DE-826F-9D83672D7EF9}"/>
            </c:ext>
          </c:extLst>
        </c:ser>
        <c:dLbls>
          <c:dLblPos val="ctr"/>
          <c:showLegendKey val="0"/>
          <c:showVal val="1"/>
          <c:showCatName val="0"/>
          <c:showSerName val="0"/>
          <c:showPercent val="0"/>
          <c:showBubbleSize val="0"/>
        </c:dLbls>
        <c:gapWidth val="150"/>
        <c:overlap val="100"/>
        <c:axId val="917356336"/>
        <c:axId val="917357976"/>
      </c:barChart>
      <c:catAx>
        <c:axId val="91735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crossAx val="917357976"/>
        <c:crosses val="autoZero"/>
        <c:auto val="1"/>
        <c:lblAlgn val="ctr"/>
        <c:lblOffset val="100"/>
        <c:noMultiLvlLbl val="0"/>
      </c:catAx>
      <c:valAx>
        <c:axId val="91735797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917356336"/>
        <c:crosses val="autoZero"/>
        <c:crossBetween val="between"/>
      </c:valAx>
      <c:spPr>
        <a:noFill/>
        <a:ln>
          <a:noFill/>
        </a:ln>
        <a:effectLst/>
      </c:spPr>
    </c:plotArea>
    <c:legend>
      <c:legendPos val="b"/>
      <c:layout>
        <c:manualLayout>
          <c:xMode val="edge"/>
          <c:yMode val="edge"/>
          <c:x val="1.2593849302048462E-2"/>
          <c:y val="0.79179720460990921"/>
          <c:w val="0.98597923789224307"/>
          <c:h val="0.208202795390090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83005356158759"/>
          <c:y val="3.4449760765550237E-2"/>
          <c:w val="0.51616994643841241"/>
          <c:h val="0.88563613902450589"/>
        </c:manualLayout>
      </c:layout>
      <c:barChart>
        <c:barDir val="bar"/>
        <c:grouping val="clustered"/>
        <c:varyColors val="0"/>
        <c:ser>
          <c:idx val="0"/>
          <c:order val="0"/>
          <c:tx>
            <c:strRef>
              <c:f>Sheet1!$B$1</c:f>
              <c:strCache>
                <c:ptCount val="1"/>
                <c:pt idx="0">
                  <c:v>vår arbeidsplass den første til å utvikle og innføre innovasjonen (så vidt jeg vet)</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Sheet1!$B$2:$B$15</c:f>
              <c:numCache>
                <c:formatCode>0%</c:formatCode>
                <c:ptCount val="7"/>
                <c:pt idx="0">
                  <c:v>0.21</c:v>
                </c:pt>
                <c:pt idx="1">
                  <c:v>0.19</c:v>
                </c:pt>
                <c:pt idx="2">
                  <c:v>0.23</c:v>
                </c:pt>
                <c:pt idx="3">
                  <c:v>0.26</c:v>
                </c:pt>
                <c:pt idx="4">
                  <c:v>0.24</c:v>
                </c:pt>
                <c:pt idx="5">
                  <c:v>0.18</c:v>
                </c:pt>
                <c:pt idx="6">
                  <c:v>0.44</c:v>
                </c:pt>
              </c:numCache>
            </c:numRef>
          </c:val>
          <c:extLst>
            <c:ext xmlns:c16="http://schemas.microsoft.com/office/drawing/2014/chart" uri="{C3380CC4-5D6E-409C-BE32-E72D297353CC}">
              <c16:uniqueId val="{00000000-7EE5-44E3-8B39-584F97F2D7E4}"/>
            </c:ext>
          </c:extLst>
        </c:ser>
        <c:ser>
          <c:idx val="1"/>
          <c:order val="1"/>
          <c:tx>
            <c:strRef>
              <c:f>Sheet1!$C$1</c:f>
              <c:strCache>
                <c:ptCount val="1"/>
                <c:pt idx="0">
                  <c:v>innovasjonen inspirert av andres løsninger, men vesentlig tilpasset min arbeidsplass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Sheet1!$C$2:$C$15</c:f>
              <c:numCache>
                <c:formatCode>0%</c:formatCode>
                <c:ptCount val="7"/>
                <c:pt idx="0">
                  <c:v>0.11224489795918399</c:v>
                </c:pt>
                <c:pt idx="1">
                  <c:v>0.11224489795918399</c:v>
                </c:pt>
                <c:pt idx="2">
                  <c:v>0.19727891156462601</c:v>
                </c:pt>
                <c:pt idx="3">
                  <c:v>0.17346938775510201</c:v>
                </c:pt>
                <c:pt idx="4">
                  <c:v>0.238095238095238</c:v>
                </c:pt>
                <c:pt idx="5">
                  <c:v>0.26870748299319702</c:v>
                </c:pt>
                <c:pt idx="6">
                  <c:v>0.52380952380952406</c:v>
                </c:pt>
              </c:numCache>
            </c:numRef>
          </c:val>
          <c:extLst>
            <c:ext xmlns:c16="http://schemas.microsoft.com/office/drawing/2014/chart" uri="{C3380CC4-5D6E-409C-BE32-E72D297353CC}">
              <c16:uniqueId val="{00000001-7EE5-44E3-8B39-584F97F2D7E4}"/>
            </c:ext>
          </c:extLst>
        </c:ser>
        <c:ser>
          <c:idx val="2"/>
          <c:order val="2"/>
          <c:tx>
            <c:strRef>
              <c:f>Sheet1!$D$1</c:f>
              <c:strCache>
                <c:ptCount val="1"/>
                <c:pt idx="0">
                  <c:v>innovasjonen i stor grad en kopi av andres løsninger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Sheet1!$D$2:$D$15</c:f>
              <c:numCache>
                <c:formatCode>0%</c:formatCode>
                <c:ptCount val="7"/>
                <c:pt idx="0">
                  <c:v>5.9701492537313404E-2</c:v>
                </c:pt>
                <c:pt idx="1">
                  <c:v>0.18905472636815901</c:v>
                </c:pt>
                <c:pt idx="2">
                  <c:v>9.9502487562189101E-2</c:v>
                </c:pt>
                <c:pt idx="3">
                  <c:v>0.154228855721393</c:v>
                </c:pt>
                <c:pt idx="4">
                  <c:v>0.15920398009950301</c:v>
                </c:pt>
                <c:pt idx="5">
                  <c:v>0.14925373134328399</c:v>
                </c:pt>
                <c:pt idx="6">
                  <c:v>0.53233830845771102</c:v>
                </c:pt>
              </c:numCache>
            </c:numRef>
          </c:val>
          <c:extLst>
            <c:ext xmlns:c16="http://schemas.microsoft.com/office/drawing/2014/chart" uri="{C3380CC4-5D6E-409C-BE32-E72D297353CC}">
              <c16:uniqueId val="{00000002-7EE5-44E3-8B39-584F97F2D7E4}"/>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out"/>
        <c:minorTickMark val="none"/>
        <c:tickLblPos val="nextTo"/>
        <c:crossAx val="391783000"/>
        <c:crosses val="autoZero"/>
        <c:crossBetween val="between"/>
      </c:valAx>
      <c:spPr>
        <a:noFill/>
        <a:ln>
          <a:noFill/>
        </a:ln>
        <a:effectLst/>
      </c:spPr>
    </c:plotArea>
    <c:legend>
      <c:legendPos val="r"/>
      <c:layout>
        <c:manualLayout>
          <c:xMode val="edge"/>
          <c:yMode val="edge"/>
          <c:x val="0.76151734644737834"/>
          <c:y val="0.25798568319350301"/>
          <c:w val="0.23848265355262185"/>
          <c:h val="0.50284054999920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4929381444193"/>
          <c:y val="3.4449760765550237E-2"/>
          <c:w val="0.4895800438957571"/>
          <c:h val="0.88563613902450589"/>
        </c:manualLayout>
      </c:layout>
      <c:barChart>
        <c:barDir val="bar"/>
        <c:grouping val="clustered"/>
        <c:varyColors val="0"/>
        <c:ser>
          <c:idx val="0"/>
          <c:order val="0"/>
          <c:tx>
            <c:strRef>
              <c:f>Sheet1!$B$1</c:f>
              <c:strCache>
                <c:ptCount val="1"/>
                <c:pt idx="0">
                  <c:v>vår arbeidsplass den første til å utvikle og innføre innovasjonen (så vidt jeg vet)</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Sheet1!$B$2:$B$15</c:f>
              <c:numCache>
                <c:formatCode>0%</c:formatCode>
                <c:ptCount val="7"/>
                <c:pt idx="0">
                  <c:v>0.05</c:v>
                </c:pt>
                <c:pt idx="1">
                  <c:v>0.15</c:v>
                </c:pt>
                <c:pt idx="2">
                  <c:v>0.05</c:v>
                </c:pt>
                <c:pt idx="3">
                  <c:v>0.04</c:v>
                </c:pt>
                <c:pt idx="4">
                  <c:v>0.09</c:v>
                </c:pt>
                <c:pt idx="5">
                  <c:v>0.12</c:v>
                </c:pt>
                <c:pt idx="6">
                  <c:v>0.08</c:v>
                </c:pt>
              </c:numCache>
            </c:numRef>
          </c:val>
          <c:extLst>
            <c:ext xmlns:c16="http://schemas.microsoft.com/office/drawing/2014/chart" uri="{C3380CC4-5D6E-409C-BE32-E72D297353CC}">
              <c16:uniqueId val="{00000000-7EE5-44E3-8B39-584F97F2D7E4}"/>
            </c:ext>
          </c:extLst>
        </c:ser>
        <c:ser>
          <c:idx val="1"/>
          <c:order val="1"/>
          <c:tx>
            <c:strRef>
              <c:f>Sheet1!$C$1</c:f>
              <c:strCache>
                <c:ptCount val="1"/>
                <c:pt idx="0">
                  <c:v>innovasjonen inspirert av andres løsninger, men vesentlig tilpasset min arbeidsplass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Sheet1!$C$2:$C$15</c:f>
              <c:numCache>
                <c:formatCode>0%</c:formatCode>
                <c:ptCount val="7"/>
                <c:pt idx="0">
                  <c:v>6.8027210884353706E-2</c:v>
                </c:pt>
                <c:pt idx="1">
                  <c:v>0.122448979591837</c:v>
                </c:pt>
                <c:pt idx="2">
                  <c:v>3.06122448979592E-2</c:v>
                </c:pt>
                <c:pt idx="3">
                  <c:v>3.4013605442176902E-2</c:v>
                </c:pt>
                <c:pt idx="4">
                  <c:v>6.1224489795918401E-2</c:v>
                </c:pt>
                <c:pt idx="5">
                  <c:v>5.1020408163265293E-2</c:v>
                </c:pt>
                <c:pt idx="6">
                  <c:v>9.1836734693877597E-2</c:v>
                </c:pt>
              </c:numCache>
            </c:numRef>
          </c:val>
          <c:extLst>
            <c:ext xmlns:c16="http://schemas.microsoft.com/office/drawing/2014/chart" uri="{C3380CC4-5D6E-409C-BE32-E72D297353CC}">
              <c16:uniqueId val="{00000001-7EE5-44E3-8B39-584F97F2D7E4}"/>
            </c:ext>
          </c:extLst>
        </c:ser>
        <c:ser>
          <c:idx val="2"/>
          <c:order val="2"/>
          <c:tx>
            <c:strRef>
              <c:f>Sheet1!$D$1</c:f>
              <c:strCache>
                <c:ptCount val="1"/>
                <c:pt idx="0">
                  <c:v>innovasjonen i stor grad en kopi av andres løsninger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Sheet1!$D$2:$D$15</c:f>
              <c:numCache>
                <c:formatCode>0%</c:formatCode>
                <c:ptCount val="7"/>
                <c:pt idx="0">
                  <c:v>7.9601990049751298E-2</c:v>
                </c:pt>
                <c:pt idx="1">
                  <c:v>0.14925373134328399</c:v>
                </c:pt>
                <c:pt idx="2">
                  <c:v>4.97512437810945E-3</c:v>
                </c:pt>
                <c:pt idx="3">
                  <c:v>1.49253731343284E-2</c:v>
                </c:pt>
                <c:pt idx="4">
                  <c:v>1.99004975124378E-2</c:v>
                </c:pt>
                <c:pt idx="5">
                  <c:v>3.98009950248756E-2</c:v>
                </c:pt>
                <c:pt idx="6">
                  <c:v>3.4825870646766205E-2</c:v>
                </c:pt>
              </c:numCache>
            </c:numRef>
          </c:val>
          <c:extLst>
            <c:ext xmlns:c16="http://schemas.microsoft.com/office/drawing/2014/chart" uri="{C3380CC4-5D6E-409C-BE32-E72D297353CC}">
              <c16:uniqueId val="{00000002-7EE5-44E3-8B39-584F97F2D7E4}"/>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max val="0.60000000000000009"/>
        </c:scaling>
        <c:delete val="1"/>
        <c:axPos val="b"/>
        <c:numFmt formatCode="0%" sourceLinked="1"/>
        <c:majorTickMark val="out"/>
        <c:minorTickMark val="none"/>
        <c:tickLblPos val="nextTo"/>
        <c:crossAx val="391783000"/>
        <c:crosses val="autoZero"/>
        <c:crossBetween val="between"/>
      </c:valAx>
      <c:spPr>
        <a:noFill/>
        <a:ln>
          <a:noFill/>
        </a:ln>
        <a:effectLst/>
      </c:spPr>
    </c:plotArea>
    <c:legend>
      <c:legendPos val="r"/>
      <c:layout>
        <c:manualLayout>
          <c:xMode val="edge"/>
          <c:yMode val="edge"/>
          <c:x val="0.77120223418889045"/>
          <c:y val="0.23290312801188162"/>
          <c:w val="0.22879776581110961"/>
          <c:h val="0.496569911203804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864063715298"/>
          <c:y val="3.6273701566364384E-2"/>
          <c:w val="0.63412395719319414"/>
          <c:h val="0.72827232539873155"/>
        </c:manualLayout>
      </c:layout>
      <c:barChart>
        <c:barDir val="bar"/>
        <c:grouping val="clustered"/>
        <c:varyColors val="0"/>
        <c:ser>
          <c:idx val="0"/>
          <c:order val="0"/>
          <c:tx>
            <c:strRef>
              <c:f>Sheet1!$A$2</c:f>
              <c:strCache>
                <c:ptCount val="1"/>
                <c:pt idx="0">
                  <c:v>vår arbeidsplass den første til å utvikle og innføre innovasjonen (så vidt jeg vet)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Samarbeid internt innen eget departementsområde</c:v>
                </c:pt>
                <c:pt idx="1">
                  <c:v>Eksternt samarbeid</c:v>
                </c:pt>
              </c:strCache>
            </c:strRef>
          </c:cat>
          <c:val>
            <c:numRef>
              <c:f>Sheet1!$B$2:$D$2</c:f>
              <c:numCache>
                <c:formatCode>0%</c:formatCode>
                <c:ptCount val="2"/>
                <c:pt idx="0">
                  <c:v>0.134146341463415</c:v>
                </c:pt>
                <c:pt idx="1">
                  <c:v>0.185929648241206</c:v>
                </c:pt>
              </c:numCache>
            </c:numRef>
          </c:val>
          <c:extLst>
            <c:ext xmlns:c16="http://schemas.microsoft.com/office/drawing/2014/chart" uri="{C3380CC4-5D6E-409C-BE32-E72D297353CC}">
              <c16:uniqueId val="{00000000-13C5-4E19-858C-172835442686}"/>
            </c:ext>
          </c:extLst>
        </c:ser>
        <c:ser>
          <c:idx val="1"/>
          <c:order val="1"/>
          <c:tx>
            <c:strRef>
              <c:f>Sheet1!$A$3</c:f>
              <c:strCache>
                <c:ptCount val="1"/>
                <c:pt idx="0">
                  <c:v>innovasjonen inspirert av andres løsninger, men vesentlig tilpasset min arbeidsplass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Samarbeid internt innen eget departementsområde</c:v>
                </c:pt>
                <c:pt idx="1">
                  <c:v>Eksternt samarbeid</c:v>
                </c:pt>
              </c:strCache>
            </c:strRef>
          </c:cat>
          <c:val>
            <c:numRef>
              <c:f>Sheet1!$B$3:$D$3</c:f>
              <c:numCache>
                <c:formatCode>0%</c:formatCode>
                <c:ptCount val="2"/>
                <c:pt idx="0">
                  <c:v>0.46951219512195103</c:v>
                </c:pt>
                <c:pt idx="1">
                  <c:v>0.51256281407035198</c:v>
                </c:pt>
              </c:numCache>
            </c:numRef>
          </c:val>
          <c:extLst>
            <c:ext xmlns:c16="http://schemas.microsoft.com/office/drawing/2014/chart" uri="{C3380CC4-5D6E-409C-BE32-E72D297353CC}">
              <c16:uniqueId val="{00000001-13C5-4E19-858C-172835442686}"/>
            </c:ext>
          </c:extLst>
        </c:ser>
        <c:ser>
          <c:idx val="2"/>
          <c:order val="2"/>
          <c:tx>
            <c:strRef>
              <c:f>Sheet1!$A$4</c:f>
              <c:strCache>
                <c:ptCount val="1"/>
                <c:pt idx="0">
                  <c:v>innovasjonen i stor grad en kopi av andres løsninger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Samarbeid internt innen eget departementsområde</c:v>
                </c:pt>
                <c:pt idx="1">
                  <c:v>Eksternt samarbeid</c:v>
                </c:pt>
              </c:strCache>
            </c:strRef>
          </c:cat>
          <c:val>
            <c:numRef>
              <c:f>Sheet1!$B$4:$D$4</c:f>
              <c:numCache>
                <c:formatCode>0%</c:formatCode>
                <c:ptCount val="2"/>
                <c:pt idx="0">
                  <c:v>0.32621951219512196</c:v>
                </c:pt>
                <c:pt idx="1">
                  <c:v>0.25879396984924602</c:v>
                </c:pt>
              </c:numCache>
            </c:numRef>
          </c:val>
          <c:extLst>
            <c:ext xmlns:c16="http://schemas.microsoft.com/office/drawing/2014/chart" uri="{C3380CC4-5D6E-409C-BE32-E72D297353CC}">
              <c16:uniqueId val="{00000000-9000-4B21-BCA0-22E2FC25896D}"/>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layout>
        <c:manualLayout>
          <c:xMode val="edge"/>
          <c:yMode val="edge"/>
          <c:x val="2.31751825134403E-2"/>
          <c:y val="0.82954761734750182"/>
          <c:w val="0.94041711751276391"/>
          <c:h val="0.120988244152910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Sheet1!$B$1:$E$1</c15:sqref>
                  </c15:fullRef>
                </c:ext>
              </c:extLst>
              <c:f>Sheet1!$C$1:$E$1</c:f>
              <c:strCache>
                <c:ptCount val="3"/>
                <c:pt idx="0">
                  <c:v>Ingen innovasjon</c:v>
                </c:pt>
                <c:pt idx="1">
                  <c:v>Kopiert/inspirert Innovasjon</c:v>
                </c:pt>
                <c:pt idx="2">
                  <c:v>Egenutviklet innovasjon</c:v>
                </c:pt>
              </c:strCache>
            </c:strRef>
          </c:cat>
          <c:val>
            <c:numRef>
              <c:extLst>
                <c:ext xmlns:c15="http://schemas.microsoft.com/office/drawing/2012/chart" uri="{02D57815-91ED-43cb-92C2-25804820EDAC}">
                  <c15:fullRef>
                    <c15:sqref>Sheet1!$B$2:$E$2</c15:sqref>
                  </c15:fullRef>
                </c:ext>
              </c:extLst>
              <c:f>Sheet1!$C$2:$E$2</c:f>
              <c:numCache>
                <c:formatCode>0%</c:formatCode>
                <c:ptCount val="3"/>
                <c:pt idx="0">
                  <c:v>0.50847457627118597</c:v>
                </c:pt>
                <c:pt idx="1">
                  <c:v>0.39595959595959601</c:v>
                </c:pt>
                <c:pt idx="2">
                  <c:v>0.41</c:v>
                </c:pt>
              </c:numCache>
            </c:numRef>
          </c:val>
          <c:extLst>
            <c:ext xmlns:c16="http://schemas.microsoft.com/office/drawing/2014/chart" uri="{C3380CC4-5D6E-409C-BE32-E72D297353CC}">
              <c16:uniqueId val="{00000000-0588-4944-98F4-D3707EA1F208}"/>
            </c:ext>
          </c:extLst>
        </c:ser>
        <c:ser>
          <c:idx val="1"/>
          <c:order val="1"/>
          <c:tx>
            <c:strRef>
              <c:f>Sheet1!$A$3</c:f>
              <c:strCache>
                <c:ptCount val="1"/>
                <c:pt idx="0">
                  <c:v>Delvis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Sheet1!$B$1:$E$1</c15:sqref>
                  </c15:fullRef>
                </c:ext>
              </c:extLst>
              <c:f>Sheet1!$C$1:$E$1</c:f>
              <c:strCache>
                <c:ptCount val="3"/>
                <c:pt idx="0">
                  <c:v>Ingen innovasjon</c:v>
                </c:pt>
                <c:pt idx="1">
                  <c:v>Kopiert/inspirert Innovasjon</c:v>
                </c:pt>
                <c:pt idx="2">
                  <c:v>Egenutviklet innovasjon</c:v>
                </c:pt>
              </c:strCache>
            </c:strRef>
          </c:cat>
          <c:val>
            <c:numRef>
              <c:extLst>
                <c:ext xmlns:c15="http://schemas.microsoft.com/office/drawing/2012/chart" uri="{02D57815-91ED-43cb-92C2-25804820EDAC}">
                  <c15:fullRef>
                    <c15:sqref>Sheet1!$B$3:$E$3</c15:sqref>
                  </c15:fullRef>
                </c:ext>
              </c:extLst>
              <c:f>Sheet1!$C$3:$E$3</c:f>
              <c:numCache>
                <c:formatCode>0%</c:formatCode>
                <c:ptCount val="3"/>
                <c:pt idx="0">
                  <c:v>0.38135593220338998</c:v>
                </c:pt>
                <c:pt idx="1">
                  <c:v>0.41616161616161595</c:v>
                </c:pt>
                <c:pt idx="2">
                  <c:v>0.37</c:v>
                </c:pt>
              </c:numCache>
            </c:numRef>
          </c:val>
          <c:extLst>
            <c:ext xmlns:c16="http://schemas.microsoft.com/office/drawing/2014/chart" uri="{C3380CC4-5D6E-409C-BE32-E72D297353CC}">
              <c16:uniqueId val="{00000001-0588-4944-98F4-D3707EA1F208}"/>
            </c:ext>
          </c:extLst>
        </c:ser>
        <c:ser>
          <c:idx val="2"/>
          <c:order val="2"/>
          <c:tx>
            <c:strRef>
              <c:f>Sheet1!$A$4</c:f>
              <c:strCache>
                <c:ptCount val="1"/>
                <c:pt idx="0">
                  <c:v>Delvis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Sheet1!$B$1:$E$1</c15:sqref>
                  </c15:fullRef>
                </c:ext>
              </c:extLst>
              <c:f>Sheet1!$C$1:$E$1</c:f>
              <c:strCache>
                <c:ptCount val="3"/>
                <c:pt idx="0">
                  <c:v>Ingen innovasjon</c:v>
                </c:pt>
                <c:pt idx="1">
                  <c:v>Kopiert/inspirert Innovasjon</c:v>
                </c:pt>
                <c:pt idx="2">
                  <c:v>Egenutviklet innovasjon</c:v>
                </c:pt>
              </c:strCache>
            </c:strRef>
          </c:cat>
          <c:val>
            <c:numRef>
              <c:extLst>
                <c:ext xmlns:c15="http://schemas.microsoft.com/office/drawing/2012/chart" uri="{02D57815-91ED-43cb-92C2-25804820EDAC}">
                  <c15:fullRef>
                    <c15:sqref>Sheet1!$B$4:$E$4</c15:sqref>
                  </c15:fullRef>
                </c:ext>
              </c:extLst>
              <c:f>Sheet1!$C$4:$E$4</c:f>
              <c:numCache>
                <c:formatCode>0%</c:formatCode>
                <c:ptCount val="3"/>
                <c:pt idx="0">
                  <c:v>9.3220338983050793E-2</c:v>
                </c:pt>
                <c:pt idx="1">
                  <c:v>0.17171717171717202</c:v>
                </c:pt>
                <c:pt idx="2">
                  <c:v>0.2</c:v>
                </c:pt>
              </c:numCache>
            </c:numRef>
          </c:val>
          <c:extLst>
            <c:ext xmlns:c16="http://schemas.microsoft.com/office/drawing/2014/chart" uri="{C3380CC4-5D6E-409C-BE32-E72D297353CC}">
              <c16:uniqueId val="{00000002-0588-4944-98F4-D3707EA1F208}"/>
            </c:ext>
          </c:extLst>
        </c:ser>
        <c:ser>
          <c:idx val="3"/>
          <c:order val="3"/>
          <c:tx>
            <c:strRef>
              <c:f>Sheet1!$A$5</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Sheet1!$B$1:$E$1</c15:sqref>
                  </c15:fullRef>
                </c:ext>
              </c:extLst>
              <c:f>Sheet1!$C$1:$E$1</c:f>
              <c:strCache>
                <c:ptCount val="3"/>
                <c:pt idx="0">
                  <c:v>Ingen innovasjon</c:v>
                </c:pt>
                <c:pt idx="1">
                  <c:v>Kopiert/inspirert Innovasjon</c:v>
                </c:pt>
                <c:pt idx="2">
                  <c:v>Egenutviklet innovasjon</c:v>
                </c:pt>
              </c:strCache>
            </c:strRef>
          </c:cat>
          <c:val>
            <c:numRef>
              <c:extLst>
                <c:ext xmlns:c15="http://schemas.microsoft.com/office/drawing/2012/chart" uri="{02D57815-91ED-43cb-92C2-25804820EDAC}">
                  <c15:fullRef>
                    <c15:sqref>Sheet1!$B$5:$E$5</c15:sqref>
                  </c15:fullRef>
                </c:ext>
              </c:extLst>
              <c:f>Sheet1!$C$5:$E$5</c:f>
              <c:numCache>
                <c:formatCode>0%</c:formatCode>
                <c:ptCount val="3"/>
                <c:pt idx="0">
                  <c:v>1.6949152542372902E-2</c:v>
                </c:pt>
                <c:pt idx="1">
                  <c:v>1.2121212121212099E-2</c:v>
                </c:pt>
                <c:pt idx="2">
                  <c:v>0.02</c:v>
                </c:pt>
              </c:numCache>
            </c:numRef>
          </c:val>
          <c:extLst>
            <c:ext xmlns:c16="http://schemas.microsoft.com/office/drawing/2014/chart" uri="{C3380CC4-5D6E-409C-BE32-E72D297353CC}">
              <c16:uniqueId val="{00000003-0588-4944-98F4-D3707EA1F208}"/>
            </c:ext>
          </c:extLst>
        </c:ser>
        <c:ser>
          <c:idx val="4"/>
          <c:order val="4"/>
          <c:tx>
            <c:strRef>
              <c:f>Sheet1!$A$6</c:f>
              <c:strCache>
                <c:ptCount val="1"/>
                <c:pt idx="0">
                  <c:v>Ikke relevant</c:v>
                </c:pt>
              </c:strCache>
            </c:strRef>
          </c:tx>
          <c:spPr>
            <a:solidFill>
              <a:schemeClr val="accent5"/>
            </a:solidFill>
            <a:ln>
              <a:noFill/>
            </a:ln>
            <a:effectLst/>
          </c:spPr>
          <c:invertIfNegative val="0"/>
          <c:dLbls>
            <c:delete val="1"/>
          </c:dLbls>
          <c:cat>
            <c:strRef>
              <c:extLst>
                <c:ext xmlns:c15="http://schemas.microsoft.com/office/drawing/2012/chart" uri="{02D57815-91ED-43cb-92C2-25804820EDAC}">
                  <c15:fullRef>
                    <c15:sqref>Sheet1!$B$1:$E$1</c15:sqref>
                  </c15:fullRef>
                </c:ext>
              </c:extLst>
              <c:f>Sheet1!$C$1:$E$1</c:f>
              <c:strCache>
                <c:ptCount val="3"/>
                <c:pt idx="0">
                  <c:v>Ingen innovasjon</c:v>
                </c:pt>
                <c:pt idx="1">
                  <c:v>Kopiert/inspirert Innovasjon</c:v>
                </c:pt>
                <c:pt idx="2">
                  <c:v>Egenutviklet innovasjon</c:v>
                </c:pt>
              </c:strCache>
            </c:strRef>
          </c:cat>
          <c:val>
            <c:numRef>
              <c:extLst>
                <c:ext xmlns:c15="http://schemas.microsoft.com/office/drawing/2012/chart" uri="{02D57815-91ED-43cb-92C2-25804820EDAC}">
                  <c15:fullRef>
                    <c15:sqref>Sheet1!$B$6:$E$6</c15:sqref>
                  </c15:fullRef>
                </c:ext>
              </c:extLst>
              <c:f>Sheet1!$C$6:$E$6</c:f>
              <c:numCache>
                <c:formatCode>0%</c:formatCode>
                <c:ptCount val="3"/>
                <c:pt idx="0">
                  <c:v>0</c:v>
                </c:pt>
                <c:pt idx="1">
                  <c:v>2.0202020202020198E-3</c:v>
                </c:pt>
                <c:pt idx="2">
                  <c:v>0</c:v>
                </c:pt>
              </c:numCache>
            </c:numRef>
          </c:val>
          <c:extLst>
            <c:ext xmlns:c16="http://schemas.microsoft.com/office/drawing/2014/chart" uri="{C3380CC4-5D6E-409C-BE32-E72D297353CC}">
              <c16:uniqueId val="{00000004-0588-4944-98F4-D3707EA1F208}"/>
            </c:ext>
          </c:extLst>
        </c:ser>
        <c:ser>
          <c:idx val="5"/>
          <c:order val="5"/>
          <c:tx>
            <c:strRef>
              <c:f>Sheet1!$A$7</c:f>
              <c:strCache>
                <c:ptCount val="1"/>
                <c:pt idx="0">
                  <c:v>Vet ikke</c:v>
                </c:pt>
              </c:strCache>
            </c:strRef>
          </c:tx>
          <c:spPr>
            <a:solidFill>
              <a:schemeClr val="accent6"/>
            </a:solidFill>
            <a:ln>
              <a:noFill/>
            </a:ln>
            <a:effectLst/>
          </c:spPr>
          <c:invertIfNegative val="0"/>
          <c:dLbls>
            <c:delete val="1"/>
          </c:dLbls>
          <c:cat>
            <c:strRef>
              <c:extLst>
                <c:ext xmlns:c15="http://schemas.microsoft.com/office/drawing/2012/chart" uri="{02D57815-91ED-43cb-92C2-25804820EDAC}">
                  <c15:fullRef>
                    <c15:sqref>Sheet1!$B$1:$E$1</c15:sqref>
                  </c15:fullRef>
                </c:ext>
              </c:extLst>
              <c:f>Sheet1!$C$1:$E$1</c:f>
              <c:strCache>
                <c:ptCount val="3"/>
                <c:pt idx="0">
                  <c:v>Ingen innovasjon</c:v>
                </c:pt>
                <c:pt idx="1">
                  <c:v>Kopiert/inspirert Innovasjon</c:v>
                </c:pt>
                <c:pt idx="2">
                  <c:v>Egenutviklet innovasjon</c:v>
                </c:pt>
              </c:strCache>
            </c:strRef>
          </c:cat>
          <c:val>
            <c:numRef>
              <c:extLst>
                <c:ext xmlns:c15="http://schemas.microsoft.com/office/drawing/2012/chart" uri="{02D57815-91ED-43cb-92C2-25804820EDAC}">
                  <c15:fullRef>
                    <c15:sqref>Sheet1!$B$7:$E$7</c15:sqref>
                  </c15:fullRef>
                </c:ext>
              </c:extLst>
              <c:f>Sheet1!$C$7:$E$7</c:f>
              <c:numCache>
                <c:formatCode>0%</c:formatCode>
                <c:ptCount val="3"/>
                <c:pt idx="0">
                  <c:v>0</c:v>
                </c:pt>
                <c:pt idx="1">
                  <c:v>2.0202020202020198E-3</c:v>
                </c:pt>
                <c:pt idx="2">
                  <c:v>0</c:v>
                </c:pt>
              </c:numCache>
            </c:numRef>
          </c:val>
          <c:extLst>
            <c:ext xmlns:c16="http://schemas.microsoft.com/office/drawing/2014/chart" uri="{C3380CC4-5D6E-409C-BE32-E72D297353CC}">
              <c16:uniqueId val="{00000005-0588-4944-98F4-D3707EA1F208}"/>
            </c:ext>
          </c:extLst>
        </c:ser>
        <c:dLbls>
          <c:dLblPos val="ctr"/>
          <c:showLegendKey val="0"/>
          <c:showVal val="1"/>
          <c:showCatName val="0"/>
          <c:showSerName val="0"/>
          <c:showPercent val="0"/>
          <c:showBubbleSize val="0"/>
        </c:dLbls>
        <c:gapWidth val="182"/>
        <c:overlap val="100"/>
        <c:axId val="919786168"/>
        <c:axId val="760233464"/>
      </c:barChart>
      <c:catAx>
        <c:axId val="919786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60233464"/>
        <c:crosses val="autoZero"/>
        <c:auto val="1"/>
        <c:lblAlgn val="ctr"/>
        <c:lblOffset val="100"/>
        <c:noMultiLvlLbl val="0"/>
      </c:catAx>
      <c:valAx>
        <c:axId val="76023346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1978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1749790756401"/>
          <c:y val="5.3727917518224033E-2"/>
          <c:w val="0.83085536301991714"/>
          <c:h val="0.62527296628102047"/>
        </c:manualLayout>
      </c:layout>
      <c:barChart>
        <c:barDir val="bar"/>
        <c:grouping val="percentStacked"/>
        <c:varyColors val="0"/>
        <c:ser>
          <c:idx val="0"/>
          <c:order val="0"/>
          <c:tx>
            <c:strRef>
              <c:f>Sheet1!$A$2</c:f>
              <c:strCache>
                <c:ptCount val="1"/>
                <c:pt idx="0">
                  <c:v>Fremmet innovasjonen i høy grad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Kopiert/inspirert Innovasjon</c:v>
                </c:pt>
                <c:pt idx="1">
                  <c:v>Egenutviklet innovasjon</c:v>
                </c:pt>
              </c:strCache>
            </c:strRef>
          </c:cat>
          <c:val>
            <c:numRef>
              <c:f>Sheet1!$B$2:$C$2</c:f>
              <c:numCache>
                <c:formatCode>0%</c:formatCode>
                <c:ptCount val="2"/>
                <c:pt idx="0">
                  <c:v>0.27878787878787903</c:v>
                </c:pt>
                <c:pt idx="1">
                  <c:v>0.37</c:v>
                </c:pt>
              </c:numCache>
            </c:numRef>
          </c:val>
          <c:extLst>
            <c:ext xmlns:c16="http://schemas.microsoft.com/office/drawing/2014/chart" uri="{C3380CC4-5D6E-409C-BE32-E72D297353CC}">
              <c16:uniqueId val="{00000000-4BBA-4AC7-A9BA-2263D7DF0C0B}"/>
            </c:ext>
          </c:extLst>
        </c:ser>
        <c:ser>
          <c:idx val="1"/>
          <c:order val="1"/>
          <c:tx>
            <c:strRef>
              <c:f>Sheet1!$A$3</c:f>
              <c:strCache>
                <c:ptCount val="1"/>
                <c:pt idx="0">
                  <c:v>Fremmet innovasjonen i noen grad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Kopiert/inspirert Innovasjon</c:v>
                </c:pt>
                <c:pt idx="1">
                  <c:v>Egenutviklet innovasjon</c:v>
                </c:pt>
              </c:strCache>
            </c:strRef>
          </c:cat>
          <c:val>
            <c:numRef>
              <c:f>Sheet1!$B$3:$C$3</c:f>
              <c:numCache>
                <c:formatCode>0%</c:formatCode>
                <c:ptCount val="2"/>
                <c:pt idx="0">
                  <c:v>0.30303030303030298</c:v>
                </c:pt>
                <c:pt idx="1">
                  <c:v>0.22</c:v>
                </c:pt>
              </c:numCache>
            </c:numRef>
          </c:val>
          <c:extLst>
            <c:ext xmlns:c16="http://schemas.microsoft.com/office/drawing/2014/chart" uri="{C3380CC4-5D6E-409C-BE32-E72D297353CC}">
              <c16:uniqueId val="{00000001-4BBA-4AC7-A9BA-2263D7DF0C0B}"/>
            </c:ext>
          </c:extLst>
        </c:ser>
        <c:ser>
          <c:idx val="2"/>
          <c:order val="2"/>
          <c:tx>
            <c:strRef>
              <c:f>Sheet1!$A$4</c:f>
              <c:strCache>
                <c:ptCount val="1"/>
                <c:pt idx="0">
                  <c:v>Hemmet innovasjonen i noen grad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Kopiert/inspirert Innovasjon</c:v>
                </c:pt>
                <c:pt idx="1">
                  <c:v>Egenutviklet innovasjon</c:v>
                </c:pt>
              </c:strCache>
            </c:strRef>
          </c:cat>
          <c:val>
            <c:numRef>
              <c:f>Sheet1!$B$4:$C$4</c:f>
              <c:numCache>
                <c:formatCode>0%</c:formatCode>
                <c:ptCount val="2"/>
                <c:pt idx="0">
                  <c:v>6.0606060606060594E-2</c:v>
                </c:pt>
                <c:pt idx="1">
                  <c:v>0.12</c:v>
                </c:pt>
              </c:numCache>
            </c:numRef>
          </c:val>
          <c:extLst>
            <c:ext xmlns:c16="http://schemas.microsoft.com/office/drawing/2014/chart" uri="{C3380CC4-5D6E-409C-BE32-E72D297353CC}">
              <c16:uniqueId val="{00000002-4BBA-4AC7-A9BA-2263D7DF0C0B}"/>
            </c:ext>
          </c:extLst>
        </c:ser>
        <c:ser>
          <c:idx val="3"/>
          <c:order val="3"/>
          <c:tx>
            <c:strRef>
              <c:f>Sheet1!$A$5</c:f>
              <c:strCache>
                <c:ptCount val="1"/>
                <c:pt idx="0">
                  <c:v>Hemmet innovasjonen i høy grad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Kopiert/inspirert Innovasjon</c:v>
                </c:pt>
                <c:pt idx="1">
                  <c:v>Egenutviklet innovasjon</c:v>
                </c:pt>
              </c:strCache>
            </c:strRef>
          </c:cat>
          <c:val>
            <c:numRef>
              <c:f>Sheet1!$B$5:$C$5</c:f>
              <c:numCache>
                <c:formatCode>0%</c:formatCode>
                <c:ptCount val="2"/>
                <c:pt idx="0">
                  <c:v>8.0808080808080791E-3</c:v>
                </c:pt>
                <c:pt idx="1">
                  <c:v>0.01</c:v>
                </c:pt>
              </c:numCache>
            </c:numRef>
          </c:val>
          <c:extLst>
            <c:ext xmlns:c16="http://schemas.microsoft.com/office/drawing/2014/chart" uri="{C3380CC4-5D6E-409C-BE32-E72D297353CC}">
              <c16:uniqueId val="{00000003-4BBA-4AC7-A9BA-2263D7DF0C0B}"/>
            </c:ext>
          </c:extLst>
        </c:ser>
        <c:ser>
          <c:idx val="4"/>
          <c:order val="4"/>
          <c:tx>
            <c:strRef>
              <c:f>Sheet1!$A$6</c:f>
              <c:strCache>
                <c:ptCount val="1"/>
                <c:pt idx="0">
                  <c:v>Ikke relevant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Kopiert/inspirert Innovasjon</c:v>
                </c:pt>
                <c:pt idx="1">
                  <c:v>Egenutviklet innovasjon</c:v>
                </c:pt>
              </c:strCache>
            </c:strRef>
          </c:cat>
          <c:val>
            <c:numRef>
              <c:f>Sheet1!$B$6:$C$6</c:f>
              <c:numCache>
                <c:formatCode>0%</c:formatCode>
                <c:ptCount val="2"/>
                <c:pt idx="0">
                  <c:v>0.27070707070707101</c:v>
                </c:pt>
                <c:pt idx="1">
                  <c:v>0.24</c:v>
                </c:pt>
              </c:numCache>
            </c:numRef>
          </c:val>
          <c:extLst>
            <c:ext xmlns:c16="http://schemas.microsoft.com/office/drawing/2014/chart" uri="{C3380CC4-5D6E-409C-BE32-E72D297353CC}">
              <c16:uniqueId val="{00000000-4A4F-45DE-826F-9D83672D7EF9}"/>
            </c:ext>
          </c:extLst>
        </c:ser>
        <c:ser>
          <c:idx val="5"/>
          <c:order val="5"/>
          <c:tx>
            <c:strRef>
              <c:f>Sheet1!$A$7</c:f>
              <c:strCache>
                <c:ptCount val="1"/>
                <c:pt idx="0">
                  <c:v>Vet ikke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Kopiert/inspirert Innovasjon</c:v>
                </c:pt>
                <c:pt idx="1">
                  <c:v>Egenutviklet innovasjon</c:v>
                </c:pt>
              </c:strCache>
            </c:strRef>
          </c:cat>
          <c:val>
            <c:numRef>
              <c:f>Sheet1!$B$7:$C$7</c:f>
              <c:numCache>
                <c:formatCode>0%</c:formatCode>
                <c:ptCount val="2"/>
                <c:pt idx="0">
                  <c:v>7.8787878787878796E-2</c:v>
                </c:pt>
                <c:pt idx="1">
                  <c:v>0.04</c:v>
                </c:pt>
              </c:numCache>
            </c:numRef>
          </c:val>
          <c:extLst>
            <c:ext xmlns:c16="http://schemas.microsoft.com/office/drawing/2014/chart" uri="{C3380CC4-5D6E-409C-BE32-E72D297353CC}">
              <c16:uniqueId val="{00000001-4A4F-45DE-826F-9D83672D7EF9}"/>
            </c:ext>
          </c:extLst>
        </c:ser>
        <c:dLbls>
          <c:dLblPos val="ctr"/>
          <c:showLegendKey val="0"/>
          <c:showVal val="1"/>
          <c:showCatName val="0"/>
          <c:showSerName val="0"/>
          <c:showPercent val="0"/>
          <c:showBubbleSize val="0"/>
        </c:dLbls>
        <c:gapWidth val="150"/>
        <c:overlap val="100"/>
        <c:axId val="917356336"/>
        <c:axId val="917357976"/>
      </c:barChart>
      <c:catAx>
        <c:axId val="91735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crossAx val="917357976"/>
        <c:crosses val="autoZero"/>
        <c:auto val="1"/>
        <c:lblAlgn val="ctr"/>
        <c:lblOffset val="100"/>
        <c:noMultiLvlLbl val="0"/>
      </c:catAx>
      <c:valAx>
        <c:axId val="91735797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917356336"/>
        <c:crosses val="autoZero"/>
        <c:crossBetween val="between"/>
      </c:valAx>
      <c:spPr>
        <a:noFill/>
        <a:ln>
          <a:noFill/>
        </a:ln>
        <a:effectLst/>
      </c:spPr>
    </c:plotArea>
    <c:legend>
      <c:legendPos val="b"/>
      <c:layout>
        <c:manualLayout>
          <c:xMode val="edge"/>
          <c:yMode val="edge"/>
          <c:x val="1.2593849302048462E-2"/>
          <c:y val="0.79179720460990921"/>
          <c:w val="0.98597923789224307"/>
          <c:h val="0.208202795390090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1749790756401"/>
          <c:y val="5.3727917518224033E-2"/>
          <c:w val="0.83085536301991714"/>
          <c:h val="0.62527296628102047"/>
        </c:manualLayout>
      </c:layout>
      <c:barChart>
        <c:barDir val="bar"/>
        <c:grouping val="percentStacked"/>
        <c:varyColors val="0"/>
        <c:ser>
          <c:idx val="0"/>
          <c:order val="0"/>
          <c:tx>
            <c:strRef>
              <c:f>Sheet1!$A$2</c:f>
              <c:strCache>
                <c:ptCount val="1"/>
                <c:pt idx="0">
                  <c:v>Fremmet innovasjonen i høy grad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Ingen innført, men igangsatt utvikling av innovasjon</c:v>
                </c:pt>
              </c:strCache>
            </c:strRef>
          </c:cat>
          <c:val>
            <c:numRef>
              <c:f>Sheet1!$B$2</c:f>
              <c:numCache>
                <c:formatCode>0%</c:formatCode>
                <c:ptCount val="1"/>
                <c:pt idx="0">
                  <c:v>0.12195121951219499</c:v>
                </c:pt>
              </c:numCache>
            </c:numRef>
          </c:val>
          <c:extLst>
            <c:ext xmlns:c16="http://schemas.microsoft.com/office/drawing/2014/chart" uri="{C3380CC4-5D6E-409C-BE32-E72D297353CC}">
              <c16:uniqueId val="{00000000-4BBA-4AC7-A9BA-2263D7DF0C0B}"/>
            </c:ext>
          </c:extLst>
        </c:ser>
        <c:ser>
          <c:idx val="1"/>
          <c:order val="1"/>
          <c:tx>
            <c:strRef>
              <c:f>Sheet1!$A$3</c:f>
              <c:strCache>
                <c:ptCount val="1"/>
                <c:pt idx="0">
                  <c:v>Fremmet innovasjonen i noen grad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Ingen innført, men igangsatt utvikling av innovasjon</c:v>
                </c:pt>
              </c:strCache>
            </c:strRef>
          </c:cat>
          <c:val>
            <c:numRef>
              <c:f>Sheet1!$B$3</c:f>
              <c:numCache>
                <c:formatCode>0%</c:formatCode>
                <c:ptCount val="1"/>
                <c:pt idx="0">
                  <c:v>0.36585365853658502</c:v>
                </c:pt>
              </c:numCache>
            </c:numRef>
          </c:val>
          <c:extLst>
            <c:ext xmlns:c16="http://schemas.microsoft.com/office/drawing/2014/chart" uri="{C3380CC4-5D6E-409C-BE32-E72D297353CC}">
              <c16:uniqueId val="{00000001-4BBA-4AC7-A9BA-2263D7DF0C0B}"/>
            </c:ext>
          </c:extLst>
        </c:ser>
        <c:ser>
          <c:idx val="2"/>
          <c:order val="2"/>
          <c:tx>
            <c:strRef>
              <c:f>Sheet1!$A$4</c:f>
              <c:strCache>
                <c:ptCount val="1"/>
                <c:pt idx="0">
                  <c:v>Hemmet innovasjonen i noen grad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Ingen innført, men igangsatt utvikling av innovasjon</c:v>
                </c:pt>
              </c:strCache>
            </c:strRef>
          </c:cat>
          <c:val>
            <c:numRef>
              <c:f>Sheet1!$B$4</c:f>
              <c:numCache>
                <c:formatCode>0%</c:formatCode>
                <c:ptCount val="1"/>
                <c:pt idx="0">
                  <c:v>9.7560975609756101E-2</c:v>
                </c:pt>
              </c:numCache>
            </c:numRef>
          </c:val>
          <c:extLst>
            <c:ext xmlns:c16="http://schemas.microsoft.com/office/drawing/2014/chart" uri="{C3380CC4-5D6E-409C-BE32-E72D297353CC}">
              <c16:uniqueId val="{00000002-4BBA-4AC7-A9BA-2263D7DF0C0B}"/>
            </c:ext>
          </c:extLst>
        </c:ser>
        <c:ser>
          <c:idx val="3"/>
          <c:order val="3"/>
          <c:tx>
            <c:strRef>
              <c:f>Sheet1!$A$5</c:f>
              <c:strCache>
                <c:ptCount val="1"/>
                <c:pt idx="0">
                  <c:v>Hemmet innovasjonen i høy grad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Ingen innført, men igangsatt utvikling av innovasjon</c:v>
                </c:pt>
              </c:strCache>
            </c:strRef>
          </c:cat>
          <c:val>
            <c:numRef>
              <c:f>Sheet1!$B$5</c:f>
              <c:numCache>
                <c:formatCode>0%</c:formatCode>
                <c:ptCount val="1"/>
                <c:pt idx="0">
                  <c:v>2.4390243902439001E-2</c:v>
                </c:pt>
              </c:numCache>
            </c:numRef>
          </c:val>
          <c:extLst>
            <c:ext xmlns:c16="http://schemas.microsoft.com/office/drawing/2014/chart" uri="{C3380CC4-5D6E-409C-BE32-E72D297353CC}">
              <c16:uniqueId val="{00000003-4BBA-4AC7-A9BA-2263D7DF0C0B}"/>
            </c:ext>
          </c:extLst>
        </c:ser>
        <c:ser>
          <c:idx val="4"/>
          <c:order val="4"/>
          <c:tx>
            <c:strRef>
              <c:f>Sheet1!$A$6</c:f>
              <c:strCache>
                <c:ptCount val="1"/>
                <c:pt idx="0">
                  <c:v>Ikke relevant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Ingen innført, men igangsatt utvikling av innovasjon</c:v>
                </c:pt>
              </c:strCache>
            </c:strRef>
          </c:cat>
          <c:val>
            <c:numRef>
              <c:f>Sheet1!$B$6</c:f>
              <c:numCache>
                <c:formatCode>0%</c:formatCode>
                <c:ptCount val="1"/>
                <c:pt idx="0">
                  <c:v>0.219512195121951</c:v>
                </c:pt>
              </c:numCache>
            </c:numRef>
          </c:val>
          <c:extLst>
            <c:ext xmlns:c16="http://schemas.microsoft.com/office/drawing/2014/chart" uri="{C3380CC4-5D6E-409C-BE32-E72D297353CC}">
              <c16:uniqueId val="{00000000-4A4F-45DE-826F-9D83672D7EF9}"/>
            </c:ext>
          </c:extLst>
        </c:ser>
        <c:ser>
          <c:idx val="5"/>
          <c:order val="5"/>
          <c:tx>
            <c:strRef>
              <c:f>Sheet1!$A$7</c:f>
              <c:strCache>
                <c:ptCount val="1"/>
                <c:pt idx="0">
                  <c:v>Vet ikke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Ingen innført, men igangsatt utvikling av innovasjon</c:v>
                </c:pt>
              </c:strCache>
            </c:strRef>
          </c:cat>
          <c:val>
            <c:numRef>
              <c:f>Sheet1!$B$7</c:f>
              <c:numCache>
                <c:formatCode>0%</c:formatCode>
                <c:ptCount val="1"/>
                <c:pt idx="0">
                  <c:v>0.17073170731707299</c:v>
                </c:pt>
              </c:numCache>
            </c:numRef>
          </c:val>
          <c:extLst>
            <c:ext xmlns:c16="http://schemas.microsoft.com/office/drawing/2014/chart" uri="{C3380CC4-5D6E-409C-BE32-E72D297353CC}">
              <c16:uniqueId val="{00000001-4A4F-45DE-826F-9D83672D7EF9}"/>
            </c:ext>
          </c:extLst>
        </c:ser>
        <c:dLbls>
          <c:dLblPos val="ctr"/>
          <c:showLegendKey val="0"/>
          <c:showVal val="1"/>
          <c:showCatName val="0"/>
          <c:showSerName val="0"/>
          <c:showPercent val="0"/>
          <c:showBubbleSize val="0"/>
        </c:dLbls>
        <c:gapWidth val="150"/>
        <c:overlap val="100"/>
        <c:axId val="917356336"/>
        <c:axId val="917357976"/>
      </c:barChart>
      <c:catAx>
        <c:axId val="91735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crossAx val="917357976"/>
        <c:crosses val="autoZero"/>
        <c:auto val="1"/>
        <c:lblAlgn val="ctr"/>
        <c:lblOffset val="100"/>
        <c:noMultiLvlLbl val="0"/>
      </c:catAx>
      <c:valAx>
        <c:axId val="91735797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917356336"/>
        <c:crosses val="autoZero"/>
        <c:crossBetween val="between"/>
      </c:valAx>
      <c:spPr>
        <a:noFill/>
        <a:ln>
          <a:noFill/>
        </a:ln>
        <a:effectLst/>
      </c:spPr>
    </c:plotArea>
    <c:legend>
      <c:legendPos val="b"/>
      <c:layout>
        <c:manualLayout>
          <c:xMode val="edge"/>
          <c:yMode val="edge"/>
          <c:x val="1.2593849302048462E-2"/>
          <c:y val="0.79179720460990921"/>
          <c:w val="0.98597923789224307"/>
          <c:h val="0.208202795390090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88357918539231"/>
          <c:y val="3.4449760765550237E-2"/>
          <c:w val="0.68034575852480672"/>
          <c:h val="0.91197113328712998"/>
        </c:manualLayout>
      </c:layout>
      <c:barChart>
        <c:barDir val="bar"/>
        <c:grouping val="clustered"/>
        <c:varyColors val="0"/>
        <c:ser>
          <c:idx val="0"/>
          <c:order val="0"/>
          <c:tx>
            <c:strRef>
              <c:f>Sheet1!$B$1</c:f>
              <c:strCache>
                <c:ptCount val="1"/>
                <c:pt idx="0">
                  <c:v>3-9 ansatte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Sheet1!$B$2:$B$15</c:f>
              <c:numCache>
                <c:formatCode>0%</c:formatCode>
                <c:ptCount val="7"/>
                <c:pt idx="0">
                  <c:v>4.1666666666666699E-2</c:v>
                </c:pt>
                <c:pt idx="1">
                  <c:v>7.4999999999999997E-2</c:v>
                </c:pt>
                <c:pt idx="2">
                  <c:v>0.15</c:v>
                </c:pt>
                <c:pt idx="3">
                  <c:v>0.15833333333333299</c:v>
                </c:pt>
                <c:pt idx="4">
                  <c:v>0.141666666666667</c:v>
                </c:pt>
                <c:pt idx="5">
                  <c:v>0.15</c:v>
                </c:pt>
                <c:pt idx="6">
                  <c:v>0.54166666666666696</c:v>
                </c:pt>
              </c:numCache>
            </c:numRef>
          </c:val>
          <c:extLst>
            <c:ext xmlns:c16="http://schemas.microsoft.com/office/drawing/2014/chart" uri="{C3380CC4-5D6E-409C-BE32-E72D297353CC}">
              <c16:uniqueId val="{00000004-F04E-4D07-9815-85FE7FD1B4E3}"/>
            </c:ext>
          </c:extLst>
        </c:ser>
        <c:ser>
          <c:idx val="1"/>
          <c:order val="1"/>
          <c:tx>
            <c:strRef>
              <c:f>Sheet1!$C$1</c:f>
              <c:strCache>
                <c:ptCount val="1"/>
                <c:pt idx="0">
                  <c:v>10-19 ansatte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Sheet1!$C$2:$C$15</c:f>
              <c:numCache>
                <c:formatCode>0%</c:formatCode>
                <c:ptCount val="7"/>
                <c:pt idx="0">
                  <c:v>7.4626865671641798E-2</c:v>
                </c:pt>
                <c:pt idx="1">
                  <c:v>0.12686567164179099</c:v>
                </c:pt>
                <c:pt idx="2">
                  <c:v>0.119402985074627</c:v>
                </c:pt>
                <c:pt idx="3">
                  <c:v>0.17910447761194001</c:v>
                </c:pt>
                <c:pt idx="4">
                  <c:v>0.18656716417910399</c:v>
                </c:pt>
                <c:pt idx="5">
                  <c:v>0.18656716417910399</c:v>
                </c:pt>
                <c:pt idx="6">
                  <c:v>0.51492537313432796</c:v>
                </c:pt>
              </c:numCache>
            </c:numRef>
          </c:val>
          <c:extLst>
            <c:ext xmlns:c16="http://schemas.microsoft.com/office/drawing/2014/chart" uri="{C3380CC4-5D6E-409C-BE32-E72D297353CC}">
              <c16:uniqueId val="{00000000-922D-4597-B37D-CB7D5E52D6E2}"/>
            </c:ext>
          </c:extLst>
        </c:ser>
        <c:ser>
          <c:idx val="2"/>
          <c:order val="2"/>
          <c:tx>
            <c:strRef>
              <c:f>Sheet1!$D$1</c:f>
              <c:strCache>
                <c:ptCount val="1"/>
                <c:pt idx="0">
                  <c:v>20-49 ansatte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Sheet1!$D$2:$D$15</c:f>
              <c:numCache>
                <c:formatCode>0%</c:formatCode>
                <c:ptCount val="7"/>
                <c:pt idx="0">
                  <c:v>0.15508021390374299</c:v>
                </c:pt>
                <c:pt idx="1">
                  <c:v>0.18181818181818202</c:v>
                </c:pt>
                <c:pt idx="2">
                  <c:v>0.14438502673796799</c:v>
                </c:pt>
                <c:pt idx="3">
                  <c:v>0.19786096256684499</c:v>
                </c:pt>
                <c:pt idx="4">
                  <c:v>0.15508021390374299</c:v>
                </c:pt>
                <c:pt idx="5">
                  <c:v>0.25668449197860999</c:v>
                </c:pt>
                <c:pt idx="6">
                  <c:v>0.47058823529411797</c:v>
                </c:pt>
              </c:numCache>
            </c:numRef>
          </c:val>
          <c:extLst>
            <c:ext xmlns:c16="http://schemas.microsoft.com/office/drawing/2014/chart" uri="{C3380CC4-5D6E-409C-BE32-E72D297353CC}">
              <c16:uniqueId val="{00000001-922D-4597-B37D-CB7D5E52D6E2}"/>
            </c:ext>
          </c:extLst>
        </c:ser>
        <c:ser>
          <c:idx val="3"/>
          <c:order val="3"/>
          <c:tx>
            <c:strRef>
              <c:f>Sheet1!$E$1</c:f>
              <c:strCache>
                <c:ptCount val="1"/>
                <c:pt idx="0">
                  <c:v>50+ ansatte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Sheet1!$E$2:$E$15</c:f>
              <c:numCache>
                <c:formatCode>0%</c:formatCode>
                <c:ptCount val="7"/>
                <c:pt idx="0">
                  <c:v>0.12871287128712899</c:v>
                </c:pt>
                <c:pt idx="1">
                  <c:v>0.16831683168316799</c:v>
                </c:pt>
                <c:pt idx="2">
                  <c:v>0.20792079207920799</c:v>
                </c:pt>
                <c:pt idx="3">
                  <c:v>0.15346534653465299</c:v>
                </c:pt>
                <c:pt idx="4">
                  <c:v>0.29207920792079201</c:v>
                </c:pt>
                <c:pt idx="5">
                  <c:v>0.20297029702970298</c:v>
                </c:pt>
                <c:pt idx="6">
                  <c:v>0.524752475247525</c:v>
                </c:pt>
              </c:numCache>
            </c:numRef>
          </c:val>
          <c:extLst>
            <c:ext xmlns:c16="http://schemas.microsoft.com/office/drawing/2014/chart" uri="{C3380CC4-5D6E-409C-BE32-E72D297353CC}">
              <c16:uniqueId val="{00000002-922D-4597-B37D-CB7D5E52D6E2}"/>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none"/>
        <c:minorTickMark val="none"/>
        <c:tickLblPos val="nextTo"/>
        <c:crossAx val="391783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21783" cy="493097"/>
          </a:xfrm>
          <a:prstGeom prst="rect">
            <a:avLst/>
          </a:prstGeom>
        </p:spPr>
        <p:txBody>
          <a:bodyPr vert="horz" lIns="87938" tIns="43969" rIns="87938" bIns="43969" rtlCol="0"/>
          <a:lstStyle>
            <a:lvl1pPr algn="l">
              <a:defRPr sz="1200"/>
            </a:lvl1pPr>
          </a:lstStyle>
          <a:p>
            <a:endParaRPr lang="en-GB" dirty="0"/>
          </a:p>
        </p:txBody>
      </p:sp>
      <p:sp>
        <p:nvSpPr>
          <p:cNvPr id="3" name="Date Placeholder 2"/>
          <p:cNvSpPr>
            <a:spLocks noGrp="1"/>
          </p:cNvSpPr>
          <p:nvPr>
            <p:ph type="dt" sz="quarter" idx="1"/>
          </p:nvPr>
        </p:nvSpPr>
        <p:spPr>
          <a:xfrm>
            <a:off x="3818823" y="2"/>
            <a:ext cx="2921783" cy="493097"/>
          </a:xfrm>
          <a:prstGeom prst="rect">
            <a:avLst/>
          </a:prstGeom>
        </p:spPr>
        <p:txBody>
          <a:bodyPr vert="horz" lIns="87938" tIns="43969" rIns="87938" bIns="43969" rtlCol="0"/>
          <a:lstStyle>
            <a:lvl1pPr algn="r">
              <a:defRPr sz="1200"/>
            </a:lvl1pPr>
          </a:lstStyle>
          <a:p>
            <a:fld id="{11059CDB-72EA-483D-9A34-D50D3267644F}" type="datetimeFigureOut">
              <a:rPr lang="en-GB" smtClean="0"/>
              <a:t>12/12/2019</a:t>
            </a:fld>
            <a:endParaRPr lang="en-GB" dirty="0"/>
          </a:p>
        </p:txBody>
      </p:sp>
      <p:sp>
        <p:nvSpPr>
          <p:cNvPr id="4" name="Footer Placeholder 3"/>
          <p:cNvSpPr>
            <a:spLocks noGrp="1"/>
          </p:cNvSpPr>
          <p:nvPr>
            <p:ph type="ftr" sz="quarter" idx="2"/>
          </p:nvPr>
        </p:nvSpPr>
        <p:spPr>
          <a:xfrm>
            <a:off x="0" y="9378036"/>
            <a:ext cx="2921783" cy="493097"/>
          </a:xfrm>
          <a:prstGeom prst="rect">
            <a:avLst/>
          </a:prstGeom>
        </p:spPr>
        <p:txBody>
          <a:bodyPr vert="horz" lIns="87938" tIns="43969" rIns="87938" bIns="43969" rtlCol="0" anchor="b"/>
          <a:lstStyle>
            <a:lvl1pPr algn="l">
              <a:defRPr sz="1200"/>
            </a:lvl1pPr>
          </a:lstStyle>
          <a:p>
            <a:r>
              <a:rPr lang="da-DK"/>
              <a:t>Bech Lykkebo, Ole (2016) Innovationsbarometeret - højere effektivitet og kvalitet i den offentlige sektor gennem innovation. Jurist- og Økonomiforbundets Forlag: København</a:t>
            </a:r>
            <a:endParaRPr lang="en-GB" dirty="0"/>
          </a:p>
        </p:txBody>
      </p:sp>
      <p:sp>
        <p:nvSpPr>
          <p:cNvPr id="5" name="Slide Number Placeholder 4"/>
          <p:cNvSpPr>
            <a:spLocks noGrp="1"/>
          </p:cNvSpPr>
          <p:nvPr>
            <p:ph type="sldNum" sz="quarter" idx="3"/>
          </p:nvPr>
        </p:nvSpPr>
        <p:spPr>
          <a:xfrm>
            <a:off x="3818823" y="9378036"/>
            <a:ext cx="2921783" cy="493097"/>
          </a:xfrm>
          <a:prstGeom prst="rect">
            <a:avLst/>
          </a:prstGeom>
        </p:spPr>
        <p:txBody>
          <a:bodyPr vert="horz" lIns="87938" tIns="43969" rIns="87938" bIns="43969" rtlCol="0" anchor="b"/>
          <a:lstStyle>
            <a:lvl1pPr algn="r">
              <a:defRPr sz="1200"/>
            </a:lvl1pPr>
          </a:lstStyle>
          <a:p>
            <a:fld id="{82556AC4-8048-47C4-97D0-565009C72CFD}" type="slidenum">
              <a:rPr lang="en-GB" smtClean="0"/>
              <a:t>‹#›</a:t>
            </a:fld>
            <a:endParaRPr lang="en-GB" dirty="0"/>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21582" cy="493633"/>
          </a:xfrm>
          <a:prstGeom prst="rect">
            <a:avLst/>
          </a:prstGeom>
        </p:spPr>
        <p:txBody>
          <a:bodyPr vert="horz" lIns="95254" tIns="47627" rIns="95254" bIns="47627" rtlCol="0"/>
          <a:lstStyle>
            <a:lvl1pPr algn="l">
              <a:defRPr sz="1300"/>
            </a:lvl1pPr>
          </a:lstStyle>
          <a:p>
            <a:endParaRPr lang="en-GB" dirty="0"/>
          </a:p>
        </p:txBody>
      </p:sp>
      <p:sp>
        <p:nvSpPr>
          <p:cNvPr id="3" name="Date Placeholder 2"/>
          <p:cNvSpPr>
            <a:spLocks noGrp="1"/>
          </p:cNvSpPr>
          <p:nvPr>
            <p:ph type="dt" idx="1"/>
          </p:nvPr>
        </p:nvSpPr>
        <p:spPr>
          <a:xfrm>
            <a:off x="3818971" y="2"/>
            <a:ext cx="2921582" cy="493633"/>
          </a:xfrm>
          <a:prstGeom prst="rect">
            <a:avLst/>
          </a:prstGeom>
        </p:spPr>
        <p:txBody>
          <a:bodyPr vert="horz" lIns="95254" tIns="47627" rIns="95254" bIns="47627" rtlCol="0"/>
          <a:lstStyle>
            <a:lvl1pPr algn="r">
              <a:defRPr sz="1300"/>
            </a:lvl1pPr>
          </a:lstStyle>
          <a:p>
            <a:fld id="{2D6798F8-BDA6-46C0-A11F-B16041C3620C}" type="datetimeFigureOut">
              <a:rPr lang="en-GB" smtClean="0"/>
              <a:t>12/12/2019</a:t>
            </a:fld>
            <a:endParaRPr lang="en-GB" dirty="0"/>
          </a:p>
        </p:txBody>
      </p:sp>
      <p:sp>
        <p:nvSpPr>
          <p:cNvPr id="4" name="Slide Image Placeholder 3"/>
          <p:cNvSpPr>
            <a:spLocks noGrp="1" noRot="1" noChangeAspect="1"/>
          </p:cNvSpPr>
          <p:nvPr>
            <p:ph type="sldImg" idx="2"/>
          </p:nvPr>
        </p:nvSpPr>
        <p:spPr>
          <a:xfrm>
            <a:off x="82550" y="741363"/>
            <a:ext cx="6577013" cy="3700462"/>
          </a:xfrm>
          <a:prstGeom prst="rect">
            <a:avLst/>
          </a:prstGeom>
          <a:noFill/>
          <a:ln w="12700">
            <a:solidFill>
              <a:prstClr val="black"/>
            </a:solidFill>
          </a:ln>
        </p:spPr>
        <p:txBody>
          <a:bodyPr vert="horz" lIns="95254" tIns="47627" rIns="95254" bIns="47627" rtlCol="0" anchor="ctr"/>
          <a:lstStyle/>
          <a:p>
            <a:endParaRPr lang="en-GB" dirty="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5254" tIns="47627" rIns="95254" bIns="476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8"/>
            <a:ext cx="2921582" cy="493633"/>
          </a:xfrm>
          <a:prstGeom prst="rect">
            <a:avLst/>
          </a:prstGeom>
        </p:spPr>
        <p:txBody>
          <a:bodyPr vert="horz" lIns="95254" tIns="47627" rIns="95254" bIns="47627" rtlCol="0" anchor="b"/>
          <a:lstStyle>
            <a:lvl1pPr algn="l">
              <a:defRPr sz="1300"/>
            </a:lvl1pPr>
          </a:lstStyle>
          <a:p>
            <a:r>
              <a:rPr lang="da-DK"/>
              <a:t>Bech Lykkebo, Ole (2016) Innovationsbarometeret - højere effektivitet og kvalitet i den offentlige sektor gennem innovation. Jurist- og Økonomiforbundets Forlag: København</a:t>
            </a:r>
            <a:endParaRPr lang="en-GB" dirty="0"/>
          </a:p>
        </p:txBody>
      </p:sp>
      <p:sp>
        <p:nvSpPr>
          <p:cNvPr id="7" name="Slide Number Placeholder 6"/>
          <p:cNvSpPr>
            <a:spLocks noGrp="1"/>
          </p:cNvSpPr>
          <p:nvPr>
            <p:ph type="sldNum" sz="quarter" idx="5"/>
          </p:nvPr>
        </p:nvSpPr>
        <p:spPr>
          <a:xfrm>
            <a:off x="3818971" y="9377318"/>
            <a:ext cx="2921582" cy="493633"/>
          </a:xfrm>
          <a:prstGeom prst="rect">
            <a:avLst/>
          </a:prstGeom>
        </p:spPr>
        <p:txBody>
          <a:bodyPr vert="horz" lIns="95254" tIns="47627" rIns="95254" bIns="47627" rtlCol="0" anchor="b"/>
          <a:lstStyle>
            <a:lvl1pPr algn="r">
              <a:defRPr sz="1300"/>
            </a:lvl1pPr>
          </a:lstStyle>
          <a:p>
            <a:fld id="{628DE85F-A49F-4D4C-8D78-799212E249B2}" type="slidenum">
              <a:rPr lang="en-GB" smtClean="0"/>
              <a:t>‹#›</a:t>
            </a:fld>
            <a:endParaRPr lang="en-GB" dirty="0"/>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hf hdr="0" dt="0"/>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46611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91511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65825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37651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80138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22640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19</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99966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20</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44984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21</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88279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20641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24</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31642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516119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648455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26</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74152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27</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862017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144927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30</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42263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31</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486709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560341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33</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547449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34</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021109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35</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84939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55493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91799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7</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31936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19102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6868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30512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16506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4.m4v"/><Relationship Id="rId1" Type="http://schemas.microsoft.com/office/2007/relationships/media" Target="../media/media4.m4v"/><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4.png"/><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4v"/><Relationship Id="rId1" Type="http://schemas.microsoft.com/office/2007/relationships/media" Target="../media/media2.m4v"/><Relationship Id="rId5" Type="http://schemas.openxmlformats.org/officeDocument/2006/relationships/image" Target="../media/image3.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3.m4v"/><Relationship Id="rId1" Type="http://schemas.microsoft.com/office/2007/relationships/media" Target="../media/media3.m4v"/><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55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fi animert ident">
    <p:bg>
      <p:bgPr>
        <a:solidFill>
          <a:schemeClr val="lt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pic>
        <p:nvPicPr>
          <p:cNvPr id="8" name="id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Tree>
    <p:extLst>
      <p:ext uri="{BB962C8B-B14F-4D97-AF65-F5344CB8AC3E}">
        <p14:creationId xmlns:p14="http://schemas.microsoft.com/office/powerpoint/2010/main" val="2818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79080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012726" y="810101"/>
            <a:ext cx="6582716" cy="3847981"/>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9029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9144911" cy="5144143"/>
          </a:xfrm>
          <a:prstGeom prst="rect">
            <a:avLst/>
          </a:prstGeom>
        </p:spPr>
        <p:txBody>
          <a:bodyPr lIns="0" tIns="2880000" rIns="0" bIns="0" anchor="t" anchorCtr="1"/>
          <a:lstStyle>
            <a:lvl1pPr marL="0" indent="0" algn="ctr">
              <a:buNone/>
              <a:defRPr sz="1688"/>
            </a:lvl1pPr>
          </a:lstStyle>
          <a:p>
            <a:r>
              <a:rPr lang="en-US" dirty="0"/>
              <a:t>Click icon to add picture</a:t>
            </a:r>
            <a:endParaRPr lang="nb-NO" dirty="0"/>
          </a:p>
        </p:txBody>
      </p:sp>
    </p:spTree>
    <p:extLst>
      <p:ext uri="{BB962C8B-B14F-4D97-AF65-F5344CB8AC3E}">
        <p14:creationId xmlns:p14="http://schemas.microsoft.com/office/powerpoint/2010/main" val="342349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12726" y="2986839"/>
            <a:ext cx="6582716" cy="1671242"/>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9144911" cy="2572072"/>
          </a:xfrm>
          <a:prstGeom prst="rect">
            <a:avLst/>
          </a:prstGeom>
        </p:spPr>
        <p:txBody>
          <a:bodyPr lIns="0" tIns="2880000" rIns="0" bIns="0" anchor="t" anchorCtr="1"/>
          <a:lstStyle>
            <a:lvl1pPr marL="0" indent="0" algn="ctr">
              <a:buNone/>
              <a:defRPr sz="1688"/>
            </a:lvl1pPr>
          </a:lstStyle>
          <a:p>
            <a:r>
              <a:rPr lang="en-US" dirty="0"/>
              <a:t>Click icon to add picture</a:t>
            </a:r>
            <a:endParaRPr lang="nb-NO" dirty="0"/>
          </a:p>
        </p:txBody>
      </p:sp>
    </p:spTree>
    <p:extLst>
      <p:ext uri="{BB962C8B-B14F-4D97-AF65-F5344CB8AC3E}">
        <p14:creationId xmlns:p14="http://schemas.microsoft.com/office/powerpoint/2010/main" val="2826175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4573468" cy="5144143"/>
          </a:xfrm>
          <a:prstGeom prst="rect">
            <a:avLst/>
          </a:prstGeom>
        </p:spPr>
        <p:txBody>
          <a:bodyPr lIns="0" tIns="720000" rIns="0" bIns="0" anchor="t" anchorCtr="1"/>
          <a:lstStyle>
            <a:lvl1pPr marL="0" indent="0" algn="ctr">
              <a:buNone/>
              <a:defRPr sz="1688"/>
            </a:lvl1pPr>
          </a:lstStyle>
          <a:p>
            <a:r>
              <a:rPr lang="en-US" dirty="0"/>
              <a:t>Click icon to add picture</a:t>
            </a:r>
            <a:endParaRPr lang="nb-NO" dirty="0"/>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899" y="810101"/>
            <a:ext cx="3645812" cy="3544193"/>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23425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2571428"/>
            <a:ext cx="4573468" cy="2572072"/>
          </a:xfrm>
          <a:prstGeom prst="rect">
            <a:avLst/>
          </a:prstGeom>
        </p:spPr>
        <p:txBody>
          <a:bodyPr lIns="0" tIns="720000" rIns="0" bIns="0" anchor="t" anchorCtr="1"/>
          <a:lstStyle>
            <a:lvl1pPr marL="0" indent="0" algn="ctr">
              <a:buNone/>
              <a:defRPr sz="1688"/>
            </a:lvl1pPr>
          </a:lstStyle>
          <a:p>
            <a:r>
              <a:rPr lang="en-US" dirty="0"/>
              <a:t>Click icon to add picture</a:t>
            </a:r>
            <a:endParaRPr lang="nb-NO" dirty="0"/>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607635" y="810102"/>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4573468" y="0"/>
            <a:ext cx="4570531" cy="2572072"/>
          </a:xfrm>
          <a:prstGeom prst="rect">
            <a:avLst/>
          </a:prstGeom>
        </p:spPr>
        <p:txBody>
          <a:bodyPr lIns="0" tIns="720000" rIns="0" bIns="0" anchor="t" anchorCtr="1"/>
          <a:lstStyle>
            <a:lvl1pPr marL="0" indent="0" algn="ctr">
              <a:buNone/>
              <a:defRPr sz="1688"/>
            </a:lvl1pPr>
          </a:lstStyle>
          <a:p>
            <a:r>
              <a:rPr lang="en-US" dirty="0"/>
              <a:t>Click icon to add picture</a:t>
            </a:r>
            <a:endParaRPr lang="nb-NO" dirty="0"/>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900" y="2908108"/>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83539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ata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435C06D-6B4A-4F64-97D2-2A45F4B3B7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749" y="4617577"/>
            <a:ext cx="682439" cy="267463"/>
          </a:xfrm>
          <a:prstGeom prst="rect">
            <a:avLst/>
          </a:prstGeom>
        </p:spPr>
      </p:pic>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endParaRPr lang="nb-NO" dirty="0"/>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8309580" y="4834935"/>
            <a:ext cx="231608" cy="138499"/>
          </a:xfrm>
        </p:spPr>
        <p:txBody>
          <a:bodyPr/>
          <a:lstStyle/>
          <a:p>
            <a:fld id="{5751DFAA-887F-4071-8EAD-E8CA316FCF06}" type="slidenum">
              <a:rPr lang="nb-NO" smtClean="0"/>
              <a:pPr/>
              <a:t>‹#›</a:t>
            </a:fld>
            <a:endParaRPr lang="nb-NO" dirty="0"/>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506363" y="506312"/>
            <a:ext cx="8304349" cy="394924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134084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ksjonskille #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4081230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ksjonskille #2">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311554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troslide #2">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400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ksjonskille #3">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165355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ksjonskille #4">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1161260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ksjonskille #5">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87723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ksjonskille #6">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0"/>
            <a:ext cx="9144893" cy="5125560"/>
          </a:xfrm>
          <a:prstGeom prst="rect">
            <a:avLst/>
          </a:prstGeom>
        </p:spPr>
      </p:pic>
    </p:spTree>
    <p:extLst>
      <p:ext uri="{BB962C8B-B14F-4D97-AF65-F5344CB8AC3E}">
        <p14:creationId xmlns:p14="http://schemas.microsoft.com/office/powerpoint/2010/main" val="2344203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012725"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895376"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981509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12725" y="810102"/>
            <a:ext cx="3645812" cy="320280"/>
          </a:xfrm>
        </p:spPr>
        <p:txBody>
          <a:bodyPr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4" name="Plassholder for innhold 3"/>
          <p:cNvSpPr>
            <a:spLocks noGrp="1"/>
          </p:cNvSpPr>
          <p:nvPr>
            <p:ph sz="half" idx="2"/>
          </p:nvPr>
        </p:nvSpPr>
        <p:spPr>
          <a:xfrm>
            <a:off x="1012725"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4895376" y="810102"/>
            <a:ext cx="3645812" cy="320280"/>
          </a:xfrm>
        </p:spPr>
        <p:txBody>
          <a:bodyPr wrap="square"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6" name="Plassholder for innhold 5"/>
          <p:cNvSpPr>
            <a:spLocks noGrp="1"/>
          </p:cNvSpPr>
          <p:nvPr>
            <p:ph sz="quarter" idx="4"/>
          </p:nvPr>
        </p:nvSpPr>
        <p:spPr>
          <a:xfrm>
            <a:off x="4895376"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p:txBody>
          <a:bodyPr/>
          <a:lstStyle/>
          <a:p>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dirty="0"/>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27030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A5589B9-2A63-49AD-B4AF-B290ABF65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pic>
        <p:nvPicPr>
          <p:cNvPr id="8" name="Bilde 7">
            <a:extLst>
              <a:ext uri="{FF2B5EF4-FFF2-40B4-BE49-F238E27FC236}">
                <a16:creationId xmlns:a16="http://schemas.microsoft.com/office/drawing/2014/main" id="{9F6CBEE6-56DC-47C1-98B7-6D4C13A7E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771" y="1757920"/>
            <a:ext cx="1548348" cy="1548197"/>
          </a:xfrm>
          <a:prstGeom prst="rect">
            <a:avLst/>
          </a:prstGeom>
        </p:spPr>
      </p:pic>
    </p:spTree>
    <p:extLst>
      <p:ext uri="{BB962C8B-B14F-4D97-AF65-F5344CB8AC3E}">
        <p14:creationId xmlns:p14="http://schemas.microsoft.com/office/powerpoint/2010/main" val="4074943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470758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41630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4000" y="1388443"/>
            <a:ext cx="8652825" cy="26430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25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slide #3">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320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lassholder for lysbildenummer 5">
            <a:extLst>
              <a:ext uri="{FF2B5EF4-FFF2-40B4-BE49-F238E27FC236}">
                <a16:creationId xmlns:a16="http://schemas.microsoft.com/office/drawing/2014/main" id="{ACA0DA19-4B5A-4FFC-A21E-A2063F3F4F39}"/>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090225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218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6" name="Plassholder for lysbildenummer 5">
            <a:extLst>
              <a:ext uri="{FF2B5EF4-FFF2-40B4-BE49-F238E27FC236}">
                <a16:creationId xmlns:a16="http://schemas.microsoft.com/office/drawing/2014/main" id="{AFB23F8D-323D-4E49-8F32-B69533156F7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195050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3073"/>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5" name="Plassholder for lysbildenummer 5">
            <a:extLst>
              <a:ext uri="{FF2B5EF4-FFF2-40B4-BE49-F238E27FC236}">
                <a16:creationId xmlns:a16="http://schemas.microsoft.com/office/drawing/2014/main" id="{0C24D54E-DC2C-495E-84D2-89A22EBD2465}"/>
              </a:ext>
            </a:extLst>
          </p:cNvPr>
          <p:cNvSpPr>
            <a:spLocks noGrp="1"/>
          </p:cNvSpPr>
          <p:nvPr>
            <p:ph type="sldNum" sz="quarter" idx="25"/>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102467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4" name="Plassholder for lysbildenummer 5">
            <a:extLst>
              <a:ext uri="{FF2B5EF4-FFF2-40B4-BE49-F238E27FC236}">
                <a16:creationId xmlns:a16="http://schemas.microsoft.com/office/drawing/2014/main" id="{A2033F35-AB2B-40D2-9805-FCBF046F95A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104498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4" name="Plassholder for lysbildenummer 5">
            <a:extLst>
              <a:ext uri="{FF2B5EF4-FFF2-40B4-BE49-F238E27FC236}">
                <a16:creationId xmlns:a16="http://schemas.microsoft.com/office/drawing/2014/main" id="{8D5ADB82-3FA5-4B96-B243-D86436BC691C}"/>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601599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dirty="0"/>
              <a:t>Click icon to add picture</a:t>
            </a:r>
            <a:endParaRPr lang="en-GB" dirty="0"/>
          </a:p>
        </p:txBody>
      </p:sp>
      <p:sp>
        <p:nvSpPr>
          <p:cNvPr id="26" name="Plassholder for lysbildenummer 5">
            <a:extLst>
              <a:ext uri="{FF2B5EF4-FFF2-40B4-BE49-F238E27FC236}">
                <a16:creationId xmlns:a16="http://schemas.microsoft.com/office/drawing/2014/main" id="{D787DE1E-5B90-4CFD-884C-6D812D4F144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108411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Plassholder for lysbildenummer 5">
            <a:extLst>
              <a:ext uri="{FF2B5EF4-FFF2-40B4-BE49-F238E27FC236}">
                <a16:creationId xmlns:a16="http://schemas.microsoft.com/office/drawing/2014/main" id="{136F97EE-3F26-4DE3-84C4-85A8AFEF5E4D}"/>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872077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Plassholder for lysbildenummer 5">
            <a:extLst>
              <a:ext uri="{FF2B5EF4-FFF2-40B4-BE49-F238E27FC236}">
                <a16:creationId xmlns:a16="http://schemas.microsoft.com/office/drawing/2014/main" id="{760EDED5-B2FC-4424-8C94-825E0D44420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833649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21" name="Plassholder for lysbildenummer 5">
            <a:extLst>
              <a:ext uri="{FF2B5EF4-FFF2-40B4-BE49-F238E27FC236}">
                <a16:creationId xmlns:a16="http://schemas.microsoft.com/office/drawing/2014/main" id="{71CE7FA3-57A4-40BE-8AFD-749E1710B7DF}"/>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32691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Introslide #4">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73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9" name="Footer Placeholder 3"/>
          <p:cNvSpPr>
            <a:spLocks noGrp="1"/>
          </p:cNvSpPr>
          <p:nvPr>
            <p:ph type="ftr" sz="quarter" idx="15"/>
          </p:nvPr>
        </p:nvSpPr>
        <p:spPr>
          <a:xfrm>
            <a:off x="614375" y="4665811"/>
            <a:ext cx="3164412" cy="26949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lassholder for lysbildenummer 5">
            <a:extLst>
              <a:ext uri="{FF2B5EF4-FFF2-40B4-BE49-F238E27FC236}">
                <a16:creationId xmlns:a16="http://schemas.microsoft.com/office/drawing/2014/main" id="{1B55CBCF-9394-478D-995A-E2E94D4DB95C}"/>
              </a:ext>
            </a:extLst>
          </p:cNvPr>
          <p:cNvSpPr txBox="1">
            <a:spLocks/>
          </p:cNvSpPr>
          <p:nvPr userDrawn="1"/>
        </p:nvSpPr>
        <p:spPr>
          <a:xfrm>
            <a:off x="8309580" y="4841810"/>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797197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lassholder for lysbildenummer 5">
            <a:extLst>
              <a:ext uri="{FF2B5EF4-FFF2-40B4-BE49-F238E27FC236}">
                <a16:creationId xmlns:a16="http://schemas.microsoft.com/office/drawing/2014/main" id="{956E0E92-2AB7-4115-9CDD-9490645C54CD}"/>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306379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2"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7" name="Picture 16"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7"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ssholder for lysbildenummer 5">
            <a:extLst>
              <a:ext uri="{FF2B5EF4-FFF2-40B4-BE49-F238E27FC236}">
                <a16:creationId xmlns:a16="http://schemas.microsoft.com/office/drawing/2014/main" id="{9312A4C2-27AD-424F-BB0C-5DDBDBDAAD93}"/>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617218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653462"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ssholder for lysbildenummer 5">
            <a:extLst>
              <a:ext uri="{FF2B5EF4-FFF2-40B4-BE49-F238E27FC236}">
                <a16:creationId xmlns:a16="http://schemas.microsoft.com/office/drawing/2014/main" id="{A541BCC0-8FAD-4F8D-B569-0F590BE21C8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099686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ssholder for lysbildenummer 5">
            <a:extLst>
              <a:ext uri="{FF2B5EF4-FFF2-40B4-BE49-F238E27FC236}">
                <a16:creationId xmlns:a16="http://schemas.microsoft.com/office/drawing/2014/main" id="{19526FD0-FB52-42CF-85BA-75AF876C8AF6}"/>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65267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dirty="0"/>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endParaRPr lang="en-GB" dirty="0"/>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
        <p:nvSpPr>
          <p:cNvPr id="10" name="Plassholder for lysbildenummer 5">
            <a:extLst>
              <a:ext uri="{FF2B5EF4-FFF2-40B4-BE49-F238E27FC236}">
                <a16:creationId xmlns:a16="http://schemas.microsoft.com/office/drawing/2014/main" id="{6B19C2E7-853B-487F-9478-C4A2E270D881}"/>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775106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489888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012726" y="810101"/>
            <a:ext cx="6582716" cy="3847981"/>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699618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9144911" cy="5144143"/>
          </a:xfrm>
          <a:prstGeom prst="rect">
            <a:avLst/>
          </a:prstGeom>
        </p:spPr>
        <p:txBody>
          <a:bodyPr lIns="0" tIns="2880000" rIns="0" bIns="0" anchor="t" anchorCtr="1"/>
          <a:lstStyle>
            <a:lvl1pPr marL="0" indent="0" algn="ctr">
              <a:buNone/>
              <a:defRPr sz="1688"/>
            </a:lvl1pPr>
          </a:lstStyle>
          <a:p>
            <a:r>
              <a:rPr lang="en-US" dirty="0"/>
              <a:t>Click icon to add picture</a:t>
            </a:r>
            <a:endParaRPr lang="nb-NO" dirty="0"/>
          </a:p>
        </p:txBody>
      </p:sp>
    </p:spTree>
    <p:extLst>
      <p:ext uri="{BB962C8B-B14F-4D97-AF65-F5344CB8AC3E}">
        <p14:creationId xmlns:p14="http://schemas.microsoft.com/office/powerpoint/2010/main" val="1206904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12726" y="2986839"/>
            <a:ext cx="6582716" cy="1671242"/>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9144911" cy="2572072"/>
          </a:xfrm>
          <a:prstGeom prst="rect">
            <a:avLst/>
          </a:prstGeom>
        </p:spPr>
        <p:txBody>
          <a:bodyPr lIns="0" tIns="2880000" rIns="0" bIns="0" anchor="t" anchorCtr="1"/>
          <a:lstStyle>
            <a:lvl1pPr marL="0" indent="0" algn="ctr">
              <a:buNone/>
              <a:defRPr sz="1688"/>
            </a:lvl1pPr>
          </a:lstStyle>
          <a:p>
            <a:r>
              <a:rPr lang="en-US" dirty="0"/>
              <a:t>Click icon to add picture</a:t>
            </a:r>
            <a:endParaRPr lang="nb-NO" dirty="0"/>
          </a:p>
        </p:txBody>
      </p:sp>
    </p:spTree>
    <p:extLst>
      <p:ext uri="{BB962C8B-B14F-4D97-AF65-F5344CB8AC3E}">
        <p14:creationId xmlns:p14="http://schemas.microsoft.com/office/powerpoint/2010/main" val="49776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troslide #5">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68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4573468" cy="5144143"/>
          </a:xfrm>
          <a:prstGeom prst="rect">
            <a:avLst/>
          </a:prstGeom>
        </p:spPr>
        <p:txBody>
          <a:bodyPr lIns="0" tIns="720000" rIns="0" bIns="0" anchor="t" anchorCtr="1"/>
          <a:lstStyle>
            <a:lvl1pPr marL="0" indent="0" algn="ctr">
              <a:buNone/>
              <a:defRPr sz="1688"/>
            </a:lvl1pPr>
          </a:lstStyle>
          <a:p>
            <a:r>
              <a:rPr lang="en-US" dirty="0"/>
              <a:t>Click icon to add picture</a:t>
            </a:r>
            <a:endParaRPr lang="nb-NO" dirty="0"/>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899" y="810101"/>
            <a:ext cx="3645812" cy="3544193"/>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563251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2571428"/>
            <a:ext cx="4573468" cy="2572072"/>
          </a:xfrm>
          <a:prstGeom prst="rect">
            <a:avLst/>
          </a:prstGeom>
        </p:spPr>
        <p:txBody>
          <a:bodyPr lIns="0" tIns="720000" rIns="0" bIns="0" anchor="t" anchorCtr="1"/>
          <a:lstStyle>
            <a:lvl1pPr marL="0" indent="0" algn="ctr">
              <a:buNone/>
              <a:defRPr sz="1688"/>
            </a:lvl1pPr>
          </a:lstStyle>
          <a:p>
            <a:r>
              <a:rPr lang="en-US" dirty="0"/>
              <a:t>Click icon to add picture</a:t>
            </a:r>
            <a:endParaRPr lang="nb-NO" dirty="0"/>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607635" y="810102"/>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4573468" y="0"/>
            <a:ext cx="4570531" cy="2572072"/>
          </a:xfrm>
          <a:prstGeom prst="rect">
            <a:avLst/>
          </a:prstGeom>
        </p:spPr>
        <p:txBody>
          <a:bodyPr lIns="0" tIns="720000" rIns="0" bIns="0" anchor="t" anchorCtr="1"/>
          <a:lstStyle>
            <a:lvl1pPr marL="0" indent="0" algn="ctr">
              <a:buNone/>
              <a:defRPr sz="1688"/>
            </a:lvl1pPr>
          </a:lstStyle>
          <a:p>
            <a:r>
              <a:rPr lang="en-US" dirty="0"/>
              <a:t>Click icon to add picture</a:t>
            </a:r>
            <a:endParaRPr lang="nb-NO" dirty="0"/>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900" y="2908108"/>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162964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endParaRPr lang="nb-NO" dirty="0"/>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8309580" y="4834935"/>
            <a:ext cx="231608" cy="138499"/>
          </a:xfrm>
        </p:spPr>
        <p:txBody>
          <a:bodyPr/>
          <a:lstStyle/>
          <a:p>
            <a:fld id="{5751DFAA-887F-4071-8EAD-E8CA316FCF06}" type="slidenum">
              <a:rPr lang="nb-NO" smtClean="0"/>
              <a:pPr/>
              <a:t>‹#›</a:t>
            </a:fld>
            <a:endParaRPr lang="nb-NO" dirty="0"/>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506363" y="506312"/>
            <a:ext cx="8304349" cy="394924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7" name="Bilde 6">
            <a:extLst>
              <a:ext uri="{FF2B5EF4-FFF2-40B4-BE49-F238E27FC236}">
                <a16:creationId xmlns:a16="http://schemas.microsoft.com/office/drawing/2014/main" id="{ED23F0CF-9CA8-4332-AEE2-58D55DB1A8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749" y="4617577"/>
            <a:ext cx="682439" cy="266467"/>
          </a:xfrm>
          <a:prstGeom prst="rect">
            <a:avLst/>
          </a:prstGeom>
        </p:spPr>
      </p:pic>
    </p:spTree>
    <p:extLst>
      <p:ext uri="{BB962C8B-B14F-4D97-AF65-F5344CB8AC3E}">
        <p14:creationId xmlns:p14="http://schemas.microsoft.com/office/powerpoint/2010/main" val="4224739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012725"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895376"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5702466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12725" y="810102"/>
            <a:ext cx="3645812" cy="320280"/>
          </a:xfrm>
        </p:spPr>
        <p:txBody>
          <a:bodyPr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4" name="Plassholder for innhold 3"/>
          <p:cNvSpPr>
            <a:spLocks noGrp="1"/>
          </p:cNvSpPr>
          <p:nvPr>
            <p:ph sz="half" idx="2"/>
          </p:nvPr>
        </p:nvSpPr>
        <p:spPr>
          <a:xfrm>
            <a:off x="1012725"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4895376" y="810102"/>
            <a:ext cx="3645812" cy="320280"/>
          </a:xfrm>
        </p:spPr>
        <p:txBody>
          <a:bodyPr wrap="square"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6" name="Plassholder for innhold 5"/>
          <p:cNvSpPr>
            <a:spLocks noGrp="1"/>
          </p:cNvSpPr>
          <p:nvPr>
            <p:ph sz="quarter" idx="4"/>
          </p:nvPr>
        </p:nvSpPr>
        <p:spPr>
          <a:xfrm>
            <a:off x="4895376"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p:txBody>
          <a:bodyPr/>
          <a:lstStyle/>
          <a:p>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dirty="0"/>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46383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826260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93439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ntroslide #6">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2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1">
    <p:bg>
      <p:bgPr>
        <a:solidFill>
          <a:schemeClr val="lt1"/>
        </a:solidFill>
        <a:effectLst/>
      </p:bgPr>
    </p:bg>
    <p:spTree>
      <p:nvGrpSpPr>
        <p:cNvPr id="1" name=""/>
        <p:cNvGrpSpPr/>
        <p:nvPr/>
      </p:nvGrpSpPr>
      <p:grpSpPr>
        <a:xfrm>
          <a:off x="0" y="0"/>
          <a:ext cx="0" cy="0"/>
          <a:chOff x="0" y="0"/>
          <a:chExt cx="0" cy="0"/>
        </a:xfrm>
      </p:grpSpPr>
      <p:pic>
        <p:nvPicPr>
          <p:cNvPr id="7" name="blå">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563"/>
            <a:ext cx="9142114" cy="5141937"/>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2">
    <p:bg>
      <p:bgPr>
        <a:solidFill>
          <a:schemeClr val="lt1"/>
        </a:solidFill>
        <a:effectLst/>
      </p:bgPr>
    </p:bg>
    <p:spTree>
      <p:nvGrpSpPr>
        <p:cNvPr id="1" name=""/>
        <p:cNvGrpSpPr/>
        <p:nvPr/>
      </p:nvGrpSpPr>
      <p:grpSpPr>
        <a:xfrm>
          <a:off x="0" y="0"/>
          <a:ext cx="0" cy="0"/>
          <a:chOff x="0" y="0"/>
          <a:chExt cx="0" cy="0"/>
        </a:xfrm>
      </p:grpSpPr>
      <p:pic>
        <p:nvPicPr>
          <p:cNvPr id="8" name="lill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3">
    <p:bg>
      <p:bgPr>
        <a:solidFill>
          <a:schemeClr val="lt1"/>
        </a:solidFill>
        <a:effectLst/>
      </p:bgPr>
    </p:bg>
    <p:spTree>
      <p:nvGrpSpPr>
        <p:cNvPr id="1" name=""/>
        <p:cNvGrpSpPr/>
        <p:nvPr/>
      </p:nvGrpSpPr>
      <p:grpSpPr>
        <a:xfrm>
          <a:off x="0" y="0"/>
          <a:ext cx="0" cy="0"/>
          <a:chOff x="0" y="0"/>
          <a:chExt cx="0" cy="0"/>
        </a:xfrm>
      </p:grpSpPr>
      <p:pic>
        <p:nvPicPr>
          <p:cNvPr id="7" name="san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tx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tx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dirty="0"/>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dirty="0"/>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dirty="0"/>
          </a:p>
        </p:txBody>
      </p:sp>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e 10">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spTree>
    <p:extLst>
      <p:ext uri="{BB962C8B-B14F-4D97-AF65-F5344CB8AC3E}">
        <p14:creationId xmlns:p14="http://schemas.microsoft.com/office/powerpoint/2010/main" val="19669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12726" y="262915"/>
            <a:ext cx="6582716" cy="389530"/>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12726" y="810101"/>
            <a:ext cx="6582716" cy="3847981"/>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12726" y="4834935"/>
            <a:ext cx="634666" cy="138499"/>
          </a:xfrm>
          <a:prstGeom prst="rect">
            <a:avLst/>
          </a:prstGeom>
        </p:spPr>
        <p:txBody>
          <a:bodyPr vert="horz" lIns="0" tIns="0" rIns="0" bIns="0" rtlCol="0" anchor="ctr">
            <a:normAutofit/>
          </a:bodyPr>
          <a:lstStyle>
            <a:lvl1pPr algn="l">
              <a:defRPr sz="788">
                <a:solidFill>
                  <a:schemeClr val="dk1"/>
                </a:solidFill>
              </a:defRPr>
            </a:lvl1pPr>
          </a:lstStyle>
          <a:p>
            <a:endParaRPr lang="nb-NO" dirty="0"/>
          </a:p>
        </p:txBody>
      </p:sp>
      <p:sp>
        <p:nvSpPr>
          <p:cNvPr id="5" name="Plassholder for bunntekst 4"/>
          <p:cNvSpPr>
            <a:spLocks noGrp="1"/>
          </p:cNvSpPr>
          <p:nvPr>
            <p:ph type="ftr" sz="quarter" idx="3"/>
          </p:nvPr>
        </p:nvSpPr>
        <p:spPr>
          <a:xfrm>
            <a:off x="2012788" y="4834935"/>
            <a:ext cx="5582653" cy="138499"/>
          </a:xfrm>
          <a:prstGeom prst="rect">
            <a:avLst/>
          </a:prstGeom>
        </p:spPr>
        <p:txBody>
          <a:bodyPr vert="horz" lIns="0" tIns="0" rIns="0" bIns="0" rtlCol="0" anchor="ctr">
            <a:normAutofit/>
          </a:bodyPr>
          <a:lstStyle>
            <a:lvl1pPr algn="ctr">
              <a:defRPr sz="788">
                <a:solidFill>
                  <a:schemeClr val="dk1"/>
                </a:solidFill>
              </a:defRPr>
            </a:lvl1pPr>
          </a:lstStyle>
          <a:p>
            <a:endParaRPr lang="nb-NO" dirty="0"/>
          </a:p>
        </p:txBody>
      </p:sp>
      <p:sp>
        <p:nvSpPr>
          <p:cNvPr id="6" name="Plassholder for lysbildenummer 5"/>
          <p:cNvSpPr>
            <a:spLocks noGrp="1"/>
          </p:cNvSpPr>
          <p:nvPr>
            <p:ph type="sldNum" sz="quarter" idx="4"/>
          </p:nvPr>
        </p:nvSpPr>
        <p:spPr>
          <a:xfrm>
            <a:off x="8309580" y="4834935"/>
            <a:ext cx="231608" cy="138499"/>
          </a:xfrm>
          <a:prstGeom prst="rect">
            <a:avLst/>
          </a:prstGeom>
        </p:spPr>
        <p:txBody>
          <a:bodyPr vert="horz" lIns="0" tIns="0" rIns="0" bIns="0" rtlCol="0" anchor="ctr">
            <a:normAutofit/>
          </a:bodyPr>
          <a:lstStyle>
            <a:lvl1pPr algn="r">
              <a:defRPr sz="788">
                <a:solidFill>
                  <a:schemeClr val="dk1"/>
                </a:solidFill>
              </a:defRPr>
            </a:lvl1pPr>
          </a:lstStyle>
          <a:p>
            <a:fld id="{5751DFAA-887F-4071-8EAD-E8CA316FCF06}" type="slidenum">
              <a:rPr lang="nb-NO" smtClean="0"/>
              <a:pPr/>
              <a:t>‹#›</a:t>
            </a:fld>
            <a:endParaRPr lang="nb-NO" dirty="0"/>
          </a:p>
        </p:txBody>
      </p:sp>
      <p:pic>
        <p:nvPicPr>
          <p:cNvPr id="8" name="Bilde 7">
            <a:extLst>
              <a:ext uri="{FF2B5EF4-FFF2-40B4-BE49-F238E27FC236}">
                <a16:creationId xmlns:a16="http://schemas.microsoft.com/office/drawing/2014/main" id="{F82F1666-BA64-4235-B583-5459C4BA00B9}"/>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858749" y="4496063"/>
            <a:ext cx="682439" cy="267463"/>
          </a:xfrm>
          <a:prstGeom prst="rect">
            <a:avLst/>
          </a:prstGeom>
        </p:spPr>
      </p:pic>
    </p:spTree>
    <p:extLst>
      <p:ext uri="{BB962C8B-B14F-4D97-AF65-F5344CB8AC3E}">
        <p14:creationId xmlns:p14="http://schemas.microsoft.com/office/powerpoint/2010/main" val="3123340182"/>
      </p:ext>
    </p:extLst>
  </p:cSld>
  <p:clrMap bg1="lt1" tx1="dk1" bg2="lt2" tx2="dk2" accent1="accent1" accent2="accent2" accent3="accent3" accent4="accent4" accent5="accent5" accent6="accent6" hlink="hlink" folHlink="folHlink"/>
  <p:sldLayoutIdLst>
    <p:sldLayoutId id="2147493398" r:id="rId1"/>
    <p:sldLayoutId id="2147493399" r:id="rId2"/>
    <p:sldLayoutId id="2147493400" r:id="rId3"/>
    <p:sldLayoutId id="2147493401" r:id="rId4"/>
    <p:sldLayoutId id="2147493402" r:id="rId5"/>
    <p:sldLayoutId id="2147493403" r:id="rId6"/>
    <p:sldLayoutId id="2147493404" r:id="rId7"/>
    <p:sldLayoutId id="2147493405" r:id="rId8"/>
    <p:sldLayoutId id="2147493406" r:id="rId9"/>
    <p:sldLayoutId id="2147493407" r:id="rId10"/>
    <p:sldLayoutId id="2147493408" r:id="rId11"/>
    <p:sldLayoutId id="2147493409" r:id="rId12"/>
    <p:sldLayoutId id="2147493410" r:id="rId13"/>
    <p:sldLayoutId id="2147493411" r:id="rId14"/>
    <p:sldLayoutId id="2147493412" r:id="rId15"/>
    <p:sldLayoutId id="2147493413" r:id="rId16"/>
    <p:sldLayoutId id="2147493414" r:id="rId17"/>
    <p:sldLayoutId id="2147493415" r:id="rId18"/>
    <p:sldLayoutId id="2147493416" r:id="rId19"/>
    <p:sldLayoutId id="2147493417" r:id="rId20"/>
    <p:sldLayoutId id="2147493418" r:id="rId21"/>
    <p:sldLayoutId id="2147493419" r:id="rId22"/>
    <p:sldLayoutId id="2147493420" r:id="rId23"/>
    <p:sldLayoutId id="2147493421" r:id="rId24"/>
    <p:sldLayoutId id="2147493422" r:id="rId25"/>
    <p:sldLayoutId id="2147493423" r:id="rId26"/>
    <p:sldLayoutId id="2147493424" r:id="rId27"/>
    <p:sldLayoutId id="2147493425" r:id="rId28"/>
    <p:sldLayoutId id="2147493428" r:id="rId29"/>
    <p:sldLayoutId id="2147493429" r:id="rId30"/>
    <p:sldLayoutId id="2147493431" r:id="rId31"/>
    <p:sldLayoutId id="2147493319" r:id="rId32"/>
    <p:sldLayoutId id="2147493382" r:id="rId33"/>
    <p:sldLayoutId id="2147493391" r:id="rId34"/>
    <p:sldLayoutId id="2147493388" r:id="rId35"/>
    <p:sldLayoutId id="2147493390" r:id="rId36"/>
    <p:sldLayoutId id="2147493331" r:id="rId37"/>
    <p:sldLayoutId id="2147493332" r:id="rId38"/>
    <p:sldLayoutId id="2147493333" r:id="rId39"/>
    <p:sldLayoutId id="2147493392" r:id="rId40"/>
    <p:sldLayoutId id="2147493394" r:id="rId41"/>
    <p:sldLayoutId id="2147493395" r:id="rId42"/>
    <p:sldLayoutId id="2147493385" r:id="rId43"/>
    <p:sldLayoutId id="2147493384" r:id="rId44"/>
    <p:sldLayoutId id="2147493389" r:id="rId45"/>
  </p:sldLayoutIdLst>
  <p:hf sldNum="0" hdr="0" dt="0"/>
  <p:txStyles>
    <p:titleStyle>
      <a:lvl1pPr algn="l" defTabSz="685735" rtl="0" eaLnBrk="1" latinLnBrk="0" hangingPunct="1">
        <a:lnSpc>
          <a:spcPct val="90000"/>
        </a:lnSpc>
        <a:spcBef>
          <a:spcPct val="0"/>
        </a:spcBef>
        <a:buNone/>
        <a:defRPr sz="2813" kern="1200">
          <a:solidFill>
            <a:schemeClr val="dk2"/>
          </a:solidFill>
          <a:latin typeface="+mj-lt"/>
          <a:ea typeface="+mj-ea"/>
          <a:cs typeface="+mj-cs"/>
        </a:defRPr>
      </a:lvl1pPr>
    </p:titleStyle>
    <p:body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5" rtl="0" eaLnBrk="1" latinLnBrk="0" hangingPunct="1">
        <a:defRPr sz="1350" kern="1200">
          <a:solidFill>
            <a:schemeClr val="tx1"/>
          </a:solidFill>
          <a:latin typeface="+mn-lt"/>
          <a:ea typeface="+mn-ea"/>
          <a:cs typeface="+mn-cs"/>
        </a:defRPr>
      </a:lvl1pPr>
      <a:lvl2pPr marL="342868" algn="l" defTabSz="685735" rtl="0" eaLnBrk="1" latinLnBrk="0" hangingPunct="1">
        <a:defRPr sz="1350" kern="1200">
          <a:solidFill>
            <a:schemeClr val="tx1"/>
          </a:solidFill>
          <a:latin typeface="+mn-lt"/>
          <a:ea typeface="+mn-ea"/>
          <a:cs typeface="+mn-cs"/>
        </a:defRPr>
      </a:lvl2pPr>
      <a:lvl3pPr marL="685735" algn="l" defTabSz="685735" rtl="0" eaLnBrk="1" latinLnBrk="0" hangingPunct="1">
        <a:defRPr sz="1350" kern="1200">
          <a:solidFill>
            <a:schemeClr val="tx1"/>
          </a:solidFill>
          <a:latin typeface="+mn-lt"/>
          <a:ea typeface="+mn-ea"/>
          <a:cs typeface="+mn-cs"/>
        </a:defRPr>
      </a:lvl3pPr>
      <a:lvl4pPr marL="1028603" algn="l" defTabSz="685735" rtl="0" eaLnBrk="1" latinLnBrk="0" hangingPunct="1">
        <a:defRPr sz="1350" kern="1200">
          <a:solidFill>
            <a:schemeClr val="tx1"/>
          </a:solidFill>
          <a:latin typeface="+mn-lt"/>
          <a:ea typeface="+mn-ea"/>
          <a:cs typeface="+mn-cs"/>
        </a:defRPr>
      </a:lvl4pPr>
      <a:lvl5pPr marL="1371471" algn="l" defTabSz="685735" rtl="0" eaLnBrk="1" latinLnBrk="0" hangingPunct="1">
        <a:defRPr sz="1350" kern="1200">
          <a:solidFill>
            <a:schemeClr val="tx1"/>
          </a:solidFill>
          <a:latin typeface="+mn-lt"/>
          <a:ea typeface="+mn-ea"/>
          <a:cs typeface="+mn-cs"/>
        </a:defRPr>
      </a:lvl5pPr>
      <a:lvl6pPr marL="1714339" algn="l" defTabSz="685735" rtl="0" eaLnBrk="1" latinLnBrk="0" hangingPunct="1">
        <a:defRPr sz="1350" kern="1200">
          <a:solidFill>
            <a:schemeClr val="tx1"/>
          </a:solidFill>
          <a:latin typeface="+mn-lt"/>
          <a:ea typeface="+mn-ea"/>
          <a:cs typeface="+mn-cs"/>
        </a:defRPr>
      </a:lvl6pPr>
      <a:lvl7pPr marL="2057206" algn="l" defTabSz="685735" rtl="0" eaLnBrk="1" latinLnBrk="0" hangingPunct="1">
        <a:defRPr sz="1350" kern="1200">
          <a:solidFill>
            <a:schemeClr val="tx1"/>
          </a:solidFill>
          <a:latin typeface="+mn-lt"/>
          <a:ea typeface="+mn-ea"/>
          <a:cs typeface="+mn-cs"/>
        </a:defRPr>
      </a:lvl7pPr>
      <a:lvl8pPr marL="2400074" algn="l" defTabSz="685735" rtl="0" eaLnBrk="1" latinLnBrk="0" hangingPunct="1">
        <a:defRPr sz="1350" kern="1200">
          <a:solidFill>
            <a:schemeClr val="tx1"/>
          </a:solidFill>
          <a:latin typeface="+mn-lt"/>
          <a:ea typeface="+mn-ea"/>
          <a:cs typeface="+mn-cs"/>
        </a:defRPr>
      </a:lvl8pPr>
      <a:lvl9pPr marL="2742942" algn="l" defTabSz="6857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12726" y="262915"/>
            <a:ext cx="6582716" cy="389530"/>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12726" y="810101"/>
            <a:ext cx="6582716" cy="3847981"/>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12726" y="4834935"/>
            <a:ext cx="634666" cy="138499"/>
          </a:xfrm>
          <a:prstGeom prst="rect">
            <a:avLst/>
          </a:prstGeom>
        </p:spPr>
        <p:txBody>
          <a:bodyPr vert="horz" lIns="0" tIns="0" rIns="0" bIns="0" rtlCol="0" anchor="ctr">
            <a:normAutofit/>
          </a:bodyPr>
          <a:lstStyle>
            <a:lvl1pPr algn="l">
              <a:defRPr sz="788">
                <a:solidFill>
                  <a:schemeClr val="lt1"/>
                </a:solidFill>
              </a:defRPr>
            </a:lvl1pPr>
          </a:lstStyle>
          <a:p>
            <a:endParaRPr lang="nb-NO" dirty="0"/>
          </a:p>
        </p:txBody>
      </p:sp>
      <p:sp>
        <p:nvSpPr>
          <p:cNvPr id="5" name="Plassholder for bunntekst 4"/>
          <p:cNvSpPr>
            <a:spLocks noGrp="1"/>
          </p:cNvSpPr>
          <p:nvPr>
            <p:ph type="ftr" sz="quarter" idx="3"/>
          </p:nvPr>
        </p:nvSpPr>
        <p:spPr>
          <a:xfrm>
            <a:off x="2012788" y="4834935"/>
            <a:ext cx="5582653" cy="138499"/>
          </a:xfrm>
          <a:prstGeom prst="rect">
            <a:avLst/>
          </a:prstGeom>
        </p:spPr>
        <p:txBody>
          <a:bodyPr vert="horz" lIns="0" tIns="0" rIns="0" bIns="0" rtlCol="0" anchor="ctr">
            <a:normAutofit/>
          </a:bodyPr>
          <a:lstStyle>
            <a:lvl1pPr algn="ctr">
              <a:defRPr sz="788">
                <a:solidFill>
                  <a:schemeClr val="lt1"/>
                </a:solidFill>
              </a:defRPr>
            </a:lvl1pPr>
          </a:lstStyle>
          <a:p>
            <a:endParaRPr lang="nb-NO" dirty="0"/>
          </a:p>
        </p:txBody>
      </p:sp>
      <p:sp>
        <p:nvSpPr>
          <p:cNvPr id="6" name="Plassholder for lysbildenummer 5"/>
          <p:cNvSpPr>
            <a:spLocks noGrp="1"/>
          </p:cNvSpPr>
          <p:nvPr>
            <p:ph type="sldNum" sz="quarter" idx="4"/>
          </p:nvPr>
        </p:nvSpPr>
        <p:spPr>
          <a:xfrm>
            <a:off x="8309580" y="4834935"/>
            <a:ext cx="231608" cy="138499"/>
          </a:xfrm>
          <a:prstGeom prst="rect">
            <a:avLst/>
          </a:prstGeom>
        </p:spPr>
        <p:txBody>
          <a:bodyPr vert="horz" lIns="0" tIns="0" rIns="0" bIns="0" rtlCol="0" anchor="ctr">
            <a:normAutofit/>
          </a:bodyPr>
          <a:lstStyle>
            <a:lvl1pPr algn="r">
              <a:defRPr sz="788">
                <a:solidFill>
                  <a:schemeClr val="lt1"/>
                </a:solidFill>
              </a:defRPr>
            </a:lvl1pPr>
          </a:lstStyle>
          <a:p>
            <a:fld id="{5751DFAA-887F-4071-8EAD-E8CA316FCF06}" type="slidenum">
              <a:rPr lang="nb-NO" smtClean="0"/>
              <a:pPr/>
              <a:t>‹#›</a:t>
            </a:fld>
            <a:endParaRPr lang="nb-NO" dirty="0"/>
          </a:p>
        </p:txBody>
      </p:sp>
      <p:pic>
        <p:nvPicPr>
          <p:cNvPr id="9" name="Bilde 8">
            <a:extLst>
              <a:ext uri="{FF2B5EF4-FFF2-40B4-BE49-F238E27FC236}">
                <a16:creationId xmlns:a16="http://schemas.microsoft.com/office/drawing/2014/main" id="{5D2B7E75-14F8-422C-8CAD-4F83058FE1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58749" y="4496063"/>
            <a:ext cx="682439" cy="266467"/>
          </a:xfrm>
          <a:prstGeom prst="rect">
            <a:avLst/>
          </a:prstGeom>
        </p:spPr>
      </p:pic>
    </p:spTree>
    <p:extLst>
      <p:ext uri="{BB962C8B-B14F-4D97-AF65-F5344CB8AC3E}">
        <p14:creationId xmlns:p14="http://schemas.microsoft.com/office/powerpoint/2010/main" val="1680043199"/>
      </p:ext>
    </p:extLst>
  </p:cSld>
  <p:clrMap bg1="lt1" tx1="dk1" bg2="lt2" tx2="dk2" accent1="accent1" accent2="accent2" accent3="accent3" accent4="accent4" accent5="accent5" accent6="accent6" hlink="hlink" folHlink="folHlink"/>
  <p:sldLayoutIdLst>
    <p:sldLayoutId id="2147493433" r:id="rId1"/>
    <p:sldLayoutId id="2147493434" r:id="rId2"/>
    <p:sldLayoutId id="2147493435" r:id="rId3"/>
    <p:sldLayoutId id="2147493436" r:id="rId4"/>
    <p:sldLayoutId id="2147493437" r:id="rId5"/>
    <p:sldLayoutId id="2147493438" r:id="rId6"/>
    <p:sldLayoutId id="2147493439" r:id="rId7"/>
    <p:sldLayoutId id="2147493440" r:id="rId8"/>
    <p:sldLayoutId id="2147493441" r:id="rId9"/>
    <p:sldLayoutId id="2147493442" r:id="rId10"/>
    <p:sldLayoutId id="2147493443" r:id="rId11"/>
  </p:sldLayoutIdLst>
  <p:hf sldNum="0" hdr="0" dt="0"/>
  <p:txStyles>
    <p:titleStyle>
      <a:lvl1pPr algn="l" defTabSz="685735" rtl="0" eaLnBrk="1" latinLnBrk="0" hangingPunct="1">
        <a:lnSpc>
          <a:spcPct val="90000"/>
        </a:lnSpc>
        <a:spcBef>
          <a:spcPct val="0"/>
        </a:spcBef>
        <a:buNone/>
        <a:defRPr sz="2813" kern="1200">
          <a:solidFill>
            <a:schemeClr val="lt1"/>
          </a:solidFill>
          <a:latin typeface="+mj-lt"/>
          <a:ea typeface="+mj-ea"/>
          <a:cs typeface="+mj-cs"/>
        </a:defRPr>
      </a:lvl1pPr>
    </p:titleStyle>
    <p:body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lt1"/>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lt1"/>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lt1"/>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lt1"/>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lt1"/>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5" rtl="0" eaLnBrk="1" latinLnBrk="0" hangingPunct="1">
        <a:defRPr sz="1350" kern="1200">
          <a:solidFill>
            <a:schemeClr val="tx1"/>
          </a:solidFill>
          <a:latin typeface="+mn-lt"/>
          <a:ea typeface="+mn-ea"/>
          <a:cs typeface="+mn-cs"/>
        </a:defRPr>
      </a:lvl1pPr>
      <a:lvl2pPr marL="342868" algn="l" defTabSz="685735" rtl="0" eaLnBrk="1" latinLnBrk="0" hangingPunct="1">
        <a:defRPr sz="1350" kern="1200">
          <a:solidFill>
            <a:schemeClr val="tx1"/>
          </a:solidFill>
          <a:latin typeface="+mn-lt"/>
          <a:ea typeface="+mn-ea"/>
          <a:cs typeface="+mn-cs"/>
        </a:defRPr>
      </a:lvl2pPr>
      <a:lvl3pPr marL="685735" algn="l" defTabSz="685735" rtl="0" eaLnBrk="1" latinLnBrk="0" hangingPunct="1">
        <a:defRPr sz="1350" kern="1200">
          <a:solidFill>
            <a:schemeClr val="tx1"/>
          </a:solidFill>
          <a:latin typeface="+mn-lt"/>
          <a:ea typeface="+mn-ea"/>
          <a:cs typeface="+mn-cs"/>
        </a:defRPr>
      </a:lvl3pPr>
      <a:lvl4pPr marL="1028603" algn="l" defTabSz="685735" rtl="0" eaLnBrk="1" latinLnBrk="0" hangingPunct="1">
        <a:defRPr sz="1350" kern="1200">
          <a:solidFill>
            <a:schemeClr val="tx1"/>
          </a:solidFill>
          <a:latin typeface="+mn-lt"/>
          <a:ea typeface="+mn-ea"/>
          <a:cs typeface="+mn-cs"/>
        </a:defRPr>
      </a:lvl4pPr>
      <a:lvl5pPr marL="1371471" algn="l" defTabSz="685735" rtl="0" eaLnBrk="1" latinLnBrk="0" hangingPunct="1">
        <a:defRPr sz="1350" kern="1200">
          <a:solidFill>
            <a:schemeClr val="tx1"/>
          </a:solidFill>
          <a:latin typeface="+mn-lt"/>
          <a:ea typeface="+mn-ea"/>
          <a:cs typeface="+mn-cs"/>
        </a:defRPr>
      </a:lvl5pPr>
      <a:lvl6pPr marL="1714339" algn="l" defTabSz="685735" rtl="0" eaLnBrk="1" latinLnBrk="0" hangingPunct="1">
        <a:defRPr sz="1350" kern="1200">
          <a:solidFill>
            <a:schemeClr val="tx1"/>
          </a:solidFill>
          <a:latin typeface="+mn-lt"/>
          <a:ea typeface="+mn-ea"/>
          <a:cs typeface="+mn-cs"/>
        </a:defRPr>
      </a:lvl6pPr>
      <a:lvl7pPr marL="2057206" algn="l" defTabSz="685735" rtl="0" eaLnBrk="1" latinLnBrk="0" hangingPunct="1">
        <a:defRPr sz="1350" kern="1200">
          <a:solidFill>
            <a:schemeClr val="tx1"/>
          </a:solidFill>
          <a:latin typeface="+mn-lt"/>
          <a:ea typeface="+mn-ea"/>
          <a:cs typeface="+mn-cs"/>
        </a:defRPr>
      </a:lvl7pPr>
      <a:lvl8pPr marL="2400074" algn="l" defTabSz="685735" rtl="0" eaLnBrk="1" latinLnBrk="0" hangingPunct="1">
        <a:defRPr sz="1350" kern="1200">
          <a:solidFill>
            <a:schemeClr val="tx1"/>
          </a:solidFill>
          <a:latin typeface="+mn-lt"/>
          <a:ea typeface="+mn-ea"/>
          <a:cs typeface="+mn-cs"/>
        </a:defRPr>
      </a:lvl8pPr>
      <a:lvl9pPr marL="2742942" algn="l" defTabSz="6857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chart" Target="../charts/char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chart" Target="../charts/char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chart" Target="../charts/char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ECD1-848E-43C8-A9D0-4F62CDE66736}"/>
              </a:ext>
            </a:extLst>
          </p:cNvPr>
          <p:cNvSpPr>
            <a:spLocks noGrp="1"/>
          </p:cNvSpPr>
          <p:nvPr>
            <p:ph type="ctrTitle"/>
          </p:nvPr>
        </p:nvSpPr>
        <p:spPr/>
        <p:txBody>
          <a:bodyPr>
            <a:normAutofit fontScale="90000"/>
          </a:bodyPr>
          <a:lstStyle/>
          <a:p>
            <a:r>
              <a:rPr lang="nb-NO" dirty="0"/>
              <a:t>Dypdykk</a:t>
            </a:r>
            <a:br>
              <a:rPr lang="nb-NO" dirty="0"/>
            </a:br>
            <a:r>
              <a:rPr lang="nb-NO" dirty="0"/>
              <a:t>Innovasjonsbarometeret – Kjennetegn ved virksomheter som har samarbeidet</a:t>
            </a:r>
          </a:p>
        </p:txBody>
      </p:sp>
      <p:sp>
        <p:nvSpPr>
          <p:cNvPr id="3" name="Subtitle 2">
            <a:extLst>
              <a:ext uri="{FF2B5EF4-FFF2-40B4-BE49-F238E27FC236}">
                <a16:creationId xmlns:a16="http://schemas.microsoft.com/office/drawing/2014/main" id="{EFA9B89B-1950-4552-9FA8-8E0134AAA0A1}"/>
              </a:ext>
            </a:extLst>
          </p:cNvPr>
          <p:cNvSpPr>
            <a:spLocks noGrp="1"/>
          </p:cNvSpPr>
          <p:nvPr>
            <p:ph type="subTitle" idx="1"/>
          </p:nvPr>
        </p:nvSpPr>
        <p:spPr/>
        <p:txBody>
          <a:bodyPr/>
          <a:lstStyle/>
          <a:p>
            <a:r>
              <a:rPr lang="nb-NO" dirty="0"/>
              <a:t>Levert av Ipsos</a:t>
            </a:r>
          </a:p>
          <a:p>
            <a:r>
              <a:rPr lang="nb-NO" dirty="0"/>
              <a:t>Desember 2019</a:t>
            </a:r>
          </a:p>
        </p:txBody>
      </p:sp>
      <p:sp>
        <p:nvSpPr>
          <p:cNvPr id="4" name="Footer Placeholder 3">
            <a:extLst>
              <a:ext uri="{FF2B5EF4-FFF2-40B4-BE49-F238E27FC236}">
                <a16:creationId xmlns:a16="http://schemas.microsoft.com/office/drawing/2014/main" id="{CEE173B0-BAE5-4293-9FCA-96D8968A7055}"/>
              </a:ext>
            </a:extLst>
          </p:cNvPr>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232053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4095993" cy="440762"/>
          </a:xfrm>
          <a:prstGeom prst="rect">
            <a:avLst/>
          </a:prstGeom>
          <a:noFill/>
        </p:spPr>
        <p:txBody>
          <a:bodyPr wrap="none" rtlCol="0">
            <a:spAutoFit/>
          </a:bodyPr>
          <a:lstStyle/>
          <a:p>
            <a:r>
              <a:rPr lang="nb-NO" dirty="0">
                <a:ln w="3175">
                  <a:noFill/>
                </a:ln>
                <a:solidFill>
                  <a:schemeClr val="bg1"/>
                </a:solidFill>
              </a:rPr>
              <a:t>Samarbeid og type innovasjon</a:t>
            </a:r>
          </a:p>
        </p:txBody>
      </p:sp>
    </p:spTree>
    <p:extLst>
      <p:ext uri="{BB962C8B-B14F-4D97-AF65-F5344CB8AC3E}">
        <p14:creationId xmlns:p14="http://schemas.microsoft.com/office/powerpoint/2010/main" val="58759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Nær 1 av 3 innovasjoner inspirert av andres løsninger ble utviklet i samarbeid med Arbeidstakerorganisasjoner/tillitsvalgte</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856813"/>
            <a:ext cx="7766050" cy="246221"/>
          </a:xfrm>
          <a:prstGeom prst="rect">
            <a:avLst/>
          </a:prstGeom>
        </p:spPr>
        <p:txBody>
          <a:bodyPr vert="horz" wrap="square" lIns="0" tIns="0" rIns="0" bIns="0" rtlCol="0">
            <a:spAutoFit/>
          </a:bodyPr>
          <a:lstStyle/>
          <a:p>
            <a:pPr marL="4763"/>
            <a:r>
              <a:rPr lang="nb-NO" sz="800" i="1" dirty="0"/>
              <a:t>Q12: «Samarbeidet arbeidsplassen din med noen av de følgende under utviklingen av den nyeste innovasjonen?» krysset med Q8: «For den nyeste innovasjonen var…»</a:t>
            </a:r>
          </a:p>
          <a:p>
            <a:pPr marL="4763"/>
            <a:r>
              <a:rPr lang="nb-NO" sz="800" i="1" dirty="0"/>
              <a:t>Filterspørsmål: Kun stilt til de som har innført minst én innovasjon i løpet av de to siste årene. (n=644)</a:t>
            </a:r>
          </a:p>
        </p:txBody>
      </p:sp>
      <p:graphicFrame>
        <p:nvGraphicFramePr>
          <p:cNvPr id="11" name="Chart 10">
            <a:extLst>
              <a:ext uri="{FF2B5EF4-FFF2-40B4-BE49-F238E27FC236}">
                <a16:creationId xmlns:a16="http://schemas.microsoft.com/office/drawing/2014/main" id="{CF7EEC91-244F-4865-B570-4FC6BC39E6AC}"/>
              </a:ext>
            </a:extLst>
          </p:cNvPr>
          <p:cNvGraphicFramePr/>
          <p:nvPr>
            <p:extLst>
              <p:ext uri="{D42A27DB-BD31-4B8C-83A1-F6EECF244321}">
                <p14:modId xmlns:p14="http://schemas.microsoft.com/office/powerpoint/2010/main" val="4104686809"/>
              </p:ext>
            </p:extLst>
          </p:nvPr>
        </p:nvGraphicFramePr>
        <p:xfrm>
          <a:off x="2705100" y="957145"/>
          <a:ext cx="6181871" cy="405062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Rounded Corners 7">
            <a:extLst>
              <a:ext uri="{FF2B5EF4-FFF2-40B4-BE49-F238E27FC236}">
                <a16:creationId xmlns:a16="http://schemas.microsoft.com/office/drawing/2014/main" id="{1A0CC5FA-1026-4DF4-88F1-9519DDFA20C4}"/>
              </a:ext>
            </a:extLst>
          </p:cNvPr>
          <p:cNvSpPr/>
          <p:nvPr/>
        </p:nvSpPr>
        <p:spPr>
          <a:xfrm>
            <a:off x="693420" y="1562101"/>
            <a:ext cx="2027202" cy="230505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lumMod val="75000"/>
                    <a:lumOff val="25000"/>
                  </a:schemeClr>
                </a:solidFill>
              </a:rPr>
              <a:t>En større andel (21 %) enn snittet (11 %) av virksomhetene som egenutviklet sin nyeste innovasjon har samarbeidet med Utdannings- og forskningsinstitusjoner. Av virksomhetene hvis siste innovasjon var inspirert av andres løsninger, har flere av disse (27 %) enn snittet (20 %) samarbeidet med arbeidstakerorganisasjoner/ tillitsvalgte.</a:t>
            </a:r>
          </a:p>
          <a:p>
            <a:pPr algn="ctr"/>
            <a:endParaRPr lang="nb-NO" sz="900" dirty="0">
              <a:solidFill>
                <a:schemeClr val="tx1">
                  <a:lumMod val="75000"/>
                  <a:lumOff val="25000"/>
                </a:schemeClr>
              </a:solidFill>
            </a:endParaRPr>
          </a:p>
        </p:txBody>
      </p:sp>
    </p:spTree>
    <p:extLst>
      <p:ext uri="{BB962C8B-B14F-4D97-AF65-F5344CB8AC3E}">
        <p14:creationId xmlns:p14="http://schemas.microsoft.com/office/powerpoint/2010/main" val="53182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1 av 10 egenutviklede innovasjoner var utviklet i samarbeid med fylkeskommunale arbeidsplasser</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856813"/>
            <a:ext cx="7840608" cy="246221"/>
          </a:xfrm>
          <a:prstGeom prst="rect">
            <a:avLst/>
          </a:prstGeom>
        </p:spPr>
        <p:txBody>
          <a:bodyPr vert="horz" wrap="none" lIns="0" tIns="0" rIns="0" bIns="0" rtlCol="0">
            <a:spAutoFit/>
          </a:bodyPr>
          <a:lstStyle/>
          <a:p>
            <a:pPr marL="4763"/>
            <a:r>
              <a:rPr lang="nb-NO" sz="800" i="1" dirty="0"/>
              <a:t>Q12: «Samarbeidet arbeidsplassen din med noen av de følgende under utviklingen av den nyeste innovasjonen?» krysset med Q8: «For den nyeste innovasjonen var…»</a:t>
            </a:r>
          </a:p>
          <a:p>
            <a:pPr marL="4763"/>
            <a:r>
              <a:rPr lang="nb-NO" sz="800" i="1" dirty="0"/>
              <a:t>Filterspørsmål: Kun stilt til de som har innført minst én innovasjon i løpet av de to siste årene. (n=644)</a:t>
            </a:r>
          </a:p>
        </p:txBody>
      </p:sp>
      <p:graphicFrame>
        <p:nvGraphicFramePr>
          <p:cNvPr id="11" name="Chart 10">
            <a:extLst>
              <a:ext uri="{FF2B5EF4-FFF2-40B4-BE49-F238E27FC236}">
                <a16:creationId xmlns:a16="http://schemas.microsoft.com/office/drawing/2014/main" id="{CF7EEC91-244F-4865-B570-4FC6BC39E6AC}"/>
              </a:ext>
            </a:extLst>
          </p:cNvPr>
          <p:cNvGraphicFramePr/>
          <p:nvPr>
            <p:extLst>
              <p:ext uri="{D42A27DB-BD31-4B8C-83A1-F6EECF244321}">
                <p14:modId xmlns:p14="http://schemas.microsoft.com/office/powerpoint/2010/main" val="871371254"/>
              </p:ext>
            </p:extLst>
          </p:nvPr>
        </p:nvGraphicFramePr>
        <p:xfrm>
          <a:off x="232375" y="957145"/>
          <a:ext cx="8654595" cy="4050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16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1" y="447776"/>
            <a:ext cx="7860030" cy="304699"/>
          </a:xfrm>
        </p:spPr>
        <p:txBody>
          <a:bodyPr>
            <a:noAutofit/>
          </a:bodyPr>
          <a:lstStyle/>
          <a:p>
            <a:r>
              <a:rPr lang="nb-NO" sz="1800" dirty="0"/>
              <a:t>Eksternt samarbeid har oftere enn snittet vært i forbindelse med egenutviklet innovasjon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8232775" cy="369332"/>
          </a:xfrm>
          <a:prstGeom prst="rect">
            <a:avLst/>
          </a:prstGeom>
        </p:spPr>
        <p:txBody>
          <a:bodyPr vert="horz" wrap="square" lIns="0" tIns="0" rIns="0" bIns="0" rtlCol="0">
            <a:spAutoFit/>
          </a:bodyPr>
          <a:lstStyle/>
          <a:p>
            <a:pPr marL="4763"/>
            <a:r>
              <a:rPr lang="nb-NO" sz="800" i="1" dirty="0"/>
              <a:t>Om virksomheten har samarbeidet internt innen eget departementsområde eller med eksterne aktører (Basert på Q12: «Samarbeidet arbeidsplassen din med noen av de følgende under utviklingen av den nyeste innovasjonen?» krysset med Q8: «For den nyeste innovasjonen var …» (Base: n=506) Filterspørsmål: Kun stilt til de som har innført minst én innovasjon i løpet av de to siste årene og har samarbeidet med andre utenfor egen arbeidsplass</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747685546"/>
              </p:ext>
            </p:extLst>
          </p:nvPr>
        </p:nvGraphicFramePr>
        <p:xfrm>
          <a:off x="3138494" y="752474"/>
          <a:ext cx="5758617" cy="385127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693420" y="1571625"/>
            <a:ext cx="2027202" cy="19812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En større andel (51 %) enn snittet (46 %), av virksomhetene som har samarbeidet med en ekstern aktør, svarer at deres nyeste innovasjon var inspirert av andres løsninger men vesentlig tilpasset egen arbeidsplass.</a:t>
            </a:r>
          </a:p>
        </p:txBody>
      </p:sp>
    </p:spTree>
    <p:extLst>
      <p:ext uri="{BB962C8B-B14F-4D97-AF65-F5344CB8AC3E}">
        <p14:creationId xmlns:p14="http://schemas.microsoft.com/office/powerpoint/2010/main" val="38960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013549" cy="304699"/>
          </a:xfrm>
        </p:spPr>
        <p:txBody>
          <a:bodyPr>
            <a:noAutofit/>
          </a:bodyPr>
          <a:lstStyle/>
          <a:p>
            <a:r>
              <a:rPr lang="nb-NO" sz="1800" dirty="0"/>
              <a:t>Signifikant flere av virksomhetene som ikke har innført innovasjon de siste to årene, er enige i at de ikke opplever noen problemer med å samarbeide internt </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8232775" cy="246221"/>
          </a:xfrm>
          <a:prstGeom prst="rect">
            <a:avLst/>
          </a:prstGeom>
        </p:spPr>
        <p:txBody>
          <a:bodyPr vert="horz" wrap="square" lIns="0" tIns="0" rIns="0" bIns="0" rtlCol="0">
            <a:spAutoFit/>
          </a:bodyPr>
          <a:lstStyle/>
          <a:p>
            <a:pPr marL="4763"/>
            <a:r>
              <a:rPr lang="nb-NO" sz="800" i="1" dirty="0"/>
              <a:t>Q4: «Har din arbeidsplass i løpet av de to siste årene innført følgende» – «Innført minst én innovasjon» </a:t>
            </a:r>
            <a:r>
              <a:rPr lang="nb-NO" sz="800" dirty="0"/>
              <a:t>krysset med </a:t>
            </a:r>
            <a:r>
              <a:rPr lang="nb-NO" sz="800" i="1" dirty="0"/>
              <a:t>Q31: «Hvor enig eller uenig er du i følgende utsagn om din arbeidsplass?» – «Vi opplever ingen problemer med å samarbeide internt på arbeidsplassen» (Base: n=762)</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71884CAA-3CA4-4B5E-930E-E1DA6272A03E}"/>
              </a:ext>
            </a:extLst>
          </p:cNvPr>
          <p:cNvGraphicFramePr/>
          <p:nvPr>
            <p:extLst>
              <p:ext uri="{D42A27DB-BD31-4B8C-83A1-F6EECF244321}">
                <p14:modId xmlns:p14="http://schemas.microsoft.com/office/powerpoint/2010/main" val="3291024804"/>
              </p:ext>
            </p:extLst>
          </p:nvPr>
        </p:nvGraphicFramePr>
        <p:xfrm>
          <a:off x="503237" y="1238250"/>
          <a:ext cx="8203733" cy="33655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Rounded Corners 3">
            <a:extLst>
              <a:ext uri="{FF2B5EF4-FFF2-40B4-BE49-F238E27FC236}">
                <a16:creationId xmlns:a16="http://schemas.microsoft.com/office/drawing/2014/main" id="{8C34EA88-3243-4B6B-91D1-034C93F89C74}"/>
              </a:ext>
            </a:extLst>
          </p:cNvPr>
          <p:cNvSpPr/>
          <p:nvPr/>
        </p:nvSpPr>
        <p:spPr>
          <a:xfrm>
            <a:off x="2128837" y="876300"/>
            <a:ext cx="4886325" cy="561975"/>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i="1" dirty="0">
                <a:solidFill>
                  <a:schemeClr val="tx1"/>
                </a:solidFill>
              </a:rPr>
              <a:t>«Har innført minst én innovasjon de siste to årene»</a:t>
            </a:r>
            <a:r>
              <a:rPr lang="nb-NO" sz="1100" dirty="0">
                <a:solidFill>
                  <a:schemeClr val="tx1"/>
                </a:solidFill>
              </a:rPr>
              <a:t>, </a:t>
            </a:r>
          </a:p>
          <a:p>
            <a:pPr algn="ctr"/>
            <a:r>
              <a:rPr lang="nb-NO" sz="1100" dirty="0">
                <a:solidFill>
                  <a:schemeClr val="tx1"/>
                </a:solidFill>
              </a:rPr>
              <a:t>mot om de er enig eller uenig i om at </a:t>
            </a:r>
            <a:r>
              <a:rPr lang="nb-NO" sz="1100" i="1" dirty="0">
                <a:solidFill>
                  <a:schemeClr val="tx1"/>
                </a:solidFill>
              </a:rPr>
              <a:t>«de ikke opplever noen problemer med å samarbeide internt på arbeidsplassen»</a:t>
            </a:r>
            <a:r>
              <a:rPr lang="nb-NO" sz="1100" dirty="0">
                <a:solidFill>
                  <a:schemeClr val="tx1"/>
                </a:solidFill>
              </a:rPr>
              <a:t>.</a:t>
            </a:r>
          </a:p>
        </p:txBody>
      </p:sp>
    </p:spTree>
    <p:extLst>
      <p:ext uri="{BB962C8B-B14F-4D97-AF65-F5344CB8AC3E}">
        <p14:creationId xmlns:p14="http://schemas.microsoft.com/office/powerpoint/2010/main" val="128334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chor="ctr">
            <a:noAutofit/>
          </a:bodyPr>
          <a:lstStyle/>
          <a:p>
            <a:r>
              <a:rPr lang="nb-NO" sz="1800" dirty="0"/>
              <a:t>Nær 6 av 10 svarer at måten de samarbeider på tvers av sektorene på, fremmet den nyeste innovasjonen på deres arbeidsplass, uavhengig av type innovasjon innført</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741672"/>
            <a:ext cx="8004175" cy="246221"/>
          </a:xfrm>
          <a:prstGeom prst="rect">
            <a:avLst/>
          </a:prstGeom>
        </p:spPr>
        <p:txBody>
          <a:bodyPr vert="horz" wrap="square" lIns="0" tIns="0" rIns="0" bIns="0" rtlCol="0">
            <a:spAutoFit/>
          </a:bodyPr>
          <a:lstStyle/>
          <a:p>
            <a:pPr marL="4763"/>
            <a:r>
              <a:rPr lang="nb-NO" sz="800" i="1" dirty="0"/>
              <a:t>Q25: «Tenk konkret på den nyeste innovasjonen på din arbeidsplass. Hvilke faktorer fremmet eller hemmet innovasjonen?» – «Måten vi samarbeider på tvers av sektorene på» Krysset med Q8: «For den nyeste innovasjonen var…» (Base: n=644, filter: Kun de som har innført minst én innovasjon i løpet av de to siste årene)</a:t>
            </a:r>
          </a:p>
        </p:txBody>
      </p:sp>
      <p:graphicFrame>
        <p:nvGraphicFramePr>
          <p:cNvPr id="5" name="Chart 4">
            <a:extLst>
              <a:ext uri="{FF2B5EF4-FFF2-40B4-BE49-F238E27FC236}">
                <a16:creationId xmlns:a16="http://schemas.microsoft.com/office/drawing/2014/main" id="{0D506DE4-22D2-4123-B82C-4D6EAC6A8373}"/>
              </a:ext>
            </a:extLst>
          </p:cNvPr>
          <p:cNvGraphicFramePr/>
          <p:nvPr>
            <p:extLst>
              <p:ext uri="{D42A27DB-BD31-4B8C-83A1-F6EECF244321}">
                <p14:modId xmlns:p14="http://schemas.microsoft.com/office/powerpoint/2010/main" val="1193755889"/>
              </p:ext>
            </p:extLst>
          </p:nvPr>
        </p:nvGraphicFramePr>
        <p:xfrm>
          <a:off x="0" y="1227512"/>
          <a:ext cx="9022976" cy="26001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88738BA-1640-4BE3-8DF0-9C0170060A14}"/>
              </a:ext>
            </a:extLst>
          </p:cNvPr>
          <p:cNvSpPr txBox="1"/>
          <p:nvPr/>
        </p:nvSpPr>
        <p:spPr>
          <a:xfrm>
            <a:off x="255120" y="957560"/>
            <a:ext cx="8417860" cy="461665"/>
          </a:xfrm>
          <a:prstGeom prst="rect">
            <a:avLst/>
          </a:prstGeom>
          <a:noFill/>
        </p:spPr>
        <p:txBody>
          <a:bodyPr wrap="square" rtlCol="0">
            <a:spAutoFit/>
          </a:bodyPr>
          <a:lstStyle/>
          <a:p>
            <a:pPr algn="ctr"/>
            <a:r>
              <a:rPr lang="nb-NO" sz="1200" dirty="0"/>
              <a:t>Q25: Tenk konkret på den nyeste innovasjonen på din arbeidsplass. Hvilke faktorer fremmet eller hemmet innovasjonen? </a:t>
            </a:r>
            <a:r>
              <a:rPr lang="nb-NO" sz="1200" i="1" dirty="0"/>
              <a:t>«Måten vi samarbeider på tvers av sektorene på».</a:t>
            </a:r>
          </a:p>
        </p:txBody>
      </p:sp>
      <p:sp>
        <p:nvSpPr>
          <p:cNvPr id="8" name="Rectangle: Rounded Corners 7">
            <a:extLst>
              <a:ext uri="{FF2B5EF4-FFF2-40B4-BE49-F238E27FC236}">
                <a16:creationId xmlns:a16="http://schemas.microsoft.com/office/drawing/2014/main" id="{4ECCF3F9-0555-4866-B154-345421F80BEF}"/>
              </a:ext>
            </a:extLst>
          </p:cNvPr>
          <p:cNvSpPr/>
          <p:nvPr/>
        </p:nvSpPr>
        <p:spPr>
          <a:xfrm>
            <a:off x="1608043" y="3892924"/>
            <a:ext cx="5936877" cy="83147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Det er ingen eller små variasjoner mellom forskjellige nedbrytninger som virksomhetsstørrelse i dette spørsmålet. Det vil si at det ikke er noen signifikante forskjeller i besvarelsene i om denne faktoren fremmet eller hemmet den nyeste innovasjonen på arbeidsplassen.</a:t>
            </a:r>
          </a:p>
        </p:txBody>
      </p:sp>
    </p:spTree>
    <p:extLst>
      <p:ext uri="{BB962C8B-B14F-4D97-AF65-F5344CB8AC3E}">
        <p14:creationId xmlns:p14="http://schemas.microsoft.com/office/powerpoint/2010/main" val="925890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31609" y="447776"/>
            <a:ext cx="8440953" cy="304699"/>
          </a:xfrm>
        </p:spPr>
        <p:txBody>
          <a:bodyPr anchor="ctr">
            <a:noAutofit/>
          </a:bodyPr>
          <a:lstStyle/>
          <a:p>
            <a:r>
              <a:rPr lang="nb-NO" sz="1800" dirty="0"/>
              <a:t>Nær 5 av 10 offentlige virksomheter som ikke har innført, men satt i gang utviklingen av innovasjon i løpet av de to siste årene, svarer at måten de samarbeider på tvers av sektorene på, fremmet den nyeste innovasjonsprosessen</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723368"/>
            <a:ext cx="8442325" cy="369332"/>
          </a:xfrm>
          <a:prstGeom prst="rect">
            <a:avLst/>
          </a:prstGeom>
        </p:spPr>
        <p:txBody>
          <a:bodyPr vert="horz" wrap="square" lIns="0" tIns="0" rIns="0" bIns="0" rtlCol="0">
            <a:spAutoFit/>
          </a:bodyPr>
          <a:lstStyle/>
          <a:p>
            <a:pPr marL="4763"/>
            <a:r>
              <a:rPr lang="nb-NO" sz="800" i="1" dirty="0"/>
              <a:t>Q27: «</a:t>
            </a:r>
            <a:r>
              <a:rPr lang="nb-NO" sz="800" dirty="0"/>
              <a:t>Tenk konkret på det nyeste innovasjonsarbeidet på din arbeidsplass. Hvilke faktorer har fremmet eller hemmet innovasjonsprosessen?</a:t>
            </a:r>
            <a:r>
              <a:rPr lang="nb-NO" sz="800" i="1" dirty="0"/>
              <a:t>» – «Måten vi samarbeider på tvers av sektorene på» krysset med Q5 Vi har registrert ditt svar om at ingen innovasjon er tatt i bruk. Har det vært satt i gang utvikling av innovasjoner i løpet av de to siste årene?» – Svart: «Ja»: (Base: n=41, filter: Kun de som </a:t>
            </a:r>
            <a:r>
              <a:rPr lang="nb-NO" sz="800" i="1" u="sng" dirty="0"/>
              <a:t>IKKE</a:t>
            </a:r>
            <a:r>
              <a:rPr lang="nb-NO" sz="800" i="1" dirty="0"/>
              <a:t> har innført en innovasjon i løpet av de to siste årene, men har igangsatt utvikling av innovasjoner i løpet av de to siste årene)</a:t>
            </a:r>
          </a:p>
        </p:txBody>
      </p:sp>
      <p:graphicFrame>
        <p:nvGraphicFramePr>
          <p:cNvPr id="5" name="Chart 4">
            <a:extLst>
              <a:ext uri="{FF2B5EF4-FFF2-40B4-BE49-F238E27FC236}">
                <a16:creationId xmlns:a16="http://schemas.microsoft.com/office/drawing/2014/main" id="{0D506DE4-22D2-4123-B82C-4D6EAC6A8373}"/>
              </a:ext>
            </a:extLst>
          </p:cNvPr>
          <p:cNvGraphicFramePr/>
          <p:nvPr>
            <p:extLst>
              <p:ext uri="{D42A27DB-BD31-4B8C-83A1-F6EECF244321}">
                <p14:modId xmlns:p14="http://schemas.microsoft.com/office/powerpoint/2010/main" val="3035225590"/>
              </p:ext>
            </p:extLst>
          </p:nvPr>
        </p:nvGraphicFramePr>
        <p:xfrm>
          <a:off x="0" y="1227512"/>
          <a:ext cx="9022976" cy="26001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88738BA-1640-4BE3-8DF0-9C0170060A14}"/>
              </a:ext>
            </a:extLst>
          </p:cNvPr>
          <p:cNvSpPr txBox="1"/>
          <p:nvPr/>
        </p:nvSpPr>
        <p:spPr>
          <a:xfrm>
            <a:off x="255120" y="1114424"/>
            <a:ext cx="8417860" cy="461665"/>
          </a:xfrm>
          <a:prstGeom prst="rect">
            <a:avLst/>
          </a:prstGeom>
          <a:noFill/>
        </p:spPr>
        <p:txBody>
          <a:bodyPr wrap="square" rtlCol="0">
            <a:spAutoFit/>
          </a:bodyPr>
          <a:lstStyle/>
          <a:p>
            <a:pPr algn="ctr"/>
            <a:r>
              <a:rPr lang="nb-NO" sz="1200" dirty="0"/>
              <a:t>Q27: Tenk konkret på det nyeste innovasjonsarbeidet på din arbeidsplass. Hvilke faktorer har fremmet eller hemmet innovasjonsprosessen?: </a:t>
            </a:r>
            <a:r>
              <a:rPr lang="nb-NO" sz="1200" i="1" dirty="0"/>
              <a:t>«Måten vi samarbeider på tvers av sektorene på».</a:t>
            </a:r>
          </a:p>
        </p:txBody>
      </p:sp>
      <p:sp>
        <p:nvSpPr>
          <p:cNvPr id="8" name="Rectangle: Rounded Corners 7">
            <a:extLst>
              <a:ext uri="{FF2B5EF4-FFF2-40B4-BE49-F238E27FC236}">
                <a16:creationId xmlns:a16="http://schemas.microsoft.com/office/drawing/2014/main" id="{4ECCF3F9-0555-4866-B154-345421F80BEF}"/>
              </a:ext>
            </a:extLst>
          </p:cNvPr>
          <p:cNvSpPr/>
          <p:nvPr/>
        </p:nvSpPr>
        <p:spPr>
          <a:xfrm>
            <a:off x="1608043" y="4305300"/>
            <a:ext cx="5936877" cy="295275"/>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I dette spørsmålet er basen alt for liten til å ha med eventuelle nedbrytninger. </a:t>
            </a:r>
          </a:p>
        </p:txBody>
      </p:sp>
      <p:sp>
        <p:nvSpPr>
          <p:cNvPr id="4" name="Oval 3">
            <a:extLst>
              <a:ext uri="{FF2B5EF4-FFF2-40B4-BE49-F238E27FC236}">
                <a16:creationId xmlns:a16="http://schemas.microsoft.com/office/drawing/2014/main" id="{F9088043-4E50-40E0-B81D-BD0F9DBCF99E}"/>
              </a:ext>
            </a:extLst>
          </p:cNvPr>
          <p:cNvSpPr/>
          <p:nvPr/>
        </p:nvSpPr>
        <p:spPr>
          <a:xfrm>
            <a:off x="107950" y="3892924"/>
            <a:ext cx="1377950" cy="830444"/>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NB: Liten base = 41</a:t>
            </a:r>
          </a:p>
        </p:txBody>
      </p:sp>
    </p:spTree>
    <p:extLst>
      <p:ext uri="{BB962C8B-B14F-4D97-AF65-F5344CB8AC3E}">
        <p14:creationId xmlns:p14="http://schemas.microsoft.com/office/powerpoint/2010/main" val="236817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5418471" cy="440762"/>
          </a:xfrm>
          <a:prstGeom prst="rect">
            <a:avLst/>
          </a:prstGeom>
          <a:noFill/>
        </p:spPr>
        <p:txBody>
          <a:bodyPr wrap="none" rtlCol="0">
            <a:spAutoFit/>
          </a:bodyPr>
          <a:lstStyle/>
          <a:p>
            <a:r>
              <a:rPr lang="nb-NO" dirty="0">
                <a:ln w="3175">
                  <a:noFill/>
                </a:ln>
                <a:solidFill>
                  <a:schemeClr val="bg1"/>
                </a:solidFill>
              </a:rPr>
              <a:t>Samarbeid og størrelse på virksomheten</a:t>
            </a:r>
          </a:p>
        </p:txBody>
      </p:sp>
    </p:spTree>
    <p:extLst>
      <p:ext uri="{BB962C8B-B14F-4D97-AF65-F5344CB8AC3E}">
        <p14:creationId xmlns:p14="http://schemas.microsoft.com/office/powerpoint/2010/main" val="3519283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chor="ctr">
            <a:noAutofit/>
          </a:bodyPr>
          <a:lstStyle/>
          <a:p>
            <a:r>
              <a:rPr lang="nb-NO" sz="1800" dirty="0"/>
              <a:t>Nær en tredjedel av offentlige virksomheter med 50 ansatte + som har innført minst en innovasjon, har samarbeidet med private aktører under utviklingen av den nyeste innovasjonen</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34D53FA-047B-439A-B9FC-7749746D4213}"/>
              </a:ext>
            </a:extLst>
          </p:cNvPr>
          <p:cNvGraphicFramePr/>
          <p:nvPr>
            <p:extLst>
              <p:ext uri="{D42A27DB-BD31-4B8C-83A1-F6EECF244321}">
                <p14:modId xmlns:p14="http://schemas.microsoft.com/office/powerpoint/2010/main" val="2332154198"/>
              </p:ext>
            </p:extLst>
          </p:nvPr>
        </p:nvGraphicFramePr>
        <p:xfrm>
          <a:off x="232375" y="952500"/>
          <a:ext cx="8654595" cy="408304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AF03043-EA33-4E5E-ADF6-2A91FC565E80}"/>
              </a:ext>
            </a:extLst>
          </p:cNvPr>
          <p:cNvSpPr txBox="1"/>
          <p:nvPr/>
        </p:nvSpPr>
        <p:spPr>
          <a:xfrm>
            <a:off x="34925" y="4856813"/>
            <a:ext cx="9109075" cy="246221"/>
          </a:xfrm>
          <a:prstGeom prst="rect">
            <a:avLst/>
          </a:prstGeom>
        </p:spPr>
        <p:txBody>
          <a:bodyPr vert="horz" wrap="square" lIns="0" tIns="0" rIns="0" bIns="0" rtlCol="0">
            <a:spAutoFit/>
          </a:bodyPr>
          <a:lstStyle/>
          <a:p>
            <a:pPr marL="4763"/>
            <a:r>
              <a:rPr lang="nb-NO" sz="800" i="1" dirty="0"/>
              <a:t>«Q12: Samarbeidet arbeidsplassen din med noen av de følgende under utviklingen av den nyeste innovasjonen?» krysset med Qansatte: «antall ansatte på arbeidsplassen» (Base: n=644) Filterspørsmål:Q12, Kun stilt til de som har innført minst én innovasjon i løpet av de to siste årene.</a:t>
            </a:r>
          </a:p>
        </p:txBody>
      </p:sp>
    </p:spTree>
    <p:extLst>
      <p:ext uri="{BB962C8B-B14F-4D97-AF65-F5344CB8AC3E}">
        <p14:creationId xmlns:p14="http://schemas.microsoft.com/office/powerpoint/2010/main" val="48950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16 % av de offentlige virksomhetene med 3-9 ansatte har ikke samarbeidet med andre utenfor egen arbeidsplass under utviklingen av den nyeste innovasjonen</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34D53FA-047B-439A-B9FC-7749746D4213}"/>
              </a:ext>
            </a:extLst>
          </p:cNvPr>
          <p:cNvGraphicFramePr/>
          <p:nvPr>
            <p:extLst>
              <p:ext uri="{D42A27DB-BD31-4B8C-83A1-F6EECF244321}">
                <p14:modId xmlns:p14="http://schemas.microsoft.com/office/powerpoint/2010/main" val="1591232272"/>
              </p:ext>
            </p:extLst>
          </p:nvPr>
        </p:nvGraphicFramePr>
        <p:xfrm>
          <a:off x="232375" y="957145"/>
          <a:ext cx="8654595" cy="405062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AF03043-EA33-4E5E-ADF6-2A91FC565E80}"/>
              </a:ext>
            </a:extLst>
          </p:cNvPr>
          <p:cNvSpPr txBox="1"/>
          <p:nvPr/>
        </p:nvSpPr>
        <p:spPr>
          <a:xfrm>
            <a:off x="34925" y="4856813"/>
            <a:ext cx="9037638" cy="246221"/>
          </a:xfrm>
          <a:prstGeom prst="rect">
            <a:avLst/>
          </a:prstGeom>
        </p:spPr>
        <p:txBody>
          <a:bodyPr vert="horz" wrap="square" lIns="0" tIns="0" rIns="0" bIns="0" rtlCol="0">
            <a:spAutoFit/>
          </a:bodyPr>
          <a:lstStyle/>
          <a:p>
            <a:pPr marL="4763"/>
            <a:r>
              <a:rPr lang="nb-NO" sz="800" i="1" dirty="0"/>
              <a:t>«Q12: Samarbeidet arbeidsplassen din med noen av de følgende under utviklingen av den nyeste innovasjonen?» krysset med Qansatte: «antall ansatte på arbeidsplassen» (Base: n=644) Filterspørsmål:Q12, Kun stilt til de som har innført minst én innovasjon i løpet av de to siste årene.</a:t>
            </a:r>
          </a:p>
        </p:txBody>
      </p:sp>
    </p:spTree>
    <p:extLst>
      <p:ext uri="{BB962C8B-B14F-4D97-AF65-F5344CB8AC3E}">
        <p14:creationId xmlns:p14="http://schemas.microsoft.com/office/powerpoint/2010/main" val="55000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1526380" cy="440762"/>
          </a:xfrm>
          <a:prstGeom prst="rect">
            <a:avLst/>
          </a:prstGeom>
          <a:noFill/>
        </p:spPr>
        <p:txBody>
          <a:bodyPr wrap="none" rtlCol="0">
            <a:spAutoFit/>
          </a:bodyPr>
          <a:lstStyle/>
          <a:p>
            <a:r>
              <a:rPr lang="nb-NO" dirty="0">
                <a:ln w="3175">
                  <a:noFill/>
                </a:ln>
                <a:solidFill>
                  <a:schemeClr val="bg1"/>
                </a:solidFill>
              </a:rPr>
              <a:t>Innledning</a:t>
            </a:r>
          </a:p>
        </p:txBody>
      </p:sp>
    </p:spTree>
    <p:extLst>
      <p:ext uri="{BB962C8B-B14F-4D97-AF65-F5344CB8AC3E}">
        <p14:creationId xmlns:p14="http://schemas.microsoft.com/office/powerpoint/2010/main" val="2437766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1" y="447776"/>
            <a:ext cx="7860030" cy="304699"/>
          </a:xfrm>
        </p:spPr>
        <p:txBody>
          <a:bodyPr anchor="ctr">
            <a:noAutofit/>
          </a:bodyPr>
          <a:lstStyle/>
          <a:p>
            <a:r>
              <a:rPr lang="nb-NO" sz="1800" dirty="0"/>
              <a:t>Blant virksomhetene som har samarbeidet med andre, svarer en lavere andel av de minste offentlige virksomhetene (3-9 ansatte) at de har hatt eksternt samarbeid utenfor eget departementsområde</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8232775" cy="369332"/>
          </a:xfrm>
          <a:prstGeom prst="rect">
            <a:avLst/>
          </a:prstGeom>
        </p:spPr>
        <p:txBody>
          <a:bodyPr vert="horz" wrap="square" lIns="0" tIns="0" rIns="0" bIns="0" rtlCol="0">
            <a:spAutoFit/>
          </a:bodyPr>
          <a:lstStyle/>
          <a:p>
            <a:pPr marL="4763"/>
            <a:r>
              <a:rPr lang="nb-NO" sz="800" i="1" dirty="0"/>
              <a:t>Om virksomheten har samarbeidet internt innen eget departementsområde eller med eksterne aktører (Basert på Q12: «Samarbeidet arbeidsplassen din med noen av de følgende under utviklingen av den nyeste innovasjonen?» krysset med Qansatte: «antall ansatte på arbeidsplassen» (Base: n=506) Filterspørsmål: Kun stilt til de som har innført minst én innovasjon i løpet av de to siste årene og har samarbeidet med andre utenfor egen arbeidsplass</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1027948474"/>
              </p:ext>
            </p:extLst>
          </p:nvPr>
        </p:nvGraphicFramePr>
        <p:xfrm>
          <a:off x="3138494" y="752474"/>
          <a:ext cx="5758617" cy="385127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693420" y="1819275"/>
            <a:ext cx="2027202" cy="15240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Kun 65 % av de minste virksomhetene i denne undersøkelsen har utviklet den siste innovasjonen i samarbeid med en ekstern virksomhet, mot 84 % av de største med over 20 ansatte.</a:t>
            </a:r>
          </a:p>
        </p:txBody>
      </p:sp>
    </p:spTree>
    <p:extLst>
      <p:ext uri="{BB962C8B-B14F-4D97-AF65-F5344CB8AC3E}">
        <p14:creationId xmlns:p14="http://schemas.microsoft.com/office/powerpoint/2010/main" val="182949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1" y="447776"/>
            <a:ext cx="7860030" cy="304699"/>
          </a:xfrm>
        </p:spPr>
        <p:txBody>
          <a:bodyPr>
            <a:noAutofit/>
          </a:bodyPr>
          <a:lstStyle/>
          <a:p>
            <a:r>
              <a:rPr lang="nb-NO" sz="1800" dirty="0"/>
              <a:t>9 av 10 virksomheter med 3-9 ansatte er enige (helt + delvis enig) i at de ikke opplever noen problemer med å samarbeide internt på arbeidsplassen </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846479"/>
            <a:ext cx="8232775" cy="246221"/>
          </a:xfrm>
          <a:prstGeom prst="rect">
            <a:avLst/>
          </a:prstGeom>
        </p:spPr>
        <p:txBody>
          <a:bodyPr vert="horz" wrap="square" lIns="0" tIns="0" rIns="0" bIns="0" rtlCol="0">
            <a:spAutoFit/>
          </a:bodyPr>
          <a:lstStyle/>
          <a:p>
            <a:pPr marL="4763"/>
            <a:r>
              <a:rPr lang="nb-NO" sz="800" i="1" dirty="0"/>
              <a:t>Qansatte: «antall ansatte på arbeidsplassen» </a:t>
            </a:r>
            <a:r>
              <a:rPr lang="nb-NO" sz="800" dirty="0"/>
              <a:t>krysset med Q31: </a:t>
            </a:r>
            <a:r>
              <a:rPr lang="nb-NO" sz="800" i="1" dirty="0"/>
              <a:t>«Hvor enig eller uenig er du i følgende utsagn om din arbeidsplass?» – «Utsagn: Vi opplever ingen problemer med å samarbeide internt på arbeidsplassen.» (Base: n=762)</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71884CAA-3CA4-4B5E-930E-E1DA6272A03E}"/>
              </a:ext>
            </a:extLst>
          </p:cNvPr>
          <p:cNvGraphicFramePr/>
          <p:nvPr>
            <p:extLst>
              <p:ext uri="{D42A27DB-BD31-4B8C-83A1-F6EECF244321}">
                <p14:modId xmlns:p14="http://schemas.microsoft.com/office/powerpoint/2010/main" val="3421144814"/>
              </p:ext>
            </p:extLst>
          </p:nvPr>
        </p:nvGraphicFramePr>
        <p:xfrm>
          <a:off x="2505075" y="808038"/>
          <a:ext cx="6201895" cy="3795712"/>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84AD4BF1-560E-4924-A362-5B5AA915BDA3}"/>
              </a:ext>
            </a:extLst>
          </p:cNvPr>
          <p:cNvSpPr/>
          <p:nvPr/>
        </p:nvSpPr>
        <p:spPr>
          <a:xfrm>
            <a:off x="409575" y="1819275"/>
            <a:ext cx="2000250" cy="184785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Mot 9 % av de offentlige virksomhetene med mellom 3-9 ansatte, svarer hele 27 % av de største, (50 + ansatte) at de er delvis eller helt uenig i at de ikke opplever noen problemer med å samarbeide internt på arbeidsplassen. </a:t>
            </a:r>
          </a:p>
        </p:txBody>
      </p:sp>
    </p:spTree>
    <p:extLst>
      <p:ext uri="{BB962C8B-B14F-4D97-AF65-F5344CB8AC3E}">
        <p14:creationId xmlns:p14="http://schemas.microsoft.com/office/powerpoint/2010/main" val="24412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chor="ctr">
            <a:noAutofit/>
          </a:bodyPr>
          <a:lstStyle/>
          <a:p>
            <a:r>
              <a:rPr lang="nb-NO" sz="1800" dirty="0"/>
              <a:t>Nær 6 av 10 svarer at måten de samarbeider på tvers av sektorene på, fremmet den nyeste innovasjonen på deres arbeidsplass, uavhengig av størrelse på virksomheten</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856813"/>
            <a:ext cx="8004175" cy="246221"/>
          </a:xfrm>
          <a:prstGeom prst="rect">
            <a:avLst/>
          </a:prstGeom>
        </p:spPr>
        <p:txBody>
          <a:bodyPr vert="horz" wrap="square" lIns="0" tIns="0" rIns="0" bIns="0" rtlCol="0">
            <a:spAutoFit/>
          </a:bodyPr>
          <a:lstStyle/>
          <a:p>
            <a:pPr marL="4763"/>
            <a:r>
              <a:rPr lang="nb-NO" sz="800" i="1" dirty="0"/>
              <a:t>Q25: «Tenk konkret på den nyeste innovasjonen på din arbeidsplass. Hvilke faktorer fremmet eller hemmet innovasjonen?» – «Måten vi samarbeider på tvers av sektorene på» krysset med «Antall ansatte på arbeidsplassen» (Base: n=644, filter: Kun de som har innført minst én innovasjon i løpet av de to siste årene)</a:t>
            </a:r>
          </a:p>
        </p:txBody>
      </p:sp>
      <p:graphicFrame>
        <p:nvGraphicFramePr>
          <p:cNvPr id="5" name="Chart 4">
            <a:extLst>
              <a:ext uri="{FF2B5EF4-FFF2-40B4-BE49-F238E27FC236}">
                <a16:creationId xmlns:a16="http://schemas.microsoft.com/office/drawing/2014/main" id="{0D506DE4-22D2-4123-B82C-4D6EAC6A8373}"/>
              </a:ext>
            </a:extLst>
          </p:cNvPr>
          <p:cNvGraphicFramePr/>
          <p:nvPr>
            <p:extLst>
              <p:ext uri="{D42A27DB-BD31-4B8C-83A1-F6EECF244321}">
                <p14:modId xmlns:p14="http://schemas.microsoft.com/office/powerpoint/2010/main" val="2601764190"/>
              </p:ext>
            </p:extLst>
          </p:nvPr>
        </p:nvGraphicFramePr>
        <p:xfrm>
          <a:off x="0" y="1321361"/>
          <a:ext cx="9022976" cy="26001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88738BA-1640-4BE3-8DF0-9C0170060A14}"/>
              </a:ext>
            </a:extLst>
          </p:cNvPr>
          <p:cNvSpPr txBox="1"/>
          <p:nvPr/>
        </p:nvSpPr>
        <p:spPr>
          <a:xfrm>
            <a:off x="255120" y="974377"/>
            <a:ext cx="8417860" cy="461665"/>
          </a:xfrm>
          <a:prstGeom prst="rect">
            <a:avLst/>
          </a:prstGeom>
          <a:noFill/>
        </p:spPr>
        <p:txBody>
          <a:bodyPr wrap="square" rtlCol="0">
            <a:spAutoFit/>
          </a:bodyPr>
          <a:lstStyle/>
          <a:p>
            <a:pPr algn="ctr"/>
            <a:r>
              <a:rPr lang="nb-NO" sz="1200" dirty="0"/>
              <a:t>Q25: Tenk konkret på den nyeste innovasjonen på din arbeidsplass. Hvilke faktorer fremmet eller hemmet innovasjonen? </a:t>
            </a:r>
            <a:r>
              <a:rPr lang="nb-NO" sz="1200" i="1" dirty="0"/>
              <a:t>«Måten vi samarbeider på tvers av sektorene på».</a:t>
            </a:r>
          </a:p>
        </p:txBody>
      </p:sp>
      <p:sp>
        <p:nvSpPr>
          <p:cNvPr id="8" name="Rectangle: Rounded Corners 7">
            <a:extLst>
              <a:ext uri="{FF2B5EF4-FFF2-40B4-BE49-F238E27FC236}">
                <a16:creationId xmlns:a16="http://schemas.microsoft.com/office/drawing/2014/main" id="{4ECCF3F9-0555-4866-B154-345421F80BEF}"/>
              </a:ext>
            </a:extLst>
          </p:cNvPr>
          <p:cNvSpPr/>
          <p:nvPr/>
        </p:nvSpPr>
        <p:spPr>
          <a:xfrm>
            <a:off x="1608043" y="3921499"/>
            <a:ext cx="5936877" cy="83147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Det er ingen eller små variasjoner mellom forskjellige nedbrytninger som virksomhetsstørrelse i dette spørsmålet. Det vil si at det ikke er noen signifikante forskjeller i besvarelsene i om denne faktoren fremmet eller hemmet den nyeste innovasjonen på arbeidsplassen.</a:t>
            </a:r>
          </a:p>
        </p:txBody>
      </p:sp>
    </p:spTree>
    <p:extLst>
      <p:ext uri="{BB962C8B-B14F-4D97-AF65-F5344CB8AC3E}">
        <p14:creationId xmlns:p14="http://schemas.microsoft.com/office/powerpoint/2010/main" val="20548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4338047" cy="440762"/>
          </a:xfrm>
          <a:prstGeom prst="rect">
            <a:avLst/>
          </a:prstGeom>
          <a:noFill/>
        </p:spPr>
        <p:txBody>
          <a:bodyPr wrap="none" rtlCol="0">
            <a:spAutoFit/>
          </a:bodyPr>
          <a:lstStyle/>
          <a:p>
            <a:r>
              <a:rPr lang="nb-NO" dirty="0">
                <a:ln w="3175">
                  <a:noFill/>
                </a:ln>
                <a:solidFill>
                  <a:schemeClr val="bg1"/>
                </a:solidFill>
              </a:rPr>
              <a:t>Samarbeid og type arbeidsplass</a:t>
            </a:r>
          </a:p>
        </p:txBody>
      </p:sp>
    </p:spTree>
    <p:extLst>
      <p:ext uri="{BB962C8B-B14F-4D97-AF65-F5344CB8AC3E}">
        <p14:creationId xmlns:p14="http://schemas.microsoft.com/office/powerpoint/2010/main" val="3207272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Nær 4 av 10 sentralkontor som har innført minst én innovasjon i løpet av de to siste årene har samarbeidet med private virksomheter</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34D53FA-047B-439A-B9FC-7749746D4213}"/>
              </a:ext>
            </a:extLst>
          </p:cNvPr>
          <p:cNvGraphicFramePr/>
          <p:nvPr>
            <p:extLst>
              <p:ext uri="{D42A27DB-BD31-4B8C-83A1-F6EECF244321}">
                <p14:modId xmlns:p14="http://schemas.microsoft.com/office/powerpoint/2010/main" val="5986579"/>
              </p:ext>
            </p:extLst>
          </p:nvPr>
        </p:nvGraphicFramePr>
        <p:xfrm>
          <a:off x="232375" y="752476"/>
          <a:ext cx="8654595" cy="410433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AF03043-EA33-4E5E-ADF6-2A91FC565E80}"/>
              </a:ext>
            </a:extLst>
          </p:cNvPr>
          <p:cNvSpPr txBox="1"/>
          <p:nvPr/>
        </p:nvSpPr>
        <p:spPr>
          <a:xfrm>
            <a:off x="34925" y="4856813"/>
            <a:ext cx="8852045" cy="246221"/>
          </a:xfrm>
          <a:prstGeom prst="rect">
            <a:avLst/>
          </a:prstGeom>
        </p:spPr>
        <p:txBody>
          <a:bodyPr vert="horz" wrap="square" lIns="0" tIns="0" rIns="0" bIns="0" rtlCol="0">
            <a:spAutoFit/>
          </a:bodyPr>
          <a:lstStyle/>
          <a:p>
            <a:pPr marL="4763"/>
            <a:r>
              <a:rPr lang="nb-NO" sz="800" i="1" dirty="0"/>
              <a:t>Q12: Samarbeidet arbeidsplassen din med noen av de følgende under utviklingen av den nyeste innovasjonen?» krysset med Q2 «Hvilken type arbeidsplass svarer du for?»</a:t>
            </a:r>
          </a:p>
          <a:p>
            <a:pPr marL="4763"/>
            <a:r>
              <a:rPr lang="nb-NO" sz="800" i="1" dirty="0"/>
              <a:t>Filterspørsmål: Kun stilt til de som har innført minst én innovasjon i løpet av de to siste årene. (n=644)</a:t>
            </a:r>
          </a:p>
        </p:txBody>
      </p:sp>
    </p:spTree>
    <p:extLst>
      <p:ext uri="{BB962C8B-B14F-4D97-AF65-F5344CB8AC3E}">
        <p14:creationId xmlns:p14="http://schemas.microsoft.com/office/powerpoint/2010/main" val="535850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Kun 12 % av lokalkontorene som har innført innovasjon har ikke samarbeidet om den nyeste innovasjonen med noen utenfor deres arbeidsplass.</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34D53FA-047B-439A-B9FC-7749746D4213}"/>
              </a:ext>
            </a:extLst>
          </p:cNvPr>
          <p:cNvGraphicFramePr/>
          <p:nvPr>
            <p:extLst>
              <p:ext uri="{D42A27DB-BD31-4B8C-83A1-F6EECF244321}">
                <p14:modId xmlns:p14="http://schemas.microsoft.com/office/powerpoint/2010/main" val="2295048133"/>
              </p:ext>
            </p:extLst>
          </p:nvPr>
        </p:nvGraphicFramePr>
        <p:xfrm>
          <a:off x="232375" y="752476"/>
          <a:ext cx="8654595" cy="410433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AF03043-EA33-4E5E-ADF6-2A91FC565E80}"/>
              </a:ext>
            </a:extLst>
          </p:cNvPr>
          <p:cNvSpPr txBox="1"/>
          <p:nvPr/>
        </p:nvSpPr>
        <p:spPr>
          <a:xfrm>
            <a:off x="34925" y="4856813"/>
            <a:ext cx="8651875" cy="246221"/>
          </a:xfrm>
          <a:prstGeom prst="rect">
            <a:avLst/>
          </a:prstGeom>
        </p:spPr>
        <p:txBody>
          <a:bodyPr vert="horz" wrap="square" lIns="0" tIns="0" rIns="0" bIns="0" rtlCol="0">
            <a:spAutoFit/>
          </a:bodyPr>
          <a:lstStyle/>
          <a:p>
            <a:pPr marL="4763"/>
            <a:r>
              <a:rPr lang="nb-NO" sz="800" i="1" dirty="0"/>
              <a:t>Q12: Samarbeidet arbeidsplassen din med noen av de følgende under utviklingen av den nyeste innovasjonen? krysset med Q2 «Hvilken type arbeidsplass svarer du for?»</a:t>
            </a:r>
          </a:p>
          <a:p>
            <a:pPr marL="4763"/>
            <a:r>
              <a:rPr lang="nb-NO" sz="800" i="1" dirty="0"/>
              <a:t>Filterspørsmål: Kun stilt til de som har innført minst én innovasjon i løpet av de to siste årene. (n=644)</a:t>
            </a:r>
          </a:p>
        </p:txBody>
      </p:sp>
    </p:spTree>
    <p:extLst>
      <p:ext uri="{BB962C8B-B14F-4D97-AF65-F5344CB8AC3E}">
        <p14:creationId xmlns:p14="http://schemas.microsoft.com/office/powerpoint/2010/main" val="2726098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1" y="447776"/>
            <a:ext cx="7860030" cy="304699"/>
          </a:xfrm>
        </p:spPr>
        <p:txBody>
          <a:bodyPr anchor="ctr">
            <a:noAutofit/>
          </a:bodyPr>
          <a:lstStyle/>
          <a:p>
            <a:r>
              <a:rPr lang="nb-NO" sz="1800" dirty="0"/>
              <a:t>Blant de som har samarbeidet med andre, svarer sentralkontor oftere enn snittet at de har samarbeidet med eksterne arbeidsplasser under utviklingen av den nyeste innovasjonen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8232775" cy="369332"/>
          </a:xfrm>
          <a:prstGeom prst="rect">
            <a:avLst/>
          </a:prstGeom>
        </p:spPr>
        <p:txBody>
          <a:bodyPr vert="horz" wrap="square" lIns="0" tIns="0" rIns="0" bIns="0" rtlCol="0">
            <a:spAutoFit/>
          </a:bodyPr>
          <a:lstStyle/>
          <a:p>
            <a:pPr marL="4763"/>
            <a:r>
              <a:rPr lang="nb-NO" sz="800" i="1" dirty="0"/>
              <a:t>Om virksomheten har samarbeidet internt innen eget departementsområde eller med eksterne aktører (Basert på Q12: «Samarbeidet arbeidsplassen din med noen av de følgende under utviklingen av den nyeste innovasjonen?» krysset med Q2: «Hvilken type arbeidsplass svarer du for?» (Base: n=506) Filterspørsmål: Kun stilt til de som har innført minst én innovasjon i løpet av de to siste årene og har samarbeidet med andre utenfor egen arbeidsplass</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2080969612"/>
              </p:ext>
            </p:extLst>
          </p:nvPr>
        </p:nvGraphicFramePr>
        <p:xfrm>
          <a:off x="3138494" y="752474"/>
          <a:ext cx="5758617" cy="385127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693420" y="1571625"/>
            <a:ext cx="2027202" cy="19812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Nær 9 av 10 (88 %) av sentralkontorene som har besvart undersøkelsen og har innført minst én innovasjon i løpet av de to siste årene, har gjort dette i samarbeid med eksterne aktører. For lokalkontorene er denne andelen på 75 %.</a:t>
            </a:r>
          </a:p>
        </p:txBody>
      </p:sp>
    </p:spTree>
    <p:extLst>
      <p:ext uri="{BB962C8B-B14F-4D97-AF65-F5344CB8AC3E}">
        <p14:creationId xmlns:p14="http://schemas.microsoft.com/office/powerpoint/2010/main" val="84841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1" y="447776"/>
            <a:ext cx="7860030" cy="304699"/>
          </a:xfrm>
        </p:spPr>
        <p:txBody>
          <a:bodyPr>
            <a:noAutofit/>
          </a:bodyPr>
          <a:lstStyle/>
          <a:p>
            <a:r>
              <a:rPr lang="nb-NO" sz="1800" dirty="0"/>
              <a:t>35 % av sentralkontorene oppgir at de er helt eller delvis uenig i at de ikke opplever noen problemer med å samarbeide internt på arbeidsplassen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8232775" cy="246221"/>
          </a:xfrm>
          <a:prstGeom prst="rect">
            <a:avLst/>
          </a:prstGeom>
        </p:spPr>
        <p:txBody>
          <a:bodyPr vert="horz" wrap="square" lIns="0" tIns="0" rIns="0" bIns="0" rtlCol="0">
            <a:spAutoFit/>
          </a:bodyPr>
          <a:lstStyle/>
          <a:p>
            <a:pPr marL="4763"/>
            <a:r>
              <a:rPr lang="nb-NO" sz="800" i="1" dirty="0"/>
              <a:t>*Andeler på 0 % er ikke vist med tall i grafen. Q2: «Hvilken type arbeidsplass svarer du for» krysset med Q31: «Hvor enig eller uenig er du i følgende utsagn om din arbeidsplass?» – «Vi opplever ingen problemer med å samarbeide internt på arbeidsplassen» (Base: n=762)</a:t>
            </a:r>
            <a:endParaRPr lang="nb-NO" sz="1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71884CAA-3CA4-4B5E-930E-E1DA6272A03E}"/>
              </a:ext>
            </a:extLst>
          </p:cNvPr>
          <p:cNvGraphicFramePr/>
          <p:nvPr>
            <p:extLst>
              <p:ext uri="{D42A27DB-BD31-4B8C-83A1-F6EECF244321}">
                <p14:modId xmlns:p14="http://schemas.microsoft.com/office/powerpoint/2010/main" val="1373942323"/>
              </p:ext>
            </p:extLst>
          </p:nvPr>
        </p:nvGraphicFramePr>
        <p:xfrm>
          <a:off x="503237" y="1295400"/>
          <a:ext cx="8203733" cy="330835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79A7C616-7086-4B55-841F-FE1AA8378180}"/>
              </a:ext>
            </a:extLst>
          </p:cNvPr>
          <p:cNvSpPr/>
          <p:nvPr/>
        </p:nvSpPr>
        <p:spPr>
          <a:xfrm>
            <a:off x="2128837" y="876300"/>
            <a:ext cx="4886325" cy="561975"/>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i="1" dirty="0">
                <a:solidFill>
                  <a:schemeClr val="tx1"/>
                </a:solidFill>
              </a:rPr>
              <a:t>«Hvilken type arbeidsplass svarer du for?»</a:t>
            </a:r>
            <a:r>
              <a:rPr lang="nb-NO" sz="1100" dirty="0">
                <a:solidFill>
                  <a:schemeClr val="tx1"/>
                </a:solidFill>
              </a:rPr>
              <a:t>, </a:t>
            </a:r>
          </a:p>
          <a:p>
            <a:pPr algn="ctr"/>
            <a:r>
              <a:rPr lang="nb-NO" sz="1100" dirty="0">
                <a:solidFill>
                  <a:schemeClr val="tx1"/>
                </a:solidFill>
              </a:rPr>
              <a:t>mot om de er enig eller uenig i om at </a:t>
            </a:r>
            <a:r>
              <a:rPr lang="nb-NO" sz="1100" i="1" dirty="0">
                <a:solidFill>
                  <a:schemeClr val="tx1"/>
                </a:solidFill>
              </a:rPr>
              <a:t>«de ikke opplever noen problemer med å samarbeide internt på arbeidsplassen»</a:t>
            </a:r>
            <a:r>
              <a:rPr lang="nb-NO" sz="1100" dirty="0">
                <a:solidFill>
                  <a:schemeClr val="tx1"/>
                </a:solidFill>
              </a:rPr>
              <a:t>.</a:t>
            </a:r>
          </a:p>
        </p:txBody>
      </p:sp>
    </p:spTree>
    <p:extLst>
      <p:ext uri="{BB962C8B-B14F-4D97-AF65-F5344CB8AC3E}">
        <p14:creationId xmlns:p14="http://schemas.microsoft.com/office/powerpoint/2010/main" val="3351215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325859"/>
            <a:ext cx="8364855" cy="304699"/>
          </a:xfrm>
        </p:spPr>
        <p:txBody>
          <a:bodyPr anchor="ctr">
            <a:noAutofit/>
          </a:bodyPr>
          <a:lstStyle/>
          <a:p>
            <a:r>
              <a:rPr lang="nb-NO" sz="1800" dirty="0"/>
              <a:t>Ingen forskjell blant kontornivåene i om måten det samarbeides på tvers av sektorene på, fremmet eller hemmet den nyeste innovasjonen</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734894"/>
            <a:ext cx="8004175" cy="246221"/>
          </a:xfrm>
          <a:prstGeom prst="rect">
            <a:avLst/>
          </a:prstGeom>
        </p:spPr>
        <p:txBody>
          <a:bodyPr vert="horz" wrap="square" lIns="0" tIns="0" rIns="0" bIns="0" rtlCol="0">
            <a:spAutoFit/>
          </a:bodyPr>
          <a:lstStyle/>
          <a:p>
            <a:pPr marL="4763"/>
            <a:r>
              <a:rPr lang="nb-NO" sz="800" i="1" dirty="0"/>
              <a:t>Q25: «Tenk konkret på den nyeste innovasjonen på din arbeidsplass. Hvilke faktorer fremmet eller hemmet innovasjonen?» – «Måten vi samarbeider på tvers av sektorene på» krysset med «Q2: Hvilken type arbeidsplass svarer du for?» (Base: n=644, filter: Kun de som har innført minst én innovasjon i løpet av de to siste årene)</a:t>
            </a:r>
          </a:p>
        </p:txBody>
      </p:sp>
      <p:graphicFrame>
        <p:nvGraphicFramePr>
          <p:cNvPr id="5" name="Chart 4">
            <a:extLst>
              <a:ext uri="{FF2B5EF4-FFF2-40B4-BE49-F238E27FC236}">
                <a16:creationId xmlns:a16="http://schemas.microsoft.com/office/drawing/2014/main" id="{0D506DE4-22D2-4123-B82C-4D6EAC6A8373}"/>
              </a:ext>
            </a:extLst>
          </p:cNvPr>
          <p:cNvGraphicFramePr/>
          <p:nvPr>
            <p:extLst>
              <p:ext uri="{D42A27DB-BD31-4B8C-83A1-F6EECF244321}">
                <p14:modId xmlns:p14="http://schemas.microsoft.com/office/powerpoint/2010/main" val="2726115636"/>
              </p:ext>
            </p:extLst>
          </p:nvPr>
        </p:nvGraphicFramePr>
        <p:xfrm>
          <a:off x="0" y="1227512"/>
          <a:ext cx="9022976" cy="26001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88738BA-1640-4BE3-8DF0-9C0170060A14}"/>
              </a:ext>
            </a:extLst>
          </p:cNvPr>
          <p:cNvSpPr txBox="1"/>
          <p:nvPr/>
        </p:nvSpPr>
        <p:spPr>
          <a:xfrm>
            <a:off x="255120" y="957560"/>
            <a:ext cx="8417860" cy="461665"/>
          </a:xfrm>
          <a:prstGeom prst="rect">
            <a:avLst/>
          </a:prstGeom>
          <a:noFill/>
        </p:spPr>
        <p:txBody>
          <a:bodyPr wrap="square" rtlCol="0">
            <a:spAutoFit/>
          </a:bodyPr>
          <a:lstStyle/>
          <a:p>
            <a:pPr algn="ctr"/>
            <a:r>
              <a:rPr lang="nb-NO" sz="1200" dirty="0"/>
              <a:t>Q25: Tenk konkret på den nyeste innovasjonen på din arbeidsplass. Hvilke faktorer fremmet eller hemmet innovasjonen? </a:t>
            </a:r>
            <a:r>
              <a:rPr lang="nb-NO" sz="1200" i="1" dirty="0"/>
              <a:t>«Måten vi samarbeider på tvers av sektorene på».</a:t>
            </a:r>
          </a:p>
        </p:txBody>
      </p:sp>
      <p:sp>
        <p:nvSpPr>
          <p:cNvPr id="8" name="Rectangle: Rounded Corners 7">
            <a:extLst>
              <a:ext uri="{FF2B5EF4-FFF2-40B4-BE49-F238E27FC236}">
                <a16:creationId xmlns:a16="http://schemas.microsoft.com/office/drawing/2014/main" id="{4ECCF3F9-0555-4866-B154-345421F80BEF}"/>
              </a:ext>
            </a:extLst>
          </p:cNvPr>
          <p:cNvSpPr/>
          <p:nvPr/>
        </p:nvSpPr>
        <p:spPr>
          <a:xfrm>
            <a:off x="1608043" y="3892924"/>
            <a:ext cx="5936877" cy="83147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Det er ingen eller små variasjoner mellom forskjellige nedbrytninger som virksomhetsstørrelse i dette spørsmålet. Det vil si at det ikke er noen signifikante forskjeller i besvarelsene i om denne faktoren fremmet eller hemmet den nyeste innovasjonen på arbeidsplassen.</a:t>
            </a:r>
          </a:p>
        </p:txBody>
      </p:sp>
    </p:spTree>
    <p:extLst>
      <p:ext uri="{BB962C8B-B14F-4D97-AF65-F5344CB8AC3E}">
        <p14:creationId xmlns:p14="http://schemas.microsoft.com/office/powerpoint/2010/main" val="374449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6958956" cy="440762"/>
          </a:xfrm>
          <a:prstGeom prst="rect">
            <a:avLst/>
          </a:prstGeom>
          <a:noFill/>
        </p:spPr>
        <p:txBody>
          <a:bodyPr wrap="none" rtlCol="0">
            <a:spAutoFit/>
          </a:bodyPr>
          <a:lstStyle/>
          <a:p>
            <a:r>
              <a:rPr lang="nb-NO" dirty="0">
                <a:ln w="3175">
                  <a:noFill/>
                </a:ln>
                <a:solidFill>
                  <a:schemeClr val="bg1"/>
                </a:solidFill>
              </a:rPr>
              <a:t>Samarbeid og arbeidsplassens hovedinnsatsområde</a:t>
            </a:r>
          </a:p>
        </p:txBody>
      </p:sp>
    </p:spTree>
    <p:extLst>
      <p:ext uri="{BB962C8B-B14F-4D97-AF65-F5344CB8AC3E}">
        <p14:creationId xmlns:p14="http://schemas.microsoft.com/office/powerpoint/2010/main" val="84902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7956024" cy="440762"/>
          </a:xfrm>
          <a:prstGeom prst="rect">
            <a:avLst/>
          </a:prstGeom>
          <a:noFill/>
        </p:spPr>
        <p:txBody>
          <a:bodyPr wrap="none" rtlCol="0">
            <a:spAutoFit/>
          </a:bodyPr>
          <a:lstStyle/>
          <a:p>
            <a:r>
              <a:rPr lang="nb-NO" dirty="0"/>
              <a:t>Kjennetegn ved virksomheter som har samarbeidet– Innhold</a:t>
            </a:r>
          </a:p>
        </p:txBody>
      </p:sp>
      <p:sp>
        <p:nvSpPr>
          <p:cNvPr id="7" name="TextBox 6">
            <a:extLst>
              <a:ext uri="{FF2B5EF4-FFF2-40B4-BE49-F238E27FC236}">
                <a16:creationId xmlns:a16="http://schemas.microsoft.com/office/drawing/2014/main" id="{B223181F-CDA0-4FEE-A3CA-AC25670EE7A7}"/>
              </a:ext>
            </a:extLst>
          </p:cNvPr>
          <p:cNvSpPr txBox="1"/>
          <p:nvPr/>
        </p:nvSpPr>
        <p:spPr>
          <a:xfrm>
            <a:off x="238286" y="868717"/>
            <a:ext cx="8256009" cy="3554819"/>
          </a:xfrm>
          <a:prstGeom prst="rect">
            <a:avLst/>
          </a:prstGeom>
          <a:noFill/>
        </p:spPr>
        <p:txBody>
          <a:bodyPr wrap="square" rtlCol="0">
            <a:spAutoFit/>
          </a:bodyPr>
          <a:lstStyle/>
          <a:p>
            <a:pPr marL="171450" indent="-171450">
              <a:buFont typeface="Arial" panose="020B0604020202020204" pitchFamily="34" charset="0"/>
              <a:buChar char="•"/>
            </a:pPr>
            <a:r>
              <a:rPr lang="nb-NO" sz="900" dirty="0"/>
              <a:t>I dette dypdykket hadde vi som mål å se på kjennetegn ved virksomheter i offentlig sektor som har samarbeidet med andre virksomheter ved innføringen av deres nyeste innovasjon. Det tilsier at de har innført minst en innovasjon i løpet av de to siste årene før undersøkelsen ble gjennomført. Er det noen kjennetegn ved virksomhetene som har samarbeidet med andre, som skiller seg fra andre som ikke har det? Eventuelt om det er ulike kjennetegn ved virksomhetene som eksempelvis har samarbeidet med private virksomheter eller utdannings- og forskningsinstitusjoner? Vi har også sett på om det er noen forskjeller i de som har samarbeidet eksternt utenfor eget departementsområde og de som har samarbeidet internt innen eget departementsområde. </a:t>
            </a:r>
          </a:p>
          <a:p>
            <a:pPr marL="171450" indent="-171450">
              <a:buFont typeface="Arial" panose="020B0604020202020204" pitchFamily="34" charset="0"/>
              <a:buChar char="•"/>
            </a:pPr>
            <a:endParaRPr lang="nb-NO" sz="900" dirty="0"/>
          </a:p>
          <a:p>
            <a:pPr marL="171450" indent="-171450">
              <a:buFont typeface="Arial" panose="020B0604020202020204" pitchFamily="34" charset="0"/>
              <a:buChar char="•"/>
            </a:pPr>
            <a:r>
              <a:rPr lang="nb-NO" sz="900" dirty="0"/>
              <a:t>For å kunne se nærmere på dette, har vi sett på kjennetegn slik som størrelse, hovedmålgruppe, type arbeidsplass de svarer for, altså om det er et sentral-, eller lokalkontor, og om innovasjonen de har innført var den første av sitt slag, er inspirert av andre eller en kopi av andres løsninger. </a:t>
            </a:r>
          </a:p>
          <a:p>
            <a:pPr marL="171450" indent="-171450">
              <a:buFont typeface="Arial" panose="020B0604020202020204" pitchFamily="34" charset="0"/>
              <a:buChar char="•"/>
            </a:pPr>
            <a:endParaRPr lang="nb-NO" sz="900" dirty="0"/>
          </a:p>
          <a:p>
            <a:pPr marL="171450" indent="-171450">
              <a:buFont typeface="Arial" panose="020B0604020202020204" pitchFamily="34" charset="0"/>
              <a:buChar char="•"/>
            </a:pPr>
            <a:r>
              <a:rPr lang="nb-NO" sz="900" dirty="0"/>
              <a:t>Rapporten har følgende oppbygging; Vi ser først på generelle andeler i samarbeid med andre før vi først ser på forskjeller i type innovasjon som er innført på arbeidsplassen. Altså om det er en egenutviklet innovasjon, om den er inspirert av andre, eller om den i stor grad er en kopi. Videre ser vi så på størrelse på virksomhetene, og om det er noen forskjell på om de har samarbeidet med andre eller ikke, eventuelt hvem de har samarbeidet med. Her er kategoriene 3-9 ansatte, 10-19 ansatte, 20-49 ansatte og 50-ansatte og over. Etter dette ser vi på type arbeidsplass. Her ønsker vi å se på om det er noen forskjeller i samarbeidet under den nyeste innovasjonen, avhengig av om det er et sentral-, region-, eller lokalkontor. Påfølgende og siste del handler om det er noen forskjeller i om de har samarbeidet med andre, avhengig av om hvem deres innsats i hovedsak retter seg mot. Altså om deres hovedmålgruppe er innbyggere og/eller private virksomheter, andre deler av offentlig sektor eller om deres innsats i like stor grad retter seg mot innbyggere/private virksomheter som andre deler av offentlig sektor. </a:t>
            </a:r>
          </a:p>
          <a:p>
            <a:endParaRPr lang="nb-NO" sz="900" dirty="0"/>
          </a:p>
          <a:p>
            <a:pPr marL="171450" indent="-171450">
              <a:buFont typeface="Arial" panose="020B0604020202020204" pitchFamily="34" charset="0"/>
              <a:buChar char="•"/>
            </a:pPr>
            <a:r>
              <a:rPr lang="nb-NO" sz="900" dirty="0"/>
              <a:t>Som ved forrige dypdykk har vi forsøkt å se på forskjeller innen tilknytnings- og organiseringsform og budsjetteringsform. Disse er ikke presentert i rapporten da det ikke var noen tydelige forskjeller mellom de ulike kjennetegnene på virksomhetene, i tillegg til det lave antall virksomheter i enkelte av gruppene som utgjør for stor usikkerhet, samt mulig problematikk vedrørende identifisering av enkeltvirksomheter. </a:t>
            </a:r>
          </a:p>
          <a:p>
            <a:pPr marL="171450" indent="-171450">
              <a:buFont typeface="Arial" panose="020B0604020202020204" pitchFamily="34" charset="0"/>
              <a:buChar char="•"/>
            </a:pPr>
            <a:endParaRPr lang="nb-NO" sz="900" dirty="0"/>
          </a:p>
          <a:p>
            <a:pPr marL="171450" indent="-171450">
              <a:buFont typeface="Arial" panose="020B0604020202020204" pitchFamily="34" charset="0"/>
              <a:buChar char="•"/>
            </a:pPr>
            <a:r>
              <a:rPr lang="nb-NO" sz="900" dirty="0"/>
              <a:t>Dataene brukt i denne rapporten er hentet fra innovasjonsbarometeret i staten, gjennomført for Direktoratet for forvaltning og IKT høsten 2018, av analyseinstituttet Ipsos. </a:t>
            </a:r>
          </a:p>
          <a:p>
            <a:endParaRPr lang="nb-NO" sz="900" dirty="0"/>
          </a:p>
        </p:txBody>
      </p:sp>
    </p:spTree>
    <p:extLst>
      <p:ext uri="{BB962C8B-B14F-4D97-AF65-F5344CB8AC3E}">
        <p14:creationId xmlns:p14="http://schemas.microsoft.com/office/powerpoint/2010/main" val="302578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chor="ctr">
            <a:noAutofit/>
          </a:bodyPr>
          <a:lstStyle/>
          <a:p>
            <a:r>
              <a:rPr lang="nb-NO" sz="1800" dirty="0"/>
              <a:t>Offentlige virksomheter som har andre deler av offentlig sektor som hovedmålgruppe, svarer i størst grad at de har samarbeidet med private virksomheter i utviklingen av den nyeste innovasjonen</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34D53FA-047B-439A-B9FC-7749746D4213}"/>
              </a:ext>
            </a:extLst>
          </p:cNvPr>
          <p:cNvGraphicFramePr/>
          <p:nvPr>
            <p:extLst>
              <p:ext uri="{D42A27DB-BD31-4B8C-83A1-F6EECF244321}">
                <p14:modId xmlns:p14="http://schemas.microsoft.com/office/powerpoint/2010/main" val="1609678582"/>
              </p:ext>
            </p:extLst>
          </p:nvPr>
        </p:nvGraphicFramePr>
        <p:xfrm>
          <a:off x="232375" y="990600"/>
          <a:ext cx="8654595" cy="39433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AF03043-EA33-4E5E-ADF6-2A91FC565E80}"/>
              </a:ext>
            </a:extLst>
          </p:cNvPr>
          <p:cNvSpPr txBox="1"/>
          <p:nvPr/>
        </p:nvSpPr>
        <p:spPr>
          <a:xfrm>
            <a:off x="34925" y="4856813"/>
            <a:ext cx="9023350" cy="246221"/>
          </a:xfrm>
          <a:prstGeom prst="rect">
            <a:avLst/>
          </a:prstGeom>
        </p:spPr>
        <p:txBody>
          <a:bodyPr vert="horz" wrap="square" lIns="0" tIns="0" rIns="0" bIns="0" rtlCol="0">
            <a:spAutoFit/>
          </a:bodyPr>
          <a:lstStyle/>
          <a:p>
            <a:pPr marL="4763"/>
            <a:r>
              <a:rPr lang="nb-NO" sz="800" i="1" dirty="0"/>
              <a:t>Q12: «Samarbeidet arbeidsplassen din med noen av de følgende under utviklingen av den nyeste innovasjonen?» krysset med Q3: «Retter virksomheten seg i hovedsak…»</a:t>
            </a:r>
          </a:p>
          <a:p>
            <a:pPr marL="4763"/>
            <a:r>
              <a:rPr lang="nb-NO" sz="800" i="1" dirty="0"/>
              <a:t>Filterspørsmål: Kun stilt til de som har innført minst én innovasjon i løpet av de to siste årene. (n=644)</a:t>
            </a:r>
          </a:p>
        </p:txBody>
      </p:sp>
    </p:spTree>
    <p:extLst>
      <p:ext uri="{BB962C8B-B14F-4D97-AF65-F5344CB8AC3E}">
        <p14:creationId xmlns:p14="http://schemas.microsoft.com/office/powerpoint/2010/main" val="82441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339405"/>
            <a:ext cx="8364855" cy="304699"/>
          </a:xfrm>
        </p:spPr>
        <p:txBody>
          <a:bodyPr anchor="ctr">
            <a:noAutofit/>
          </a:bodyPr>
          <a:lstStyle/>
          <a:p>
            <a:r>
              <a:rPr lang="nb-NO" sz="1700" dirty="0"/>
              <a:t>22 % av offentlige virksomheter som har andre deler av offentlig sektor som hoved-målgruppe og innført minst en innovasjon de siste to årene, har i større grad enn snittet samarbeidet med utdannings- og forskningsinstitusjoner om den nyeste innovasjonen</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34D53FA-047B-439A-B9FC-7749746D4213}"/>
              </a:ext>
            </a:extLst>
          </p:cNvPr>
          <p:cNvGraphicFramePr/>
          <p:nvPr>
            <p:extLst>
              <p:ext uri="{D42A27DB-BD31-4B8C-83A1-F6EECF244321}">
                <p14:modId xmlns:p14="http://schemas.microsoft.com/office/powerpoint/2010/main" val="3402708531"/>
              </p:ext>
            </p:extLst>
          </p:nvPr>
        </p:nvGraphicFramePr>
        <p:xfrm>
          <a:off x="232375" y="990600"/>
          <a:ext cx="8654595" cy="40195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AF03043-EA33-4E5E-ADF6-2A91FC565E80}"/>
              </a:ext>
            </a:extLst>
          </p:cNvPr>
          <p:cNvSpPr txBox="1"/>
          <p:nvPr/>
        </p:nvSpPr>
        <p:spPr>
          <a:xfrm>
            <a:off x="34925" y="4856813"/>
            <a:ext cx="9037638" cy="246221"/>
          </a:xfrm>
          <a:prstGeom prst="rect">
            <a:avLst/>
          </a:prstGeom>
        </p:spPr>
        <p:txBody>
          <a:bodyPr vert="horz" wrap="square" lIns="0" tIns="0" rIns="0" bIns="0" rtlCol="0">
            <a:spAutoFit/>
          </a:bodyPr>
          <a:lstStyle/>
          <a:p>
            <a:pPr marL="4763"/>
            <a:r>
              <a:rPr lang="nb-NO" sz="800" i="1" dirty="0"/>
              <a:t>Q12: «Samarbeidet arbeidsplassen din med noen av de følgende under utviklingen av den nyeste innovasjonen?» krysset med Q3: «Retter virksomheten seg i hovedsak…»</a:t>
            </a:r>
          </a:p>
          <a:p>
            <a:pPr marL="4763"/>
            <a:r>
              <a:rPr lang="nb-NO" sz="800" i="1" dirty="0"/>
              <a:t>Filterspørsmål: Kun stilt til de som har innført minst én innovasjon i løpet av de to siste årene. (n=644)</a:t>
            </a:r>
          </a:p>
        </p:txBody>
      </p:sp>
    </p:spTree>
    <p:extLst>
      <p:ext uri="{BB962C8B-B14F-4D97-AF65-F5344CB8AC3E}">
        <p14:creationId xmlns:p14="http://schemas.microsoft.com/office/powerpoint/2010/main" val="335004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1" y="346180"/>
            <a:ext cx="8164830" cy="304699"/>
          </a:xfrm>
        </p:spPr>
        <p:txBody>
          <a:bodyPr anchor="ctr">
            <a:noAutofit/>
          </a:bodyPr>
          <a:lstStyle/>
          <a:p>
            <a:r>
              <a:rPr lang="nb-NO" sz="1800" dirty="0"/>
              <a:t>Blant virksomhetene som har samarbeidet med andre er det ingen forskjell mellom virksomheter med ulike hovedmålgrupper i andelene samarbeidet eksternt utenfor eller internt innen eget departementsområde</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8232775" cy="369332"/>
          </a:xfrm>
          <a:prstGeom prst="rect">
            <a:avLst/>
          </a:prstGeom>
        </p:spPr>
        <p:txBody>
          <a:bodyPr vert="horz" wrap="square" lIns="0" tIns="0" rIns="0" bIns="0" rtlCol="0">
            <a:spAutoFit/>
          </a:bodyPr>
          <a:lstStyle/>
          <a:p>
            <a:pPr marL="4763"/>
            <a:r>
              <a:rPr lang="nb-NO" sz="800" i="1" dirty="0"/>
              <a:t>Om virksomheten har samarbeidet internt innen eget departementsområde eller med eksterne aktører (Basert på Q12: «Samarbeidet arbeidsplassen din med noen av de følgende under utviklingen av den nyeste innovasjonen?» krysset med Q3: «Arbeidsplassens innsats retter seg i hovedsak…» (Base: n=506) Filterspørsmål: Kun stilt til de som har innført minst én innovasjon i løpet av de to siste årene og har samarbeidet eksternt.</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3489541881"/>
              </p:ext>
            </p:extLst>
          </p:nvPr>
        </p:nvGraphicFramePr>
        <p:xfrm>
          <a:off x="3348045" y="752474"/>
          <a:ext cx="5510206" cy="385127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323850" y="1295399"/>
            <a:ext cx="2914649" cy="225742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Av virksomhetene som har samarbeidet med andre under utviklingen av den nyeste innovasjonen, er det ingen forskjeller i om de har hatt samarbeid eksternt eller internt innenfor eget departementsområde, avhengig av målgruppen til virksomheten. Av de som har innbyggere / private virksomheter som sin hovedmålgruppe, skiller seg ikke fra de som har andre deler av offentlig sektor som hovedmålgruppe i dette spørsmålet.</a:t>
            </a:r>
          </a:p>
        </p:txBody>
      </p:sp>
    </p:spTree>
    <p:extLst>
      <p:ext uri="{BB962C8B-B14F-4D97-AF65-F5344CB8AC3E}">
        <p14:creationId xmlns:p14="http://schemas.microsoft.com/office/powerpoint/2010/main" val="4139933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1" y="447776"/>
            <a:ext cx="7860030" cy="304699"/>
          </a:xfrm>
        </p:spPr>
        <p:txBody>
          <a:bodyPr>
            <a:noAutofit/>
          </a:bodyPr>
          <a:lstStyle/>
          <a:p>
            <a:r>
              <a:rPr lang="nb-NO" sz="1800" dirty="0"/>
              <a:t>…denne likheten mellom virksomheter med ulike målgrupper ser vi også når vi snur aksene</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8232775" cy="369332"/>
          </a:xfrm>
          <a:prstGeom prst="rect">
            <a:avLst/>
          </a:prstGeom>
        </p:spPr>
        <p:txBody>
          <a:bodyPr vert="horz" wrap="square" lIns="0" tIns="0" rIns="0" bIns="0" rtlCol="0">
            <a:spAutoFit/>
          </a:bodyPr>
          <a:lstStyle/>
          <a:p>
            <a:pPr marL="4763"/>
            <a:r>
              <a:rPr lang="nb-NO" sz="800" i="1" dirty="0"/>
              <a:t>Q3: «Arbeidsplassens innsats retter seg i hovedsak…» Krysset med om virksomheten har samarbeidet internt innen eget departementsområde eller med eksterne aktører (Basert på Q12: «Samarbeidet arbeidsplassen din med noen av de følgende under utviklingen av den nyeste innovasjonen?» (Base: n=506) Filterspørsmål: Kun stilt til de som har innført minst én innovasjon i løpet av de to siste årene og samarbeidet med andre</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1264479164"/>
              </p:ext>
            </p:extLst>
          </p:nvPr>
        </p:nvGraphicFramePr>
        <p:xfrm>
          <a:off x="3138494" y="752474"/>
          <a:ext cx="5758617" cy="385127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693420" y="1571625"/>
            <a:ext cx="2027202" cy="174307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Andelene av de ulike virksomhetene fordelt på målgruppe, er like i eksternt samarbeid, eller om de bare har hatt samarbeid internt innen eget departements-område.</a:t>
            </a:r>
          </a:p>
        </p:txBody>
      </p:sp>
    </p:spTree>
    <p:extLst>
      <p:ext uri="{BB962C8B-B14F-4D97-AF65-F5344CB8AC3E}">
        <p14:creationId xmlns:p14="http://schemas.microsoft.com/office/powerpoint/2010/main" val="3504775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1" y="359723"/>
            <a:ext cx="7860030" cy="304699"/>
          </a:xfrm>
        </p:spPr>
        <p:txBody>
          <a:bodyPr anchor="ctr">
            <a:noAutofit/>
          </a:bodyPr>
          <a:lstStyle/>
          <a:p>
            <a:r>
              <a:rPr lang="nb-NO" sz="1800" dirty="0"/>
              <a:t>Ingen forskjell i andelene enig/uenig om at de opplever ingen problemer med å samarbeide internt på arbeidsplassen mellom de offentlige virksomhetene med ulike hovedmålgrupper</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829296"/>
            <a:ext cx="8232775" cy="246221"/>
          </a:xfrm>
          <a:prstGeom prst="rect">
            <a:avLst/>
          </a:prstGeom>
        </p:spPr>
        <p:txBody>
          <a:bodyPr vert="horz" wrap="square" lIns="0" tIns="0" rIns="0" bIns="0" rtlCol="0">
            <a:spAutoFit/>
          </a:bodyPr>
          <a:lstStyle/>
          <a:p>
            <a:pPr marL="4763"/>
            <a:r>
              <a:rPr lang="nb-NO" sz="800" i="1" dirty="0"/>
              <a:t>*Andeler på 0 % er ikke vist med tall i grafen. Q3: «Retter virksomheten seg i hovedsak…» krysset med Q31: «Hvor enig eller uenig er du i følgende utsagn om din arbeidsplass?» – «Vi opplever ingen problemer med å samarbeide internt på arbeidsplassen» (Base: n=762)</a:t>
            </a:r>
            <a:endParaRPr lang="nb-NO" sz="1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71884CAA-3CA4-4B5E-930E-E1DA6272A03E}"/>
              </a:ext>
            </a:extLst>
          </p:cNvPr>
          <p:cNvGraphicFramePr/>
          <p:nvPr>
            <p:extLst>
              <p:ext uri="{D42A27DB-BD31-4B8C-83A1-F6EECF244321}">
                <p14:modId xmlns:p14="http://schemas.microsoft.com/office/powerpoint/2010/main" val="1986554423"/>
              </p:ext>
            </p:extLst>
          </p:nvPr>
        </p:nvGraphicFramePr>
        <p:xfrm>
          <a:off x="503237" y="808038"/>
          <a:ext cx="8203733" cy="3795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0496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339404"/>
            <a:ext cx="8364855" cy="304699"/>
          </a:xfrm>
        </p:spPr>
        <p:txBody>
          <a:bodyPr anchor="ctr">
            <a:noAutofit/>
          </a:bodyPr>
          <a:lstStyle/>
          <a:p>
            <a:r>
              <a:rPr lang="nb-NO" sz="1800" dirty="0"/>
              <a:t>En større andel av virksomhetene som har innbyggere eller private virksomheter som hovedmålgruppe, svarer at måten de samarbeider på tvers av sektorene ikke er relevant for om det har fremmet eller hemmet den nyeste innovasjonen</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856813"/>
            <a:ext cx="8004175" cy="246221"/>
          </a:xfrm>
          <a:prstGeom prst="rect">
            <a:avLst/>
          </a:prstGeom>
        </p:spPr>
        <p:txBody>
          <a:bodyPr vert="horz" wrap="square" lIns="0" tIns="0" rIns="0" bIns="0" rtlCol="0">
            <a:spAutoFit/>
          </a:bodyPr>
          <a:lstStyle/>
          <a:p>
            <a:pPr marL="4763"/>
            <a:r>
              <a:rPr lang="nb-NO" sz="800" i="1" dirty="0"/>
              <a:t>Q25: «Tenk konkret på den nyeste innovasjonen på din arbeidsplass. Hvilke faktorer fremmet eller hemmet innovasjonen?» – «Måten vi samarbeider på tvers av sektorene på»  krysset med «Q3: Arbeidsplassens innsats retter seg i hovedsak…» (Base: n=644, filter: Kun de som har innført minst én innovasjon i løpet av de to siste årene)</a:t>
            </a:r>
          </a:p>
        </p:txBody>
      </p:sp>
      <p:graphicFrame>
        <p:nvGraphicFramePr>
          <p:cNvPr id="5" name="Chart 4">
            <a:extLst>
              <a:ext uri="{FF2B5EF4-FFF2-40B4-BE49-F238E27FC236}">
                <a16:creationId xmlns:a16="http://schemas.microsoft.com/office/drawing/2014/main" id="{0D506DE4-22D2-4123-B82C-4D6EAC6A8373}"/>
              </a:ext>
            </a:extLst>
          </p:cNvPr>
          <p:cNvGraphicFramePr/>
          <p:nvPr>
            <p:extLst>
              <p:ext uri="{D42A27DB-BD31-4B8C-83A1-F6EECF244321}">
                <p14:modId xmlns:p14="http://schemas.microsoft.com/office/powerpoint/2010/main" val="1392723626"/>
              </p:ext>
            </p:extLst>
          </p:nvPr>
        </p:nvGraphicFramePr>
        <p:xfrm>
          <a:off x="0" y="1227511"/>
          <a:ext cx="9022976" cy="341116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88738BA-1640-4BE3-8DF0-9C0170060A14}"/>
              </a:ext>
            </a:extLst>
          </p:cNvPr>
          <p:cNvSpPr txBox="1"/>
          <p:nvPr/>
        </p:nvSpPr>
        <p:spPr>
          <a:xfrm>
            <a:off x="255120" y="978842"/>
            <a:ext cx="8417860" cy="461665"/>
          </a:xfrm>
          <a:prstGeom prst="rect">
            <a:avLst/>
          </a:prstGeom>
          <a:noFill/>
        </p:spPr>
        <p:txBody>
          <a:bodyPr wrap="square" rtlCol="0">
            <a:spAutoFit/>
          </a:bodyPr>
          <a:lstStyle/>
          <a:p>
            <a:pPr algn="ctr"/>
            <a:r>
              <a:rPr lang="nb-NO" sz="1200" dirty="0"/>
              <a:t>Q25: Tenk konkret på den nyeste innovasjonen på din arbeidsplass. Hvilke faktorer fremmet eller hemmet innovasjonen? </a:t>
            </a:r>
            <a:r>
              <a:rPr lang="nb-NO" sz="1200" i="1" dirty="0"/>
              <a:t>«Måten vi samarbeider på tvers av sektorene på».</a:t>
            </a:r>
          </a:p>
        </p:txBody>
      </p:sp>
    </p:spTree>
    <p:extLst>
      <p:ext uri="{BB962C8B-B14F-4D97-AF65-F5344CB8AC3E}">
        <p14:creationId xmlns:p14="http://schemas.microsoft.com/office/powerpoint/2010/main" val="4294838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56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8828058" cy="440762"/>
          </a:xfrm>
          <a:prstGeom prst="rect">
            <a:avLst/>
          </a:prstGeom>
          <a:noFill/>
        </p:spPr>
        <p:txBody>
          <a:bodyPr wrap="none" rtlCol="0">
            <a:spAutoFit/>
          </a:bodyPr>
          <a:lstStyle/>
          <a:p>
            <a:r>
              <a:rPr lang="nb-NO" dirty="0"/>
              <a:t>Kjennetegn ved virksomheter som har samarbeidet – Sammendrag</a:t>
            </a:r>
          </a:p>
        </p:txBody>
      </p:sp>
      <p:sp>
        <p:nvSpPr>
          <p:cNvPr id="7" name="TextBox 6">
            <a:extLst>
              <a:ext uri="{FF2B5EF4-FFF2-40B4-BE49-F238E27FC236}">
                <a16:creationId xmlns:a16="http://schemas.microsoft.com/office/drawing/2014/main" id="{B223181F-CDA0-4FEE-A3CA-AC25670EE7A7}"/>
              </a:ext>
            </a:extLst>
          </p:cNvPr>
          <p:cNvSpPr txBox="1"/>
          <p:nvPr/>
        </p:nvSpPr>
        <p:spPr>
          <a:xfrm>
            <a:off x="219236" y="1297342"/>
            <a:ext cx="8534239" cy="2462213"/>
          </a:xfrm>
          <a:prstGeom prst="rect">
            <a:avLst/>
          </a:prstGeom>
          <a:noFill/>
        </p:spPr>
        <p:txBody>
          <a:bodyPr wrap="square" rtlCol="0">
            <a:spAutoFit/>
          </a:bodyPr>
          <a:lstStyle/>
          <a:p>
            <a:pPr marL="171450" indent="-171450">
              <a:buFont typeface="Arial" panose="020B0604020202020204" pitchFamily="34" charset="0"/>
              <a:buChar char="•"/>
            </a:pPr>
            <a:r>
              <a:rPr lang="nb-NO" sz="1000" b="1" dirty="0"/>
              <a:t>Type innovasjon: Om innovasjonen er en kopi eller inspirert av andres, eller egenutviklet.</a:t>
            </a:r>
            <a:endParaRPr lang="nb-NO" sz="1000" b="1" i="1" dirty="0"/>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Alle som har fått stilt dette spørsmålet har innført minst én innovasjon i løpet av de to siste årene.</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Virksomhetene hvis siste innførte innovasjon var egenutviklet, har i større grad enn snittet samarbeidet med kommunale arbeidsplasser (26 % mot snittet på 17 %), fylkeskommunale arbeidsplasser (12 %, mot snittet på 6 %), Utdannings- og forskningsinstitusjoner (21 % mot snittet på 11 %) og tjenestemottakere/innbyggere (23 %, mot snittet på 16 %). De har i større grad (91 %) enn snittet (79 %) hatt eksternt samarbeid.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En større andel (51 %) enn snittet (46 %), av virksomhetene som har samarbeidet med en ekstern aktør, svarer at deres nyeste innovasjon var inspirert av andres løsninger men vesentlig tilpasset egen arbeidsplass. Som også nevnt i hovedrapporten har 51 % av virksomhetene som har innført minst én innovasjon i løpet av de to siste år, svart at de har samarbeidet med andre statlige arbeidsplasser innenfor samme departementsområde som de tilhører.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Av virksomhetene hvis siste innovasjon var inspirert av andres løsninger, har flere av disse (27 %) enn snittet (20 %) samarbeidet med arbeidstakerorganisasjoner/ tillitsvalgte. En lavere andel (11 %) av virksomhetene hvis nyeste innovasjon var inspirert av andres løsninger, har samarbeidet med øvrige statlige arbeidsplasser uten om eget departementsområde og unntatt utdannings- og forskningsinstitusjoner, enn snittet (15 %)</a:t>
            </a:r>
          </a:p>
        </p:txBody>
      </p:sp>
    </p:spTree>
    <p:extLst>
      <p:ext uri="{BB962C8B-B14F-4D97-AF65-F5344CB8AC3E}">
        <p14:creationId xmlns:p14="http://schemas.microsoft.com/office/powerpoint/2010/main" val="409973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8828058" cy="440762"/>
          </a:xfrm>
          <a:prstGeom prst="rect">
            <a:avLst/>
          </a:prstGeom>
          <a:noFill/>
        </p:spPr>
        <p:txBody>
          <a:bodyPr wrap="none" rtlCol="0">
            <a:spAutoFit/>
          </a:bodyPr>
          <a:lstStyle/>
          <a:p>
            <a:r>
              <a:rPr lang="nb-NO" dirty="0"/>
              <a:t>Kjennetegn ved virksomheter som har samarbeidet – Sammendrag</a:t>
            </a:r>
          </a:p>
        </p:txBody>
      </p:sp>
      <p:sp>
        <p:nvSpPr>
          <p:cNvPr id="7" name="TextBox 6">
            <a:extLst>
              <a:ext uri="{FF2B5EF4-FFF2-40B4-BE49-F238E27FC236}">
                <a16:creationId xmlns:a16="http://schemas.microsoft.com/office/drawing/2014/main" id="{B223181F-CDA0-4FEE-A3CA-AC25670EE7A7}"/>
              </a:ext>
            </a:extLst>
          </p:cNvPr>
          <p:cNvSpPr txBox="1"/>
          <p:nvPr/>
        </p:nvSpPr>
        <p:spPr>
          <a:xfrm>
            <a:off x="219236" y="1297342"/>
            <a:ext cx="8534239" cy="3708708"/>
          </a:xfrm>
          <a:prstGeom prst="rect">
            <a:avLst/>
          </a:prstGeom>
          <a:noFill/>
        </p:spPr>
        <p:txBody>
          <a:bodyPr wrap="square" rtlCol="0">
            <a:spAutoFit/>
          </a:bodyPr>
          <a:lstStyle/>
          <a:p>
            <a:pPr marL="171450" indent="-171450">
              <a:buFont typeface="Arial" panose="020B0604020202020204" pitchFamily="34" charset="0"/>
              <a:buChar char="•"/>
            </a:pPr>
            <a:r>
              <a:rPr lang="nb-NO" sz="1000" b="1" dirty="0"/>
              <a:t>Størrelse på virksomheten; antall ansatte som er på arbeidsplassen</a:t>
            </a:r>
            <a:endParaRPr lang="nb-NO" sz="1000" b="1" i="1" dirty="0"/>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Ser vi på totalandelene i undersøkelsen, svarer 54 % av virksomhetene med 3-9 ansatte, 51 % av virksomhetene med 10-19 ansatte, 47 % av virksomhetene med 20-49 ansatte og 52 % av virksomhetene med 50 ansatte +, at de har samarbeidet med andre statlige arbeidsplasser innenfor samme departementsområde som de selv tilhører.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Blant de største virksomhetene (50 ansatte +) svarer 29 % at de har samarbeidet med private virksomheter.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Virksomhetene som har 3-9 ansatte svarer 16 % at de ikke har samarbeidet med andre om innovasjonen med noen andre utenfor deres arbeidsplass. For virksomhetene med 10-19 ansatte er denne andelen 15 %, for de med 20-49 ansatte er andelen 14 %, og for de største (50 ansatte +) svarer 10 % at de ikke har samarbeidet med andre utenfor deres arbeidsplass.</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b="1" dirty="0"/>
              <a:t>Ser vi så på de som faktisk har samarbeidet med andre: </a:t>
            </a:r>
            <a:br>
              <a:rPr lang="nb-NO" sz="900" b="1" dirty="0"/>
            </a:br>
            <a:r>
              <a:rPr lang="nb-NO" sz="900" dirty="0"/>
              <a:t>Blant de minste arbeidsplassene (3-9 ansatte) som har samarbeidet med andre er det oppgitt at det er en lavere andel (65 %) som har samarbeidet med eksterne aktører utenfor eget departementsområde. Gjennomsnittet for alle virksomhetene som er målt er på 79 %. For de største (20-49 ansatte og 50 + ansatte), svarer 84 % av de har samarbeidet med noen eksterne utenfor deres departementsområde.</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91% av virksomhetene med 3-9 ansatte, er helt eller delvis enig i at de ikke opplever noen problemer med å samarbeide internt på arbeidsplassen. For de med 10-19 ansatte svarer 83 % at de er helt eller delvis enig, og 82 % av virksomhetene med 20-49 ansatte svarer det samme. Blant de største virksomhetene (50 ansatte +) svarer 73 % at de er helt eller delvis enig i at de ikke opplever noen problemer med å samarbeide internt på arbeidsplassen</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Nær 6 av 10 svarer at måten de samarbeidet på tvers av sektorene på, fremmet den nyeste innovasjonen på deres arbeidsplass. Dette gjelder for alle de forskjellige virksomhetsstørrelsene.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endParaRPr lang="nb-NO" sz="900" dirty="0"/>
          </a:p>
        </p:txBody>
      </p:sp>
    </p:spTree>
    <p:extLst>
      <p:ext uri="{BB962C8B-B14F-4D97-AF65-F5344CB8AC3E}">
        <p14:creationId xmlns:p14="http://schemas.microsoft.com/office/powerpoint/2010/main" val="24662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8828058" cy="440762"/>
          </a:xfrm>
          <a:prstGeom prst="rect">
            <a:avLst/>
          </a:prstGeom>
          <a:noFill/>
        </p:spPr>
        <p:txBody>
          <a:bodyPr wrap="none" rtlCol="0">
            <a:spAutoFit/>
          </a:bodyPr>
          <a:lstStyle/>
          <a:p>
            <a:r>
              <a:rPr lang="nb-NO" dirty="0"/>
              <a:t>Kjennetegn ved virksomheter som har samarbeidet – Sammendrag</a:t>
            </a:r>
          </a:p>
        </p:txBody>
      </p:sp>
      <p:sp>
        <p:nvSpPr>
          <p:cNvPr id="7" name="TextBox 6">
            <a:extLst>
              <a:ext uri="{FF2B5EF4-FFF2-40B4-BE49-F238E27FC236}">
                <a16:creationId xmlns:a16="http://schemas.microsoft.com/office/drawing/2014/main" id="{B223181F-CDA0-4FEE-A3CA-AC25670EE7A7}"/>
              </a:ext>
            </a:extLst>
          </p:cNvPr>
          <p:cNvSpPr txBox="1"/>
          <p:nvPr/>
        </p:nvSpPr>
        <p:spPr>
          <a:xfrm>
            <a:off x="219236" y="1297342"/>
            <a:ext cx="8534239" cy="3431709"/>
          </a:xfrm>
          <a:prstGeom prst="rect">
            <a:avLst/>
          </a:prstGeom>
          <a:noFill/>
        </p:spPr>
        <p:txBody>
          <a:bodyPr wrap="square" rtlCol="0">
            <a:spAutoFit/>
          </a:bodyPr>
          <a:lstStyle/>
          <a:p>
            <a:pPr marL="171450" indent="-171450">
              <a:buFont typeface="Arial" panose="020B0604020202020204" pitchFamily="34" charset="0"/>
              <a:buChar char="•"/>
            </a:pPr>
            <a:r>
              <a:rPr lang="nb-NO" sz="1000" b="1" dirty="0"/>
              <a:t>Type arbeidsplass: Er det et sentral-, region-, eller lokalkontor</a:t>
            </a:r>
          </a:p>
          <a:p>
            <a:pPr marL="171450"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45 % sentralkontorene svarer at de samarbeidet med andre statlige arbeidsplasser innenfor samme departementsområde under utviklingen av den nyeste innovasjonen, det samme svarte 50 % av regionkontorene og 53 % av lokalkontorene.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Langt større andel av sentralkontorene (38 %) har svart at de, under utviklingen av den nyeste innovasjonen samarbeidet med private virksomheter. For lokalkontorene er denne andelen nede på 15 %, og for regionkontorene svarer 23 % av virksomhetene at de har samarbeidet med private virksomheter under utviklingen av den nyeste innovasjonen.</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Kun 12 % av lokalkontorene svarer at de ikke har samarbeidet med noen andre utenfor deres arbeidsplass under utviklingen av den nyeste innovasjonen. 15 % og 16 % av henholdsvis sentralkontor, og regionkontorene svarer det samme.</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b="1" dirty="0"/>
              <a:t>Ser vi så på de som faktisk har samarbeidet med andre:</a:t>
            </a:r>
            <a:br>
              <a:rPr lang="nb-NO" sz="900" b="1" dirty="0"/>
            </a:br>
            <a:r>
              <a:rPr lang="nb-NO" sz="900" dirty="0"/>
              <a:t>Blant sentralkontorene som har samarbeidet med andre, oppgir 88 % at de har samarbeidet med eksterne arbeidsplasser utenfor deres departementsområde under utviklingen av den nyeste innovasjonen på deres arbeidsplass. For lokalkontorene som har samarbeidet med andre under utviklingen av den nyeste innovasjonen svarer 75 % at de har samarbeidet med eksterne utenfor deres departementsområde.</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35 % av sentralkontorene svarer at de er helt eller delvis uenig i at de ikke opplever noen problemer med å samarbeide internt på arbeidsplassen. Blant regionkontorene og lokalkontorene er andelene på henholdsvis 16 % og 15 % som er helt eller delvis uenig i dette.</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Når det kommer til hva som har fremmet eller hemmet den nyeste innovasjonen på arbeidsplassen, er det ingen forskjeller mellom svarene i om «Måten vi samarbeider på tvers av sektorene på», avhengig av om virksomheten som har besvart er et sentral-, region-, eller lokalkontor. Ca. 6 av 10 av sentral-, region-, og sentralkontorene svarer at «Måten vi samarbeider på tvers av sektorene på» har fremmet den nyeste innovasjonen på deres arbeidsplass.</a:t>
            </a:r>
          </a:p>
        </p:txBody>
      </p:sp>
    </p:spTree>
    <p:extLst>
      <p:ext uri="{BB962C8B-B14F-4D97-AF65-F5344CB8AC3E}">
        <p14:creationId xmlns:p14="http://schemas.microsoft.com/office/powerpoint/2010/main" val="172778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64E781-2676-4108-A4ED-289510622DAC}"/>
              </a:ext>
            </a:extLst>
          </p:cNvPr>
          <p:cNvSpPr/>
          <p:nvPr/>
        </p:nvSpPr>
        <p:spPr>
          <a:xfrm>
            <a:off x="7785463" y="4500154"/>
            <a:ext cx="855617"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xtBox 3">
            <a:extLst>
              <a:ext uri="{FF2B5EF4-FFF2-40B4-BE49-F238E27FC236}">
                <a16:creationId xmlns:a16="http://schemas.microsoft.com/office/drawing/2014/main" id="{5286039B-A1CF-4344-A462-C023BA38E30F}"/>
              </a:ext>
            </a:extLst>
          </p:cNvPr>
          <p:cNvSpPr txBox="1"/>
          <p:nvPr/>
        </p:nvSpPr>
        <p:spPr>
          <a:xfrm>
            <a:off x="238286" y="257070"/>
            <a:ext cx="8828058" cy="440762"/>
          </a:xfrm>
          <a:prstGeom prst="rect">
            <a:avLst/>
          </a:prstGeom>
          <a:noFill/>
        </p:spPr>
        <p:txBody>
          <a:bodyPr wrap="none" rtlCol="0">
            <a:spAutoFit/>
          </a:bodyPr>
          <a:lstStyle/>
          <a:p>
            <a:r>
              <a:rPr lang="nb-NO" dirty="0"/>
              <a:t>Kjennetegn ved virksomheter som har samarbeidet – Sammendrag</a:t>
            </a:r>
          </a:p>
        </p:txBody>
      </p:sp>
      <p:sp>
        <p:nvSpPr>
          <p:cNvPr id="7" name="TextBox 6">
            <a:extLst>
              <a:ext uri="{FF2B5EF4-FFF2-40B4-BE49-F238E27FC236}">
                <a16:creationId xmlns:a16="http://schemas.microsoft.com/office/drawing/2014/main" id="{B223181F-CDA0-4FEE-A3CA-AC25670EE7A7}"/>
              </a:ext>
            </a:extLst>
          </p:cNvPr>
          <p:cNvSpPr txBox="1"/>
          <p:nvPr/>
        </p:nvSpPr>
        <p:spPr>
          <a:xfrm>
            <a:off x="219236" y="1144942"/>
            <a:ext cx="8534239" cy="3862596"/>
          </a:xfrm>
          <a:prstGeom prst="rect">
            <a:avLst/>
          </a:prstGeom>
          <a:noFill/>
        </p:spPr>
        <p:txBody>
          <a:bodyPr wrap="square" rtlCol="0">
            <a:spAutoFit/>
          </a:bodyPr>
          <a:lstStyle/>
          <a:p>
            <a:pPr marL="171450" indent="-171450">
              <a:buFont typeface="Arial" panose="020B0604020202020204" pitchFamily="34" charset="0"/>
              <a:buChar char="•"/>
            </a:pPr>
            <a:r>
              <a:rPr lang="nb-NO" sz="1000" b="1" dirty="0"/>
              <a:t>Arbeidsplassens hovedmålgruppe: Arbeidsplassens innsats retters seg i hovedsak… «Mot innbyggere/private virksomheter, andre deler av offentlig sektor, eller noenlunde likt.»</a:t>
            </a:r>
          </a:p>
          <a:p>
            <a:pPr marL="171450"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Av virksomhetene som har innbyggere eller private virksomheter som hovedmålgruppe, svarer 50 % at de har samarbeidet med andre arbeidsplasser innenfor samme departementsområde. For virksomhetene som har andre deler av offentlig sektor som hovedmålgruppe, svarer 54 % av disse det samme.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Blant virksomhetene som har andre deler av offentlig sektor som hovedmålgruppe, svarer 26 % av de har samarbeidet med private virksomheter under utviklingen av den nyeste innovasjonen, og 22 % av disse svarer at de har samarbeidet med utdannings- og forskningsinstitusjoner. 19 % av virksomhetene som har innbyggere eller private virksomheter som sin hovedmålgruppe, svarer at de har samarbeidet med private virksomheter, og 7 % av disse har samarbeidet med utdannings- og forskningsinstitusjoner under utviklingen av den nyeste innovasjonen.</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b="1" dirty="0"/>
              <a:t>Ser vi så på de som faktisk har samarbeidet med andre:</a:t>
            </a:r>
            <a:br>
              <a:rPr lang="nb-NO" sz="900" b="1" dirty="0"/>
            </a:br>
            <a:r>
              <a:rPr lang="nb-NO" sz="900" dirty="0"/>
              <a:t>Hvis vi isolerer de virksomhetene som faktisk har samarbeidet med andre under utviklingen av den nyest innovasjonen, svarer de ulike virksomhetene med forskjellig hovedmålgrupper relativt likt, i om samarbeidet de har hatt har vært med eksterne utenfor, eller internt innenfor eget departementsområde. Altså at andelene av de som har samarbeidet fordeler seg relativt likt i forhold til hvem de har samarbeidet med.</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Hvis vi ser på spørsmålet om virksomhetene er enig eller uenig i om de opplever problemer med å samarbeide internt på arbeidsplassen, så er det ingen forskjell mellom virksomhetene avhengig av om deres hovedmålgruppe er mest mot innbyggere og/eller private virksomheter, om hovedmålgruppen er andre deler av offentlig sektor, eller om deres innsats i hovedsak er lik mot innbyggere/private virksomheter og andre deler av offentlig sektor.</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67 % av virksomhetene hvis innsats i hovedsak retter seg mot andre deler av offentlig sektor, svarer at «Måten vi samarbeider på tvers av sektorene på» har fremmet den nyeste innovasjonen på deres arbeidsplass. Blant virksomhetene som retter seg i hovedsak mest mot innbyggere og/eller private virksomheter svarer 50 % at dette har fremmet den nyeste innovasjonen på deres arbeidsplass. For virksomhetene som retter seg like mye mot innbyggere/private virksomheter og andre deler av offentlig sektor, svarer 64 % at «Måten vi samarbeider på tvers av sektorene på» har fremmet den nyeste innovasjonen på deres arbeidsplass.</a:t>
            </a:r>
          </a:p>
        </p:txBody>
      </p:sp>
    </p:spTree>
    <p:extLst>
      <p:ext uri="{BB962C8B-B14F-4D97-AF65-F5344CB8AC3E}">
        <p14:creationId xmlns:p14="http://schemas.microsoft.com/office/powerpoint/2010/main" val="22803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Nær 4 av 5 av de nyeste statlige innovasjonen har skjedd i samarbeid med andre utenfor egen arbeidsplass. Innenfor samme departementsområde er mest utbredt</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34D53FA-047B-439A-B9FC-7749746D4213}"/>
              </a:ext>
            </a:extLst>
          </p:cNvPr>
          <p:cNvGraphicFramePr/>
          <p:nvPr>
            <p:extLst/>
          </p:nvPr>
        </p:nvGraphicFramePr>
        <p:xfrm>
          <a:off x="232375" y="957145"/>
          <a:ext cx="8654595" cy="405062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AF03043-EA33-4E5E-ADF6-2A91FC565E80}"/>
              </a:ext>
            </a:extLst>
          </p:cNvPr>
          <p:cNvSpPr txBox="1"/>
          <p:nvPr/>
        </p:nvSpPr>
        <p:spPr>
          <a:xfrm>
            <a:off x="34925" y="4856813"/>
            <a:ext cx="5383742" cy="246221"/>
          </a:xfrm>
          <a:prstGeom prst="rect">
            <a:avLst/>
          </a:prstGeom>
        </p:spPr>
        <p:txBody>
          <a:bodyPr vert="horz" wrap="square" lIns="0" tIns="0" rIns="0" bIns="0" rtlCol="0">
            <a:spAutoFit/>
          </a:bodyPr>
          <a:lstStyle/>
          <a:p>
            <a:pPr marL="4763"/>
            <a:r>
              <a:rPr lang="nb-NO" sz="800" i="1" dirty="0"/>
              <a:t>Q12: Samarbeidet arbeidsplassen din med noen av de følgende under utviklingen av den nyeste innovasjonen?» </a:t>
            </a:r>
          </a:p>
          <a:p>
            <a:pPr marL="4763"/>
            <a:r>
              <a:rPr lang="nb-NO" sz="800" i="1" dirty="0"/>
              <a:t>Filterspørsmål: Kun stilt til de som har innført minst én innovasjon i løpet av de to siste årene. (n=644)</a:t>
            </a:r>
          </a:p>
        </p:txBody>
      </p:sp>
    </p:spTree>
    <p:extLst>
      <p:ext uri="{BB962C8B-B14F-4D97-AF65-F5344CB8AC3E}">
        <p14:creationId xmlns:p14="http://schemas.microsoft.com/office/powerpoint/2010/main" val="359413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Nær 6 av 10 svarer at måten de samarbeider på tvers av sektorene på fremmet den nyeste innovasjonen på deres arbeidsplass</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856813"/>
            <a:ext cx="8004175" cy="246221"/>
          </a:xfrm>
          <a:prstGeom prst="rect">
            <a:avLst/>
          </a:prstGeom>
        </p:spPr>
        <p:txBody>
          <a:bodyPr vert="horz" wrap="square" lIns="0" tIns="0" rIns="0" bIns="0" rtlCol="0">
            <a:spAutoFit/>
          </a:bodyPr>
          <a:lstStyle/>
          <a:p>
            <a:pPr marL="4763"/>
            <a:r>
              <a:rPr lang="nb-NO" sz="800" i="1" dirty="0"/>
              <a:t>Q25: «Tenk konkret på den nyeste innovasjonen på din arbeidsplass. Hvilke faktorer fremmet eller hemmet innovasjonen?» – «Måten vi samarbeider på tvers av sektorene på» (Base: n=644, filter: Kun de som har innført minst én innovasjon i løpet av de to siste årene)</a:t>
            </a:r>
          </a:p>
        </p:txBody>
      </p:sp>
      <p:graphicFrame>
        <p:nvGraphicFramePr>
          <p:cNvPr id="5" name="Chart 4">
            <a:extLst>
              <a:ext uri="{FF2B5EF4-FFF2-40B4-BE49-F238E27FC236}">
                <a16:creationId xmlns:a16="http://schemas.microsoft.com/office/drawing/2014/main" id="{0D506DE4-22D2-4123-B82C-4D6EAC6A8373}"/>
              </a:ext>
            </a:extLst>
          </p:cNvPr>
          <p:cNvGraphicFramePr/>
          <p:nvPr>
            <p:extLst>
              <p:ext uri="{D42A27DB-BD31-4B8C-83A1-F6EECF244321}">
                <p14:modId xmlns:p14="http://schemas.microsoft.com/office/powerpoint/2010/main" val="4182898960"/>
              </p:ext>
            </p:extLst>
          </p:nvPr>
        </p:nvGraphicFramePr>
        <p:xfrm>
          <a:off x="0" y="1519425"/>
          <a:ext cx="9022976" cy="2600138"/>
        </p:xfrm>
        <a:graphic>
          <a:graphicData uri="http://schemas.openxmlformats.org/drawingml/2006/chart">
            <c:chart xmlns:c="http://schemas.openxmlformats.org/drawingml/2006/chart" xmlns:r="http://schemas.openxmlformats.org/officeDocument/2006/relationships" r:id="rId4"/>
          </a:graphicData>
        </a:graphic>
      </p:graphicFrame>
      <p:sp>
        <p:nvSpPr>
          <p:cNvPr id="2" name="Left Brace 1">
            <a:extLst>
              <a:ext uri="{FF2B5EF4-FFF2-40B4-BE49-F238E27FC236}">
                <a16:creationId xmlns:a16="http://schemas.microsoft.com/office/drawing/2014/main" id="{C631A537-E3CE-4FC7-BA3C-65C56BB0801F}"/>
              </a:ext>
            </a:extLst>
          </p:cNvPr>
          <p:cNvSpPr/>
          <p:nvPr/>
        </p:nvSpPr>
        <p:spPr>
          <a:xfrm rot="5400000">
            <a:off x="2595282" y="-410135"/>
            <a:ext cx="168087" cy="4901452"/>
          </a:xfrm>
          <a:prstGeom prst="leftBrace">
            <a:avLst>
              <a:gd name="adj1" fmla="val 8333"/>
              <a:gd name="adj2" fmla="val 498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sp>
        <p:nvSpPr>
          <p:cNvPr id="4" name="TextBox 3">
            <a:extLst>
              <a:ext uri="{FF2B5EF4-FFF2-40B4-BE49-F238E27FC236}">
                <a16:creationId xmlns:a16="http://schemas.microsoft.com/office/drawing/2014/main" id="{2EDEBCA6-9B80-4C86-88EE-982407727EC2}"/>
              </a:ext>
            </a:extLst>
          </p:cNvPr>
          <p:cNvSpPr txBox="1"/>
          <p:nvPr/>
        </p:nvSpPr>
        <p:spPr>
          <a:xfrm>
            <a:off x="2185146" y="1694937"/>
            <a:ext cx="1144865" cy="261610"/>
          </a:xfrm>
          <a:prstGeom prst="rect">
            <a:avLst/>
          </a:prstGeom>
          <a:noFill/>
        </p:spPr>
        <p:txBody>
          <a:bodyPr wrap="none" rtlCol="0">
            <a:spAutoFit/>
          </a:bodyPr>
          <a:lstStyle/>
          <a:p>
            <a:r>
              <a:rPr lang="nb-NO" sz="1100" dirty="0"/>
              <a:t>Fremmet: 58 %</a:t>
            </a:r>
          </a:p>
        </p:txBody>
      </p:sp>
      <p:sp>
        <p:nvSpPr>
          <p:cNvPr id="10" name="Left Brace 9">
            <a:extLst>
              <a:ext uri="{FF2B5EF4-FFF2-40B4-BE49-F238E27FC236}">
                <a16:creationId xmlns:a16="http://schemas.microsoft.com/office/drawing/2014/main" id="{4DD8CF88-9DDC-43C4-BD33-E8454D1A9D6D}"/>
              </a:ext>
            </a:extLst>
          </p:cNvPr>
          <p:cNvSpPr/>
          <p:nvPr/>
        </p:nvSpPr>
        <p:spPr>
          <a:xfrm rot="5400000">
            <a:off x="5401234" y="1718983"/>
            <a:ext cx="168087" cy="643217"/>
          </a:xfrm>
          <a:prstGeom prst="leftBrace">
            <a:avLst>
              <a:gd name="adj1" fmla="val 8333"/>
              <a:gd name="adj2" fmla="val 498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sp>
        <p:nvSpPr>
          <p:cNvPr id="12" name="TextBox 11">
            <a:extLst>
              <a:ext uri="{FF2B5EF4-FFF2-40B4-BE49-F238E27FC236}">
                <a16:creationId xmlns:a16="http://schemas.microsoft.com/office/drawing/2014/main" id="{5376BC91-4255-4764-B829-AB7E5C1FB6E8}"/>
              </a:ext>
            </a:extLst>
          </p:cNvPr>
          <p:cNvSpPr txBox="1"/>
          <p:nvPr/>
        </p:nvSpPr>
        <p:spPr>
          <a:xfrm>
            <a:off x="4986616" y="1694938"/>
            <a:ext cx="1035861" cy="261610"/>
          </a:xfrm>
          <a:prstGeom prst="rect">
            <a:avLst/>
          </a:prstGeom>
          <a:noFill/>
        </p:spPr>
        <p:txBody>
          <a:bodyPr wrap="none" rtlCol="0">
            <a:spAutoFit/>
          </a:bodyPr>
          <a:lstStyle/>
          <a:p>
            <a:r>
              <a:rPr lang="nb-NO" sz="1100" dirty="0"/>
              <a:t>Hemmet: 8 %</a:t>
            </a:r>
          </a:p>
        </p:txBody>
      </p:sp>
      <p:sp>
        <p:nvSpPr>
          <p:cNvPr id="6" name="TextBox 5">
            <a:extLst>
              <a:ext uri="{FF2B5EF4-FFF2-40B4-BE49-F238E27FC236}">
                <a16:creationId xmlns:a16="http://schemas.microsoft.com/office/drawing/2014/main" id="{788738BA-1640-4BE3-8DF0-9C0170060A14}"/>
              </a:ext>
            </a:extLst>
          </p:cNvPr>
          <p:cNvSpPr txBox="1"/>
          <p:nvPr/>
        </p:nvSpPr>
        <p:spPr>
          <a:xfrm>
            <a:off x="228599" y="1188392"/>
            <a:ext cx="8417860" cy="461665"/>
          </a:xfrm>
          <a:prstGeom prst="rect">
            <a:avLst/>
          </a:prstGeom>
          <a:noFill/>
        </p:spPr>
        <p:txBody>
          <a:bodyPr wrap="square" rtlCol="0">
            <a:spAutoFit/>
          </a:bodyPr>
          <a:lstStyle/>
          <a:p>
            <a:pPr algn="ctr"/>
            <a:r>
              <a:rPr lang="nb-NO" sz="1200" dirty="0"/>
              <a:t>Q25: Tenk konkret på den nyeste innovasjonen på din arbeidsplass. Hvilke faktorer fremmet eller hemmet innovasjonen? </a:t>
            </a:r>
            <a:r>
              <a:rPr lang="nb-NO" sz="1200" i="1" dirty="0"/>
              <a:t>«Måten vi samarbeider på tvers av sektorene på».</a:t>
            </a:r>
          </a:p>
        </p:txBody>
      </p:sp>
      <p:sp>
        <p:nvSpPr>
          <p:cNvPr id="8" name="Rectangle: Rounded Corners 7">
            <a:extLst>
              <a:ext uri="{FF2B5EF4-FFF2-40B4-BE49-F238E27FC236}">
                <a16:creationId xmlns:a16="http://schemas.microsoft.com/office/drawing/2014/main" id="{4ECCF3F9-0555-4866-B154-345421F80BEF}"/>
              </a:ext>
            </a:extLst>
          </p:cNvPr>
          <p:cNvSpPr/>
          <p:nvPr/>
        </p:nvSpPr>
        <p:spPr>
          <a:xfrm>
            <a:off x="1608043" y="3892924"/>
            <a:ext cx="5936877" cy="83147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Det er ingen eller små variasjoner mellom forskjellige nedbrytninger som virksomhetsstørrelse i dette spørsmålet. Det vil si at det ikke er noen signifikante forskjeller i besvarelsene i om denne faktoren fremmet eller hemmet den nyeste innovasjonen på arbeidsplassen.</a:t>
            </a:r>
          </a:p>
        </p:txBody>
      </p:sp>
    </p:spTree>
    <p:extLst>
      <p:ext uri="{BB962C8B-B14F-4D97-AF65-F5344CB8AC3E}">
        <p14:creationId xmlns:p14="http://schemas.microsoft.com/office/powerpoint/2010/main" val="2836634587"/>
      </p:ext>
    </p:extLst>
  </p:cSld>
  <p:clrMapOvr>
    <a:masterClrMapping/>
  </p:clrMapOvr>
</p:sld>
</file>

<file path=ppt/theme/theme1.xml><?xml version="1.0" encoding="utf-8"?>
<a:theme xmlns:a="http://schemas.openxmlformats.org/drawingml/2006/main" name="DIFI PPTmal">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6E97D180-8209-4888-A2B1-561BC8DDEB41}" vid="{05FDF0B4-06B6-4D0C-B7DA-E489E57FA4FB}"/>
    </a:ext>
  </a:extLst>
</a:theme>
</file>

<file path=ppt/theme/theme2.xml><?xml version="1.0" encoding="utf-8"?>
<a:theme xmlns:a="http://schemas.openxmlformats.org/drawingml/2006/main" name="Blå slides">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6E97D180-8209-4888-A2B1-561BC8DDEB41}" vid="{5C725029-A247-4852-8B32-1068A4826B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483B77BC2D09C48AEAE6DE6282CE09C" ma:contentTypeVersion="4" ma:contentTypeDescription="Opprett et nytt dokument." ma:contentTypeScope="" ma:versionID="660872b507200764418cb1d91e48a47b">
  <xsd:schema xmlns:xsd="http://www.w3.org/2001/XMLSchema" xmlns:xs="http://www.w3.org/2001/XMLSchema" xmlns:p="http://schemas.microsoft.com/office/2006/metadata/properties" xmlns:ns2="5371e8e2-a9e8-46df-a91b-761db99c8728" targetNamespace="http://schemas.microsoft.com/office/2006/metadata/properties" ma:root="true" ma:fieldsID="7160ed4b87024bb2e51cde78efa2b7ce" ns2:_="">
    <xsd:import namespace="5371e8e2-a9e8-46df-a91b-761db99c87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1e8e2-a9e8-46df-a91b-761db99c8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1AEC0-2A42-488B-ABA1-245A07514F81}"/>
</file>

<file path=customXml/itemProps2.xml><?xml version="1.0" encoding="utf-8"?>
<ds:datastoreItem xmlns:ds="http://schemas.openxmlformats.org/officeDocument/2006/customXml" ds:itemID="{3525137D-E3CA-4F99-AB53-F8DE724C3DB1}">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85c76272-7e4d-4f8f-89d1-3b227e52ef43"/>
    <ds:schemaRef ds:uri="http://schemas.microsoft.com/office/2006/metadata/properties"/>
  </ds:schemaRefs>
</ds:datastoreItem>
</file>

<file path=customXml/itemProps3.xml><?xml version="1.0" encoding="utf-8"?>
<ds:datastoreItem xmlns:ds="http://schemas.openxmlformats.org/officeDocument/2006/customXml" ds:itemID="{235291C4-A289-4761-8347-AA70EF2D5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Difi pp mal</Template>
  <TotalTime>29209</TotalTime>
  <Words>4943</Words>
  <Application>Microsoft Office PowerPoint</Application>
  <PresentationFormat>On-screen Show (16:9)</PresentationFormat>
  <Paragraphs>211</Paragraphs>
  <Slides>36</Slides>
  <Notes>29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Calibri</vt:lpstr>
      <vt:lpstr>DIFI PPTmal</vt:lpstr>
      <vt:lpstr>Blå slides</vt:lpstr>
      <vt:lpstr>Dypdykk Innovasjonsbarometeret – Kjennetegn ved virksomheter som har samarbeidet</vt:lpstr>
      <vt:lpstr>PowerPoint Presentation</vt:lpstr>
      <vt:lpstr>PowerPoint Presentation</vt:lpstr>
      <vt:lpstr>PowerPoint Presentation</vt:lpstr>
      <vt:lpstr>PowerPoint Presentation</vt:lpstr>
      <vt:lpstr>PowerPoint Presentation</vt:lpstr>
      <vt:lpstr>PowerPoint Presentation</vt:lpstr>
      <vt:lpstr>Nær 4 av 5 av de nyeste statlige innovasjonen har skjedd i samarbeid med andre utenfor egen arbeidsplass. Innenfor samme departementsområde er mest utbredt</vt:lpstr>
      <vt:lpstr>Nær 6 av 10 svarer at måten de samarbeider på tvers av sektorene på fremmet den nyeste innovasjonen på deres arbeidsplass</vt:lpstr>
      <vt:lpstr>PowerPoint Presentation</vt:lpstr>
      <vt:lpstr>Nær 1 av 3 innovasjoner inspirert av andres løsninger ble utviklet i samarbeid med Arbeidstakerorganisasjoner/tillitsvalgte</vt:lpstr>
      <vt:lpstr>1 av 10 egenutviklede innovasjoner var utviklet i samarbeid med fylkeskommunale arbeidsplasser</vt:lpstr>
      <vt:lpstr>Eksternt samarbeid har oftere enn snittet vært i forbindelse med egenutviklet innovasjon</vt:lpstr>
      <vt:lpstr>Signifikant flere av virksomhetene som ikke har innført innovasjon de siste to årene, er enige i at de ikke opplever noen problemer med å samarbeide internt </vt:lpstr>
      <vt:lpstr>Nær 6 av 10 svarer at måten de samarbeider på tvers av sektorene på, fremmet den nyeste innovasjonen på deres arbeidsplass, uavhengig av type innovasjon innført</vt:lpstr>
      <vt:lpstr>Nær 5 av 10 offentlige virksomheter som ikke har innført, men satt i gang utviklingen av innovasjon i løpet av de to siste årene, svarer at måten de samarbeider på tvers av sektorene på, fremmet den nyeste innovasjonsprosessen</vt:lpstr>
      <vt:lpstr>PowerPoint Presentation</vt:lpstr>
      <vt:lpstr>Nær en tredjedel av offentlige virksomheter med 50 ansatte + som har innført minst en innovasjon, har samarbeidet med private aktører under utviklingen av den nyeste innovasjonen</vt:lpstr>
      <vt:lpstr>16 % av de offentlige virksomhetene med 3-9 ansatte har ikke samarbeidet med andre utenfor egen arbeidsplass under utviklingen av den nyeste innovasjonen</vt:lpstr>
      <vt:lpstr>Blant virksomhetene som har samarbeidet med andre, svarer en lavere andel av de minste offentlige virksomhetene (3-9 ansatte) at de har hatt eksternt samarbeid utenfor eget departementsområde</vt:lpstr>
      <vt:lpstr>9 av 10 virksomheter med 3-9 ansatte er enige (helt + delvis enig) i at de ikke opplever noen problemer med å samarbeide internt på arbeidsplassen </vt:lpstr>
      <vt:lpstr>Nær 6 av 10 svarer at måten de samarbeider på tvers av sektorene på, fremmet den nyeste innovasjonen på deres arbeidsplass, uavhengig av størrelse på virksomheten</vt:lpstr>
      <vt:lpstr>PowerPoint Presentation</vt:lpstr>
      <vt:lpstr>Nær 4 av 10 sentralkontor som har innført minst én innovasjon i løpet av de to siste årene har samarbeidet med private virksomheter</vt:lpstr>
      <vt:lpstr>Kun 12 % av lokalkontorene som har innført innovasjon har ikke samarbeidet om den nyeste innovasjonen med noen utenfor deres arbeidsplass.</vt:lpstr>
      <vt:lpstr>Blant de som har samarbeidet med andre, svarer sentralkontor oftere enn snittet at de har samarbeidet med eksterne arbeidsplasser under utviklingen av den nyeste innovasjonen</vt:lpstr>
      <vt:lpstr>35 % av sentralkontorene oppgir at de er helt eller delvis uenig i at de ikke opplever noen problemer med å samarbeide internt på arbeidsplassen</vt:lpstr>
      <vt:lpstr>Ingen forskjell blant kontornivåene i om måten det samarbeides på tvers av sektorene på, fremmet eller hemmet den nyeste innovasjonen</vt:lpstr>
      <vt:lpstr>PowerPoint Presentation</vt:lpstr>
      <vt:lpstr>Offentlige virksomheter som har andre deler av offentlig sektor som hovedmålgruppe, svarer i størst grad at de har samarbeidet med private virksomheter i utviklingen av den nyeste innovasjonen</vt:lpstr>
      <vt:lpstr>22 % av offentlige virksomheter som har andre deler av offentlig sektor som hoved-målgruppe og innført minst en innovasjon de siste to årene, har i større grad enn snittet samarbeidet med utdannings- og forskningsinstitusjoner om den nyeste innovasjonen</vt:lpstr>
      <vt:lpstr>Blant virksomhetene som har samarbeidet med andre er det ingen forskjell mellom virksomheter med ulike hovedmålgrupper i andelene samarbeidet eksternt utenfor eller internt innen eget departementsområde</vt:lpstr>
      <vt:lpstr>…denne likheten mellom virksomheter med ulike målgrupper ser vi også når vi snur aksene</vt:lpstr>
      <vt:lpstr>Ingen forskjell i andelene enig/uenig om at de opplever ingen problemer med å samarbeide internt på arbeidsplassen mellom de offentlige virksomhetene med ulike hovedmålgrupper</vt:lpstr>
      <vt:lpstr>En større andel av virksomhetene som har innbyggere eller private virksomheter som hovedmålgruppe, svarer at måten de samarbeider på tvers av sektorene ikke er relevant for om det har fremmet eller hemmet den nyeste innovasjonen</vt:lpstr>
      <vt:lpstr>PowerPoint Presentation</vt:lpstr>
    </vt:vector>
  </TitlesOfParts>
  <Company>Ipsos Reid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alison.babcock</dc:creator>
  <cp:lastModifiedBy>Daniel Hernes</cp:lastModifiedBy>
  <cp:revision>953</cp:revision>
  <cp:lastPrinted>2019-12-03T07:07:11Z</cp:lastPrinted>
  <dcterms:created xsi:type="dcterms:W3CDTF">2016-02-15T17:54:02Z</dcterms:created>
  <dcterms:modified xsi:type="dcterms:W3CDTF">2019-12-12T08:49:35Z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0x0101003483B77BC2D09C48AEAE6DE6282CE09C</vt:lpwstr>
  </property>
</Properties>
</file>