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1322" r:id="rId2"/>
    <p:sldId id="1334" r:id="rId3"/>
    <p:sldId id="1302" r:id="rId4"/>
    <p:sldId id="4630" r:id="rId5"/>
    <p:sldId id="268" r:id="rId6"/>
    <p:sldId id="412" r:id="rId7"/>
    <p:sldId id="4561" r:id="rId8"/>
    <p:sldId id="4559" r:id="rId9"/>
    <p:sldId id="1332" r:id="rId10"/>
    <p:sldId id="4629" r:id="rId11"/>
    <p:sldId id="564" r:id="rId12"/>
    <p:sldId id="1336" r:id="rId13"/>
    <p:sldId id="4625" r:id="rId14"/>
    <p:sldId id="4615" r:id="rId15"/>
    <p:sldId id="4562" r:id="rId16"/>
    <p:sldId id="4623" r:id="rId17"/>
    <p:sldId id="4616" r:id="rId18"/>
    <p:sldId id="4617" r:id="rId19"/>
    <p:sldId id="4624" r:id="rId20"/>
    <p:sldId id="4613" r:id="rId21"/>
    <p:sldId id="4631" r:id="rId22"/>
    <p:sldId id="4650" r:id="rId23"/>
    <p:sldId id="1330" r:id="rId24"/>
    <p:sldId id="4632" r:id="rId25"/>
    <p:sldId id="4633" r:id="rId26"/>
    <p:sldId id="4501" r:id="rId27"/>
    <p:sldId id="4649" r:id="rId28"/>
    <p:sldId id="4614" r:id="rId29"/>
  </p:sldIdLst>
  <p:sldSz cx="12192000" cy="6858000"/>
  <p:notesSz cx="6858000" cy="9144000"/>
  <p:defaultTextStyle>
    <a:defPPr>
      <a:defRPr lang="sv-SE"/>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EFEE"/>
    <a:srgbClr val="F4E0CE"/>
    <a:srgbClr val="7C5748"/>
    <a:srgbClr val="6B5F58"/>
    <a:srgbClr val="7D5F47"/>
    <a:srgbClr val="695F59"/>
    <a:srgbClr val="D78171"/>
    <a:srgbClr val="5A6751"/>
    <a:srgbClr val="D585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Mörkt format 2 - Dekorfärg 3/Dekorfärg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Mörkt forma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just format 1 - Dekorfär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96374" autoAdjust="0"/>
  </p:normalViewPr>
  <p:slideViewPr>
    <p:cSldViewPr snapToGrid="0" snapToObjects="1">
      <p:cViewPr varScale="1">
        <p:scale>
          <a:sx n="110" d="100"/>
          <a:sy n="110" d="100"/>
        </p:scale>
        <p:origin x="58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BEDCFF1-4750-E44C-9473-FF4346B38E32}" type="datetimeFigureOut">
              <a:rPr lang="sv-SE"/>
              <a:pPr>
                <a:defRPr/>
              </a:pPr>
              <a:t>2021-01-27</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DB6019E-456D-244D-8796-AA8A06B9EEF6}" type="slidenum">
              <a:rPr lang="sv-SE"/>
              <a:pPr>
                <a:defRPr/>
              </a:pPr>
              <a:t>‹#›</a:t>
            </a:fld>
            <a:endParaRPr lang="sv-S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89585D9-3BD5-B940-9248-F0C3045CDC8E}" type="datetimeFigureOut">
              <a:rPr lang="sv-SE"/>
              <a:pPr>
                <a:defRPr/>
              </a:pPr>
              <a:t>2021-01-27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sv-SE" noProof="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F6BFEAFB-667B-5B4B-B079-3BB44DA1556E}" type="slidenum">
              <a:rPr lang="sv-SE"/>
              <a:pPr>
                <a:defRPr/>
              </a:pPr>
              <a:t>‹#›</a:t>
            </a:fld>
            <a:endParaRPr lang="sv-S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F6BFEAFB-667B-5B4B-B079-3BB44DA1556E}" type="slidenum">
              <a:rPr lang="sv-SE" smtClean="0"/>
              <a:pPr>
                <a:defRPr/>
              </a:pPr>
              <a:t>1</a:t>
            </a:fld>
            <a:endParaRPr lang="sv-SE"/>
          </a:p>
        </p:txBody>
      </p:sp>
    </p:spTree>
    <p:extLst>
      <p:ext uri="{BB962C8B-B14F-4D97-AF65-F5344CB8AC3E}">
        <p14:creationId xmlns:p14="http://schemas.microsoft.com/office/powerpoint/2010/main" val="2327318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97DDE89A-6AA7-45EF-A1A7-BFF3BD07E772}" type="slidenum">
              <a:rPr lang="sv-SE" smtClean="0"/>
              <a:pPr>
                <a:defRPr/>
              </a:pPr>
              <a:t>11</a:t>
            </a:fld>
            <a:endParaRPr lang="sv-SE"/>
          </a:p>
        </p:txBody>
      </p:sp>
    </p:spTree>
    <p:extLst>
      <p:ext uri="{BB962C8B-B14F-4D97-AF65-F5344CB8AC3E}">
        <p14:creationId xmlns:p14="http://schemas.microsoft.com/office/powerpoint/2010/main" val="3864183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F6BFEAFB-667B-5B4B-B079-3BB44DA1556E}" type="slidenum">
              <a:rPr lang="sv-SE" smtClean="0"/>
              <a:pPr>
                <a:defRPr/>
              </a:pPr>
              <a:t>13</a:t>
            </a:fld>
            <a:endParaRPr lang="sv-SE"/>
          </a:p>
        </p:txBody>
      </p:sp>
    </p:spTree>
    <p:extLst>
      <p:ext uri="{BB962C8B-B14F-4D97-AF65-F5344CB8AC3E}">
        <p14:creationId xmlns:p14="http://schemas.microsoft.com/office/powerpoint/2010/main" val="1229296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F6BFEAFB-667B-5B4B-B079-3BB44DA1556E}" type="slidenum">
              <a:rPr lang="sv-SE" smtClean="0"/>
              <a:pPr>
                <a:defRPr/>
              </a:pPr>
              <a:t>21</a:t>
            </a:fld>
            <a:endParaRPr lang="sv-SE"/>
          </a:p>
        </p:txBody>
      </p:sp>
    </p:spTree>
    <p:extLst>
      <p:ext uri="{BB962C8B-B14F-4D97-AF65-F5344CB8AC3E}">
        <p14:creationId xmlns:p14="http://schemas.microsoft.com/office/powerpoint/2010/main" val="1708190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Det finns stora positiva samhällsekonomiska effekter kopplat till säker och effektiv tillgång till grunddata. </a:t>
            </a:r>
            <a:r>
              <a:rPr lang="sv-SE" sz="1200" b="0" kern="1200" dirty="0">
                <a:solidFill>
                  <a:schemeClr val="tx1"/>
                </a:solidFill>
                <a:effectLst/>
                <a:latin typeface="+mn-lt"/>
                <a:ea typeface="+mn-ea"/>
                <a:cs typeface="+mn-cs"/>
              </a:rPr>
              <a:t>För att den data som utbyts inom infrastrukturen ska vara korrekt och tillgänglig finns ett nationellt ramverk för grunddata.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b="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Nationella grunddata är </a:t>
            </a:r>
            <a:r>
              <a:rPr lang="sv-SE" sz="1200" i="1" kern="1200" dirty="0">
                <a:solidFill>
                  <a:schemeClr val="tx1"/>
                </a:solidFill>
                <a:effectLst/>
                <a:latin typeface="+mn-lt"/>
                <a:ea typeface="+mn-ea"/>
                <a:cs typeface="+mn-cs"/>
              </a:rPr>
              <a:t>uppgifter, inom offentlig förvaltning, som flera aktörer har behov av och som är viktiga i samhället och som uppfyller överenskomna egenskaper, principer och riktlinjer</a:t>
            </a:r>
            <a:r>
              <a:rPr lang="sv-SE" sz="1200" kern="1200" dirty="0">
                <a:solidFill>
                  <a:schemeClr val="tx1"/>
                </a:solidFill>
                <a:effectLst/>
                <a:latin typeface="+mn-lt"/>
                <a:ea typeface="+mn-ea"/>
                <a:cs typeface="+mn-cs"/>
              </a:rPr>
              <a:t>.</a:t>
            </a:r>
          </a:p>
          <a:p>
            <a:pPr marL="0" indent="0">
              <a:buNone/>
            </a:pP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FEAFB-667B-5B4B-B079-3BB44DA1556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028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https://www.digg.se/utveckling-av-digital-forvaltning/oppna-och-delade-data/offentliga-aktorer/nationella-principer</a:t>
            </a:r>
          </a:p>
        </p:txBody>
      </p:sp>
      <p:sp>
        <p:nvSpPr>
          <p:cNvPr id="4" name="Platshållare för bildnummer 3"/>
          <p:cNvSpPr>
            <a:spLocks noGrp="1"/>
          </p:cNvSpPr>
          <p:nvPr>
            <p:ph type="sldNum" sz="quarter" idx="5"/>
          </p:nvPr>
        </p:nvSpPr>
        <p:spPr/>
        <p:txBody>
          <a:bodyPr/>
          <a:lstStyle/>
          <a:p>
            <a:pPr>
              <a:defRPr/>
            </a:pPr>
            <a:fld id="{F6BFEAFB-667B-5B4B-B079-3BB44DA1556E}" type="slidenum">
              <a:rPr lang="sv-SE" smtClean="0"/>
              <a:pPr>
                <a:defRPr/>
              </a:pPr>
              <a:t>23</a:t>
            </a:fld>
            <a:endParaRPr lang="sv-SE"/>
          </a:p>
        </p:txBody>
      </p:sp>
    </p:spTree>
    <p:extLst>
      <p:ext uri="{BB962C8B-B14F-4D97-AF65-F5344CB8AC3E}">
        <p14:creationId xmlns:p14="http://schemas.microsoft.com/office/powerpoint/2010/main" val="3019597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Det finns stora positiva samhällsekonomiska effekter kopplat till säker och effektiv tillgång till grunddata. </a:t>
            </a:r>
            <a:r>
              <a:rPr lang="sv-SE" sz="1200" b="0" kern="1200" dirty="0">
                <a:solidFill>
                  <a:schemeClr val="tx1"/>
                </a:solidFill>
                <a:effectLst/>
                <a:latin typeface="+mn-lt"/>
                <a:ea typeface="+mn-ea"/>
                <a:cs typeface="+mn-cs"/>
              </a:rPr>
              <a:t>För att den data som utbyts inom infrastrukturen ska vara korrekt och tillgänglig finns ett nationellt ramverk för grunddata.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b="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Nationella grunddata är </a:t>
            </a:r>
            <a:r>
              <a:rPr lang="sv-SE" sz="1200" i="1" kern="1200" dirty="0">
                <a:solidFill>
                  <a:schemeClr val="tx1"/>
                </a:solidFill>
                <a:effectLst/>
                <a:latin typeface="+mn-lt"/>
                <a:ea typeface="+mn-ea"/>
                <a:cs typeface="+mn-cs"/>
              </a:rPr>
              <a:t>uppgifter, inom offentlig förvaltning, som flera aktörer har behov av och som är viktiga i samhället och som uppfyller överenskomna egenskaper, principer och riktlinjer</a:t>
            </a:r>
            <a:r>
              <a:rPr lang="sv-SE" sz="1200" kern="1200" dirty="0">
                <a:solidFill>
                  <a:schemeClr val="tx1"/>
                </a:solidFill>
                <a:effectLst/>
                <a:latin typeface="+mn-lt"/>
                <a:ea typeface="+mn-ea"/>
                <a:cs typeface="+mn-cs"/>
              </a:rPr>
              <a:t>.</a:t>
            </a:r>
          </a:p>
          <a:p>
            <a:pPr marL="0" indent="0">
              <a:buNone/>
            </a:pP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FEAFB-667B-5B4B-B079-3BB44DA1556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856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Nationella grunddata utgör en delmängd av grunddata, särskilda värdefulla datamängder och offentliga öppna data. Grunddata ryms inom offentlig information och en del grunddata är öppna data. Alla särskilda värdefulla datamängder är grunddata och offentliga öppna data. När fler grunddatamängder följer ramverket kommer mängden nationella grunddata att bli större och målet är att samtliga grunddata på sikt ska vara nationella grunddata.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En grunddatadomän är ett område av nationella grunddata som hänger ihop, t.ex. person, företag, fastighetsinformation och geografisk information.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Ramverket och grunddatadomänerna är en del av den förvaltningsgemensamma digitala infrastrukturen för informationsutbyte.</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FEAFB-667B-5B4B-B079-3BB44DA1556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676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Egenskap för nationella grunddata = kriterier eller förutsättningar som ska vara uppfyllda för att uppgifter ska kunna beaktas som kandidater för nationella grunddata.</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FEAFB-667B-5B4B-B079-3BB44DA1556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375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Princip för nationella grunddata = regel för egenskap eller handlande angående grunddata. Håller över tid och är oberoende av det specifika grunddatat eller hur det produceras eller konsumeras.</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Riktlinjer för nationella grunddata = styrande uppmaningar som ger vägledning i arbetet med att detaljera principerna  </a:t>
            </a:r>
          </a:p>
          <a:p>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FEAFB-667B-5B4B-B079-3BB44DA1556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12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F6BFEAFB-667B-5B4B-B079-3BB44DA1556E}" type="slidenum">
              <a:rPr lang="sv-SE" smtClean="0"/>
              <a:pPr>
                <a:defRPr/>
              </a:pPr>
              <a:t>28</a:t>
            </a:fld>
            <a:endParaRPr lang="sv-SE"/>
          </a:p>
        </p:txBody>
      </p:sp>
    </p:spTree>
    <p:extLst>
      <p:ext uri="{BB962C8B-B14F-4D97-AF65-F5344CB8AC3E}">
        <p14:creationId xmlns:p14="http://schemas.microsoft.com/office/powerpoint/2010/main" val="722723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F6BFEAFB-667B-5B4B-B079-3BB44DA1556E}" type="slidenum">
              <a:rPr lang="sv-SE" smtClean="0"/>
              <a:pPr>
                <a:defRPr/>
              </a:pPr>
              <a:t>2</a:t>
            </a:fld>
            <a:endParaRPr lang="sv-SE"/>
          </a:p>
        </p:txBody>
      </p:sp>
    </p:spTree>
    <p:extLst>
      <p:ext uri="{BB962C8B-B14F-4D97-AF65-F5344CB8AC3E}">
        <p14:creationId xmlns:p14="http://schemas.microsoft.com/office/powerpoint/2010/main" val="790276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F6BFEAFB-667B-5B4B-B079-3BB44DA1556E}" type="slidenum">
              <a:rPr lang="sv-SE" smtClean="0"/>
              <a:pPr>
                <a:defRPr/>
              </a:pPr>
              <a:t>3</a:t>
            </a:fld>
            <a:endParaRPr lang="sv-SE"/>
          </a:p>
        </p:txBody>
      </p:sp>
    </p:spTree>
    <p:extLst>
      <p:ext uri="{BB962C8B-B14F-4D97-AF65-F5344CB8AC3E}">
        <p14:creationId xmlns:p14="http://schemas.microsoft.com/office/powerpoint/2010/main" val="4008536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F6BFEAFB-667B-5B4B-B079-3BB44DA1556E}" type="slidenum">
              <a:rPr lang="sv-SE" smtClean="0"/>
              <a:pPr>
                <a:defRPr/>
              </a:pPr>
              <a:t>4</a:t>
            </a:fld>
            <a:endParaRPr lang="sv-SE"/>
          </a:p>
        </p:txBody>
      </p:sp>
    </p:spTree>
    <p:extLst>
      <p:ext uri="{BB962C8B-B14F-4D97-AF65-F5344CB8AC3E}">
        <p14:creationId xmlns:p14="http://schemas.microsoft.com/office/powerpoint/2010/main" val="719122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7718" indent="-177718">
              <a:buFont typeface="Arial" panose="020B0604020202020204" pitchFamily="34" charset="0"/>
              <a:buChar char="•"/>
            </a:pPr>
            <a:endParaRPr lang="sv-SE" baseline="0" dirty="0"/>
          </a:p>
        </p:txBody>
      </p:sp>
      <p:sp>
        <p:nvSpPr>
          <p:cNvPr id="4" name="Platshållare för bildnummer 3"/>
          <p:cNvSpPr>
            <a:spLocks noGrp="1"/>
          </p:cNvSpPr>
          <p:nvPr>
            <p:ph type="sldNum" sz="quarter" idx="10"/>
          </p:nvPr>
        </p:nvSpPr>
        <p:spPr/>
        <p:txBody>
          <a:bodyPr/>
          <a:lstStyle/>
          <a:p>
            <a:pPr>
              <a:defRPr/>
            </a:pPr>
            <a:fld id="{7A6AE89D-9E6B-45AC-BFAC-2A4FAB3915F0}" type="slidenum">
              <a:rPr lang="sv-SE" smtClean="0"/>
              <a:pPr>
                <a:defRPr/>
              </a:pPr>
              <a:t>5</a:t>
            </a:fld>
            <a:endParaRPr lang="sv-SE"/>
          </a:p>
        </p:txBody>
      </p:sp>
    </p:spTree>
    <p:extLst>
      <p:ext uri="{BB962C8B-B14F-4D97-AF65-F5344CB8AC3E}">
        <p14:creationId xmlns:p14="http://schemas.microsoft.com/office/powerpoint/2010/main" val="2253612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DE89A-6AA7-45EF-A1A7-BFF3BD07E77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485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DE89A-6AA7-45EF-A1A7-BFF3BD07E77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784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F6BFEAFB-667B-5B4B-B079-3BB44DA1556E}" type="slidenum">
              <a:rPr lang="sv-SE" smtClean="0"/>
              <a:pPr>
                <a:defRPr/>
              </a:pPr>
              <a:t>8</a:t>
            </a:fld>
            <a:endParaRPr lang="sv-SE"/>
          </a:p>
        </p:txBody>
      </p:sp>
    </p:spTree>
    <p:extLst>
      <p:ext uri="{BB962C8B-B14F-4D97-AF65-F5344CB8AC3E}">
        <p14:creationId xmlns:p14="http://schemas.microsoft.com/office/powerpoint/2010/main" val="1272041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F6BFEAFB-667B-5B4B-B079-3BB44DA1556E}" type="slidenum">
              <a:rPr lang="sv-SE" smtClean="0"/>
              <a:pPr>
                <a:defRPr/>
              </a:pPr>
              <a:t>10</a:t>
            </a:fld>
            <a:endParaRPr lang="sv-SE"/>
          </a:p>
        </p:txBody>
      </p:sp>
    </p:spTree>
    <p:extLst>
      <p:ext uri="{BB962C8B-B14F-4D97-AF65-F5344CB8AC3E}">
        <p14:creationId xmlns:p14="http://schemas.microsoft.com/office/powerpoint/2010/main" val="21702428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bild">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69743" y="2691998"/>
            <a:ext cx="910907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814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text, brun bakgrund">
    <p:bg>
      <p:bgPr>
        <a:solidFill>
          <a:srgbClr val="695F59"/>
        </a:solidFill>
        <a:effectLst/>
      </p:bgPr>
    </p:bg>
    <p:spTree>
      <p:nvGrpSpPr>
        <p:cNvPr id="1" name=""/>
        <p:cNvGrpSpPr/>
        <p:nvPr/>
      </p:nvGrpSpPr>
      <p:grpSpPr>
        <a:xfrm>
          <a:off x="0" y="0"/>
          <a:ext cx="0" cy="0"/>
          <a:chOff x="0" y="0"/>
          <a:chExt cx="0" cy="0"/>
        </a:xfrm>
      </p:grpSpPr>
      <p:pic>
        <p:nvPicPr>
          <p:cNvPr id="4" name="Bildobjekt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99613" y="6205538"/>
            <a:ext cx="2138362"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ubrik 1"/>
          <p:cNvSpPr>
            <a:spLocks noGrp="1"/>
          </p:cNvSpPr>
          <p:nvPr>
            <p:ph type="title"/>
          </p:nvPr>
        </p:nvSpPr>
        <p:spPr>
          <a:xfrm>
            <a:off x="703341" y="960756"/>
            <a:ext cx="8343822" cy="782699"/>
          </a:xfrm>
          <a:prstGeom prst="rect">
            <a:avLst/>
          </a:prstGeom>
          <a:noFill/>
        </p:spPr>
        <p:txBody>
          <a:bodyPr/>
          <a:lstStyle>
            <a:lvl1pPr>
              <a:defRPr sz="4400" b="0" i="0">
                <a:solidFill>
                  <a:schemeClr val="bg1"/>
                </a:solidFill>
                <a:latin typeface="Ubuntu Light" charset="0"/>
                <a:ea typeface="Ubuntu Light" charset="0"/>
                <a:cs typeface="Ubuntu Light" charset="0"/>
              </a:defRPr>
            </a:lvl1pPr>
          </a:lstStyle>
          <a:p>
            <a:r>
              <a:rPr lang="sv-SE"/>
              <a:t>Klicka här för att ändra mall för rubrikformat</a:t>
            </a:r>
            <a:endParaRPr lang="sv-SE" dirty="0"/>
          </a:p>
        </p:txBody>
      </p:sp>
      <p:sp>
        <p:nvSpPr>
          <p:cNvPr id="8" name="Platshållare för text 10"/>
          <p:cNvSpPr>
            <a:spLocks noGrp="1"/>
          </p:cNvSpPr>
          <p:nvPr>
            <p:ph type="body" sz="quarter" idx="10"/>
          </p:nvPr>
        </p:nvSpPr>
        <p:spPr>
          <a:xfrm>
            <a:off x="703263" y="1951038"/>
            <a:ext cx="8343900" cy="3584575"/>
          </a:xfrm>
          <a:prstGeom prst="rect">
            <a:avLst/>
          </a:prstGeom>
        </p:spPr>
        <p:txBody>
          <a:bodyPr/>
          <a:lstStyle>
            <a:lvl1pPr>
              <a:defRPr sz="2600" b="0" i="0" baseline="0">
                <a:solidFill>
                  <a:schemeClr val="bg1"/>
                </a:solidFill>
                <a:latin typeface="Crimson Text" charset="0"/>
                <a:ea typeface="Crimson Text" charset="0"/>
                <a:cs typeface="Crimson Text" charset="0"/>
              </a:defRPr>
            </a:lvl1pPr>
          </a:lstStyle>
          <a:p>
            <a:pPr lvl="0"/>
            <a:r>
              <a:rPr lang="sv-SE"/>
              <a:t>Redigera format för bakgrundstext</a:t>
            </a:r>
          </a:p>
        </p:txBody>
      </p:sp>
    </p:spTree>
    <p:extLst>
      <p:ext uri="{BB962C8B-B14F-4D97-AF65-F5344CB8AC3E}">
        <p14:creationId xmlns:p14="http://schemas.microsoft.com/office/powerpoint/2010/main" val="1208807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text, gul bakgrund">
    <p:bg>
      <p:bgPr>
        <a:solidFill>
          <a:srgbClr val="D5853B"/>
        </a:solidFill>
        <a:effectLst/>
      </p:bgPr>
    </p:bg>
    <p:spTree>
      <p:nvGrpSpPr>
        <p:cNvPr id="1" name=""/>
        <p:cNvGrpSpPr/>
        <p:nvPr/>
      </p:nvGrpSpPr>
      <p:grpSpPr>
        <a:xfrm>
          <a:off x="0" y="0"/>
          <a:ext cx="0" cy="0"/>
          <a:chOff x="0" y="0"/>
          <a:chExt cx="0" cy="0"/>
        </a:xfrm>
      </p:grpSpPr>
      <p:pic>
        <p:nvPicPr>
          <p:cNvPr id="4" name="Bildobjekt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99613" y="6205538"/>
            <a:ext cx="2138362"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ubrik 1"/>
          <p:cNvSpPr>
            <a:spLocks noGrp="1"/>
          </p:cNvSpPr>
          <p:nvPr>
            <p:ph type="title"/>
          </p:nvPr>
        </p:nvSpPr>
        <p:spPr>
          <a:xfrm>
            <a:off x="703341" y="960756"/>
            <a:ext cx="8343822" cy="782699"/>
          </a:xfrm>
          <a:prstGeom prst="rect">
            <a:avLst/>
          </a:prstGeom>
          <a:noFill/>
        </p:spPr>
        <p:txBody>
          <a:bodyPr/>
          <a:lstStyle>
            <a:lvl1pPr>
              <a:defRPr sz="4400" b="0" i="0">
                <a:solidFill>
                  <a:schemeClr val="bg1"/>
                </a:solidFill>
                <a:latin typeface="Ubuntu Light" charset="0"/>
                <a:ea typeface="Ubuntu Light" charset="0"/>
                <a:cs typeface="Ubuntu Light" charset="0"/>
              </a:defRPr>
            </a:lvl1pPr>
          </a:lstStyle>
          <a:p>
            <a:r>
              <a:rPr lang="sv-SE"/>
              <a:t>Klicka här för att ändra mall för rubrikformat</a:t>
            </a:r>
            <a:endParaRPr lang="sv-SE" dirty="0"/>
          </a:p>
        </p:txBody>
      </p:sp>
      <p:sp>
        <p:nvSpPr>
          <p:cNvPr id="8" name="Platshållare för text 10"/>
          <p:cNvSpPr>
            <a:spLocks noGrp="1"/>
          </p:cNvSpPr>
          <p:nvPr>
            <p:ph type="body" sz="quarter" idx="10"/>
          </p:nvPr>
        </p:nvSpPr>
        <p:spPr>
          <a:xfrm>
            <a:off x="703263" y="1951038"/>
            <a:ext cx="8343900" cy="3584575"/>
          </a:xfrm>
          <a:prstGeom prst="rect">
            <a:avLst/>
          </a:prstGeom>
        </p:spPr>
        <p:txBody>
          <a:bodyPr/>
          <a:lstStyle>
            <a:lvl1pPr>
              <a:defRPr sz="2600" b="0" i="0" baseline="0">
                <a:solidFill>
                  <a:schemeClr val="bg1"/>
                </a:solidFill>
                <a:latin typeface="Crimson Text" charset="0"/>
                <a:ea typeface="Crimson Text" charset="0"/>
                <a:cs typeface="Crimson Text" charset="0"/>
              </a:defRPr>
            </a:lvl1pPr>
          </a:lstStyle>
          <a:p>
            <a:pPr lvl="0"/>
            <a:r>
              <a:rPr lang="sv-SE"/>
              <a:t>Redigera format för bakgrundstext</a:t>
            </a:r>
          </a:p>
        </p:txBody>
      </p:sp>
    </p:spTree>
    <p:extLst>
      <p:ext uri="{BB962C8B-B14F-4D97-AF65-F5344CB8AC3E}">
        <p14:creationId xmlns:p14="http://schemas.microsoft.com/office/powerpoint/2010/main" val="1226385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ontaktsida">
    <p:spTree>
      <p:nvGrpSpPr>
        <p:cNvPr id="1" name=""/>
        <p:cNvGrpSpPr/>
        <p:nvPr/>
      </p:nvGrpSpPr>
      <p:grpSpPr>
        <a:xfrm>
          <a:off x="0" y="0"/>
          <a:ext cx="0" cy="0"/>
          <a:chOff x="0" y="0"/>
          <a:chExt cx="0" cy="0"/>
        </a:xfrm>
      </p:grpSpPr>
      <p:pic>
        <p:nvPicPr>
          <p:cNvPr id="4" name="Bildobjekt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99613" y="6205538"/>
            <a:ext cx="2138362"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tshållare för text 10"/>
          <p:cNvSpPr>
            <a:spLocks noGrp="1"/>
          </p:cNvSpPr>
          <p:nvPr>
            <p:ph type="body" sz="quarter" idx="11"/>
          </p:nvPr>
        </p:nvSpPr>
        <p:spPr>
          <a:xfrm>
            <a:off x="703263" y="1962769"/>
            <a:ext cx="7643903" cy="3054591"/>
          </a:xfrm>
          <a:prstGeom prst="rect">
            <a:avLst/>
          </a:prstGeom>
        </p:spPr>
        <p:txBody>
          <a:bodyPr/>
          <a:lstStyle>
            <a:lvl1pPr marL="0" indent="0">
              <a:buNone/>
              <a:defRPr sz="2400" b="0" i="0" baseline="0">
                <a:latin typeface="Crimson Text" charset="0"/>
                <a:ea typeface="Crimson Text" charset="0"/>
                <a:cs typeface="Crimson Text" charset="0"/>
              </a:defRPr>
            </a:lvl1pPr>
            <a:lvl2pPr>
              <a:defRPr sz="2400">
                <a:latin typeface="Crimson Text" charset="0"/>
                <a:ea typeface="Crimson Text" charset="0"/>
                <a:cs typeface="Crimson Text" charset="0"/>
              </a:defRPr>
            </a:lvl2pPr>
            <a:lvl3pPr>
              <a:defRPr sz="2000">
                <a:latin typeface="Crimson Text" charset="0"/>
                <a:ea typeface="Crimson Text" charset="0"/>
                <a:cs typeface="Crimson Text" charset="0"/>
              </a:defRPr>
            </a:lvl3pPr>
          </a:lstStyle>
          <a:p>
            <a:pPr lvl="0"/>
            <a:r>
              <a:rPr lang="sv-SE"/>
              <a:t>Redigera format för bakgrundstext</a:t>
            </a:r>
          </a:p>
        </p:txBody>
      </p:sp>
      <p:sp>
        <p:nvSpPr>
          <p:cNvPr id="14" name="Rubrik 1"/>
          <p:cNvSpPr>
            <a:spLocks noGrp="1"/>
          </p:cNvSpPr>
          <p:nvPr>
            <p:ph type="title"/>
          </p:nvPr>
        </p:nvSpPr>
        <p:spPr>
          <a:xfrm>
            <a:off x="703341" y="960756"/>
            <a:ext cx="8343822" cy="782699"/>
          </a:xfrm>
          <a:prstGeom prst="rect">
            <a:avLst/>
          </a:prstGeom>
          <a:noFill/>
        </p:spPr>
        <p:txBody>
          <a:bodyPr/>
          <a:lstStyle>
            <a:lvl1pPr>
              <a:defRPr sz="4400" b="0" i="0">
                <a:solidFill>
                  <a:srgbClr val="D78171"/>
                </a:solidFill>
                <a:latin typeface="Ubuntu Light" charset="0"/>
                <a:ea typeface="Ubuntu Light" charset="0"/>
                <a:cs typeface="Ubuntu Light" charset="0"/>
              </a:defRPr>
            </a:lvl1pPr>
          </a:lstStyle>
          <a:p>
            <a:r>
              <a:rPr lang="sv-SE"/>
              <a:t>Klicka här för att ändra mall för rubrikformat</a:t>
            </a:r>
            <a:endParaRPr lang="sv-SE" dirty="0"/>
          </a:p>
        </p:txBody>
      </p:sp>
      <p:pic>
        <p:nvPicPr>
          <p:cNvPr id="7" name="Bildobjekt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9019" y="4327234"/>
            <a:ext cx="2936973" cy="1084844"/>
          </a:xfrm>
          <a:prstGeom prst="rect">
            <a:avLst/>
          </a:prstGeom>
        </p:spPr>
      </p:pic>
    </p:spTree>
    <p:extLst>
      <p:ext uri="{BB962C8B-B14F-4D97-AF65-F5344CB8AC3E}">
        <p14:creationId xmlns:p14="http://schemas.microsoft.com/office/powerpoint/2010/main" val="311289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type">
    <p:spTree>
      <p:nvGrpSpPr>
        <p:cNvPr id="1" name=""/>
        <p:cNvGrpSpPr/>
        <p:nvPr/>
      </p:nvGrpSpPr>
      <p:grpSpPr>
        <a:xfrm>
          <a:off x="0" y="0"/>
          <a:ext cx="0" cy="0"/>
          <a:chOff x="0" y="0"/>
          <a:chExt cx="0" cy="0"/>
        </a:xfrm>
      </p:grpSpPr>
      <p:pic>
        <p:nvPicPr>
          <p:cNvPr id="4" name="Bildobjekt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99613" y="6205538"/>
            <a:ext cx="2138362"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Rubrik, innehåll, bild">
    <p:spTree>
      <p:nvGrpSpPr>
        <p:cNvPr id="1" name=""/>
        <p:cNvGrpSpPr/>
        <p:nvPr/>
      </p:nvGrpSpPr>
      <p:grpSpPr>
        <a:xfrm>
          <a:off x="0" y="0"/>
          <a:ext cx="0" cy="0"/>
          <a:chOff x="0" y="0"/>
          <a:chExt cx="0" cy="0"/>
        </a:xfrm>
      </p:grpSpPr>
      <p:pic>
        <p:nvPicPr>
          <p:cNvPr id="41" name="Bildobjekt 6" descr="Bildobjekt 6"/>
          <p:cNvPicPr>
            <a:picLocks noChangeAspect="1"/>
          </p:cNvPicPr>
          <p:nvPr/>
        </p:nvPicPr>
        <p:blipFill>
          <a:blip r:embed="rId2">
            <a:extLst/>
          </a:blip>
          <a:stretch>
            <a:fillRect/>
          </a:stretch>
        </p:blipFill>
        <p:spPr>
          <a:xfrm>
            <a:off x="9599613" y="6205537"/>
            <a:ext cx="2138363" cy="328613"/>
          </a:xfrm>
          <a:prstGeom prst="rect">
            <a:avLst/>
          </a:prstGeom>
          <a:ln w="12700">
            <a:miter lim="400000"/>
          </a:ln>
        </p:spPr>
      </p:pic>
      <p:pic>
        <p:nvPicPr>
          <p:cNvPr id="42" name="Bildobjekt 7" descr="Bildobjekt 7"/>
          <p:cNvPicPr>
            <a:picLocks noChangeAspect="1"/>
          </p:cNvPicPr>
          <p:nvPr/>
        </p:nvPicPr>
        <p:blipFill>
          <a:blip r:embed="rId2">
            <a:extLst/>
          </a:blip>
          <a:stretch>
            <a:fillRect/>
          </a:stretch>
        </p:blipFill>
        <p:spPr>
          <a:xfrm>
            <a:off x="9752013" y="6357937"/>
            <a:ext cx="2138363" cy="328613"/>
          </a:xfrm>
          <a:prstGeom prst="rect">
            <a:avLst/>
          </a:prstGeom>
          <a:ln w="12700">
            <a:miter lim="400000"/>
          </a:ln>
        </p:spPr>
      </p:pic>
      <p:sp>
        <p:nvSpPr>
          <p:cNvPr id="43" name="Platshållare för bild 9"/>
          <p:cNvSpPr>
            <a:spLocks noGrp="1"/>
          </p:cNvSpPr>
          <p:nvPr>
            <p:ph type="pic" idx="13"/>
          </p:nvPr>
        </p:nvSpPr>
        <p:spPr>
          <a:xfrm>
            <a:off x="5340350" y="0"/>
            <a:ext cx="6851650" cy="6851650"/>
          </a:xfrm>
          <a:prstGeom prst="rect">
            <a:avLst/>
          </a:prstGeom>
        </p:spPr>
        <p:txBody>
          <a:bodyPr lIns="91439" rIns="91439"/>
          <a:lstStyle/>
          <a:p>
            <a:endParaRPr/>
          </a:p>
        </p:txBody>
      </p:sp>
      <p:sp>
        <p:nvSpPr>
          <p:cNvPr id="44" name="Titeltext"/>
          <p:cNvSpPr txBox="1">
            <a:spLocks noGrp="1"/>
          </p:cNvSpPr>
          <p:nvPr>
            <p:ph type="title"/>
          </p:nvPr>
        </p:nvSpPr>
        <p:spPr>
          <a:xfrm>
            <a:off x="703340" y="960755"/>
            <a:ext cx="4282999" cy="1221613"/>
          </a:xfrm>
          <a:prstGeom prst="rect">
            <a:avLst/>
          </a:prstGeom>
        </p:spPr>
        <p:txBody>
          <a:bodyPr anchor="t">
            <a:normAutofit/>
          </a:bodyPr>
          <a:lstStyle>
            <a:lvl1pPr>
              <a:defRPr>
                <a:solidFill>
                  <a:srgbClr val="D78171"/>
                </a:solidFill>
                <a:latin typeface="Ubuntu Light"/>
                <a:ea typeface="Ubuntu Light"/>
                <a:cs typeface="Ubuntu Light"/>
                <a:sym typeface="Ubuntu Light"/>
              </a:defRPr>
            </a:lvl1pPr>
          </a:lstStyle>
          <a:p>
            <a:r>
              <a:t>Titeltext</a:t>
            </a:r>
          </a:p>
        </p:txBody>
      </p:sp>
      <p:sp>
        <p:nvSpPr>
          <p:cNvPr id="45" name="Brödtext nivå ett…"/>
          <p:cNvSpPr txBox="1">
            <a:spLocks noGrp="1"/>
          </p:cNvSpPr>
          <p:nvPr>
            <p:ph type="body" sz="quarter" idx="1"/>
          </p:nvPr>
        </p:nvSpPr>
        <p:spPr>
          <a:xfrm>
            <a:off x="703262" y="2475294"/>
            <a:ext cx="4124771" cy="3584576"/>
          </a:xfrm>
          <a:prstGeom prst="rect">
            <a:avLst/>
          </a:prstGeom>
        </p:spPr>
        <p:txBody>
          <a:bodyPr>
            <a:normAutofit/>
          </a:bodyPr>
          <a:lstStyle>
            <a:lvl1pPr>
              <a:defRPr sz="2600">
                <a:solidFill>
                  <a:srgbClr val="695F59"/>
                </a:solidFill>
                <a:latin typeface="Crimson Text"/>
                <a:ea typeface="Crimson Text"/>
                <a:cs typeface="Crimson Text"/>
                <a:sym typeface="Crimson Text"/>
              </a:defRPr>
            </a:lvl1pPr>
            <a:lvl2pPr marL="704850" indent="-247650">
              <a:defRPr sz="2600">
                <a:solidFill>
                  <a:srgbClr val="695F59"/>
                </a:solidFill>
                <a:latin typeface="Crimson Text"/>
                <a:ea typeface="Crimson Text"/>
                <a:cs typeface="Crimson Text"/>
                <a:sym typeface="Crimson Text"/>
              </a:defRPr>
            </a:lvl2pPr>
            <a:lvl3pPr marL="1211580" indent="-297180">
              <a:defRPr sz="2600">
                <a:solidFill>
                  <a:srgbClr val="695F59"/>
                </a:solidFill>
                <a:latin typeface="Crimson Text"/>
                <a:ea typeface="Crimson Text"/>
                <a:cs typeface="Crimson Text"/>
                <a:sym typeface="Crimson Text"/>
              </a:defRPr>
            </a:lvl3pPr>
            <a:lvl4pPr marL="1701800" indent="-330200">
              <a:defRPr sz="2600">
                <a:solidFill>
                  <a:srgbClr val="695F59"/>
                </a:solidFill>
                <a:latin typeface="Crimson Text"/>
                <a:ea typeface="Crimson Text"/>
                <a:cs typeface="Crimson Text"/>
                <a:sym typeface="Crimson Text"/>
              </a:defRPr>
            </a:lvl4pPr>
            <a:lvl5pPr marL="2159000" indent="-330200">
              <a:defRPr sz="2600">
                <a:solidFill>
                  <a:srgbClr val="695F59"/>
                </a:solidFill>
                <a:latin typeface="Crimson Text"/>
                <a:ea typeface="Crimson Text"/>
                <a:cs typeface="Crimson Text"/>
                <a:sym typeface="Crimson Text"/>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46"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306391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itatsida, rosa bakgrund">
    <p:bg>
      <p:bgPr>
        <a:solidFill>
          <a:srgbClr val="D78171"/>
        </a:solidFill>
        <a:effectLst/>
      </p:bgPr>
    </p:bg>
    <p:spTree>
      <p:nvGrpSpPr>
        <p:cNvPr id="1" name=""/>
        <p:cNvGrpSpPr/>
        <p:nvPr/>
      </p:nvGrpSpPr>
      <p:grpSpPr>
        <a:xfrm>
          <a:off x="0" y="0"/>
          <a:ext cx="0" cy="0"/>
          <a:chOff x="0" y="0"/>
          <a:chExt cx="0" cy="0"/>
        </a:xfrm>
      </p:grpSpPr>
      <p:sp>
        <p:nvSpPr>
          <p:cNvPr id="6" name="Rubrik 1"/>
          <p:cNvSpPr>
            <a:spLocks noGrp="1"/>
          </p:cNvSpPr>
          <p:nvPr>
            <p:ph type="title" hasCustomPrompt="1"/>
          </p:nvPr>
        </p:nvSpPr>
        <p:spPr>
          <a:xfrm>
            <a:off x="857839" y="2426486"/>
            <a:ext cx="10482606" cy="1217667"/>
          </a:xfrm>
          <a:prstGeom prst="rect">
            <a:avLst/>
          </a:prstGeom>
          <a:noFill/>
        </p:spPr>
        <p:txBody>
          <a:bodyPr/>
          <a:lstStyle>
            <a:lvl1pPr algn="ctr">
              <a:defRPr sz="4400" b="0" i="1" baseline="0">
                <a:solidFill>
                  <a:schemeClr val="bg1"/>
                </a:solidFill>
                <a:latin typeface="Ubuntu Light" panose="020B0304030602030204" pitchFamily="34" charset="0"/>
                <a:ea typeface="Ubuntu Light" panose="020B0304030602030204" pitchFamily="34" charset="0"/>
                <a:cs typeface="Ubuntu Light" panose="020B0304030602030204" pitchFamily="34" charset="0"/>
              </a:defRPr>
            </a:lvl1pPr>
          </a:lstStyle>
          <a:p>
            <a:r>
              <a:rPr lang="sv-SE" dirty="0"/>
              <a:t>”Klicka här för att ändra mall för rubrikformat”</a:t>
            </a:r>
          </a:p>
        </p:txBody>
      </p:sp>
      <p:sp>
        <p:nvSpPr>
          <p:cNvPr id="8" name="Platshållare för text 7"/>
          <p:cNvSpPr>
            <a:spLocks noGrp="1"/>
          </p:cNvSpPr>
          <p:nvPr>
            <p:ph type="body" sz="quarter" idx="10" hasCustomPrompt="1"/>
          </p:nvPr>
        </p:nvSpPr>
        <p:spPr>
          <a:xfrm>
            <a:off x="1994259" y="4057678"/>
            <a:ext cx="8343822" cy="904875"/>
          </a:xfrm>
          <a:prstGeom prst="rect">
            <a:avLst/>
          </a:prstGeom>
        </p:spPr>
        <p:txBody>
          <a:bodyPr/>
          <a:lstStyle>
            <a:lvl1pPr marL="0" indent="0" algn="ctr">
              <a:buNone/>
              <a:defRPr sz="3000" b="0" i="0">
                <a:solidFill>
                  <a:schemeClr val="bg1"/>
                </a:solidFill>
                <a:latin typeface="Ubuntu Light" charset="0"/>
                <a:ea typeface="Ubuntu Light" charset="0"/>
                <a:cs typeface="Ubuntu Light" charset="0"/>
              </a:defRPr>
            </a:lvl1pPr>
          </a:lstStyle>
          <a:p>
            <a:pPr fontAlgn="auto">
              <a:spcAft>
                <a:spcPts val="0"/>
              </a:spcAft>
              <a:defRPr/>
            </a:pPr>
            <a:r>
              <a:rPr lang="sv-SE" sz="2600" dirty="0"/>
              <a:t>Namn Efternamn</a:t>
            </a:r>
          </a:p>
        </p:txBody>
      </p:sp>
    </p:spTree>
    <p:extLst>
      <p:ext uri="{BB962C8B-B14F-4D97-AF65-F5344CB8AC3E}">
        <p14:creationId xmlns:p14="http://schemas.microsoft.com/office/powerpoint/2010/main" val="765203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sida 2">
    <p:spTree>
      <p:nvGrpSpPr>
        <p:cNvPr id="1" name=""/>
        <p:cNvGrpSpPr/>
        <p:nvPr/>
      </p:nvGrpSpPr>
      <p:grpSpPr>
        <a:xfrm>
          <a:off x="0" y="0"/>
          <a:ext cx="0" cy="0"/>
          <a:chOff x="0" y="0"/>
          <a:chExt cx="0" cy="0"/>
        </a:xfrm>
      </p:grpSpPr>
      <p:pic>
        <p:nvPicPr>
          <p:cNvPr id="4" name="Bildobjekt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99613" y="6205538"/>
            <a:ext cx="2138362"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ubrik 1"/>
          <p:cNvSpPr>
            <a:spLocks noGrp="1"/>
          </p:cNvSpPr>
          <p:nvPr>
            <p:ph type="title"/>
          </p:nvPr>
        </p:nvSpPr>
        <p:spPr>
          <a:xfrm>
            <a:off x="691149" y="2185988"/>
            <a:ext cx="10838864" cy="927752"/>
          </a:xfrm>
          <a:prstGeom prst="rect">
            <a:avLst/>
          </a:prstGeom>
          <a:noFill/>
        </p:spPr>
        <p:txBody>
          <a:bodyPr/>
          <a:lstStyle>
            <a:lvl1pPr>
              <a:defRPr sz="6000" b="0" i="0" baseline="0">
                <a:solidFill>
                  <a:srgbClr val="D78171"/>
                </a:solidFill>
                <a:latin typeface="Ubuntu Light" charset="0"/>
                <a:ea typeface="Ubuntu Light" charset="0"/>
                <a:cs typeface="Ubuntu Light" charset="0"/>
              </a:defRPr>
            </a:lvl1pPr>
          </a:lstStyle>
          <a:p>
            <a:r>
              <a:rPr lang="sv-SE"/>
              <a:t>Klicka här för att ändra mall för rubrikformat</a:t>
            </a:r>
            <a:endParaRPr lang="sv-SE" dirty="0"/>
          </a:p>
        </p:txBody>
      </p:sp>
      <p:sp>
        <p:nvSpPr>
          <p:cNvPr id="16" name="Platshållare för text 11"/>
          <p:cNvSpPr>
            <a:spLocks noGrp="1"/>
          </p:cNvSpPr>
          <p:nvPr>
            <p:ph type="body" sz="quarter" idx="11"/>
          </p:nvPr>
        </p:nvSpPr>
        <p:spPr>
          <a:xfrm>
            <a:off x="691149" y="3224084"/>
            <a:ext cx="10324514" cy="559581"/>
          </a:xfrm>
          <a:prstGeom prst="rect">
            <a:avLst/>
          </a:prstGeom>
        </p:spPr>
        <p:txBody>
          <a:bodyPr/>
          <a:lstStyle>
            <a:lvl1pPr marL="0" indent="0">
              <a:buNone/>
              <a:defRPr sz="2400" b="0" i="0" baseline="0">
                <a:solidFill>
                  <a:srgbClr val="D78171"/>
                </a:solidFill>
                <a:latin typeface="Ubuntu Light" charset="0"/>
                <a:ea typeface="Ubuntu Light" charset="0"/>
                <a:cs typeface="Ubuntu Light" charset="0"/>
              </a:defRPr>
            </a:lvl1pPr>
          </a:lstStyle>
          <a:p>
            <a:pPr lvl="0"/>
            <a:r>
              <a:rPr lang="sv-SE"/>
              <a:t>Redigera format för bakgrundstext</a:t>
            </a:r>
          </a:p>
        </p:txBody>
      </p:sp>
      <p:pic>
        <p:nvPicPr>
          <p:cNvPr id="8" name="Bildobjekt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863013" y="4203700"/>
            <a:ext cx="3328987"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943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pic>
        <p:nvPicPr>
          <p:cNvPr id="4" name="Bildobjekt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99613" y="6205538"/>
            <a:ext cx="2138362"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ubrik 1"/>
          <p:cNvSpPr>
            <a:spLocks noGrp="1"/>
          </p:cNvSpPr>
          <p:nvPr>
            <p:ph type="title"/>
          </p:nvPr>
        </p:nvSpPr>
        <p:spPr>
          <a:xfrm>
            <a:off x="703341" y="960756"/>
            <a:ext cx="8343822" cy="782699"/>
          </a:xfrm>
          <a:prstGeom prst="rect">
            <a:avLst/>
          </a:prstGeom>
          <a:noFill/>
        </p:spPr>
        <p:txBody>
          <a:bodyPr/>
          <a:lstStyle>
            <a:lvl1pPr>
              <a:defRPr sz="4400" b="0" i="0">
                <a:solidFill>
                  <a:srgbClr val="D78171"/>
                </a:solidFill>
                <a:latin typeface="Ubuntu Light" charset="0"/>
                <a:ea typeface="Ubuntu Light" charset="0"/>
                <a:cs typeface="Ubuntu Light" charset="0"/>
              </a:defRPr>
            </a:lvl1pPr>
          </a:lstStyle>
          <a:p>
            <a:r>
              <a:rPr lang="sv-SE"/>
              <a:t>Klicka här för att ändra mall för rubrikformat</a:t>
            </a:r>
            <a:endParaRPr lang="sv-SE" dirty="0"/>
          </a:p>
        </p:txBody>
      </p:sp>
      <p:sp>
        <p:nvSpPr>
          <p:cNvPr id="11" name="Platshållare för text 10"/>
          <p:cNvSpPr>
            <a:spLocks noGrp="1"/>
          </p:cNvSpPr>
          <p:nvPr>
            <p:ph type="body" sz="quarter" idx="10"/>
          </p:nvPr>
        </p:nvSpPr>
        <p:spPr>
          <a:xfrm>
            <a:off x="703263" y="1951038"/>
            <a:ext cx="8343900" cy="3584575"/>
          </a:xfrm>
          <a:prstGeom prst="rect">
            <a:avLst/>
          </a:prstGeom>
        </p:spPr>
        <p:txBody>
          <a:bodyPr/>
          <a:lstStyle>
            <a:lvl1pPr>
              <a:defRPr sz="2600" b="0" i="0" baseline="0">
                <a:solidFill>
                  <a:srgbClr val="695F59"/>
                </a:solidFill>
                <a:latin typeface="Crimson Text" charset="0"/>
                <a:ea typeface="Crimson Text" charset="0"/>
                <a:cs typeface="Crimson Text" charset="0"/>
              </a:defRPr>
            </a:lvl1pPr>
          </a:lstStyle>
          <a:p>
            <a:pPr lvl="0"/>
            <a:r>
              <a:rPr lang="sv-SE"/>
              <a:t>Redigera format för bakgrundstext</a:t>
            </a:r>
          </a:p>
        </p:txBody>
      </p:sp>
      <p:pic>
        <p:nvPicPr>
          <p:cNvPr id="6" name="Bildobjekt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9019" y="4327234"/>
            <a:ext cx="2936973" cy="1084844"/>
          </a:xfrm>
          <a:prstGeom prst="rect">
            <a:avLst/>
          </a:prstGeom>
        </p:spPr>
      </p:pic>
    </p:spTree>
    <p:extLst>
      <p:ext uri="{BB962C8B-B14F-4D97-AF65-F5344CB8AC3E}">
        <p14:creationId xmlns:p14="http://schemas.microsoft.com/office/powerpoint/2010/main" val="733334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innehåll, bild">
    <p:spTree>
      <p:nvGrpSpPr>
        <p:cNvPr id="1" name=""/>
        <p:cNvGrpSpPr/>
        <p:nvPr/>
      </p:nvGrpSpPr>
      <p:grpSpPr>
        <a:xfrm>
          <a:off x="0" y="0"/>
          <a:ext cx="0" cy="0"/>
          <a:chOff x="0" y="0"/>
          <a:chExt cx="0" cy="0"/>
        </a:xfrm>
      </p:grpSpPr>
      <p:pic>
        <p:nvPicPr>
          <p:cNvPr id="5" name="Bildobjekt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99613" y="6205538"/>
            <a:ext cx="2138362"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objekt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52013" y="6357938"/>
            <a:ext cx="2138362"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latshållare för bild 9"/>
          <p:cNvSpPr>
            <a:spLocks noGrp="1"/>
          </p:cNvSpPr>
          <p:nvPr>
            <p:ph type="pic" sz="quarter" idx="11"/>
          </p:nvPr>
        </p:nvSpPr>
        <p:spPr>
          <a:xfrm>
            <a:off x="5340350" y="0"/>
            <a:ext cx="6851650" cy="6851650"/>
          </a:xfrm>
          <a:prstGeom prst="rect">
            <a:avLst/>
          </a:prstGeom>
        </p:spPr>
        <p:txBody>
          <a:bodyPr/>
          <a:lstStyle/>
          <a:p>
            <a:pPr lvl="0"/>
            <a:r>
              <a:rPr lang="sv-SE" noProof="0"/>
              <a:t>Klicka på ikonen för att lägga till en bild</a:t>
            </a:r>
          </a:p>
        </p:txBody>
      </p:sp>
      <p:sp>
        <p:nvSpPr>
          <p:cNvPr id="7" name="Rubrik 1"/>
          <p:cNvSpPr>
            <a:spLocks noGrp="1"/>
          </p:cNvSpPr>
          <p:nvPr>
            <p:ph type="title"/>
          </p:nvPr>
        </p:nvSpPr>
        <p:spPr>
          <a:xfrm>
            <a:off x="703341" y="960756"/>
            <a:ext cx="4282997" cy="1221612"/>
          </a:xfrm>
          <a:prstGeom prst="rect">
            <a:avLst/>
          </a:prstGeom>
          <a:noFill/>
        </p:spPr>
        <p:txBody>
          <a:bodyPr/>
          <a:lstStyle>
            <a:lvl1pPr>
              <a:defRPr sz="4400" b="0" i="0">
                <a:solidFill>
                  <a:srgbClr val="D78171"/>
                </a:solidFill>
                <a:latin typeface="Ubuntu Light" charset="0"/>
                <a:ea typeface="Ubuntu Light" charset="0"/>
                <a:cs typeface="Ubuntu Light" charset="0"/>
              </a:defRPr>
            </a:lvl1pPr>
          </a:lstStyle>
          <a:p>
            <a:r>
              <a:rPr lang="sv-SE"/>
              <a:t>Klicka här för att ändra mall för rubrikformat</a:t>
            </a:r>
            <a:endParaRPr lang="sv-SE" dirty="0"/>
          </a:p>
        </p:txBody>
      </p:sp>
      <p:sp>
        <p:nvSpPr>
          <p:cNvPr id="8" name="Platshållare för text 10"/>
          <p:cNvSpPr>
            <a:spLocks noGrp="1"/>
          </p:cNvSpPr>
          <p:nvPr>
            <p:ph type="body" sz="quarter" idx="10"/>
          </p:nvPr>
        </p:nvSpPr>
        <p:spPr>
          <a:xfrm>
            <a:off x="703263" y="2475294"/>
            <a:ext cx="4124769" cy="3584575"/>
          </a:xfrm>
          <a:prstGeom prst="rect">
            <a:avLst/>
          </a:prstGeom>
        </p:spPr>
        <p:txBody>
          <a:bodyPr/>
          <a:lstStyle>
            <a:lvl1pPr>
              <a:defRPr sz="2600" b="0" i="0" baseline="0">
                <a:solidFill>
                  <a:srgbClr val="695F59"/>
                </a:solidFill>
                <a:latin typeface="Crimson Text" charset="0"/>
                <a:ea typeface="Crimson Text" charset="0"/>
                <a:cs typeface="Crimson Text" charset="0"/>
              </a:defRPr>
            </a:lvl1pPr>
          </a:lstStyle>
          <a:p>
            <a:pPr lvl="0"/>
            <a:r>
              <a:rPr lang="sv-SE"/>
              <a:t>Redigera format för bakgrundstext</a:t>
            </a:r>
          </a:p>
        </p:txBody>
      </p:sp>
    </p:spTree>
    <p:extLst>
      <p:ext uri="{BB962C8B-B14F-4D97-AF65-F5344CB8AC3E}">
        <p14:creationId xmlns:p14="http://schemas.microsoft.com/office/powerpoint/2010/main" val="750526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rubrik">
    <p:spTree>
      <p:nvGrpSpPr>
        <p:cNvPr id="1" name=""/>
        <p:cNvGrpSpPr/>
        <p:nvPr/>
      </p:nvGrpSpPr>
      <p:grpSpPr>
        <a:xfrm>
          <a:off x="0" y="0"/>
          <a:ext cx="0" cy="0"/>
          <a:chOff x="0" y="0"/>
          <a:chExt cx="0" cy="0"/>
        </a:xfrm>
      </p:grpSpPr>
      <p:pic>
        <p:nvPicPr>
          <p:cNvPr id="4" name="Bildobjekt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99613" y="6205538"/>
            <a:ext cx="2138362"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tshållare för bild 9"/>
          <p:cNvSpPr>
            <a:spLocks noGrp="1"/>
          </p:cNvSpPr>
          <p:nvPr>
            <p:ph type="pic" sz="quarter" idx="11"/>
          </p:nvPr>
        </p:nvSpPr>
        <p:spPr>
          <a:xfrm>
            <a:off x="0" y="0"/>
            <a:ext cx="12192000" cy="6851650"/>
          </a:xfrm>
          <a:prstGeom prst="rect">
            <a:avLst/>
          </a:prstGeom>
        </p:spPr>
        <p:txBody>
          <a:bodyPr/>
          <a:lstStyle/>
          <a:p>
            <a:pPr lvl="0"/>
            <a:r>
              <a:rPr lang="sv-SE" noProof="0"/>
              <a:t>Klicka på ikonen för att lägga till en bild</a:t>
            </a:r>
          </a:p>
        </p:txBody>
      </p:sp>
      <p:sp>
        <p:nvSpPr>
          <p:cNvPr id="7" name="Rubrik 1"/>
          <p:cNvSpPr>
            <a:spLocks noGrp="1"/>
          </p:cNvSpPr>
          <p:nvPr>
            <p:ph type="title"/>
          </p:nvPr>
        </p:nvSpPr>
        <p:spPr>
          <a:xfrm>
            <a:off x="1924089" y="3034475"/>
            <a:ext cx="8343822" cy="782699"/>
          </a:xfrm>
          <a:prstGeom prst="rect">
            <a:avLst/>
          </a:prstGeom>
          <a:noFill/>
        </p:spPr>
        <p:txBody>
          <a:bodyPr/>
          <a:lstStyle>
            <a:lvl1pPr algn="ctr">
              <a:defRPr sz="4400" b="0" i="0">
                <a:solidFill>
                  <a:srgbClr val="D78171"/>
                </a:solidFill>
                <a:latin typeface="Ubuntu Light" charset="0"/>
                <a:ea typeface="Ubuntu Light" charset="0"/>
                <a:cs typeface="Ubuntu Light" charset="0"/>
              </a:defRPr>
            </a:lvl1pPr>
          </a:lstStyle>
          <a:p>
            <a:r>
              <a:rPr lang="sv-SE"/>
              <a:t>Klicka här för att ändra mall för rubrikformat</a:t>
            </a:r>
            <a:endParaRPr lang="sv-SE" dirty="0"/>
          </a:p>
        </p:txBody>
      </p:sp>
    </p:spTree>
    <p:extLst>
      <p:ext uri="{BB962C8B-B14F-4D97-AF65-F5344CB8AC3E}">
        <p14:creationId xmlns:p14="http://schemas.microsoft.com/office/powerpoint/2010/main" val="1931863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sida">
    <p:spTree>
      <p:nvGrpSpPr>
        <p:cNvPr id="1" name=""/>
        <p:cNvGrpSpPr/>
        <p:nvPr/>
      </p:nvGrpSpPr>
      <p:grpSpPr>
        <a:xfrm>
          <a:off x="0" y="0"/>
          <a:ext cx="0" cy="0"/>
          <a:chOff x="0" y="0"/>
          <a:chExt cx="0" cy="0"/>
        </a:xfrm>
      </p:grpSpPr>
      <p:sp>
        <p:nvSpPr>
          <p:cNvPr id="6" name="Platshållare för bild 9"/>
          <p:cNvSpPr>
            <a:spLocks noGrp="1"/>
          </p:cNvSpPr>
          <p:nvPr>
            <p:ph type="pic" sz="quarter" idx="11"/>
          </p:nvPr>
        </p:nvSpPr>
        <p:spPr>
          <a:xfrm>
            <a:off x="0" y="0"/>
            <a:ext cx="12192000" cy="6851650"/>
          </a:xfrm>
          <a:prstGeom prst="rect">
            <a:avLst/>
          </a:prstGeom>
        </p:spPr>
        <p:txBody>
          <a:bodyPr/>
          <a:lstStyle/>
          <a:p>
            <a:pPr lvl="0"/>
            <a:r>
              <a:rPr lang="sv-SE" noProof="0"/>
              <a:t>Klicka på ikonen för att lägga till en bild</a:t>
            </a:r>
          </a:p>
        </p:txBody>
      </p:sp>
    </p:spTree>
    <p:extLst>
      <p:ext uri="{BB962C8B-B14F-4D97-AF65-F5344CB8AC3E}">
        <p14:creationId xmlns:p14="http://schemas.microsoft.com/office/powerpoint/2010/main" val="1028232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tatsida">
    <p:bg>
      <p:bgPr>
        <a:solidFill>
          <a:srgbClr val="D78171"/>
        </a:solidFill>
        <a:effectLst/>
      </p:bgPr>
    </p:bg>
    <p:spTree>
      <p:nvGrpSpPr>
        <p:cNvPr id="1" name=""/>
        <p:cNvGrpSpPr/>
        <p:nvPr/>
      </p:nvGrpSpPr>
      <p:grpSpPr>
        <a:xfrm>
          <a:off x="0" y="0"/>
          <a:ext cx="0" cy="0"/>
          <a:chOff x="0" y="0"/>
          <a:chExt cx="0" cy="0"/>
        </a:xfrm>
      </p:grpSpPr>
      <p:pic>
        <p:nvPicPr>
          <p:cNvPr id="3" name="Bildobjekt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99613" y="6205538"/>
            <a:ext cx="2138362"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ubrik 1"/>
          <p:cNvSpPr>
            <a:spLocks noGrp="1"/>
          </p:cNvSpPr>
          <p:nvPr>
            <p:ph type="title"/>
          </p:nvPr>
        </p:nvSpPr>
        <p:spPr>
          <a:xfrm>
            <a:off x="1994259" y="2426486"/>
            <a:ext cx="8343822" cy="1217667"/>
          </a:xfrm>
          <a:prstGeom prst="rect">
            <a:avLst/>
          </a:prstGeom>
          <a:noFill/>
        </p:spPr>
        <p:txBody>
          <a:bodyPr/>
          <a:lstStyle>
            <a:lvl1pPr algn="ctr">
              <a:defRPr sz="4400" b="0" i="0" baseline="0">
                <a:solidFill>
                  <a:schemeClr val="bg1"/>
                </a:solidFill>
                <a:latin typeface="Ubuntu Medium" charset="0"/>
                <a:ea typeface="Ubuntu Medium" charset="0"/>
                <a:cs typeface="Ubuntu Medium" charset="0"/>
              </a:defRPr>
            </a:lvl1pPr>
          </a:lstStyle>
          <a:p>
            <a:r>
              <a:rPr lang="sv-SE"/>
              <a:t>Klicka här för att ändra mall för rubrikformat</a:t>
            </a:r>
            <a:endParaRPr lang="sv-SE" dirty="0"/>
          </a:p>
        </p:txBody>
      </p:sp>
      <p:sp>
        <p:nvSpPr>
          <p:cNvPr id="8" name="Platshållare för text 7"/>
          <p:cNvSpPr>
            <a:spLocks noGrp="1"/>
          </p:cNvSpPr>
          <p:nvPr>
            <p:ph type="body" sz="quarter" idx="10" hasCustomPrompt="1"/>
          </p:nvPr>
        </p:nvSpPr>
        <p:spPr>
          <a:xfrm>
            <a:off x="1994259" y="4057678"/>
            <a:ext cx="8343822" cy="904875"/>
          </a:xfrm>
          <a:prstGeom prst="rect">
            <a:avLst/>
          </a:prstGeom>
        </p:spPr>
        <p:txBody>
          <a:bodyPr/>
          <a:lstStyle>
            <a:lvl1pPr marL="0" indent="0" algn="ctr">
              <a:buNone/>
              <a:defRPr sz="3000" b="0" i="0">
                <a:solidFill>
                  <a:schemeClr val="bg1"/>
                </a:solidFill>
                <a:latin typeface="Ubuntu Light" charset="0"/>
                <a:ea typeface="Ubuntu Light" charset="0"/>
                <a:cs typeface="Ubuntu Light" charset="0"/>
              </a:defRPr>
            </a:lvl1pPr>
          </a:lstStyle>
          <a:p>
            <a:pPr fontAlgn="auto">
              <a:spcAft>
                <a:spcPts val="0"/>
              </a:spcAft>
              <a:defRPr/>
            </a:pPr>
            <a:r>
              <a:rPr lang="sv-SE" sz="2600" dirty="0"/>
              <a:t>- Namn Efternamn </a:t>
            </a:r>
          </a:p>
        </p:txBody>
      </p:sp>
    </p:spTree>
    <p:extLst>
      <p:ext uri="{BB962C8B-B14F-4D97-AF65-F5344CB8AC3E}">
        <p14:creationId xmlns:p14="http://schemas.microsoft.com/office/powerpoint/2010/main" val="704837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text, rosa bakgrund">
    <p:bg>
      <p:bgPr>
        <a:solidFill>
          <a:srgbClr val="D78171"/>
        </a:solidFill>
        <a:effectLst/>
      </p:bgPr>
    </p:bg>
    <p:spTree>
      <p:nvGrpSpPr>
        <p:cNvPr id="1" name=""/>
        <p:cNvGrpSpPr/>
        <p:nvPr/>
      </p:nvGrpSpPr>
      <p:grpSpPr>
        <a:xfrm>
          <a:off x="0" y="0"/>
          <a:ext cx="0" cy="0"/>
          <a:chOff x="0" y="0"/>
          <a:chExt cx="0" cy="0"/>
        </a:xfrm>
      </p:grpSpPr>
      <p:pic>
        <p:nvPicPr>
          <p:cNvPr id="4" name="Bildobjekt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99613" y="6205538"/>
            <a:ext cx="2138362"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ubrik 1"/>
          <p:cNvSpPr>
            <a:spLocks noGrp="1"/>
          </p:cNvSpPr>
          <p:nvPr>
            <p:ph type="title"/>
          </p:nvPr>
        </p:nvSpPr>
        <p:spPr>
          <a:xfrm>
            <a:off x="703341" y="960756"/>
            <a:ext cx="8343822" cy="782699"/>
          </a:xfrm>
          <a:prstGeom prst="rect">
            <a:avLst/>
          </a:prstGeom>
          <a:noFill/>
        </p:spPr>
        <p:txBody>
          <a:bodyPr/>
          <a:lstStyle>
            <a:lvl1pPr>
              <a:defRPr sz="4400" b="0" i="0">
                <a:solidFill>
                  <a:schemeClr val="bg1"/>
                </a:solidFill>
                <a:latin typeface="Ubuntu Light" charset="0"/>
                <a:ea typeface="Ubuntu Light" charset="0"/>
                <a:cs typeface="Ubuntu Light" charset="0"/>
              </a:defRPr>
            </a:lvl1pPr>
          </a:lstStyle>
          <a:p>
            <a:r>
              <a:rPr lang="sv-SE"/>
              <a:t>Klicka här för att ändra mall för rubrikformat</a:t>
            </a:r>
            <a:endParaRPr lang="sv-SE" dirty="0"/>
          </a:p>
        </p:txBody>
      </p:sp>
      <p:sp>
        <p:nvSpPr>
          <p:cNvPr id="7" name="Platshållare för text 10"/>
          <p:cNvSpPr>
            <a:spLocks noGrp="1"/>
          </p:cNvSpPr>
          <p:nvPr>
            <p:ph type="body" sz="quarter" idx="10"/>
          </p:nvPr>
        </p:nvSpPr>
        <p:spPr>
          <a:xfrm>
            <a:off x="703263" y="1951038"/>
            <a:ext cx="8343900" cy="3584575"/>
          </a:xfrm>
          <a:prstGeom prst="rect">
            <a:avLst/>
          </a:prstGeom>
        </p:spPr>
        <p:txBody>
          <a:bodyPr/>
          <a:lstStyle>
            <a:lvl1pPr>
              <a:defRPr sz="2600" b="0" i="0" baseline="0">
                <a:solidFill>
                  <a:schemeClr val="bg1"/>
                </a:solidFill>
                <a:latin typeface="Crimson Text" charset="0"/>
                <a:ea typeface="Crimson Text" charset="0"/>
                <a:cs typeface="Crimson Text" charset="0"/>
              </a:defRPr>
            </a:lvl1pPr>
          </a:lstStyle>
          <a:p>
            <a:pPr lvl="0"/>
            <a:r>
              <a:rPr lang="sv-SE"/>
              <a:t>Redigera format för bakgrundstext</a:t>
            </a:r>
          </a:p>
        </p:txBody>
      </p:sp>
    </p:spTree>
    <p:extLst>
      <p:ext uri="{BB962C8B-B14F-4D97-AF65-F5344CB8AC3E}">
        <p14:creationId xmlns:p14="http://schemas.microsoft.com/office/powerpoint/2010/main" val="688653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text, grön bakgrund">
    <p:bg>
      <p:bgPr>
        <a:solidFill>
          <a:srgbClr val="5A6751"/>
        </a:solidFill>
        <a:effectLst/>
      </p:bgPr>
    </p:bg>
    <p:spTree>
      <p:nvGrpSpPr>
        <p:cNvPr id="1" name=""/>
        <p:cNvGrpSpPr/>
        <p:nvPr/>
      </p:nvGrpSpPr>
      <p:grpSpPr>
        <a:xfrm>
          <a:off x="0" y="0"/>
          <a:ext cx="0" cy="0"/>
          <a:chOff x="0" y="0"/>
          <a:chExt cx="0" cy="0"/>
        </a:xfrm>
      </p:grpSpPr>
      <p:pic>
        <p:nvPicPr>
          <p:cNvPr id="4" name="Bildobjekt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99613" y="6205538"/>
            <a:ext cx="2138362"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ubrik 1"/>
          <p:cNvSpPr>
            <a:spLocks noGrp="1"/>
          </p:cNvSpPr>
          <p:nvPr>
            <p:ph type="title"/>
          </p:nvPr>
        </p:nvSpPr>
        <p:spPr>
          <a:xfrm>
            <a:off x="703341" y="960756"/>
            <a:ext cx="8343822" cy="782699"/>
          </a:xfrm>
          <a:prstGeom prst="rect">
            <a:avLst/>
          </a:prstGeom>
          <a:noFill/>
        </p:spPr>
        <p:txBody>
          <a:bodyPr/>
          <a:lstStyle>
            <a:lvl1pPr>
              <a:defRPr sz="4400" b="0" i="0">
                <a:solidFill>
                  <a:schemeClr val="bg1"/>
                </a:solidFill>
                <a:latin typeface="Ubuntu Light" charset="0"/>
                <a:ea typeface="Ubuntu Light" charset="0"/>
                <a:cs typeface="Ubuntu Light" charset="0"/>
              </a:defRPr>
            </a:lvl1pPr>
          </a:lstStyle>
          <a:p>
            <a:r>
              <a:rPr lang="sv-SE"/>
              <a:t>Klicka här för att ändra mall för rubrikformat</a:t>
            </a:r>
            <a:endParaRPr lang="sv-SE" dirty="0"/>
          </a:p>
        </p:txBody>
      </p:sp>
      <p:sp>
        <p:nvSpPr>
          <p:cNvPr id="8" name="Platshållare för text 10"/>
          <p:cNvSpPr>
            <a:spLocks noGrp="1"/>
          </p:cNvSpPr>
          <p:nvPr>
            <p:ph type="body" sz="quarter" idx="10"/>
          </p:nvPr>
        </p:nvSpPr>
        <p:spPr>
          <a:xfrm>
            <a:off x="703263" y="1951038"/>
            <a:ext cx="8343900" cy="3584575"/>
          </a:xfrm>
          <a:prstGeom prst="rect">
            <a:avLst/>
          </a:prstGeom>
        </p:spPr>
        <p:txBody>
          <a:bodyPr/>
          <a:lstStyle>
            <a:lvl1pPr>
              <a:defRPr sz="2600" b="0" i="0" baseline="0">
                <a:solidFill>
                  <a:schemeClr val="bg1"/>
                </a:solidFill>
                <a:latin typeface="Crimson Text" charset="0"/>
                <a:ea typeface="Crimson Text" charset="0"/>
                <a:cs typeface="Crimson Text" charset="0"/>
              </a:defRPr>
            </a:lvl1pPr>
          </a:lstStyle>
          <a:p>
            <a:pPr lvl="0"/>
            <a:r>
              <a:rPr lang="sv-SE"/>
              <a:t>Redigera format för bakgrundstext</a:t>
            </a:r>
          </a:p>
        </p:txBody>
      </p:sp>
    </p:spTree>
    <p:extLst>
      <p:ext uri="{BB962C8B-B14F-4D97-AF65-F5344CB8AC3E}">
        <p14:creationId xmlns:p14="http://schemas.microsoft.com/office/powerpoint/2010/main" val="1417715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40CF0D1-5B35-224B-82E6-A494C80F6CFF}" type="datetimeFigureOut">
              <a:rPr lang="sv-SE"/>
              <a:pPr>
                <a:defRPr/>
              </a:pPr>
              <a:t>2021-01-27</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4AD02A6-FCF1-D647-89DC-AC13F921908A}" type="slidenum">
              <a:rPr lang="sv-SE"/>
              <a:pPr>
                <a:defRPr/>
              </a:pPr>
              <a:t>‹#›</a:t>
            </a:fld>
            <a:endParaRPr lang="sv-SE"/>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8" r:id="rId14"/>
    <p:sldLayoutId id="2147483749" r:id="rId15"/>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charset="0"/>
        </a:defRPr>
      </a:lvl2pPr>
      <a:lvl3pPr algn="l" rtl="0" eaLnBrk="1" fontAlgn="base" hangingPunct="1">
        <a:lnSpc>
          <a:spcPct val="90000"/>
        </a:lnSpc>
        <a:spcBef>
          <a:spcPct val="0"/>
        </a:spcBef>
        <a:spcAft>
          <a:spcPct val="0"/>
        </a:spcAft>
        <a:defRPr sz="4400">
          <a:solidFill>
            <a:schemeClr val="tx1"/>
          </a:solidFill>
          <a:latin typeface="Calibri Light" charset="0"/>
        </a:defRPr>
      </a:lvl3pPr>
      <a:lvl4pPr algn="l" rtl="0" eaLnBrk="1" fontAlgn="base" hangingPunct="1">
        <a:lnSpc>
          <a:spcPct val="90000"/>
        </a:lnSpc>
        <a:spcBef>
          <a:spcPct val="0"/>
        </a:spcBef>
        <a:spcAft>
          <a:spcPct val="0"/>
        </a:spcAft>
        <a:defRPr sz="4400">
          <a:solidFill>
            <a:schemeClr val="tx1"/>
          </a:solidFill>
          <a:latin typeface="Calibri Light" charset="0"/>
        </a:defRPr>
      </a:lvl4pPr>
      <a:lvl5pPr algn="l" rtl="0" eaLnBrk="1" fontAlgn="base" hangingPunct="1">
        <a:lnSpc>
          <a:spcPct val="90000"/>
        </a:lnSpc>
        <a:spcBef>
          <a:spcPct val="0"/>
        </a:spcBef>
        <a:spcAft>
          <a:spcPct val="0"/>
        </a:spcAft>
        <a:defRPr sz="4400">
          <a:solidFill>
            <a:schemeClr val="tx1"/>
          </a:solidFill>
          <a:latin typeface="Calibri Light"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image" Target="../media/image36.tif"/><Relationship Id="rId3" Type="http://schemas.openxmlformats.org/officeDocument/2006/relationships/image" Target="../media/image31.png"/><Relationship Id="rId7" Type="http://schemas.openxmlformats.org/officeDocument/2006/relationships/image" Target="../media/image35.tif"/><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4.tif"/><Relationship Id="rId5" Type="http://schemas.openxmlformats.org/officeDocument/2006/relationships/image" Target="../media/image33.tif"/><Relationship Id="rId10" Type="http://schemas.openxmlformats.org/officeDocument/2006/relationships/image" Target="../media/image38.tif"/><Relationship Id="rId4" Type="http://schemas.openxmlformats.org/officeDocument/2006/relationships/image" Target="../media/image32.tif"/><Relationship Id="rId9" Type="http://schemas.openxmlformats.org/officeDocument/2006/relationships/image" Target="../media/image37.tif"/></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cid:32693354-5D7E-45FD-BC7D-1DEB385A643F@gullers.privat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cid:A168DB80-9771-4414-8D83-2531528A9FCC@gullers.private" TargetMode="External"/><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420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3">
            <a:extLst>
              <a:ext uri="{FF2B5EF4-FFF2-40B4-BE49-F238E27FC236}">
                <a16:creationId xmlns:a16="http://schemas.microsoft.com/office/drawing/2014/main" id="{66506DF6-E7AB-4A35-8C2F-B18F5783907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860" b="7860"/>
          <a:stretch>
            <a:fillRect/>
          </a:stretch>
        </p:blipFill>
        <p:spPr>
          <a:xfrm>
            <a:off x="0" y="-45021"/>
            <a:ext cx="12341276" cy="6935540"/>
          </a:xfrm>
          <a:prstGeom prst="rect">
            <a:avLst/>
          </a:prstGeom>
        </p:spPr>
      </p:pic>
      <p:sp>
        <p:nvSpPr>
          <p:cNvPr id="2" name="Rektangel 1">
            <a:extLst>
              <a:ext uri="{FF2B5EF4-FFF2-40B4-BE49-F238E27FC236}">
                <a16:creationId xmlns:a16="http://schemas.microsoft.com/office/drawing/2014/main" id="{7CDC5EE1-E084-4812-92A5-CCBFE7B8CE00}"/>
              </a:ext>
            </a:extLst>
          </p:cNvPr>
          <p:cNvSpPr/>
          <p:nvPr/>
        </p:nvSpPr>
        <p:spPr>
          <a:xfrm rot="21131346">
            <a:off x="-450373" y="-497416"/>
            <a:ext cx="6543521" cy="7846483"/>
          </a:xfrm>
          <a:prstGeom prst="rect">
            <a:avLst/>
          </a:pr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4" name="Rubrik 3">
            <a:extLst>
              <a:ext uri="{FF2B5EF4-FFF2-40B4-BE49-F238E27FC236}">
                <a16:creationId xmlns:a16="http://schemas.microsoft.com/office/drawing/2014/main" id="{F297D4E4-C8A3-4B06-BE29-0CC6D7A314EE}"/>
              </a:ext>
            </a:extLst>
          </p:cNvPr>
          <p:cNvSpPr>
            <a:spLocks noGrp="1"/>
          </p:cNvSpPr>
          <p:nvPr>
            <p:ph type="title"/>
          </p:nvPr>
        </p:nvSpPr>
        <p:spPr>
          <a:xfrm>
            <a:off x="520543" y="1104043"/>
            <a:ext cx="11043383" cy="2324957"/>
          </a:xfrm>
        </p:spPr>
        <p:txBody>
          <a:bodyPr/>
          <a:lstStyle/>
          <a:p>
            <a:pPr algn="l"/>
            <a:r>
              <a:rPr lang="sv-SE" b="1" dirty="0">
                <a:solidFill>
                  <a:schemeClr val="bg2">
                    <a:lumMod val="25000"/>
                  </a:schemeClr>
                </a:solidFill>
              </a:rPr>
              <a:t>Dagens agenda</a:t>
            </a:r>
            <a:br>
              <a:rPr lang="sv-SE" sz="2800" dirty="0">
                <a:solidFill>
                  <a:schemeClr val="bg2">
                    <a:lumMod val="25000"/>
                  </a:schemeClr>
                </a:solidFill>
              </a:rPr>
            </a:br>
            <a:br>
              <a:rPr lang="sv-SE" sz="2800" dirty="0">
                <a:solidFill>
                  <a:schemeClr val="bg2">
                    <a:lumMod val="25000"/>
                  </a:schemeClr>
                </a:solidFill>
              </a:rPr>
            </a:br>
            <a:r>
              <a:rPr lang="sv-SE" sz="2800" dirty="0">
                <a:solidFill>
                  <a:schemeClr val="bg2">
                    <a:lumMod val="25000"/>
                  </a:schemeClr>
                </a:solidFill>
              </a:rPr>
              <a:t>Bakgrund – om DIGG</a:t>
            </a:r>
            <a:br>
              <a:rPr lang="sv-SE" sz="2800" dirty="0">
                <a:solidFill>
                  <a:schemeClr val="bg2">
                    <a:lumMod val="25000"/>
                  </a:schemeClr>
                </a:solidFill>
              </a:rPr>
            </a:br>
            <a:r>
              <a:rPr lang="sv-SE" sz="2800" dirty="0">
                <a:solidFill>
                  <a:schemeClr val="bg2">
                    <a:lumMod val="25000"/>
                  </a:schemeClr>
                </a:solidFill>
                <a:sym typeface="Wingdings" panose="05000000000000000000" pitchFamily="2" charset="2"/>
              </a:rPr>
              <a:t> </a:t>
            </a:r>
            <a:r>
              <a:rPr lang="sv-SE" sz="2800" b="1" dirty="0">
                <a:solidFill>
                  <a:schemeClr val="bg2">
                    <a:lumMod val="25000"/>
                  </a:schemeClr>
                </a:solidFill>
              </a:rPr>
              <a:t>Utvecklingen av Sveriges </a:t>
            </a:r>
            <a:r>
              <a:rPr lang="sv-SE" sz="2800" b="1" dirty="0" err="1">
                <a:solidFill>
                  <a:schemeClr val="bg2">
                    <a:lumMod val="25000"/>
                  </a:schemeClr>
                </a:solidFill>
              </a:rPr>
              <a:t>dataportal</a:t>
            </a:r>
            <a:br>
              <a:rPr lang="sv-SE" sz="2800" dirty="0">
                <a:solidFill>
                  <a:schemeClr val="bg2">
                    <a:lumMod val="25000"/>
                  </a:schemeClr>
                </a:solidFill>
              </a:rPr>
            </a:br>
            <a:r>
              <a:rPr lang="sv-SE" sz="2800" dirty="0">
                <a:solidFill>
                  <a:schemeClr val="bg2">
                    <a:lumMod val="25000"/>
                  </a:schemeClr>
                </a:solidFill>
              </a:rPr>
              <a:t>Ramverk för data och </a:t>
            </a:r>
            <a:r>
              <a:rPr lang="sv-SE" sz="2800" dirty="0" err="1">
                <a:solidFill>
                  <a:schemeClr val="bg2">
                    <a:lumMod val="25000"/>
                  </a:schemeClr>
                </a:solidFill>
              </a:rPr>
              <a:t>interoperabilitet</a:t>
            </a:r>
            <a:br>
              <a:rPr lang="sv-SE" sz="2800" dirty="0">
                <a:solidFill>
                  <a:schemeClr val="bg2">
                    <a:lumMod val="25000"/>
                  </a:schemeClr>
                </a:solidFill>
              </a:rPr>
            </a:br>
            <a:endParaRPr lang="sv-SE" sz="2800" dirty="0">
              <a:solidFill>
                <a:schemeClr val="bg2">
                  <a:lumMod val="25000"/>
                </a:schemeClr>
              </a:solidFill>
            </a:endParaRPr>
          </a:p>
        </p:txBody>
      </p:sp>
    </p:spTree>
    <p:extLst>
      <p:ext uri="{BB962C8B-B14F-4D97-AF65-F5344CB8AC3E}">
        <p14:creationId xmlns:p14="http://schemas.microsoft.com/office/powerpoint/2010/main" val="4139921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br>
              <a:rPr lang="sv-SE" dirty="0"/>
            </a:br>
            <a:endParaRPr lang="sv-SE" sz="2400" dirty="0"/>
          </a:p>
        </p:txBody>
      </p:sp>
      <p:sp>
        <p:nvSpPr>
          <p:cNvPr id="3" name="Platshållare för text 2"/>
          <p:cNvSpPr>
            <a:spLocks noGrp="1"/>
          </p:cNvSpPr>
          <p:nvPr>
            <p:ph type="body" sz="quarter" idx="10"/>
          </p:nvPr>
        </p:nvSpPr>
        <p:spPr>
          <a:xfrm>
            <a:off x="596900" y="2916455"/>
            <a:ext cx="4802413" cy="3060241"/>
          </a:xfrm>
        </p:spPr>
        <p:txBody>
          <a:bodyPr/>
          <a:lstStyle/>
          <a:p>
            <a:r>
              <a:rPr lang="sv-SE" dirty="0"/>
              <a:t>Ett nav som samordnar och tillgängliggör </a:t>
            </a:r>
            <a:r>
              <a:rPr lang="sv-SE" b="1" dirty="0"/>
              <a:t>data</a:t>
            </a:r>
            <a:r>
              <a:rPr lang="sv-SE" dirty="0"/>
              <a:t> och </a:t>
            </a:r>
            <a:r>
              <a:rPr lang="sv-SE" b="1" dirty="0" err="1"/>
              <a:t>API:er</a:t>
            </a:r>
            <a:endParaRPr lang="sv-SE" b="1" dirty="0"/>
          </a:p>
          <a:p>
            <a:r>
              <a:rPr lang="sv-SE" b="1" dirty="0"/>
              <a:t>Begrepp</a:t>
            </a:r>
            <a:r>
              <a:rPr lang="sv-SE" dirty="0"/>
              <a:t> och </a:t>
            </a:r>
            <a:r>
              <a:rPr lang="sv-SE" b="1" dirty="0"/>
              <a:t>specifikationer</a:t>
            </a:r>
            <a:r>
              <a:rPr lang="sv-SE" dirty="0"/>
              <a:t> över informationsmodeller i beta</a:t>
            </a:r>
          </a:p>
          <a:p>
            <a:r>
              <a:rPr lang="sv-SE" dirty="0"/>
              <a:t>Främja </a:t>
            </a:r>
            <a:r>
              <a:rPr lang="sv-SE" b="1" dirty="0"/>
              <a:t>datadriven innovation </a:t>
            </a:r>
            <a:r>
              <a:rPr lang="sv-SE" dirty="0"/>
              <a:t>och </a:t>
            </a:r>
            <a:r>
              <a:rPr lang="sv-SE" b="1" dirty="0"/>
              <a:t>digital samverkan</a:t>
            </a:r>
          </a:p>
          <a:p>
            <a:pPr marL="0" indent="0">
              <a:buNone/>
            </a:pPr>
            <a:endParaRPr lang="sv-SE" dirty="0"/>
          </a:p>
          <a:p>
            <a:endParaRPr lang="sv-SE" dirty="0"/>
          </a:p>
        </p:txBody>
      </p:sp>
      <p:pic>
        <p:nvPicPr>
          <p:cNvPr id="7" name="Bildobjekt 6">
            <a:extLst>
              <a:ext uri="{FF2B5EF4-FFF2-40B4-BE49-F238E27FC236}">
                <a16:creationId xmlns:a16="http://schemas.microsoft.com/office/drawing/2014/main" id="{5F6A3E27-11B8-420D-8A7A-AC266885DDD7}"/>
              </a:ext>
            </a:extLst>
          </p:cNvPr>
          <p:cNvPicPr>
            <a:picLocks noChangeAspect="1"/>
          </p:cNvPicPr>
          <p:nvPr/>
        </p:nvPicPr>
        <p:blipFill>
          <a:blip r:embed="rId3"/>
          <a:stretch>
            <a:fillRect/>
          </a:stretch>
        </p:blipFill>
        <p:spPr>
          <a:xfrm>
            <a:off x="714755" y="860148"/>
            <a:ext cx="4550264" cy="782699"/>
          </a:xfrm>
          <a:prstGeom prst="rect">
            <a:avLst/>
          </a:prstGeom>
        </p:spPr>
      </p:pic>
      <p:sp>
        <p:nvSpPr>
          <p:cNvPr id="8" name="Platshållare för text 2">
            <a:extLst>
              <a:ext uri="{FF2B5EF4-FFF2-40B4-BE49-F238E27FC236}">
                <a16:creationId xmlns:a16="http://schemas.microsoft.com/office/drawing/2014/main" id="{B8280788-2066-4D7D-8159-E1AFA04C5FDB}"/>
              </a:ext>
            </a:extLst>
          </p:cNvPr>
          <p:cNvSpPr txBox="1">
            <a:spLocks/>
          </p:cNvSpPr>
          <p:nvPr/>
        </p:nvSpPr>
        <p:spPr>
          <a:xfrm>
            <a:off x="703341" y="1870053"/>
            <a:ext cx="1325527" cy="433543"/>
          </a:xfrm>
          <a:prstGeom prst="rect">
            <a:avLst/>
          </a:prstGeom>
        </p:spPr>
        <p:txBody>
          <a:bodyPr/>
          <a:lstStyle>
            <a:lvl1pPr marL="228600" indent="-228600" algn="l" rtl="0" eaLnBrk="1" fontAlgn="base" hangingPunct="1">
              <a:lnSpc>
                <a:spcPct val="90000"/>
              </a:lnSpc>
              <a:spcBef>
                <a:spcPts val="1000"/>
              </a:spcBef>
              <a:spcAft>
                <a:spcPct val="0"/>
              </a:spcAft>
              <a:buFont typeface="Arial" charset="0"/>
              <a:buChar char="•"/>
              <a:defRPr sz="2600" b="0" i="0" kern="1200" baseline="0">
                <a:solidFill>
                  <a:srgbClr val="695F59"/>
                </a:solidFill>
                <a:latin typeface="Crimson Text" charset="0"/>
                <a:ea typeface="Crimson Text" charset="0"/>
                <a:cs typeface="Crimson Text" charset="0"/>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sz="1600" b="1" dirty="0"/>
              <a:t>dataportal.se</a:t>
            </a:r>
          </a:p>
        </p:txBody>
      </p:sp>
      <p:pic>
        <p:nvPicPr>
          <p:cNvPr id="5" name="Bildobjekt 4">
            <a:extLst>
              <a:ext uri="{FF2B5EF4-FFF2-40B4-BE49-F238E27FC236}">
                <a16:creationId xmlns:a16="http://schemas.microsoft.com/office/drawing/2014/main" id="{DF362B0B-BB7E-4F4C-9DF4-2FE6A94161ED}"/>
              </a:ext>
            </a:extLst>
          </p:cNvPr>
          <p:cNvPicPr>
            <a:picLocks noChangeAspect="1"/>
          </p:cNvPicPr>
          <p:nvPr/>
        </p:nvPicPr>
        <p:blipFill>
          <a:blip r:embed="rId4"/>
          <a:stretch>
            <a:fillRect/>
          </a:stretch>
        </p:blipFill>
        <p:spPr>
          <a:xfrm>
            <a:off x="5681903" y="2086824"/>
            <a:ext cx="6158831" cy="4477403"/>
          </a:xfrm>
          <a:prstGeom prst="rect">
            <a:avLst/>
          </a:prstGeom>
          <a:ln>
            <a:noFill/>
          </a:ln>
          <a:effectLst>
            <a:outerShdw blurRad="292100" dist="139700" dir="2700000" algn="tl" rotWithShape="0">
              <a:srgbClr val="333333">
                <a:alpha val="65000"/>
              </a:srgbClr>
            </a:outerShdw>
          </a:effectLst>
        </p:spPr>
      </p:pic>
      <p:pic>
        <p:nvPicPr>
          <p:cNvPr id="9" name="Bildobjekt 8">
            <a:extLst>
              <a:ext uri="{FF2B5EF4-FFF2-40B4-BE49-F238E27FC236}">
                <a16:creationId xmlns:a16="http://schemas.microsoft.com/office/drawing/2014/main" id="{0E12D448-B20F-4B9A-8F79-58568154899A}"/>
              </a:ext>
            </a:extLst>
          </p:cNvPr>
          <p:cNvPicPr>
            <a:picLocks noChangeAspect="1"/>
          </p:cNvPicPr>
          <p:nvPr/>
        </p:nvPicPr>
        <p:blipFill rotWithShape="1">
          <a:blip r:embed="rId5"/>
          <a:srcRect t="9796" r="39518" b="21312"/>
          <a:stretch/>
        </p:blipFill>
        <p:spPr>
          <a:xfrm>
            <a:off x="6509528" y="367865"/>
            <a:ext cx="4979131" cy="187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0017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3BB863B-1583-4AC8-B7FD-C39F714BABA2}"/>
              </a:ext>
            </a:extLst>
          </p:cNvPr>
          <p:cNvSpPr>
            <a:spLocks noGrp="1"/>
          </p:cNvSpPr>
          <p:nvPr>
            <p:ph type="body" sz="quarter" idx="10"/>
          </p:nvPr>
        </p:nvSpPr>
        <p:spPr>
          <a:xfrm>
            <a:off x="703263" y="2475294"/>
            <a:ext cx="3513137" cy="3584575"/>
          </a:xfrm>
        </p:spPr>
        <p:txBody>
          <a:bodyPr/>
          <a:lstStyle/>
          <a:p>
            <a:endParaRPr lang="sv-SE" dirty="0"/>
          </a:p>
        </p:txBody>
      </p:sp>
      <p:pic>
        <p:nvPicPr>
          <p:cNvPr id="5" name="Bildobjekt 4">
            <a:extLst>
              <a:ext uri="{FF2B5EF4-FFF2-40B4-BE49-F238E27FC236}">
                <a16:creationId xmlns:a16="http://schemas.microsoft.com/office/drawing/2014/main" id="{3C3DC119-CAEE-4799-9941-0FD24421BB82}"/>
              </a:ext>
            </a:extLst>
          </p:cNvPr>
          <p:cNvPicPr>
            <a:picLocks noChangeAspect="1"/>
          </p:cNvPicPr>
          <p:nvPr/>
        </p:nvPicPr>
        <p:blipFill>
          <a:blip r:embed="rId2"/>
          <a:stretch>
            <a:fillRect/>
          </a:stretch>
        </p:blipFill>
        <p:spPr>
          <a:xfrm>
            <a:off x="0" y="-52901"/>
            <a:ext cx="12192000" cy="7556669"/>
          </a:xfrm>
          <a:prstGeom prst="rect">
            <a:avLst/>
          </a:prstGeom>
        </p:spPr>
      </p:pic>
    </p:spTree>
    <p:extLst>
      <p:ext uri="{BB962C8B-B14F-4D97-AF65-F5344CB8AC3E}">
        <p14:creationId xmlns:p14="http://schemas.microsoft.com/office/powerpoint/2010/main" val="3335739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3BB863B-1583-4AC8-B7FD-C39F714BABA2}"/>
              </a:ext>
            </a:extLst>
          </p:cNvPr>
          <p:cNvSpPr>
            <a:spLocks noGrp="1"/>
          </p:cNvSpPr>
          <p:nvPr>
            <p:ph type="body" sz="quarter" idx="10"/>
          </p:nvPr>
        </p:nvSpPr>
        <p:spPr>
          <a:xfrm>
            <a:off x="703263" y="2475294"/>
            <a:ext cx="3513137" cy="3584575"/>
          </a:xfrm>
        </p:spPr>
        <p:txBody>
          <a:bodyPr/>
          <a:lstStyle/>
          <a:p>
            <a:endParaRPr lang="sv-SE" dirty="0"/>
          </a:p>
        </p:txBody>
      </p:sp>
      <p:pic>
        <p:nvPicPr>
          <p:cNvPr id="5" name="Bildobjekt 4">
            <a:extLst>
              <a:ext uri="{FF2B5EF4-FFF2-40B4-BE49-F238E27FC236}">
                <a16:creationId xmlns:a16="http://schemas.microsoft.com/office/drawing/2014/main" id="{3C3DC119-CAEE-4799-9941-0FD24421BB82}"/>
              </a:ext>
            </a:extLst>
          </p:cNvPr>
          <p:cNvPicPr>
            <a:picLocks noChangeAspect="1"/>
          </p:cNvPicPr>
          <p:nvPr/>
        </p:nvPicPr>
        <p:blipFill rotWithShape="1">
          <a:blip r:embed="rId3">
            <a:duotone>
              <a:schemeClr val="bg2">
                <a:shade val="45000"/>
                <a:satMod val="135000"/>
              </a:schemeClr>
              <a:prstClr val="white"/>
            </a:duotone>
          </a:blip>
          <a:srcRect b="8546"/>
          <a:stretch/>
        </p:blipFill>
        <p:spPr>
          <a:xfrm>
            <a:off x="0" y="-52901"/>
            <a:ext cx="12192000" cy="6910901"/>
          </a:xfrm>
          <a:prstGeom prst="rect">
            <a:avLst/>
          </a:prstGeom>
        </p:spPr>
      </p:pic>
      <p:sp>
        <p:nvSpPr>
          <p:cNvPr id="6" name="Rektangel 5">
            <a:extLst>
              <a:ext uri="{FF2B5EF4-FFF2-40B4-BE49-F238E27FC236}">
                <a16:creationId xmlns:a16="http://schemas.microsoft.com/office/drawing/2014/main" id="{B9C5CECB-DA86-4E31-937F-52BD381E4377}"/>
              </a:ext>
            </a:extLst>
          </p:cNvPr>
          <p:cNvSpPr/>
          <p:nvPr/>
        </p:nvSpPr>
        <p:spPr>
          <a:xfrm>
            <a:off x="5118100" y="191386"/>
            <a:ext cx="6172200" cy="6188149"/>
          </a:xfrm>
          <a:prstGeom prst="rect">
            <a:avLst/>
          </a:prstGeom>
          <a:ln w="38100">
            <a:prstDash val="sysDash"/>
          </a:ln>
        </p:spPr>
        <p:style>
          <a:lnRef idx="2">
            <a:schemeClr val="dk1"/>
          </a:lnRef>
          <a:fillRef idx="1">
            <a:schemeClr val="lt1"/>
          </a:fillRef>
          <a:effectRef idx="0">
            <a:schemeClr val="dk1"/>
          </a:effectRef>
          <a:fontRef idx="minor">
            <a:schemeClr val="dk1"/>
          </a:fontRef>
        </p:style>
        <p:txBody>
          <a:bodyPr rtlCol="0" anchor="ctr"/>
          <a:lstStyle/>
          <a:p>
            <a:r>
              <a:rPr lang="sv-SE" sz="4400" dirty="0">
                <a:solidFill>
                  <a:srgbClr val="D78171"/>
                </a:solidFill>
                <a:latin typeface="Ubuntu Light" charset="0"/>
              </a:rPr>
              <a:t>Community på </a:t>
            </a:r>
          </a:p>
          <a:p>
            <a:r>
              <a:rPr lang="sv-SE" sz="4400" dirty="0">
                <a:solidFill>
                  <a:srgbClr val="D78171"/>
                </a:solidFill>
                <a:latin typeface="Ubuntu Light" charset="0"/>
              </a:rPr>
              <a:t>Sveriges </a:t>
            </a:r>
            <a:r>
              <a:rPr lang="sv-SE" sz="4400" dirty="0" err="1">
                <a:solidFill>
                  <a:srgbClr val="D78171"/>
                </a:solidFill>
                <a:latin typeface="Ubuntu Light" charset="0"/>
              </a:rPr>
              <a:t>dataportal</a:t>
            </a:r>
            <a:endParaRPr lang="sv-SE" sz="4400" dirty="0">
              <a:solidFill>
                <a:srgbClr val="D78171"/>
              </a:solidFill>
              <a:latin typeface="Ubuntu Light" charset="0"/>
            </a:endParaRPr>
          </a:p>
          <a:p>
            <a:endParaRPr lang="sv-SE" dirty="0">
              <a:solidFill>
                <a:srgbClr val="2B2A29"/>
              </a:solidFill>
              <a:latin typeface="SimSun-ExtB" panose="02010609060101010101" pitchFamily="49" charset="-122"/>
              <a:ea typeface="SimSun-ExtB" panose="02010609060101010101" pitchFamily="49" charset="-122"/>
            </a:endParaRPr>
          </a:p>
          <a:p>
            <a:r>
              <a:rPr lang="sv-SE" dirty="0">
                <a:solidFill>
                  <a:srgbClr val="2B2A29"/>
                </a:solidFill>
                <a:latin typeface="SimSun-ExtB" panose="02010609060101010101" pitchFamily="49" charset="-122"/>
                <a:ea typeface="SimSun-ExtB" panose="02010609060101010101" pitchFamily="49" charset="-122"/>
              </a:rPr>
              <a:t>Ett öppet forum för datadriven innovation – inspiration, dialog, öppenhet och kunskapsutbyte</a:t>
            </a:r>
          </a:p>
          <a:p>
            <a:endParaRPr lang="sv-SE" dirty="0">
              <a:solidFill>
                <a:srgbClr val="2B2A29"/>
              </a:solidFill>
              <a:latin typeface="SimSun-ExtB" panose="02010609060101010101" pitchFamily="49" charset="-122"/>
              <a:ea typeface="SimSun-ExtB" panose="02010609060101010101" pitchFamily="49" charset="-122"/>
            </a:endParaRPr>
          </a:p>
          <a:p>
            <a:endParaRPr lang="sv-SE" dirty="0">
              <a:solidFill>
                <a:srgbClr val="2B2A29"/>
              </a:solidFill>
              <a:latin typeface="SimSun-ExtB" panose="02010609060101010101" pitchFamily="49" charset="-122"/>
              <a:ea typeface="SimSun-ExtB" panose="02010609060101010101" pitchFamily="49" charset="-122"/>
            </a:endParaRPr>
          </a:p>
          <a:p>
            <a:r>
              <a:rPr lang="sv-SE" dirty="0">
                <a:solidFill>
                  <a:srgbClr val="2B2A29"/>
                </a:solidFill>
                <a:latin typeface="SimSun-ExtB" panose="02010609060101010101" pitchFamily="49" charset="-122"/>
                <a:ea typeface="SimSun-ExtB" panose="02010609060101010101" pitchFamily="49" charset="-122"/>
              </a:rPr>
              <a:t>Så fungerar det: </a:t>
            </a:r>
          </a:p>
          <a:p>
            <a:pPr marL="285750" indent="-285750">
              <a:buFont typeface="Arial" panose="020B0604020202020204" pitchFamily="34" charset="0"/>
              <a:buChar char="•"/>
            </a:pPr>
            <a:r>
              <a:rPr lang="sv-SE" dirty="0">
                <a:solidFill>
                  <a:srgbClr val="2B2A29"/>
                </a:solidFill>
                <a:latin typeface="SimSun-ExtB" panose="02010609060101010101" pitchFamily="49" charset="-122"/>
                <a:ea typeface="SimSun-ExtB" panose="02010609060101010101" pitchFamily="49" charset="-122"/>
              </a:rPr>
              <a:t>Ett </a:t>
            </a:r>
            <a:r>
              <a:rPr lang="sv-SE" dirty="0" err="1">
                <a:solidFill>
                  <a:srgbClr val="2B2A29"/>
                </a:solidFill>
                <a:latin typeface="SimSun-ExtB" panose="02010609060101010101" pitchFamily="49" charset="-122"/>
                <a:ea typeface="SimSun-ExtB" panose="02010609060101010101" pitchFamily="49" charset="-122"/>
              </a:rPr>
              <a:t>community</a:t>
            </a:r>
            <a:r>
              <a:rPr lang="sv-SE" dirty="0">
                <a:solidFill>
                  <a:srgbClr val="2B2A29"/>
                </a:solidFill>
                <a:latin typeface="SimSun-ExtB" panose="02010609060101010101" pitchFamily="49" charset="-122"/>
                <a:ea typeface="SimSun-ExtB" panose="02010609060101010101" pitchFamily="49" charset="-122"/>
              </a:rPr>
              <a:t> blir levande tillsammans</a:t>
            </a:r>
          </a:p>
          <a:p>
            <a:pPr marL="285750" indent="-285750">
              <a:buFont typeface="Arial" panose="020B0604020202020204" pitchFamily="34" charset="0"/>
              <a:buChar char="•"/>
            </a:pPr>
            <a:r>
              <a:rPr lang="sv-SE" dirty="0">
                <a:solidFill>
                  <a:srgbClr val="2B2A29"/>
                </a:solidFill>
                <a:latin typeface="SimSun-ExtB" panose="02010609060101010101" pitchFamily="49" charset="-122"/>
                <a:ea typeface="SimSun-ExtB" panose="02010609060101010101" pitchFamily="49" charset="-122"/>
              </a:rPr>
              <a:t>Möjlighet att starta diskussioner, ställa frågor, tipsa om goda exempel eller evenemang</a:t>
            </a:r>
          </a:p>
          <a:p>
            <a:pPr marL="285750" indent="-285750">
              <a:buFont typeface="Arial" panose="020B0604020202020204" pitchFamily="34" charset="0"/>
              <a:buChar char="•"/>
            </a:pPr>
            <a:r>
              <a:rPr lang="sv-SE" dirty="0">
                <a:solidFill>
                  <a:srgbClr val="2B2A29"/>
                </a:solidFill>
                <a:latin typeface="SimSun-ExtB" panose="02010609060101010101" pitchFamily="49" charset="-122"/>
                <a:ea typeface="SimSun-ExtB" panose="02010609060101010101" pitchFamily="49" charset="-122"/>
              </a:rPr>
              <a:t>Bygger på </a:t>
            </a:r>
            <a:r>
              <a:rPr lang="sv-SE" dirty="0" err="1">
                <a:solidFill>
                  <a:srgbClr val="2B2A29"/>
                </a:solidFill>
                <a:latin typeface="SimSun-ExtB" panose="02010609060101010101" pitchFamily="49" charset="-122"/>
                <a:ea typeface="SimSun-ExtB" panose="02010609060101010101" pitchFamily="49" charset="-122"/>
              </a:rPr>
              <a:t>open</a:t>
            </a:r>
            <a:r>
              <a:rPr lang="sv-SE" dirty="0">
                <a:solidFill>
                  <a:srgbClr val="2B2A29"/>
                </a:solidFill>
                <a:latin typeface="SimSun-ExtB" panose="02010609060101010101" pitchFamily="49" charset="-122"/>
                <a:ea typeface="SimSun-ExtB" panose="02010609060101010101" pitchFamily="49" charset="-122"/>
              </a:rPr>
              <a:t> source-produkt </a:t>
            </a:r>
            <a:r>
              <a:rPr lang="sv-SE" dirty="0" err="1">
                <a:solidFill>
                  <a:srgbClr val="2B2A29"/>
                </a:solidFill>
                <a:latin typeface="SimSun-ExtB" panose="02010609060101010101" pitchFamily="49" charset="-122"/>
                <a:ea typeface="SimSun-ExtB" panose="02010609060101010101" pitchFamily="49" charset="-122"/>
              </a:rPr>
              <a:t>NodeBB</a:t>
            </a:r>
            <a:endParaRPr lang="sv-SE" dirty="0">
              <a:solidFill>
                <a:srgbClr val="2B2A29"/>
              </a:solidFill>
              <a:latin typeface="SimSun-ExtB" panose="02010609060101010101" pitchFamily="49" charset="-122"/>
              <a:ea typeface="SimSun-ExtB" panose="02010609060101010101" pitchFamily="49" charset="-122"/>
            </a:endParaRPr>
          </a:p>
          <a:p>
            <a:pPr marL="285750" indent="-285750">
              <a:buFont typeface="Arial" panose="020B0604020202020204" pitchFamily="34" charset="0"/>
              <a:buChar char="•"/>
            </a:pPr>
            <a:endParaRPr lang="sv-SE" sz="1600" dirty="0"/>
          </a:p>
          <a:p>
            <a:r>
              <a:rPr lang="sv-SE" dirty="0">
                <a:solidFill>
                  <a:srgbClr val="2B2A29"/>
                </a:solidFill>
                <a:latin typeface="SimSun-ExtB" panose="02010609060101010101" pitchFamily="49" charset="-122"/>
                <a:ea typeface="SimSun-ExtB" panose="02010609060101010101" pitchFamily="49" charset="-122"/>
              </a:rPr>
              <a:t>Framåt: </a:t>
            </a:r>
          </a:p>
          <a:p>
            <a:pPr marL="285750" indent="-285750">
              <a:buFont typeface="Arial" panose="020B0604020202020204" pitchFamily="34" charset="0"/>
              <a:buChar char="•"/>
            </a:pPr>
            <a:r>
              <a:rPr lang="sv-SE" dirty="0">
                <a:solidFill>
                  <a:srgbClr val="2B2A29"/>
                </a:solidFill>
                <a:latin typeface="SimSun-ExtB" panose="02010609060101010101" pitchFamily="49" charset="-122"/>
                <a:ea typeface="SimSun-ExtB" panose="02010609060101010101" pitchFamily="49" charset="-122"/>
              </a:rPr>
              <a:t>Utforska samverkansformer (tekniska och organisatoriska) tillsammans med dataägare</a:t>
            </a:r>
          </a:p>
          <a:p>
            <a:pPr marL="285750" indent="-285750">
              <a:buFont typeface="Arial" panose="020B0604020202020204" pitchFamily="34" charset="0"/>
              <a:buChar char="•"/>
            </a:pPr>
            <a:endParaRPr lang="sv-SE" sz="1600" dirty="0"/>
          </a:p>
          <a:p>
            <a:endParaRPr lang="sv-SE" sz="1600" dirty="0"/>
          </a:p>
        </p:txBody>
      </p:sp>
    </p:spTree>
    <p:extLst>
      <p:ext uri="{BB962C8B-B14F-4D97-AF65-F5344CB8AC3E}">
        <p14:creationId xmlns:p14="http://schemas.microsoft.com/office/powerpoint/2010/main" val="1566228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0EFE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A861CA-9CD6-4023-A241-8243674EA4A8}"/>
              </a:ext>
            </a:extLst>
          </p:cNvPr>
          <p:cNvSpPr>
            <a:spLocks noGrp="1"/>
          </p:cNvSpPr>
          <p:nvPr>
            <p:ph type="title"/>
          </p:nvPr>
        </p:nvSpPr>
        <p:spPr>
          <a:xfrm>
            <a:off x="260579" y="154644"/>
            <a:ext cx="3854221" cy="583960"/>
          </a:xfrm>
        </p:spPr>
        <p:txBody>
          <a:bodyPr/>
          <a:lstStyle/>
          <a:p>
            <a:r>
              <a:rPr lang="sv-SE" sz="2000" dirty="0"/>
              <a:t>Utveckling senaste året</a:t>
            </a:r>
          </a:p>
        </p:txBody>
      </p:sp>
      <p:pic>
        <p:nvPicPr>
          <p:cNvPr id="4" name="Bildobjekt 3">
            <a:extLst>
              <a:ext uri="{FF2B5EF4-FFF2-40B4-BE49-F238E27FC236}">
                <a16:creationId xmlns:a16="http://schemas.microsoft.com/office/drawing/2014/main" id="{9E77715A-22EC-40DA-9350-14AA355A51FE}"/>
              </a:ext>
            </a:extLst>
          </p:cNvPr>
          <p:cNvPicPr>
            <a:picLocks noChangeAspect="1"/>
          </p:cNvPicPr>
          <p:nvPr/>
        </p:nvPicPr>
        <p:blipFill>
          <a:blip r:embed="rId2"/>
          <a:stretch>
            <a:fillRect/>
          </a:stretch>
        </p:blipFill>
        <p:spPr>
          <a:xfrm>
            <a:off x="714755" y="2982130"/>
            <a:ext cx="6769919" cy="3000691"/>
          </a:xfrm>
          <a:prstGeom prst="rect">
            <a:avLst/>
          </a:prstGeom>
          <a:ln>
            <a:noFill/>
          </a:ln>
          <a:effectLst>
            <a:outerShdw blurRad="292100" dist="139700" dir="2700000" algn="tl" rotWithShape="0">
              <a:srgbClr val="333333">
                <a:alpha val="65000"/>
              </a:srgbClr>
            </a:outerShdw>
          </a:effectLst>
        </p:spPr>
      </p:pic>
      <p:pic>
        <p:nvPicPr>
          <p:cNvPr id="8" name="Bildobjekt 7">
            <a:extLst>
              <a:ext uri="{FF2B5EF4-FFF2-40B4-BE49-F238E27FC236}">
                <a16:creationId xmlns:a16="http://schemas.microsoft.com/office/drawing/2014/main" id="{0C7F98C3-2264-468E-A632-8EFF1CB7FC01}"/>
              </a:ext>
            </a:extLst>
          </p:cNvPr>
          <p:cNvPicPr>
            <a:picLocks noChangeAspect="1"/>
          </p:cNvPicPr>
          <p:nvPr/>
        </p:nvPicPr>
        <p:blipFill>
          <a:blip r:embed="rId3"/>
          <a:stretch>
            <a:fillRect/>
          </a:stretch>
        </p:blipFill>
        <p:spPr>
          <a:xfrm>
            <a:off x="714755" y="860148"/>
            <a:ext cx="4550264" cy="782699"/>
          </a:xfrm>
          <a:prstGeom prst="rect">
            <a:avLst/>
          </a:prstGeom>
        </p:spPr>
      </p:pic>
      <p:sp>
        <p:nvSpPr>
          <p:cNvPr id="9" name="Platshållare för text 2">
            <a:extLst>
              <a:ext uri="{FF2B5EF4-FFF2-40B4-BE49-F238E27FC236}">
                <a16:creationId xmlns:a16="http://schemas.microsoft.com/office/drawing/2014/main" id="{F12134F8-0E82-45EB-A7F7-6F01CB551111}"/>
              </a:ext>
            </a:extLst>
          </p:cNvPr>
          <p:cNvSpPr>
            <a:spLocks noGrp="1"/>
          </p:cNvSpPr>
          <p:nvPr>
            <p:ph type="body" sz="quarter" idx="10"/>
          </p:nvPr>
        </p:nvSpPr>
        <p:spPr>
          <a:xfrm>
            <a:off x="7060019" y="451581"/>
            <a:ext cx="4235252" cy="2530549"/>
          </a:xfrm>
        </p:spPr>
        <p:txBody>
          <a:bodyPr/>
          <a:lstStyle/>
          <a:p>
            <a:r>
              <a:rPr lang="sv-SE" sz="2400" dirty="0"/>
              <a:t>Intresset för dataportalen växer</a:t>
            </a:r>
          </a:p>
          <a:p>
            <a:r>
              <a:rPr lang="sv-SE" sz="2400" dirty="0"/>
              <a:t>Breddat varumärke</a:t>
            </a:r>
          </a:p>
          <a:p>
            <a:r>
              <a:rPr lang="sv-SE" sz="2400" dirty="0"/>
              <a:t>Tydligare del av den nationella infrastrukturen</a:t>
            </a:r>
          </a:p>
          <a:p>
            <a:r>
              <a:rPr lang="sv-SE" sz="2400" dirty="0"/>
              <a:t>Resan är påbörjad men mycket kvarstår</a:t>
            </a:r>
          </a:p>
        </p:txBody>
      </p:sp>
    </p:spTree>
    <p:extLst>
      <p:ext uri="{BB962C8B-B14F-4D97-AF65-F5344CB8AC3E}">
        <p14:creationId xmlns:p14="http://schemas.microsoft.com/office/powerpoint/2010/main" val="579510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88DB39-798A-4CD1-8FF8-8719992739C9}"/>
              </a:ext>
            </a:extLst>
          </p:cNvPr>
          <p:cNvSpPr>
            <a:spLocks noGrp="1"/>
          </p:cNvSpPr>
          <p:nvPr>
            <p:ph type="title"/>
          </p:nvPr>
        </p:nvSpPr>
        <p:spPr/>
        <p:txBody>
          <a:bodyPr/>
          <a:lstStyle/>
          <a:p>
            <a:r>
              <a:rPr lang="sv-SE" dirty="0"/>
              <a:t>Varför dela data till Sveriges </a:t>
            </a:r>
            <a:r>
              <a:rPr lang="sv-SE" dirty="0" err="1"/>
              <a:t>dataportal</a:t>
            </a:r>
            <a:r>
              <a:rPr lang="sv-SE" dirty="0"/>
              <a:t>? </a:t>
            </a:r>
          </a:p>
        </p:txBody>
      </p:sp>
      <p:sp>
        <p:nvSpPr>
          <p:cNvPr id="3" name="Platshållare för text 2">
            <a:extLst>
              <a:ext uri="{FF2B5EF4-FFF2-40B4-BE49-F238E27FC236}">
                <a16:creationId xmlns:a16="http://schemas.microsoft.com/office/drawing/2014/main" id="{DA05A37A-3D8A-4541-AE54-ECF23C98CE06}"/>
              </a:ext>
            </a:extLst>
          </p:cNvPr>
          <p:cNvSpPr>
            <a:spLocks noGrp="1"/>
          </p:cNvSpPr>
          <p:nvPr>
            <p:ph type="body" sz="quarter" idx="10"/>
          </p:nvPr>
        </p:nvSpPr>
        <p:spPr>
          <a:xfrm>
            <a:off x="703263" y="3033485"/>
            <a:ext cx="8343900" cy="2502127"/>
          </a:xfrm>
        </p:spPr>
        <p:txBody>
          <a:bodyPr/>
          <a:lstStyle/>
          <a:p>
            <a:pPr marL="0" indent="0">
              <a:buNone/>
            </a:pPr>
            <a:r>
              <a:rPr lang="sv-SE" dirty="0"/>
              <a:t>En central punkt i en decentraliserad förvaltning  - Gör det lätt att hitta rätt</a:t>
            </a:r>
          </a:p>
          <a:p>
            <a:pPr marL="0" indent="0">
              <a:buNone/>
            </a:pPr>
            <a:r>
              <a:rPr lang="sv-SE" dirty="0"/>
              <a:t>Hållbarhet, innovation och Agenda 2030 - öppenhet och ”</a:t>
            </a:r>
            <a:r>
              <a:rPr lang="sv-SE" dirty="0" err="1"/>
              <a:t>government</a:t>
            </a:r>
            <a:r>
              <a:rPr lang="sv-SE" dirty="0"/>
              <a:t> as a plattform”</a:t>
            </a:r>
          </a:p>
          <a:p>
            <a:pPr marL="0" indent="0">
              <a:buNone/>
            </a:pPr>
            <a:r>
              <a:rPr lang="sv-SE" dirty="0"/>
              <a:t>Vissa lagkrav på metadata föreslås genom öppna data-direktivet (under 2021)</a:t>
            </a:r>
          </a:p>
          <a:p>
            <a:pPr marL="0" indent="0">
              <a:buNone/>
            </a:pPr>
            <a:endParaRPr lang="sv-SE" dirty="0"/>
          </a:p>
        </p:txBody>
      </p:sp>
      <p:pic>
        <p:nvPicPr>
          <p:cNvPr id="4" name="placeholder2.png" descr="placeholder2.png">
            <a:extLst>
              <a:ext uri="{FF2B5EF4-FFF2-40B4-BE49-F238E27FC236}">
                <a16:creationId xmlns:a16="http://schemas.microsoft.com/office/drawing/2014/main" id="{19B545A9-98A2-4BA9-9A72-5B5245E86DD9}"/>
              </a:ext>
            </a:extLst>
          </p:cNvPr>
          <p:cNvPicPr>
            <a:picLocks noChangeAspect="1"/>
          </p:cNvPicPr>
          <p:nvPr/>
        </p:nvPicPr>
        <p:blipFill>
          <a:blip r:embed="rId2">
            <a:alphaModFix amt="10000"/>
            <a:extLst/>
          </a:blip>
          <a:srcRect t="92" b="92"/>
          <a:stretch>
            <a:fillRect/>
          </a:stretch>
        </p:blipFill>
        <p:spPr>
          <a:xfrm>
            <a:off x="5340350" y="0"/>
            <a:ext cx="6851650" cy="6851650"/>
          </a:xfrm>
          <a:prstGeom prst="rect">
            <a:avLst/>
          </a:prstGeom>
        </p:spPr>
      </p:pic>
    </p:spTree>
    <p:extLst>
      <p:ext uri="{BB962C8B-B14F-4D97-AF65-F5344CB8AC3E}">
        <p14:creationId xmlns:p14="http://schemas.microsoft.com/office/powerpoint/2010/main" val="2147284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D6C5C34-3519-46CE-9C3A-8B6E2F7AD810}"/>
              </a:ext>
            </a:extLst>
          </p:cNvPr>
          <p:cNvSpPr/>
          <p:nvPr/>
        </p:nvSpPr>
        <p:spPr>
          <a:xfrm>
            <a:off x="6896100" y="3111500"/>
            <a:ext cx="5295900" cy="2685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F7177DF8-1948-4C29-8226-CF778B685564}"/>
              </a:ext>
            </a:extLst>
          </p:cNvPr>
          <p:cNvSpPr>
            <a:spLocks noGrp="1"/>
          </p:cNvSpPr>
          <p:nvPr>
            <p:ph type="title"/>
          </p:nvPr>
        </p:nvSpPr>
        <p:spPr>
          <a:xfrm>
            <a:off x="692613" y="770227"/>
            <a:ext cx="8343822" cy="782699"/>
          </a:xfrm>
        </p:spPr>
        <p:txBody>
          <a:bodyPr/>
          <a:lstStyle/>
          <a:p>
            <a:r>
              <a:rPr lang="sv-SE" dirty="0"/>
              <a:t>Case 1: Lätt att hitta rätt för den officiella statistiken</a:t>
            </a:r>
          </a:p>
        </p:txBody>
      </p:sp>
      <p:sp>
        <p:nvSpPr>
          <p:cNvPr id="6" name="Rektangel 5">
            <a:extLst>
              <a:ext uri="{FF2B5EF4-FFF2-40B4-BE49-F238E27FC236}">
                <a16:creationId xmlns:a16="http://schemas.microsoft.com/office/drawing/2014/main" id="{9289397C-21B2-41EB-960F-7DD8308E6DA6}"/>
              </a:ext>
            </a:extLst>
          </p:cNvPr>
          <p:cNvSpPr/>
          <p:nvPr/>
        </p:nvSpPr>
        <p:spPr>
          <a:xfrm>
            <a:off x="668395" y="2546202"/>
            <a:ext cx="5840374" cy="2246769"/>
          </a:xfrm>
          <a:prstGeom prst="rect">
            <a:avLst/>
          </a:prstGeom>
        </p:spPr>
        <p:txBody>
          <a:bodyPr wrap="square">
            <a:spAutoFit/>
          </a:bodyPr>
          <a:lstStyle/>
          <a:p>
            <a:r>
              <a:rPr lang="sv-SE" sz="2000" dirty="0">
                <a:solidFill>
                  <a:srgbClr val="2B2A29"/>
                </a:solidFill>
                <a:latin typeface="SimSun-ExtB" panose="02010609060101010101" pitchFamily="49" charset="-122"/>
                <a:ea typeface="SimSun-ExtB" panose="02010609060101010101" pitchFamily="49" charset="-122"/>
              </a:rPr>
              <a:t>Så fungerar det: </a:t>
            </a:r>
          </a:p>
          <a:p>
            <a:pPr marL="457200" indent="-457200">
              <a:buFont typeface="Wingdings" panose="05000000000000000000" pitchFamily="2" charset="2"/>
              <a:buChar char="§"/>
            </a:pPr>
            <a:r>
              <a:rPr lang="sv-SE" sz="2000" dirty="0">
                <a:solidFill>
                  <a:srgbClr val="2B2A29"/>
                </a:solidFill>
                <a:latin typeface="SimSun-ExtB" panose="02010609060101010101" pitchFamily="49" charset="-122"/>
                <a:ea typeface="SimSun-ExtB" panose="02010609060101010101" pitchFamily="49" charset="-122"/>
              </a:rPr>
              <a:t>Ett script hämtar metadata från SCB:s statistikdatabas </a:t>
            </a:r>
            <a:r>
              <a:rPr lang="sv-SE" sz="2000" dirty="0" err="1">
                <a:solidFill>
                  <a:srgbClr val="2B2A29"/>
                </a:solidFill>
                <a:latin typeface="SimSun-ExtB" panose="02010609060101010101" pitchFamily="49" charset="-122"/>
                <a:ea typeface="SimSun-ExtB" panose="02010609060101010101" pitchFamily="49" charset="-122"/>
              </a:rPr>
              <a:t>Pxweb</a:t>
            </a:r>
            <a:endParaRPr lang="sv-SE" sz="2000" dirty="0">
              <a:solidFill>
                <a:srgbClr val="2B2A29"/>
              </a:solidFill>
              <a:latin typeface="SimSun-ExtB" panose="02010609060101010101" pitchFamily="49" charset="-122"/>
              <a:ea typeface="SimSun-ExtB" panose="02010609060101010101" pitchFamily="49" charset="-122"/>
            </a:endParaRPr>
          </a:p>
          <a:p>
            <a:pPr marL="457200" indent="-457200">
              <a:buFont typeface="Wingdings" panose="05000000000000000000" pitchFamily="2" charset="2"/>
              <a:buChar char="§"/>
            </a:pPr>
            <a:r>
              <a:rPr lang="sv-SE" sz="2000" dirty="0">
                <a:solidFill>
                  <a:srgbClr val="2B2A29"/>
                </a:solidFill>
                <a:latin typeface="SimSun-ExtB" panose="02010609060101010101" pitchFamily="49" charset="-122"/>
                <a:ea typeface="SimSun-ExtB" panose="02010609060101010101" pitchFamily="49" charset="-122"/>
              </a:rPr>
              <a:t>Gör om den till standarden DCAT-AP och lägger i en extern katalogtjänst.</a:t>
            </a:r>
          </a:p>
          <a:p>
            <a:pPr marL="457200" indent="-457200">
              <a:buFont typeface="Wingdings" panose="05000000000000000000" pitchFamily="2" charset="2"/>
              <a:buChar char="§"/>
            </a:pPr>
            <a:r>
              <a:rPr lang="sv-SE" sz="2000" dirty="0">
                <a:solidFill>
                  <a:srgbClr val="2B2A29"/>
                </a:solidFill>
                <a:latin typeface="SimSun-ExtB" panose="02010609060101010101" pitchFamily="49" charset="-122"/>
                <a:ea typeface="SimSun-ExtB" panose="02010609060101010101" pitchFamily="49" charset="-122"/>
              </a:rPr>
              <a:t>Skördas in till Sveriges </a:t>
            </a:r>
            <a:r>
              <a:rPr lang="sv-SE" sz="2000" dirty="0" err="1">
                <a:solidFill>
                  <a:srgbClr val="2B2A29"/>
                </a:solidFill>
                <a:latin typeface="SimSun-ExtB" panose="02010609060101010101" pitchFamily="49" charset="-122"/>
                <a:ea typeface="SimSun-ExtB" panose="02010609060101010101" pitchFamily="49" charset="-122"/>
              </a:rPr>
              <a:t>dataportal</a:t>
            </a:r>
            <a:endParaRPr lang="sv-SE" sz="2000" dirty="0">
              <a:solidFill>
                <a:srgbClr val="2B2A29"/>
              </a:solidFill>
              <a:latin typeface="SimSun-ExtB" panose="02010609060101010101" pitchFamily="49" charset="-122"/>
              <a:ea typeface="SimSun-ExtB" panose="02010609060101010101" pitchFamily="49" charset="-122"/>
            </a:endParaRPr>
          </a:p>
          <a:p>
            <a:pPr marL="457200" indent="-457200">
              <a:buFont typeface="Wingdings" panose="05000000000000000000" pitchFamily="2" charset="2"/>
              <a:buChar char="§"/>
            </a:pPr>
            <a:r>
              <a:rPr lang="sv-SE" sz="2000" dirty="0">
                <a:solidFill>
                  <a:srgbClr val="2B2A29"/>
                </a:solidFill>
                <a:latin typeface="SimSun-ExtB" panose="02010609060101010101" pitchFamily="49" charset="-122"/>
                <a:ea typeface="SimSun-ExtB" panose="02010609060101010101" pitchFamily="49" charset="-122"/>
              </a:rPr>
              <a:t>Över 4500 data och </a:t>
            </a:r>
            <a:r>
              <a:rPr lang="sv-SE" sz="2000" dirty="0" err="1">
                <a:solidFill>
                  <a:srgbClr val="2B2A29"/>
                </a:solidFill>
                <a:latin typeface="SimSun-ExtB" panose="02010609060101010101" pitchFamily="49" charset="-122"/>
                <a:ea typeface="SimSun-ExtB" panose="02010609060101010101" pitchFamily="49" charset="-122"/>
              </a:rPr>
              <a:t>API:er</a:t>
            </a:r>
            <a:endParaRPr lang="sv-SE" sz="2000" dirty="0">
              <a:solidFill>
                <a:srgbClr val="2B2A29"/>
              </a:solidFill>
              <a:latin typeface="SimSun-ExtB" panose="02010609060101010101" pitchFamily="49" charset="-122"/>
              <a:ea typeface="SimSun-ExtB" panose="02010609060101010101" pitchFamily="49" charset="-122"/>
            </a:endParaRPr>
          </a:p>
        </p:txBody>
      </p:sp>
      <p:pic>
        <p:nvPicPr>
          <p:cNvPr id="12" name="Bildobjekt 11">
            <a:extLst>
              <a:ext uri="{FF2B5EF4-FFF2-40B4-BE49-F238E27FC236}">
                <a16:creationId xmlns:a16="http://schemas.microsoft.com/office/drawing/2014/main" id="{0FB14D03-A952-402E-9E38-39A2F80D9870}"/>
              </a:ext>
            </a:extLst>
          </p:cNvPr>
          <p:cNvPicPr>
            <a:picLocks noChangeAspect="1"/>
          </p:cNvPicPr>
          <p:nvPr/>
        </p:nvPicPr>
        <p:blipFill rotWithShape="1">
          <a:blip r:embed="rId2"/>
          <a:srcRect l="16297" r="16653"/>
          <a:stretch/>
        </p:blipFill>
        <p:spPr>
          <a:xfrm>
            <a:off x="6761836" y="1687276"/>
            <a:ext cx="4726823" cy="3940021"/>
          </a:xfrm>
          <a:prstGeom prst="rect">
            <a:avLst/>
          </a:prstGeom>
        </p:spPr>
      </p:pic>
      <p:sp>
        <p:nvSpPr>
          <p:cNvPr id="11" name="Rektangel 10">
            <a:extLst>
              <a:ext uri="{FF2B5EF4-FFF2-40B4-BE49-F238E27FC236}">
                <a16:creationId xmlns:a16="http://schemas.microsoft.com/office/drawing/2014/main" id="{2C1675D1-CC01-49E2-91B6-50BA08AF5C2D}"/>
              </a:ext>
            </a:extLst>
          </p:cNvPr>
          <p:cNvSpPr/>
          <p:nvPr/>
        </p:nvSpPr>
        <p:spPr>
          <a:xfrm>
            <a:off x="551536" y="5027132"/>
            <a:ext cx="5840374" cy="923330"/>
          </a:xfrm>
          <a:prstGeom prst="rect">
            <a:avLst/>
          </a:prstGeom>
        </p:spPr>
        <p:txBody>
          <a:bodyPr wrap="square">
            <a:spAutoFit/>
          </a:bodyPr>
          <a:lstStyle/>
          <a:p>
            <a:r>
              <a:rPr lang="sv-SE" dirty="0">
                <a:solidFill>
                  <a:srgbClr val="2B2A29"/>
                </a:solidFill>
                <a:latin typeface="SimSun-ExtB" panose="02010609060101010101" pitchFamily="49" charset="-122"/>
                <a:ea typeface="SimSun-ExtB" panose="02010609060101010101" pitchFamily="49" charset="-122"/>
              </a:rPr>
              <a:t>Sverige har totalt 28 </a:t>
            </a:r>
            <a:r>
              <a:rPr lang="sv-SE" dirty="0" err="1">
                <a:solidFill>
                  <a:srgbClr val="2B2A29"/>
                </a:solidFill>
                <a:latin typeface="SimSun-ExtB" panose="02010609060101010101" pitchFamily="49" charset="-122"/>
                <a:ea typeface="SimSun-ExtB" panose="02010609060101010101" pitchFamily="49" charset="-122"/>
              </a:rPr>
              <a:t>st</a:t>
            </a:r>
            <a:r>
              <a:rPr lang="sv-SE" dirty="0">
                <a:solidFill>
                  <a:srgbClr val="2B2A29"/>
                </a:solidFill>
                <a:latin typeface="SimSun-ExtB" panose="02010609060101010101" pitchFamily="49" charset="-122"/>
                <a:ea typeface="SimSun-ExtB" panose="02010609060101010101" pitchFamily="49" charset="-122"/>
              </a:rPr>
              <a:t> statistikansvariga myndigheter. Nästa steg för SCB är att stödja andra. </a:t>
            </a:r>
          </a:p>
        </p:txBody>
      </p:sp>
    </p:spTree>
    <p:extLst>
      <p:ext uri="{BB962C8B-B14F-4D97-AF65-F5344CB8AC3E}">
        <p14:creationId xmlns:p14="http://schemas.microsoft.com/office/powerpoint/2010/main" val="3631603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D6C5C34-3519-46CE-9C3A-8B6E2F7AD810}"/>
              </a:ext>
            </a:extLst>
          </p:cNvPr>
          <p:cNvSpPr/>
          <p:nvPr/>
        </p:nvSpPr>
        <p:spPr>
          <a:xfrm>
            <a:off x="6896100" y="3111500"/>
            <a:ext cx="5295900" cy="2685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F7177DF8-1948-4C29-8226-CF778B685564}"/>
              </a:ext>
            </a:extLst>
          </p:cNvPr>
          <p:cNvSpPr>
            <a:spLocks noGrp="1"/>
          </p:cNvSpPr>
          <p:nvPr>
            <p:ph type="title"/>
          </p:nvPr>
        </p:nvSpPr>
        <p:spPr>
          <a:xfrm>
            <a:off x="692613" y="770227"/>
            <a:ext cx="8343822" cy="782699"/>
          </a:xfrm>
        </p:spPr>
        <p:txBody>
          <a:bodyPr/>
          <a:lstStyle/>
          <a:p>
            <a:r>
              <a:rPr lang="sv-SE" dirty="0"/>
              <a:t>Case 1: Lätt att hitta rätt för den officiella statistiken</a:t>
            </a:r>
          </a:p>
        </p:txBody>
      </p:sp>
      <p:sp>
        <p:nvSpPr>
          <p:cNvPr id="3" name="Platshållare för text 2">
            <a:extLst>
              <a:ext uri="{FF2B5EF4-FFF2-40B4-BE49-F238E27FC236}">
                <a16:creationId xmlns:a16="http://schemas.microsoft.com/office/drawing/2014/main" id="{F361B1DA-3256-4A2B-9104-3F6B19D6087A}"/>
              </a:ext>
            </a:extLst>
          </p:cNvPr>
          <p:cNvSpPr>
            <a:spLocks noGrp="1"/>
          </p:cNvSpPr>
          <p:nvPr>
            <p:ph type="body" sz="quarter" idx="10"/>
          </p:nvPr>
        </p:nvSpPr>
        <p:spPr>
          <a:xfrm>
            <a:off x="13104753" y="3292496"/>
            <a:ext cx="5840374" cy="3300413"/>
          </a:xfrm>
        </p:spPr>
        <p:txBody>
          <a:bodyPr/>
          <a:lstStyle/>
          <a:p>
            <a:r>
              <a:rPr lang="sv-SE" b="1" dirty="0"/>
              <a:t>Nästa steg är att stötta </a:t>
            </a:r>
          </a:p>
        </p:txBody>
      </p:sp>
      <p:pic>
        <p:nvPicPr>
          <p:cNvPr id="4" name="Bildobjekt 3">
            <a:extLst>
              <a:ext uri="{FF2B5EF4-FFF2-40B4-BE49-F238E27FC236}">
                <a16:creationId xmlns:a16="http://schemas.microsoft.com/office/drawing/2014/main" id="{4F32CEBA-5653-4DC4-96AE-D14DB5491A91}"/>
              </a:ext>
            </a:extLst>
          </p:cNvPr>
          <p:cNvPicPr>
            <a:picLocks noChangeAspect="1"/>
          </p:cNvPicPr>
          <p:nvPr/>
        </p:nvPicPr>
        <p:blipFill rotWithShape="1">
          <a:blip r:embed="rId2"/>
          <a:srcRect l="16297" r="16653"/>
          <a:stretch/>
        </p:blipFill>
        <p:spPr>
          <a:xfrm>
            <a:off x="6761836" y="1687276"/>
            <a:ext cx="4726823" cy="3940021"/>
          </a:xfrm>
          <a:prstGeom prst="rect">
            <a:avLst/>
          </a:prstGeom>
        </p:spPr>
      </p:pic>
      <p:pic>
        <p:nvPicPr>
          <p:cNvPr id="5" name="Bildobjekt 4">
            <a:extLst>
              <a:ext uri="{FF2B5EF4-FFF2-40B4-BE49-F238E27FC236}">
                <a16:creationId xmlns:a16="http://schemas.microsoft.com/office/drawing/2014/main" id="{8DF57F52-4723-476B-AB22-B061A64FBB9E}"/>
              </a:ext>
            </a:extLst>
          </p:cNvPr>
          <p:cNvPicPr>
            <a:picLocks noChangeAspect="1"/>
          </p:cNvPicPr>
          <p:nvPr/>
        </p:nvPicPr>
        <p:blipFill>
          <a:blip r:embed="rId3"/>
          <a:stretch>
            <a:fillRect/>
          </a:stretch>
        </p:blipFill>
        <p:spPr>
          <a:xfrm>
            <a:off x="13303171" y="-1749350"/>
            <a:ext cx="4173538" cy="3016099"/>
          </a:xfrm>
          <a:prstGeom prst="rect">
            <a:avLst/>
          </a:prstGeom>
        </p:spPr>
      </p:pic>
      <p:pic>
        <p:nvPicPr>
          <p:cNvPr id="2054" name="Picture 6" descr="https://www.scb.se/contentassets/330e34a59bcf4068923cbea353139e31/scb_logotyp_svart.png">
            <a:extLst>
              <a:ext uri="{FF2B5EF4-FFF2-40B4-BE49-F238E27FC236}">
                <a16:creationId xmlns:a16="http://schemas.microsoft.com/office/drawing/2014/main" id="{20E8F6B9-A426-4B30-B861-D41E6BD81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9256" y="5643399"/>
            <a:ext cx="517485" cy="517485"/>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a:extLst>
              <a:ext uri="{FF2B5EF4-FFF2-40B4-BE49-F238E27FC236}">
                <a16:creationId xmlns:a16="http://schemas.microsoft.com/office/drawing/2014/main" id="{9289397C-21B2-41EB-960F-7DD8308E6DA6}"/>
              </a:ext>
            </a:extLst>
          </p:cNvPr>
          <p:cNvSpPr/>
          <p:nvPr/>
        </p:nvSpPr>
        <p:spPr>
          <a:xfrm>
            <a:off x="703341" y="2708362"/>
            <a:ext cx="5840374" cy="2554545"/>
          </a:xfrm>
          <a:prstGeom prst="rect">
            <a:avLst/>
          </a:prstGeom>
        </p:spPr>
        <p:txBody>
          <a:bodyPr wrap="square">
            <a:spAutoFit/>
          </a:bodyPr>
          <a:lstStyle/>
          <a:p>
            <a:r>
              <a:rPr lang="sv-SE" sz="2000" dirty="0">
                <a:solidFill>
                  <a:srgbClr val="2B2A29"/>
                </a:solidFill>
                <a:latin typeface="SimSun-ExtB" panose="02010609060101010101" pitchFamily="49" charset="-122"/>
                <a:ea typeface="SimSun-ExtB" panose="02010609060101010101" pitchFamily="49" charset="-122"/>
              </a:rPr>
              <a:t>”Vi har tagit fram en målbild att det ska vara lätt att hitta rätt, och där passar dataportal.se väldigt bra in.”</a:t>
            </a:r>
          </a:p>
          <a:p>
            <a:endParaRPr lang="sv-SE" sz="2000" dirty="0">
              <a:solidFill>
                <a:srgbClr val="2B2A29"/>
              </a:solidFill>
              <a:latin typeface="SimSun-ExtB" panose="02010609060101010101" pitchFamily="49" charset="-122"/>
              <a:ea typeface="SimSun-ExtB" panose="02010609060101010101" pitchFamily="49" charset="-122"/>
            </a:endParaRPr>
          </a:p>
          <a:p>
            <a:r>
              <a:rPr lang="sv-SE" sz="2000" dirty="0">
                <a:solidFill>
                  <a:srgbClr val="2B2A29"/>
                </a:solidFill>
                <a:latin typeface="SimSun-ExtB" panose="02010609060101010101" pitchFamily="49" charset="-122"/>
                <a:ea typeface="SimSun-ExtB" panose="02010609060101010101" pitchFamily="49" charset="-122"/>
              </a:rPr>
              <a:t>”Att föra statistiken framåt, göra den mer sökbar och att öka tillgängligheten för öppna data – det är en viktig roll för oss nu och framöver” </a:t>
            </a:r>
            <a:endParaRPr lang="sv-SE" sz="2000" dirty="0">
              <a:latin typeface="SimSun-ExtB" panose="02010609060101010101" pitchFamily="49" charset="-122"/>
              <a:ea typeface="SimSun-ExtB" panose="02010609060101010101" pitchFamily="49" charset="-122"/>
            </a:endParaRPr>
          </a:p>
        </p:txBody>
      </p:sp>
      <p:sp>
        <p:nvSpPr>
          <p:cNvPr id="7" name="Rektangel 6">
            <a:extLst>
              <a:ext uri="{FF2B5EF4-FFF2-40B4-BE49-F238E27FC236}">
                <a16:creationId xmlns:a16="http://schemas.microsoft.com/office/drawing/2014/main" id="{C899F742-273F-4FA4-99F6-1E53D9C7CA2C}"/>
              </a:ext>
            </a:extLst>
          </p:cNvPr>
          <p:cNvSpPr/>
          <p:nvPr/>
        </p:nvSpPr>
        <p:spPr>
          <a:xfrm>
            <a:off x="692613" y="5797335"/>
            <a:ext cx="2892138" cy="307777"/>
          </a:xfrm>
          <a:prstGeom prst="rect">
            <a:avLst/>
          </a:prstGeom>
        </p:spPr>
        <p:txBody>
          <a:bodyPr wrap="none">
            <a:spAutoFit/>
          </a:bodyPr>
          <a:lstStyle/>
          <a:p>
            <a:r>
              <a:rPr lang="sv-SE" sz="1400" dirty="0">
                <a:solidFill>
                  <a:srgbClr val="2B2A29"/>
                </a:solidFill>
                <a:latin typeface="Ubuntu" panose="020B0504030602030204" pitchFamily="34" charset="0"/>
              </a:rPr>
              <a:t>säger Marie Haldorson, stabschef</a:t>
            </a:r>
            <a:endParaRPr lang="sv-SE" sz="1400" dirty="0"/>
          </a:p>
        </p:txBody>
      </p:sp>
      <p:sp>
        <p:nvSpPr>
          <p:cNvPr id="8" name="Rektangel 7">
            <a:extLst>
              <a:ext uri="{FF2B5EF4-FFF2-40B4-BE49-F238E27FC236}">
                <a16:creationId xmlns:a16="http://schemas.microsoft.com/office/drawing/2014/main" id="{19B0F120-B3BE-4E0F-95B2-7D080C067A02}"/>
              </a:ext>
            </a:extLst>
          </p:cNvPr>
          <p:cNvSpPr/>
          <p:nvPr/>
        </p:nvSpPr>
        <p:spPr>
          <a:xfrm>
            <a:off x="13610887" y="4119778"/>
            <a:ext cx="5539306" cy="164584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sv-SE" dirty="0"/>
              <a:t>Script hämtar metadata från SCB:s databas, gör om den till standarden DCAT-AP och lägger i en katalogtjänst.</a:t>
            </a:r>
          </a:p>
          <a:p>
            <a:endParaRPr lang="sv-SE" dirty="0"/>
          </a:p>
          <a:p>
            <a:r>
              <a:rPr lang="sv-SE" dirty="0"/>
              <a:t>Sverige har 28 </a:t>
            </a:r>
            <a:r>
              <a:rPr lang="sv-SE" dirty="0" err="1"/>
              <a:t>st</a:t>
            </a:r>
            <a:r>
              <a:rPr lang="sv-SE" dirty="0"/>
              <a:t> statliga statistikansvariga myndigheter</a:t>
            </a:r>
          </a:p>
          <a:p>
            <a:endParaRPr lang="sv-SE" dirty="0"/>
          </a:p>
        </p:txBody>
      </p:sp>
      <p:sp>
        <p:nvSpPr>
          <p:cNvPr id="10" name="Rektangel 9">
            <a:extLst>
              <a:ext uri="{FF2B5EF4-FFF2-40B4-BE49-F238E27FC236}">
                <a16:creationId xmlns:a16="http://schemas.microsoft.com/office/drawing/2014/main" id="{0616C3C4-2FAF-462F-AC84-A3AF71EEB15A}"/>
              </a:ext>
            </a:extLst>
          </p:cNvPr>
          <p:cNvSpPr/>
          <p:nvPr/>
        </p:nvSpPr>
        <p:spPr>
          <a:xfrm>
            <a:off x="13908068" y="7155254"/>
            <a:ext cx="3786842" cy="923330"/>
          </a:xfrm>
          <a:prstGeom prst="rect">
            <a:avLst/>
          </a:prstGeom>
        </p:spPr>
        <p:txBody>
          <a:bodyPr wrap="square">
            <a:spAutoFit/>
          </a:bodyPr>
          <a:lstStyle/>
          <a:p>
            <a:r>
              <a:rPr lang="sv-SE" i="1" dirty="0"/>
              <a:t>Ett </a:t>
            </a:r>
            <a:r>
              <a:rPr lang="sv-SE" i="1" dirty="0" err="1"/>
              <a:t>ccript</a:t>
            </a:r>
            <a:r>
              <a:rPr lang="sv-SE" i="1" dirty="0"/>
              <a:t> hämtar metadata från SCB:s databas, gör om den till standarden DCAT-AP och lägger i en katalogtjänst.</a:t>
            </a:r>
          </a:p>
        </p:txBody>
      </p:sp>
    </p:spTree>
    <p:extLst>
      <p:ext uri="{BB962C8B-B14F-4D97-AF65-F5344CB8AC3E}">
        <p14:creationId xmlns:p14="http://schemas.microsoft.com/office/powerpoint/2010/main" val="1105860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BA638C70-01D2-4EB6-A1E5-EB594E111075}"/>
              </a:ext>
            </a:extLst>
          </p:cNvPr>
          <p:cNvSpPr>
            <a:spLocks noGrp="1"/>
          </p:cNvSpPr>
          <p:nvPr>
            <p:ph type="body" sz="quarter" idx="10"/>
          </p:nvPr>
        </p:nvSpPr>
        <p:spPr>
          <a:xfrm>
            <a:off x="703263" y="1951038"/>
            <a:ext cx="6100359" cy="4195762"/>
          </a:xfrm>
        </p:spPr>
        <p:txBody>
          <a:bodyPr/>
          <a:lstStyle/>
          <a:p>
            <a:pPr marL="0" indent="0">
              <a:buNone/>
            </a:pPr>
            <a:r>
              <a:rPr lang="sv-SE" sz="2000" dirty="0">
                <a:solidFill>
                  <a:srgbClr val="2B2A29"/>
                </a:solidFill>
                <a:latin typeface="SimSun-ExtB" panose="02010609060101010101" pitchFamily="49" charset="-122"/>
                <a:ea typeface="SimSun-ExtB" panose="02010609060101010101" pitchFamily="49" charset="-122"/>
                <a:cs typeface="+mn-cs"/>
              </a:rPr>
              <a:t>Så fungerar det: </a:t>
            </a:r>
          </a:p>
          <a:p>
            <a:r>
              <a:rPr lang="sv-SE" sz="2000" dirty="0">
                <a:solidFill>
                  <a:srgbClr val="2B2A29"/>
                </a:solidFill>
                <a:latin typeface="SimSun-ExtB" panose="02010609060101010101" pitchFamily="49" charset="-122"/>
                <a:ea typeface="SimSun-ExtB" panose="02010609060101010101" pitchFamily="49" charset="-122"/>
                <a:cs typeface="+mn-cs"/>
              </a:rPr>
              <a:t>Kommunportal </a:t>
            </a:r>
            <a:r>
              <a:rPr lang="sv-SE" sz="2000" dirty="0" err="1">
                <a:solidFill>
                  <a:srgbClr val="2B2A29"/>
                </a:solidFill>
                <a:latin typeface="SimSun-ExtB" panose="02010609060101010101" pitchFamily="49" charset="-122"/>
                <a:ea typeface="SimSun-ExtB" panose="02010609060101010101" pitchFamily="49" charset="-122"/>
                <a:cs typeface="+mn-cs"/>
              </a:rPr>
              <a:t>OpenData</a:t>
            </a:r>
            <a:r>
              <a:rPr lang="sv-SE" sz="2000" dirty="0">
                <a:solidFill>
                  <a:srgbClr val="2B2A29"/>
                </a:solidFill>
                <a:latin typeface="SimSun-ExtB" panose="02010609060101010101" pitchFamily="49" charset="-122"/>
                <a:ea typeface="SimSun-ExtB" panose="02010609060101010101" pitchFamily="49" charset="-122"/>
                <a:cs typeface="+mn-cs"/>
              </a:rPr>
              <a:t> Umeå </a:t>
            </a:r>
          </a:p>
          <a:p>
            <a:r>
              <a:rPr lang="sv-SE" sz="2000" dirty="0">
                <a:solidFill>
                  <a:srgbClr val="2B2A29"/>
                </a:solidFill>
                <a:latin typeface="SimSun-ExtB" panose="02010609060101010101" pitchFamily="49" charset="-122"/>
                <a:ea typeface="SimSun-ExtB" panose="02010609060101010101" pitchFamily="49" charset="-122"/>
                <a:cs typeface="+mn-cs"/>
              </a:rPr>
              <a:t>Lokala data: </a:t>
            </a:r>
            <a:r>
              <a:rPr lang="sv-SE" sz="2000" dirty="0" err="1">
                <a:solidFill>
                  <a:srgbClr val="2B2A29"/>
                </a:solidFill>
                <a:latin typeface="SimSun-ExtB" panose="02010609060101010101" pitchFamily="49" charset="-122"/>
                <a:ea typeface="SimSun-ExtB" panose="02010609060101010101" pitchFamily="49" charset="-122"/>
                <a:cs typeface="+mn-cs"/>
              </a:rPr>
              <a:t>T.ex</a:t>
            </a:r>
            <a:r>
              <a:rPr lang="sv-SE" sz="2000" dirty="0">
                <a:solidFill>
                  <a:srgbClr val="2B2A29"/>
                </a:solidFill>
                <a:latin typeface="SimSun-ExtB" panose="02010609060101010101" pitchFamily="49" charset="-122"/>
                <a:ea typeface="SimSun-ExtB" panose="02010609060101010101" pitchFamily="49" charset="-122"/>
                <a:cs typeface="+mn-cs"/>
              </a:rPr>
              <a:t> energiförbrukning, skyddade områden, radonmätningar, ekonomi, turism, lokal statistik</a:t>
            </a:r>
          </a:p>
          <a:p>
            <a:r>
              <a:rPr lang="sv-SE" sz="2000" dirty="0">
                <a:solidFill>
                  <a:srgbClr val="2B2A29"/>
                </a:solidFill>
                <a:latin typeface="SimSun-ExtB" panose="02010609060101010101" pitchFamily="49" charset="-122"/>
                <a:ea typeface="SimSun-ExtB" panose="02010609060101010101" pitchFamily="49" charset="-122"/>
                <a:cs typeface="+mn-cs"/>
              </a:rPr>
              <a:t>Kommunala bolag uppmuntras använda och tillgängliggöra data till portalen, </a:t>
            </a:r>
            <a:r>
              <a:rPr lang="sv-SE" sz="2000" dirty="0" err="1">
                <a:solidFill>
                  <a:srgbClr val="2B2A29"/>
                </a:solidFill>
                <a:latin typeface="SimSun-ExtB" panose="02010609060101010101" pitchFamily="49" charset="-122"/>
                <a:ea typeface="SimSun-ExtB" panose="02010609060101010101" pitchFamily="49" charset="-122"/>
                <a:cs typeface="+mn-cs"/>
              </a:rPr>
              <a:t>t.ex</a:t>
            </a:r>
            <a:r>
              <a:rPr lang="sv-SE" sz="2000" dirty="0">
                <a:solidFill>
                  <a:srgbClr val="2B2A29"/>
                </a:solidFill>
                <a:latin typeface="SimSun-ExtB" panose="02010609060101010101" pitchFamily="49" charset="-122"/>
                <a:ea typeface="SimSun-ExtB" panose="02010609060101010101" pitchFamily="49" charset="-122"/>
                <a:cs typeface="+mn-cs"/>
              </a:rPr>
              <a:t> Umeå Energi. </a:t>
            </a:r>
          </a:p>
          <a:p>
            <a:r>
              <a:rPr lang="sv-SE" sz="2000" dirty="0">
                <a:solidFill>
                  <a:srgbClr val="2B2A29"/>
                </a:solidFill>
                <a:latin typeface="SimSun-ExtB" panose="02010609060101010101" pitchFamily="49" charset="-122"/>
                <a:ea typeface="SimSun-ExtB" panose="02010609060101010101" pitchFamily="49" charset="-122"/>
              </a:rPr>
              <a:t>Idag 220 olika data och </a:t>
            </a:r>
            <a:r>
              <a:rPr lang="sv-SE" sz="2000" dirty="0" err="1">
                <a:solidFill>
                  <a:srgbClr val="2B2A29"/>
                </a:solidFill>
                <a:latin typeface="SimSun-ExtB" panose="02010609060101010101" pitchFamily="49" charset="-122"/>
                <a:ea typeface="SimSun-ExtB" panose="02010609060101010101" pitchFamily="49" charset="-122"/>
              </a:rPr>
              <a:t>api:er</a:t>
            </a:r>
            <a:r>
              <a:rPr lang="sv-SE" sz="2000" dirty="0">
                <a:solidFill>
                  <a:srgbClr val="2B2A29"/>
                </a:solidFill>
                <a:latin typeface="SimSun-ExtB" panose="02010609060101010101" pitchFamily="49" charset="-122"/>
                <a:ea typeface="SimSun-ExtB" panose="02010609060101010101" pitchFamily="49" charset="-122"/>
              </a:rPr>
              <a:t> tillgängliga, de flesta med licens CC0. </a:t>
            </a:r>
          </a:p>
          <a:p>
            <a:r>
              <a:rPr lang="sv-SE" sz="2000" dirty="0">
                <a:solidFill>
                  <a:srgbClr val="2B2A29"/>
                </a:solidFill>
                <a:latin typeface="SimSun-ExtB" panose="02010609060101010101" pitchFamily="49" charset="-122"/>
                <a:ea typeface="SimSun-ExtB" panose="02010609060101010101" pitchFamily="49" charset="-122"/>
              </a:rPr>
              <a:t>Portalen exporterar katalog enligt DCAT-AP som skördas till Sveriges </a:t>
            </a:r>
            <a:r>
              <a:rPr lang="sv-SE" sz="2000" dirty="0" err="1">
                <a:solidFill>
                  <a:srgbClr val="2B2A29"/>
                </a:solidFill>
                <a:latin typeface="SimSun-ExtB" panose="02010609060101010101" pitchFamily="49" charset="-122"/>
                <a:ea typeface="SimSun-ExtB" panose="02010609060101010101" pitchFamily="49" charset="-122"/>
              </a:rPr>
              <a:t>dataportal</a:t>
            </a:r>
            <a:endParaRPr lang="sv-SE" sz="2000" dirty="0">
              <a:solidFill>
                <a:srgbClr val="2B2A29"/>
              </a:solidFill>
              <a:latin typeface="SimSun-ExtB" panose="02010609060101010101" pitchFamily="49" charset="-122"/>
              <a:ea typeface="SimSun-ExtB" panose="02010609060101010101" pitchFamily="49" charset="-122"/>
            </a:endParaRPr>
          </a:p>
          <a:p>
            <a:endParaRPr lang="sv-SE" sz="2000" dirty="0">
              <a:solidFill>
                <a:srgbClr val="2B2A29"/>
              </a:solidFill>
              <a:latin typeface="SimSun-ExtB" panose="02010609060101010101" pitchFamily="49" charset="-122"/>
              <a:ea typeface="SimSun-ExtB" panose="02010609060101010101" pitchFamily="49" charset="-122"/>
            </a:endParaRPr>
          </a:p>
          <a:p>
            <a:endParaRPr lang="sv-SE" sz="2000" dirty="0">
              <a:solidFill>
                <a:srgbClr val="2B2A29"/>
              </a:solidFill>
              <a:latin typeface="SimSun-ExtB" panose="02010609060101010101" pitchFamily="49" charset="-122"/>
              <a:ea typeface="SimSun-ExtB" panose="02010609060101010101" pitchFamily="49" charset="-122"/>
              <a:cs typeface="+mn-cs"/>
            </a:endParaRPr>
          </a:p>
        </p:txBody>
      </p:sp>
      <p:pic>
        <p:nvPicPr>
          <p:cNvPr id="4" name="Picture 4" descr="https://dev.digg.se/4aaf9b/contentassets/cd16c12bac3c473ca1e2a15e52ae788f/umea_toppbild.jpg">
            <a:extLst>
              <a:ext uri="{FF2B5EF4-FFF2-40B4-BE49-F238E27FC236}">
                <a16:creationId xmlns:a16="http://schemas.microsoft.com/office/drawing/2014/main" id="{204EBFDB-156D-47FF-ADD0-15D7A05FE59E}"/>
              </a:ext>
            </a:extLst>
          </p:cNvPr>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7745" r="51982"/>
          <a:stretch/>
        </p:blipFill>
        <p:spPr bwMode="auto">
          <a:xfrm>
            <a:off x="7319874" y="0"/>
            <a:ext cx="4961026" cy="68825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arta över en central del av Umeå som visar vilka träd som finns inom området">
            <a:extLst>
              <a:ext uri="{FF2B5EF4-FFF2-40B4-BE49-F238E27FC236}">
                <a16:creationId xmlns:a16="http://schemas.microsoft.com/office/drawing/2014/main" id="{1B5B3C39-5348-48A8-A85E-331BDF5F4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622" y="1754666"/>
            <a:ext cx="7123843" cy="40097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BD0397CA-F032-4F6D-8010-AC59330551CB}"/>
              </a:ext>
            </a:extLst>
          </p:cNvPr>
          <p:cNvSpPr>
            <a:spLocks noGrp="1"/>
          </p:cNvSpPr>
          <p:nvPr>
            <p:ph type="title"/>
          </p:nvPr>
        </p:nvSpPr>
        <p:spPr>
          <a:xfrm>
            <a:off x="703263" y="569406"/>
            <a:ext cx="9982380" cy="782699"/>
          </a:xfrm>
        </p:spPr>
        <p:txBody>
          <a:bodyPr/>
          <a:lstStyle/>
          <a:p>
            <a:r>
              <a:rPr lang="sv-SE" dirty="0"/>
              <a:t>Case 2: ”</a:t>
            </a:r>
            <a:r>
              <a:rPr lang="sv-SE" dirty="0" err="1"/>
              <a:t>Open</a:t>
            </a:r>
            <a:r>
              <a:rPr lang="sv-SE" dirty="0"/>
              <a:t> by default” i Umeå kommun</a:t>
            </a:r>
          </a:p>
        </p:txBody>
      </p:sp>
    </p:spTree>
    <p:extLst>
      <p:ext uri="{BB962C8B-B14F-4D97-AF65-F5344CB8AC3E}">
        <p14:creationId xmlns:p14="http://schemas.microsoft.com/office/powerpoint/2010/main" val="2060650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8FC662A-6FA4-4DC1-83C0-A65B501548DF}"/>
              </a:ext>
            </a:extLst>
          </p:cNvPr>
          <p:cNvSpPr/>
          <p:nvPr/>
        </p:nvSpPr>
        <p:spPr>
          <a:xfrm>
            <a:off x="6896100" y="3111500"/>
            <a:ext cx="5295900" cy="2685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D515F8FB-ACC5-4326-85E6-3D65218C1B09}"/>
              </a:ext>
            </a:extLst>
          </p:cNvPr>
          <p:cNvSpPr>
            <a:spLocks noGrp="1"/>
          </p:cNvSpPr>
          <p:nvPr>
            <p:ph type="body" sz="quarter" idx="10"/>
          </p:nvPr>
        </p:nvSpPr>
        <p:spPr>
          <a:xfrm>
            <a:off x="703262" y="2222500"/>
            <a:ext cx="6011460" cy="3313113"/>
          </a:xfrm>
        </p:spPr>
        <p:txBody>
          <a:bodyPr/>
          <a:lstStyle/>
          <a:p>
            <a:pPr marL="0" indent="0">
              <a:buNone/>
            </a:pPr>
            <a:r>
              <a:rPr lang="sv-SE" sz="2000" dirty="0">
                <a:solidFill>
                  <a:srgbClr val="2B2A29"/>
                </a:solidFill>
                <a:latin typeface="SimSun-ExtB" panose="02010609060101010101" pitchFamily="49" charset="-122"/>
                <a:ea typeface="SimSun-ExtB" panose="02010609060101010101" pitchFamily="49" charset="-122"/>
                <a:cs typeface="+mn-cs"/>
              </a:rPr>
              <a:t>”Vi vill vara transparenta och visa vad vi gör med skattebetalarnas pengar”</a:t>
            </a:r>
          </a:p>
          <a:p>
            <a:pPr marL="0" indent="0">
              <a:buNone/>
            </a:pPr>
            <a:endParaRPr lang="sv-SE" sz="2000" dirty="0">
              <a:solidFill>
                <a:srgbClr val="2B2A29"/>
              </a:solidFill>
              <a:latin typeface="SimSun-ExtB" panose="02010609060101010101" pitchFamily="49" charset="-122"/>
              <a:ea typeface="SimSun-ExtB" panose="02010609060101010101" pitchFamily="49" charset="-122"/>
              <a:cs typeface="+mn-cs"/>
            </a:endParaRPr>
          </a:p>
          <a:p>
            <a:pPr marL="0" indent="0">
              <a:buNone/>
            </a:pPr>
            <a:r>
              <a:rPr lang="sv-SE" sz="2000" dirty="0">
                <a:solidFill>
                  <a:srgbClr val="2B2A29"/>
                </a:solidFill>
                <a:latin typeface="SimSun-ExtB" panose="02010609060101010101" pitchFamily="49" charset="-122"/>
                <a:ea typeface="SimSun-ExtB" panose="02010609060101010101" pitchFamily="49" charset="-122"/>
                <a:cs typeface="+mn-cs"/>
              </a:rPr>
              <a:t>”Intressant att så enkelt kunna visa för mina medarbetare och våra politiker hur vi ligger till med exempelvis handläggningstider och ärendemängder”</a:t>
            </a:r>
          </a:p>
        </p:txBody>
      </p:sp>
      <p:sp>
        <p:nvSpPr>
          <p:cNvPr id="7" name="Rektangel 6">
            <a:extLst>
              <a:ext uri="{FF2B5EF4-FFF2-40B4-BE49-F238E27FC236}">
                <a16:creationId xmlns:a16="http://schemas.microsoft.com/office/drawing/2014/main" id="{43E5B83C-B16B-4680-B963-5B1E03AEA9AE}"/>
              </a:ext>
            </a:extLst>
          </p:cNvPr>
          <p:cNvSpPr/>
          <p:nvPr/>
        </p:nvSpPr>
        <p:spPr>
          <a:xfrm>
            <a:off x="692613" y="5797334"/>
            <a:ext cx="5711820" cy="307777"/>
          </a:xfrm>
          <a:prstGeom prst="rect">
            <a:avLst/>
          </a:prstGeom>
        </p:spPr>
        <p:txBody>
          <a:bodyPr wrap="none">
            <a:spAutoFit/>
          </a:bodyPr>
          <a:lstStyle/>
          <a:p>
            <a:r>
              <a:rPr lang="sv-SE" sz="1400" dirty="0">
                <a:solidFill>
                  <a:srgbClr val="2B2A29"/>
                </a:solidFill>
                <a:latin typeface="Ubuntu" panose="020B0504030602030204" pitchFamily="34" charset="0"/>
              </a:rPr>
              <a:t>säger Nicklas </a:t>
            </a:r>
            <a:r>
              <a:rPr lang="sv-SE" sz="1400" dirty="0" err="1">
                <a:solidFill>
                  <a:srgbClr val="2B2A29"/>
                </a:solidFill>
                <a:latin typeface="Ubuntu" panose="020B0504030602030204" pitchFamily="34" charset="0"/>
              </a:rPr>
              <a:t>Fryksten</a:t>
            </a:r>
            <a:r>
              <a:rPr lang="sv-SE" sz="1400" dirty="0">
                <a:solidFill>
                  <a:srgbClr val="2B2A29"/>
                </a:solidFill>
                <a:latin typeface="Ubuntu" panose="020B0504030602030204" pitchFamily="34" charset="0"/>
              </a:rPr>
              <a:t>, chef på bygglovsavdelningen Umeå kommun</a:t>
            </a:r>
          </a:p>
        </p:txBody>
      </p:sp>
      <p:pic>
        <p:nvPicPr>
          <p:cNvPr id="3076" name="Picture 4" descr="https://dev.digg.se/4aaf9b/contentassets/cd16c12bac3c473ca1e2a15e52ae788f/umea_toppbild.jpg">
            <a:extLst>
              <a:ext uri="{FF2B5EF4-FFF2-40B4-BE49-F238E27FC236}">
                <a16:creationId xmlns:a16="http://schemas.microsoft.com/office/drawing/2014/main" id="{DF9E64EC-849A-4A92-9298-04FEC04ECC5A}"/>
              </a:ext>
            </a:extLst>
          </p:cNvPr>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7745" r="51982"/>
          <a:stretch/>
        </p:blipFill>
        <p:spPr bwMode="auto">
          <a:xfrm>
            <a:off x="7319874" y="0"/>
            <a:ext cx="4961026" cy="688258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Karta över en central del av Umeå som visar vilka träd som finns inom området">
            <a:extLst>
              <a:ext uri="{FF2B5EF4-FFF2-40B4-BE49-F238E27FC236}">
                <a16:creationId xmlns:a16="http://schemas.microsoft.com/office/drawing/2014/main" id="{A615C905-5069-4FE3-846E-566325CD3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622" y="1754666"/>
            <a:ext cx="7123843" cy="40097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Rubrik 1">
            <a:extLst>
              <a:ext uri="{FF2B5EF4-FFF2-40B4-BE49-F238E27FC236}">
                <a16:creationId xmlns:a16="http://schemas.microsoft.com/office/drawing/2014/main" id="{E592537D-3757-4E8A-BC69-02D8F3ABE8DE}"/>
              </a:ext>
            </a:extLst>
          </p:cNvPr>
          <p:cNvSpPr>
            <a:spLocks noGrp="1"/>
          </p:cNvSpPr>
          <p:nvPr>
            <p:ph type="title"/>
          </p:nvPr>
        </p:nvSpPr>
        <p:spPr>
          <a:xfrm>
            <a:off x="703263" y="569406"/>
            <a:ext cx="9982380" cy="782699"/>
          </a:xfrm>
        </p:spPr>
        <p:txBody>
          <a:bodyPr/>
          <a:lstStyle/>
          <a:p>
            <a:r>
              <a:rPr lang="sv-SE" dirty="0"/>
              <a:t>Case 2: ”</a:t>
            </a:r>
            <a:r>
              <a:rPr lang="sv-SE" dirty="0" err="1"/>
              <a:t>Open</a:t>
            </a:r>
            <a:r>
              <a:rPr lang="sv-SE" dirty="0"/>
              <a:t> by default” i Umeå kommun</a:t>
            </a:r>
          </a:p>
        </p:txBody>
      </p:sp>
    </p:spTree>
    <p:extLst>
      <p:ext uri="{BB962C8B-B14F-4D97-AF65-F5344CB8AC3E}">
        <p14:creationId xmlns:p14="http://schemas.microsoft.com/office/powerpoint/2010/main" val="3274062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88BB9388-0EA0-440D-A0A4-301FAA7D66F8}"/>
              </a:ext>
            </a:extLst>
          </p:cNvPr>
          <p:cNvSpPr/>
          <p:nvPr/>
        </p:nvSpPr>
        <p:spPr>
          <a:xfrm>
            <a:off x="1811362" y="1"/>
            <a:ext cx="2756262" cy="62660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5" name="Platshållare för text 4">
            <a:extLst>
              <a:ext uri="{FF2B5EF4-FFF2-40B4-BE49-F238E27FC236}">
                <a16:creationId xmlns:a16="http://schemas.microsoft.com/office/drawing/2014/main" id="{14D4B2FB-77EF-4680-8D7B-BAF0A71E17DA}"/>
              </a:ext>
            </a:extLst>
          </p:cNvPr>
          <p:cNvSpPr>
            <a:spLocks noGrp="1"/>
          </p:cNvSpPr>
          <p:nvPr>
            <p:ph type="body" sz="quarter" idx="10"/>
          </p:nvPr>
        </p:nvSpPr>
        <p:spPr>
          <a:xfrm>
            <a:off x="2072618" y="5483361"/>
            <a:ext cx="3320097" cy="1094242"/>
          </a:xfrm>
        </p:spPr>
        <p:txBody>
          <a:bodyPr/>
          <a:lstStyle/>
          <a:p>
            <a:pPr marL="0" indent="0">
              <a:buNone/>
            </a:pPr>
            <a:r>
              <a:rPr lang="sv-SE" sz="2000" b="1" dirty="0">
                <a:solidFill>
                  <a:schemeClr val="bg2">
                    <a:lumMod val="25000"/>
                  </a:schemeClr>
                </a:solidFill>
              </a:rPr>
              <a:t>Kristine Ulander</a:t>
            </a:r>
          </a:p>
        </p:txBody>
      </p:sp>
      <p:sp>
        <p:nvSpPr>
          <p:cNvPr id="9" name="Rektangel 8">
            <a:extLst>
              <a:ext uri="{FF2B5EF4-FFF2-40B4-BE49-F238E27FC236}">
                <a16:creationId xmlns:a16="http://schemas.microsoft.com/office/drawing/2014/main" id="{7582E4D1-0822-46B6-BE20-F770A20084A1}"/>
              </a:ext>
            </a:extLst>
          </p:cNvPr>
          <p:cNvSpPr/>
          <p:nvPr/>
        </p:nvSpPr>
        <p:spPr>
          <a:xfrm>
            <a:off x="5220767" y="0"/>
            <a:ext cx="2756262" cy="62660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6" name="Platshållare för text 4">
            <a:extLst>
              <a:ext uri="{FF2B5EF4-FFF2-40B4-BE49-F238E27FC236}">
                <a16:creationId xmlns:a16="http://schemas.microsoft.com/office/drawing/2014/main" id="{A927013E-F71D-4CD9-9B34-7EBF77BEBF15}"/>
              </a:ext>
            </a:extLst>
          </p:cNvPr>
          <p:cNvSpPr txBox="1">
            <a:spLocks/>
          </p:cNvSpPr>
          <p:nvPr/>
        </p:nvSpPr>
        <p:spPr>
          <a:xfrm>
            <a:off x="5597501" y="5483361"/>
            <a:ext cx="3320097" cy="1094242"/>
          </a:xfrm>
          <a:prstGeom prst="rect">
            <a:avLst/>
          </a:prstGeom>
        </p:spPr>
        <p:txBody>
          <a:bodyPr/>
          <a:lstStyle>
            <a:lvl1pPr marL="228600" indent="-228600" algn="l" rtl="0" eaLnBrk="1" fontAlgn="base" hangingPunct="1">
              <a:lnSpc>
                <a:spcPct val="90000"/>
              </a:lnSpc>
              <a:spcBef>
                <a:spcPts val="1000"/>
              </a:spcBef>
              <a:spcAft>
                <a:spcPct val="0"/>
              </a:spcAft>
              <a:buFont typeface="Arial" charset="0"/>
              <a:buChar char="•"/>
              <a:defRPr sz="2600" b="0" i="0" kern="1200" baseline="0">
                <a:solidFill>
                  <a:srgbClr val="695F59"/>
                </a:solidFill>
                <a:latin typeface="Crimson Text" charset="0"/>
                <a:ea typeface="Crimson Text" charset="0"/>
                <a:cs typeface="Crimson Text" charset="0"/>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charset="0"/>
              <a:buNone/>
            </a:pPr>
            <a:r>
              <a:rPr lang="sv-SE" sz="2000" b="1" dirty="0">
                <a:solidFill>
                  <a:schemeClr val="bg2">
                    <a:lumMod val="25000"/>
                  </a:schemeClr>
                </a:solidFill>
              </a:rPr>
              <a:t>Mattias Ekhem</a:t>
            </a:r>
          </a:p>
        </p:txBody>
      </p:sp>
      <p:pic>
        <p:nvPicPr>
          <p:cNvPr id="7" name="Bildobjekt 6">
            <a:extLst>
              <a:ext uri="{FF2B5EF4-FFF2-40B4-BE49-F238E27FC236}">
                <a16:creationId xmlns:a16="http://schemas.microsoft.com/office/drawing/2014/main" id="{675039AC-9158-4E40-8CDB-C862B322CD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54"/>
          <a:stretch/>
        </p:blipFill>
        <p:spPr>
          <a:xfrm>
            <a:off x="2072618" y="2465066"/>
            <a:ext cx="2233749" cy="2876019"/>
          </a:xfrm>
          <a:prstGeom prst="rect">
            <a:avLst/>
          </a:prstGeom>
          <a:ln w="3175">
            <a:solidFill>
              <a:schemeClr val="tx1"/>
            </a:solidFill>
          </a:ln>
          <a:effectLst>
            <a:outerShdw blurRad="292100" dist="139700" dir="2700000" algn="tl" rotWithShape="0">
              <a:srgbClr val="333333">
                <a:alpha val="65000"/>
              </a:srgbClr>
            </a:outerShdw>
          </a:effectLst>
        </p:spPr>
      </p:pic>
      <p:sp>
        <p:nvSpPr>
          <p:cNvPr id="4" name="Rubrik 3">
            <a:extLst>
              <a:ext uri="{FF2B5EF4-FFF2-40B4-BE49-F238E27FC236}">
                <a16:creationId xmlns:a16="http://schemas.microsoft.com/office/drawing/2014/main" id="{5B3232B8-F73A-41E4-A9E5-37547FF43F3F}"/>
              </a:ext>
            </a:extLst>
          </p:cNvPr>
          <p:cNvSpPr>
            <a:spLocks noGrp="1"/>
          </p:cNvSpPr>
          <p:nvPr>
            <p:ph type="title"/>
          </p:nvPr>
        </p:nvSpPr>
        <p:spPr>
          <a:xfrm>
            <a:off x="703340" y="960756"/>
            <a:ext cx="9929825" cy="782699"/>
          </a:xfrm>
        </p:spPr>
        <p:txBody>
          <a:bodyPr/>
          <a:lstStyle/>
          <a:p>
            <a:r>
              <a:rPr lang="sv-SE" dirty="0">
                <a:solidFill>
                  <a:schemeClr val="bg2">
                    <a:lumMod val="25000"/>
                  </a:schemeClr>
                </a:solidFill>
              </a:rPr>
              <a:t>Vi som deltar från DIGG idag</a:t>
            </a:r>
          </a:p>
        </p:txBody>
      </p:sp>
      <p:pic>
        <p:nvPicPr>
          <p:cNvPr id="3" name="Bildobjekt 2">
            <a:extLst>
              <a:ext uri="{FF2B5EF4-FFF2-40B4-BE49-F238E27FC236}">
                <a16:creationId xmlns:a16="http://schemas.microsoft.com/office/drawing/2014/main" id="{07781B25-BA9A-4EA0-BF43-6652C3C51EF4}"/>
              </a:ext>
            </a:extLst>
          </p:cNvPr>
          <p:cNvPicPr>
            <a:picLocks noChangeAspect="1"/>
          </p:cNvPicPr>
          <p:nvPr/>
        </p:nvPicPr>
        <p:blipFill rotWithShape="1">
          <a:blip r:embed="rId4"/>
          <a:srcRect l="19867" r="18671" b="5448"/>
          <a:stretch/>
        </p:blipFill>
        <p:spPr>
          <a:xfrm>
            <a:off x="5482023" y="2465066"/>
            <a:ext cx="2233749" cy="2876019"/>
          </a:xfrm>
          <a:prstGeom prst="rect">
            <a:avLst/>
          </a:prstGeom>
          <a:ln w="31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0053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83F937-D44F-44EC-A4A2-AA5050D33F72}"/>
              </a:ext>
            </a:extLst>
          </p:cNvPr>
          <p:cNvSpPr>
            <a:spLocks noGrp="1"/>
          </p:cNvSpPr>
          <p:nvPr>
            <p:ph type="title"/>
          </p:nvPr>
        </p:nvSpPr>
        <p:spPr>
          <a:xfrm>
            <a:off x="703341" y="960756"/>
            <a:ext cx="7818359" cy="782699"/>
          </a:xfrm>
        </p:spPr>
        <p:txBody>
          <a:bodyPr/>
          <a:lstStyle/>
          <a:p>
            <a:r>
              <a:rPr lang="sv-SE"/>
              <a:t>Några exempel på utvecklingsområden</a:t>
            </a:r>
            <a:endParaRPr lang="sv-SE" dirty="0"/>
          </a:p>
        </p:txBody>
      </p:sp>
      <p:sp>
        <p:nvSpPr>
          <p:cNvPr id="3" name="Platshållare för text 2">
            <a:extLst>
              <a:ext uri="{FF2B5EF4-FFF2-40B4-BE49-F238E27FC236}">
                <a16:creationId xmlns:a16="http://schemas.microsoft.com/office/drawing/2014/main" id="{31DF9F96-9DE9-418D-A251-6B94D4396BE6}"/>
              </a:ext>
            </a:extLst>
          </p:cNvPr>
          <p:cNvSpPr>
            <a:spLocks noGrp="1"/>
          </p:cNvSpPr>
          <p:nvPr>
            <p:ph type="body" sz="quarter" idx="10"/>
          </p:nvPr>
        </p:nvSpPr>
        <p:spPr>
          <a:xfrm>
            <a:off x="703263" y="2604977"/>
            <a:ext cx="8343900" cy="3508744"/>
          </a:xfrm>
        </p:spPr>
        <p:txBody>
          <a:bodyPr/>
          <a:lstStyle/>
          <a:p>
            <a:r>
              <a:rPr lang="sv-SE" dirty="0"/>
              <a:t>Idag är det höga trösklar för att tillhandahålla metadata, dataportalen är en helt automatiserad lösning som saknar eget editeringsverktyg</a:t>
            </a:r>
          </a:p>
          <a:p>
            <a:r>
              <a:rPr lang="sv-SE" dirty="0"/>
              <a:t>Data och metadata är av olika kvaliteter. Behov av bättre förvaltning och långsiktighet när data publiceras</a:t>
            </a:r>
          </a:p>
          <a:p>
            <a:r>
              <a:rPr lang="sv-SE" dirty="0"/>
              <a:t>Samordning mellan utbud och efterfrågan, incitament och styrning</a:t>
            </a:r>
          </a:p>
          <a:p>
            <a:r>
              <a:rPr lang="sv-SE" dirty="0"/>
              <a:t>Öka kunskapen och medvetenheten om Sveriges </a:t>
            </a:r>
            <a:r>
              <a:rPr lang="sv-SE" dirty="0" err="1"/>
              <a:t>dataportal</a:t>
            </a:r>
            <a:endParaRPr lang="sv-SE" dirty="0"/>
          </a:p>
        </p:txBody>
      </p:sp>
    </p:spTree>
    <p:extLst>
      <p:ext uri="{BB962C8B-B14F-4D97-AF65-F5344CB8AC3E}">
        <p14:creationId xmlns:p14="http://schemas.microsoft.com/office/powerpoint/2010/main" val="3597590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3">
            <a:extLst>
              <a:ext uri="{FF2B5EF4-FFF2-40B4-BE49-F238E27FC236}">
                <a16:creationId xmlns:a16="http://schemas.microsoft.com/office/drawing/2014/main" id="{66506DF6-E7AB-4A35-8C2F-B18F5783907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860" b="7860"/>
          <a:stretch>
            <a:fillRect/>
          </a:stretch>
        </p:blipFill>
        <p:spPr>
          <a:xfrm>
            <a:off x="0" y="-45021"/>
            <a:ext cx="12341276" cy="6935540"/>
          </a:xfrm>
          <a:prstGeom prst="rect">
            <a:avLst/>
          </a:prstGeom>
        </p:spPr>
      </p:pic>
      <p:sp>
        <p:nvSpPr>
          <p:cNvPr id="2" name="Rektangel 1">
            <a:extLst>
              <a:ext uri="{FF2B5EF4-FFF2-40B4-BE49-F238E27FC236}">
                <a16:creationId xmlns:a16="http://schemas.microsoft.com/office/drawing/2014/main" id="{7CDC5EE1-E084-4812-92A5-CCBFE7B8CE00}"/>
              </a:ext>
            </a:extLst>
          </p:cNvPr>
          <p:cNvSpPr/>
          <p:nvPr/>
        </p:nvSpPr>
        <p:spPr>
          <a:xfrm rot="21131346">
            <a:off x="-450373" y="-497416"/>
            <a:ext cx="6543521" cy="7846483"/>
          </a:xfrm>
          <a:prstGeom prst="rect">
            <a:avLst/>
          </a:pr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4" name="Rubrik 3">
            <a:extLst>
              <a:ext uri="{FF2B5EF4-FFF2-40B4-BE49-F238E27FC236}">
                <a16:creationId xmlns:a16="http://schemas.microsoft.com/office/drawing/2014/main" id="{F297D4E4-C8A3-4B06-BE29-0CC6D7A314EE}"/>
              </a:ext>
            </a:extLst>
          </p:cNvPr>
          <p:cNvSpPr>
            <a:spLocks noGrp="1"/>
          </p:cNvSpPr>
          <p:nvPr>
            <p:ph type="title"/>
          </p:nvPr>
        </p:nvSpPr>
        <p:spPr>
          <a:xfrm>
            <a:off x="520543" y="1104043"/>
            <a:ext cx="11043383" cy="2324957"/>
          </a:xfrm>
        </p:spPr>
        <p:txBody>
          <a:bodyPr/>
          <a:lstStyle/>
          <a:p>
            <a:pPr algn="l"/>
            <a:r>
              <a:rPr lang="sv-SE" b="1" dirty="0">
                <a:solidFill>
                  <a:schemeClr val="bg2">
                    <a:lumMod val="25000"/>
                  </a:schemeClr>
                </a:solidFill>
              </a:rPr>
              <a:t>Dagens agenda</a:t>
            </a:r>
            <a:br>
              <a:rPr lang="sv-SE" sz="2800" dirty="0">
                <a:solidFill>
                  <a:schemeClr val="bg2">
                    <a:lumMod val="25000"/>
                  </a:schemeClr>
                </a:solidFill>
              </a:rPr>
            </a:br>
            <a:br>
              <a:rPr lang="sv-SE" sz="2800" dirty="0">
                <a:solidFill>
                  <a:schemeClr val="bg2">
                    <a:lumMod val="25000"/>
                  </a:schemeClr>
                </a:solidFill>
              </a:rPr>
            </a:br>
            <a:r>
              <a:rPr lang="sv-SE" sz="2800" dirty="0">
                <a:solidFill>
                  <a:schemeClr val="bg2">
                    <a:lumMod val="25000"/>
                  </a:schemeClr>
                </a:solidFill>
              </a:rPr>
              <a:t>Bakgrund – om DIGG</a:t>
            </a:r>
            <a:br>
              <a:rPr lang="sv-SE" sz="2800" dirty="0">
                <a:solidFill>
                  <a:schemeClr val="bg2">
                    <a:lumMod val="25000"/>
                  </a:schemeClr>
                </a:solidFill>
              </a:rPr>
            </a:br>
            <a:r>
              <a:rPr lang="sv-SE" sz="2800" dirty="0">
                <a:solidFill>
                  <a:schemeClr val="bg2">
                    <a:lumMod val="25000"/>
                  </a:schemeClr>
                </a:solidFill>
              </a:rPr>
              <a:t>Utvecklingen av Sveriges </a:t>
            </a:r>
            <a:r>
              <a:rPr lang="sv-SE" sz="2800" dirty="0" err="1">
                <a:solidFill>
                  <a:schemeClr val="bg2">
                    <a:lumMod val="25000"/>
                  </a:schemeClr>
                </a:solidFill>
              </a:rPr>
              <a:t>dataportal</a:t>
            </a:r>
            <a:br>
              <a:rPr lang="sv-SE" sz="2800" dirty="0">
                <a:solidFill>
                  <a:schemeClr val="bg2">
                    <a:lumMod val="25000"/>
                  </a:schemeClr>
                </a:solidFill>
              </a:rPr>
            </a:br>
            <a:r>
              <a:rPr lang="sv-SE" sz="2800" b="1" dirty="0">
                <a:solidFill>
                  <a:schemeClr val="bg2">
                    <a:lumMod val="25000"/>
                  </a:schemeClr>
                </a:solidFill>
                <a:sym typeface="Wingdings" panose="05000000000000000000" pitchFamily="2" charset="2"/>
              </a:rPr>
              <a:t> </a:t>
            </a:r>
            <a:r>
              <a:rPr lang="sv-SE" sz="2800" b="1" dirty="0">
                <a:solidFill>
                  <a:schemeClr val="bg2">
                    <a:lumMod val="25000"/>
                  </a:schemeClr>
                </a:solidFill>
              </a:rPr>
              <a:t>Ramverk för data och </a:t>
            </a:r>
            <a:r>
              <a:rPr lang="sv-SE" sz="2800" b="1" dirty="0" err="1">
                <a:solidFill>
                  <a:schemeClr val="bg2">
                    <a:lumMod val="25000"/>
                  </a:schemeClr>
                </a:solidFill>
              </a:rPr>
              <a:t>interoperabilitet</a:t>
            </a:r>
            <a:br>
              <a:rPr lang="sv-SE" sz="2800" dirty="0">
                <a:solidFill>
                  <a:schemeClr val="bg2">
                    <a:lumMod val="25000"/>
                  </a:schemeClr>
                </a:solidFill>
              </a:rPr>
            </a:br>
            <a:endParaRPr lang="sv-SE" sz="2800" dirty="0">
              <a:solidFill>
                <a:schemeClr val="bg2">
                  <a:lumMod val="25000"/>
                </a:schemeClr>
              </a:solidFill>
            </a:endParaRPr>
          </a:p>
        </p:txBody>
      </p:sp>
    </p:spTree>
    <p:extLst>
      <p:ext uri="{BB962C8B-B14F-4D97-AF65-F5344CB8AC3E}">
        <p14:creationId xmlns:p14="http://schemas.microsoft.com/office/powerpoint/2010/main" val="3510161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4FBE81-35EB-4C8D-95FB-D6D3D2180593}"/>
              </a:ext>
            </a:extLst>
          </p:cNvPr>
          <p:cNvSpPr>
            <a:spLocks noGrp="1"/>
          </p:cNvSpPr>
          <p:nvPr>
            <p:ph type="title"/>
          </p:nvPr>
        </p:nvSpPr>
        <p:spPr/>
        <p:txBody>
          <a:bodyPr/>
          <a:lstStyle/>
          <a:p>
            <a:r>
              <a:rPr lang="sv-SE" i="0" dirty="0"/>
              <a:t>Nationella principer för att tillgängliggöra information</a:t>
            </a:r>
            <a:endParaRPr lang="sv-SE" i="0" dirty="0">
              <a:latin typeface="Ubuntu Light" panose="020B0304030602030204" pitchFamily="34" charset="0"/>
            </a:endParaRPr>
          </a:p>
        </p:txBody>
      </p:sp>
    </p:spTree>
    <p:extLst>
      <p:ext uri="{BB962C8B-B14F-4D97-AF65-F5344CB8AC3E}">
        <p14:creationId xmlns:p14="http://schemas.microsoft.com/office/powerpoint/2010/main" val="129410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rutor.png" descr="rutor.png"/>
          <p:cNvPicPr>
            <a:picLocks noGrp="1" noChangeAspect="1"/>
          </p:cNvPicPr>
          <p:nvPr>
            <p:ph type="pic" idx="13"/>
          </p:nvPr>
        </p:nvPicPr>
        <p:blipFill>
          <a:blip r:embed="rId3">
            <a:extLst/>
          </a:blip>
          <a:srcRect/>
          <a:stretch>
            <a:fillRect/>
          </a:stretch>
        </p:blipFill>
        <p:spPr>
          <a:prstGeom prst="rect">
            <a:avLst/>
          </a:prstGeom>
        </p:spPr>
      </p:pic>
      <p:sp>
        <p:nvSpPr>
          <p:cNvPr id="154" name="Platshållare för text 2"/>
          <p:cNvSpPr txBox="1">
            <a:spLocks noGrp="1"/>
          </p:cNvSpPr>
          <p:nvPr>
            <p:ph type="body" sz="half" idx="1"/>
          </p:nvPr>
        </p:nvSpPr>
        <p:spPr>
          <a:xfrm>
            <a:off x="703262" y="1043964"/>
            <a:ext cx="4414985" cy="6719442"/>
          </a:xfrm>
          <a:prstGeom prst="rect">
            <a:avLst/>
          </a:prstGeom>
        </p:spPr>
        <p:txBody>
          <a:bodyPr/>
          <a:lstStyle/>
          <a:p>
            <a:pPr marL="0" indent="0">
              <a:lnSpc>
                <a:spcPct val="120000"/>
              </a:lnSpc>
              <a:buSzTx/>
              <a:buFontTx/>
              <a:buNone/>
              <a:defRPr sz="2000" b="1">
                <a:solidFill>
                  <a:srgbClr val="000000"/>
                </a:solidFill>
              </a:defRPr>
            </a:pPr>
            <a:r>
              <a:rPr lang="sv-SE" dirty="0"/>
              <a:t>Nationella p</a:t>
            </a:r>
            <a:r>
              <a:rPr dirty="0" err="1"/>
              <a:t>rinciper</a:t>
            </a:r>
            <a:r>
              <a:rPr lang="sv-SE" dirty="0"/>
              <a:t> för att tillgängliggöra information</a:t>
            </a:r>
            <a:endParaRPr dirty="0"/>
          </a:p>
          <a:p>
            <a:pPr marL="240631" indent="-240631">
              <a:lnSpc>
                <a:spcPct val="120000"/>
              </a:lnSpc>
              <a:buFontTx/>
              <a:buAutoNum type="arabicPeriod"/>
              <a:defRPr sz="1700">
                <a:solidFill>
                  <a:srgbClr val="000000"/>
                </a:solidFill>
              </a:defRPr>
            </a:pPr>
            <a:r>
              <a:rPr b="1" dirty="0" err="1"/>
              <a:t>Öppenhet</a:t>
            </a:r>
            <a:r>
              <a:rPr dirty="0"/>
              <a:t> </a:t>
            </a:r>
            <a:r>
              <a:rPr dirty="0" err="1"/>
              <a:t>som</a:t>
            </a:r>
            <a:r>
              <a:rPr dirty="0"/>
              <a:t> standard</a:t>
            </a:r>
          </a:p>
          <a:p>
            <a:pPr marL="240631" indent="-240631">
              <a:lnSpc>
                <a:spcPct val="120000"/>
              </a:lnSpc>
              <a:buFontTx/>
              <a:buAutoNum type="arabicPeriod"/>
              <a:defRPr sz="1700">
                <a:solidFill>
                  <a:srgbClr val="000000"/>
                </a:solidFill>
              </a:defRPr>
            </a:pPr>
            <a:r>
              <a:rPr dirty="0" err="1"/>
              <a:t>Bedriv</a:t>
            </a:r>
            <a:r>
              <a:rPr dirty="0"/>
              <a:t> </a:t>
            </a:r>
            <a:r>
              <a:rPr dirty="0" err="1"/>
              <a:t>ett</a:t>
            </a:r>
            <a:r>
              <a:rPr dirty="0"/>
              <a:t> </a:t>
            </a:r>
            <a:r>
              <a:rPr b="1" dirty="0" err="1"/>
              <a:t>riskbaserat</a:t>
            </a:r>
            <a:r>
              <a:rPr b="1" dirty="0"/>
              <a:t> </a:t>
            </a:r>
            <a:r>
              <a:rPr b="1" dirty="0" err="1"/>
              <a:t>och</a:t>
            </a:r>
            <a:r>
              <a:rPr b="1" dirty="0"/>
              <a:t> </a:t>
            </a:r>
            <a:r>
              <a:rPr b="1" dirty="0" err="1"/>
              <a:t>systematiskt</a:t>
            </a:r>
            <a:r>
              <a:rPr dirty="0"/>
              <a:t> </a:t>
            </a:r>
            <a:r>
              <a:rPr dirty="0" err="1"/>
              <a:t>informationssäkerhetsarbete</a:t>
            </a:r>
            <a:endParaRPr dirty="0"/>
          </a:p>
          <a:p>
            <a:pPr marL="240631" indent="-240631">
              <a:lnSpc>
                <a:spcPct val="120000"/>
              </a:lnSpc>
              <a:buFontTx/>
              <a:buAutoNum type="arabicPeriod"/>
              <a:defRPr sz="1700">
                <a:solidFill>
                  <a:srgbClr val="000000"/>
                </a:solidFill>
              </a:defRPr>
            </a:pPr>
            <a:r>
              <a:rPr dirty="0" err="1"/>
              <a:t>Tillgängliggör</a:t>
            </a:r>
            <a:r>
              <a:rPr dirty="0"/>
              <a:t> </a:t>
            </a:r>
            <a:r>
              <a:rPr dirty="0" err="1"/>
              <a:t>aktuell</a:t>
            </a:r>
            <a:r>
              <a:rPr dirty="0"/>
              <a:t> </a:t>
            </a:r>
            <a:r>
              <a:rPr dirty="0" err="1"/>
              <a:t>och</a:t>
            </a:r>
            <a:r>
              <a:rPr dirty="0"/>
              <a:t> </a:t>
            </a:r>
            <a:r>
              <a:rPr dirty="0" err="1"/>
              <a:t>uppdaterad</a:t>
            </a:r>
            <a:r>
              <a:rPr dirty="0"/>
              <a:t> information med </a:t>
            </a:r>
            <a:r>
              <a:rPr b="1" dirty="0" err="1"/>
              <a:t>användaren</a:t>
            </a:r>
            <a:r>
              <a:rPr b="1" dirty="0"/>
              <a:t> </a:t>
            </a:r>
            <a:r>
              <a:rPr b="1" dirty="0" err="1"/>
              <a:t>i</a:t>
            </a:r>
            <a:r>
              <a:rPr b="1" dirty="0"/>
              <a:t> centrum</a:t>
            </a:r>
          </a:p>
          <a:p>
            <a:pPr marL="240631" indent="-240631">
              <a:lnSpc>
                <a:spcPct val="120000"/>
              </a:lnSpc>
              <a:buFontTx/>
              <a:buAutoNum type="arabicPeriod"/>
              <a:defRPr sz="1700">
                <a:solidFill>
                  <a:srgbClr val="000000"/>
                </a:solidFill>
              </a:defRPr>
            </a:pPr>
            <a:r>
              <a:rPr dirty="0" err="1"/>
              <a:t>Gör</a:t>
            </a:r>
            <a:r>
              <a:rPr dirty="0"/>
              <a:t> information </a:t>
            </a:r>
            <a:r>
              <a:rPr b="1" dirty="0" err="1"/>
              <a:t>lätt</a:t>
            </a:r>
            <a:r>
              <a:rPr b="1" dirty="0"/>
              <a:t> </a:t>
            </a:r>
            <a:r>
              <a:rPr b="1" dirty="0" err="1"/>
              <a:t>att</a:t>
            </a:r>
            <a:r>
              <a:rPr b="1" dirty="0"/>
              <a:t> </a:t>
            </a:r>
            <a:r>
              <a:rPr b="1" dirty="0" err="1"/>
              <a:t>hantera</a:t>
            </a:r>
            <a:endParaRPr b="1" dirty="0"/>
          </a:p>
          <a:p>
            <a:pPr marL="240631" indent="-240631">
              <a:lnSpc>
                <a:spcPct val="120000"/>
              </a:lnSpc>
              <a:buFontTx/>
              <a:buAutoNum type="arabicPeriod"/>
              <a:defRPr sz="1700">
                <a:solidFill>
                  <a:srgbClr val="000000"/>
                </a:solidFill>
              </a:defRPr>
            </a:pPr>
            <a:r>
              <a:rPr dirty="0" err="1"/>
              <a:t>Använd</a:t>
            </a:r>
            <a:r>
              <a:rPr dirty="0"/>
              <a:t> </a:t>
            </a:r>
            <a:r>
              <a:rPr dirty="0" err="1"/>
              <a:t>villkor</a:t>
            </a:r>
            <a:r>
              <a:rPr dirty="0"/>
              <a:t> </a:t>
            </a:r>
            <a:r>
              <a:rPr dirty="0" err="1"/>
              <a:t>som</a:t>
            </a:r>
            <a:r>
              <a:rPr dirty="0"/>
              <a:t> </a:t>
            </a:r>
            <a:r>
              <a:rPr dirty="0" err="1"/>
              <a:t>främjar</a:t>
            </a:r>
            <a:r>
              <a:rPr dirty="0"/>
              <a:t> </a:t>
            </a:r>
            <a:r>
              <a:rPr b="1" dirty="0"/>
              <a:t>bred </a:t>
            </a:r>
            <a:r>
              <a:rPr b="1" dirty="0" err="1"/>
              <a:t>användning</a:t>
            </a:r>
            <a:endParaRPr b="1" dirty="0"/>
          </a:p>
          <a:p>
            <a:pPr marL="240631" indent="-240631">
              <a:lnSpc>
                <a:spcPct val="120000"/>
              </a:lnSpc>
              <a:buFontTx/>
              <a:buAutoNum type="arabicPeriod"/>
              <a:defRPr sz="1700">
                <a:solidFill>
                  <a:srgbClr val="000000"/>
                </a:solidFill>
              </a:defRPr>
            </a:pPr>
            <a:r>
              <a:rPr b="1" dirty="0" err="1"/>
              <a:t>Dokumentera</a:t>
            </a:r>
            <a:r>
              <a:rPr b="1" dirty="0"/>
              <a:t> </a:t>
            </a:r>
            <a:r>
              <a:rPr b="1" dirty="0" err="1"/>
              <a:t>och</a:t>
            </a:r>
            <a:r>
              <a:rPr b="1" dirty="0"/>
              <a:t> </a:t>
            </a:r>
            <a:r>
              <a:rPr b="1" dirty="0" err="1"/>
              <a:t>beskriv</a:t>
            </a:r>
            <a:r>
              <a:rPr dirty="0"/>
              <a:t> information</a:t>
            </a:r>
          </a:p>
          <a:p>
            <a:pPr marL="240631" indent="-240631">
              <a:lnSpc>
                <a:spcPct val="120000"/>
              </a:lnSpc>
              <a:buFontTx/>
              <a:buAutoNum type="arabicPeriod"/>
              <a:defRPr sz="1700">
                <a:solidFill>
                  <a:srgbClr val="000000"/>
                </a:solidFill>
              </a:defRPr>
            </a:pPr>
            <a:r>
              <a:rPr dirty="0" err="1"/>
              <a:t>Uppmuntra</a:t>
            </a:r>
            <a:r>
              <a:rPr dirty="0"/>
              <a:t> till </a:t>
            </a:r>
            <a:r>
              <a:rPr b="1" dirty="0" err="1"/>
              <a:t>användning</a:t>
            </a:r>
            <a:r>
              <a:rPr b="1" dirty="0"/>
              <a:t> </a:t>
            </a:r>
            <a:r>
              <a:rPr b="1" dirty="0" err="1"/>
              <a:t>och</a:t>
            </a:r>
            <a:r>
              <a:rPr b="1" dirty="0"/>
              <a:t> dialog</a:t>
            </a:r>
          </a:p>
        </p:txBody>
      </p:sp>
      <p:pic>
        <p:nvPicPr>
          <p:cNvPr id="155" name="Bild" descr="Bild"/>
          <p:cNvPicPr>
            <a:picLocks noChangeAspect="1"/>
          </p:cNvPicPr>
          <p:nvPr/>
        </p:nvPicPr>
        <p:blipFill>
          <a:blip r:embed="rId4">
            <a:extLst/>
          </a:blip>
          <a:stretch>
            <a:fillRect/>
          </a:stretch>
        </p:blipFill>
        <p:spPr>
          <a:xfrm>
            <a:off x="5492510" y="239660"/>
            <a:ext cx="1394649" cy="1138213"/>
          </a:xfrm>
          <a:prstGeom prst="rect">
            <a:avLst/>
          </a:prstGeom>
          <a:ln w="12700">
            <a:miter lim="400000"/>
          </a:ln>
        </p:spPr>
      </p:pic>
      <p:pic>
        <p:nvPicPr>
          <p:cNvPr id="156" name="Bild" descr="Bild"/>
          <p:cNvPicPr>
            <a:picLocks noChangeAspect="1"/>
          </p:cNvPicPr>
          <p:nvPr/>
        </p:nvPicPr>
        <p:blipFill>
          <a:blip r:embed="rId5">
            <a:extLst/>
          </a:blip>
          <a:stretch>
            <a:fillRect/>
          </a:stretch>
        </p:blipFill>
        <p:spPr>
          <a:xfrm>
            <a:off x="8978900" y="546235"/>
            <a:ext cx="1232375" cy="525062"/>
          </a:xfrm>
          <a:prstGeom prst="rect">
            <a:avLst/>
          </a:prstGeom>
          <a:ln w="12700">
            <a:miter lim="400000"/>
          </a:ln>
        </p:spPr>
      </p:pic>
      <p:pic>
        <p:nvPicPr>
          <p:cNvPr id="157" name="Bild" descr="Bild"/>
          <p:cNvPicPr>
            <a:picLocks noChangeAspect="1"/>
          </p:cNvPicPr>
          <p:nvPr/>
        </p:nvPicPr>
        <p:blipFill>
          <a:blip r:embed="rId6">
            <a:extLst/>
          </a:blip>
          <a:stretch>
            <a:fillRect/>
          </a:stretch>
        </p:blipFill>
        <p:spPr>
          <a:xfrm>
            <a:off x="7505961" y="2007441"/>
            <a:ext cx="781407" cy="1138213"/>
          </a:xfrm>
          <a:prstGeom prst="rect">
            <a:avLst/>
          </a:prstGeom>
          <a:ln w="12700">
            <a:miter lim="400000"/>
          </a:ln>
        </p:spPr>
      </p:pic>
      <p:pic>
        <p:nvPicPr>
          <p:cNvPr id="158" name="Bild" descr="Bild"/>
          <p:cNvPicPr>
            <a:picLocks noChangeAspect="1"/>
          </p:cNvPicPr>
          <p:nvPr/>
        </p:nvPicPr>
        <p:blipFill>
          <a:blip r:embed="rId7">
            <a:extLst/>
          </a:blip>
          <a:stretch>
            <a:fillRect/>
          </a:stretch>
        </p:blipFill>
        <p:spPr>
          <a:xfrm>
            <a:off x="9024997" y="2152884"/>
            <a:ext cx="1140181" cy="847326"/>
          </a:xfrm>
          <a:prstGeom prst="rect">
            <a:avLst/>
          </a:prstGeom>
          <a:ln w="12700">
            <a:miter lim="400000"/>
          </a:ln>
        </p:spPr>
      </p:pic>
      <p:pic>
        <p:nvPicPr>
          <p:cNvPr id="159" name="Bild" descr="Bild"/>
          <p:cNvPicPr>
            <a:picLocks noChangeAspect="1"/>
          </p:cNvPicPr>
          <p:nvPr/>
        </p:nvPicPr>
        <p:blipFill>
          <a:blip r:embed="rId8">
            <a:extLst/>
          </a:blip>
          <a:stretch>
            <a:fillRect/>
          </a:stretch>
        </p:blipFill>
        <p:spPr>
          <a:xfrm>
            <a:off x="5674029" y="3892481"/>
            <a:ext cx="1031612" cy="705622"/>
          </a:xfrm>
          <a:prstGeom prst="rect">
            <a:avLst/>
          </a:prstGeom>
          <a:ln w="12700">
            <a:miter lim="400000"/>
          </a:ln>
        </p:spPr>
      </p:pic>
      <p:pic>
        <p:nvPicPr>
          <p:cNvPr id="160" name="Bild" descr="Bild"/>
          <p:cNvPicPr>
            <a:picLocks noChangeAspect="1"/>
          </p:cNvPicPr>
          <p:nvPr/>
        </p:nvPicPr>
        <p:blipFill>
          <a:blip r:embed="rId9">
            <a:extLst/>
          </a:blip>
          <a:stretch>
            <a:fillRect/>
          </a:stretch>
        </p:blipFill>
        <p:spPr>
          <a:xfrm>
            <a:off x="10951811" y="3885112"/>
            <a:ext cx="781407" cy="720360"/>
          </a:xfrm>
          <a:prstGeom prst="rect">
            <a:avLst/>
          </a:prstGeom>
          <a:ln w="12700">
            <a:miter lim="400000"/>
          </a:ln>
        </p:spPr>
      </p:pic>
      <p:pic>
        <p:nvPicPr>
          <p:cNvPr id="161" name="Bild" descr="Bild"/>
          <p:cNvPicPr>
            <a:picLocks noChangeAspect="1"/>
          </p:cNvPicPr>
          <p:nvPr/>
        </p:nvPicPr>
        <p:blipFill>
          <a:blip r:embed="rId10">
            <a:extLst/>
          </a:blip>
          <a:stretch>
            <a:fillRect/>
          </a:stretch>
        </p:blipFill>
        <p:spPr>
          <a:xfrm>
            <a:off x="7228499" y="5546079"/>
            <a:ext cx="1336330" cy="84732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
                                  </p:stCondLst>
                                  <p:iterate>
                                    <p:tmAbs val="0"/>
                                  </p:iterate>
                                  <p:childTnLst>
                                    <p:set>
                                      <p:cBhvr>
                                        <p:cTn id="6" fill="hold"/>
                                        <p:tgtEl>
                                          <p:spTgt spid="155"/>
                                        </p:tgtEl>
                                        <p:attrNameLst>
                                          <p:attrName>style.visibility</p:attrName>
                                        </p:attrNameLst>
                                      </p:cBhvr>
                                      <p:to>
                                        <p:strVal val="visible"/>
                                      </p:to>
                                    </p:set>
                                  </p:childTnLst>
                                </p:cTn>
                              </p:par>
                            </p:childTnLst>
                          </p:cTn>
                        </p:par>
                        <p:par>
                          <p:cTn id="7" fill="hold">
                            <p:stCondLst>
                              <p:cond delay="300"/>
                            </p:stCondLst>
                            <p:childTnLst>
                              <p:par>
                                <p:cTn id="8" presetID="1" presetClass="entr" presetSubtype="0" fill="hold" grpId="0" nodeType="afterEffect">
                                  <p:stCondLst>
                                    <p:cond delay="300"/>
                                  </p:stCondLst>
                                  <p:iterate>
                                    <p:tmAbs val="0"/>
                                  </p:iterate>
                                  <p:childTnLst>
                                    <p:set>
                                      <p:cBhvr>
                                        <p:cTn id="9" fill="hold"/>
                                        <p:tgtEl>
                                          <p:spTgt spid="156"/>
                                        </p:tgtEl>
                                        <p:attrNameLst>
                                          <p:attrName>style.visibility</p:attrName>
                                        </p:attrNameLst>
                                      </p:cBhvr>
                                      <p:to>
                                        <p:strVal val="visible"/>
                                      </p:to>
                                    </p:set>
                                  </p:childTnLst>
                                </p:cTn>
                              </p:par>
                            </p:childTnLst>
                          </p:cTn>
                        </p:par>
                        <p:par>
                          <p:cTn id="10" fill="hold">
                            <p:stCondLst>
                              <p:cond delay="600"/>
                            </p:stCondLst>
                            <p:childTnLst>
                              <p:par>
                                <p:cTn id="11" presetID="1" presetClass="entr" presetSubtype="0" fill="hold" grpId="0" nodeType="afterEffect">
                                  <p:stCondLst>
                                    <p:cond delay="300"/>
                                  </p:stCondLst>
                                  <p:iterate>
                                    <p:tmAbs val="0"/>
                                  </p:iterate>
                                  <p:childTnLst>
                                    <p:set>
                                      <p:cBhvr>
                                        <p:cTn id="12" fill="hold"/>
                                        <p:tgtEl>
                                          <p:spTgt spid="157"/>
                                        </p:tgtEl>
                                        <p:attrNameLst>
                                          <p:attrName>style.visibility</p:attrName>
                                        </p:attrNameLst>
                                      </p:cBhvr>
                                      <p:to>
                                        <p:strVal val="visible"/>
                                      </p:to>
                                    </p:set>
                                  </p:childTnLst>
                                </p:cTn>
                              </p:par>
                            </p:childTnLst>
                          </p:cTn>
                        </p:par>
                        <p:par>
                          <p:cTn id="13" fill="hold">
                            <p:stCondLst>
                              <p:cond delay="900"/>
                            </p:stCondLst>
                            <p:childTnLst>
                              <p:par>
                                <p:cTn id="14" presetID="1" presetClass="entr" presetSubtype="0" fill="hold" grpId="0" nodeType="afterEffect">
                                  <p:stCondLst>
                                    <p:cond delay="300"/>
                                  </p:stCondLst>
                                  <p:iterate>
                                    <p:tmAbs val="0"/>
                                  </p:iterate>
                                  <p:childTnLst>
                                    <p:set>
                                      <p:cBhvr>
                                        <p:cTn id="15" fill="hold"/>
                                        <p:tgtEl>
                                          <p:spTgt spid="158"/>
                                        </p:tgtEl>
                                        <p:attrNameLst>
                                          <p:attrName>style.visibility</p:attrName>
                                        </p:attrNameLst>
                                      </p:cBhvr>
                                      <p:to>
                                        <p:strVal val="visible"/>
                                      </p:to>
                                    </p:set>
                                  </p:childTnLst>
                                </p:cTn>
                              </p:par>
                            </p:childTnLst>
                          </p:cTn>
                        </p:par>
                        <p:par>
                          <p:cTn id="16" fill="hold">
                            <p:stCondLst>
                              <p:cond delay="1200"/>
                            </p:stCondLst>
                            <p:childTnLst>
                              <p:par>
                                <p:cTn id="17" presetID="1" presetClass="entr" presetSubtype="0" fill="hold" grpId="0" nodeType="afterEffect">
                                  <p:stCondLst>
                                    <p:cond delay="300"/>
                                  </p:stCondLst>
                                  <p:iterate>
                                    <p:tmAbs val="0"/>
                                  </p:iterate>
                                  <p:childTnLst>
                                    <p:set>
                                      <p:cBhvr>
                                        <p:cTn id="18" fill="hold"/>
                                        <p:tgtEl>
                                          <p:spTgt spid="159"/>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300"/>
                                  </p:stCondLst>
                                  <p:iterate>
                                    <p:tmAbs val="0"/>
                                  </p:iterate>
                                  <p:childTnLst>
                                    <p:set>
                                      <p:cBhvr>
                                        <p:cTn id="21" fill="hold"/>
                                        <p:tgtEl>
                                          <p:spTgt spid="160"/>
                                        </p:tgtEl>
                                        <p:attrNameLst>
                                          <p:attrName>style.visibility</p:attrName>
                                        </p:attrNameLst>
                                      </p:cBhvr>
                                      <p:to>
                                        <p:strVal val="visible"/>
                                      </p:to>
                                    </p:set>
                                  </p:childTnLst>
                                </p:cTn>
                              </p:par>
                            </p:childTnLst>
                          </p:cTn>
                        </p:par>
                        <p:par>
                          <p:cTn id="22" fill="hold">
                            <p:stCondLst>
                              <p:cond delay="1800"/>
                            </p:stCondLst>
                            <p:childTnLst>
                              <p:par>
                                <p:cTn id="23" presetID="1" presetClass="entr" presetSubtype="0" fill="hold" grpId="0" nodeType="afterEffect">
                                  <p:stCondLst>
                                    <p:cond delay="300"/>
                                  </p:stCondLst>
                                  <p:iterate>
                                    <p:tmAbs val="0"/>
                                  </p:iterate>
                                  <p:childTnLst>
                                    <p:set>
                                      <p:cBhvr>
                                        <p:cTn id="24" fill="hold"/>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animBg="1" advAuto="0"/>
      <p:bldP spid="156" grpId="0" animBg="1" advAuto="0"/>
      <p:bldP spid="157" grpId="0" animBg="1" advAuto="0"/>
      <p:bldP spid="158" grpId="0" animBg="1" advAuto="0"/>
      <p:bldP spid="159" grpId="0" animBg="1" advAuto="0"/>
      <p:bldP spid="160" grpId="0" animBg="1" advAuto="0"/>
      <p:bldP spid="161"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4FBE81-35EB-4C8D-95FB-D6D3D2180593}"/>
              </a:ext>
            </a:extLst>
          </p:cNvPr>
          <p:cNvSpPr>
            <a:spLocks noGrp="1"/>
          </p:cNvSpPr>
          <p:nvPr>
            <p:ph type="title"/>
          </p:nvPr>
        </p:nvSpPr>
        <p:spPr/>
        <p:txBody>
          <a:bodyPr/>
          <a:lstStyle/>
          <a:p>
            <a:br>
              <a:rPr lang="sv-SE" i="0" dirty="0">
                <a:latin typeface="Ubuntu Light" panose="020B0304030602030204" pitchFamily="34" charset="0"/>
              </a:rPr>
            </a:br>
            <a:r>
              <a:rPr lang="sv-SE" i="0" dirty="0"/>
              <a:t>R</a:t>
            </a:r>
            <a:r>
              <a:rPr lang="sv-SE" i="0" dirty="0">
                <a:latin typeface="Ubuntu Light" panose="020B0304030602030204" pitchFamily="34" charset="0"/>
              </a:rPr>
              <a:t>amverk för grunddata</a:t>
            </a:r>
          </a:p>
        </p:txBody>
      </p:sp>
      <p:sp>
        <p:nvSpPr>
          <p:cNvPr id="5" name="Platshållare för text 4">
            <a:extLst>
              <a:ext uri="{FF2B5EF4-FFF2-40B4-BE49-F238E27FC236}">
                <a16:creationId xmlns:a16="http://schemas.microsoft.com/office/drawing/2014/main" id="{FA8CE310-D08C-4755-BB5E-0BDF02D4BD4D}"/>
              </a:ext>
            </a:extLst>
          </p:cNvPr>
          <p:cNvSpPr>
            <a:spLocks noGrp="1"/>
          </p:cNvSpPr>
          <p:nvPr>
            <p:ph type="body" sz="quarter" idx="10"/>
          </p:nvPr>
        </p:nvSpPr>
        <p:spPr>
          <a:xfrm>
            <a:off x="997129" y="4057678"/>
            <a:ext cx="10197741" cy="904875"/>
          </a:xfrm>
        </p:spPr>
        <p:txBody>
          <a:bodyPr/>
          <a:lstStyle/>
          <a:p>
            <a:r>
              <a:rPr lang="sv-SE" i="1" dirty="0"/>
              <a:t>Nationella grunddata är uppgifter som flera aktörer har behov av och som är viktiga i samhället och som uppfyller överenskomna egenskaper, principer och riktlinjer.</a:t>
            </a:r>
          </a:p>
        </p:txBody>
      </p:sp>
      <p:pic>
        <p:nvPicPr>
          <p:cNvPr id="9" name="Bild" descr="Bild">
            <a:extLst>
              <a:ext uri="{FF2B5EF4-FFF2-40B4-BE49-F238E27FC236}">
                <a16:creationId xmlns:a16="http://schemas.microsoft.com/office/drawing/2014/main" id="{A5ED2173-AA8F-4C8D-A97E-5D133B60F9EC}"/>
              </a:ext>
            </a:extLst>
          </p:cNvPr>
          <p:cNvPicPr>
            <a:picLocks noChangeAspect="1"/>
          </p:cNvPicPr>
          <p:nvPr/>
        </p:nvPicPr>
        <p:blipFill>
          <a:blip r:embed="rId3">
            <a:extLst/>
          </a:blip>
          <a:stretch>
            <a:fillRect/>
          </a:stretch>
        </p:blipFill>
        <p:spPr>
          <a:xfrm>
            <a:off x="4401780" y="892216"/>
            <a:ext cx="3554220" cy="1729796"/>
          </a:xfrm>
          <a:prstGeom prst="rect">
            <a:avLst/>
          </a:prstGeom>
          <a:ln w="12700">
            <a:miter lim="4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6475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AE3A88BC-643E-48D9-9476-F1E62D11B985}"/>
              </a:ext>
            </a:extLst>
          </p:cNvPr>
          <p:cNvGrpSpPr/>
          <p:nvPr/>
        </p:nvGrpSpPr>
        <p:grpSpPr>
          <a:xfrm>
            <a:off x="1846505" y="576581"/>
            <a:ext cx="8401925" cy="5614015"/>
            <a:chOff x="1846505" y="576581"/>
            <a:chExt cx="8401925" cy="5614015"/>
          </a:xfrm>
        </p:grpSpPr>
        <p:pic>
          <p:nvPicPr>
            <p:cNvPr id="157" name="Bild" descr="Bild"/>
            <p:cNvPicPr>
              <a:picLocks noChangeAspect="1"/>
            </p:cNvPicPr>
            <p:nvPr/>
          </p:nvPicPr>
          <p:blipFill>
            <a:blip r:embed="rId3">
              <a:extLst/>
            </a:blip>
            <a:stretch>
              <a:fillRect/>
            </a:stretch>
          </p:blipFill>
          <p:spPr>
            <a:xfrm>
              <a:off x="2500979" y="2420004"/>
              <a:ext cx="7747451" cy="3770592"/>
            </a:xfrm>
            <a:prstGeom prst="rect">
              <a:avLst/>
            </a:prstGeom>
            <a:ln w="12700">
              <a:miter lim="400000"/>
            </a:ln>
          </p:spPr>
        </p:pic>
        <p:pic>
          <p:nvPicPr>
            <p:cNvPr id="158" name="Bild" descr="Bild"/>
            <p:cNvPicPr>
              <a:picLocks noChangeAspect="1"/>
            </p:cNvPicPr>
            <p:nvPr/>
          </p:nvPicPr>
          <p:blipFill>
            <a:blip r:embed="rId4">
              <a:extLst/>
            </a:blip>
            <a:stretch>
              <a:fillRect/>
            </a:stretch>
          </p:blipFill>
          <p:spPr>
            <a:xfrm>
              <a:off x="1919009" y="1985683"/>
              <a:ext cx="1113590" cy="2023034"/>
            </a:xfrm>
            <a:prstGeom prst="rect">
              <a:avLst/>
            </a:prstGeom>
            <a:ln w="12700">
              <a:miter lim="400000"/>
            </a:ln>
          </p:spPr>
        </p:pic>
        <p:pic>
          <p:nvPicPr>
            <p:cNvPr id="159" name="Bild" descr="Bild"/>
            <p:cNvPicPr>
              <a:picLocks noChangeAspect="1"/>
            </p:cNvPicPr>
            <p:nvPr/>
          </p:nvPicPr>
          <p:blipFill>
            <a:blip r:embed="rId5">
              <a:extLst/>
            </a:blip>
            <a:stretch>
              <a:fillRect/>
            </a:stretch>
          </p:blipFill>
          <p:spPr>
            <a:xfrm>
              <a:off x="3138210" y="1981860"/>
              <a:ext cx="1570788" cy="1675080"/>
            </a:xfrm>
            <a:prstGeom prst="rect">
              <a:avLst/>
            </a:prstGeom>
            <a:ln w="12700">
              <a:miter lim="400000"/>
            </a:ln>
          </p:spPr>
        </p:pic>
        <p:pic>
          <p:nvPicPr>
            <p:cNvPr id="160" name="Bild" descr="Bild"/>
            <p:cNvPicPr>
              <a:picLocks noChangeAspect="1"/>
            </p:cNvPicPr>
            <p:nvPr/>
          </p:nvPicPr>
          <p:blipFill>
            <a:blip r:embed="rId6">
              <a:extLst/>
            </a:blip>
            <a:stretch>
              <a:fillRect/>
            </a:stretch>
          </p:blipFill>
          <p:spPr>
            <a:xfrm>
              <a:off x="4567975" y="1489005"/>
              <a:ext cx="819459" cy="1441590"/>
            </a:xfrm>
            <a:prstGeom prst="rect">
              <a:avLst/>
            </a:prstGeom>
            <a:ln w="12700">
              <a:miter lim="400000"/>
            </a:ln>
          </p:spPr>
        </p:pic>
        <p:pic>
          <p:nvPicPr>
            <p:cNvPr id="161" name="Bild" descr="Bild"/>
            <p:cNvPicPr>
              <a:picLocks noChangeAspect="1"/>
            </p:cNvPicPr>
            <p:nvPr/>
          </p:nvPicPr>
          <p:blipFill>
            <a:blip r:embed="rId7">
              <a:extLst/>
            </a:blip>
            <a:stretch>
              <a:fillRect/>
            </a:stretch>
          </p:blipFill>
          <p:spPr>
            <a:xfrm>
              <a:off x="4579019" y="862463"/>
              <a:ext cx="1533970" cy="1704074"/>
            </a:xfrm>
            <a:prstGeom prst="rect">
              <a:avLst/>
            </a:prstGeom>
            <a:ln w="12700">
              <a:miter lim="400000"/>
            </a:ln>
          </p:spPr>
        </p:pic>
        <p:pic>
          <p:nvPicPr>
            <p:cNvPr id="162" name="Bild" descr="Bild"/>
            <p:cNvPicPr>
              <a:picLocks noChangeAspect="1"/>
            </p:cNvPicPr>
            <p:nvPr/>
          </p:nvPicPr>
          <p:blipFill>
            <a:blip r:embed="rId8">
              <a:extLst/>
            </a:blip>
            <a:stretch>
              <a:fillRect/>
            </a:stretch>
          </p:blipFill>
          <p:spPr>
            <a:xfrm>
              <a:off x="6652179" y="1260614"/>
              <a:ext cx="969051" cy="1644372"/>
            </a:xfrm>
            <a:prstGeom prst="rect">
              <a:avLst/>
            </a:prstGeom>
            <a:ln w="12700">
              <a:miter lim="400000"/>
            </a:ln>
          </p:spPr>
        </p:pic>
        <p:pic>
          <p:nvPicPr>
            <p:cNvPr id="163" name="Bild" descr="Bild"/>
            <p:cNvPicPr>
              <a:picLocks noChangeAspect="1"/>
            </p:cNvPicPr>
            <p:nvPr/>
          </p:nvPicPr>
          <p:blipFill>
            <a:blip r:embed="rId9">
              <a:extLst/>
            </a:blip>
            <a:stretch>
              <a:fillRect/>
            </a:stretch>
          </p:blipFill>
          <p:spPr>
            <a:xfrm>
              <a:off x="7398829" y="1966588"/>
              <a:ext cx="821951" cy="1451624"/>
            </a:xfrm>
            <a:prstGeom prst="rect">
              <a:avLst/>
            </a:prstGeom>
            <a:ln w="12700">
              <a:miter lim="400000"/>
            </a:ln>
          </p:spPr>
        </p:pic>
        <p:pic>
          <p:nvPicPr>
            <p:cNvPr id="164" name="Bild" descr="Bild"/>
            <p:cNvPicPr>
              <a:picLocks noChangeAspect="1"/>
            </p:cNvPicPr>
            <p:nvPr/>
          </p:nvPicPr>
          <p:blipFill>
            <a:blip r:embed="rId10">
              <a:extLst/>
            </a:blip>
            <a:stretch>
              <a:fillRect/>
            </a:stretch>
          </p:blipFill>
          <p:spPr>
            <a:xfrm>
              <a:off x="8498328" y="1960194"/>
              <a:ext cx="858153" cy="1337412"/>
            </a:xfrm>
            <a:prstGeom prst="rect">
              <a:avLst/>
            </a:prstGeom>
            <a:ln w="12700">
              <a:miter lim="400000"/>
            </a:ln>
          </p:spPr>
        </p:pic>
        <p:sp>
          <p:nvSpPr>
            <p:cNvPr id="165" name="2021"/>
            <p:cNvSpPr txBox="1"/>
            <p:nvPr/>
          </p:nvSpPr>
          <p:spPr>
            <a:xfrm>
              <a:off x="1846505" y="1719581"/>
              <a:ext cx="1210257" cy="29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200" b="1">
                  <a:solidFill>
                    <a:srgbClr val="000000"/>
                  </a:solidFill>
                  <a:latin typeface="Ubuntu"/>
                  <a:ea typeface="Ubuntu"/>
                  <a:cs typeface="Ubuntu"/>
                  <a:sym typeface="Ubuntu"/>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sz="1200" b="1" i="0" u="none" strike="noStrike" kern="1200" cap="none" spc="0" normalizeH="0" baseline="0" noProof="0" dirty="0">
                  <a:ln>
                    <a:noFill/>
                  </a:ln>
                  <a:solidFill>
                    <a:srgbClr val="000000"/>
                  </a:solidFill>
                  <a:effectLst/>
                  <a:uLnTx/>
                  <a:uFillTx/>
                  <a:latin typeface="Ubuntu"/>
                  <a:sym typeface="Ubuntu"/>
                </a:rPr>
                <a:t>All information</a:t>
              </a:r>
            </a:p>
          </p:txBody>
        </p:sp>
        <p:sp>
          <p:nvSpPr>
            <p:cNvPr id="166" name="2021"/>
            <p:cNvSpPr txBox="1"/>
            <p:nvPr/>
          </p:nvSpPr>
          <p:spPr>
            <a:xfrm>
              <a:off x="3080240" y="1719581"/>
              <a:ext cx="1681020" cy="29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200" b="1">
                  <a:solidFill>
                    <a:srgbClr val="000000"/>
                  </a:solidFill>
                  <a:latin typeface="Ubuntu"/>
                  <a:ea typeface="Ubuntu"/>
                  <a:cs typeface="Ubuntu"/>
                  <a:sym typeface="Ubuntu"/>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sz="1200" b="1" i="0" u="none" strike="noStrike" kern="1200" cap="none" spc="0" normalizeH="0" baseline="0" noProof="0" dirty="0" err="1">
                  <a:ln>
                    <a:noFill/>
                  </a:ln>
                  <a:solidFill>
                    <a:srgbClr val="000000"/>
                  </a:solidFill>
                  <a:effectLst/>
                  <a:uLnTx/>
                  <a:uFillTx/>
                  <a:latin typeface="Ubuntu"/>
                  <a:sym typeface="Ubuntu"/>
                </a:rPr>
                <a:t>Offentlig</a:t>
              </a:r>
              <a:r>
                <a:rPr kumimoji="0" sz="1200" b="1" i="0" u="none" strike="noStrike" kern="1200" cap="none" spc="0" normalizeH="0" baseline="0" noProof="0" dirty="0">
                  <a:ln>
                    <a:noFill/>
                  </a:ln>
                  <a:solidFill>
                    <a:srgbClr val="000000"/>
                  </a:solidFill>
                  <a:effectLst/>
                  <a:uLnTx/>
                  <a:uFillTx/>
                  <a:latin typeface="Ubuntu"/>
                  <a:sym typeface="Ubuntu"/>
                </a:rPr>
                <a:t> information</a:t>
              </a:r>
            </a:p>
          </p:txBody>
        </p:sp>
        <p:sp>
          <p:nvSpPr>
            <p:cNvPr id="167" name="2021"/>
            <p:cNvSpPr txBox="1"/>
            <p:nvPr/>
          </p:nvSpPr>
          <p:spPr>
            <a:xfrm>
              <a:off x="4494471" y="1224281"/>
              <a:ext cx="872233" cy="29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200" b="1">
                  <a:solidFill>
                    <a:srgbClr val="000000"/>
                  </a:solidFill>
                  <a:latin typeface="Ubuntu"/>
                  <a:ea typeface="Ubuntu"/>
                  <a:cs typeface="Ubuntu"/>
                  <a:sym typeface="Ubuntu"/>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sz="1200" b="1" i="0" u="none" strike="noStrike" kern="1200" cap="none" spc="0" normalizeH="0" baseline="0" noProof="0" dirty="0" err="1">
                  <a:ln>
                    <a:noFill/>
                  </a:ln>
                  <a:solidFill>
                    <a:srgbClr val="000000"/>
                  </a:solidFill>
                  <a:effectLst/>
                  <a:uLnTx/>
                  <a:uFillTx/>
                  <a:latin typeface="Ubuntu"/>
                  <a:sym typeface="Ubuntu"/>
                </a:rPr>
                <a:t>Grunddata</a:t>
              </a:r>
              <a:endParaRPr kumimoji="0" sz="1200" b="1" i="0" u="none" strike="noStrike" kern="1200" cap="none" spc="0" normalizeH="0" baseline="0" noProof="0" dirty="0">
                <a:ln>
                  <a:noFill/>
                </a:ln>
                <a:solidFill>
                  <a:srgbClr val="000000"/>
                </a:solidFill>
                <a:effectLst/>
                <a:uLnTx/>
                <a:uFillTx/>
                <a:latin typeface="Ubuntu"/>
                <a:sym typeface="Ubuntu"/>
              </a:endParaRPr>
            </a:p>
          </p:txBody>
        </p:sp>
        <p:sp>
          <p:nvSpPr>
            <p:cNvPr id="168" name="2021"/>
            <p:cNvSpPr txBox="1"/>
            <p:nvPr/>
          </p:nvSpPr>
          <p:spPr>
            <a:xfrm>
              <a:off x="4507171" y="601981"/>
              <a:ext cx="1664875"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200" b="1">
                  <a:solidFill>
                    <a:srgbClr val="000000"/>
                  </a:solidFill>
                  <a:latin typeface="Ubuntu"/>
                  <a:ea typeface="Ubuntu"/>
                  <a:cs typeface="Ubuntu"/>
                  <a:sym typeface="Ubuntu"/>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sz="1200" b="1" i="0" u="none" strike="noStrike" kern="1200" cap="none" spc="0" normalizeH="0" baseline="0" noProof="0" dirty="0" err="1">
                  <a:ln>
                    <a:noFill/>
                  </a:ln>
                  <a:solidFill>
                    <a:srgbClr val="F1EFEC">
                      <a:lumMod val="10000"/>
                    </a:srgbClr>
                  </a:solidFill>
                  <a:effectLst/>
                  <a:uLnTx/>
                  <a:uFillTx/>
                  <a:latin typeface="Ubuntu"/>
                  <a:sym typeface="Ubuntu"/>
                </a:rPr>
                <a:t>Nationella</a:t>
              </a:r>
              <a:r>
                <a:rPr kumimoji="0" sz="1200" b="1" i="0" u="none" strike="noStrike" kern="1200" cap="none" spc="0" normalizeH="0" baseline="0" noProof="0" dirty="0">
                  <a:ln>
                    <a:noFill/>
                  </a:ln>
                  <a:solidFill>
                    <a:srgbClr val="F1EFEC">
                      <a:lumMod val="10000"/>
                    </a:srgbClr>
                  </a:solidFill>
                  <a:effectLst/>
                  <a:uLnTx/>
                  <a:uFillTx/>
                  <a:latin typeface="Ubuntu"/>
                  <a:sym typeface="Ubuntu"/>
                </a:rPr>
                <a:t> </a:t>
              </a:r>
              <a:r>
                <a:rPr kumimoji="0" sz="1200" b="1" i="0" u="none" strike="noStrike" kern="1200" cap="none" spc="0" normalizeH="0" baseline="0" noProof="0" dirty="0" err="1">
                  <a:ln>
                    <a:noFill/>
                  </a:ln>
                  <a:solidFill>
                    <a:srgbClr val="F1EFEC">
                      <a:lumMod val="10000"/>
                    </a:srgbClr>
                  </a:solidFill>
                  <a:effectLst/>
                  <a:uLnTx/>
                  <a:uFillTx/>
                  <a:latin typeface="Ubuntu"/>
                  <a:sym typeface="Ubuntu"/>
                </a:rPr>
                <a:t>grunddata</a:t>
              </a:r>
              <a:endParaRPr kumimoji="0" sz="1200" b="1" i="0" u="none" strike="noStrike" kern="1200" cap="none" spc="0" normalizeH="0" baseline="0" noProof="0" dirty="0">
                <a:ln>
                  <a:noFill/>
                </a:ln>
                <a:solidFill>
                  <a:srgbClr val="F1EFEC">
                    <a:lumMod val="10000"/>
                  </a:srgbClr>
                </a:solidFill>
                <a:effectLst/>
                <a:uLnTx/>
                <a:uFillTx/>
                <a:latin typeface="Ubuntu"/>
                <a:sym typeface="Ubuntu"/>
              </a:endParaRPr>
            </a:p>
          </p:txBody>
        </p:sp>
        <p:sp>
          <p:nvSpPr>
            <p:cNvPr id="169" name="2021"/>
            <p:cNvSpPr txBox="1"/>
            <p:nvPr/>
          </p:nvSpPr>
          <p:spPr>
            <a:xfrm>
              <a:off x="6640771" y="576581"/>
              <a:ext cx="1070658" cy="696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0" marR="0" lvl="0" indent="0" algn="l" defTabSz="914400" rtl="0" eaLnBrk="0" fontAlgn="base" latinLnBrk="0" hangingPunct="0">
                <a:lnSpc>
                  <a:spcPct val="100000"/>
                </a:lnSpc>
                <a:spcBef>
                  <a:spcPct val="0"/>
                </a:spcBef>
                <a:spcAft>
                  <a:spcPct val="0"/>
                </a:spcAft>
                <a:buClrTx/>
                <a:buSzTx/>
                <a:buFontTx/>
                <a:buNone/>
                <a:tabLst/>
                <a:defRPr sz="1200" b="1">
                  <a:solidFill>
                    <a:srgbClr val="000000"/>
                  </a:solidFill>
                  <a:latin typeface="Ubuntu"/>
                  <a:ea typeface="Ubuntu"/>
                  <a:cs typeface="Ubuntu"/>
                  <a:sym typeface="Ubuntu"/>
                </a:defRPr>
              </a:pPr>
              <a:r>
                <a:rPr kumimoji="0" sz="1200" b="1" i="0" u="none" strike="noStrike" kern="1200" cap="none" spc="0" normalizeH="0" baseline="0" noProof="0" dirty="0" err="1">
                  <a:ln>
                    <a:noFill/>
                  </a:ln>
                  <a:solidFill>
                    <a:srgbClr val="000000"/>
                  </a:solidFill>
                  <a:effectLst/>
                  <a:uLnTx/>
                  <a:uFillTx/>
                  <a:latin typeface="Ubuntu"/>
                  <a:sym typeface="Ubuntu"/>
                </a:rPr>
                <a:t>Särskilda</a:t>
              </a:r>
              <a:endParaRPr kumimoji="0" sz="1200" b="1" i="0" u="none" strike="noStrike" kern="1200" cap="none" spc="0" normalizeH="0" baseline="0" noProof="0" dirty="0">
                <a:ln>
                  <a:noFill/>
                </a:ln>
                <a:solidFill>
                  <a:srgbClr val="000000"/>
                </a:solidFill>
                <a:effectLst/>
                <a:uLnTx/>
                <a:uFillTx/>
                <a:latin typeface="Ubuntu"/>
                <a:sym typeface="Ubuntu"/>
              </a:endParaRPr>
            </a:p>
            <a:p>
              <a:pPr marL="0" marR="0" lvl="0" indent="0" algn="l" defTabSz="914400" rtl="0" eaLnBrk="0" fontAlgn="base" latinLnBrk="0" hangingPunct="0">
                <a:lnSpc>
                  <a:spcPct val="100000"/>
                </a:lnSpc>
                <a:spcBef>
                  <a:spcPct val="0"/>
                </a:spcBef>
                <a:spcAft>
                  <a:spcPct val="0"/>
                </a:spcAft>
                <a:buClrTx/>
                <a:buSzTx/>
                <a:buFontTx/>
                <a:buNone/>
                <a:tabLst/>
                <a:defRPr sz="1200" b="1">
                  <a:solidFill>
                    <a:srgbClr val="000000"/>
                  </a:solidFill>
                  <a:latin typeface="Ubuntu"/>
                  <a:ea typeface="Ubuntu"/>
                  <a:cs typeface="Ubuntu"/>
                  <a:sym typeface="Ubuntu"/>
                </a:defRPr>
              </a:pPr>
              <a:r>
                <a:rPr kumimoji="0" sz="1200" b="1" i="0" u="none" strike="noStrike" kern="1200" cap="none" spc="0" normalizeH="0" baseline="0" noProof="0" dirty="0" err="1">
                  <a:ln>
                    <a:noFill/>
                  </a:ln>
                  <a:solidFill>
                    <a:srgbClr val="000000"/>
                  </a:solidFill>
                  <a:effectLst/>
                  <a:uLnTx/>
                  <a:uFillTx/>
                  <a:latin typeface="Ubuntu"/>
                  <a:sym typeface="Ubuntu"/>
                </a:rPr>
                <a:t>värdefulla</a:t>
              </a:r>
              <a:endParaRPr kumimoji="0" sz="1200" b="1" i="0" u="none" strike="noStrike" kern="1200" cap="none" spc="0" normalizeH="0" baseline="0" noProof="0" dirty="0">
                <a:ln>
                  <a:noFill/>
                </a:ln>
                <a:solidFill>
                  <a:srgbClr val="000000"/>
                </a:solidFill>
                <a:effectLst/>
                <a:uLnTx/>
                <a:uFillTx/>
                <a:latin typeface="Ubuntu"/>
                <a:sym typeface="Ubuntu"/>
              </a:endParaRPr>
            </a:p>
            <a:p>
              <a:pPr marL="0" marR="0" lvl="0" indent="0" algn="l" defTabSz="914400" rtl="0" eaLnBrk="0" fontAlgn="base" latinLnBrk="0" hangingPunct="0">
                <a:lnSpc>
                  <a:spcPct val="100000"/>
                </a:lnSpc>
                <a:spcBef>
                  <a:spcPct val="0"/>
                </a:spcBef>
                <a:spcAft>
                  <a:spcPct val="0"/>
                </a:spcAft>
                <a:buClrTx/>
                <a:buSzTx/>
                <a:buFontTx/>
                <a:buNone/>
                <a:tabLst/>
                <a:defRPr sz="1200" b="1">
                  <a:solidFill>
                    <a:srgbClr val="000000"/>
                  </a:solidFill>
                  <a:latin typeface="Ubuntu"/>
                  <a:ea typeface="Ubuntu"/>
                  <a:cs typeface="Ubuntu"/>
                  <a:sym typeface="Ubuntu"/>
                </a:defRPr>
              </a:pPr>
              <a:r>
                <a:rPr kumimoji="0" sz="1200" b="1" i="0" u="none" strike="noStrike" kern="1200" cap="none" spc="0" normalizeH="0" baseline="0" noProof="0" dirty="0" err="1">
                  <a:ln>
                    <a:noFill/>
                  </a:ln>
                  <a:solidFill>
                    <a:srgbClr val="000000"/>
                  </a:solidFill>
                  <a:effectLst/>
                  <a:uLnTx/>
                  <a:uFillTx/>
                  <a:latin typeface="Ubuntu"/>
                  <a:sym typeface="Ubuntu"/>
                </a:rPr>
                <a:t>datamängder</a:t>
              </a:r>
              <a:endParaRPr kumimoji="0" sz="1200" b="1" i="0" u="none" strike="noStrike" kern="1200" cap="none" spc="0" normalizeH="0" baseline="0" noProof="0" dirty="0">
                <a:ln>
                  <a:noFill/>
                </a:ln>
                <a:solidFill>
                  <a:srgbClr val="000000"/>
                </a:solidFill>
                <a:effectLst/>
                <a:uLnTx/>
                <a:uFillTx/>
                <a:latin typeface="Ubuntu"/>
                <a:sym typeface="Ubuntu"/>
              </a:endParaRPr>
            </a:p>
          </p:txBody>
        </p:sp>
        <p:sp>
          <p:nvSpPr>
            <p:cNvPr id="170" name="2021"/>
            <p:cNvSpPr txBox="1"/>
            <p:nvPr/>
          </p:nvSpPr>
          <p:spPr>
            <a:xfrm>
              <a:off x="7376914" y="1467715"/>
              <a:ext cx="916581" cy="493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0" marR="0" lvl="0" indent="0" algn="l" defTabSz="914400" rtl="0" eaLnBrk="0" fontAlgn="base" latinLnBrk="0" hangingPunct="0">
                <a:lnSpc>
                  <a:spcPct val="100000"/>
                </a:lnSpc>
                <a:spcBef>
                  <a:spcPct val="0"/>
                </a:spcBef>
                <a:spcAft>
                  <a:spcPct val="0"/>
                </a:spcAft>
                <a:buClrTx/>
                <a:buSzTx/>
                <a:buFontTx/>
                <a:buNone/>
                <a:tabLst/>
                <a:defRPr sz="1200" b="1">
                  <a:solidFill>
                    <a:srgbClr val="000000"/>
                  </a:solidFill>
                  <a:latin typeface="Ubuntu"/>
                  <a:ea typeface="Ubuntu"/>
                  <a:cs typeface="Ubuntu"/>
                  <a:sym typeface="Ubuntu"/>
                </a:defRPr>
              </a:pPr>
              <a:r>
                <a:rPr kumimoji="0" sz="1200" b="1" i="0" u="none" strike="noStrike" kern="1200" cap="none" spc="0" normalizeH="0" baseline="0" noProof="0">
                  <a:ln>
                    <a:noFill/>
                  </a:ln>
                  <a:solidFill>
                    <a:srgbClr val="000000"/>
                  </a:solidFill>
                  <a:effectLst/>
                  <a:uLnTx/>
                  <a:uFillTx/>
                  <a:latin typeface="Ubuntu"/>
                  <a:sym typeface="Ubuntu"/>
                </a:rPr>
                <a:t>Offentliga</a:t>
              </a:r>
            </a:p>
            <a:p>
              <a:pPr marL="0" marR="0" lvl="0" indent="0" algn="l" defTabSz="914400" rtl="0" eaLnBrk="0" fontAlgn="base" latinLnBrk="0" hangingPunct="0">
                <a:lnSpc>
                  <a:spcPct val="100000"/>
                </a:lnSpc>
                <a:spcBef>
                  <a:spcPct val="0"/>
                </a:spcBef>
                <a:spcAft>
                  <a:spcPct val="0"/>
                </a:spcAft>
                <a:buClrTx/>
                <a:buSzTx/>
                <a:buFontTx/>
                <a:buNone/>
                <a:tabLst/>
                <a:defRPr sz="1200" b="1">
                  <a:solidFill>
                    <a:srgbClr val="000000"/>
                  </a:solidFill>
                  <a:latin typeface="Ubuntu"/>
                  <a:ea typeface="Ubuntu"/>
                  <a:cs typeface="Ubuntu"/>
                  <a:sym typeface="Ubuntu"/>
                </a:defRPr>
              </a:pPr>
              <a:r>
                <a:rPr kumimoji="0" sz="1200" b="1" i="0" u="none" strike="noStrike" kern="1200" cap="none" spc="0" normalizeH="0" baseline="0" noProof="0">
                  <a:ln>
                    <a:noFill/>
                  </a:ln>
                  <a:solidFill>
                    <a:srgbClr val="000000"/>
                  </a:solidFill>
                  <a:effectLst/>
                  <a:uLnTx/>
                  <a:uFillTx/>
                  <a:latin typeface="Ubuntu"/>
                  <a:sym typeface="Ubuntu"/>
                </a:rPr>
                <a:t>öppna data</a:t>
              </a:r>
            </a:p>
          </p:txBody>
        </p:sp>
        <p:sp>
          <p:nvSpPr>
            <p:cNvPr id="171" name="2021"/>
            <p:cNvSpPr txBox="1"/>
            <p:nvPr/>
          </p:nvSpPr>
          <p:spPr>
            <a:xfrm>
              <a:off x="8484909" y="1707842"/>
              <a:ext cx="944470" cy="2903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200" b="1">
                  <a:solidFill>
                    <a:srgbClr val="000000"/>
                  </a:solidFill>
                  <a:latin typeface="Ubuntu"/>
                  <a:ea typeface="Ubuntu"/>
                  <a:cs typeface="Ubuntu"/>
                  <a:sym typeface="Ubuntu"/>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sz="1200" b="1" i="0" u="none" strike="noStrike" kern="1200" cap="none" spc="0" normalizeH="0" baseline="0" noProof="0">
                  <a:ln>
                    <a:noFill/>
                  </a:ln>
                  <a:solidFill>
                    <a:srgbClr val="000000"/>
                  </a:solidFill>
                  <a:effectLst/>
                  <a:uLnTx/>
                  <a:uFillTx/>
                  <a:latin typeface="Ubuntu"/>
                  <a:sym typeface="Ubuntu"/>
                </a:rPr>
                <a:t>Öppna data</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ubrik 1"/>
          <p:cNvSpPr>
            <a:spLocks noGrp="1"/>
          </p:cNvSpPr>
          <p:nvPr>
            <p:ph type="title"/>
          </p:nvPr>
        </p:nvSpPr>
        <p:spPr bwMode="auto">
          <a:xfrm>
            <a:off x="703263" y="960438"/>
            <a:ext cx="9363526" cy="782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r>
              <a:rPr lang="sv-SE" altLang="x-none" dirty="0">
                <a:solidFill>
                  <a:schemeClr val="accent3"/>
                </a:solidFill>
              </a:rPr>
              <a:t>Överenskomna egenskaper</a:t>
            </a:r>
            <a:endParaRPr lang="x-none" altLang="x-none" dirty="0">
              <a:solidFill>
                <a:schemeClr val="accent3"/>
              </a:solidFill>
            </a:endParaRPr>
          </a:p>
        </p:txBody>
      </p:sp>
      <p:sp>
        <p:nvSpPr>
          <p:cNvPr id="29698" name="Platshållare för text 2"/>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0" indent="0">
              <a:buNone/>
            </a:pPr>
            <a:r>
              <a:rPr lang="sv-SE" b="1" dirty="0"/>
              <a:t>Nationella grunddata: </a:t>
            </a:r>
          </a:p>
          <a:p>
            <a:pPr marL="514350" indent="-514350">
              <a:buAutoNum type="arabicParenBoth"/>
            </a:pPr>
            <a:r>
              <a:rPr lang="sv-SE" dirty="0"/>
              <a:t>produceras av offentliga aktörer, </a:t>
            </a:r>
          </a:p>
          <a:p>
            <a:pPr marL="514350" indent="-514350">
              <a:buAutoNum type="arabicParenBoth"/>
            </a:pPr>
            <a:r>
              <a:rPr lang="sv-SE" dirty="0"/>
              <a:t>används av flera konsumenter, </a:t>
            </a:r>
          </a:p>
          <a:p>
            <a:pPr marL="514350" indent="-514350">
              <a:buAutoNum type="arabicParenBoth"/>
            </a:pPr>
            <a:r>
              <a:rPr lang="sv-SE" dirty="0"/>
              <a:t>är viktiga i samhället,</a:t>
            </a:r>
            <a:r>
              <a:rPr lang="sv-SE" i="1" dirty="0"/>
              <a:t> </a:t>
            </a:r>
          </a:p>
          <a:p>
            <a:pPr marL="514350" indent="-514350">
              <a:buAutoNum type="arabicParenBoth"/>
            </a:pPr>
            <a:r>
              <a:rPr lang="sv-SE" dirty="0"/>
              <a:t>följer överenskomna regler.</a:t>
            </a:r>
          </a:p>
          <a:p>
            <a:pPr marL="0" indent="0">
              <a:buNone/>
            </a:pPr>
            <a:endParaRPr lang="x-none" altLang="x-none" dirty="0"/>
          </a:p>
        </p:txBody>
      </p:sp>
      <p:pic>
        <p:nvPicPr>
          <p:cNvPr id="5" name="Bild" descr="Bild">
            <a:extLst>
              <a:ext uri="{FF2B5EF4-FFF2-40B4-BE49-F238E27FC236}">
                <a16:creationId xmlns:a16="http://schemas.microsoft.com/office/drawing/2014/main" id="{C7AAC69B-2C2A-44A7-B202-DA4F781F124F}"/>
              </a:ext>
            </a:extLst>
          </p:cNvPr>
          <p:cNvPicPr>
            <a:picLocks noChangeAspect="1"/>
          </p:cNvPicPr>
          <p:nvPr/>
        </p:nvPicPr>
        <p:blipFill>
          <a:blip r:embed="rId3">
            <a:extLst/>
          </a:blip>
          <a:stretch>
            <a:fillRect/>
          </a:stretch>
        </p:blipFill>
        <p:spPr>
          <a:xfrm>
            <a:off x="7884000" y="4167448"/>
            <a:ext cx="3554220" cy="1729796"/>
          </a:xfrm>
          <a:prstGeom prst="rect">
            <a:avLst/>
          </a:prstGeom>
          <a:ln w="12700">
            <a:miter lim="400000"/>
          </a:ln>
        </p:spPr>
      </p:pic>
      <p:pic>
        <p:nvPicPr>
          <p:cNvPr id="6" name="Bild">
            <a:extLst>
              <a:ext uri="{FF2B5EF4-FFF2-40B4-BE49-F238E27FC236}">
                <a16:creationId xmlns:a16="http://schemas.microsoft.com/office/drawing/2014/main" id="{6EDA08CF-2B4E-4F71-863D-1A2CBFA389CA}"/>
              </a:ext>
            </a:extLst>
          </p:cNvPr>
          <p:cNvPicPr>
            <a:picLocks noChangeAspect="1"/>
          </p:cNvPicPr>
          <p:nvPr/>
        </p:nvPicPr>
        <p:blipFill>
          <a:blip r:embed="rId4"/>
          <a:stretch>
            <a:fillRect/>
          </a:stretch>
        </p:blipFill>
        <p:spPr>
          <a:xfrm>
            <a:off x="9967055" y="5261017"/>
            <a:ext cx="3570609" cy="1770549"/>
          </a:xfrm>
          <a:prstGeom prst="rect">
            <a:avLst/>
          </a:prstGeom>
          <a:ln w="12700">
            <a:miter lim="400000"/>
          </a:ln>
        </p:spPr>
      </p:pic>
      <p:pic>
        <p:nvPicPr>
          <p:cNvPr id="7" name="Bild" descr="Bild">
            <a:extLst>
              <a:ext uri="{FF2B5EF4-FFF2-40B4-BE49-F238E27FC236}">
                <a16:creationId xmlns:a16="http://schemas.microsoft.com/office/drawing/2014/main" id="{1F4CA054-8167-48DB-B71C-5D49EDC70476}"/>
              </a:ext>
            </a:extLst>
          </p:cNvPr>
          <p:cNvPicPr>
            <a:picLocks noChangeAspect="1"/>
          </p:cNvPicPr>
          <p:nvPr/>
        </p:nvPicPr>
        <p:blipFill>
          <a:blip r:embed="rId5">
            <a:extLst/>
          </a:blip>
          <a:stretch>
            <a:fillRect/>
          </a:stretch>
        </p:blipFill>
        <p:spPr>
          <a:xfrm>
            <a:off x="10033009" y="3001781"/>
            <a:ext cx="3570609" cy="1855680"/>
          </a:xfrm>
          <a:prstGeom prst="rect">
            <a:avLst/>
          </a:prstGeom>
          <a:ln w="12700">
            <a:miter lim="400000"/>
          </a:ln>
        </p:spPr>
      </p:pic>
    </p:spTree>
    <p:extLst>
      <p:ext uri="{BB962C8B-B14F-4D97-AF65-F5344CB8AC3E}">
        <p14:creationId xmlns:p14="http://schemas.microsoft.com/office/powerpoint/2010/main" val="139464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ubrik 1"/>
          <p:cNvSpPr>
            <a:spLocks noGrp="1"/>
          </p:cNvSpPr>
          <p:nvPr>
            <p:ph type="title"/>
          </p:nvPr>
        </p:nvSpPr>
        <p:spPr bwMode="auto">
          <a:xfrm>
            <a:off x="703262" y="960438"/>
            <a:ext cx="10219433" cy="782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r>
              <a:rPr lang="sv-SE" altLang="x-none" dirty="0">
                <a:solidFill>
                  <a:schemeClr val="accent3"/>
                </a:solidFill>
              </a:rPr>
              <a:t>Överenskomna principer och riktlinjer</a:t>
            </a:r>
            <a:endParaRPr lang="x-none" altLang="x-none" dirty="0">
              <a:solidFill>
                <a:schemeClr val="accent3"/>
              </a:solidFill>
            </a:endParaRPr>
          </a:p>
        </p:txBody>
      </p:sp>
      <p:sp>
        <p:nvSpPr>
          <p:cNvPr id="29698" name="Platshållare för text 2"/>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0" indent="0">
              <a:buNone/>
            </a:pPr>
            <a:r>
              <a:rPr lang="sv-SE" b="1" dirty="0"/>
              <a:t>Nationella grunddata ska: </a:t>
            </a:r>
          </a:p>
          <a:p>
            <a:pPr marL="514350" indent="-514350">
              <a:buAutoNum type="arabicParenBoth"/>
            </a:pPr>
            <a:r>
              <a:rPr lang="sv-SE" dirty="0"/>
              <a:t>ge samhällsnytta, </a:t>
            </a:r>
          </a:p>
          <a:p>
            <a:pPr marL="514350" indent="-514350">
              <a:buAutoNum type="arabicParenBoth"/>
            </a:pPr>
            <a:r>
              <a:rPr lang="sv-SE" dirty="0"/>
              <a:t>kunna nyttjas effektivt och enkelt, </a:t>
            </a:r>
          </a:p>
          <a:p>
            <a:pPr marL="514350" indent="-514350">
              <a:buAutoNum type="arabicParenBoth"/>
            </a:pPr>
            <a:r>
              <a:rPr lang="sv-SE" dirty="0"/>
              <a:t>stödja ”en uppgift en gång”, </a:t>
            </a:r>
          </a:p>
          <a:p>
            <a:pPr marL="514350" indent="-514350">
              <a:buAutoNum type="arabicParenBoth"/>
            </a:pPr>
            <a:r>
              <a:rPr lang="sv-SE" dirty="0"/>
              <a:t>följa fastställda krav,</a:t>
            </a:r>
          </a:p>
          <a:p>
            <a:pPr marL="514350" indent="-514350">
              <a:buAutoNum type="arabicParenBoth"/>
            </a:pPr>
            <a:r>
              <a:rPr lang="sv-SE" dirty="0"/>
              <a:t>vara kombinerbara, </a:t>
            </a:r>
          </a:p>
          <a:p>
            <a:pPr marL="514350" indent="-514350">
              <a:buAutoNum type="arabicParenBoth"/>
            </a:pPr>
            <a:r>
              <a:rPr lang="sv-SE" dirty="0"/>
              <a:t>beskrivas, </a:t>
            </a:r>
          </a:p>
          <a:p>
            <a:pPr marL="514350" indent="-514350">
              <a:buAutoNum type="arabicParenBoth"/>
            </a:pPr>
            <a:r>
              <a:rPr lang="sv-SE" dirty="0"/>
              <a:t>behandlas på ett säkert sätt.</a:t>
            </a:r>
          </a:p>
          <a:p>
            <a:endParaRPr lang="x-none" altLang="x-none" dirty="0"/>
          </a:p>
        </p:txBody>
      </p:sp>
      <p:pic>
        <p:nvPicPr>
          <p:cNvPr id="5" name="Bild" descr="Bild">
            <a:extLst>
              <a:ext uri="{FF2B5EF4-FFF2-40B4-BE49-F238E27FC236}">
                <a16:creationId xmlns:a16="http://schemas.microsoft.com/office/drawing/2014/main" id="{822854A7-694D-470C-8695-CCC7A08D7F4B}"/>
              </a:ext>
            </a:extLst>
          </p:cNvPr>
          <p:cNvPicPr>
            <a:picLocks noChangeAspect="1"/>
          </p:cNvPicPr>
          <p:nvPr/>
        </p:nvPicPr>
        <p:blipFill>
          <a:blip r:embed="rId3">
            <a:extLst/>
          </a:blip>
          <a:stretch>
            <a:fillRect/>
          </a:stretch>
        </p:blipFill>
        <p:spPr>
          <a:xfrm>
            <a:off x="7884000" y="4167448"/>
            <a:ext cx="3554220" cy="1729796"/>
          </a:xfrm>
          <a:prstGeom prst="rect">
            <a:avLst/>
          </a:prstGeom>
          <a:ln w="12700">
            <a:miter lim="400000"/>
          </a:ln>
        </p:spPr>
      </p:pic>
      <p:pic>
        <p:nvPicPr>
          <p:cNvPr id="6" name="Bild">
            <a:extLst>
              <a:ext uri="{FF2B5EF4-FFF2-40B4-BE49-F238E27FC236}">
                <a16:creationId xmlns:a16="http://schemas.microsoft.com/office/drawing/2014/main" id="{FD23D9FE-5B19-47C3-A246-49A7451704CF}"/>
              </a:ext>
            </a:extLst>
          </p:cNvPr>
          <p:cNvPicPr>
            <a:picLocks noChangeAspect="1"/>
          </p:cNvPicPr>
          <p:nvPr/>
        </p:nvPicPr>
        <p:blipFill>
          <a:blip r:embed="rId4"/>
          <a:stretch>
            <a:fillRect/>
          </a:stretch>
        </p:blipFill>
        <p:spPr>
          <a:xfrm>
            <a:off x="9967055" y="5261017"/>
            <a:ext cx="3570609" cy="1770549"/>
          </a:xfrm>
          <a:prstGeom prst="rect">
            <a:avLst/>
          </a:prstGeom>
          <a:ln w="12700">
            <a:miter lim="400000"/>
          </a:ln>
        </p:spPr>
      </p:pic>
      <p:pic>
        <p:nvPicPr>
          <p:cNvPr id="7" name="Bild" descr="Bild">
            <a:extLst>
              <a:ext uri="{FF2B5EF4-FFF2-40B4-BE49-F238E27FC236}">
                <a16:creationId xmlns:a16="http://schemas.microsoft.com/office/drawing/2014/main" id="{044496DF-442F-4D57-8303-F29EEBE5E2B0}"/>
              </a:ext>
            </a:extLst>
          </p:cNvPr>
          <p:cNvPicPr>
            <a:picLocks noChangeAspect="1"/>
          </p:cNvPicPr>
          <p:nvPr/>
        </p:nvPicPr>
        <p:blipFill>
          <a:blip r:embed="rId5">
            <a:extLst/>
          </a:blip>
          <a:stretch>
            <a:fillRect/>
          </a:stretch>
        </p:blipFill>
        <p:spPr>
          <a:xfrm>
            <a:off x="10033009" y="3001781"/>
            <a:ext cx="3570609" cy="1855680"/>
          </a:xfrm>
          <a:prstGeom prst="rect">
            <a:avLst/>
          </a:prstGeom>
          <a:ln w="12700">
            <a:miter lim="400000"/>
          </a:ln>
        </p:spPr>
      </p:pic>
    </p:spTree>
    <p:extLst>
      <p:ext uri="{BB962C8B-B14F-4D97-AF65-F5344CB8AC3E}">
        <p14:creationId xmlns:p14="http://schemas.microsoft.com/office/powerpoint/2010/main" val="78008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0B0F840E-A930-49B7-9957-9777CFDC3244}"/>
              </a:ext>
            </a:extLst>
          </p:cNvPr>
          <p:cNvPicPr>
            <a:picLocks noGrp="1" noChangeAspect="1"/>
          </p:cNvPicPr>
          <p:nvPr>
            <p:ph type="pic" sz="quarter" idx="11"/>
          </p:nvPr>
        </p:nvPicPr>
        <p:blipFill>
          <a:blip r:embed="rId3"/>
          <a:srcRect t="10674" b="10674"/>
          <a:stretch>
            <a:fillRect/>
          </a:stretch>
        </p:blipFill>
        <p:spPr>
          <a:xfrm>
            <a:off x="0" y="0"/>
            <a:ext cx="12192000" cy="6851650"/>
          </a:xfrm>
        </p:spPr>
      </p:pic>
      <p:sp>
        <p:nvSpPr>
          <p:cNvPr id="3" name="Rubrik 2">
            <a:extLst>
              <a:ext uri="{FF2B5EF4-FFF2-40B4-BE49-F238E27FC236}">
                <a16:creationId xmlns:a16="http://schemas.microsoft.com/office/drawing/2014/main" id="{46D7D8F4-9A6D-457E-86BC-EAB1DDD656A0}"/>
              </a:ext>
            </a:extLst>
          </p:cNvPr>
          <p:cNvSpPr>
            <a:spLocks noGrp="1"/>
          </p:cNvSpPr>
          <p:nvPr>
            <p:ph type="title"/>
          </p:nvPr>
        </p:nvSpPr>
        <p:spPr>
          <a:xfrm>
            <a:off x="1892300" y="3428999"/>
            <a:ext cx="8980604" cy="2759150"/>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lstStyle/>
          <a:p>
            <a:br>
              <a:rPr lang="sv-SE" sz="4800" b="1" dirty="0">
                <a:solidFill>
                  <a:schemeClr val="bg1"/>
                </a:solidFill>
                <a:latin typeface="Ubuntu Light" panose="020B0304030602030204" pitchFamily="34" charset="0"/>
              </a:rPr>
            </a:br>
            <a:r>
              <a:rPr lang="sv-SE" sz="4800" b="1" dirty="0">
                <a:solidFill>
                  <a:schemeClr val="bg1"/>
                </a:solidFill>
                <a:latin typeface="Ubuntu Light" panose="020B0304030602030204" pitchFamily="34" charset="0"/>
              </a:rPr>
              <a:t>Tack för oss!</a:t>
            </a:r>
            <a:br>
              <a:rPr lang="sv-SE" sz="4800" b="1" dirty="0">
                <a:solidFill>
                  <a:schemeClr val="bg1"/>
                </a:solidFill>
                <a:latin typeface="Ubuntu Light" panose="020B0304030602030204" pitchFamily="34" charset="0"/>
              </a:rPr>
            </a:br>
            <a:br>
              <a:rPr lang="sv-SE" sz="4800" b="1" dirty="0">
                <a:solidFill>
                  <a:schemeClr val="bg1"/>
                </a:solidFill>
                <a:latin typeface="Ubuntu Light" panose="020B0304030602030204" pitchFamily="34" charset="0"/>
              </a:rPr>
            </a:br>
            <a:r>
              <a:rPr lang="sv-SE" sz="1800" b="1" dirty="0">
                <a:solidFill>
                  <a:schemeClr val="bg1"/>
                </a:solidFill>
              </a:rPr>
              <a:t>dataportal.se | info@digg.se</a:t>
            </a:r>
            <a:br>
              <a:rPr lang="sv-SE" sz="1800" b="1" dirty="0">
                <a:solidFill>
                  <a:schemeClr val="bg1"/>
                </a:solidFill>
              </a:rPr>
            </a:br>
            <a:br>
              <a:rPr lang="sv-SE" sz="1800" b="1" dirty="0">
                <a:solidFill>
                  <a:schemeClr val="bg1"/>
                </a:solidFill>
              </a:rPr>
            </a:br>
            <a:br>
              <a:rPr lang="sv-SE" sz="1800" b="1" dirty="0">
                <a:solidFill>
                  <a:schemeClr val="bg1"/>
                </a:solidFill>
              </a:rPr>
            </a:br>
            <a:br>
              <a:rPr lang="sv-SE" sz="4800" b="1" dirty="0">
                <a:solidFill>
                  <a:schemeClr val="bg1"/>
                </a:solidFill>
              </a:rPr>
            </a:br>
            <a:endParaRPr lang="sv-SE" sz="4800" b="1" dirty="0">
              <a:solidFill>
                <a:schemeClr val="bg1"/>
              </a:solidFill>
              <a:latin typeface="Ubuntu" panose="020B0504030602030204" pitchFamily="34" charset="0"/>
            </a:endParaRPr>
          </a:p>
        </p:txBody>
      </p:sp>
    </p:spTree>
    <p:extLst>
      <p:ext uri="{BB962C8B-B14F-4D97-AF65-F5344CB8AC3E}">
        <p14:creationId xmlns:p14="http://schemas.microsoft.com/office/powerpoint/2010/main" val="1085279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3">
            <a:extLst>
              <a:ext uri="{FF2B5EF4-FFF2-40B4-BE49-F238E27FC236}">
                <a16:creationId xmlns:a16="http://schemas.microsoft.com/office/drawing/2014/main" id="{66506DF6-E7AB-4A35-8C2F-B18F5783907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860" b="7860"/>
          <a:stretch>
            <a:fillRect/>
          </a:stretch>
        </p:blipFill>
        <p:spPr>
          <a:xfrm>
            <a:off x="0" y="-45021"/>
            <a:ext cx="12341276" cy="6935540"/>
          </a:xfrm>
          <a:prstGeom prst="rect">
            <a:avLst/>
          </a:prstGeom>
        </p:spPr>
      </p:pic>
      <p:sp>
        <p:nvSpPr>
          <p:cNvPr id="2" name="Rektangel 1">
            <a:extLst>
              <a:ext uri="{FF2B5EF4-FFF2-40B4-BE49-F238E27FC236}">
                <a16:creationId xmlns:a16="http://schemas.microsoft.com/office/drawing/2014/main" id="{7CDC5EE1-E084-4812-92A5-CCBFE7B8CE00}"/>
              </a:ext>
            </a:extLst>
          </p:cNvPr>
          <p:cNvSpPr/>
          <p:nvPr/>
        </p:nvSpPr>
        <p:spPr>
          <a:xfrm rot="21131346">
            <a:off x="-450373" y="-497416"/>
            <a:ext cx="6543521" cy="7846483"/>
          </a:xfrm>
          <a:prstGeom prst="rect">
            <a:avLst/>
          </a:pr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4" name="Rubrik 3">
            <a:extLst>
              <a:ext uri="{FF2B5EF4-FFF2-40B4-BE49-F238E27FC236}">
                <a16:creationId xmlns:a16="http://schemas.microsoft.com/office/drawing/2014/main" id="{F297D4E4-C8A3-4B06-BE29-0CC6D7A314EE}"/>
              </a:ext>
            </a:extLst>
          </p:cNvPr>
          <p:cNvSpPr>
            <a:spLocks noGrp="1"/>
          </p:cNvSpPr>
          <p:nvPr>
            <p:ph type="title"/>
          </p:nvPr>
        </p:nvSpPr>
        <p:spPr>
          <a:xfrm>
            <a:off x="520543" y="1104043"/>
            <a:ext cx="11043383" cy="2324957"/>
          </a:xfrm>
        </p:spPr>
        <p:txBody>
          <a:bodyPr/>
          <a:lstStyle/>
          <a:p>
            <a:pPr algn="l"/>
            <a:r>
              <a:rPr lang="sv-SE" b="1" dirty="0">
                <a:solidFill>
                  <a:schemeClr val="bg2">
                    <a:lumMod val="25000"/>
                  </a:schemeClr>
                </a:solidFill>
              </a:rPr>
              <a:t>Dagens agenda</a:t>
            </a:r>
            <a:br>
              <a:rPr lang="sv-SE" sz="2800" dirty="0">
                <a:solidFill>
                  <a:schemeClr val="bg2">
                    <a:lumMod val="25000"/>
                  </a:schemeClr>
                </a:solidFill>
              </a:rPr>
            </a:br>
            <a:br>
              <a:rPr lang="sv-SE" sz="2800" dirty="0">
                <a:solidFill>
                  <a:schemeClr val="bg2">
                    <a:lumMod val="25000"/>
                  </a:schemeClr>
                </a:solidFill>
              </a:rPr>
            </a:br>
            <a:r>
              <a:rPr lang="sv-SE" sz="2800" dirty="0">
                <a:solidFill>
                  <a:schemeClr val="bg2">
                    <a:lumMod val="25000"/>
                  </a:schemeClr>
                </a:solidFill>
              </a:rPr>
              <a:t>Bakgrund – om DIGG</a:t>
            </a:r>
            <a:br>
              <a:rPr lang="sv-SE" sz="2800" dirty="0">
                <a:solidFill>
                  <a:schemeClr val="bg2">
                    <a:lumMod val="25000"/>
                  </a:schemeClr>
                </a:solidFill>
              </a:rPr>
            </a:br>
            <a:r>
              <a:rPr lang="sv-SE" sz="2800" dirty="0">
                <a:solidFill>
                  <a:schemeClr val="bg2">
                    <a:lumMod val="25000"/>
                  </a:schemeClr>
                </a:solidFill>
              </a:rPr>
              <a:t>Utvecklingen av Sveriges </a:t>
            </a:r>
            <a:r>
              <a:rPr lang="sv-SE" sz="2800" dirty="0" err="1">
                <a:solidFill>
                  <a:schemeClr val="bg2">
                    <a:lumMod val="25000"/>
                  </a:schemeClr>
                </a:solidFill>
              </a:rPr>
              <a:t>dataportal</a:t>
            </a:r>
            <a:br>
              <a:rPr lang="sv-SE" sz="2800" dirty="0">
                <a:solidFill>
                  <a:schemeClr val="bg2">
                    <a:lumMod val="25000"/>
                  </a:schemeClr>
                </a:solidFill>
              </a:rPr>
            </a:br>
            <a:r>
              <a:rPr lang="sv-SE" sz="2800" dirty="0">
                <a:solidFill>
                  <a:schemeClr val="bg2">
                    <a:lumMod val="25000"/>
                  </a:schemeClr>
                </a:solidFill>
              </a:rPr>
              <a:t>Ramverk för data och </a:t>
            </a:r>
            <a:r>
              <a:rPr lang="sv-SE" sz="2800" dirty="0" err="1">
                <a:solidFill>
                  <a:schemeClr val="bg2">
                    <a:lumMod val="25000"/>
                  </a:schemeClr>
                </a:solidFill>
              </a:rPr>
              <a:t>interoperabilitet</a:t>
            </a:r>
            <a:br>
              <a:rPr lang="sv-SE" sz="2800" dirty="0">
                <a:solidFill>
                  <a:schemeClr val="bg2">
                    <a:lumMod val="25000"/>
                  </a:schemeClr>
                </a:solidFill>
              </a:rPr>
            </a:br>
            <a:endParaRPr lang="sv-SE" sz="2800" dirty="0">
              <a:solidFill>
                <a:schemeClr val="bg2">
                  <a:lumMod val="25000"/>
                </a:schemeClr>
              </a:solidFill>
            </a:endParaRPr>
          </a:p>
        </p:txBody>
      </p:sp>
      <p:sp>
        <p:nvSpPr>
          <p:cNvPr id="7" name="Rubrik 3">
            <a:extLst>
              <a:ext uri="{FF2B5EF4-FFF2-40B4-BE49-F238E27FC236}">
                <a16:creationId xmlns:a16="http://schemas.microsoft.com/office/drawing/2014/main" id="{7E897115-AF43-4FB3-BF00-F9D53AFFDF7A}"/>
              </a:ext>
            </a:extLst>
          </p:cNvPr>
          <p:cNvSpPr txBox="1">
            <a:spLocks/>
          </p:cNvSpPr>
          <p:nvPr/>
        </p:nvSpPr>
        <p:spPr>
          <a:xfrm>
            <a:off x="520542" y="4971258"/>
            <a:ext cx="5232557" cy="1010442"/>
          </a:xfrm>
          <a:prstGeom prst="rect">
            <a:avLst/>
          </a:prstGeom>
          <a:noFill/>
        </p:spPr>
        <p:txBody>
          <a:bodyPr/>
          <a:lstStyle>
            <a:lvl1pPr algn="ctr" rtl="0" eaLnBrk="1" fontAlgn="base" hangingPunct="1">
              <a:lnSpc>
                <a:spcPct val="90000"/>
              </a:lnSpc>
              <a:spcBef>
                <a:spcPct val="0"/>
              </a:spcBef>
              <a:spcAft>
                <a:spcPct val="0"/>
              </a:spcAft>
              <a:defRPr sz="4400" b="0" i="0" kern="1200">
                <a:solidFill>
                  <a:srgbClr val="D78171"/>
                </a:solidFill>
                <a:latin typeface="Ubuntu Light" charset="0"/>
                <a:ea typeface="Ubuntu Light" charset="0"/>
                <a:cs typeface="Ubuntu Light" charset="0"/>
              </a:defRPr>
            </a:lvl1pPr>
            <a:lvl2pPr algn="l" rtl="0" eaLnBrk="1" fontAlgn="base" hangingPunct="1">
              <a:lnSpc>
                <a:spcPct val="90000"/>
              </a:lnSpc>
              <a:spcBef>
                <a:spcPct val="0"/>
              </a:spcBef>
              <a:spcAft>
                <a:spcPct val="0"/>
              </a:spcAft>
              <a:defRPr sz="4400">
                <a:solidFill>
                  <a:schemeClr val="tx1"/>
                </a:solidFill>
                <a:latin typeface="Calibri Light" charset="0"/>
              </a:defRPr>
            </a:lvl2pPr>
            <a:lvl3pPr algn="l" rtl="0" eaLnBrk="1" fontAlgn="base" hangingPunct="1">
              <a:lnSpc>
                <a:spcPct val="90000"/>
              </a:lnSpc>
              <a:spcBef>
                <a:spcPct val="0"/>
              </a:spcBef>
              <a:spcAft>
                <a:spcPct val="0"/>
              </a:spcAft>
              <a:defRPr sz="4400">
                <a:solidFill>
                  <a:schemeClr val="tx1"/>
                </a:solidFill>
                <a:latin typeface="Calibri Light" charset="0"/>
              </a:defRPr>
            </a:lvl3pPr>
            <a:lvl4pPr algn="l" rtl="0" eaLnBrk="1" fontAlgn="base" hangingPunct="1">
              <a:lnSpc>
                <a:spcPct val="90000"/>
              </a:lnSpc>
              <a:spcBef>
                <a:spcPct val="0"/>
              </a:spcBef>
              <a:spcAft>
                <a:spcPct val="0"/>
              </a:spcAft>
              <a:defRPr sz="4400">
                <a:solidFill>
                  <a:schemeClr val="tx1"/>
                </a:solidFill>
                <a:latin typeface="Calibri Light" charset="0"/>
              </a:defRPr>
            </a:lvl4pPr>
            <a:lvl5pPr algn="l" rtl="0" eaLnBrk="1" fontAlgn="base" hangingPunct="1">
              <a:lnSpc>
                <a:spcPct val="90000"/>
              </a:lnSpc>
              <a:spcBef>
                <a:spcPct val="0"/>
              </a:spcBef>
              <a:spcAft>
                <a:spcPct val="0"/>
              </a:spcAft>
              <a:defRPr sz="4400">
                <a:solidFill>
                  <a:schemeClr val="tx1"/>
                </a:solidFill>
                <a:latin typeface="Calibri Light"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pPr algn="l"/>
            <a:r>
              <a:rPr lang="sv-SE" sz="2000" b="1" dirty="0">
                <a:solidFill>
                  <a:schemeClr val="bg1"/>
                </a:solidFill>
              </a:rPr>
              <a:t>DIGG</a:t>
            </a:r>
          </a:p>
          <a:p>
            <a:pPr algn="l"/>
            <a:r>
              <a:rPr lang="sv-SE" sz="2000" b="1" dirty="0" err="1">
                <a:solidFill>
                  <a:schemeClr val="bg1"/>
                </a:solidFill>
              </a:rPr>
              <a:t>Faglig</a:t>
            </a:r>
            <a:r>
              <a:rPr lang="sv-SE" sz="2000" b="1" dirty="0">
                <a:solidFill>
                  <a:schemeClr val="bg1"/>
                </a:solidFill>
              </a:rPr>
              <a:t> arena för informationsförvaltning </a:t>
            </a:r>
          </a:p>
          <a:p>
            <a:pPr algn="l"/>
            <a:r>
              <a:rPr lang="sv-SE" sz="1800" dirty="0">
                <a:solidFill>
                  <a:schemeClr val="bg1"/>
                </a:solidFill>
              </a:rPr>
              <a:t>28 jan 2021</a:t>
            </a:r>
          </a:p>
        </p:txBody>
      </p:sp>
    </p:spTree>
    <p:extLst>
      <p:ext uri="{BB962C8B-B14F-4D97-AF65-F5344CB8AC3E}">
        <p14:creationId xmlns:p14="http://schemas.microsoft.com/office/powerpoint/2010/main" val="723582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3">
            <a:extLst>
              <a:ext uri="{FF2B5EF4-FFF2-40B4-BE49-F238E27FC236}">
                <a16:creationId xmlns:a16="http://schemas.microsoft.com/office/drawing/2014/main" id="{66506DF6-E7AB-4A35-8C2F-B18F5783907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860" b="7860"/>
          <a:stretch>
            <a:fillRect/>
          </a:stretch>
        </p:blipFill>
        <p:spPr>
          <a:xfrm>
            <a:off x="0" y="-45021"/>
            <a:ext cx="12341276" cy="6935540"/>
          </a:xfrm>
          <a:prstGeom prst="rect">
            <a:avLst/>
          </a:prstGeom>
        </p:spPr>
      </p:pic>
      <p:sp>
        <p:nvSpPr>
          <p:cNvPr id="2" name="Rektangel 1">
            <a:extLst>
              <a:ext uri="{FF2B5EF4-FFF2-40B4-BE49-F238E27FC236}">
                <a16:creationId xmlns:a16="http://schemas.microsoft.com/office/drawing/2014/main" id="{7CDC5EE1-E084-4812-92A5-CCBFE7B8CE00}"/>
              </a:ext>
            </a:extLst>
          </p:cNvPr>
          <p:cNvSpPr/>
          <p:nvPr/>
        </p:nvSpPr>
        <p:spPr>
          <a:xfrm rot="21131346">
            <a:off x="-450373" y="-497416"/>
            <a:ext cx="6543521" cy="7846483"/>
          </a:xfrm>
          <a:prstGeom prst="rect">
            <a:avLst/>
          </a:pr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4" name="Rubrik 3">
            <a:extLst>
              <a:ext uri="{FF2B5EF4-FFF2-40B4-BE49-F238E27FC236}">
                <a16:creationId xmlns:a16="http://schemas.microsoft.com/office/drawing/2014/main" id="{F297D4E4-C8A3-4B06-BE29-0CC6D7A314EE}"/>
              </a:ext>
            </a:extLst>
          </p:cNvPr>
          <p:cNvSpPr>
            <a:spLocks noGrp="1"/>
          </p:cNvSpPr>
          <p:nvPr>
            <p:ph type="title"/>
          </p:nvPr>
        </p:nvSpPr>
        <p:spPr>
          <a:xfrm>
            <a:off x="520543" y="1104043"/>
            <a:ext cx="11043383" cy="2324957"/>
          </a:xfrm>
        </p:spPr>
        <p:txBody>
          <a:bodyPr/>
          <a:lstStyle/>
          <a:p>
            <a:pPr algn="l"/>
            <a:r>
              <a:rPr lang="sv-SE" b="1" dirty="0">
                <a:solidFill>
                  <a:schemeClr val="bg2">
                    <a:lumMod val="25000"/>
                  </a:schemeClr>
                </a:solidFill>
              </a:rPr>
              <a:t>Dagens agenda</a:t>
            </a:r>
            <a:br>
              <a:rPr lang="sv-SE" sz="2800" dirty="0">
                <a:solidFill>
                  <a:schemeClr val="bg2">
                    <a:lumMod val="25000"/>
                  </a:schemeClr>
                </a:solidFill>
              </a:rPr>
            </a:br>
            <a:br>
              <a:rPr lang="sv-SE" sz="2800" dirty="0">
                <a:solidFill>
                  <a:schemeClr val="bg2">
                    <a:lumMod val="25000"/>
                  </a:schemeClr>
                </a:solidFill>
              </a:rPr>
            </a:br>
            <a:r>
              <a:rPr lang="sv-SE" sz="2800" b="1" dirty="0">
                <a:solidFill>
                  <a:schemeClr val="bg2">
                    <a:lumMod val="25000"/>
                  </a:schemeClr>
                </a:solidFill>
                <a:sym typeface="Wingdings" panose="05000000000000000000" pitchFamily="2" charset="2"/>
              </a:rPr>
              <a:t> </a:t>
            </a:r>
            <a:r>
              <a:rPr lang="sv-SE" sz="2800" b="1" dirty="0">
                <a:solidFill>
                  <a:schemeClr val="bg2">
                    <a:lumMod val="25000"/>
                  </a:schemeClr>
                </a:solidFill>
              </a:rPr>
              <a:t>Bakgrund – om DIGG</a:t>
            </a:r>
            <a:br>
              <a:rPr lang="sv-SE" sz="2800" dirty="0">
                <a:solidFill>
                  <a:schemeClr val="bg2">
                    <a:lumMod val="25000"/>
                  </a:schemeClr>
                </a:solidFill>
              </a:rPr>
            </a:br>
            <a:r>
              <a:rPr lang="sv-SE" sz="2800" dirty="0">
                <a:solidFill>
                  <a:schemeClr val="bg2">
                    <a:lumMod val="25000"/>
                  </a:schemeClr>
                </a:solidFill>
              </a:rPr>
              <a:t>Utvecklingen av Sveriges </a:t>
            </a:r>
            <a:r>
              <a:rPr lang="sv-SE" sz="2800" dirty="0" err="1">
                <a:solidFill>
                  <a:schemeClr val="bg2">
                    <a:lumMod val="25000"/>
                  </a:schemeClr>
                </a:solidFill>
              </a:rPr>
              <a:t>dataportal</a:t>
            </a:r>
            <a:br>
              <a:rPr lang="sv-SE" sz="2800" dirty="0">
                <a:solidFill>
                  <a:schemeClr val="bg2">
                    <a:lumMod val="25000"/>
                  </a:schemeClr>
                </a:solidFill>
              </a:rPr>
            </a:br>
            <a:r>
              <a:rPr lang="sv-SE" sz="2800" dirty="0">
                <a:solidFill>
                  <a:schemeClr val="bg2">
                    <a:lumMod val="25000"/>
                  </a:schemeClr>
                </a:solidFill>
              </a:rPr>
              <a:t>Ramverk för data och </a:t>
            </a:r>
            <a:r>
              <a:rPr lang="sv-SE" sz="2800" dirty="0" err="1">
                <a:solidFill>
                  <a:schemeClr val="bg2">
                    <a:lumMod val="25000"/>
                  </a:schemeClr>
                </a:solidFill>
              </a:rPr>
              <a:t>interoperabilitet</a:t>
            </a:r>
            <a:br>
              <a:rPr lang="sv-SE" sz="2800" dirty="0">
                <a:solidFill>
                  <a:schemeClr val="bg2">
                    <a:lumMod val="25000"/>
                  </a:schemeClr>
                </a:solidFill>
              </a:rPr>
            </a:br>
            <a:endParaRPr lang="sv-SE" sz="2800" dirty="0">
              <a:solidFill>
                <a:schemeClr val="bg2">
                  <a:lumMod val="25000"/>
                </a:schemeClr>
              </a:solidFill>
            </a:endParaRPr>
          </a:p>
        </p:txBody>
      </p:sp>
    </p:spTree>
    <p:extLst>
      <p:ext uri="{BB962C8B-B14F-4D97-AF65-F5344CB8AC3E}">
        <p14:creationId xmlns:p14="http://schemas.microsoft.com/office/powerpoint/2010/main" val="3187128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 1"/>
          <p:cNvGrpSpPr>
            <a:grpSpLocks noChangeAspect="1"/>
          </p:cNvGrpSpPr>
          <p:nvPr/>
        </p:nvGrpSpPr>
        <p:grpSpPr>
          <a:xfrm>
            <a:off x="6643774" y="1049901"/>
            <a:ext cx="4325331" cy="3765600"/>
            <a:chOff x="5412674" y="993194"/>
            <a:chExt cx="6390732" cy="5563722"/>
          </a:xfrm>
        </p:grpSpPr>
        <p:pic>
          <p:nvPicPr>
            <p:cNvPr id="6" name="Bildobjekt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1157" y="993195"/>
              <a:ext cx="3322249" cy="2217708"/>
            </a:xfrm>
            <a:prstGeom prst="rect">
              <a:avLst/>
            </a:prstGeom>
          </p:spPr>
        </p:pic>
        <p:pic>
          <p:nvPicPr>
            <p:cNvPr id="7" name="Bildobjekt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9940" y="3210903"/>
              <a:ext cx="5012513" cy="3346013"/>
            </a:xfrm>
            <a:prstGeom prst="rect">
              <a:avLst/>
            </a:prstGeom>
          </p:spPr>
        </p:pic>
        <p:pic>
          <p:nvPicPr>
            <p:cNvPr id="3" name="Bildobjekt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2674" y="993194"/>
              <a:ext cx="4024835" cy="2686707"/>
            </a:xfrm>
            <a:prstGeom prst="rect">
              <a:avLst/>
            </a:prstGeom>
          </p:spPr>
        </p:pic>
      </p:grpSp>
      <p:sp>
        <p:nvSpPr>
          <p:cNvPr id="8" name="Platshållare för text 3"/>
          <p:cNvSpPr txBox="1">
            <a:spLocks/>
          </p:cNvSpPr>
          <p:nvPr/>
        </p:nvSpPr>
        <p:spPr bwMode="auto">
          <a:xfrm>
            <a:off x="679365" y="2672261"/>
            <a:ext cx="3137688" cy="7842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600" b="0" i="0" kern="1200" baseline="0">
                <a:solidFill>
                  <a:srgbClr val="695F59"/>
                </a:solidFill>
                <a:latin typeface="Crimson Text" charset="0"/>
                <a:ea typeface="Crimson Text" charset="0"/>
                <a:cs typeface="Crimson Text"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sv-SE" altLang="sv-SE" sz="4400" dirty="0">
                <a:latin typeface="Crimson Text" panose="02000503000000000000" pitchFamily="2" charset="0"/>
                <a:ea typeface="Crimson Text" panose="02000503000000000000" pitchFamily="2" charset="0"/>
                <a:cs typeface="Crimson Text" panose="02000503000000000000" pitchFamily="2" charset="0"/>
              </a:rPr>
              <a:t>Ca 70 </a:t>
            </a:r>
          </a:p>
          <a:p>
            <a:pPr marL="0" indent="0">
              <a:spcBef>
                <a:spcPts val="0"/>
              </a:spcBef>
              <a:buNone/>
            </a:pPr>
            <a:r>
              <a:rPr lang="sv-SE" altLang="sv-SE" dirty="0">
                <a:latin typeface="Crimson Text" panose="02000503000000000000" pitchFamily="2" charset="0"/>
                <a:ea typeface="Crimson Text" panose="02000503000000000000" pitchFamily="2" charset="0"/>
                <a:cs typeface="Crimson Text" panose="02000503000000000000" pitchFamily="2" charset="0"/>
              </a:rPr>
              <a:t>medarbetare</a:t>
            </a:r>
          </a:p>
        </p:txBody>
      </p:sp>
      <p:sp>
        <p:nvSpPr>
          <p:cNvPr id="9" name="Platshållare för text 3"/>
          <p:cNvSpPr txBox="1">
            <a:spLocks/>
          </p:cNvSpPr>
          <p:nvPr/>
        </p:nvSpPr>
        <p:spPr bwMode="auto">
          <a:xfrm>
            <a:off x="634174" y="1015720"/>
            <a:ext cx="2437051" cy="12323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600" b="0" i="0" kern="1200" baseline="0">
                <a:solidFill>
                  <a:srgbClr val="695F59"/>
                </a:solidFill>
                <a:latin typeface="Crimson Text" charset="0"/>
                <a:ea typeface="Crimson Text" charset="0"/>
                <a:cs typeface="Crimson Text"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altLang="sv-SE" sz="3600" dirty="0">
                <a:latin typeface="Crimson Text" panose="02000503000000000000" pitchFamily="2" charset="0"/>
                <a:ea typeface="Crimson Text" panose="02000503000000000000" pitchFamily="2" charset="0"/>
                <a:cs typeface="Crimson Text" panose="02000503000000000000" pitchFamily="2" charset="0"/>
              </a:rPr>
              <a:t>3 sep 2018 </a:t>
            </a:r>
          </a:p>
          <a:p>
            <a:pPr marL="0" indent="0">
              <a:buNone/>
            </a:pPr>
            <a:r>
              <a:rPr lang="sv-SE" altLang="sv-SE" dirty="0">
                <a:latin typeface="Crimson Text" panose="02000503000000000000" pitchFamily="2" charset="0"/>
                <a:ea typeface="Crimson Text" panose="02000503000000000000" pitchFamily="2" charset="0"/>
                <a:cs typeface="Crimson Text" panose="02000503000000000000" pitchFamily="2" charset="0"/>
              </a:rPr>
              <a:t>invigdes DIGG</a:t>
            </a:r>
          </a:p>
        </p:txBody>
      </p:sp>
      <p:sp>
        <p:nvSpPr>
          <p:cNvPr id="10" name="Platshållare för text 3"/>
          <p:cNvSpPr txBox="1">
            <a:spLocks/>
          </p:cNvSpPr>
          <p:nvPr/>
        </p:nvSpPr>
        <p:spPr bwMode="auto">
          <a:xfrm>
            <a:off x="677589" y="4328607"/>
            <a:ext cx="3052742" cy="14137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600" b="0" i="0" kern="1200" baseline="0">
                <a:solidFill>
                  <a:srgbClr val="695F59"/>
                </a:solidFill>
                <a:latin typeface="Crimson Text" charset="0"/>
                <a:ea typeface="Crimson Text" charset="0"/>
                <a:cs typeface="Crimson Text"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altLang="sv-SE" sz="4000" dirty="0">
                <a:latin typeface="Crimson Text" panose="02000503000000000000" pitchFamily="2" charset="0"/>
                <a:ea typeface="Crimson Text" panose="02000503000000000000" pitchFamily="2" charset="0"/>
                <a:cs typeface="Crimson Text" panose="02000503000000000000" pitchFamily="2" charset="0"/>
              </a:rPr>
              <a:t>Sundsvall</a:t>
            </a:r>
            <a:r>
              <a:rPr lang="sv-SE" altLang="sv-SE" dirty="0">
                <a:latin typeface="Crimson Text" panose="02000503000000000000" pitchFamily="2" charset="0"/>
                <a:ea typeface="Crimson Text" panose="02000503000000000000" pitchFamily="2" charset="0"/>
                <a:cs typeface="Crimson Text" panose="02000503000000000000" pitchFamily="2" charset="0"/>
              </a:rPr>
              <a:t> Huvudkontor</a:t>
            </a:r>
          </a:p>
        </p:txBody>
      </p:sp>
      <p:cxnSp>
        <p:nvCxnSpPr>
          <p:cNvPr id="5" name="Rak koppling 4"/>
          <p:cNvCxnSpPr/>
          <p:nvPr/>
        </p:nvCxnSpPr>
        <p:spPr>
          <a:xfrm>
            <a:off x="677588" y="2524079"/>
            <a:ext cx="237180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Rak koppling 12"/>
          <p:cNvCxnSpPr/>
          <p:nvPr/>
        </p:nvCxnSpPr>
        <p:spPr>
          <a:xfrm>
            <a:off x="677589" y="4008600"/>
            <a:ext cx="237180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Rak koppling 13"/>
          <p:cNvCxnSpPr/>
          <p:nvPr/>
        </p:nvCxnSpPr>
        <p:spPr>
          <a:xfrm>
            <a:off x="3403273" y="3683188"/>
            <a:ext cx="268853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Rak koppling 14"/>
          <p:cNvCxnSpPr/>
          <p:nvPr/>
        </p:nvCxnSpPr>
        <p:spPr>
          <a:xfrm>
            <a:off x="3455372" y="5764169"/>
            <a:ext cx="268853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Rak koppling 20"/>
          <p:cNvCxnSpPr/>
          <p:nvPr/>
        </p:nvCxnSpPr>
        <p:spPr>
          <a:xfrm>
            <a:off x="14601682" y="684655"/>
            <a:ext cx="0" cy="531222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28" name="Picture 4" descr="Sverigekarta Grå - BGA">
            <a:extLst>
              <a:ext uri="{FF2B5EF4-FFF2-40B4-BE49-F238E27FC236}">
                <a16:creationId xmlns:a16="http://schemas.microsoft.com/office/drawing/2014/main" id="{3AB76450-0918-42EE-B62C-2E56BD457EF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526" b="86273" l="24941" r="76841">
                        <a14:foregroundMark x1="52197" y1="9651" x2="43052" y2="15308"/>
                        <a14:foregroundMark x1="43052" y1="15308" x2="32720" y2="33028"/>
                        <a14:foregroundMark x1="32720" y1="33028" x2="27257" y2="86314"/>
                        <a14:foregroundMark x1="27257" y1="86314" x2="38717" y2="89226"/>
                        <a14:foregroundMark x1="38717" y1="89226" x2="50831" y2="86190"/>
                        <a14:foregroundMark x1="50831" y1="86190" x2="62233" y2="78993"/>
                        <a14:foregroundMark x1="62233" y1="78993" x2="64192" y2="68178"/>
                        <a14:foregroundMark x1="64192" y1="68178" x2="52257" y2="52579"/>
                        <a14:foregroundMark x1="52257" y1="52579" x2="62411" y2="46215"/>
                        <a14:foregroundMark x1="62411" y1="46215" x2="79335" y2="30200"/>
                        <a14:foregroundMark x1="79335" y1="30200" x2="78444" y2="15599"/>
                        <a14:foregroundMark x1="78444" y1="15599" x2="67043" y2="7072"/>
                        <a14:foregroundMark x1="67043" y1="7072" x2="52019" y2="9567"/>
                        <a14:foregroundMark x1="52019" y1="9567" x2="49466" y2="11106"/>
                        <a14:foregroundMark x1="54276" y1="86065" x2="45249" y2="91306"/>
                        <a14:foregroundMark x1="45249" y1="91306" x2="33373" y2="91805"/>
                        <a14:foregroundMark x1="33373" y1="91805" x2="25891" y2="85067"/>
                        <a14:foregroundMark x1="25891" y1="85067" x2="27553" y2="82696"/>
                        <a14:foregroundMark x1="75772" y1="13270" x2="76841" y2="34817"/>
                        <a14:foregroundMark x1="28266" y1="88478" x2="39252" y2="90308"/>
                        <a14:foregroundMark x1="39252" y1="90308" x2="49109" y2="86314"/>
                        <a14:foregroundMark x1="49109" y1="86314" x2="49109" y2="86314"/>
                        <a14:foregroundMark x1="30998" y1="38894" x2="24941" y2="47463"/>
                        <a14:foregroundMark x1="24941" y1="47463" x2="29276" y2="65932"/>
                      </a14:backgroundRemoval>
                    </a14:imgEffect>
                  </a14:imgLayer>
                </a14:imgProps>
              </a:ext>
              <a:ext uri="{28A0092B-C50C-407E-A947-70E740481C1C}">
                <a14:useLocalDpi xmlns:a14="http://schemas.microsoft.com/office/drawing/2010/main" val="0"/>
              </a:ext>
            </a:extLst>
          </a:blip>
          <a:srcRect l="19616" t="9102" r="21710" b="7305"/>
          <a:stretch/>
        </p:blipFill>
        <p:spPr bwMode="auto">
          <a:xfrm>
            <a:off x="2734748" y="-29968"/>
            <a:ext cx="2490452" cy="5065466"/>
          </a:xfrm>
          <a:prstGeom prst="rect">
            <a:avLst/>
          </a:prstGeom>
          <a:noFill/>
          <a:extLst>
            <a:ext uri="{909E8E84-426E-40DD-AFC4-6F175D3DCCD1}">
              <a14:hiddenFill xmlns:a14="http://schemas.microsoft.com/office/drawing/2010/main">
                <a:solidFill>
                  <a:srgbClr val="FFFFFF"/>
                </a:solidFill>
              </a14:hiddenFill>
            </a:ext>
          </a:extLst>
        </p:spPr>
      </p:pic>
      <p:sp>
        <p:nvSpPr>
          <p:cNvPr id="12" name="Rektangel 11"/>
          <p:cNvSpPr/>
          <p:nvPr/>
        </p:nvSpPr>
        <p:spPr>
          <a:xfrm>
            <a:off x="3462006" y="3720009"/>
            <a:ext cx="2814774" cy="2185214"/>
          </a:xfrm>
          <a:prstGeom prst="rect">
            <a:avLst/>
          </a:prstGeom>
        </p:spPr>
        <p:txBody>
          <a:bodyPr wrap="square">
            <a:spAutoFit/>
          </a:bodyPr>
          <a:lstStyle/>
          <a:p>
            <a:r>
              <a:rPr lang="sv-SE" altLang="sv-SE" sz="3600" dirty="0">
                <a:solidFill>
                  <a:srgbClr val="695F59"/>
                </a:solidFill>
                <a:latin typeface="Crimson Text" panose="02000503000000000000" pitchFamily="2" charset="0"/>
                <a:ea typeface="Crimson Text" panose="02000503000000000000" pitchFamily="2" charset="0"/>
                <a:cs typeface="Crimson Text" panose="02000503000000000000" pitchFamily="2" charset="0"/>
              </a:rPr>
              <a:t>samordnar </a:t>
            </a:r>
          </a:p>
          <a:p>
            <a:r>
              <a:rPr lang="sv-SE" altLang="sv-SE" sz="2400" dirty="0">
                <a:solidFill>
                  <a:srgbClr val="695F59"/>
                </a:solidFill>
                <a:latin typeface="Crimson Text" panose="02000503000000000000" pitchFamily="2" charset="0"/>
                <a:ea typeface="Crimson Text" panose="02000503000000000000" pitchFamily="2" charset="0"/>
                <a:cs typeface="Crimson Text" panose="02000503000000000000" pitchFamily="2" charset="0"/>
              </a:rPr>
              <a:t>och </a:t>
            </a:r>
            <a:r>
              <a:rPr lang="sv-SE" altLang="sv-SE" sz="2800" dirty="0">
                <a:solidFill>
                  <a:srgbClr val="695F59"/>
                </a:solidFill>
                <a:latin typeface="Crimson Text" panose="02000503000000000000" pitchFamily="2" charset="0"/>
                <a:ea typeface="Crimson Text" panose="02000503000000000000" pitchFamily="2" charset="0"/>
                <a:cs typeface="Crimson Text" panose="02000503000000000000" pitchFamily="2" charset="0"/>
              </a:rPr>
              <a:t>stödjer</a:t>
            </a:r>
            <a:r>
              <a:rPr lang="sv-SE" altLang="sv-SE" sz="2400" dirty="0">
                <a:solidFill>
                  <a:srgbClr val="695F59"/>
                </a:solidFill>
                <a:latin typeface="Crimson Text" panose="02000503000000000000" pitchFamily="2" charset="0"/>
                <a:ea typeface="Crimson Text" panose="02000503000000000000" pitchFamily="2" charset="0"/>
                <a:cs typeface="Crimson Text" panose="02000503000000000000" pitchFamily="2" charset="0"/>
              </a:rPr>
              <a:t> den </a:t>
            </a:r>
            <a:r>
              <a:rPr lang="sv-SE" altLang="sv-SE" sz="2000" dirty="0">
                <a:solidFill>
                  <a:srgbClr val="695F59"/>
                </a:solidFill>
                <a:latin typeface="Crimson Text" panose="02000503000000000000" pitchFamily="2" charset="0"/>
                <a:ea typeface="Crimson Text" panose="02000503000000000000" pitchFamily="2" charset="0"/>
                <a:cs typeface="Crimson Text" panose="02000503000000000000" pitchFamily="2" charset="0"/>
              </a:rPr>
              <a:t>förvaltningsgemensamma </a:t>
            </a:r>
            <a:r>
              <a:rPr lang="sv-SE" altLang="sv-SE" sz="2800" dirty="0">
                <a:solidFill>
                  <a:srgbClr val="695F59"/>
                </a:solidFill>
                <a:latin typeface="Crimson Text" panose="02000503000000000000" pitchFamily="2" charset="0"/>
                <a:ea typeface="Crimson Text" panose="02000503000000000000" pitchFamily="2" charset="0"/>
                <a:cs typeface="Crimson Text" panose="02000503000000000000" pitchFamily="2" charset="0"/>
              </a:rPr>
              <a:t>digitaliseringen</a:t>
            </a:r>
          </a:p>
          <a:p>
            <a:endParaRPr lang="sv-SE" sz="2400" dirty="0"/>
          </a:p>
        </p:txBody>
      </p:sp>
      <p:sp>
        <p:nvSpPr>
          <p:cNvPr id="11" name="Stjärna: 5 punkter 10">
            <a:extLst>
              <a:ext uri="{FF2B5EF4-FFF2-40B4-BE49-F238E27FC236}">
                <a16:creationId xmlns:a16="http://schemas.microsoft.com/office/drawing/2014/main" id="{B239B29C-3996-4B05-81CD-26510AAB41BA}"/>
              </a:ext>
            </a:extLst>
          </p:cNvPr>
          <p:cNvSpPr/>
          <p:nvPr/>
        </p:nvSpPr>
        <p:spPr>
          <a:xfrm>
            <a:off x="3735248" y="2362361"/>
            <a:ext cx="530135" cy="51367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32428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03341" y="844374"/>
            <a:ext cx="10502541" cy="782699"/>
          </a:xfrm>
          <a:prstGeom prst="rect">
            <a:avLst/>
          </a:prstGeom>
        </p:spPr>
        <p:txBody>
          <a:bodyPr/>
          <a:lstStyle/>
          <a:p>
            <a:r>
              <a:rPr lang="sv-SE" dirty="0" err="1"/>
              <a:t>DIGG:s</a:t>
            </a:r>
            <a:r>
              <a:rPr lang="sv-SE" dirty="0"/>
              <a:t> områden</a:t>
            </a:r>
          </a:p>
        </p:txBody>
      </p:sp>
      <p:sp>
        <p:nvSpPr>
          <p:cNvPr id="7" name="Frihandsfigur 6"/>
          <p:cNvSpPr/>
          <p:nvPr/>
        </p:nvSpPr>
        <p:spPr>
          <a:xfrm>
            <a:off x="703341" y="1627073"/>
            <a:ext cx="1566129" cy="3338627"/>
          </a:xfrm>
          <a:custGeom>
            <a:avLst/>
            <a:gdLst>
              <a:gd name="connsiteX0" fmla="*/ 0 w 1566129"/>
              <a:gd name="connsiteY0" fmla="*/ 156613 h 4501956"/>
              <a:gd name="connsiteX1" fmla="*/ 156613 w 1566129"/>
              <a:gd name="connsiteY1" fmla="*/ 0 h 4501956"/>
              <a:gd name="connsiteX2" fmla="*/ 1409516 w 1566129"/>
              <a:gd name="connsiteY2" fmla="*/ 0 h 4501956"/>
              <a:gd name="connsiteX3" fmla="*/ 1566129 w 1566129"/>
              <a:gd name="connsiteY3" fmla="*/ 156613 h 4501956"/>
              <a:gd name="connsiteX4" fmla="*/ 1566129 w 1566129"/>
              <a:gd name="connsiteY4" fmla="*/ 4345343 h 4501956"/>
              <a:gd name="connsiteX5" fmla="*/ 1409516 w 1566129"/>
              <a:gd name="connsiteY5" fmla="*/ 4501956 h 4501956"/>
              <a:gd name="connsiteX6" fmla="*/ 156613 w 1566129"/>
              <a:gd name="connsiteY6" fmla="*/ 4501956 h 4501956"/>
              <a:gd name="connsiteX7" fmla="*/ 0 w 1566129"/>
              <a:gd name="connsiteY7" fmla="*/ 4345343 h 4501956"/>
              <a:gd name="connsiteX8" fmla="*/ 0 w 1566129"/>
              <a:gd name="connsiteY8" fmla="*/ 156613 h 45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6129" h="4501956">
                <a:moveTo>
                  <a:pt x="0" y="156613"/>
                </a:moveTo>
                <a:cubicBezTo>
                  <a:pt x="0" y="70118"/>
                  <a:pt x="70118" y="0"/>
                  <a:pt x="156613" y="0"/>
                </a:cubicBezTo>
                <a:lnTo>
                  <a:pt x="1409516" y="0"/>
                </a:lnTo>
                <a:cubicBezTo>
                  <a:pt x="1496011" y="0"/>
                  <a:pt x="1566129" y="70118"/>
                  <a:pt x="1566129" y="156613"/>
                </a:cubicBezTo>
                <a:lnTo>
                  <a:pt x="1566129" y="4345343"/>
                </a:lnTo>
                <a:cubicBezTo>
                  <a:pt x="1566129" y="4431838"/>
                  <a:pt x="1496011" y="4501956"/>
                  <a:pt x="1409516" y="4501956"/>
                </a:cubicBezTo>
                <a:lnTo>
                  <a:pt x="156613" y="4501956"/>
                </a:lnTo>
                <a:cubicBezTo>
                  <a:pt x="70118" y="4501956"/>
                  <a:pt x="0" y="4431838"/>
                  <a:pt x="0" y="4345343"/>
                </a:cubicBezTo>
                <a:lnTo>
                  <a:pt x="0" y="15661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8016" tIns="1928798" rIns="128016" bIns="1028408"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sv-SE" sz="1600" b="0" i="0" u="none" strike="noStrike" kern="1200" cap="none" spc="0" normalizeH="0" baseline="0" noProof="0" dirty="0">
                <a:ln>
                  <a:noFill/>
                </a:ln>
                <a:solidFill>
                  <a:srgbClr val="FFFFFF"/>
                </a:solidFill>
                <a:effectLst/>
                <a:uLnTx/>
                <a:uFillTx/>
                <a:latin typeface="Calibri" panose="020F0502020204030204"/>
                <a:ea typeface="+mn-ea"/>
                <a:cs typeface="+mn-cs"/>
              </a:rPr>
              <a:t>Digital </a:t>
            </a:r>
            <a:r>
              <a:rPr kumimoji="0" lang="sv-SE" sz="1600" b="0" i="0" u="none" strike="noStrike" kern="1200" cap="none" spc="0" normalizeH="0" baseline="0" noProof="0" dirty="0" err="1">
                <a:ln>
                  <a:noFill/>
                </a:ln>
                <a:solidFill>
                  <a:srgbClr val="FFFFFF"/>
                </a:solidFill>
                <a:effectLst/>
                <a:uLnTx/>
                <a:uFillTx/>
                <a:latin typeface="Calibri" panose="020F0502020204030204"/>
                <a:ea typeface="+mn-ea"/>
                <a:cs typeface="+mn-cs"/>
              </a:rPr>
              <a:t>Identitification</a:t>
            </a:r>
            <a:endParaRPr kumimoji="0" lang="sv-SE"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Ellips 7"/>
          <p:cNvSpPr/>
          <p:nvPr/>
        </p:nvSpPr>
        <p:spPr>
          <a:xfrm>
            <a:off x="750324" y="1877713"/>
            <a:ext cx="1472161" cy="1391051"/>
          </a:xfrm>
          <a:prstGeom prst="ellipse">
            <a:avLst/>
          </a:prstGeom>
          <a:blipFill dpi="0" rotWithShape="1">
            <a:blip r:embed="rId3" cstate="print">
              <a:extLst>
                <a:ext uri="{28A0092B-C50C-407E-A947-70E740481C1C}">
                  <a14:useLocalDpi xmlns:a14="http://schemas.microsoft.com/office/drawing/2010/main" val="0"/>
                </a:ext>
              </a:extLst>
            </a:blip>
            <a:srcRect/>
            <a:stretch>
              <a:fillRect l="-87025" t="-27823" r="-122397" b="-75745"/>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9" name="Frihandsfigur 8"/>
          <p:cNvSpPr/>
          <p:nvPr/>
        </p:nvSpPr>
        <p:spPr>
          <a:xfrm>
            <a:off x="2316454" y="1627073"/>
            <a:ext cx="1566129" cy="3338627"/>
          </a:xfrm>
          <a:custGeom>
            <a:avLst/>
            <a:gdLst>
              <a:gd name="connsiteX0" fmla="*/ 0 w 1566129"/>
              <a:gd name="connsiteY0" fmla="*/ 156613 h 4501956"/>
              <a:gd name="connsiteX1" fmla="*/ 156613 w 1566129"/>
              <a:gd name="connsiteY1" fmla="*/ 0 h 4501956"/>
              <a:gd name="connsiteX2" fmla="*/ 1409516 w 1566129"/>
              <a:gd name="connsiteY2" fmla="*/ 0 h 4501956"/>
              <a:gd name="connsiteX3" fmla="*/ 1566129 w 1566129"/>
              <a:gd name="connsiteY3" fmla="*/ 156613 h 4501956"/>
              <a:gd name="connsiteX4" fmla="*/ 1566129 w 1566129"/>
              <a:gd name="connsiteY4" fmla="*/ 4345343 h 4501956"/>
              <a:gd name="connsiteX5" fmla="*/ 1409516 w 1566129"/>
              <a:gd name="connsiteY5" fmla="*/ 4501956 h 4501956"/>
              <a:gd name="connsiteX6" fmla="*/ 156613 w 1566129"/>
              <a:gd name="connsiteY6" fmla="*/ 4501956 h 4501956"/>
              <a:gd name="connsiteX7" fmla="*/ 0 w 1566129"/>
              <a:gd name="connsiteY7" fmla="*/ 4345343 h 4501956"/>
              <a:gd name="connsiteX8" fmla="*/ 0 w 1566129"/>
              <a:gd name="connsiteY8" fmla="*/ 156613 h 45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6129" h="4501956">
                <a:moveTo>
                  <a:pt x="0" y="156613"/>
                </a:moveTo>
                <a:cubicBezTo>
                  <a:pt x="0" y="70118"/>
                  <a:pt x="70118" y="0"/>
                  <a:pt x="156613" y="0"/>
                </a:cubicBezTo>
                <a:lnTo>
                  <a:pt x="1409516" y="0"/>
                </a:lnTo>
                <a:cubicBezTo>
                  <a:pt x="1496011" y="0"/>
                  <a:pt x="1566129" y="70118"/>
                  <a:pt x="1566129" y="156613"/>
                </a:cubicBezTo>
                <a:lnTo>
                  <a:pt x="1566129" y="4345343"/>
                </a:lnTo>
                <a:cubicBezTo>
                  <a:pt x="1566129" y="4431838"/>
                  <a:pt x="1496011" y="4501956"/>
                  <a:pt x="1409516" y="4501956"/>
                </a:cubicBezTo>
                <a:lnTo>
                  <a:pt x="156613" y="4501956"/>
                </a:lnTo>
                <a:cubicBezTo>
                  <a:pt x="70118" y="4501956"/>
                  <a:pt x="0" y="4431838"/>
                  <a:pt x="0" y="4345343"/>
                </a:cubicBezTo>
                <a:lnTo>
                  <a:pt x="0" y="156613"/>
                </a:lnTo>
                <a:close/>
              </a:path>
            </a:pathLst>
          </a:custGeom>
        </p:spPr>
        <p:style>
          <a:lnRef idx="2">
            <a:schemeClr val="lt1">
              <a:hueOff val="0"/>
              <a:satOff val="0"/>
              <a:lumOff val="0"/>
              <a:alphaOff val="0"/>
            </a:schemeClr>
          </a:lnRef>
          <a:fillRef idx="1">
            <a:schemeClr val="accent3">
              <a:hueOff val="85843"/>
              <a:satOff val="16258"/>
              <a:lumOff val="4559"/>
              <a:alphaOff val="0"/>
            </a:schemeClr>
          </a:fillRef>
          <a:effectRef idx="0">
            <a:schemeClr val="accent3">
              <a:hueOff val="85843"/>
              <a:satOff val="16258"/>
              <a:lumOff val="4559"/>
              <a:alphaOff val="0"/>
            </a:schemeClr>
          </a:effectRef>
          <a:fontRef idx="minor">
            <a:schemeClr val="lt1"/>
          </a:fontRef>
        </p:style>
        <p:txBody>
          <a:bodyPr spcFirstLastPara="0" vert="horz" wrap="square" lIns="128016" tIns="1928798" rIns="128016" bIns="1028408"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br>
              <a:rPr kumimoji="0" lang="sv-SE" sz="16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sv-SE" sz="1600" b="0" i="0" u="none" strike="noStrike" kern="1200" cap="none" spc="0" normalizeH="0" baseline="0" noProof="0" dirty="0">
                <a:ln>
                  <a:noFill/>
                </a:ln>
                <a:solidFill>
                  <a:srgbClr val="FFFFFF"/>
                </a:solidFill>
                <a:effectLst/>
                <a:uLnTx/>
                <a:uFillTx/>
                <a:latin typeface="Calibri" panose="020F0502020204030204"/>
                <a:ea typeface="+mn-ea"/>
                <a:cs typeface="+mn-cs"/>
              </a:rPr>
              <a:t>E-</a:t>
            </a:r>
            <a:r>
              <a:rPr kumimoji="0" lang="sv-SE" sz="1600" b="0" i="0" u="none" strike="noStrike" kern="1200" cap="none" spc="0" normalizeH="0" baseline="0" noProof="0" dirty="0" err="1">
                <a:ln>
                  <a:noFill/>
                </a:ln>
                <a:solidFill>
                  <a:srgbClr val="FFFFFF"/>
                </a:solidFill>
                <a:effectLst/>
                <a:uLnTx/>
                <a:uFillTx/>
                <a:latin typeface="Calibri" panose="020F0502020204030204"/>
                <a:ea typeface="+mn-ea"/>
                <a:cs typeface="+mn-cs"/>
              </a:rPr>
              <a:t>commerce</a:t>
            </a:r>
            <a:endParaRPr kumimoji="0" lang="sv-SE" sz="16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800100" rtl="0" eaLnBrk="0" fontAlgn="base" latinLnBrk="0" hangingPunct="0">
              <a:lnSpc>
                <a:spcPct val="90000"/>
              </a:lnSpc>
              <a:spcBef>
                <a:spcPct val="0"/>
              </a:spcBef>
              <a:spcAft>
                <a:spcPct val="35000"/>
              </a:spcAft>
              <a:buClrTx/>
              <a:buSzTx/>
              <a:buFontTx/>
              <a:buNone/>
              <a:tabLst/>
              <a:defRPr/>
            </a:pPr>
            <a:r>
              <a:rPr lang="sv-SE" sz="1600" dirty="0">
                <a:solidFill>
                  <a:srgbClr val="FFFFFF"/>
                </a:solidFill>
                <a:latin typeface="Calibri" panose="020F0502020204030204"/>
              </a:rPr>
              <a:t>E-</a:t>
            </a:r>
            <a:r>
              <a:rPr lang="sv-SE" sz="1600" dirty="0" err="1">
                <a:solidFill>
                  <a:srgbClr val="FFFFFF"/>
                </a:solidFill>
                <a:latin typeface="Calibri" panose="020F0502020204030204"/>
              </a:rPr>
              <a:t>invoicing</a:t>
            </a:r>
            <a:endParaRPr lang="sv-SE" sz="1600" dirty="0">
              <a:solidFill>
                <a:srgbClr val="FFFFFF"/>
              </a:solidFill>
              <a:latin typeface="Calibri" panose="020F0502020204030204"/>
            </a:endParaRPr>
          </a:p>
          <a:p>
            <a:pPr marL="0" marR="0" lvl="0" indent="0" algn="ctr" defTabSz="800100" rtl="0" eaLnBrk="0" fontAlgn="base" latinLnBrk="0" hangingPunct="0">
              <a:lnSpc>
                <a:spcPct val="90000"/>
              </a:lnSpc>
              <a:spcBef>
                <a:spcPct val="0"/>
              </a:spcBef>
              <a:spcAft>
                <a:spcPct val="35000"/>
              </a:spcAft>
              <a:buClrTx/>
              <a:buSzTx/>
              <a:buFontTx/>
              <a:buNone/>
              <a:tabLst/>
              <a:defRPr/>
            </a:pPr>
            <a:endParaRPr kumimoji="0" lang="sv-SE"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Ellips 9"/>
          <p:cNvSpPr/>
          <p:nvPr/>
        </p:nvSpPr>
        <p:spPr>
          <a:xfrm>
            <a:off x="2363438" y="1877713"/>
            <a:ext cx="1472161" cy="1391051"/>
          </a:xfrm>
          <a:prstGeom prst="ellipse">
            <a:avLst/>
          </a:prstGeom>
          <a:blipFill dpi="0" rotWithShape="1">
            <a:blip r:embed="rId4" cstate="print">
              <a:extLst>
                <a:ext uri="{28A0092B-C50C-407E-A947-70E740481C1C}">
                  <a14:useLocalDpi xmlns:a14="http://schemas.microsoft.com/office/drawing/2010/main" val="0"/>
                </a:ext>
              </a:extLst>
            </a:blip>
            <a:srcRect/>
            <a:stretch>
              <a:fillRect l="-59781" t="-14981" r="-59102" b="-29021"/>
            </a:stretch>
          </a:blipFill>
        </p:spPr>
        <p:style>
          <a:lnRef idx="2">
            <a:schemeClr val="lt1">
              <a:hueOff val="0"/>
              <a:satOff val="0"/>
              <a:lumOff val="0"/>
              <a:alphaOff val="0"/>
            </a:schemeClr>
          </a:lnRef>
          <a:fillRef idx="1">
            <a:scrgbClr r="0" g="0" b="0"/>
          </a:fillRef>
          <a:effectRef idx="0">
            <a:schemeClr val="accent3">
              <a:tint val="50000"/>
              <a:hueOff val="-21023"/>
              <a:satOff val="15424"/>
              <a:lumOff val="1866"/>
              <a:alphaOff val="0"/>
            </a:schemeClr>
          </a:effectRef>
          <a:fontRef idx="minor">
            <a:schemeClr val="lt1">
              <a:hueOff val="0"/>
              <a:satOff val="0"/>
              <a:lumOff val="0"/>
              <a:alphaOff val="0"/>
            </a:schemeClr>
          </a:fontRef>
        </p:style>
      </p:sp>
      <p:sp>
        <p:nvSpPr>
          <p:cNvPr id="11" name="Frihandsfigur 10"/>
          <p:cNvSpPr/>
          <p:nvPr/>
        </p:nvSpPr>
        <p:spPr>
          <a:xfrm>
            <a:off x="3929568" y="1627073"/>
            <a:ext cx="1566129" cy="3338627"/>
          </a:xfrm>
          <a:custGeom>
            <a:avLst/>
            <a:gdLst>
              <a:gd name="connsiteX0" fmla="*/ 0 w 1566129"/>
              <a:gd name="connsiteY0" fmla="*/ 156613 h 4501956"/>
              <a:gd name="connsiteX1" fmla="*/ 156613 w 1566129"/>
              <a:gd name="connsiteY1" fmla="*/ 0 h 4501956"/>
              <a:gd name="connsiteX2" fmla="*/ 1409516 w 1566129"/>
              <a:gd name="connsiteY2" fmla="*/ 0 h 4501956"/>
              <a:gd name="connsiteX3" fmla="*/ 1566129 w 1566129"/>
              <a:gd name="connsiteY3" fmla="*/ 156613 h 4501956"/>
              <a:gd name="connsiteX4" fmla="*/ 1566129 w 1566129"/>
              <a:gd name="connsiteY4" fmla="*/ 4345343 h 4501956"/>
              <a:gd name="connsiteX5" fmla="*/ 1409516 w 1566129"/>
              <a:gd name="connsiteY5" fmla="*/ 4501956 h 4501956"/>
              <a:gd name="connsiteX6" fmla="*/ 156613 w 1566129"/>
              <a:gd name="connsiteY6" fmla="*/ 4501956 h 4501956"/>
              <a:gd name="connsiteX7" fmla="*/ 0 w 1566129"/>
              <a:gd name="connsiteY7" fmla="*/ 4345343 h 4501956"/>
              <a:gd name="connsiteX8" fmla="*/ 0 w 1566129"/>
              <a:gd name="connsiteY8" fmla="*/ 156613 h 45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6129" h="4501956">
                <a:moveTo>
                  <a:pt x="0" y="156613"/>
                </a:moveTo>
                <a:cubicBezTo>
                  <a:pt x="0" y="70118"/>
                  <a:pt x="70118" y="0"/>
                  <a:pt x="156613" y="0"/>
                </a:cubicBezTo>
                <a:lnTo>
                  <a:pt x="1409516" y="0"/>
                </a:lnTo>
                <a:cubicBezTo>
                  <a:pt x="1496011" y="0"/>
                  <a:pt x="1566129" y="70118"/>
                  <a:pt x="1566129" y="156613"/>
                </a:cubicBezTo>
                <a:lnTo>
                  <a:pt x="1566129" y="4345343"/>
                </a:lnTo>
                <a:cubicBezTo>
                  <a:pt x="1566129" y="4431838"/>
                  <a:pt x="1496011" y="4501956"/>
                  <a:pt x="1409516" y="4501956"/>
                </a:cubicBezTo>
                <a:lnTo>
                  <a:pt x="156613" y="4501956"/>
                </a:lnTo>
                <a:cubicBezTo>
                  <a:pt x="70118" y="4501956"/>
                  <a:pt x="0" y="4431838"/>
                  <a:pt x="0" y="4345343"/>
                </a:cubicBezTo>
                <a:lnTo>
                  <a:pt x="0" y="156613"/>
                </a:lnTo>
                <a:close/>
              </a:path>
            </a:pathLst>
          </a:custGeom>
        </p:spPr>
        <p:style>
          <a:lnRef idx="2">
            <a:schemeClr val="lt1">
              <a:hueOff val="0"/>
              <a:satOff val="0"/>
              <a:lumOff val="0"/>
              <a:alphaOff val="0"/>
            </a:schemeClr>
          </a:lnRef>
          <a:fillRef idx="1">
            <a:schemeClr val="accent3">
              <a:hueOff val="171685"/>
              <a:satOff val="32515"/>
              <a:lumOff val="9118"/>
              <a:alphaOff val="0"/>
            </a:schemeClr>
          </a:fillRef>
          <a:effectRef idx="0">
            <a:schemeClr val="accent3">
              <a:hueOff val="171685"/>
              <a:satOff val="32515"/>
              <a:lumOff val="9118"/>
              <a:alphaOff val="0"/>
            </a:schemeClr>
          </a:effectRef>
          <a:fontRef idx="minor">
            <a:schemeClr val="lt1"/>
          </a:fontRef>
        </p:style>
        <p:txBody>
          <a:bodyPr spcFirstLastPara="0" vert="horz" wrap="square" lIns="128016" tIns="1928798" rIns="128016" bIns="1028408"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endParaRPr lang="sv-SE" sz="1600" dirty="0">
              <a:solidFill>
                <a:srgbClr val="FFFFFF"/>
              </a:solidFill>
              <a:latin typeface="Calibri" panose="020F0502020204030204"/>
            </a:endParaRPr>
          </a:p>
          <a:p>
            <a:pPr marL="0" marR="0" lvl="0" indent="0" algn="ctr" defTabSz="800100" rtl="0" eaLnBrk="0" fontAlgn="base" latinLnBrk="0" hangingPunct="0">
              <a:lnSpc>
                <a:spcPct val="90000"/>
              </a:lnSpc>
              <a:spcBef>
                <a:spcPct val="0"/>
              </a:spcBef>
              <a:spcAft>
                <a:spcPct val="35000"/>
              </a:spcAft>
              <a:buClrTx/>
              <a:buSzTx/>
              <a:buFontTx/>
              <a:buNone/>
              <a:tabLst/>
              <a:defRPr/>
            </a:pPr>
            <a:endParaRPr kumimoji="0" lang="sv-SE" sz="16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800100" rtl="0" eaLnBrk="0" fontAlgn="base" latinLnBrk="0" hangingPunct="0">
              <a:lnSpc>
                <a:spcPct val="90000"/>
              </a:lnSpc>
              <a:spcBef>
                <a:spcPct val="0"/>
              </a:spcBef>
              <a:spcAft>
                <a:spcPct val="35000"/>
              </a:spcAft>
              <a:buClrTx/>
              <a:buSzTx/>
              <a:buFontTx/>
              <a:buNone/>
              <a:tabLst/>
              <a:defRPr/>
            </a:pPr>
            <a:r>
              <a:rPr lang="sv-SE" sz="1600" dirty="0">
                <a:solidFill>
                  <a:srgbClr val="FFFFFF"/>
                </a:solidFill>
                <a:latin typeface="Calibri" panose="020F0502020204030204"/>
              </a:rPr>
              <a:t>Web</a:t>
            </a:r>
            <a:endParaRPr lang="sv-SE" sz="1600" b="0" i="0" u="none" strike="noStrike" kern="1200" cap="none" spc="0" normalizeH="0" baseline="0" noProof="0" dirty="0">
              <a:ln>
                <a:noFill/>
              </a:ln>
              <a:solidFill>
                <a:srgbClr val="FFFFFF"/>
              </a:solidFill>
              <a:effectLst/>
              <a:uLnTx/>
              <a:uFillTx/>
              <a:latin typeface="Calibri" panose="020F0502020204030204"/>
              <a:cs typeface="Calibri"/>
            </a:endParaRPr>
          </a:p>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sv-SE" sz="1600" b="0" i="0" u="none" strike="noStrike" kern="1200" cap="none" spc="0" normalizeH="0" baseline="0" noProof="0" dirty="0" err="1">
                <a:ln>
                  <a:noFill/>
                </a:ln>
                <a:solidFill>
                  <a:srgbClr val="FFFFFF"/>
                </a:solidFill>
                <a:effectLst/>
                <a:uLnTx/>
                <a:uFillTx/>
                <a:latin typeface="Calibri" panose="020F0502020204030204"/>
                <a:ea typeface="+mn-ea"/>
                <a:cs typeface="+mn-cs"/>
              </a:rPr>
              <a:t>Accessibility</a:t>
            </a:r>
            <a:endParaRPr kumimoji="0" lang="sv-SE" sz="16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800100" rtl="0" eaLnBrk="0" fontAlgn="base" latinLnBrk="0" hangingPunct="0">
              <a:lnSpc>
                <a:spcPct val="90000"/>
              </a:lnSpc>
              <a:spcBef>
                <a:spcPct val="0"/>
              </a:spcBef>
              <a:spcAft>
                <a:spcPct val="35000"/>
              </a:spcAft>
              <a:buClrTx/>
              <a:buSzTx/>
              <a:buFontTx/>
              <a:buNone/>
              <a:tabLst/>
              <a:defRPr/>
            </a:pPr>
            <a:endParaRPr lang="sv-SE" sz="1600" dirty="0">
              <a:solidFill>
                <a:srgbClr val="FFFFFF"/>
              </a:solidFill>
              <a:latin typeface="Calibri" panose="020F0502020204030204"/>
            </a:endParaRPr>
          </a:p>
          <a:p>
            <a:pPr marL="0" marR="0" lvl="0" indent="0" algn="ctr" defTabSz="800100" rtl="0" eaLnBrk="0" fontAlgn="base" latinLnBrk="0" hangingPunct="0">
              <a:lnSpc>
                <a:spcPct val="90000"/>
              </a:lnSpc>
              <a:spcBef>
                <a:spcPct val="0"/>
              </a:spcBef>
              <a:spcAft>
                <a:spcPct val="35000"/>
              </a:spcAft>
              <a:buClrTx/>
              <a:buSzTx/>
              <a:buFontTx/>
              <a:buNone/>
              <a:tabLst/>
              <a:defRPr/>
            </a:pPr>
            <a:endParaRPr kumimoji="0" lang="sv-SE"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Ellips 11"/>
          <p:cNvSpPr/>
          <p:nvPr/>
        </p:nvSpPr>
        <p:spPr>
          <a:xfrm>
            <a:off x="3976552" y="1877713"/>
            <a:ext cx="1472161" cy="1391051"/>
          </a:xfrm>
          <a:prstGeom prst="ellipse">
            <a:avLst/>
          </a:prstGeom>
          <a:blipFill dpi="0" rotWithShape="1">
            <a:blip r:embed="rId5" cstate="print">
              <a:extLst>
                <a:ext uri="{28A0092B-C50C-407E-A947-70E740481C1C}">
                  <a14:useLocalDpi xmlns:a14="http://schemas.microsoft.com/office/drawing/2010/main" val="0"/>
                </a:ext>
              </a:extLst>
            </a:blip>
            <a:srcRect/>
            <a:stretch>
              <a:fillRect l="-32538" t="-10701" r="-105932" b="-46187"/>
            </a:stretch>
          </a:blipFill>
        </p:spPr>
        <p:style>
          <a:lnRef idx="2">
            <a:schemeClr val="lt1">
              <a:hueOff val="0"/>
              <a:satOff val="0"/>
              <a:lumOff val="0"/>
              <a:alphaOff val="0"/>
            </a:schemeClr>
          </a:lnRef>
          <a:fillRef idx="1">
            <a:scrgbClr r="0" g="0" b="0"/>
          </a:fillRef>
          <a:effectRef idx="0">
            <a:schemeClr val="accent3">
              <a:tint val="50000"/>
              <a:hueOff val="-42047"/>
              <a:satOff val="30848"/>
              <a:lumOff val="3732"/>
              <a:alphaOff val="0"/>
            </a:schemeClr>
          </a:effectRef>
          <a:fontRef idx="minor">
            <a:schemeClr val="lt1">
              <a:hueOff val="0"/>
              <a:satOff val="0"/>
              <a:lumOff val="0"/>
              <a:alphaOff val="0"/>
            </a:schemeClr>
          </a:fontRef>
        </p:style>
      </p:sp>
      <p:sp>
        <p:nvSpPr>
          <p:cNvPr id="13" name="Frihandsfigur 12"/>
          <p:cNvSpPr/>
          <p:nvPr/>
        </p:nvSpPr>
        <p:spPr>
          <a:xfrm>
            <a:off x="7171976" y="1627073"/>
            <a:ext cx="1566129" cy="3338627"/>
          </a:xfrm>
          <a:custGeom>
            <a:avLst/>
            <a:gdLst>
              <a:gd name="connsiteX0" fmla="*/ 0 w 1566129"/>
              <a:gd name="connsiteY0" fmla="*/ 156613 h 4501956"/>
              <a:gd name="connsiteX1" fmla="*/ 156613 w 1566129"/>
              <a:gd name="connsiteY1" fmla="*/ 0 h 4501956"/>
              <a:gd name="connsiteX2" fmla="*/ 1409516 w 1566129"/>
              <a:gd name="connsiteY2" fmla="*/ 0 h 4501956"/>
              <a:gd name="connsiteX3" fmla="*/ 1566129 w 1566129"/>
              <a:gd name="connsiteY3" fmla="*/ 156613 h 4501956"/>
              <a:gd name="connsiteX4" fmla="*/ 1566129 w 1566129"/>
              <a:gd name="connsiteY4" fmla="*/ 4345343 h 4501956"/>
              <a:gd name="connsiteX5" fmla="*/ 1409516 w 1566129"/>
              <a:gd name="connsiteY5" fmla="*/ 4501956 h 4501956"/>
              <a:gd name="connsiteX6" fmla="*/ 156613 w 1566129"/>
              <a:gd name="connsiteY6" fmla="*/ 4501956 h 4501956"/>
              <a:gd name="connsiteX7" fmla="*/ 0 w 1566129"/>
              <a:gd name="connsiteY7" fmla="*/ 4345343 h 4501956"/>
              <a:gd name="connsiteX8" fmla="*/ 0 w 1566129"/>
              <a:gd name="connsiteY8" fmla="*/ 156613 h 45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6129" h="4501956">
                <a:moveTo>
                  <a:pt x="0" y="156613"/>
                </a:moveTo>
                <a:cubicBezTo>
                  <a:pt x="0" y="70118"/>
                  <a:pt x="70118" y="0"/>
                  <a:pt x="156613" y="0"/>
                </a:cubicBezTo>
                <a:lnTo>
                  <a:pt x="1409516" y="0"/>
                </a:lnTo>
                <a:cubicBezTo>
                  <a:pt x="1496011" y="0"/>
                  <a:pt x="1566129" y="70118"/>
                  <a:pt x="1566129" y="156613"/>
                </a:cubicBezTo>
                <a:lnTo>
                  <a:pt x="1566129" y="4345343"/>
                </a:lnTo>
                <a:cubicBezTo>
                  <a:pt x="1566129" y="4431838"/>
                  <a:pt x="1496011" y="4501956"/>
                  <a:pt x="1409516" y="4501956"/>
                </a:cubicBezTo>
                <a:lnTo>
                  <a:pt x="156613" y="4501956"/>
                </a:lnTo>
                <a:cubicBezTo>
                  <a:pt x="70118" y="4501956"/>
                  <a:pt x="0" y="4431838"/>
                  <a:pt x="0" y="4345343"/>
                </a:cubicBezTo>
                <a:lnTo>
                  <a:pt x="0" y="156613"/>
                </a:lnTo>
                <a:close/>
              </a:path>
            </a:pathLst>
          </a:custGeom>
        </p:spPr>
        <p:style>
          <a:lnRef idx="2">
            <a:schemeClr val="lt1">
              <a:hueOff val="0"/>
              <a:satOff val="0"/>
              <a:lumOff val="0"/>
              <a:alphaOff val="0"/>
            </a:schemeClr>
          </a:lnRef>
          <a:fillRef idx="1">
            <a:schemeClr val="accent3">
              <a:hueOff val="257528"/>
              <a:satOff val="48773"/>
              <a:lumOff val="13676"/>
              <a:alphaOff val="0"/>
            </a:schemeClr>
          </a:fillRef>
          <a:effectRef idx="0">
            <a:schemeClr val="accent3">
              <a:hueOff val="257528"/>
              <a:satOff val="48773"/>
              <a:lumOff val="13676"/>
              <a:alphaOff val="0"/>
            </a:schemeClr>
          </a:effectRef>
          <a:fontRef idx="minor">
            <a:schemeClr val="lt1"/>
          </a:fontRef>
        </p:style>
        <p:txBody>
          <a:bodyPr spcFirstLastPara="0" vert="horz" wrap="square" lIns="128016" tIns="1928798" rIns="128016" bIns="1028408" numCol="1" spcCol="1270" anchor="ctr" anchorCtr="0">
            <a:noAutofit/>
          </a:bodyPr>
          <a:lstStyle/>
          <a:p>
            <a:pPr lvl="0" algn="ctr">
              <a:defRPr/>
            </a:pPr>
            <a:r>
              <a:rPr lang="sv-SE" sz="1600">
                <a:solidFill>
                  <a:srgbClr val="FFFFFF"/>
                </a:solidFill>
              </a:rPr>
              <a:t>Digital single market</a:t>
            </a:r>
            <a:endParaRPr lang="sv-SE" sz="1600" dirty="0">
              <a:solidFill>
                <a:srgbClr val="FFFFFF"/>
              </a:solidFill>
            </a:endParaRPr>
          </a:p>
        </p:txBody>
      </p:sp>
      <p:sp>
        <p:nvSpPr>
          <p:cNvPr id="14" name="Ellips 13"/>
          <p:cNvSpPr/>
          <p:nvPr/>
        </p:nvSpPr>
        <p:spPr>
          <a:xfrm>
            <a:off x="7240167" y="1833060"/>
            <a:ext cx="1472161" cy="1391051"/>
          </a:xfrm>
          <a:prstGeom prst="ellipse">
            <a:avLst/>
          </a:prstGeom>
          <a:blipFill dpi="0" rotWithShape="1">
            <a:blip r:embed="rId6" cstate="print">
              <a:extLst>
                <a:ext uri="{28A0092B-C50C-407E-A947-70E740481C1C}">
                  <a14:useLocalDpi xmlns:a14="http://schemas.microsoft.com/office/drawing/2010/main" val="0"/>
                </a:ext>
              </a:extLst>
            </a:blip>
            <a:srcRect/>
            <a:stretch>
              <a:fillRect l="-16193" t="-7491" r="-99878" b="-34661"/>
            </a:stretch>
          </a:blipFill>
        </p:spPr>
        <p:style>
          <a:lnRef idx="2">
            <a:schemeClr val="lt1">
              <a:hueOff val="0"/>
              <a:satOff val="0"/>
              <a:lumOff val="0"/>
              <a:alphaOff val="0"/>
            </a:schemeClr>
          </a:lnRef>
          <a:fillRef idx="1">
            <a:scrgbClr r="0" g="0" b="0"/>
          </a:fillRef>
          <a:effectRef idx="0">
            <a:schemeClr val="accent3">
              <a:tint val="50000"/>
              <a:hueOff val="-63070"/>
              <a:satOff val="46272"/>
              <a:lumOff val="5597"/>
              <a:alphaOff val="0"/>
            </a:schemeClr>
          </a:effectRef>
          <a:fontRef idx="minor">
            <a:schemeClr val="lt1">
              <a:hueOff val="0"/>
              <a:satOff val="0"/>
              <a:lumOff val="0"/>
              <a:alphaOff val="0"/>
            </a:schemeClr>
          </a:fontRef>
        </p:style>
      </p:sp>
      <p:sp>
        <p:nvSpPr>
          <p:cNvPr id="15" name="Frihandsfigur 14"/>
          <p:cNvSpPr/>
          <p:nvPr/>
        </p:nvSpPr>
        <p:spPr>
          <a:xfrm>
            <a:off x="5542681" y="1627073"/>
            <a:ext cx="1566129" cy="3338627"/>
          </a:xfrm>
          <a:custGeom>
            <a:avLst/>
            <a:gdLst>
              <a:gd name="connsiteX0" fmla="*/ 0 w 1566129"/>
              <a:gd name="connsiteY0" fmla="*/ 156613 h 4501956"/>
              <a:gd name="connsiteX1" fmla="*/ 156613 w 1566129"/>
              <a:gd name="connsiteY1" fmla="*/ 0 h 4501956"/>
              <a:gd name="connsiteX2" fmla="*/ 1409516 w 1566129"/>
              <a:gd name="connsiteY2" fmla="*/ 0 h 4501956"/>
              <a:gd name="connsiteX3" fmla="*/ 1566129 w 1566129"/>
              <a:gd name="connsiteY3" fmla="*/ 156613 h 4501956"/>
              <a:gd name="connsiteX4" fmla="*/ 1566129 w 1566129"/>
              <a:gd name="connsiteY4" fmla="*/ 4345343 h 4501956"/>
              <a:gd name="connsiteX5" fmla="*/ 1409516 w 1566129"/>
              <a:gd name="connsiteY5" fmla="*/ 4501956 h 4501956"/>
              <a:gd name="connsiteX6" fmla="*/ 156613 w 1566129"/>
              <a:gd name="connsiteY6" fmla="*/ 4501956 h 4501956"/>
              <a:gd name="connsiteX7" fmla="*/ 0 w 1566129"/>
              <a:gd name="connsiteY7" fmla="*/ 4345343 h 4501956"/>
              <a:gd name="connsiteX8" fmla="*/ 0 w 1566129"/>
              <a:gd name="connsiteY8" fmla="*/ 156613 h 45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6129" h="4501956">
                <a:moveTo>
                  <a:pt x="0" y="156613"/>
                </a:moveTo>
                <a:cubicBezTo>
                  <a:pt x="0" y="70118"/>
                  <a:pt x="70118" y="0"/>
                  <a:pt x="156613" y="0"/>
                </a:cubicBezTo>
                <a:lnTo>
                  <a:pt x="1409516" y="0"/>
                </a:lnTo>
                <a:cubicBezTo>
                  <a:pt x="1496011" y="0"/>
                  <a:pt x="1566129" y="70118"/>
                  <a:pt x="1566129" y="156613"/>
                </a:cubicBezTo>
                <a:lnTo>
                  <a:pt x="1566129" y="4345343"/>
                </a:lnTo>
                <a:cubicBezTo>
                  <a:pt x="1566129" y="4431838"/>
                  <a:pt x="1496011" y="4501956"/>
                  <a:pt x="1409516" y="4501956"/>
                </a:cubicBezTo>
                <a:lnTo>
                  <a:pt x="156613" y="4501956"/>
                </a:lnTo>
                <a:cubicBezTo>
                  <a:pt x="70118" y="4501956"/>
                  <a:pt x="0" y="4431838"/>
                  <a:pt x="0" y="4345343"/>
                </a:cubicBezTo>
                <a:lnTo>
                  <a:pt x="0" y="156613"/>
                </a:lnTo>
                <a:close/>
              </a:path>
            </a:pathLst>
          </a:custGeom>
        </p:spPr>
        <p:style>
          <a:lnRef idx="2">
            <a:schemeClr val="lt1">
              <a:hueOff val="0"/>
              <a:satOff val="0"/>
              <a:lumOff val="0"/>
              <a:alphaOff val="0"/>
            </a:schemeClr>
          </a:lnRef>
          <a:fillRef idx="1">
            <a:schemeClr val="accent3">
              <a:hueOff val="343370"/>
              <a:satOff val="65031"/>
              <a:lumOff val="18235"/>
              <a:alphaOff val="0"/>
            </a:schemeClr>
          </a:fillRef>
          <a:effectRef idx="0">
            <a:schemeClr val="accent3">
              <a:hueOff val="343370"/>
              <a:satOff val="65031"/>
              <a:lumOff val="18235"/>
              <a:alphaOff val="0"/>
            </a:schemeClr>
          </a:effectRef>
          <a:fontRef idx="minor">
            <a:schemeClr val="lt1"/>
          </a:fontRef>
        </p:style>
        <p:txBody>
          <a:bodyPr spcFirstLastPara="0" vert="horz" wrap="square" lIns="128016" tIns="1928798" rIns="128016" bIns="1028408"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sv-SE" sz="1600" b="0" i="0" u="none" strike="noStrike" kern="1200" cap="none" spc="0" normalizeH="0" baseline="0" noProof="0" dirty="0">
                <a:ln>
                  <a:noFill/>
                </a:ln>
                <a:solidFill>
                  <a:srgbClr val="FFFFFF"/>
                </a:solidFill>
                <a:effectLst/>
                <a:uLnTx/>
                <a:uFillTx/>
                <a:latin typeface="Calibri" panose="020F0502020204030204"/>
                <a:ea typeface="+mn-ea"/>
                <a:cs typeface="+mn-cs"/>
              </a:rPr>
              <a:t>Digital post</a:t>
            </a:r>
          </a:p>
        </p:txBody>
      </p:sp>
      <p:sp>
        <p:nvSpPr>
          <p:cNvPr id="16" name="Ellips 15"/>
          <p:cNvSpPr/>
          <p:nvPr/>
        </p:nvSpPr>
        <p:spPr>
          <a:xfrm>
            <a:off x="5589665" y="1877713"/>
            <a:ext cx="1472161" cy="1391051"/>
          </a:xfrm>
          <a:prstGeom prst="ellipse">
            <a:avLst/>
          </a:prstGeom>
          <a:blipFill dpi="0" rotWithShape="1">
            <a:blip r:embed="rId7" cstate="print">
              <a:extLst>
                <a:ext uri="{28A0092B-C50C-407E-A947-70E740481C1C}">
                  <a14:useLocalDpi xmlns:a14="http://schemas.microsoft.com/office/drawing/2010/main" val="0"/>
                </a:ext>
              </a:extLst>
            </a:blip>
            <a:srcRect/>
            <a:stretch>
              <a:fillRect l="-79395" t="-57723" r="-138504" b="-51423"/>
            </a:stretch>
          </a:blipFill>
        </p:spPr>
        <p:style>
          <a:lnRef idx="2">
            <a:schemeClr val="lt1">
              <a:hueOff val="0"/>
              <a:satOff val="0"/>
              <a:lumOff val="0"/>
              <a:alphaOff val="0"/>
            </a:schemeClr>
          </a:lnRef>
          <a:fillRef idx="1">
            <a:scrgbClr r="0" g="0" b="0"/>
          </a:fillRef>
          <a:effectRef idx="0">
            <a:schemeClr val="accent3">
              <a:tint val="50000"/>
              <a:hueOff val="-84093"/>
              <a:satOff val="61696"/>
              <a:lumOff val="7463"/>
              <a:alphaOff val="0"/>
            </a:schemeClr>
          </a:effectRef>
          <a:fontRef idx="minor">
            <a:schemeClr val="lt1">
              <a:hueOff val="0"/>
              <a:satOff val="0"/>
              <a:lumOff val="0"/>
              <a:alphaOff val="0"/>
            </a:schemeClr>
          </a:fontRef>
        </p:style>
      </p:sp>
      <p:sp>
        <p:nvSpPr>
          <p:cNvPr id="17" name="Frihandsfigur 16"/>
          <p:cNvSpPr/>
          <p:nvPr/>
        </p:nvSpPr>
        <p:spPr>
          <a:xfrm>
            <a:off x="8798887" y="1627073"/>
            <a:ext cx="1566129" cy="3338627"/>
          </a:xfrm>
          <a:custGeom>
            <a:avLst/>
            <a:gdLst>
              <a:gd name="connsiteX0" fmla="*/ 0 w 1566129"/>
              <a:gd name="connsiteY0" fmla="*/ 156613 h 4501956"/>
              <a:gd name="connsiteX1" fmla="*/ 156613 w 1566129"/>
              <a:gd name="connsiteY1" fmla="*/ 0 h 4501956"/>
              <a:gd name="connsiteX2" fmla="*/ 1409516 w 1566129"/>
              <a:gd name="connsiteY2" fmla="*/ 0 h 4501956"/>
              <a:gd name="connsiteX3" fmla="*/ 1566129 w 1566129"/>
              <a:gd name="connsiteY3" fmla="*/ 156613 h 4501956"/>
              <a:gd name="connsiteX4" fmla="*/ 1566129 w 1566129"/>
              <a:gd name="connsiteY4" fmla="*/ 4345343 h 4501956"/>
              <a:gd name="connsiteX5" fmla="*/ 1409516 w 1566129"/>
              <a:gd name="connsiteY5" fmla="*/ 4501956 h 4501956"/>
              <a:gd name="connsiteX6" fmla="*/ 156613 w 1566129"/>
              <a:gd name="connsiteY6" fmla="*/ 4501956 h 4501956"/>
              <a:gd name="connsiteX7" fmla="*/ 0 w 1566129"/>
              <a:gd name="connsiteY7" fmla="*/ 4345343 h 4501956"/>
              <a:gd name="connsiteX8" fmla="*/ 0 w 1566129"/>
              <a:gd name="connsiteY8" fmla="*/ 156613 h 45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6129" h="4501956">
                <a:moveTo>
                  <a:pt x="0" y="156613"/>
                </a:moveTo>
                <a:cubicBezTo>
                  <a:pt x="0" y="70118"/>
                  <a:pt x="70118" y="0"/>
                  <a:pt x="156613" y="0"/>
                </a:cubicBezTo>
                <a:lnTo>
                  <a:pt x="1409516" y="0"/>
                </a:lnTo>
                <a:cubicBezTo>
                  <a:pt x="1496011" y="0"/>
                  <a:pt x="1566129" y="70118"/>
                  <a:pt x="1566129" y="156613"/>
                </a:cubicBezTo>
                <a:lnTo>
                  <a:pt x="1566129" y="4345343"/>
                </a:lnTo>
                <a:cubicBezTo>
                  <a:pt x="1566129" y="4431838"/>
                  <a:pt x="1496011" y="4501956"/>
                  <a:pt x="1409516" y="4501956"/>
                </a:cubicBezTo>
                <a:lnTo>
                  <a:pt x="156613" y="4501956"/>
                </a:lnTo>
                <a:cubicBezTo>
                  <a:pt x="70118" y="4501956"/>
                  <a:pt x="0" y="4431838"/>
                  <a:pt x="0" y="4345343"/>
                </a:cubicBezTo>
                <a:lnTo>
                  <a:pt x="0" y="156613"/>
                </a:lnTo>
                <a:close/>
              </a:path>
            </a:pathLst>
          </a:custGeom>
          <a:solidFill>
            <a:srgbClr val="D78171"/>
          </a:solidFill>
        </p:spPr>
        <p:style>
          <a:lnRef idx="2">
            <a:schemeClr val="lt1">
              <a:hueOff val="0"/>
              <a:satOff val="0"/>
              <a:lumOff val="0"/>
              <a:alphaOff val="0"/>
            </a:schemeClr>
          </a:lnRef>
          <a:fillRef idx="1">
            <a:schemeClr val="accent3">
              <a:hueOff val="257528"/>
              <a:satOff val="48773"/>
              <a:lumOff val="13676"/>
              <a:alphaOff val="0"/>
            </a:schemeClr>
          </a:fillRef>
          <a:effectRef idx="0">
            <a:schemeClr val="accent3">
              <a:hueOff val="257528"/>
              <a:satOff val="48773"/>
              <a:lumOff val="13676"/>
              <a:alphaOff val="0"/>
            </a:schemeClr>
          </a:effectRef>
          <a:fontRef idx="minor">
            <a:schemeClr val="lt1"/>
          </a:fontRef>
        </p:style>
        <p:txBody>
          <a:bodyPr spcFirstLastPara="0" vert="horz" wrap="square" lIns="128016" tIns="1928798" rIns="128016" bIns="1028408" numCol="1" spcCol="1270" anchor="ctr" anchorCtr="0">
            <a:noAutofit/>
          </a:bodyPr>
          <a:lstStyle/>
          <a:p>
            <a:pPr algn="ctr">
              <a:defRPr/>
            </a:pPr>
            <a:r>
              <a:rPr lang="sv-SE" sz="1600" dirty="0">
                <a:solidFill>
                  <a:srgbClr val="FFFFFF"/>
                </a:solidFill>
              </a:rPr>
              <a:t>Data </a:t>
            </a:r>
            <a:r>
              <a:rPr lang="sv-SE" sz="1600" dirty="0" err="1">
                <a:solidFill>
                  <a:srgbClr val="FFFFFF"/>
                </a:solidFill>
              </a:rPr>
              <a:t>governance</a:t>
            </a:r>
            <a:endParaRPr lang="sv-SE" sz="1600" dirty="0">
              <a:solidFill>
                <a:srgbClr val="FFFFFF"/>
              </a:solidFill>
            </a:endParaRPr>
          </a:p>
        </p:txBody>
      </p:sp>
      <p:sp>
        <p:nvSpPr>
          <p:cNvPr id="19" name="Ellips 18"/>
          <p:cNvSpPr/>
          <p:nvPr/>
        </p:nvSpPr>
        <p:spPr>
          <a:xfrm>
            <a:off x="8897770" y="1796299"/>
            <a:ext cx="1390134" cy="1390134"/>
          </a:xfrm>
          <a:prstGeom prst="ellipse">
            <a:avLst/>
          </a:prstGeom>
          <a:blipFill>
            <a:blip r:embed="rId8"/>
            <a:srcRect/>
            <a:stretch>
              <a:fillRect l="-39000" r="-3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 name="Rektangel 3">
            <a:extLst>
              <a:ext uri="{FF2B5EF4-FFF2-40B4-BE49-F238E27FC236}">
                <a16:creationId xmlns:a16="http://schemas.microsoft.com/office/drawing/2014/main" id="{C56CB479-55BB-4AF2-8AAC-0699C045BC77}"/>
              </a:ext>
            </a:extLst>
          </p:cNvPr>
          <p:cNvSpPr/>
          <p:nvPr/>
        </p:nvSpPr>
        <p:spPr>
          <a:xfrm>
            <a:off x="5974813" y="3244334"/>
            <a:ext cx="242374" cy="369332"/>
          </a:xfrm>
          <a:prstGeom prst="rect">
            <a:avLst/>
          </a:prstGeom>
        </p:spPr>
        <p:txBody>
          <a:bodyPr wrap="none">
            <a:spAutoFit/>
          </a:bodyPr>
          <a:lstStyle/>
          <a:p>
            <a:r>
              <a:rPr lang="sv-SE" b="0" i="0" dirty="0">
                <a:solidFill>
                  <a:srgbClr val="000000"/>
                </a:solidFill>
                <a:effectLst/>
                <a:latin typeface="Times New Roman" panose="02020603050405020304" pitchFamily="18" charset="0"/>
              </a:rPr>
              <a:t> </a:t>
            </a:r>
            <a:endParaRPr lang="sv-SE" dirty="0"/>
          </a:p>
        </p:txBody>
      </p:sp>
      <p:sp>
        <p:nvSpPr>
          <p:cNvPr id="18" name="Rektangel: rundade hörn 17">
            <a:extLst>
              <a:ext uri="{FF2B5EF4-FFF2-40B4-BE49-F238E27FC236}">
                <a16:creationId xmlns:a16="http://schemas.microsoft.com/office/drawing/2014/main" id="{E95D7E6C-149C-45EC-9A3E-1468183FEDA9}"/>
              </a:ext>
            </a:extLst>
          </p:cNvPr>
          <p:cNvSpPr/>
          <p:nvPr/>
        </p:nvSpPr>
        <p:spPr>
          <a:xfrm>
            <a:off x="703339" y="5031781"/>
            <a:ext cx="9661675" cy="716617"/>
          </a:xfrm>
          <a:prstGeom prst="roundRect">
            <a:avLst/>
          </a:prstGeom>
          <a:solidFill>
            <a:srgbClr val="7C5748"/>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v-SE" dirty="0"/>
              <a:t>National digital </a:t>
            </a:r>
            <a:r>
              <a:rPr lang="sv-SE" dirty="0" err="1"/>
              <a:t>infrastructure</a:t>
            </a:r>
            <a:r>
              <a:rPr lang="sv-SE" dirty="0"/>
              <a:t> and services</a:t>
            </a:r>
          </a:p>
        </p:txBody>
      </p:sp>
    </p:spTree>
    <p:extLst>
      <p:ext uri="{BB962C8B-B14F-4D97-AF65-F5344CB8AC3E}">
        <p14:creationId xmlns:p14="http://schemas.microsoft.com/office/powerpoint/2010/main" val="3142240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03341" y="844374"/>
            <a:ext cx="10502541" cy="782699"/>
          </a:xfrm>
          <a:prstGeom prst="rect">
            <a:avLst/>
          </a:prstGeom>
        </p:spPr>
        <p:txBody>
          <a:bodyPr/>
          <a:lstStyle/>
          <a:p>
            <a:r>
              <a:rPr lang="sv-SE" dirty="0" err="1"/>
              <a:t>DIGG:s</a:t>
            </a:r>
            <a:r>
              <a:rPr lang="sv-SE" dirty="0"/>
              <a:t> områden</a:t>
            </a:r>
          </a:p>
        </p:txBody>
      </p:sp>
      <p:sp>
        <p:nvSpPr>
          <p:cNvPr id="7" name="Frihandsfigur 6"/>
          <p:cNvSpPr/>
          <p:nvPr/>
        </p:nvSpPr>
        <p:spPr>
          <a:xfrm>
            <a:off x="703341" y="1627073"/>
            <a:ext cx="1566129" cy="3338627"/>
          </a:xfrm>
          <a:custGeom>
            <a:avLst/>
            <a:gdLst>
              <a:gd name="connsiteX0" fmla="*/ 0 w 1566129"/>
              <a:gd name="connsiteY0" fmla="*/ 156613 h 4501956"/>
              <a:gd name="connsiteX1" fmla="*/ 156613 w 1566129"/>
              <a:gd name="connsiteY1" fmla="*/ 0 h 4501956"/>
              <a:gd name="connsiteX2" fmla="*/ 1409516 w 1566129"/>
              <a:gd name="connsiteY2" fmla="*/ 0 h 4501956"/>
              <a:gd name="connsiteX3" fmla="*/ 1566129 w 1566129"/>
              <a:gd name="connsiteY3" fmla="*/ 156613 h 4501956"/>
              <a:gd name="connsiteX4" fmla="*/ 1566129 w 1566129"/>
              <a:gd name="connsiteY4" fmla="*/ 4345343 h 4501956"/>
              <a:gd name="connsiteX5" fmla="*/ 1409516 w 1566129"/>
              <a:gd name="connsiteY5" fmla="*/ 4501956 h 4501956"/>
              <a:gd name="connsiteX6" fmla="*/ 156613 w 1566129"/>
              <a:gd name="connsiteY6" fmla="*/ 4501956 h 4501956"/>
              <a:gd name="connsiteX7" fmla="*/ 0 w 1566129"/>
              <a:gd name="connsiteY7" fmla="*/ 4345343 h 4501956"/>
              <a:gd name="connsiteX8" fmla="*/ 0 w 1566129"/>
              <a:gd name="connsiteY8" fmla="*/ 156613 h 45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6129" h="4501956">
                <a:moveTo>
                  <a:pt x="0" y="156613"/>
                </a:moveTo>
                <a:cubicBezTo>
                  <a:pt x="0" y="70118"/>
                  <a:pt x="70118" y="0"/>
                  <a:pt x="156613" y="0"/>
                </a:cubicBezTo>
                <a:lnTo>
                  <a:pt x="1409516" y="0"/>
                </a:lnTo>
                <a:cubicBezTo>
                  <a:pt x="1496011" y="0"/>
                  <a:pt x="1566129" y="70118"/>
                  <a:pt x="1566129" y="156613"/>
                </a:cubicBezTo>
                <a:lnTo>
                  <a:pt x="1566129" y="4345343"/>
                </a:lnTo>
                <a:cubicBezTo>
                  <a:pt x="1566129" y="4431838"/>
                  <a:pt x="1496011" y="4501956"/>
                  <a:pt x="1409516" y="4501956"/>
                </a:cubicBezTo>
                <a:lnTo>
                  <a:pt x="156613" y="4501956"/>
                </a:lnTo>
                <a:cubicBezTo>
                  <a:pt x="70118" y="4501956"/>
                  <a:pt x="0" y="4431838"/>
                  <a:pt x="0" y="4345343"/>
                </a:cubicBezTo>
                <a:lnTo>
                  <a:pt x="0" y="15661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8016" tIns="1928798" rIns="128016" bIns="1028408"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sv-SE" sz="1600" b="0" i="0" u="none" strike="noStrike" kern="1200" cap="none" spc="0" normalizeH="0" baseline="0" noProof="0" dirty="0">
                <a:ln>
                  <a:noFill/>
                </a:ln>
                <a:solidFill>
                  <a:srgbClr val="FFFFFF"/>
                </a:solidFill>
                <a:effectLst/>
                <a:uLnTx/>
                <a:uFillTx/>
                <a:latin typeface="Calibri" panose="020F0502020204030204"/>
                <a:ea typeface="+mn-ea"/>
                <a:cs typeface="+mn-cs"/>
              </a:rPr>
              <a:t>Digital </a:t>
            </a:r>
            <a:r>
              <a:rPr kumimoji="0" lang="sv-SE" sz="1600" b="0" i="0" u="none" strike="noStrike" kern="1200" cap="none" spc="0" normalizeH="0" baseline="0" noProof="0" dirty="0" err="1">
                <a:ln>
                  <a:noFill/>
                </a:ln>
                <a:solidFill>
                  <a:srgbClr val="FFFFFF"/>
                </a:solidFill>
                <a:effectLst/>
                <a:uLnTx/>
                <a:uFillTx/>
                <a:latin typeface="Calibri" panose="020F0502020204030204"/>
                <a:ea typeface="+mn-ea"/>
                <a:cs typeface="+mn-cs"/>
              </a:rPr>
              <a:t>Identitification</a:t>
            </a:r>
            <a:endParaRPr kumimoji="0" lang="sv-SE"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Ellips 7"/>
          <p:cNvSpPr/>
          <p:nvPr/>
        </p:nvSpPr>
        <p:spPr>
          <a:xfrm>
            <a:off x="750324" y="1877713"/>
            <a:ext cx="1472161" cy="1391051"/>
          </a:xfrm>
          <a:prstGeom prst="ellipse">
            <a:avLst/>
          </a:prstGeom>
          <a:blipFill dpi="0" rotWithShape="1">
            <a:blip r:embed="rId3" cstate="print">
              <a:extLst>
                <a:ext uri="{28A0092B-C50C-407E-A947-70E740481C1C}">
                  <a14:useLocalDpi xmlns:a14="http://schemas.microsoft.com/office/drawing/2010/main" val="0"/>
                </a:ext>
              </a:extLst>
            </a:blip>
            <a:srcRect/>
            <a:stretch>
              <a:fillRect l="-87025" t="-27823" r="-122397" b="-75745"/>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9" name="Frihandsfigur 8"/>
          <p:cNvSpPr/>
          <p:nvPr/>
        </p:nvSpPr>
        <p:spPr>
          <a:xfrm>
            <a:off x="2316454" y="1627073"/>
            <a:ext cx="1566129" cy="3338627"/>
          </a:xfrm>
          <a:custGeom>
            <a:avLst/>
            <a:gdLst>
              <a:gd name="connsiteX0" fmla="*/ 0 w 1566129"/>
              <a:gd name="connsiteY0" fmla="*/ 156613 h 4501956"/>
              <a:gd name="connsiteX1" fmla="*/ 156613 w 1566129"/>
              <a:gd name="connsiteY1" fmla="*/ 0 h 4501956"/>
              <a:gd name="connsiteX2" fmla="*/ 1409516 w 1566129"/>
              <a:gd name="connsiteY2" fmla="*/ 0 h 4501956"/>
              <a:gd name="connsiteX3" fmla="*/ 1566129 w 1566129"/>
              <a:gd name="connsiteY3" fmla="*/ 156613 h 4501956"/>
              <a:gd name="connsiteX4" fmla="*/ 1566129 w 1566129"/>
              <a:gd name="connsiteY4" fmla="*/ 4345343 h 4501956"/>
              <a:gd name="connsiteX5" fmla="*/ 1409516 w 1566129"/>
              <a:gd name="connsiteY5" fmla="*/ 4501956 h 4501956"/>
              <a:gd name="connsiteX6" fmla="*/ 156613 w 1566129"/>
              <a:gd name="connsiteY6" fmla="*/ 4501956 h 4501956"/>
              <a:gd name="connsiteX7" fmla="*/ 0 w 1566129"/>
              <a:gd name="connsiteY7" fmla="*/ 4345343 h 4501956"/>
              <a:gd name="connsiteX8" fmla="*/ 0 w 1566129"/>
              <a:gd name="connsiteY8" fmla="*/ 156613 h 45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6129" h="4501956">
                <a:moveTo>
                  <a:pt x="0" y="156613"/>
                </a:moveTo>
                <a:cubicBezTo>
                  <a:pt x="0" y="70118"/>
                  <a:pt x="70118" y="0"/>
                  <a:pt x="156613" y="0"/>
                </a:cubicBezTo>
                <a:lnTo>
                  <a:pt x="1409516" y="0"/>
                </a:lnTo>
                <a:cubicBezTo>
                  <a:pt x="1496011" y="0"/>
                  <a:pt x="1566129" y="70118"/>
                  <a:pt x="1566129" y="156613"/>
                </a:cubicBezTo>
                <a:lnTo>
                  <a:pt x="1566129" y="4345343"/>
                </a:lnTo>
                <a:cubicBezTo>
                  <a:pt x="1566129" y="4431838"/>
                  <a:pt x="1496011" y="4501956"/>
                  <a:pt x="1409516" y="4501956"/>
                </a:cubicBezTo>
                <a:lnTo>
                  <a:pt x="156613" y="4501956"/>
                </a:lnTo>
                <a:cubicBezTo>
                  <a:pt x="70118" y="4501956"/>
                  <a:pt x="0" y="4431838"/>
                  <a:pt x="0" y="4345343"/>
                </a:cubicBezTo>
                <a:lnTo>
                  <a:pt x="0" y="156613"/>
                </a:lnTo>
                <a:close/>
              </a:path>
            </a:pathLst>
          </a:custGeom>
        </p:spPr>
        <p:style>
          <a:lnRef idx="2">
            <a:schemeClr val="lt1">
              <a:hueOff val="0"/>
              <a:satOff val="0"/>
              <a:lumOff val="0"/>
              <a:alphaOff val="0"/>
            </a:schemeClr>
          </a:lnRef>
          <a:fillRef idx="1">
            <a:schemeClr val="accent3">
              <a:hueOff val="85843"/>
              <a:satOff val="16258"/>
              <a:lumOff val="4559"/>
              <a:alphaOff val="0"/>
            </a:schemeClr>
          </a:fillRef>
          <a:effectRef idx="0">
            <a:schemeClr val="accent3">
              <a:hueOff val="85843"/>
              <a:satOff val="16258"/>
              <a:lumOff val="4559"/>
              <a:alphaOff val="0"/>
            </a:schemeClr>
          </a:effectRef>
          <a:fontRef idx="minor">
            <a:schemeClr val="lt1"/>
          </a:fontRef>
        </p:style>
        <p:txBody>
          <a:bodyPr spcFirstLastPara="0" vert="horz" wrap="square" lIns="128016" tIns="1928798" rIns="128016" bIns="1028408"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br>
              <a:rPr kumimoji="0" lang="sv-SE" sz="16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sv-SE" sz="1600" b="0" i="0" u="none" strike="noStrike" kern="1200" cap="none" spc="0" normalizeH="0" baseline="0" noProof="0" dirty="0">
                <a:ln>
                  <a:noFill/>
                </a:ln>
                <a:solidFill>
                  <a:srgbClr val="FFFFFF"/>
                </a:solidFill>
                <a:effectLst/>
                <a:uLnTx/>
                <a:uFillTx/>
                <a:latin typeface="Calibri" panose="020F0502020204030204"/>
                <a:ea typeface="+mn-ea"/>
                <a:cs typeface="+mn-cs"/>
              </a:rPr>
              <a:t>E-</a:t>
            </a:r>
            <a:r>
              <a:rPr kumimoji="0" lang="sv-SE" sz="1600" b="0" i="0" u="none" strike="noStrike" kern="1200" cap="none" spc="0" normalizeH="0" baseline="0" noProof="0" dirty="0" err="1">
                <a:ln>
                  <a:noFill/>
                </a:ln>
                <a:solidFill>
                  <a:srgbClr val="FFFFFF"/>
                </a:solidFill>
                <a:effectLst/>
                <a:uLnTx/>
                <a:uFillTx/>
                <a:latin typeface="Calibri" panose="020F0502020204030204"/>
                <a:ea typeface="+mn-ea"/>
                <a:cs typeface="+mn-cs"/>
              </a:rPr>
              <a:t>commerce</a:t>
            </a:r>
            <a:endParaRPr kumimoji="0" lang="sv-SE" sz="16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800100" rtl="0" eaLnBrk="0" fontAlgn="base" latinLnBrk="0" hangingPunct="0">
              <a:lnSpc>
                <a:spcPct val="90000"/>
              </a:lnSpc>
              <a:spcBef>
                <a:spcPct val="0"/>
              </a:spcBef>
              <a:spcAft>
                <a:spcPct val="35000"/>
              </a:spcAft>
              <a:buClrTx/>
              <a:buSzTx/>
              <a:buFontTx/>
              <a:buNone/>
              <a:tabLst/>
              <a:defRPr/>
            </a:pPr>
            <a:r>
              <a:rPr lang="sv-SE" sz="1600" dirty="0">
                <a:solidFill>
                  <a:srgbClr val="FFFFFF"/>
                </a:solidFill>
                <a:latin typeface="Calibri" panose="020F0502020204030204"/>
              </a:rPr>
              <a:t>E-</a:t>
            </a:r>
            <a:r>
              <a:rPr lang="sv-SE" sz="1600" dirty="0" err="1">
                <a:solidFill>
                  <a:srgbClr val="FFFFFF"/>
                </a:solidFill>
                <a:latin typeface="Calibri" panose="020F0502020204030204"/>
              </a:rPr>
              <a:t>invoicing</a:t>
            </a:r>
            <a:endParaRPr lang="sv-SE" sz="1600" dirty="0">
              <a:solidFill>
                <a:srgbClr val="FFFFFF"/>
              </a:solidFill>
              <a:latin typeface="Calibri" panose="020F0502020204030204"/>
            </a:endParaRPr>
          </a:p>
          <a:p>
            <a:pPr marL="0" marR="0" lvl="0" indent="0" algn="ctr" defTabSz="800100" rtl="0" eaLnBrk="0" fontAlgn="base" latinLnBrk="0" hangingPunct="0">
              <a:lnSpc>
                <a:spcPct val="90000"/>
              </a:lnSpc>
              <a:spcBef>
                <a:spcPct val="0"/>
              </a:spcBef>
              <a:spcAft>
                <a:spcPct val="35000"/>
              </a:spcAft>
              <a:buClrTx/>
              <a:buSzTx/>
              <a:buFontTx/>
              <a:buNone/>
              <a:tabLst/>
              <a:defRPr/>
            </a:pPr>
            <a:endParaRPr kumimoji="0" lang="sv-SE"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Ellips 9"/>
          <p:cNvSpPr/>
          <p:nvPr/>
        </p:nvSpPr>
        <p:spPr>
          <a:xfrm>
            <a:off x="2363438" y="1877713"/>
            <a:ext cx="1472161" cy="1391051"/>
          </a:xfrm>
          <a:prstGeom prst="ellipse">
            <a:avLst/>
          </a:prstGeom>
          <a:blipFill dpi="0" rotWithShape="1">
            <a:blip r:embed="rId4" cstate="print">
              <a:extLst>
                <a:ext uri="{28A0092B-C50C-407E-A947-70E740481C1C}">
                  <a14:useLocalDpi xmlns:a14="http://schemas.microsoft.com/office/drawing/2010/main" val="0"/>
                </a:ext>
              </a:extLst>
            </a:blip>
            <a:srcRect/>
            <a:stretch>
              <a:fillRect l="-59781" t="-14981" r="-59102" b="-29021"/>
            </a:stretch>
          </a:blipFill>
        </p:spPr>
        <p:style>
          <a:lnRef idx="2">
            <a:schemeClr val="lt1">
              <a:hueOff val="0"/>
              <a:satOff val="0"/>
              <a:lumOff val="0"/>
              <a:alphaOff val="0"/>
            </a:schemeClr>
          </a:lnRef>
          <a:fillRef idx="1">
            <a:scrgbClr r="0" g="0" b="0"/>
          </a:fillRef>
          <a:effectRef idx="0">
            <a:schemeClr val="accent3">
              <a:tint val="50000"/>
              <a:hueOff val="-21023"/>
              <a:satOff val="15424"/>
              <a:lumOff val="1866"/>
              <a:alphaOff val="0"/>
            </a:schemeClr>
          </a:effectRef>
          <a:fontRef idx="minor">
            <a:schemeClr val="lt1">
              <a:hueOff val="0"/>
              <a:satOff val="0"/>
              <a:lumOff val="0"/>
              <a:alphaOff val="0"/>
            </a:schemeClr>
          </a:fontRef>
        </p:style>
      </p:sp>
      <p:sp>
        <p:nvSpPr>
          <p:cNvPr id="11" name="Frihandsfigur 10"/>
          <p:cNvSpPr/>
          <p:nvPr/>
        </p:nvSpPr>
        <p:spPr>
          <a:xfrm>
            <a:off x="3929568" y="1627073"/>
            <a:ext cx="1566129" cy="3338627"/>
          </a:xfrm>
          <a:custGeom>
            <a:avLst/>
            <a:gdLst>
              <a:gd name="connsiteX0" fmla="*/ 0 w 1566129"/>
              <a:gd name="connsiteY0" fmla="*/ 156613 h 4501956"/>
              <a:gd name="connsiteX1" fmla="*/ 156613 w 1566129"/>
              <a:gd name="connsiteY1" fmla="*/ 0 h 4501956"/>
              <a:gd name="connsiteX2" fmla="*/ 1409516 w 1566129"/>
              <a:gd name="connsiteY2" fmla="*/ 0 h 4501956"/>
              <a:gd name="connsiteX3" fmla="*/ 1566129 w 1566129"/>
              <a:gd name="connsiteY3" fmla="*/ 156613 h 4501956"/>
              <a:gd name="connsiteX4" fmla="*/ 1566129 w 1566129"/>
              <a:gd name="connsiteY4" fmla="*/ 4345343 h 4501956"/>
              <a:gd name="connsiteX5" fmla="*/ 1409516 w 1566129"/>
              <a:gd name="connsiteY5" fmla="*/ 4501956 h 4501956"/>
              <a:gd name="connsiteX6" fmla="*/ 156613 w 1566129"/>
              <a:gd name="connsiteY6" fmla="*/ 4501956 h 4501956"/>
              <a:gd name="connsiteX7" fmla="*/ 0 w 1566129"/>
              <a:gd name="connsiteY7" fmla="*/ 4345343 h 4501956"/>
              <a:gd name="connsiteX8" fmla="*/ 0 w 1566129"/>
              <a:gd name="connsiteY8" fmla="*/ 156613 h 45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6129" h="4501956">
                <a:moveTo>
                  <a:pt x="0" y="156613"/>
                </a:moveTo>
                <a:cubicBezTo>
                  <a:pt x="0" y="70118"/>
                  <a:pt x="70118" y="0"/>
                  <a:pt x="156613" y="0"/>
                </a:cubicBezTo>
                <a:lnTo>
                  <a:pt x="1409516" y="0"/>
                </a:lnTo>
                <a:cubicBezTo>
                  <a:pt x="1496011" y="0"/>
                  <a:pt x="1566129" y="70118"/>
                  <a:pt x="1566129" y="156613"/>
                </a:cubicBezTo>
                <a:lnTo>
                  <a:pt x="1566129" y="4345343"/>
                </a:lnTo>
                <a:cubicBezTo>
                  <a:pt x="1566129" y="4431838"/>
                  <a:pt x="1496011" y="4501956"/>
                  <a:pt x="1409516" y="4501956"/>
                </a:cubicBezTo>
                <a:lnTo>
                  <a:pt x="156613" y="4501956"/>
                </a:lnTo>
                <a:cubicBezTo>
                  <a:pt x="70118" y="4501956"/>
                  <a:pt x="0" y="4431838"/>
                  <a:pt x="0" y="4345343"/>
                </a:cubicBezTo>
                <a:lnTo>
                  <a:pt x="0" y="156613"/>
                </a:lnTo>
                <a:close/>
              </a:path>
            </a:pathLst>
          </a:custGeom>
        </p:spPr>
        <p:style>
          <a:lnRef idx="2">
            <a:schemeClr val="lt1">
              <a:hueOff val="0"/>
              <a:satOff val="0"/>
              <a:lumOff val="0"/>
              <a:alphaOff val="0"/>
            </a:schemeClr>
          </a:lnRef>
          <a:fillRef idx="1">
            <a:schemeClr val="accent3">
              <a:hueOff val="171685"/>
              <a:satOff val="32515"/>
              <a:lumOff val="9118"/>
              <a:alphaOff val="0"/>
            </a:schemeClr>
          </a:fillRef>
          <a:effectRef idx="0">
            <a:schemeClr val="accent3">
              <a:hueOff val="171685"/>
              <a:satOff val="32515"/>
              <a:lumOff val="9118"/>
              <a:alphaOff val="0"/>
            </a:schemeClr>
          </a:effectRef>
          <a:fontRef idx="minor">
            <a:schemeClr val="lt1"/>
          </a:fontRef>
        </p:style>
        <p:txBody>
          <a:bodyPr spcFirstLastPara="0" vert="horz" wrap="square" lIns="128016" tIns="1928798" rIns="128016" bIns="1028408"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endParaRPr lang="sv-SE" sz="1600" dirty="0">
              <a:solidFill>
                <a:srgbClr val="FFFFFF"/>
              </a:solidFill>
              <a:latin typeface="Calibri" panose="020F0502020204030204"/>
            </a:endParaRPr>
          </a:p>
          <a:p>
            <a:pPr marL="0" marR="0" lvl="0" indent="0" algn="ctr" defTabSz="800100" rtl="0" eaLnBrk="0" fontAlgn="base" latinLnBrk="0" hangingPunct="0">
              <a:lnSpc>
                <a:spcPct val="90000"/>
              </a:lnSpc>
              <a:spcBef>
                <a:spcPct val="0"/>
              </a:spcBef>
              <a:spcAft>
                <a:spcPct val="35000"/>
              </a:spcAft>
              <a:buClrTx/>
              <a:buSzTx/>
              <a:buFontTx/>
              <a:buNone/>
              <a:tabLst/>
              <a:defRPr/>
            </a:pPr>
            <a:endParaRPr kumimoji="0" lang="sv-SE" sz="16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800100" rtl="0" eaLnBrk="0" fontAlgn="base" latinLnBrk="0" hangingPunct="0">
              <a:lnSpc>
                <a:spcPct val="90000"/>
              </a:lnSpc>
              <a:spcBef>
                <a:spcPct val="0"/>
              </a:spcBef>
              <a:spcAft>
                <a:spcPct val="35000"/>
              </a:spcAft>
              <a:buClrTx/>
              <a:buSzTx/>
              <a:buFontTx/>
              <a:buNone/>
              <a:tabLst/>
              <a:defRPr/>
            </a:pPr>
            <a:r>
              <a:rPr lang="sv-SE" sz="1600" dirty="0">
                <a:solidFill>
                  <a:srgbClr val="FFFFFF"/>
                </a:solidFill>
                <a:latin typeface="Calibri" panose="020F0502020204030204"/>
              </a:rPr>
              <a:t>Web</a:t>
            </a:r>
            <a:endParaRPr lang="sv-SE" sz="1600" b="0" i="0" u="none" strike="noStrike" kern="1200" cap="none" spc="0" normalizeH="0" baseline="0" noProof="0" dirty="0">
              <a:ln>
                <a:noFill/>
              </a:ln>
              <a:solidFill>
                <a:srgbClr val="FFFFFF"/>
              </a:solidFill>
              <a:effectLst/>
              <a:uLnTx/>
              <a:uFillTx/>
              <a:latin typeface="Calibri" panose="020F0502020204030204"/>
              <a:cs typeface="Calibri"/>
            </a:endParaRPr>
          </a:p>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sv-SE" sz="1600" b="0" i="0" u="none" strike="noStrike" kern="1200" cap="none" spc="0" normalizeH="0" baseline="0" noProof="0" dirty="0" err="1">
                <a:ln>
                  <a:noFill/>
                </a:ln>
                <a:solidFill>
                  <a:srgbClr val="FFFFFF"/>
                </a:solidFill>
                <a:effectLst/>
                <a:uLnTx/>
                <a:uFillTx/>
                <a:latin typeface="Calibri" panose="020F0502020204030204"/>
                <a:ea typeface="+mn-ea"/>
                <a:cs typeface="+mn-cs"/>
              </a:rPr>
              <a:t>Accessibility</a:t>
            </a:r>
            <a:endParaRPr kumimoji="0" lang="sv-SE" sz="16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800100" rtl="0" eaLnBrk="0" fontAlgn="base" latinLnBrk="0" hangingPunct="0">
              <a:lnSpc>
                <a:spcPct val="90000"/>
              </a:lnSpc>
              <a:spcBef>
                <a:spcPct val="0"/>
              </a:spcBef>
              <a:spcAft>
                <a:spcPct val="35000"/>
              </a:spcAft>
              <a:buClrTx/>
              <a:buSzTx/>
              <a:buFontTx/>
              <a:buNone/>
              <a:tabLst/>
              <a:defRPr/>
            </a:pPr>
            <a:endParaRPr lang="sv-SE" sz="1600" dirty="0">
              <a:solidFill>
                <a:srgbClr val="FFFFFF"/>
              </a:solidFill>
              <a:latin typeface="Calibri" panose="020F0502020204030204"/>
            </a:endParaRPr>
          </a:p>
          <a:p>
            <a:pPr marL="0" marR="0" lvl="0" indent="0" algn="ctr" defTabSz="800100" rtl="0" eaLnBrk="0" fontAlgn="base" latinLnBrk="0" hangingPunct="0">
              <a:lnSpc>
                <a:spcPct val="90000"/>
              </a:lnSpc>
              <a:spcBef>
                <a:spcPct val="0"/>
              </a:spcBef>
              <a:spcAft>
                <a:spcPct val="35000"/>
              </a:spcAft>
              <a:buClrTx/>
              <a:buSzTx/>
              <a:buFontTx/>
              <a:buNone/>
              <a:tabLst/>
              <a:defRPr/>
            </a:pPr>
            <a:endParaRPr kumimoji="0" lang="sv-SE"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Ellips 11"/>
          <p:cNvSpPr/>
          <p:nvPr/>
        </p:nvSpPr>
        <p:spPr>
          <a:xfrm>
            <a:off x="3976552" y="1877713"/>
            <a:ext cx="1472161" cy="1391051"/>
          </a:xfrm>
          <a:prstGeom prst="ellipse">
            <a:avLst/>
          </a:prstGeom>
          <a:blipFill dpi="0" rotWithShape="1">
            <a:blip r:embed="rId5" cstate="print">
              <a:extLst>
                <a:ext uri="{28A0092B-C50C-407E-A947-70E740481C1C}">
                  <a14:useLocalDpi xmlns:a14="http://schemas.microsoft.com/office/drawing/2010/main" val="0"/>
                </a:ext>
              </a:extLst>
            </a:blip>
            <a:srcRect/>
            <a:stretch>
              <a:fillRect l="-32538" t="-10701" r="-105932" b="-46187"/>
            </a:stretch>
          </a:blipFill>
        </p:spPr>
        <p:style>
          <a:lnRef idx="2">
            <a:schemeClr val="lt1">
              <a:hueOff val="0"/>
              <a:satOff val="0"/>
              <a:lumOff val="0"/>
              <a:alphaOff val="0"/>
            </a:schemeClr>
          </a:lnRef>
          <a:fillRef idx="1">
            <a:scrgbClr r="0" g="0" b="0"/>
          </a:fillRef>
          <a:effectRef idx="0">
            <a:schemeClr val="accent3">
              <a:tint val="50000"/>
              <a:hueOff val="-42047"/>
              <a:satOff val="30848"/>
              <a:lumOff val="3732"/>
              <a:alphaOff val="0"/>
            </a:schemeClr>
          </a:effectRef>
          <a:fontRef idx="minor">
            <a:schemeClr val="lt1">
              <a:hueOff val="0"/>
              <a:satOff val="0"/>
              <a:lumOff val="0"/>
              <a:alphaOff val="0"/>
            </a:schemeClr>
          </a:fontRef>
        </p:style>
      </p:sp>
      <p:sp>
        <p:nvSpPr>
          <p:cNvPr id="13" name="Frihandsfigur 12"/>
          <p:cNvSpPr/>
          <p:nvPr/>
        </p:nvSpPr>
        <p:spPr>
          <a:xfrm>
            <a:off x="7171976" y="1627073"/>
            <a:ext cx="1566129" cy="3338627"/>
          </a:xfrm>
          <a:custGeom>
            <a:avLst/>
            <a:gdLst>
              <a:gd name="connsiteX0" fmla="*/ 0 w 1566129"/>
              <a:gd name="connsiteY0" fmla="*/ 156613 h 4501956"/>
              <a:gd name="connsiteX1" fmla="*/ 156613 w 1566129"/>
              <a:gd name="connsiteY1" fmla="*/ 0 h 4501956"/>
              <a:gd name="connsiteX2" fmla="*/ 1409516 w 1566129"/>
              <a:gd name="connsiteY2" fmla="*/ 0 h 4501956"/>
              <a:gd name="connsiteX3" fmla="*/ 1566129 w 1566129"/>
              <a:gd name="connsiteY3" fmla="*/ 156613 h 4501956"/>
              <a:gd name="connsiteX4" fmla="*/ 1566129 w 1566129"/>
              <a:gd name="connsiteY4" fmla="*/ 4345343 h 4501956"/>
              <a:gd name="connsiteX5" fmla="*/ 1409516 w 1566129"/>
              <a:gd name="connsiteY5" fmla="*/ 4501956 h 4501956"/>
              <a:gd name="connsiteX6" fmla="*/ 156613 w 1566129"/>
              <a:gd name="connsiteY6" fmla="*/ 4501956 h 4501956"/>
              <a:gd name="connsiteX7" fmla="*/ 0 w 1566129"/>
              <a:gd name="connsiteY7" fmla="*/ 4345343 h 4501956"/>
              <a:gd name="connsiteX8" fmla="*/ 0 w 1566129"/>
              <a:gd name="connsiteY8" fmla="*/ 156613 h 45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6129" h="4501956">
                <a:moveTo>
                  <a:pt x="0" y="156613"/>
                </a:moveTo>
                <a:cubicBezTo>
                  <a:pt x="0" y="70118"/>
                  <a:pt x="70118" y="0"/>
                  <a:pt x="156613" y="0"/>
                </a:cubicBezTo>
                <a:lnTo>
                  <a:pt x="1409516" y="0"/>
                </a:lnTo>
                <a:cubicBezTo>
                  <a:pt x="1496011" y="0"/>
                  <a:pt x="1566129" y="70118"/>
                  <a:pt x="1566129" y="156613"/>
                </a:cubicBezTo>
                <a:lnTo>
                  <a:pt x="1566129" y="4345343"/>
                </a:lnTo>
                <a:cubicBezTo>
                  <a:pt x="1566129" y="4431838"/>
                  <a:pt x="1496011" y="4501956"/>
                  <a:pt x="1409516" y="4501956"/>
                </a:cubicBezTo>
                <a:lnTo>
                  <a:pt x="156613" y="4501956"/>
                </a:lnTo>
                <a:cubicBezTo>
                  <a:pt x="70118" y="4501956"/>
                  <a:pt x="0" y="4431838"/>
                  <a:pt x="0" y="4345343"/>
                </a:cubicBezTo>
                <a:lnTo>
                  <a:pt x="0" y="156613"/>
                </a:lnTo>
                <a:close/>
              </a:path>
            </a:pathLst>
          </a:custGeom>
        </p:spPr>
        <p:style>
          <a:lnRef idx="2">
            <a:schemeClr val="lt1">
              <a:hueOff val="0"/>
              <a:satOff val="0"/>
              <a:lumOff val="0"/>
              <a:alphaOff val="0"/>
            </a:schemeClr>
          </a:lnRef>
          <a:fillRef idx="1">
            <a:schemeClr val="accent3">
              <a:hueOff val="257528"/>
              <a:satOff val="48773"/>
              <a:lumOff val="13676"/>
              <a:alphaOff val="0"/>
            </a:schemeClr>
          </a:fillRef>
          <a:effectRef idx="0">
            <a:schemeClr val="accent3">
              <a:hueOff val="257528"/>
              <a:satOff val="48773"/>
              <a:lumOff val="13676"/>
              <a:alphaOff val="0"/>
            </a:schemeClr>
          </a:effectRef>
          <a:fontRef idx="minor">
            <a:schemeClr val="lt1"/>
          </a:fontRef>
        </p:style>
        <p:txBody>
          <a:bodyPr spcFirstLastPara="0" vert="horz" wrap="square" lIns="128016" tIns="1928798" rIns="128016" bIns="1028408" numCol="1" spcCol="1270" anchor="ctr" anchorCtr="0">
            <a:noAutofit/>
          </a:bodyPr>
          <a:lstStyle/>
          <a:p>
            <a:pPr lvl="0" algn="ctr">
              <a:defRPr/>
            </a:pPr>
            <a:r>
              <a:rPr lang="sv-SE" sz="1600">
                <a:solidFill>
                  <a:srgbClr val="FFFFFF"/>
                </a:solidFill>
              </a:rPr>
              <a:t>Digital single market</a:t>
            </a:r>
            <a:endParaRPr lang="sv-SE" sz="1600" dirty="0">
              <a:solidFill>
                <a:srgbClr val="FFFFFF"/>
              </a:solidFill>
            </a:endParaRPr>
          </a:p>
        </p:txBody>
      </p:sp>
      <p:sp>
        <p:nvSpPr>
          <p:cNvPr id="14" name="Ellips 13"/>
          <p:cNvSpPr/>
          <p:nvPr/>
        </p:nvSpPr>
        <p:spPr>
          <a:xfrm>
            <a:off x="7240167" y="1833060"/>
            <a:ext cx="1472161" cy="1391051"/>
          </a:xfrm>
          <a:prstGeom prst="ellipse">
            <a:avLst/>
          </a:prstGeom>
          <a:blipFill dpi="0" rotWithShape="1">
            <a:blip r:embed="rId6" cstate="print">
              <a:extLst>
                <a:ext uri="{28A0092B-C50C-407E-A947-70E740481C1C}">
                  <a14:useLocalDpi xmlns:a14="http://schemas.microsoft.com/office/drawing/2010/main" val="0"/>
                </a:ext>
              </a:extLst>
            </a:blip>
            <a:srcRect/>
            <a:stretch>
              <a:fillRect l="-16193" t="-7491" r="-99878" b="-34661"/>
            </a:stretch>
          </a:blipFill>
        </p:spPr>
        <p:style>
          <a:lnRef idx="2">
            <a:schemeClr val="lt1">
              <a:hueOff val="0"/>
              <a:satOff val="0"/>
              <a:lumOff val="0"/>
              <a:alphaOff val="0"/>
            </a:schemeClr>
          </a:lnRef>
          <a:fillRef idx="1">
            <a:scrgbClr r="0" g="0" b="0"/>
          </a:fillRef>
          <a:effectRef idx="0">
            <a:schemeClr val="accent3">
              <a:tint val="50000"/>
              <a:hueOff val="-63070"/>
              <a:satOff val="46272"/>
              <a:lumOff val="5597"/>
              <a:alphaOff val="0"/>
            </a:schemeClr>
          </a:effectRef>
          <a:fontRef idx="minor">
            <a:schemeClr val="lt1">
              <a:hueOff val="0"/>
              <a:satOff val="0"/>
              <a:lumOff val="0"/>
              <a:alphaOff val="0"/>
            </a:schemeClr>
          </a:fontRef>
        </p:style>
      </p:sp>
      <p:sp>
        <p:nvSpPr>
          <p:cNvPr id="15" name="Frihandsfigur 14"/>
          <p:cNvSpPr/>
          <p:nvPr/>
        </p:nvSpPr>
        <p:spPr>
          <a:xfrm>
            <a:off x="5542681" y="1627073"/>
            <a:ext cx="1566129" cy="3338627"/>
          </a:xfrm>
          <a:custGeom>
            <a:avLst/>
            <a:gdLst>
              <a:gd name="connsiteX0" fmla="*/ 0 w 1566129"/>
              <a:gd name="connsiteY0" fmla="*/ 156613 h 4501956"/>
              <a:gd name="connsiteX1" fmla="*/ 156613 w 1566129"/>
              <a:gd name="connsiteY1" fmla="*/ 0 h 4501956"/>
              <a:gd name="connsiteX2" fmla="*/ 1409516 w 1566129"/>
              <a:gd name="connsiteY2" fmla="*/ 0 h 4501956"/>
              <a:gd name="connsiteX3" fmla="*/ 1566129 w 1566129"/>
              <a:gd name="connsiteY3" fmla="*/ 156613 h 4501956"/>
              <a:gd name="connsiteX4" fmla="*/ 1566129 w 1566129"/>
              <a:gd name="connsiteY4" fmla="*/ 4345343 h 4501956"/>
              <a:gd name="connsiteX5" fmla="*/ 1409516 w 1566129"/>
              <a:gd name="connsiteY5" fmla="*/ 4501956 h 4501956"/>
              <a:gd name="connsiteX6" fmla="*/ 156613 w 1566129"/>
              <a:gd name="connsiteY6" fmla="*/ 4501956 h 4501956"/>
              <a:gd name="connsiteX7" fmla="*/ 0 w 1566129"/>
              <a:gd name="connsiteY7" fmla="*/ 4345343 h 4501956"/>
              <a:gd name="connsiteX8" fmla="*/ 0 w 1566129"/>
              <a:gd name="connsiteY8" fmla="*/ 156613 h 45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6129" h="4501956">
                <a:moveTo>
                  <a:pt x="0" y="156613"/>
                </a:moveTo>
                <a:cubicBezTo>
                  <a:pt x="0" y="70118"/>
                  <a:pt x="70118" y="0"/>
                  <a:pt x="156613" y="0"/>
                </a:cubicBezTo>
                <a:lnTo>
                  <a:pt x="1409516" y="0"/>
                </a:lnTo>
                <a:cubicBezTo>
                  <a:pt x="1496011" y="0"/>
                  <a:pt x="1566129" y="70118"/>
                  <a:pt x="1566129" y="156613"/>
                </a:cubicBezTo>
                <a:lnTo>
                  <a:pt x="1566129" y="4345343"/>
                </a:lnTo>
                <a:cubicBezTo>
                  <a:pt x="1566129" y="4431838"/>
                  <a:pt x="1496011" y="4501956"/>
                  <a:pt x="1409516" y="4501956"/>
                </a:cubicBezTo>
                <a:lnTo>
                  <a:pt x="156613" y="4501956"/>
                </a:lnTo>
                <a:cubicBezTo>
                  <a:pt x="70118" y="4501956"/>
                  <a:pt x="0" y="4431838"/>
                  <a:pt x="0" y="4345343"/>
                </a:cubicBezTo>
                <a:lnTo>
                  <a:pt x="0" y="156613"/>
                </a:lnTo>
                <a:close/>
              </a:path>
            </a:pathLst>
          </a:custGeom>
        </p:spPr>
        <p:style>
          <a:lnRef idx="2">
            <a:schemeClr val="lt1">
              <a:hueOff val="0"/>
              <a:satOff val="0"/>
              <a:lumOff val="0"/>
              <a:alphaOff val="0"/>
            </a:schemeClr>
          </a:lnRef>
          <a:fillRef idx="1">
            <a:schemeClr val="accent3">
              <a:hueOff val="343370"/>
              <a:satOff val="65031"/>
              <a:lumOff val="18235"/>
              <a:alphaOff val="0"/>
            </a:schemeClr>
          </a:fillRef>
          <a:effectRef idx="0">
            <a:schemeClr val="accent3">
              <a:hueOff val="343370"/>
              <a:satOff val="65031"/>
              <a:lumOff val="18235"/>
              <a:alphaOff val="0"/>
            </a:schemeClr>
          </a:effectRef>
          <a:fontRef idx="minor">
            <a:schemeClr val="lt1"/>
          </a:fontRef>
        </p:style>
        <p:txBody>
          <a:bodyPr spcFirstLastPara="0" vert="horz" wrap="square" lIns="128016" tIns="1928798" rIns="128016" bIns="1028408"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sv-SE" sz="1600" b="0" i="0" u="none" strike="noStrike" kern="1200" cap="none" spc="0" normalizeH="0" baseline="0" noProof="0" dirty="0">
                <a:ln>
                  <a:noFill/>
                </a:ln>
                <a:solidFill>
                  <a:srgbClr val="FFFFFF"/>
                </a:solidFill>
                <a:effectLst/>
                <a:uLnTx/>
                <a:uFillTx/>
                <a:latin typeface="Calibri" panose="020F0502020204030204"/>
                <a:ea typeface="+mn-ea"/>
                <a:cs typeface="+mn-cs"/>
              </a:rPr>
              <a:t>Digital post</a:t>
            </a:r>
          </a:p>
        </p:txBody>
      </p:sp>
      <p:sp>
        <p:nvSpPr>
          <p:cNvPr id="16" name="Ellips 15"/>
          <p:cNvSpPr/>
          <p:nvPr/>
        </p:nvSpPr>
        <p:spPr>
          <a:xfrm>
            <a:off x="5589665" y="1877713"/>
            <a:ext cx="1472161" cy="1391051"/>
          </a:xfrm>
          <a:prstGeom prst="ellipse">
            <a:avLst/>
          </a:prstGeom>
          <a:blipFill dpi="0" rotWithShape="1">
            <a:blip r:embed="rId7" cstate="print">
              <a:extLst>
                <a:ext uri="{28A0092B-C50C-407E-A947-70E740481C1C}">
                  <a14:useLocalDpi xmlns:a14="http://schemas.microsoft.com/office/drawing/2010/main" val="0"/>
                </a:ext>
              </a:extLst>
            </a:blip>
            <a:srcRect/>
            <a:stretch>
              <a:fillRect l="-79395" t="-57723" r="-138504" b="-51423"/>
            </a:stretch>
          </a:blipFill>
        </p:spPr>
        <p:style>
          <a:lnRef idx="2">
            <a:schemeClr val="lt1">
              <a:hueOff val="0"/>
              <a:satOff val="0"/>
              <a:lumOff val="0"/>
              <a:alphaOff val="0"/>
            </a:schemeClr>
          </a:lnRef>
          <a:fillRef idx="1">
            <a:scrgbClr r="0" g="0" b="0"/>
          </a:fillRef>
          <a:effectRef idx="0">
            <a:schemeClr val="accent3">
              <a:tint val="50000"/>
              <a:hueOff val="-84093"/>
              <a:satOff val="61696"/>
              <a:lumOff val="7463"/>
              <a:alphaOff val="0"/>
            </a:schemeClr>
          </a:effectRef>
          <a:fontRef idx="minor">
            <a:schemeClr val="lt1">
              <a:hueOff val="0"/>
              <a:satOff val="0"/>
              <a:lumOff val="0"/>
              <a:alphaOff val="0"/>
            </a:schemeClr>
          </a:fontRef>
        </p:style>
      </p:sp>
      <p:sp>
        <p:nvSpPr>
          <p:cNvPr id="17" name="Frihandsfigur 16"/>
          <p:cNvSpPr/>
          <p:nvPr/>
        </p:nvSpPr>
        <p:spPr>
          <a:xfrm>
            <a:off x="8798887" y="1627073"/>
            <a:ext cx="1566129" cy="3338627"/>
          </a:xfrm>
          <a:custGeom>
            <a:avLst/>
            <a:gdLst>
              <a:gd name="connsiteX0" fmla="*/ 0 w 1566129"/>
              <a:gd name="connsiteY0" fmla="*/ 156613 h 4501956"/>
              <a:gd name="connsiteX1" fmla="*/ 156613 w 1566129"/>
              <a:gd name="connsiteY1" fmla="*/ 0 h 4501956"/>
              <a:gd name="connsiteX2" fmla="*/ 1409516 w 1566129"/>
              <a:gd name="connsiteY2" fmla="*/ 0 h 4501956"/>
              <a:gd name="connsiteX3" fmla="*/ 1566129 w 1566129"/>
              <a:gd name="connsiteY3" fmla="*/ 156613 h 4501956"/>
              <a:gd name="connsiteX4" fmla="*/ 1566129 w 1566129"/>
              <a:gd name="connsiteY4" fmla="*/ 4345343 h 4501956"/>
              <a:gd name="connsiteX5" fmla="*/ 1409516 w 1566129"/>
              <a:gd name="connsiteY5" fmla="*/ 4501956 h 4501956"/>
              <a:gd name="connsiteX6" fmla="*/ 156613 w 1566129"/>
              <a:gd name="connsiteY6" fmla="*/ 4501956 h 4501956"/>
              <a:gd name="connsiteX7" fmla="*/ 0 w 1566129"/>
              <a:gd name="connsiteY7" fmla="*/ 4345343 h 4501956"/>
              <a:gd name="connsiteX8" fmla="*/ 0 w 1566129"/>
              <a:gd name="connsiteY8" fmla="*/ 156613 h 45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6129" h="4501956">
                <a:moveTo>
                  <a:pt x="0" y="156613"/>
                </a:moveTo>
                <a:cubicBezTo>
                  <a:pt x="0" y="70118"/>
                  <a:pt x="70118" y="0"/>
                  <a:pt x="156613" y="0"/>
                </a:cubicBezTo>
                <a:lnTo>
                  <a:pt x="1409516" y="0"/>
                </a:lnTo>
                <a:cubicBezTo>
                  <a:pt x="1496011" y="0"/>
                  <a:pt x="1566129" y="70118"/>
                  <a:pt x="1566129" y="156613"/>
                </a:cubicBezTo>
                <a:lnTo>
                  <a:pt x="1566129" y="4345343"/>
                </a:lnTo>
                <a:cubicBezTo>
                  <a:pt x="1566129" y="4431838"/>
                  <a:pt x="1496011" y="4501956"/>
                  <a:pt x="1409516" y="4501956"/>
                </a:cubicBezTo>
                <a:lnTo>
                  <a:pt x="156613" y="4501956"/>
                </a:lnTo>
                <a:cubicBezTo>
                  <a:pt x="70118" y="4501956"/>
                  <a:pt x="0" y="4431838"/>
                  <a:pt x="0" y="4345343"/>
                </a:cubicBezTo>
                <a:lnTo>
                  <a:pt x="0" y="156613"/>
                </a:lnTo>
                <a:close/>
              </a:path>
            </a:pathLst>
          </a:custGeom>
          <a:solidFill>
            <a:srgbClr val="D78171"/>
          </a:solidFill>
        </p:spPr>
        <p:style>
          <a:lnRef idx="2">
            <a:schemeClr val="lt1">
              <a:hueOff val="0"/>
              <a:satOff val="0"/>
              <a:lumOff val="0"/>
              <a:alphaOff val="0"/>
            </a:schemeClr>
          </a:lnRef>
          <a:fillRef idx="1">
            <a:schemeClr val="accent3">
              <a:hueOff val="257528"/>
              <a:satOff val="48773"/>
              <a:lumOff val="13676"/>
              <a:alphaOff val="0"/>
            </a:schemeClr>
          </a:fillRef>
          <a:effectRef idx="0">
            <a:schemeClr val="accent3">
              <a:hueOff val="257528"/>
              <a:satOff val="48773"/>
              <a:lumOff val="13676"/>
              <a:alphaOff val="0"/>
            </a:schemeClr>
          </a:effectRef>
          <a:fontRef idx="minor">
            <a:schemeClr val="lt1"/>
          </a:fontRef>
        </p:style>
        <p:txBody>
          <a:bodyPr spcFirstLastPara="0" vert="horz" wrap="square" lIns="128016" tIns="1928798" rIns="128016" bIns="1028408" numCol="1" spcCol="1270" anchor="ctr" anchorCtr="0">
            <a:noAutofit/>
          </a:bodyPr>
          <a:lstStyle/>
          <a:p>
            <a:pPr algn="ctr">
              <a:defRPr/>
            </a:pPr>
            <a:r>
              <a:rPr lang="sv-SE" sz="1600" dirty="0">
                <a:solidFill>
                  <a:srgbClr val="FFFFFF"/>
                </a:solidFill>
              </a:rPr>
              <a:t>Data </a:t>
            </a:r>
            <a:r>
              <a:rPr lang="sv-SE" sz="1600" dirty="0" err="1">
                <a:solidFill>
                  <a:srgbClr val="FFFFFF"/>
                </a:solidFill>
              </a:rPr>
              <a:t>governance</a:t>
            </a:r>
            <a:endParaRPr lang="sv-SE" sz="1600" dirty="0">
              <a:solidFill>
                <a:srgbClr val="FFFFFF"/>
              </a:solidFill>
            </a:endParaRPr>
          </a:p>
        </p:txBody>
      </p:sp>
      <p:sp>
        <p:nvSpPr>
          <p:cNvPr id="19" name="Ellips 18"/>
          <p:cNvSpPr/>
          <p:nvPr/>
        </p:nvSpPr>
        <p:spPr>
          <a:xfrm>
            <a:off x="8897770" y="1796299"/>
            <a:ext cx="1390134" cy="1390134"/>
          </a:xfrm>
          <a:prstGeom prst="ellipse">
            <a:avLst/>
          </a:prstGeom>
          <a:blipFill>
            <a:blip r:embed="rId8"/>
            <a:srcRect/>
            <a:stretch>
              <a:fillRect l="-39000" r="-3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 name="Rektangel 3">
            <a:extLst>
              <a:ext uri="{FF2B5EF4-FFF2-40B4-BE49-F238E27FC236}">
                <a16:creationId xmlns:a16="http://schemas.microsoft.com/office/drawing/2014/main" id="{C56CB479-55BB-4AF2-8AAC-0699C045BC77}"/>
              </a:ext>
            </a:extLst>
          </p:cNvPr>
          <p:cNvSpPr/>
          <p:nvPr/>
        </p:nvSpPr>
        <p:spPr>
          <a:xfrm>
            <a:off x="5974813" y="3244334"/>
            <a:ext cx="242374" cy="369332"/>
          </a:xfrm>
          <a:prstGeom prst="rect">
            <a:avLst/>
          </a:prstGeom>
        </p:spPr>
        <p:txBody>
          <a:bodyPr wrap="none">
            <a:spAutoFit/>
          </a:bodyPr>
          <a:lstStyle/>
          <a:p>
            <a:r>
              <a:rPr lang="sv-SE" b="0" i="0" dirty="0">
                <a:solidFill>
                  <a:srgbClr val="000000"/>
                </a:solidFill>
                <a:effectLst/>
                <a:latin typeface="Times New Roman" panose="02020603050405020304" pitchFamily="18" charset="0"/>
              </a:rPr>
              <a:t> </a:t>
            </a:r>
            <a:endParaRPr lang="sv-SE" dirty="0"/>
          </a:p>
        </p:txBody>
      </p:sp>
      <p:sp>
        <p:nvSpPr>
          <p:cNvPr id="18" name="Rektangel: rundade hörn 17">
            <a:extLst>
              <a:ext uri="{FF2B5EF4-FFF2-40B4-BE49-F238E27FC236}">
                <a16:creationId xmlns:a16="http://schemas.microsoft.com/office/drawing/2014/main" id="{E95D7E6C-149C-45EC-9A3E-1468183FEDA9}"/>
              </a:ext>
            </a:extLst>
          </p:cNvPr>
          <p:cNvSpPr/>
          <p:nvPr/>
        </p:nvSpPr>
        <p:spPr>
          <a:xfrm>
            <a:off x="703339" y="5031781"/>
            <a:ext cx="9661675" cy="716617"/>
          </a:xfrm>
          <a:prstGeom prst="roundRect">
            <a:avLst/>
          </a:prstGeom>
          <a:solidFill>
            <a:srgbClr val="7C5748"/>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v-SE" dirty="0"/>
              <a:t>National digital </a:t>
            </a:r>
            <a:r>
              <a:rPr lang="sv-SE" dirty="0" err="1"/>
              <a:t>infrastructure</a:t>
            </a:r>
            <a:r>
              <a:rPr lang="sv-SE" dirty="0"/>
              <a:t> and services</a:t>
            </a:r>
          </a:p>
        </p:txBody>
      </p:sp>
      <p:sp>
        <p:nvSpPr>
          <p:cNvPr id="3" name="Rektangel 2">
            <a:extLst>
              <a:ext uri="{FF2B5EF4-FFF2-40B4-BE49-F238E27FC236}">
                <a16:creationId xmlns:a16="http://schemas.microsoft.com/office/drawing/2014/main" id="{5ADCC39B-32F1-44B1-AA55-2E6F7CA8B67C}"/>
              </a:ext>
            </a:extLst>
          </p:cNvPr>
          <p:cNvSpPr/>
          <p:nvPr/>
        </p:nvSpPr>
        <p:spPr>
          <a:xfrm>
            <a:off x="8877459" y="863544"/>
            <a:ext cx="1472161" cy="5670726"/>
          </a:xfrm>
          <a:prstGeom prst="rect">
            <a:avLst/>
          </a:prstGeom>
          <a:noFill/>
          <a:ln w="76200" cap="flat" cmpd="sng" algn="ctr">
            <a:solidFill>
              <a:schemeClr val="accent6">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sv-SE"/>
          </a:p>
        </p:txBody>
      </p:sp>
      <p:sp>
        <p:nvSpPr>
          <p:cNvPr id="6" name="textruta 5">
            <a:extLst>
              <a:ext uri="{FF2B5EF4-FFF2-40B4-BE49-F238E27FC236}">
                <a16:creationId xmlns:a16="http://schemas.microsoft.com/office/drawing/2014/main" id="{FFA7617E-0CC6-4FF2-BA89-29BBA6AE761F}"/>
              </a:ext>
            </a:extLst>
          </p:cNvPr>
          <p:cNvSpPr txBox="1"/>
          <p:nvPr/>
        </p:nvSpPr>
        <p:spPr>
          <a:xfrm>
            <a:off x="5148494" y="434479"/>
            <a:ext cx="3087768" cy="1477328"/>
          </a:xfrm>
          <a:prstGeom prst="rect">
            <a:avLst/>
          </a:prstGeom>
          <a:ln w="38100">
            <a:prstDash val="sysDash"/>
          </a:ln>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sv-SE" dirty="0"/>
              <a:t>Sveriges </a:t>
            </a:r>
            <a:r>
              <a:rPr lang="sv-SE" dirty="0" err="1"/>
              <a:t>dataportal</a:t>
            </a:r>
            <a:endParaRPr lang="sv-SE" dirty="0"/>
          </a:p>
          <a:p>
            <a:pPr marL="285750" indent="-285750">
              <a:buFont typeface="Arial" panose="020B0604020202020204" pitchFamily="34" charset="0"/>
              <a:buChar char="•"/>
            </a:pPr>
            <a:r>
              <a:rPr lang="sv-SE" dirty="0"/>
              <a:t>Ramverk för nationella grunddata</a:t>
            </a:r>
          </a:p>
          <a:p>
            <a:pPr marL="285750" indent="-285750">
              <a:buFont typeface="Arial" panose="020B0604020202020204" pitchFamily="34" charset="0"/>
              <a:buChar char="•"/>
            </a:pPr>
            <a:r>
              <a:rPr lang="sv-SE" dirty="0"/>
              <a:t>Principer för att tillgängliggöra information</a:t>
            </a:r>
          </a:p>
        </p:txBody>
      </p:sp>
      <p:sp>
        <p:nvSpPr>
          <p:cNvPr id="20" name="Pil: nedåt 19">
            <a:extLst>
              <a:ext uri="{FF2B5EF4-FFF2-40B4-BE49-F238E27FC236}">
                <a16:creationId xmlns:a16="http://schemas.microsoft.com/office/drawing/2014/main" id="{AAEEE69C-616C-4AA8-B35C-E086937D8C58}"/>
              </a:ext>
            </a:extLst>
          </p:cNvPr>
          <p:cNvSpPr/>
          <p:nvPr/>
        </p:nvSpPr>
        <p:spPr>
          <a:xfrm rot="19228034" flipV="1">
            <a:off x="8209528" y="1903765"/>
            <a:ext cx="435774" cy="3615149"/>
          </a:xfrm>
          <a:prstGeom prst="downArrow">
            <a:avLst/>
          </a:prstGeom>
          <a:solidFill>
            <a:schemeClr val="accent6">
              <a:lumMod val="5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3218331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7C9D82-F2F6-4F42-BD17-AA9FF8CA0D99}"/>
              </a:ext>
            </a:extLst>
          </p:cNvPr>
          <p:cNvSpPr>
            <a:spLocks noGrp="1"/>
          </p:cNvSpPr>
          <p:nvPr>
            <p:ph type="title"/>
          </p:nvPr>
        </p:nvSpPr>
        <p:spPr/>
        <p:txBody>
          <a:bodyPr/>
          <a:lstStyle/>
          <a:p>
            <a:r>
              <a:rPr lang="sv-SE" dirty="0"/>
              <a:t>Bakgrund</a:t>
            </a:r>
          </a:p>
        </p:txBody>
      </p:sp>
      <p:pic>
        <p:nvPicPr>
          <p:cNvPr id="5" name="Bildobjekt 4" descr="cid:32693354-5D7E-45FD-BC7D-1DEB385A643F@gullers.private">
            <a:extLst>
              <a:ext uri="{FF2B5EF4-FFF2-40B4-BE49-F238E27FC236}">
                <a16:creationId xmlns:a16="http://schemas.microsoft.com/office/drawing/2014/main" id="{E38D38AC-C0B2-4ABC-A4D2-FBA2A85286BD}"/>
              </a:ext>
            </a:extLst>
          </p:cNvPr>
          <p:cNvPicPr/>
          <p:nvPr/>
        </p:nvPicPr>
        <p:blipFill rotWithShape="1">
          <a:blip r:embed="rId3" r:link="rId4">
            <a:extLst>
              <a:ext uri="{28A0092B-C50C-407E-A947-70E740481C1C}">
                <a14:useLocalDpi xmlns:a14="http://schemas.microsoft.com/office/drawing/2010/main" val="0"/>
              </a:ext>
            </a:extLst>
          </a:blip>
          <a:srcRect l="7271" t="9024" r="12487" b="10940"/>
          <a:stretch>
            <a:fillRect/>
          </a:stretch>
        </p:blipFill>
        <p:spPr bwMode="auto">
          <a:xfrm>
            <a:off x="6565900" y="1883155"/>
            <a:ext cx="5461000" cy="3742945"/>
          </a:xfrm>
          <a:prstGeom prst="rect">
            <a:avLst/>
          </a:prstGeom>
          <a:noFill/>
          <a:ln w="3175">
            <a:noFill/>
          </a:ln>
        </p:spPr>
      </p:pic>
      <p:sp>
        <p:nvSpPr>
          <p:cNvPr id="3" name="Platshållare för text 2">
            <a:extLst>
              <a:ext uri="{FF2B5EF4-FFF2-40B4-BE49-F238E27FC236}">
                <a16:creationId xmlns:a16="http://schemas.microsoft.com/office/drawing/2014/main" id="{40B6A580-4BD3-49D4-8E41-90CD3387F20F}"/>
              </a:ext>
            </a:extLst>
          </p:cNvPr>
          <p:cNvSpPr>
            <a:spLocks noGrp="1"/>
          </p:cNvSpPr>
          <p:nvPr>
            <p:ph type="body" sz="quarter" idx="10"/>
          </p:nvPr>
        </p:nvSpPr>
        <p:spPr>
          <a:xfrm>
            <a:off x="703264" y="2222205"/>
            <a:ext cx="6633202" cy="4229394"/>
          </a:xfrm>
        </p:spPr>
        <p:txBody>
          <a:bodyPr/>
          <a:lstStyle/>
          <a:p>
            <a:pPr>
              <a:spcAft>
                <a:spcPts val="600"/>
              </a:spcAft>
            </a:pPr>
            <a:r>
              <a:rPr lang="sv-SE" sz="2400" dirty="0"/>
              <a:t>Data och </a:t>
            </a:r>
            <a:r>
              <a:rPr lang="sv-SE" sz="2400" dirty="0" err="1"/>
              <a:t>interoperabilitet</a:t>
            </a:r>
            <a:r>
              <a:rPr lang="sv-SE" sz="2400" dirty="0"/>
              <a:t> har drivits i samverkan</a:t>
            </a:r>
          </a:p>
          <a:p>
            <a:pPr>
              <a:spcAft>
                <a:spcPts val="600"/>
              </a:spcAft>
            </a:pPr>
            <a:r>
              <a:rPr lang="sv-SE" sz="2400" dirty="0"/>
              <a:t>Myndighetsregister</a:t>
            </a:r>
          </a:p>
          <a:p>
            <a:pPr>
              <a:spcAft>
                <a:spcPts val="600"/>
              </a:spcAft>
            </a:pPr>
            <a:r>
              <a:rPr lang="sv-SE" sz="2400" dirty="0"/>
              <a:t>Förutsättningarna är väldigt olika</a:t>
            </a:r>
          </a:p>
          <a:p>
            <a:pPr>
              <a:spcAft>
                <a:spcPts val="600"/>
              </a:spcAft>
            </a:pPr>
            <a:r>
              <a:rPr lang="sv-SE" sz="2400" dirty="0"/>
              <a:t>Lagar och avgiftsmodeller</a:t>
            </a:r>
          </a:p>
          <a:p>
            <a:pPr>
              <a:spcAft>
                <a:spcPts val="600"/>
              </a:spcAft>
            </a:pPr>
            <a:r>
              <a:rPr lang="sv-SE" sz="2400" dirty="0"/>
              <a:t>Inget genomslag för tidigare dataportalen ”oppnadata.se”</a:t>
            </a:r>
          </a:p>
          <a:p>
            <a:endParaRPr lang="sv-SE" sz="2400" dirty="0"/>
          </a:p>
          <a:p>
            <a:endParaRPr lang="sv-SE" sz="2400" dirty="0"/>
          </a:p>
          <a:p>
            <a:endParaRPr lang="sv-SE" sz="2400" dirty="0"/>
          </a:p>
        </p:txBody>
      </p:sp>
    </p:spTree>
    <p:extLst>
      <p:ext uri="{BB962C8B-B14F-4D97-AF65-F5344CB8AC3E}">
        <p14:creationId xmlns:p14="http://schemas.microsoft.com/office/powerpoint/2010/main" val="2563017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0517DE38-BF1D-4216-8F56-308EDB7AEAA7}"/>
              </a:ext>
            </a:extLst>
          </p:cNvPr>
          <p:cNvSpPr>
            <a:spLocks noGrp="1"/>
          </p:cNvSpPr>
          <p:nvPr>
            <p:ph type="body" sz="quarter" idx="10"/>
          </p:nvPr>
        </p:nvSpPr>
        <p:spPr>
          <a:xfrm>
            <a:off x="620380" y="2985344"/>
            <a:ext cx="5869320" cy="3584575"/>
          </a:xfrm>
        </p:spPr>
        <p:txBody>
          <a:bodyPr/>
          <a:lstStyle/>
          <a:p>
            <a:r>
              <a:rPr lang="sv-SE" dirty="0"/>
              <a:t>Från 2021 framväxten av en gemensam digital infrastruktur</a:t>
            </a:r>
          </a:p>
          <a:p>
            <a:r>
              <a:rPr lang="sv-SE" dirty="0"/>
              <a:t>Identifierade byggblock </a:t>
            </a:r>
          </a:p>
          <a:p>
            <a:r>
              <a:rPr lang="sv-SE" dirty="0"/>
              <a:t>Ramverk för nationella grunddata </a:t>
            </a:r>
          </a:p>
          <a:p>
            <a:r>
              <a:rPr lang="sv-SE" dirty="0"/>
              <a:t>Sveriges </a:t>
            </a:r>
            <a:r>
              <a:rPr lang="sv-SE" dirty="0" err="1"/>
              <a:t>dataportal</a:t>
            </a:r>
            <a:endParaRPr lang="sv-SE" dirty="0"/>
          </a:p>
        </p:txBody>
      </p:sp>
      <p:pic>
        <p:nvPicPr>
          <p:cNvPr id="11" name="Bildobjekt 10" descr="cid:A168DB80-9771-4414-8D83-2531528A9FCC@gullers.private">
            <a:extLst>
              <a:ext uri="{FF2B5EF4-FFF2-40B4-BE49-F238E27FC236}">
                <a16:creationId xmlns:a16="http://schemas.microsoft.com/office/drawing/2014/main" id="{6301D575-C130-486D-9029-4D37F9E2133A}"/>
              </a:ext>
            </a:extLst>
          </p:cNvPr>
          <p:cNvPicPr/>
          <p:nvPr/>
        </p:nvPicPr>
        <p:blipFill rotWithShape="1">
          <a:blip r:embed="rId2" r:link="rId3">
            <a:extLst>
              <a:ext uri="{28A0092B-C50C-407E-A947-70E740481C1C}">
                <a14:useLocalDpi xmlns:a14="http://schemas.microsoft.com/office/drawing/2010/main" val="0"/>
              </a:ext>
            </a:extLst>
          </a:blip>
          <a:srcRect l="18293" r="16059"/>
          <a:stretch>
            <a:fillRect/>
          </a:stretch>
        </p:blipFill>
        <p:spPr bwMode="auto">
          <a:xfrm>
            <a:off x="6616701" y="1615393"/>
            <a:ext cx="5168900" cy="4269483"/>
          </a:xfrm>
          <a:prstGeom prst="rect">
            <a:avLst/>
          </a:prstGeom>
          <a:noFill/>
          <a:ln>
            <a:noFill/>
          </a:ln>
        </p:spPr>
      </p:pic>
      <p:pic>
        <p:nvPicPr>
          <p:cNvPr id="4" name="Bildobjekt 3">
            <a:extLst>
              <a:ext uri="{FF2B5EF4-FFF2-40B4-BE49-F238E27FC236}">
                <a16:creationId xmlns:a16="http://schemas.microsoft.com/office/drawing/2014/main" id="{1F0B6068-13CA-43F6-8038-D285C6576D2C}"/>
              </a:ext>
            </a:extLst>
          </p:cNvPr>
          <p:cNvPicPr>
            <a:picLocks noChangeAspect="1"/>
          </p:cNvPicPr>
          <p:nvPr/>
        </p:nvPicPr>
        <p:blipFill>
          <a:blip r:embed="rId4"/>
          <a:stretch>
            <a:fillRect/>
          </a:stretch>
        </p:blipFill>
        <p:spPr>
          <a:xfrm>
            <a:off x="8598539" y="5916984"/>
            <a:ext cx="3289300" cy="565798"/>
          </a:xfrm>
          <a:prstGeom prst="rect">
            <a:avLst/>
          </a:prstGeom>
        </p:spPr>
      </p:pic>
      <p:sp>
        <p:nvSpPr>
          <p:cNvPr id="6" name="Platshållare för text 2">
            <a:extLst>
              <a:ext uri="{FF2B5EF4-FFF2-40B4-BE49-F238E27FC236}">
                <a16:creationId xmlns:a16="http://schemas.microsoft.com/office/drawing/2014/main" id="{45200E65-D975-4321-8DA3-B580D3F2DCBF}"/>
              </a:ext>
            </a:extLst>
          </p:cNvPr>
          <p:cNvSpPr txBox="1">
            <a:spLocks/>
          </p:cNvSpPr>
          <p:nvPr/>
        </p:nvSpPr>
        <p:spPr>
          <a:xfrm>
            <a:off x="14203680" y="4980683"/>
            <a:ext cx="1325527" cy="433543"/>
          </a:xfrm>
          <a:prstGeom prst="rect">
            <a:avLst/>
          </a:prstGeom>
        </p:spPr>
        <p:txBody>
          <a:bodyPr/>
          <a:lstStyle>
            <a:lvl1pPr marL="228600" indent="-228600" algn="l" rtl="0" eaLnBrk="1" fontAlgn="base" hangingPunct="1">
              <a:lnSpc>
                <a:spcPct val="90000"/>
              </a:lnSpc>
              <a:spcBef>
                <a:spcPts val="1000"/>
              </a:spcBef>
              <a:spcAft>
                <a:spcPct val="0"/>
              </a:spcAft>
              <a:buFont typeface="Arial" charset="0"/>
              <a:buChar char="•"/>
              <a:defRPr sz="2600" b="0" i="0" kern="1200" baseline="0">
                <a:solidFill>
                  <a:srgbClr val="695F59"/>
                </a:solidFill>
                <a:latin typeface="Crimson Text" charset="0"/>
                <a:ea typeface="Crimson Text" charset="0"/>
                <a:cs typeface="Crimson Text" charset="0"/>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sz="1600" b="1" dirty="0"/>
              <a:t>dataportal.se</a:t>
            </a:r>
          </a:p>
        </p:txBody>
      </p:sp>
      <p:sp>
        <p:nvSpPr>
          <p:cNvPr id="7" name="Rubrik 1">
            <a:extLst>
              <a:ext uri="{FF2B5EF4-FFF2-40B4-BE49-F238E27FC236}">
                <a16:creationId xmlns:a16="http://schemas.microsoft.com/office/drawing/2014/main" id="{54A57C3D-67FE-4390-BABC-761E8E0F0F10}"/>
              </a:ext>
            </a:extLst>
          </p:cNvPr>
          <p:cNvSpPr>
            <a:spLocks noGrp="1"/>
          </p:cNvSpPr>
          <p:nvPr>
            <p:ph type="title"/>
          </p:nvPr>
        </p:nvSpPr>
        <p:spPr>
          <a:xfrm>
            <a:off x="728107" y="832694"/>
            <a:ext cx="8343822" cy="782699"/>
          </a:xfrm>
        </p:spPr>
        <p:txBody>
          <a:bodyPr/>
          <a:lstStyle/>
          <a:p>
            <a:r>
              <a:rPr lang="sv-SE" dirty="0">
                <a:solidFill>
                  <a:schemeClr val="accent3"/>
                </a:solidFill>
              </a:rPr>
              <a:t>Nu ökar vi takten för ett hållbart digitaliserat Sverige</a:t>
            </a:r>
            <a:endParaRPr lang="sv-SE" dirty="0"/>
          </a:p>
        </p:txBody>
      </p:sp>
    </p:spTree>
    <p:extLst>
      <p:ext uri="{BB962C8B-B14F-4D97-AF65-F5344CB8AC3E}">
        <p14:creationId xmlns:p14="http://schemas.microsoft.com/office/powerpoint/2010/main" val="1285866215"/>
      </p:ext>
    </p:extLst>
  </p:cSld>
  <p:clrMapOvr>
    <a:masterClrMapping/>
  </p:clrMapOvr>
</p:sld>
</file>

<file path=ppt/theme/theme1.xml><?xml version="1.0" encoding="utf-8"?>
<a:theme xmlns:a="http://schemas.openxmlformats.org/drawingml/2006/main" name="Office-tema">
  <a:themeElements>
    <a:clrScheme name="215">
      <a:dk1>
        <a:srgbClr val="576751"/>
      </a:dk1>
      <a:lt1>
        <a:srgbClr val="FFFFFF"/>
      </a:lt1>
      <a:dk2>
        <a:srgbClr val="E48773"/>
      </a:dk2>
      <a:lt2>
        <a:srgbClr val="F1EFEC"/>
      </a:lt2>
      <a:accent1>
        <a:srgbClr val="E48773"/>
      </a:accent1>
      <a:accent2>
        <a:srgbClr val="576751"/>
      </a:accent2>
      <a:accent3>
        <a:srgbClr val="6B5F58"/>
      </a:accent3>
      <a:accent4>
        <a:srgbClr val="E38A3D"/>
      </a:accent4>
      <a:accent5>
        <a:srgbClr val="EDAF9C"/>
      </a:accent5>
      <a:accent6>
        <a:srgbClr val="576751"/>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185407F-4D9B-8546-B061-5AD85B32BEDE}" vid="{4559E0D6-303B-9A4C-BAD4-F54B9EDE8F4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38289</TotalTime>
  <Words>1292</Words>
  <Application>Microsoft Office PowerPoint</Application>
  <PresentationFormat>Bredbild</PresentationFormat>
  <Paragraphs>192</Paragraphs>
  <Slides>28</Slides>
  <Notes>19</Notes>
  <HiddenSlides>0</HiddenSlides>
  <MMClips>0</MMClips>
  <ScaleCrop>false</ScaleCrop>
  <HeadingPairs>
    <vt:vector size="6" baseType="variant">
      <vt:variant>
        <vt:lpstr>Använt teckensnitt</vt:lpstr>
      </vt:variant>
      <vt:variant>
        <vt:i4>10</vt:i4>
      </vt:variant>
      <vt:variant>
        <vt:lpstr>Tema</vt:lpstr>
      </vt:variant>
      <vt:variant>
        <vt:i4>1</vt:i4>
      </vt:variant>
      <vt:variant>
        <vt:lpstr>Bildrubriker</vt:lpstr>
      </vt:variant>
      <vt:variant>
        <vt:i4>28</vt:i4>
      </vt:variant>
    </vt:vector>
  </HeadingPairs>
  <TitlesOfParts>
    <vt:vector size="39" baseType="lpstr">
      <vt:lpstr>SimSun-ExtB</vt:lpstr>
      <vt:lpstr>Arial</vt:lpstr>
      <vt:lpstr>Calibri</vt:lpstr>
      <vt:lpstr>Calibri Light</vt:lpstr>
      <vt:lpstr>Crimson Text</vt:lpstr>
      <vt:lpstr>Times New Roman</vt:lpstr>
      <vt:lpstr>Ubuntu</vt:lpstr>
      <vt:lpstr>Ubuntu Light</vt:lpstr>
      <vt:lpstr>Ubuntu Medium</vt:lpstr>
      <vt:lpstr>Wingdings</vt:lpstr>
      <vt:lpstr>Office-tema</vt:lpstr>
      <vt:lpstr>PowerPoint-presentation</vt:lpstr>
      <vt:lpstr>Vi som deltar från DIGG idag</vt:lpstr>
      <vt:lpstr>Dagens agenda  Bakgrund – om DIGG Utvecklingen av Sveriges dataportal Ramverk för data och interoperabilitet </vt:lpstr>
      <vt:lpstr>Dagens agenda   Bakgrund – om DIGG Utvecklingen av Sveriges dataportal Ramverk för data och interoperabilitet </vt:lpstr>
      <vt:lpstr>PowerPoint-presentation</vt:lpstr>
      <vt:lpstr>DIGG:s områden</vt:lpstr>
      <vt:lpstr>DIGG:s områden</vt:lpstr>
      <vt:lpstr>Bakgrund</vt:lpstr>
      <vt:lpstr>Nu ökar vi takten för ett hållbart digitaliserat Sverige</vt:lpstr>
      <vt:lpstr>Dagens agenda  Bakgrund – om DIGG  Utvecklingen av Sveriges dataportal Ramverk för data och interoperabilitet </vt:lpstr>
      <vt:lpstr> </vt:lpstr>
      <vt:lpstr>PowerPoint-presentation</vt:lpstr>
      <vt:lpstr>PowerPoint-presentation</vt:lpstr>
      <vt:lpstr>Utveckling senaste året</vt:lpstr>
      <vt:lpstr>Varför dela data till Sveriges dataportal? </vt:lpstr>
      <vt:lpstr>Case 1: Lätt att hitta rätt för den officiella statistiken</vt:lpstr>
      <vt:lpstr>Case 1: Lätt att hitta rätt för den officiella statistiken</vt:lpstr>
      <vt:lpstr>Case 2: ”Open by default” i Umeå kommun</vt:lpstr>
      <vt:lpstr>Case 2: ”Open by default” i Umeå kommun</vt:lpstr>
      <vt:lpstr>Några exempel på utvecklingsområden</vt:lpstr>
      <vt:lpstr>Dagens agenda  Bakgrund – om DIGG Utvecklingen av Sveriges dataportal  Ramverk för data och interoperabilitet </vt:lpstr>
      <vt:lpstr>Nationella principer för att tillgängliggöra information</vt:lpstr>
      <vt:lpstr>PowerPoint-presentation</vt:lpstr>
      <vt:lpstr> Ramverk för grunddata</vt:lpstr>
      <vt:lpstr>PowerPoint-presentation</vt:lpstr>
      <vt:lpstr>Överenskomna egenskaper</vt:lpstr>
      <vt:lpstr>Överenskomna principer och riktlinjer</vt:lpstr>
      <vt:lpstr> Tack för oss!  dataportal.se | info@digg.se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Ulander Kristine</dc:creator>
  <cp:lastModifiedBy>Ekhem Mattias</cp:lastModifiedBy>
  <cp:revision>225</cp:revision>
  <dcterms:created xsi:type="dcterms:W3CDTF">2020-05-27T07:59:32Z</dcterms:created>
  <dcterms:modified xsi:type="dcterms:W3CDTF">2021-01-27T09:56:49Z</dcterms:modified>
</cp:coreProperties>
</file>