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4" autoAdjust="0"/>
    <p:restoredTop sz="94660"/>
  </p:normalViewPr>
  <p:slideViewPr>
    <p:cSldViewPr snapToGrid="0">
      <p:cViewPr varScale="1">
        <p:scale>
          <a:sx n="90" d="100"/>
          <a:sy n="90" d="100"/>
        </p:scale>
        <p:origin x="6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E676A-F5B4-4C6E-820E-4B15127AEB1B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B5623F5-5807-4AFF-BE15-45E529672DFC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513074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/>
              <a:t>Termlike begreper og eksterne</a:t>
            </a:r>
            <a:r>
              <a:rPr lang="nb-NO" baseline="0" dirty="0"/>
              <a:t> </a:t>
            </a:r>
            <a:r>
              <a:rPr lang="nb-NO" baseline="0" dirty="0" err="1"/>
              <a:t>begrepseoere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6DA9652-8B23-4303-8DD9-125F2182BB03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067593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99923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5984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971391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37424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79525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6535568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838245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40229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19671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832963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68940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7507A2-4001-46A6-BAA9-E3703438BE77}" type="datetimeFigureOut">
              <a:rPr lang="nb-NO" smtClean="0"/>
              <a:t>05.07.2018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AAFF3F3-C196-4E7F-BB2A-57BC7EC9B82B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754468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54466" y="61019"/>
            <a:ext cx="3511101" cy="638944"/>
          </a:xfrm>
        </p:spPr>
        <p:txBody>
          <a:bodyPr>
            <a:normAutofit/>
          </a:bodyPr>
          <a:lstStyle/>
          <a:p>
            <a:pPr algn="l"/>
            <a:r>
              <a:rPr lang="nb-NO" sz="32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du samboer?</a:t>
            </a:r>
          </a:p>
        </p:txBody>
      </p:sp>
      <p:grpSp>
        <p:nvGrpSpPr>
          <p:cNvPr id="52" name="Gruppe 51"/>
          <p:cNvGrpSpPr/>
          <p:nvPr/>
        </p:nvGrpSpPr>
        <p:grpSpPr>
          <a:xfrm>
            <a:off x="2756010" y="2482294"/>
            <a:ext cx="3386799" cy="4011470"/>
            <a:chOff x="6635102" y="1510575"/>
            <a:chExt cx="2540099" cy="4011470"/>
          </a:xfrm>
        </p:grpSpPr>
        <p:sp>
          <p:nvSpPr>
            <p:cNvPr id="6" name="Ellipse 5"/>
            <p:cNvSpPr/>
            <p:nvPr/>
          </p:nvSpPr>
          <p:spPr>
            <a:xfrm rot="8035109">
              <a:off x="7016434" y="2188536"/>
              <a:ext cx="2836727" cy="1480806"/>
            </a:xfrm>
            <a:prstGeom prst="ellipse">
              <a:avLst/>
            </a:prstGeom>
            <a:solidFill>
              <a:schemeClr val="accent4">
                <a:alpha val="25000"/>
              </a:schemeClr>
            </a:solidFill>
            <a:ln>
              <a:solidFill>
                <a:srgbClr val="7030A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2400" dirty="0">
                <a:solidFill>
                  <a:prstClr val="white"/>
                </a:solidFill>
              </a:endParaRPr>
            </a:p>
          </p:txBody>
        </p:sp>
        <p:sp>
          <p:nvSpPr>
            <p:cNvPr id="16" name="TekstSylinder 15"/>
            <p:cNvSpPr txBox="1"/>
            <p:nvPr/>
          </p:nvSpPr>
          <p:spPr>
            <a:xfrm>
              <a:off x="6635102" y="5183491"/>
              <a:ext cx="208823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7030A0"/>
                  </a:solidFill>
                </a:rPr>
                <a:t>Folketrygdloven § 9-6</a:t>
              </a:r>
            </a:p>
          </p:txBody>
        </p:sp>
        <p:sp>
          <p:nvSpPr>
            <p:cNvPr id="17" name="TekstSylinder 16"/>
            <p:cNvSpPr txBox="1"/>
            <p:nvPr/>
          </p:nvSpPr>
          <p:spPr>
            <a:xfrm>
              <a:off x="7215869" y="3261674"/>
              <a:ext cx="1566828" cy="76963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67" dirty="0">
                  <a:solidFill>
                    <a:srgbClr val="8064A2">
                      <a:lumMod val="75000"/>
                    </a:srgbClr>
                  </a:solidFill>
                </a:rPr>
                <a:t>Bodd sammen</a:t>
              </a:r>
              <a:br>
                <a:rPr lang="nb-NO" sz="1467" dirty="0">
                  <a:solidFill>
                    <a:srgbClr val="8064A2">
                      <a:lumMod val="75000"/>
                    </a:srgbClr>
                  </a:solidFill>
                </a:rPr>
              </a:br>
              <a:r>
                <a:rPr lang="nb-NO" sz="1467" dirty="0">
                  <a:solidFill>
                    <a:srgbClr val="8064A2">
                      <a:lumMod val="75000"/>
                    </a:srgbClr>
                  </a:solidFill>
                </a:rPr>
                <a:t>i minst 12</a:t>
              </a:r>
            </a:p>
            <a:p>
              <a:pPr algn="ctr"/>
              <a:r>
                <a:rPr lang="nb-NO" sz="1467" dirty="0">
                  <a:solidFill>
                    <a:srgbClr val="8064A2">
                      <a:lumMod val="75000"/>
                    </a:srgbClr>
                  </a:solidFill>
                </a:rPr>
                <a:t>måneder</a:t>
              </a:r>
            </a:p>
          </p:txBody>
        </p:sp>
      </p:grpSp>
      <p:grpSp>
        <p:nvGrpSpPr>
          <p:cNvPr id="50" name="Gruppe 49"/>
          <p:cNvGrpSpPr/>
          <p:nvPr/>
        </p:nvGrpSpPr>
        <p:grpSpPr>
          <a:xfrm>
            <a:off x="121989" y="2259945"/>
            <a:ext cx="6816756" cy="3976052"/>
            <a:chOff x="107505" y="2276872"/>
            <a:chExt cx="5112567" cy="3976051"/>
          </a:xfrm>
        </p:grpSpPr>
        <p:sp>
          <p:nvSpPr>
            <p:cNvPr id="5" name="Ellipse 4"/>
            <p:cNvSpPr/>
            <p:nvPr/>
          </p:nvSpPr>
          <p:spPr>
            <a:xfrm>
              <a:off x="107505" y="2276872"/>
              <a:ext cx="5112567" cy="1944215"/>
            </a:xfrm>
            <a:prstGeom prst="ellipse">
              <a:avLst/>
            </a:prstGeom>
            <a:solidFill>
              <a:schemeClr val="accent1">
                <a:alpha val="2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2400" dirty="0">
                <a:solidFill>
                  <a:prstClr val="white"/>
                </a:solidFill>
              </a:endParaRPr>
            </a:p>
          </p:txBody>
        </p:sp>
        <p:sp>
          <p:nvSpPr>
            <p:cNvPr id="14" name="TekstSylinder 13"/>
            <p:cNvSpPr txBox="1"/>
            <p:nvPr/>
          </p:nvSpPr>
          <p:spPr>
            <a:xfrm>
              <a:off x="2610916" y="5914369"/>
              <a:ext cx="216024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4F81BD"/>
                  </a:solidFill>
                </a:rPr>
                <a:t>Folketrygdloven</a:t>
              </a:r>
              <a:r>
                <a:rPr lang="nb-NO" sz="1600" b="1" dirty="0">
                  <a:solidFill>
                    <a:srgbClr val="9BBB59"/>
                  </a:solidFill>
                </a:rPr>
                <a:t> </a:t>
              </a:r>
              <a:r>
                <a:rPr lang="nb-NO" sz="1600" b="1" dirty="0">
                  <a:solidFill>
                    <a:srgbClr val="4F81BD"/>
                  </a:solidFill>
                </a:rPr>
                <a:t>§ 3-2</a:t>
              </a:r>
            </a:p>
          </p:txBody>
        </p:sp>
        <p:sp>
          <p:nvSpPr>
            <p:cNvPr id="20" name="Rektangel 19"/>
            <p:cNvSpPr/>
            <p:nvPr/>
          </p:nvSpPr>
          <p:spPr>
            <a:xfrm>
              <a:off x="251691" y="2708133"/>
              <a:ext cx="1960059" cy="122116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r"/>
              <a:r>
                <a:rPr lang="nb-NO" sz="1467" dirty="0">
                  <a:solidFill>
                    <a:srgbClr val="4F81BD">
                      <a:lumMod val="75000"/>
                    </a:srgbClr>
                  </a:solidFill>
                </a:rPr>
                <a:t>[…] med mindre de</a:t>
              </a:r>
            </a:p>
            <a:p>
              <a:pPr algn="r"/>
              <a:r>
                <a:rPr lang="nb-NO" sz="1467" dirty="0">
                  <a:solidFill>
                    <a:srgbClr val="4F81BD">
                      <a:lumMod val="75000"/>
                    </a:srgbClr>
                  </a:solidFill>
                </a:rPr>
                <a:t>bor i hver sin boenhet i et hus med mer enn fire selvstendige og klart atskilte boenheter.</a:t>
              </a:r>
              <a:endParaRPr lang="nb-NO" sz="1467" dirty="0">
                <a:solidFill>
                  <a:srgbClr val="4F81BD">
                    <a:lumMod val="75000"/>
                  </a:srgbClr>
                </a:solidFill>
                <a:ea typeface="Times New Roman"/>
              </a:endParaRPr>
            </a:p>
            <a:p>
              <a:pPr algn="r"/>
              <a:r>
                <a:rPr lang="nb-NO" sz="1467" dirty="0">
                  <a:solidFill>
                    <a:srgbClr val="4F81BD">
                      <a:lumMod val="75000"/>
                    </a:srgbClr>
                  </a:solidFill>
                </a:rPr>
                <a:t> </a:t>
              </a:r>
              <a:endParaRPr lang="nb-NO" sz="1467" dirty="0">
                <a:solidFill>
                  <a:srgbClr val="4F81BD">
                    <a:lumMod val="75000"/>
                  </a:srgbClr>
                </a:solidFill>
                <a:ea typeface="Times New Roman"/>
              </a:endParaRPr>
            </a:p>
          </p:txBody>
        </p:sp>
      </p:grpSp>
      <p:grpSp>
        <p:nvGrpSpPr>
          <p:cNvPr id="63" name="Gruppe 62"/>
          <p:cNvGrpSpPr/>
          <p:nvPr/>
        </p:nvGrpSpPr>
        <p:grpSpPr>
          <a:xfrm>
            <a:off x="2456174" y="736610"/>
            <a:ext cx="5790417" cy="6053386"/>
            <a:chOff x="1876447" y="744589"/>
            <a:chExt cx="4342813" cy="6053386"/>
          </a:xfrm>
        </p:grpSpPr>
        <p:sp>
          <p:nvSpPr>
            <p:cNvPr id="29" name="Oval 28"/>
            <p:cNvSpPr/>
            <p:nvPr/>
          </p:nvSpPr>
          <p:spPr>
            <a:xfrm>
              <a:off x="2123727" y="744589"/>
              <a:ext cx="4095533" cy="3260475"/>
            </a:xfrm>
            <a:prstGeom prst="ellipse">
              <a:avLst/>
            </a:prstGeom>
            <a:solidFill>
              <a:schemeClr val="accent5">
                <a:alpha val="25000"/>
              </a:schemeClr>
            </a:solidFill>
          </p:spPr>
          <p:style>
            <a:lnRef idx="2">
              <a:schemeClr val="accent5"/>
            </a:lnRef>
            <a:fillRef idx="1">
              <a:schemeClr val="lt1"/>
            </a:fillRef>
            <a:effectRef idx="0">
              <a:schemeClr val="accent5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30" name="TekstSylinder 17"/>
            <p:cNvSpPr txBox="1"/>
            <p:nvPr/>
          </p:nvSpPr>
          <p:spPr>
            <a:xfrm>
              <a:off x="1876447" y="6459421"/>
              <a:ext cx="2664296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4BACC6"/>
                  </a:solidFill>
                  <a:ea typeface="Times New Roman"/>
                </a:rPr>
                <a:t>Samordningsloven § 22</a:t>
              </a:r>
            </a:p>
          </p:txBody>
        </p:sp>
      </p:grpSp>
      <p:grpSp>
        <p:nvGrpSpPr>
          <p:cNvPr id="58" name="Gruppe 57"/>
          <p:cNvGrpSpPr/>
          <p:nvPr/>
        </p:nvGrpSpPr>
        <p:grpSpPr>
          <a:xfrm>
            <a:off x="4793339" y="2654562"/>
            <a:ext cx="2222419" cy="3349903"/>
            <a:chOff x="3671473" y="2636912"/>
            <a:chExt cx="1666814" cy="3349903"/>
          </a:xfrm>
        </p:grpSpPr>
        <p:sp>
          <p:nvSpPr>
            <p:cNvPr id="31" name="TextBox 30"/>
            <p:cNvSpPr txBox="1"/>
            <p:nvPr/>
          </p:nvSpPr>
          <p:spPr>
            <a:xfrm>
              <a:off x="3671473" y="5648261"/>
              <a:ext cx="166681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C619B8"/>
                  </a:solidFill>
                  <a:ea typeface="Times New Roman"/>
                </a:rPr>
                <a:t>Forskotteringsloven § 5</a:t>
              </a:r>
            </a:p>
          </p:txBody>
        </p:sp>
        <p:sp>
          <p:nvSpPr>
            <p:cNvPr id="32" name="Oval 31"/>
            <p:cNvSpPr/>
            <p:nvPr/>
          </p:nvSpPr>
          <p:spPr>
            <a:xfrm>
              <a:off x="3707904" y="2636912"/>
              <a:ext cx="1584176" cy="1440160"/>
            </a:xfrm>
            <a:prstGeom prst="ellipse">
              <a:avLst/>
            </a:prstGeom>
            <a:solidFill>
              <a:srgbClr val="C619B8">
                <a:alpha val="25000"/>
              </a:srgbClr>
            </a:solidFill>
            <a:ln>
              <a:solidFill>
                <a:srgbClr val="C619B8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55" name="Gruppe 54"/>
          <p:cNvGrpSpPr/>
          <p:nvPr/>
        </p:nvGrpSpPr>
        <p:grpSpPr>
          <a:xfrm>
            <a:off x="453910" y="2448321"/>
            <a:ext cx="7814501" cy="3768474"/>
            <a:chOff x="349023" y="2448320"/>
            <a:chExt cx="5860876" cy="3768473"/>
          </a:xfrm>
        </p:grpSpPr>
        <p:sp>
          <p:nvSpPr>
            <p:cNvPr id="18" name="TekstSylinder 17"/>
            <p:cNvSpPr txBox="1"/>
            <p:nvPr/>
          </p:nvSpPr>
          <p:spPr>
            <a:xfrm>
              <a:off x="349023" y="5878239"/>
              <a:ext cx="280831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9BBB59"/>
                  </a:solidFill>
                </a:rPr>
                <a:t>Folketrygdloven §§ 19-6 og 20-9</a:t>
              </a:r>
            </a:p>
          </p:txBody>
        </p:sp>
        <p:sp>
          <p:nvSpPr>
            <p:cNvPr id="7" name="Ellipse 6"/>
            <p:cNvSpPr/>
            <p:nvPr/>
          </p:nvSpPr>
          <p:spPr>
            <a:xfrm rot="19776439">
              <a:off x="3958925" y="2448320"/>
              <a:ext cx="1814390" cy="2860323"/>
            </a:xfrm>
            <a:prstGeom prst="ellipse">
              <a:avLst/>
            </a:prstGeom>
            <a:solidFill>
              <a:schemeClr val="accent3">
                <a:alpha val="25000"/>
              </a:schemeClr>
            </a:solidFill>
            <a:ln>
              <a:solidFill>
                <a:schemeClr val="accent3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2400" dirty="0">
                <a:solidFill>
                  <a:prstClr val="white"/>
                </a:solidFill>
              </a:endParaRPr>
            </a:p>
          </p:txBody>
        </p:sp>
        <p:sp>
          <p:nvSpPr>
            <p:cNvPr id="15" name="TekstSylinder 14"/>
            <p:cNvSpPr txBox="1"/>
            <p:nvPr/>
          </p:nvSpPr>
          <p:spPr>
            <a:xfrm>
              <a:off x="4004527" y="4149080"/>
              <a:ext cx="2205372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600" dirty="0">
                  <a:solidFill>
                    <a:srgbClr val="9BBB59">
                      <a:lumMod val="50000"/>
                    </a:srgbClr>
                  </a:solidFill>
                </a:rPr>
                <a:t>Bodd </a:t>
              </a:r>
              <a:r>
                <a:rPr lang="en-US" sz="1600" dirty="0">
                  <a:solidFill>
                    <a:srgbClr val="9BBB59">
                      <a:lumMod val="50000"/>
                    </a:srgbClr>
                  </a:solidFill>
                </a:rPr>
                <a:t>s</a:t>
              </a:r>
              <a:r>
                <a:rPr lang="nb-NO" sz="1600" dirty="0">
                  <a:solidFill>
                    <a:srgbClr val="9BBB59">
                      <a:lumMod val="50000"/>
                    </a:srgbClr>
                  </a:solidFill>
                </a:rPr>
                <a:t>ammen</a:t>
              </a:r>
            </a:p>
            <a:p>
              <a:pPr algn="ctr"/>
              <a:r>
                <a:rPr lang="nb-NO" sz="1600" dirty="0">
                  <a:solidFill>
                    <a:srgbClr val="9BBB59">
                      <a:lumMod val="50000"/>
                    </a:srgbClr>
                  </a:solidFill>
                </a:rPr>
                <a:t>12 av de siste 18</a:t>
              </a:r>
            </a:p>
            <a:p>
              <a:pPr algn="ctr"/>
              <a:r>
                <a:rPr lang="nb-NO" sz="1600" dirty="0">
                  <a:solidFill>
                    <a:srgbClr val="9BBB59">
                      <a:lumMod val="50000"/>
                    </a:srgbClr>
                  </a:solidFill>
                </a:rPr>
                <a:t>månedene</a:t>
              </a:r>
            </a:p>
          </p:txBody>
        </p:sp>
      </p:grpSp>
      <p:grpSp>
        <p:nvGrpSpPr>
          <p:cNvPr id="75" name="Gruppe 74"/>
          <p:cNvGrpSpPr/>
          <p:nvPr/>
        </p:nvGrpSpPr>
        <p:grpSpPr>
          <a:xfrm>
            <a:off x="461060" y="890610"/>
            <a:ext cx="7807568" cy="5056337"/>
            <a:chOff x="348245" y="915468"/>
            <a:chExt cx="5855676" cy="5056336"/>
          </a:xfrm>
        </p:grpSpPr>
        <p:sp>
          <p:nvSpPr>
            <p:cNvPr id="4" name="Ellipse 3"/>
            <p:cNvSpPr/>
            <p:nvPr/>
          </p:nvSpPr>
          <p:spPr>
            <a:xfrm>
              <a:off x="2222312" y="915468"/>
              <a:ext cx="3960440" cy="3024336"/>
            </a:xfrm>
            <a:prstGeom prst="ellipse">
              <a:avLst/>
            </a:prstGeom>
            <a:solidFill>
              <a:schemeClr val="accent2">
                <a:lumMod val="60000"/>
                <a:lumOff val="40000"/>
                <a:alpha val="25000"/>
              </a:schemeClr>
            </a:solidFill>
            <a:ln>
              <a:solidFill>
                <a:schemeClr val="accent2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nb-NO" sz="2400" dirty="0">
                <a:solidFill>
                  <a:prstClr val="white"/>
                </a:solidFill>
              </a:endParaRPr>
            </a:p>
          </p:txBody>
        </p:sp>
        <p:sp>
          <p:nvSpPr>
            <p:cNvPr id="8" name="TekstSylinder 7"/>
            <p:cNvSpPr txBox="1"/>
            <p:nvPr/>
          </p:nvSpPr>
          <p:spPr>
            <a:xfrm>
              <a:off x="1893513" y="1305055"/>
              <a:ext cx="2016224" cy="1077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2133" dirty="0">
                  <a:solidFill>
                    <a:srgbClr val="C0504D"/>
                  </a:solidFill>
                </a:rPr>
                <a:t>             Har eller</a:t>
              </a:r>
            </a:p>
            <a:p>
              <a:pPr algn="ctr"/>
              <a:r>
                <a:rPr lang="nb-NO" sz="2133" dirty="0">
                  <a:solidFill>
                    <a:srgbClr val="C0504D"/>
                  </a:solidFill>
                </a:rPr>
                <a:t>har hatt</a:t>
              </a:r>
            </a:p>
            <a:p>
              <a:pPr algn="ctr"/>
              <a:r>
                <a:rPr lang="nb-NO" sz="2133" dirty="0">
                  <a:solidFill>
                    <a:srgbClr val="C0504D"/>
                  </a:solidFill>
                </a:rPr>
                <a:t>felles barn</a:t>
              </a:r>
            </a:p>
          </p:txBody>
        </p:sp>
        <p:sp>
          <p:nvSpPr>
            <p:cNvPr id="10" name="TekstSylinder 9"/>
            <p:cNvSpPr txBox="1"/>
            <p:nvPr/>
          </p:nvSpPr>
          <p:spPr>
            <a:xfrm>
              <a:off x="4067944" y="921139"/>
              <a:ext cx="956211" cy="10770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2133" dirty="0">
                  <a:solidFill>
                    <a:srgbClr val="C0504D"/>
                  </a:solidFill>
                </a:rPr>
                <a:t>    Har </a:t>
              </a:r>
            </a:p>
            <a:p>
              <a:r>
                <a:rPr lang="nb-NO" sz="2133" dirty="0">
                  <a:solidFill>
                    <a:srgbClr val="C0504D"/>
                  </a:solidFill>
                </a:rPr>
                <a:t>vært gift tidligere</a:t>
              </a:r>
            </a:p>
          </p:txBody>
        </p:sp>
        <p:sp>
          <p:nvSpPr>
            <p:cNvPr id="11" name="TekstSylinder 10"/>
            <p:cNvSpPr txBox="1"/>
            <p:nvPr/>
          </p:nvSpPr>
          <p:spPr>
            <a:xfrm>
              <a:off x="348245" y="5633250"/>
              <a:ext cx="276532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C0504D"/>
                  </a:solidFill>
                </a:rPr>
                <a:t>Folketrygdloven</a:t>
              </a:r>
              <a:r>
                <a:rPr lang="nb-NO" sz="1600" b="1" dirty="0">
                  <a:solidFill>
                    <a:srgbClr val="9BBB59"/>
                  </a:solidFill>
                </a:rPr>
                <a:t> </a:t>
              </a:r>
              <a:r>
                <a:rPr lang="nb-NO" sz="1600" b="1" dirty="0">
                  <a:solidFill>
                    <a:srgbClr val="C0504D"/>
                  </a:solidFill>
                </a:rPr>
                <a:t>§ 1-5</a:t>
              </a:r>
            </a:p>
          </p:txBody>
        </p:sp>
        <p:sp>
          <p:nvSpPr>
            <p:cNvPr id="12" name="Rektangel 11"/>
            <p:cNvSpPr/>
            <p:nvPr/>
          </p:nvSpPr>
          <p:spPr>
            <a:xfrm>
              <a:off x="1893513" y="2365430"/>
              <a:ext cx="2376264" cy="152894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To personer som bor i</a:t>
              </a:r>
            </a:p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samme hus, selv om</a:t>
              </a:r>
            </a:p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de bor i hver</a:t>
              </a:r>
            </a:p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 sin </a:t>
              </a:r>
              <a:r>
                <a:rPr lang="en-US" sz="1867" dirty="0">
                  <a:solidFill>
                    <a:srgbClr val="C0504D"/>
                  </a:solidFill>
                </a:rPr>
                <a:t>d</a:t>
              </a:r>
              <a:r>
                <a:rPr lang="nb-NO" sz="1867" dirty="0">
                  <a:solidFill>
                    <a:srgbClr val="C0504D"/>
                  </a:solidFill>
                </a:rPr>
                <a:t>el av</a:t>
              </a:r>
            </a:p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huset </a:t>
              </a:r>
              <a:endParaRPr lang="nb-NO" sz="1867" dirty="0">
                <a:solidFill>
                  <a:srgbClr val="C0504D"/>
                </a:solidFill>
                <a:latin typeface="Times New Roman"/>
                <a:ea typeface="Times New Roman"/>
              </a:endParaRPr>
            </a:p>
          </p:txBody>
        </p:sp>
        <p:sp>
          <p:nvSpPr>
            <p:cNvPr id="19" name="TekstSylinder 18"/>
            <p:cNvSpPr txBox="1"/>
            <p:nvPr/>
          </p:nvSpPr>
          <p:spPr>
            <a:xfrm>
              <a:off x="3588895" y="1515257"/>
              <a:ext cx="540060" cy="37965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867" b="1" dirty="0">
                  <a:solidFill>
                    <a:prstClr val="black"/>
                  </a:solidFill>
                </a:rPr>
                <a:t>eller</a:t>
              </a:r>
            </a:p>
          </p:txBody>
        </p:sp>
        <p:sp>
          <p:nvSpPr>
            <p:cNvPr id="13" name="TekstSylinder 12"/>
            <p:cNvSpPr txBox="1"/>
            <p:nvPr/>
          </p:nvSpPr>
          <p:spPr>
            <a:xfrm>
              <a:off x="4403721" y="1446771"/>
              <a:ext cx="1800200" cy="1528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To</a:t>
              </a:r>
            </a:p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personer som</a:t>
              </a:r>
            </a:p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vanligvis bor </a:t>
              </a:r>
            </a:p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sammen, selv om de </a:t>
              </a:r>
            </a:p>
            <a:p>
              <a:pPr algn="ctr"/>
              <a:r>
                <a:rPr lang="nb-NO" sz="1867" dirty="0">
                  <a:solidFill>
                    <a:srgbClr val="C0504D"/>
                  </a:solidFill>
                </a:rPr>
                <a:t>er midlertidig adskilt</a:t>
              </a:r>
            </a:p>
          </p:txBody>
        </p:sp>
        <p:sp>
          <p:nvSpPr>
            <p:cNvPr id="9" name="TekstSylinder 8"/>
            <p:cNvSpPr txBox="1"/>
            <p:nvPr/>
          </p:nvSpPr>
          <p:spPr>
            <a:xfrm>
              <a:off x="3611633" y="2727625"/>
              <a:ext cx="158417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2400" dirty="0">
                  <a:solidFill>
                    <a:srgbClr val="C0504D"/>
                  </a:solidFill>
                </a:rPr>
                <a:t>Ugifte personer</a:t>
              </a:r>
              <a:br>
                <a:rPr lang="nb-NO" sz="2400" dirty="0">
                  <a:solidFill>
                    <a:srgbClr val="C0504D"/>
                  </a:solidFill>
                </a:rPr>
              </a:br>
              <a:r>
                <a:rPr lang="nb-NO" sz="2400" dirty="0">
                  <a:solidFill>
                    <a:srgbClr val="C0504D"/>
                  </a:solidFill>
                </a:rPr>
                <a:t>som lever sammen</a:t>
              </a:r>
            </a:p>
          </p:txBody>
        </p:sp>
      </p:grpSp>
      <p:grpSp>
        <p:nvGrpSpPr>
          <p:cNvPr id="48" name="Gruppe 47"/>
          <p:cNvGrpSpPr/>
          <p:nvPr/>
        </p:nvGrpSpPr>
        <p:grpSpPr>
          <a:xfrm>
            <a:off x="2592289" y="2727625"/>
            <a:ext cx="8677633" cy="3248173"/>
            <a:chOff x="2412257" y="2719815"/>
            <a:chExt cx="6508225" cy="2875127"/>
          </a:xfrm>
        </p:grpSpPr>
        <p:sp>
          <p:nvSpPr>
            <p:cNvPr id="23" name="TextBox 22"/>
            <p:cNvSpPr txBox="1"/>
            <p:nvPr/>
          </p:nvSpPr>
          <p:spPr>
            <a:xfrm>
              <a:off x="2412257" y="5295270"/>
              <a:ext cx="2339752" cy="29967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b="1" dirty="0">
                  <a:solidFill>
                    <a:prstClr val="black"/>
                  </a:solidFill>
                </a:rPr>
                <a:t>Barnetrygdloven § 9</a:t>
              </a:r>
            </a:p>
          </p:txBody>
        </p:sp>
        <p:sp>
          <p:nvSpPr>
            <p:cNvPr id="25" name="Oval 24"/>
            <p:cNvSpPr/>
            <p:nvPr/>
          </p:nvSpPr>
          <p:spPr>
            <a:xfrm rot="860628">
              <a:off x="4112410" y="2719815"/>
              <a:ext cx="4808072" cy="2471769"/>
            </a:xfrm>
            <a:prstGeom prst="ellipse">
              <a:avLst/>
            </a:prstGeom>
            <a:solidFill>
              <a:schemeClr val="tx1">
                <a:alpha val="25000"/>
              </a:schemeClr>
            </a:solid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26" name="TextBox 25"/>
            <p:cNvSpPr txBox="1"/>
            <p:nvPr/>
          </p:nvSpPr>
          <p:spPr>
            <a:xfrm>
              <a:off x="6084168" y="4323293"/>
              <a:ext cx="1368152" cy="6627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2133" dirty="0">
                  <a:solidFill>
                    <a:prstClr val="black"/>
                  </a:solidFill>
                  <a:ea typeface="Times New Roman"/>
                </a:rPr>
                <a:t>Felles</a:t>
              </a:r>
            </a:p>
            <a:p>
              <a:pPr algn="ctr"/>
              <a:r>
                <a:rPr lang="en-US" sz="2133" dirty="0">
                  <a:solidFill>
                    <a:prstClr val="black"/>
                  </a:solidFill>
                  <a:ea typeface="Times New Roman"/>
                </a:rPr>
                <a:t>h</a:t>
              </a:r>
              <a:r>
                <a:rPr lang="nb-NO" sz="2133" dirty="0">
                  <a:solidFill>
                    <a:prstClr val="black"/>
                  </a:solidFill>
                  <a:ea typeface="Times New Roman"/>
                </a:rPr>
                <a:t>usholdning</a:t>
              </a:r>
            </a:p>
          </p:txBody>
        </p:sp>
      </p:grpSp>
      <p:grpSp>
        <p:nvGrpSpPr>
          <p:cNvPr id="85" name="Gruppe 84"/>
          <p:cNvGrpSpPr/>
          <p:nvPr/>
        </p:nvGrpSpPr>
        <p:grpSpPr>
          <a:xfrm>
            <a:off x="2963085" y="811346"/>
            <a:ext cx="8909252" cy="5700842"/>
            <a:chOff x="2222312" y="811346"/>
            <a:chExt cx="6681939" cy="5700841"/>
          </a:xfrm>
        </p:grpSpPr>
        <p:sp>
          <p:nvSpPr>
            <p:cNvPr id="33" name="TekstSylinder 32"/>
            <p:cNvSpPr txBox="1"/>
            <p:nvPr/>
          </p:nvSpPr>
          <p:spPr>
            <a:xfrm>
              <a:off x="7170252" y="6173633"/>
              <a:ext cx="17339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EEECE1">
                      <a:lumMod val="50000"/>
                    </a:srgbClr>
                  </a:solidFill>
                </a:rPr>
                <a:t>Folketrygdloven § 17-2</a:t>
              </a:r>
            </a:p>
          </p:txBody>
        </p:sp>
        <p:sp>
          <p:nvSpPr>
            <p:cNvPr id="34" name="Frihåndsform 33"/>
            <p:cNvSpPr/>
            <p:nvPr/>
          </p:nvSpPr>
          <p:spPr>
            <a:xfrm>
              <a:off x="2222312" y="811346"/>
              <a:ext cx="3166962" cy="3152163"/>
            </a:xfrm>
            <a:custGeom>
              <a:avLst/>
              <a:gdLst>
                <a:gd name="connsiteX0" fmla="*/ 1753340 w 3166962"/>
                <a:gd name="connsiteY0" fmla="*/ 3115678 h 3152163"/>
                <a:gd name="connsiteX1" fmla="*/ 1287175 w 3166962"/>
                <a:gd name="connsiteY1" fmla="*/ 2407467 h 3152163"/>
                <a:gd name="connsiteX2" fmla="*/ 1780234 w 3166962"/>
                <a:gd name="connsiteY2" fmla="*/ 1600643 h 3152163"/>
                <a:gd name="connsiteX3" fmla="*/ 41081 w 3166962"/>
                <a:gd name="connsiteY3" fmla="*/ 1277914 h 3152163"/>
                <a:gd name="connsiteX4" fmla="*/ 713434 w 3166962"/>
                <a:gd name="connsiteY4" fmla="*/ 238008 h 3152163"/>
                <a:gd name="connsiteX5" fmla="*/ 2551198 w 3166962"/>
                <a:gd name="connsiteY5" fmla="*/ 40784 h 3152163"/>
                <a:gd name="connsiteX6" fmla="*/ 2784281 w 3166962"/>
                <a:gd name="connsiteY6" fmla="*/ 838643 h 3152163"/>
                <a:gd name="connsiteX7" fmla="*/ 2004351 w 3166962"/>
                <a:gd name="connsiteY7" fmla="*/ 1000008 h 3152163"/>
                <a:gd name="connsiteX8" fmla="*/ 2085034 w 3166962"/>
                <a:gd name="connsiteY8" fmla="*/ 1735114 h 3152163"/>
                <a:gd name="connsiteX9" fmla="*/ 3053222 w 3166962"/>
                <a:gd name="connsiteY9" fmla="*/ 2165420 h 3152163"/>
                <a:gd name="connsiteX10" fmla="*/ 3115975 w 3166962"/>
                <a:gd name="connsiteY10" fmla="*/ 2416431 h 3152163"/>
                <a:gd name="connsiteX11" fmla="*/ 2766351 w 3166962"/>
                <a:gd name="connsiteY11" fmla="*/ 2981208 h 3152163"/>
                <a:gd name="connsiteX12" fmla="*/ 1753340 w 3166962"/>
                <a:gd name="connsiteY12" fmla="*/ 3115678 h 315216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3166962" h="3152163">
                  <a:moveTo>
                    <a:pt x="1753340" y="3115678"/>
                  </a:moveTo>
                  <a:cubicBezTo>
                    <a:pt x="1506811" y="3020055"/>
                    <a:pt x="1282693" y="2659973"/>
                    <a:pt x="1287175" y="2407467"/>
                  </a:cubicBezTo>
                  <a:cubicBezTo>
                    <a:pt x="1291657" y="2154961"/>
                    <a:pt x="1987916" y="1788902"/>
                    <a:pt x="1780234" y="1600643"/>
                  </a:cubicBezTo>
                  <a:cubicBezTo>
                    <a:pt x="1572552" y="1412384"/>
                    <a:pt x="218881" y="1505020"/>
                    <a:pt x="41081" y="1277914"/>
                  </a:cubicBezTo>
                  <a:cubicBezTo>
                    <a:pt x="-136719" y="1050808"/>
                    <a:pt x="295081" y="444196"/>
                    <a:pt x="713434" y="238008"/>
                  </a:cubicBezTo>
                  <a:cubicBezTo>
                    <a:pt x="1131787" y="31820"/>
                    <a:pt x="2206057" y="-59322"/>
                    <a:pt x="2551198" y="40784"/>
                  </a:cubicBezTo>
                  <a:cubicBezTo>
                    <a:pt x="2896339" y="140890"/>
                    <a:pt x="2875422" y="678772"/>
                    <a:pt x="2784281" y="838643"/>
                  </a:cubicBezTo>
                  <a:cubicBezTo>
                    <a:pt x="2693140" y="998514"/>
                    <a:pt x="2120892" y="850596"/>
                    <a:pt x="2004351" y="1000008"/>
                  </a:cubicBezTo>
                  <a:cubicBezTo>
                    <a:pt x="1887810" y="1149420"/>
                    <a:pt x="1910222" y="1540879"/>
                    <a:pt x="2085034" y="1735114"/>
                  </a:cubicBezTo>
                  <a:cubicBezTo>
                    <a:pt x="2259846" y="1929349"/>
                    <a:pt x="2881398" y="2051867"/>
                    <a:pt x="3053222" y="2165420"/>
                  </a:cubicBezTo>
                  <a:cubicBezTo>
                    <a:pt x="3225046" y="2278973"/>
                    <a:pt x="3163787" y="2280466"/>
                    <a:pt x="3115975" y="2416431"/>
                  </a:cubicBezTo>
                  <a:cubicBezTo>
                    <a:pt x="3068163" y="2552396"/>
                    <a:pt x="2991963" y="2860184"/>
                    <a:pt x="2766351" y="2981208"/>
                  </a:cubicBezTo>
                  <a:cubicBezTo>
                    <a:pt x="2540739" y="3102232"/>
                    <a:pt x="1999869" y="3211301"/>
                    <a:pt x="1753340" y="3115678"/>
                  </a:cubicBezTo>
                  <a:close/>
                </a:path>
              </a:pathLst>
            </a:custGeom>
            <a:solidFill>
              <a:srgbClr val="948A54">
                <a:alpha val="25098"/>
              </a:srgbClr>
            </a:solidFill>
            <a:ln>
              <a:solidFill>
                <a:schemeClr val="bg2">
                  <a:lumMod val="25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b-NO" sz="2400" dirty="0">
                <a:solidFill>
                  <a:prstClr val="black"/>
                </a:solidFill>
              </a:endParaRPr>
            </a:p>
          </p:txBody>
        </p:sp>
      </p:grpSp>
      <p:grpSp>
        <p:nvGrpSpPr>
          <p:cNvPr id="64" name="Gruppe 63"/>
          <p:cNvGrpSpPr/>
          <p:nvPr/>
        </p:nvGrpSpPr>
        <p:grpSpPr>
          <a:xfrm>
            <a:off x="461060" y="899385"/>
            <a:ext cx="7844416" cy="5613613"/>
            <a:chOff x="320609" y="948735"/>
            <a:chExt cx="5883312" cy="5613612"/>
          </a:xfrm>
        </p:grpSpPr>
        <p:sp>
          <p:nvSpPr>
            <p:cNvPr id="36" name="Oval 28"/>
            <p:cNvSpPr/>
            <p:nvPr/>
          </p:nvSpPr>
          <p:spPr>
            <a:xfrm>
              <a:off x="2197126" y="948735"/>
              <a:ext cx="4006795" cy="3168352"/>
            </a:xfrm>
            <a:prstGeom prst="ellipse">
              <a:avLst/>
            </a:prstGeom>
            <a:solidFill>
              <a:srgbClr val="7F7F7F">
                <a:alpha val="25098"/>
              </a:srgb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prstClr val="white">
                    <a:lumMod val="50000"/>
                  </a:prstClr>
                </a:solidFill>
              </a:endParaRPr>
            </a:p>
          </p:txBody>
        </p:sp>
        <p:sp>
          <p:nvSpPr>
            <p:cNvPr id="35" name="TekstSylinder 34"/>
            <p:cNvSpPr txBox="1"/>
            <p:nvPr/>
          </p:nvSpPr>
          <p:spPr>
            <a:xfrm>
              <a:off x="320609" y="6223793"/>
              <a:ext cx="166410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EEECE1">
                      <a:lumMod val="25000"/>
                    </a:srgbClr>
                  </a:solidFill>
                </a:rPr>
                <a:t>Folketrygdloven § 25-4</a:t>
              </a:r>
            </a:p>
          </p:txBody>
        </p:sp>
      </p:grpSp>
      <p:grpSp>
        <p:nvGrpSpPr>
          <p:cNvPr id="46" name="Gruppe 45"/>
          <p:cNvGrpSpPr/>
          <p:nvPr/>
        </p:nvGrpSpPr>
        <p:grpSpPr>
          <a:xfrm>
            <a:off x="4743365" y="1720678"/>
            <a:ext cx="7438104" cy="4496087"/>
            <a:chOff x="3484027" y="1747912"/>
            <a:chExt cx="5578578" cy="4496087"/>
          </a:xfrm>
        </p:grpSpPr>
        <p:sp>
          <p:nvSpPr>
            <p:cNvPr id="51" name="Frihåndsform 50"/>
            <p:cNvSpPr/>
            <p:nvPr/>
          </p:nvSpPr>
          <p:spPr>
            <a:xfrm>
              <a:off x="3484027" y="1747912"/>
              <a:ext cx="5578578" cy="3002133"/>
            </a:xfrm>
            <a:custGeom>
              <a:avLst/>
              <a:gdLst>
                <a:gd name="connsiteX0" fmla="*/ 5148200 w 5676173"/>
                <a:gd name="connsiteY0" fmla="*/ 39336 h 3099127"/>
                <a:gd name="connsiteX1" fmla="*/ 5605400 w 5676173"/>
                <a:gd name="connsiteY1" fmla="*/ 1330254 h 3099127"/>
                <a:gd name="connsiteX2" fmla="*/ 5614364 w 5676173"/>
                <a:gd name="connsiteY2" fmla="*/ 2791501 h 3099127"/>
                <a:gd name="connsiteX3" fmla="*/ 5022694 w 5676173"/>
                <a:gd name="connsiteY3" fmla="*/ 3051477 h 3099127"/>
                <a:gd name="connsiteX4" fmla="*/ 4072435 w 5676173"/>
                <a:gd name="connsiteY4" fmla="*/ 2119148 h 3099127"/>
                <a:gd name="connsiteX5" fmla="*/ 2763588 w 5676173"/>
                <a:gd name="connsiteY5" fmla="*/ 2146042 h 3099127"/>
                <a:gd name="connsiteX6" fmla="*/ 1060294 w 5676173"/>
                <a:gd name="connsiteY6" fmla="*/ 2361195 h 3099127"/>
                <a:gd name="connsiteX7" fmla="*/ 38317 w 5676173"/>
                <a:gd name="connsiteY7" fmla="*/ 2181901 h 3099127"/>
                <a:gd name="connsiteX8" fmla="*/ 396906 w 5676173"/>
                <a:gd name="connsiteY8" fmla="*/ 1079242 h 3099127"/>
                <a:gd name="connsiteX9" fmla="*/ 2064341 w 5676173"/>
                <a:gd name="connsiteY9" fmla="*/ 1168889 h 3099127"/>
                <a:gd name="connsiteX10" fmla="*/ 3669023 w 5676173"/>
                <a:gd name="connsiteY10" fmla="*/ 1070277 h 3099127"/>
                <a:gd name="connsiteX11" fmla="*/ 4789611 w 5676173"/>
                <a:gd name="connsiteY11" fmla="*/ 397924 h 3099127"/>
                <a:gd name="connsiteX12" fmla="*/ 5148200 w 5676173"/>
                <a:gd name="connsiteY12" fmla="*/ 39336 h 30991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5676173" h="3099127">
                  <a:moveTo>
                    <a:pt x="5148200" y="39336"/>
                  </a:moveTo>
                  <a:cubicBezTo>
                    <a:pt x="5284165" y="194724"/>
                    <a:pt x="5527706" y="871560"/>
                    <a:pt x="5605400" y="1330254"/>
                  </a:cubicBezTo>
                  <a:cubicBezTo>
                    <a:pt x="5683094" y="1788948"/>
                    <a:pt x="5711482" y="2504631"/>
                    <a:pt x="5614364" y="2791501"/>
                  </a:cubicBezTo>
                  <a:cubicBezTo>
                    <a:pt x="5517246" y="3078371"/>
                    <a:pt x="5279682" y="3163536"/>
                    <a:pt x="5022694" y="3051477"/>
                  </a:cubicBezTo>
                  <a:cubicBezTo>
                    <a:pt x="4765706" y="2939418"/>
                    <a:pt x="4448953" y="2270054"/>
                    <a:pt x="4072435" y="2119148"/>
                  </a:cubicBezTo>
                  <a:cubicBezTo>
                    <a:pt x="3695917" y="1968242"/>
                    <a:pt x="3265611" y="2105701"/>
                    <a:pt x="2763588" y="2146042"/>
                  </a:cubicBezTo>
                  <a:cubicBezTo>
                    <a:pt x="2261564" y="2186383"/>
                    <a:pt x="1514506" y="2355219"/>
                    <a:pt x="1060294" y="2361195"/>
                  </a:cubicBezTo>
                  <a:cubicBezTo>
                    <a:pt x="606082" y="2367171"/>
                    <a:pt x="148882" y="2395560"/>
                    <a:pt x="38317" y="2181901"/>
                  </a:cubicBezTo>
                  <a:cubicBezTo>
                    <a:pt x="-72248" y="1968242"/>
                    <a:pt x="59235" y="1248077"/>
                    <a:pt x="396906" y="1079242"/>
                  </a:cubicBezTo>
                  <a:cubicBezTo>
                    <a:pt x="734577" y="910407"/>
                    <a:pt x="1518988" y="1170383"/>
                    <a:pt x="2064341" y="1168889"/>
                  </a:cubicBezTo>
                  <a:cubicBezTo>
                    <a:pt x="2609694" y="1167395"/>
                    <a:pt x="3214811" y="1198771"/>
                    <a:pt x="3669023" y="1070277"/>
                  </a:cubicBezTo>
                  <a:cubicBezTo>
                    <a:pt x="4123235" y="941783"/>
                    <a:pt x="4541588" y="568253"/>
                    <a:pt x="4789611" y="397924"/>
                  </a:cubicBezTo>
                  <a:cubicBezTo>
                    <a:pt x="5037634" y="227595"/>
                    <a:pt x="5012235" y="-116052"/>
                    <a:pt x="5148200" y="39336"/>
                  </a:cubicBezTo>
                  <a:close/>
                </a:path>
              </a:pathLst>
            </a:custGeom>
            <a:solidFill>
              <a:srgbClr val="A596D0">
                <a:alpha val="25098"/>
              </a:srgbClr>
            </a:solidFill>
            <a:ln>
              <a:solidFill>
                <a:srgbClr val="A596D0"/>
              </a:solidFill>
              <a:prstDash val="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b-NO" sz="2400" dirty="0">
                <a:solidFill>
                  <a:prstClr val="black"/>
                </a:solidFill>
              </a:endParaRPr>
            </a:p>
          </p:txBody>
        </p:sp>
        <p:sp>
          <p:nvSpPr>
            <p:cNvPr id="49" name="TekstSylinder 48"/>
            <p:cNvSpPr txBox="1"/>
            <p:nvPr/>
          </p:nvSpPr>
          <p:spPr>
            <a:xfrm>
              <a:off x="4140395" y="5905445"/>
              <a:ext cx="2749092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846FBF"/>
                  </a:solidFill>
                </a:rPr>
                <a:t>Innskuddspensjonsloven § 1-2 bokstav p</a:t>
              </a:r>
            </a:p>
          </p:txBody>
        </p:sp>
        <p:sp>
          <p:nvSpPr>
            <p:cNvPr id="53" name="TextBox 25"/>
            <p:cNvSpPr txBox="1"/>
            <p:nvPr/>
          </p:nvSpPr>
          <p:spPr>
            <a:xfrm>
              <a:off x="7777925" y="2353099"/>
              <a:ext cx="1155525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600" dirty="0">
                  <a:solidFill>
                    <a:srgbClr val="846FBF"/>
                  </a:solidFill>
                  <a:ea typeface="Times New Roman"/>
                </a:rPr>
                <a:t>Forholdet har aldri vært avbrutt i løpet de siste fem år før dødsfallet</a:t>
              </a:r>
            </a:p>
          </p:txBody>
        </p:sp>
        <p:sp>
          <p:nvSpPr>
            <p:cNvPr id="54" name="TextBox 25"/>
            <p:cNvSpPr txBox="1"/>
            <p:nvPr/>
          </p:nvSpPr>
          <p:spPr>
            <a:xfrm>
              <a:off x="8026895" y="3623477"/>
              <a:ext cx="962917" cy="95410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400" dirty="0">
                  <a:solidFill>
                    <a:srgbClr val="846FBF"/>
                  </a:solidFill>
                  <a:ea typeface="Times New Roman"/>
                </a:rPr>
                <a:t>Ville hatt lov til å gifte seg eller inngå partnerskap</a:t>
              </a:r>
            </a:p>
          </p:txBody>
        </p:sp>
      </p:grpSp>
      <p:grpSp>
        <p:nvGrpSpPr>
          <p:cNvPr id="65" name="Gruppe 64"/>
          <p:cNvGrpSpPr/>
          <p:nvPr/>
        </p:nvGrpSpPr>
        <p:grpSpPr>
          <a:xfrm>
            <a:off x="4633862" y="2625717"/>
            <a:ext cx="7095569" cy="3610282"/>
            <a:chOff x="3491373" y="2624770"/>
            <a:chExt cx="5321677" cy="3610282"/>
          </a:xfrm>
        </p:grpSpPr>
        <p:sp>
          <p:nvSpPr>
            <p:cNvPr id="56" name="Ellipse 55"/>
            <p:cNvSpPr/>
            <p:nvPr/>
          </p:nvSpPr>
          <p:spPr>
            <a:xfrm>
              <a:off x="3491373" y="2624770"/>
              <a:ext cx="3816932" cy="1452302"/>
            </a:xfrm>
            <a:prstGeom prst="ellipse">
              <a:avLst/>
            </a:prstGeom>
            <a:solidFill>
              <a:srgbClr val="996633">
                <a:alpha val="25098"/>
              </a:srgbClr>
            </a:solidFill>
            <a:ln>
              <a:solidFill>
                <a:srgbClr val="996633"/>
              </a:solidFill>
              <a:prstDash val="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b-NO" sz="2400" dirty="0">
                <a:solidFill>
                  <a:prstClr val="black"/>
                </a:solidFill>
              </a:endParaRPr>
            </a:p>
          </p:txBody>
        </p:sp>
        <p:sp>
          <p:nvSpPr>
            <p:cNvPr id="68" name="TekstSylinder 67"/>
            <p:cNvSpPr txBox="1"/>
            <p:nvPr/>
          </p:nvSpPr>
          <p:spPr>
            <a:xfrm>
              <a:off x="5271429" y="2999430"/>
              <a:ext cx="75608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2400" dirty="0">
                  <a:solidFill>
                    <a:prstClr val="black"/>
                  </a:solidFill>
                </a:rPr>
                <a:t>eller</a:t>
              </a:r>
            </a:p>
          </p:txBody>
        </p:sp>
        <p:sp>
          <p:nvSpPr>
            <p:cNvPr id="57" name="TekstSylinder 56"/>
            <p:cNvSpPr txBox="1"/>
            <p:nvPr/>
          </p:nvSpPr>
          <p:spPr>
            <a:xfrm>
              <a:off x="7079051" y="5896498"/>
              <a:ext cx="1733999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996633"/>
                  </a:solidFill>
                </a:rPr>
                <a:t>Adopsjonsloven § 5a</a:t>
              </a:r>
            </a:p>
          </p:txBody>
        </p:sp>
      </p:grpSp>
      <p:grpSp>
        <p:nvGrpSpPr>
          <p:cNvPr id="47" name="Gruppe 46"/>
          <p:cNvGrpSpPr/>
          <p:nvPr/>
        </p:nvGrpSpPr>
        <p:grpSpPr>
          <a:xfrm>
            <a:off x="2366412" y="899385"/>
            <a:ext cx="11228416" cy="5895391"/>
            <a:chOff x="1753666" y="877694"/>
            <a:chExt cx="8421312" cy="5895391"/>
          </a:xfrm>
        </p:grpSpPr>
        <p:sp>
          <p:nvSpPr>
            <p:cNvPr id="66" name="Frihåndsform 65"/>
            <p:cNvSpPr/>
            <p:nvPr/>
          </p:nvSpPr>
          <p:spPr>
            <a:xfrm>
              <a:off x="1753666" y="877694"/>
              <a:ext cx="7361292" cy="4767903"/>
            </a:xfrm>
            <a:custGeom>
              <a:avLst/>
              <a:gdLst>
                <a:gd name="connsiteX0" fmla="*/ 1608099 w 7361292"/>
                <a:gd name="connsiteY0" fmla="*/ 1411181 h 4767903"/>
                <a:gd name="connsiteX1" fmla="*/ 1303299 w 7361292"/>
                <a:gd name="connsiteY1" fmla="*/ 1357393 h 4767903"/>
                <a:gd name="connsiteX2" fmla="*/ 3416 w 7361292"/>
                <a:gd name="connsiteY2" fmla="*/ 1070522 h 4767903"/>
                <a:gd name="connsiteX3" fmla="*/ 962640 w 7361292"/>
                <a:gd name="connsiteY3" fmla="*/ 30617 h 4767903"/>
                <a:gd name="connsiteX4" fmla="*/ 2110122 w 7361292"/>
                <a:gd name="connsiteY4" fmla="*/ 326452 h 4767903"/>
                <a:gd name="connsiteX5" fmla="*/ 1787393 w 7361292"/>
                <a:gd name="connsiteY5" fmla="*/ 846405 h 4767903"/>
                <a:gd name="connsiteX6" fmla="*/ 2271487 w 7361292"/>
                <a:gd name="connsiteY6" fmla="*/ 1518758 h 4767903"/>
                <a:gd name="connsiteX7" fmla="*/ 3508616 w 7361292"/>
                <a:gd name="connsiteY7" fmla="*/ 1922170 h 4767903"/>
                <a:gd name="connsiteX8" fmla="*/ 5561534 w 7361292"/>
                <a:gd name="connsiteY8" fmla="*/ 2128358 h 4767903"/>
                <a:gd name="connsiteX9" fmla="*/ 6296640 w 7361292"/>
                <a:gd name="connsiteY9" fmla="*/ 918122 h 4767903"/>
                <a:gd name="connsiteX10" fmla="*/ 7004852 w 7361292"/>
                <a:gd name="connsiteY10" fmla="*/ 900193 h 4767903"/>
                <a:gd name="connsiteX11" fmla="*/ 7309652 w 7361292"/>
                <a:gd name="connsiteY11" fmla="*/ 1895275 h 4767903"/>
                <a:gd name="connsiteX12" fmla="*/ 7246899 w 7361292"/>
                <a:gd name="connsiteY12" fmla="*/ 4001981 h 4767903"/>
                <a:gd name="connsiteX13" fmla="*/ 6224922 w 7361292"/>
                <a:gd name="connsiteY13" fmla="*/ 3329628 h 4767903"/>
                <a:gd name="connsiteX14" fmla="*/ 5005722 w 7361292"/>
                <a:gd name="connsiteY14" fmla="*/ 3015864 h 4767903"/>
                <a:gd name="connsiteX15" fmla="*/ 3356216 w 7361292"/>
                <a:gd name="connsiteY15" fmla="*/ 2980005 h 4767903"/>
                <a:gd name="connsiteX16" fmla="*/ 2603181 w 7361292"/>
                <a:gd name="connsiteY16" fmla="*/ 3464099 h 4767903"/>
                <a:gd name="connsiteX17" fmla="*/ 2863158 w 7361292"/>
                <a:gd name="connsiteY17" fmla="*/ 4342640 h 4767903"/>
                <a:gd name="connsiteX18" fmla="*/ 2432852 w 7361292"/>
                <a:gd name="connsiteY18" fmla="*/ 4763981 h 4767903"/>
                <a:gd name="connsiteX19" fmla="*/ 1473628 w 7361292"/>
                <a:gd name="connsiteY19" fmla="*/ 4512970 h 4767903"/>
                <a:gd name="connsiteX20" fmla="*/ 2119087 w 7361292"/>
                <a:gd name="connsiteY20" fmla="*/ 3867511 h 4767903"/>
                <a:gd name="connsiteX21" fmla="*/ 2101158 w 7361292"/>
                <a:gd name="connsiteY21" fmla="*/ 3204122 h 4767903"/>
                <a:gd name="connsiteX22" fmla="*/ 1823252 w 7361292"/>
                <a:gd name="connsiteY22" fmla="*/ 2531770 h 4767903"/>
                <a:gd name="connsiteX23" fmla="*/ 2128052 w 7361292"/>
                <a:gd name="connsiteY23" fmla="*/ 1778734 h 4767903"/>
                <a:gd name="connsiteX24" fmla="*/ 2056334 w 7361292"/>
                <a:gd name="connsiteY24" fmla="*/ 1518758 h 4767903"/>
                <a:gd name="connsiteX25" fmla="*/ 1554310 w 7361292"/>
                <a:gd name="connsiteY25" fmla="*/ 1402217 h 4767903"/>
                <a:gd name="connsiteX26" fmla="*/ 1608099 w 7361292"/>
                <a:gd name="connsiteY26" fmla="*/ 1411181 h 476790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</a:cxnLst>
              <a:rect l="l" t="t" r="r" b="b"/>
              <a:pathLst>
                <a:path w="7361292" h="4767903">
                  <a:moveTo>
                    <a:pt x="1608099" y="1411181"/>
                  </a:moveTo>
                  <a:lnTo>
                    <a:pt x="1303299" y="1357393"/>
                  </a:lnTo>
                  <a:cubicBezTo>
                    <a:pt x="1035852" y="1300617"/>
                    <a:pt x="60192" y="1291651"/>
                    <a:pt x="3416" y="1070522"/>
                  </a:cubicBezTo>
                  <a:cubicBezTo>
                    <a:pt x="-53361" y="849393"/>
                    <a:pt x="611522" y="154629"/>
                    <a:pt x="962640" y="30617"/>
                  </a:cubicBezTo>
                  <a:cubicBezTo>
                    <a:pt x="1313758" y="-93395"/>
                    <a:pt x="1972663" y="190487"/>
                    <a:pt x="2110122" y="326452"/>
                  </a:cubicBezTo>
                  <a:cubicBezTo>
                    <a:pt x="2247581" y="462417"/>
                    <a:pt x="1760499" y="647687"/>
                    <a:pt x="1787393" y="846405"/>
                  </a:cubicBezTo>
                  <a:cubicBezTo>
                    <a:pt x="1814287" y="1045123"/>
                    <a:pt x="1984617" y="1339464"/>
                    <a:pt x="2271487" y="1518758"/>
                  </a:cubicBezTo>
                  <a:cubicBezTo>
                    <a:pt x="2558358" y="1698052"/>
                    <a:pt x="2960275" y="1820570"/>
                    <a:pt x="3508616" y="1922170"/>
                  </a:cubicBezTo>
                  <a:cubicBezTo>
                    <a:pt x="4056957" y="2023770"/>
                    <a:pt x="5096864" y="2295699"/>
                    <a:pt x="5561534" y="2128358"/>
                  </a:cubicBezTo>
                  <a:cubicBezTo>
                    <a:pt x="6026204" y="1961017"/>
                    <a:pt x="6056087" y="1122816"/>
                    <a:pt x="6296640" y="918122"/>
                  </a:cubicBezTo>
                  <a:cubicBezTo>
                    <a:pt x="6537193" y="713428"/>
                    <a:pt x="6836017" y="737334"/>
                    <a:pt x="7004852" y="900193"/>
                  </a:cubicBezTo>
                  <a:cubicBezTo>
                    <a:pt x="7173687" y="1063052"/>
                    <a:pt x="7269311" y="1378310"/>
                    <a:pt x="7309652" y="1895275"/>
                  </a:cubicBezTo>
                  <a:cubicBezTo>
                    <a:pt x="7349993" y="2412240"/>
                    <a:pt x="7427687" y="3762922"/>
                    <a:pt x="7246899" y="4001981"/>
                  </a:cubicBezTo>
                  <a:cubicBezTo>
                    <a:pt x="7066111" y="4241040"/>
                    <a:pt x="6598452" y="3493981"/>
                    <a:pt x="6224922" y="3329628"/>
                  </a:cubicBezTo>
                  <a:cubicBezTo>
                    <a:pt x="5851392" y="3165275"/>
                    <a:pt x="5483840" y="3074134"/>
                    <a:pt x="5005722" y="3015864"/>
                  </a:cubicBezTo>
                  <a:cubicBezTo>
                    <a:pt x="4527604" y="2957594"/>
                    <a:pt x="3756639" y="2905299"/>
                    <a:pt x="3356216" y="2980005"/>
                  </a:cubicBezTo>
                  <a:cubicBezTo>
                    <a:pt x="2955793" y="3054711"/>
                    <a:pt x="2685357" y="3236993"/>
                    <a:pt x="2603181" y="3464099"/>
                  </a:cubicBezTo>
                  <a:cubicBezTo>
                    <a:pt x="2521005" y="3691205"/>
                    <a:pt x="2891546" y="4125993"/>
                    <a:pt x="2863158" y="4342640"/>
                  </a:cubicBezTo>
                  <a:cubicBezTo>
                    <a:pt x="2834770" y="4559287"/>
                    <a:pt x="2664440" y="4735593"/>
                    <a:pt x="2432852" y="4763981"/>
                  </a:cubicBezTo>
                  <a:cubicBezTo>
                    <a:pt x="2201264" y="4792369"/>
                    <a:pt x="1525922" y="4662382"/>
                    <a:pt x="1473628" y="4512970"/>
                  </a:cubicBezTo>
                  <a:cubicBezTo>
                    <a:pt x="1421334" y="4363558"/>
                    <a:pt x="2014499" y="4085652"/>
                    <a:pt x="2119087" y="3867511"/>
                  </a:cubicBezTo>
                  <a:cubicBezTo>
                    <a:pt x="2223675" y="3649370"/>
                    <a:pt x="2150464" y="3426746"/>
                    <a:pt x="2101158" y="3204122"/>
                  </a:cubicBezTo>
                  <a:cubicBezTo>
                    <a:pt x="2051852" y="2981499"/>
                    <a:pt x="1818770" y="2769335"/>
                    <a:pt x="1823252" y="2531770"/>
                  </a:cubicBezTo>
                  <a:cubicBezTo>
                    <a:pt x="1827734" y="2294205"/>
                    <a:pt x="2089205" y="1947569"/>
                    <a:pt x="2128052" y="1778734"/>
                  </a:cubicBezTo>
                  <a:cubicBezTo>
                    <a:pt x="2166899" y="1609899"/>
                    <a:pt x="2151958" y="1581511"/>
                    <a:pt x="2056334" y="1518758"/>
                  </a:cubicBezTo>
                  <a:cubicBezTo>
                    <a:pt x="1960710" y="1456005"/>
                    <a:pt x="1630510" y="1421640"/>
                    <a:pt x="1554310" y="1402217"/>
                  </a:cubicBezTo>
                  <a:cubicBezTo>
                    <a:pt x="1478110" y="1382794"/>
                    <a:pt x="1649934" y="1418652"/>
                    <a:pt x="1608099" y="1411181"/>
                  </a:cubicBezTo>
                  <a:close/>
                </a:path>
              </a:pathLst>
            </a:custGeom>
            <a:solidFill>
              <a:srgbClr val="FFCC00">
                <a:alpha val="43922"/>
              </a:srgbClr>
            </a:solidFill>
            <a:ln>
              <a:solidFill>
                <a:srgbClr val="FFCC00"/>
              </a:solidFill>
              <a:prstDash val="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b-NO" sz="2400" dirty="0">
                <a:solidFill>
                  <a:prstClr val="black"/>
                </a:solidFill>
              </a:endParaRPr>
            </a:p>
          </p:txBody>
        </p:sp>
        <p:sp>
          <p:nvSpPr>
            <p:cNvPr id="67" name="TekstSylinder 66"/>
            <p:cNvSpPr txBox="1"/>
            <p:nvPr/>
          </p:nvSpPr>
          <p:spPr>
            <a:xfrm>
              <a:off x="7263941" y="6434531"/>
              <a:ext cx="291103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FFC000"/>
                  </a:solidFill>
                </a:rPr>
                <a:t>Foretakspensjonsloven § 1</a:t>
              </a:r>
              <a:r>
                <a:rPr lang="nb-NO" sz="1600" b="1" dirty="0">
                  <a:solidFill>
                    <a:prstClr val="white"/>
                  </a:solidFill>
                </a:rPr>
                <a:t>-2 (2) bokstav f</a:t>
              </a:r>
            </a:p>
          </p:txBody>
        </p:sp>
      </p:grpSp>
      <p:grpSp>
        <p:nvGrpSpPr>
          <p:cNvPr id="83" name="Gruppe 82"/>
          <p:cNvGrpSpPr/>
          <p:nvPr/>
        </p:nvGrpSpPr>
        <p:grpSpPr>
          <a:xfrm>
            <a:off x="121988" y="2628932"/>
            <a:ext cx="9084747" cy="3375531"/>
            <a:chOff x="91491" y="2628932"/>
            <a:chExt cx="6813560" cy="3375531"/>
          </a:xfrm>
        </p:grpSpPr>
        <p:sp>
          <p:nvSpPr>
            <p:cNvPr id="38" name="Frihåndsform 37"/>
            <p:cNvSpPr/>
            <p:nvPr/>
          </p:nvSpPr>
          <p:spPr>
            <a:xfrm>
              <a:off x="91491" y="2628932"/>
              <a:ext cx="5074110" cy="3056226"/>
            </a:xfrm>
            <a:custGeom>
              <a:avLst/>
              <a:gdLst>
                <a:gd name="connsiteX0" fmla="*/ 2803610 w 4372449"/>
                <a:gd name="connsiteY0" fmla="*/ 665276 h 2851526"/>
                <a:gd name="connsiteX1" fmla="*/ 3646293 w 4372449"/>
                <a:gd name="connsiteY1" fmla="*/ 1888 h 2851526"/>
                <a:gd name="connsiteX2" fmla="*/ 4372434 w 4372449"/>
                <a:gd name="connsiteY2" fmla="*/ 880429 h 2851526"/>
                <a:gd name="connsiteX3" fmla="*/ 3664222 w 4372449"/>
                <a:gd name="connsiteY3" fmla="*/ 1409347 h 2851526"/>
                <a:gd name="connsiteX4" fmla="*/ 2651210 w 4372449"/>
                <a:gd name="connsiteY4" fmla="*/ 1337629 h 2851526"/>
                <a:gd name="connsiteX5" fmla="*/ 1754740 w 4372449"/>
                <a:gd name="connsiteY5" fmla="*/ 1794829 h 2851526"/>
                <a:gd name="connsiteX6" fmla="*/ 1485799 w 4372449"/>
                <a:gd name="connsiteY6" fmla="*/ 2834735 h 2851526"/>
                <a:gd name="connsiteX7" fmla="*/ 42481 w 4372449"/>
                <a:gd name="connsiteY7" fmla="*/ 2359605 h 2851526"/>
                <a:gd name="connsiteX8" fmla="*/ 508646 w 4372449"/>
                <a:gd name="connsiteY8" fmla="*/ 1346594 h 2851526"/>
                <a:gd name="connsiteX9" fmla="*/ 1790599 w 4372449"/>
                <a:gd name="connsiteY9" fmla="*/ 1292805 h 2851526"/>
                <a:gd name="connsiteX10" fmla="*/ 2803610 w 4372449"/>
                <a:gd name="connsiteY10" fmla="*/ 665276 h 285152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372449" h="2851526">
                  <a:moveTo>
                    <a:pt x="2803610" y="665276"/>
                  </a:moveTo>
                  <a:cubicBezTo>
                    <a:pt x="3112892" y="450123"/>
                    <a:pt x="3384822" y="-33971"/>
                    <a:pt x="3646293" y="1888"/>
                  </a:cubicBezTo>
                  <a:cubicBezTo>
                    <a:pt x="3907764" y="37747"/>
                    <a:pt x="4369446" y="645853"/>
                    <a:pt x="4372434" y="880429"/>
                  </a:cubicBezTo>
                  <a:cubicBezTo>
                    <a:pt x="4375422" y="1115005"/>
                    <a:pt x="3951093" y="1333147"/>
                    <a:pt x="3664222" y="1409347"/>
                  </a:cubicBezTo>
                  <a:cubicBezTo>
                    <a:pt x="3377351" y="1485547"/>
                    <a:pt x="2969457" y="1273382"/>
                    <a:pt x="2651210" y="1337629"/>
                  </a:cubicBezTo>
                  <a:cubicBezTo>
                    <a:pt x="2332963" y="1401876"/>
                    <a:pt x="1948975" y="1545311"/>
                    <a:pt x="1754740" y="1794829"/>
                  </a:cubicBezTo>
                  <a:cubicBezTo>
                    <a:pt x="1560505" y="2044347"/>
                    <a:pt x="1771175" y="2740606"/>
                    <a:pt x="1485799" y="2834735"/>
                  </a:cubicBezTo>
                  <a:cubicBezTo>
                    <a:pt x="1200423" y="2928864"/>
                    <a:pt x="205340" y="2607628"/>
                    <a:pt x="42481" y="2359605"/>
                  </a:cubicBezTo>
                  <a:cubicBezTo>
                    <a:pt x="-120378" y="2111582"/>
                    <a:pt x="217293" y="1524394"/>
                    <a:pt x="508646" y="1346594"/>
                  </a:cubicBezTo>
                  <a:cubicBezTo>
                    <a:pt x="799999" y="1168794"/>
                    <a:pt x="1406611" y="1410840"/>
                    <a:pt x="1790599" y="1292805"/>
                  </a:cubicBezTo>
                  <a:cubicBezTo>
                    <a:pt x="2174587" y="1174770"/>
                    <a:pt x="2494328" y="880429"/>
                    <a:pt x="2803610" y="665276"/>
                  </a:cubicBezTo>
                  <a:close/>
                </a:path>
              </a:pathLst>
            </a:custGeom>
            <a:solidFill>
              <a:srgbClr val="00FF00">
                <a:alpha val="25098"/>
              </a:srgbClr>
            </a:solidFill>
            <a:ln>
              <a:solidFill>
                <a:srgbClr val="00FF00"/>
              </a:solidFill>
              <a:prstDash val="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b-NO" sz="2400" dirty="0">
                <a:solidFill>
                  <a:prstClr val="black"/>
                </a:solidFill>
              </a:endParaRPr>
            </a:p>
          </p:txBody>
        </p:sp>
        <p:sp>
          <p:nvSpPr>
            <p:cNvPr id="37" name="TextBox 30"/>
            <p:cNvSpPr txBox="1"/>
            <p:nvPr/>
          </p:nvSpPr>
          <p:spPr>
            <a:xfrm>
              <a:off x="5335707" y="5665909"/>
              <a:ext cx="1569344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00B050"/>
                  </a:solidFill>
                  <a:ea typeface="Times New Roman"/>
                </a:rPr>
                <a:t>Utlendingsloven § 41</a:t>
              </a:r>
            </a:p>
          </p:txBody>
        </p:sp>
        <p:sp>
          <p:nvSpPr>
            <p:cNvPr id="40" name="TextBox 25"/>
            <p:cNvSpPr txBox="1"/>
            <p:nvPr/>
          </p:nvSpPr>
          <p:spPr>
            <a:xfrm>
              <a:off x="337202" y="4835280"/>
              <a:ext cx="1694578" cy="6669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867" dirty="0">
                  <a:solidFill>
                    <a:srgbClr val="00B050"/>
                  </a:solidFill>
                  <a:ea typeface="Times New Roman"/>
                </a:rPr>
                <a:t>Har planer om å fortsette samlivet</a:t>
              </a:r>
              <a:endParaRPr lang="en-US" sz="1867" dirty="0">
                <a:solidFill>
                  <a:srgbClr val="00B050"/>
                </a:solidFill>
              </a:endParaRPr>
            </a:p>
          </p:txBody>
        </p:sp>
        <p:sp>
          <p:nvSpPr>
            <p:cNvPr id="39" name="TextBox 25"/>
            <p:cNvSpPr txBox="1"/>
            <p:nvPr/>
          </p:nvSpPr>
          <p:spPr>
            <a:xfrm>
              <a:off x="292219" y="4177215"/>
              <a:ext cx="1694578" cy="6669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867" dirty="0">
                  <a:solidFill>
                    <a:srgbClr val="00B050"/>
                  </a:solidFill>
                  <a:ea typeface="Times New Roman"/>
                </a:rPr>
                <a:t>Bodd sammen i minst to år</a:t>
              </a:r>
            </a:p>
          </p:txBody>
        </p:sp>
      </p:grpSp>
      <p:grpSp>
        <p:nvGrpSpPr>
          <p:cNvPr id="84" name="Gruppe 83"/>
          <p:cNvGrpSpPr/>
          <p:nvPr/>
        </p:nvGrpSpPr>
        <p:grpSpPr>
          <a:xfrm>
            <a:off x="389625" y="737935"/>
            <a:ext cx="12723339" cy="5266528"/>
            <a:chOff x="-952257" y="-190288"/>
            <a:chExt cx="9542504" cy="5266527"/>
          </a:xfrm>
        </p:grpSpPr>
        <p:sp>
          <p:nvSpPr>
            <p:cNvPr id="69" name="Frihåndsform 68"/>
            <p:cNvSpPr/>
            <p:nvPr/>
          </p:nvSpPr>
          <p:spPr>
            <a:xfrm>
              <a:off x="-952257" y="-190288"/>
              <a:ext cx="7214122" cy="4107124"/>
            </a:xfrm>
            <a:custGeom>
              <a:avLst/>
              <a:gdLst>
                <a:gd name="connsiteX0" fmla="*/ 23991 w 7140009"/>
                <a:gd name="connsiteY0" fmla="*/ 3316423 h 3985074"/>
                <a:gd name="connsiteX1" fmla="*/ 400508 w 7140009"/>
                <a:gd name="connsiteY1" fmla="*/ 3926023 h 3985074"/>
                <a:gd name="connsiteX2" fmla="*/ 1763143 w 7140009"/>
                <a:gd name="connsiteY2" fmla="*/ 3881199 h 3985074"/>
                <a:gd name="connsiteX3" fmla="*/ 2632720 w 7140009"/>
                <a:gd name="connsiteY3" fmla="*/ 3217811 h 3985074"/>
                <a:gd name="connsiteX4" fmla="*/ 4542202 w 7140009"/>
                <a:gd name="connsiteY4" fmla="*/ 3271599 h 3985074"/>
                <a:gd name="connsiteX5" fmla="*/ 6738555 w 7140009"/>
                <a:gd name="connsiteY5" fmla="*/ 3226776 h 3985074"/>
                <a:gd name="connsiteX6" fmla="*/ 7061285 w 7140009"/>
                <a:gd name="connsiteY6" fmla="*/ 2204799 h 3985074"/>
                <a:gd name="connsiteX7" fmla="*/ 5806226 w 7140009"/>
                <a:gd name="connsiteY7" fmla="*/ 2052399 h 3985074"/>
                <a:gd name="connsiteX8" fmla="*/ 5931732 w 7140009"/>
                <a:gd name="connsiteY8" fmla="*/ 1828282 h 3985074"/>
                <a:gd name="connsiteX9" fmla="*/ 5357991 w 7140009"/>
                <a:gd name="connsiteY9" fmla="*/ 358070 h 3985074"/>
                <a:gd name="connsiteX10" fmla="*/ 2865802 w 7140009"/>
                <a:gd name="connsiteY10" fmla="*/ 80164 h 3985074"/>
                <a:gd name="connsiteX11" fmla="*/ 1583849 w 7140009"/>
                <a:gd name="connsiteY11" fmla="*/ 1514517 h 3985074"/>
                <a:gd name="connsiteX12" fmla="*/ 2713402 w 7140009"/>
                <a:gd name="connsiteY12" fmla="*/ 2948870 h 3985074"/>
                <a:gd name="connsiteX13" fmla="*/ 1449379 w 7140009"/>
                <a:gd name="connsiteY13" fmla="*/ 3334352 h 3985074"/>
                <a:gd name="connsiteX14" fmla="*/ 947355 w 7140009"/>
                <a:gd name="connsiteY14" fmla="*/ 3164023 h 3985074"/>
                <a:gd name="connsiteX15" fmla="*/ 23991 w 7140009"/>
                <a:gd name="connsiteY15" fmla="*/ 3316423 h 398507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7140009" h="3985074">
                  <a:moveTo>
                    <a:pt x="23991" y="3316423"/>
                  </a:moveTo>
                  <a:cubicBezTo>
                    <a:pt x="-67150" y="3443423"/>
                    <a:pt x="110649" y="3831894"/>
                    <a:pt x="400508" y="3926023"/>
                  </a:cubicBezTo>
                  <a:cubicBezTo>
                    <a:pt x="690367" y="4020152"/>
                    <a:pt x="1391108" y="3999234"/>
                    <a:pt x="1763143" y="3881199"/>
                  </a:cubicBezTo>
                  <a:cubicBezTo>
                    <a:pt x="2135178" y="3763164"/>
                    <a:pt x="2169544" y="3319411"/>
                    <a:pt x="2632720" y="3217811"/>
                  </a:cubicBezTo>
                  <a:cubicBezTo>
                    <a:pt x="3095896" y="3116211"/>
                    <a:pt x="3857896" y="3270105"/>
                    <a:pt x="4542202" y="3271599"/>
                  </a:cubicBezTo>
                  <a:cubicBezTo>
                    <a:pt x="5226508" y="3273093"/>
                    <a:pt x="6318708" y="3404576"/>
                    <a:pt x="6738555" y="3226776"/>
                  </a:cubicBezTo>
                  <a:cubicBezTo>
                    <a:pt x="7158402" y="3048976"/>
                    <a:pt x="7216673" y="2400528"/>
                    <a:pt x="7061285" y="2204799"/>
                  </a:cubicBezTo>
                  <a:cubicBezTo>
                    <a:pt x="6905897" y="2009069"/>
                    <a:pt x="5994485" y="2115152"/>
                    <a:pt x="5806226" y="2052399"/>
                  </a:cubicBezTo>
                  <a:cubicBezTo>
                    <a:pt x="5617967" y="1989646"/>
                    <a:pt x="6006438" y="2110670"/>
                    <a:pt x="5931732" y="1828282"/>
                  </a:cubicBezTo>
                  <a:cubicBezTo>
                    <a:pt x="5857026" y="1545894"/>
                    <a:pt x="5868979" y="649423"/>
                    <a:pt x="5357991" y="358070"/>
                  </a:cubicBezTo>
                  <a:cubicBezTo>
                    <a:pt x="4847003" y="66717"/>
                    <a:pt x="3494826" y="-112577"/>
                    <a:pt x="2865802" y="80164"/>
                  </a:cubicBezTo>
                  <a:cubicBezTo>
                    <a:pt x="2236778" y="272905"/>
                    <a:pt x="1609249" y="1036399"/>
                    <a:pt x="1583849" y="1514517"/>
                  </a:cubicBezTo>
                  <a:cubicBezTo>
                    <a:pt x="1558449" y="1992635"/>
                    <a:pt x="2735814" y="2645564"/>
                    <a:pt x="2713402" y="2948870"/>
                  </a:cubicBezTo>
                  <a:cubicBezTo>
                    <a:pt x="2690990" y="3252176"/>
                    <a:pt x="1743720" y="3298493"/>
                    <a:pt x="1449379" y="3334352"/>
                  </a:cubicBezTo>
                  <a:cubicBezTo>
                    <a:pt x="1155038" y="3370211"/>
                    <a:pt x="1183426" y="3164023"/>
                    <a:pt x="947355" y="3164023"/>
                  </a:cubicBezTo>
                  <a:cubicBezTo>
                    <a:pt x="711284" y="3164023"/>
                    <a:pt x="115132" y="3189423"/>
                    <a:pt x="23991" y="3316423"/>
                  </a:cubicBezTo>
                  <a:close/>
                </a:path>
              </a:pathLst>
            </a:custGeom>
            <a:solidFill>
              <a:srgbClr val="006666">
                <a:alpha val="25098"/>
              </a:srgbClr>
            </a:solidFill>
            <a:ln>
              <a:solidFill>
                <a:srgbClr val="006666"/>
              </a:solidFill>
              <a:prstDash val="dash"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b-NO" sz="2400">
                <a:solidFill>
                  <a:prstClr val="black"/>
                </a:solidFill>
              </a:endParaRPr>
            </a:p>
          </p:txBody>
        </p:sp>
        <p:sp>
          <p:nvSpPr>
            <p:cNvPr id="70" name="TekstSylinder 69"/>
            <p:cNvSpPr txBox="1"/>
            <p:nvPr/>
          </p:nvSpPr>
          <p:spPr>
            <a:xfrm>
              <a:off x="5679210" y="4737685"/>
              <a:ext cx="2911037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006666"/>
                  </a:solidFill>
                </a:rPr>
                <a:t>Skattebetalingsloven § 10-32</a:t>
              </a:r>
            </a:p>
          </p:txBody>
        </p:sp>
      </p:grpSp>
      <p:grpSp>
        <p:nvGrpSpPr>
          <p:cNvPr id="62" name="Gruppe 61"/>
          <p:cNvGrpSpPr/>
          <p:nvPr/>
        </p:nvGrpSpPr>
        <p:grpSpPr>
          <a:xfrm>
            <a:off x="4967003" y="865291"/>
            <a:ext cx="5929532" cy="5646897"/>
            <a:chOff x="3725251" y="865855"/>
            <a:chExt cx="4447149" cy="5646896"/>
          </a:xfrm>
        </p:grpSpPr>
        <p:sp>
          <p:nvSpPr>
            <p:cNvPr id="71" name="Frihåndsform 70"/>
            <p:cNvSpPr/>
            <p:nvPr/>
          </p:nvSpPr>
          <p:spPr>
            <a:xfrm>
              <a:off x="3725251" y="865855"/>
              <a:ext cx="4447149" cy="3142314"/>
            </a:xfrm>
            <a:custGeom>
              <a:avLst/>
              <a:gdLst>
                <a:gd name="connsiteX0" fmla="*/ 3078961 w 4315195"/>
                <a:gd name="connsiteY0" fmla="*/ 99708 h 3032111"/>
                <a:gd name="connsiteX1" fmla="*/ 2343855 w 4315195"/>
                <a:gd name="connsiteY1" fmla="*/ 610696 h 3032111"/>
                <a:gd name="connsiteX2" fmla="*/ 2585902 w 4315195"/>
                <a:gd name="connsiteY2" fmla="*/ 1498202 h 3032111"/>
                <a:gd name="connsiteX3" fmla="*/ 2325925 w 4315195"/>
                <a:gd name="connsiteY3" fmla="*/ 2134696 h 3032111"/>
                <a:gd name="connsiteX4" fmla="*/ 1384631 w 4315195"/>
                <a:gd name="connsiteY4" fmla="*/ 1964367 h 3032111"/>
                <a:gd name="connsiteX5" fmla="*/ 371620 w 4315195"/>
                <a:gd name="connsiteY5" fmla="*/ 1677496 h 3032111"/>
                <a:gd name="connsiteX6" fmla="*/ 4067 w 4315195"/>
                <a:gd name="connsiteY6" fmla="*/ 2573967 h 3032111"/>
                <a:gd name="connsiteX7" fmla="*/ 568843 w 4315195"/>
                <a:gd name="connsiteY7" fmla="*/ 3031167 h 3032111"/>
                <a:gd name="connsiteX8" fmla="*/ 1528067 w 4315195"/>
                <a:gd name="connsiteY8" fmla="*/ 2699472 h 3032111"/>
                <a:gd name="connsiteX9" fmla="*/ 2379714 w 4315195"/>
                <a:gd name="connsiteY9" fmla="*/ 2914625 h 3032111"/>
                <a:gd name="connsiteX10" fmla="*/ 3213431 w 4315195"/>
                <a:gd name="connsiteY10" fmla="*/ 2726367 h 3032111"/>
                <a:gd name="connsiteX11" fmla="*/ 4056114 w 4315195"/>
                <a:gd name="connsiteY11" fmla="*/ 1516131 h 3032111"/>
                <a:gd name="connsiteX12" fmla="*/ 4298161 w 4315195"/>
                <a:gd name="connsiteY12" fmla="*/ 332790 h 3032111"/>
                <a:gd name="connsiteX13" fmla="*/ 3670631 w 4315195"/>
                <a:gd name="connsiteY13" fmla="*/ 19025 h 3032111"/>
                <a:gd name="connsiteX14" fmla="*/ 3078961 w 4315195"/>
                <a:gd name="connsiteY14" fmla="*/ 99708 h 303211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4315195" h="3032111">
                  <a:moveTo>
                    <a:pt x="3078961" y="99708"/>
                  </a:moveTo>
                  <a:cubicBezTo>
                    <a:pt x="2857832" y="198320"/>
                    <a:pt x="2426031" y="377614"/>
                    <a:pt x="2343855" y="610696"/>
                  </a:cubicBezTo>
                  <a:cubicBezTo>
                    <a:pt x="2261679" y="843778"/>
                    <a:pt x="2588890" y="1244202"/>
                    <a:pt x="2585902" y="1498202"/>
                  </a:cubicBezTo>
                  <a:cubicBezTo>
                    <a:pt x="2582914" y="1752202"/>
                    <a:pt x="2526137" y="2057002"/>
                    <a:pt x="2325925" y="2134696"/>
                  </a:cubicBezTo>
                  <a:cubicBezTo>
                    <a:pt x="2125713" y="2212390"/>
                    <a:pt x="1710348" y="2040567"/>
                    <a:pt x="1384631" y="1964367"/>
                  </a:cubicBezTo>
                  <a:cubicBezTo>
                    <a:pt x="1058913" y="1888167"/>
                    <a:pt x="601714" y="1575896"/>
                    <a:pt x="371620" y="1677496"/>
                  </a:cubicBezTo>
                  <a:cubicBezTo>
                    <a:pt x="141526" y="1779096"/>
                    <a:pt x="-28803" y="2348355"/>
                    <a:pt x="4067" y="2573967"/>
                  </a:cubicBezTo>
                  <a:cubicBezTo>
                    <a:pt x="36937" y="2799579"/>
                    <a:pt x="314843" y="3010250"/>
                    <a:pt x="568843" y="3031167"/>
                  </a:cubicBezTo>
                  <a:cubicBezTo>
                    <a:pt x="822843" y="3052084"/>
                    <a:pt x="1226255" y="2718896"/>
                    <a:pt x="1528067" y="2699472"/>
                  </a:cubicBezTo>
                  <a:cubicBezTo>
                    <a:pt x="1829879" y="2680048"/>
                    <a:pt x="2098820" y="2910143"/>
                    <a:pt x="2379714" y="2914625"/>
                  </a:cubicBezTo>
                  <a:cubicBezTo>
                    <a:pt x="2660608" y="2919108"/>
                    <a:pt x="2934031" y="2959449"/>
                    <a:pt x="3213431" y="2726367"/>
                  </a:cubicBezTo>
                  <a:cubicBezTo>
                    <a:pt x="3492831" y="2493285"/>
                    <a:pt x="3875326" y="1915061"/>
                    <a:pt x="4056114" y="1516131"/>
                  </a:cubicBezTo>
                  <a:cubicBezTo>
                    <a:pt x="4236902" y="1117202"/>
                    <a:pt x="4362408" y="582308"/>
                    <a:pt x="4298161" y="332790"/>
                  </a:cubicBezTo>
                  <a:cubicBezTo>
                    <a:pt x="4233914" y="83272"/>
                    <a:pt x="3870843" y="59366"/>
                    <a:pt x="3670631" y="19025"/>
                  </a:cubicBezTo>
                  <a:cubicBezTo>
                    <a:pt x="3470419" y="-21316"/>
                    <a:pt x="3300090" y="1096"/>
                    <a:pt x="3078961" y="99708"/>
                  </a:cubicBezTo>
                  <a:close/>
                </a:path>
              </a:pathLst>
            </a:custGeom>
            <a:solidFill>
              <a:srgbClr val="77933C">
                <a:alpha val="25098"/>
              </a:srgbClr>
            </a:solidFill>
            <a:ln>
              <a:solidFill>
                <a:schemeClr val="accent3">
                  <a:lumMod val="75000"/>
                </a:schemeClr>
              </a:solidFill>
              <a:prstDash val="dash"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nb-NO" sz="2400">
                <a:solidFill>
                  <a:prstClr val="black"/>
                </a:solidFill>
              </a:endParaRPr>
            </a:p>
          </p:txBody>
        </p:sp>
        <p:sp>
          <p:nvSpPr>
            <p:cNvPr id="72" name="TekstSylinder 71"/>
            <p:cNvSpPr txBox="1"/>
            <p:nvPr/>
          </p:nvSpPr>
          <p:spPr>
            <a:xfrm>
              <a:off x="3789072" y="6174197"/>
              <a:ext cx="119628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9BBB59">
                      <a:lumMod val="75000"/>
                    </a:srgbClr>
                  </a:solidFill>
                </a:rPr>
                <a:t>Arvelova § 28 c</a:t>
              </a:r>
            </a:p>
          </p:txBody>
        </p:sp>
      </p:grpSp>
      <p:grpSp>
        <p:nvGrpSpPr>
          <p:cNvPr id="45" name="Gruppe 44"/>
          <p:cNvGrpSpPr/>
          <p:nvPr/>
        </p:nvGrpSpPr>
        <p:grpSpPr>
          <a:xfrm>
            <a:off x="278221" y="1109842"/>
            <a:ext cx="7494667" cy="5680154"/>
            <a:chOff x="251520" y="1119078"/>
            <a:chExt cx="5621000" cy="5680154"/>
          </a:xfrm>
        </p:grpSpPr>
        <p:grpSp>
          <p:nvGrpSpPr>
            <p:cNvPr id="42" name="Gruppe 41"/>
            <p:cNvGrpSpPr/>
            <p:nvPr/>
          </p:nvGrpSpPr>
          <p:grpSpPr>
            <a:xfrm>
              <a:off x="251520" y="1119078"/>
              <a:ext cx="5085141" cy="3629154"/>
              <a:chOff x="251520" y="1124745"/>
              <a:chExt cx="5085141" cy="3629154"/>
            </a:xfrm>
          </p:grpSpPr>
          <p:sp>
            <p:nvSpPr>
              <p:cNvPr id="74" name="Frihåndsform 73"/>
              <p:cNvSpPr/>
              <p:nvPr/>
            </p:nvSpPr>
            <p:spPr>
              <a:xfrm>
                <a:off x="251520" y="1124745"/>
                <a:ext cx="5085141" cy="3629154"/>
              </a:xfrm>
              <a:custGeom>
                <a:avLst/>
                <a:gdLst>
                  <a:gd name="connsiteX0" fmla="*/ 706905 w 5012625"/>
                  <a:gd name="connsiteY0" fmla="*/ 1517 h 3464497"/>
                  <a:gd name="connsiteX1" fmla="*/ 16623 w 5012625"/>
                  <a:gd name="connsiteY1" fmla="*/ 261493 h 3464497"/>
                  <a:gd name="connsiteX2" fmla="*/ 303493 w 5012625"/>
                  <a:gd name="connsiteY2" fmla="*/ 1050387 h 3464497"/>
                  <a:gd name="connsiteX3" fmla="*/ 1271682 w 5012625"/>
                  <a:gd name="connsiteY3" fmla="*/ 799375 h 3464497"/>
                  <a:gd name="connsiteX4" fmla="*/ 2428129 w 5012625"/>
                  <a:gd name="connsiteY4" fmla="*/ 1005564 h 3464497"/>
                  <a:gd name="connsiteX5" fmla="*/ 3476999 w 5012625"/>
                  <a:gd name="connsiteY5" fmla="*/ 1122105 h 3464497"/>
                  <a:gd name="connsiteX6" fmla="*/ 3450105 w 5012625"/>
                  <a:gd name="connsiteY6" fmla="*/ 1642058 h 3464497"/>
                  <a:gd name="connsiteX7" fmla="*/ 2042646 w 5012625"/>
                  <a:gd name="connsiteY7" fmla="*/ 2592317 h 3464497"/>
                  <a:gd name="connsiteX8" fmla="*/ 115235 w 5012625"/>
                  <a:gd name="connsiteY8" fmla="*/ 2574387 h 3464497"/>
                  <a:gd name="connsiteX9" fmla="*/ 473823 w 5012625"/>
                  <a:gd name="connsiteY9" fmla="*/ 3434999 h 3464497"/>
                  <a:gd name="connsiteX10" fmla="*/ 1639235 w 5012625"/>
                  <a:gd name="connsiteY10" fmla="*/ 3210881 h 3464497"/>
                  <a:gd name="connsiteX11" fmla="*/ 3163235 w 5012625"/>
                  <a:gd name="connsiteY11" fmla="*/ 2681964 h 3464497"/>
                  <a:gd name="connsiteX12" fmla="*/ 4588623 w 5012625"/>
                  <a:gd name="connsiteY12" fmla="*/ 2726787 h 3464497"/>
                  <a:gd name="connsiteX13" fmla="*/ 5000999 w 5012625"/>
                  <a:gd name="connsiteY13" fmla="*/ 2009611 h 3464497"/>
                  <a:gd name="connsiteX14" fmla="*/ 4238999 w 5012625"/>
                  <a:gd name="connsiteY14" fmla="*/ 1310364 h 3464497"/>
                  <a:gd name="connsiteX15" fmla="*/ 3243917 w 5012625"/>
                  <a:gd name="connsiteY15" fmla="*/ 897987 h 3464497"/>
                  <a:gd name="connsiteX16" fmla="*/ 1854388 w 5012625"/>
                  <a:gd name="connsiteY16" fmla="*/ 844199 h 3464497"/>
                  <a:gd name="connsiteX17" fmla="*/ 1253752 w 5012625"/>
                  <a:gd name="connsiteY17" fmla="*/ 189775 h 3464497"/>
                  <a:gd name="connsiteX18" fmla="*/ 706905 w 5012625"/>
                  <a:gd name="connsiteY18" fmla="*/ 1517 h 3464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</a:cxnLst>
                <a:rect l="l" t="t" r="r" b="b"/>
                <a:pathLst>
                  <a:path w="5012625" h="3464497">
                    <a:moveTo>
                      <a:pt x="706905" y="1517"/>
                    </a:moveTo>
                    <a:cubicBezTo>
                      <a:pt x="500717" y="13470"/>
                      <a:pt x="83858" y="86681"/>
                      <a:pt x="16623" y="261493"/>
                    </a:cubicBezTo>
                    <a:cubicBezTo>
                      <a:pt x="-50612" y="436305"/>
                      <a:pt x="94317" y="960740"/>
                      <a:pt x="303493" y="1050387"/>
                    </a:cubicBezTo>
                    <a:cubicBezTo>
                      <a:pt x="512669" y="1140034"/>
                      <a:pt x="917576" y="806845"/>
                      <a:pt x="1271682" y="799375"/>
                    </a:cubicBezTo>
                    <a:cubicBezTo>
                      <a:pt x="1625788" y="791905"/>
                      <a:pt x="2060576" y="951776"/>
                      <a:pt x="2428129" y="1005564"/>
                    </a:cubicBezTo>
                    <a:cubicBezTo>
                      <a:pt x="2795682" y="1059352"/>
                      <a:pt x="3306670" y="1016023"/>
                      <a:pt x="3476999" y="1122105"/>
                    </a:cubicBezTo>
                    <a:cubicBezTo>
                      <a:pt x="3647328" y="1228187"/>
                      <a:pt x="3689164" y="1397023"/>
                      <a:pt x="3450105" y="1642058"/>
                    </a:cubicBezTo>
                    <a:cubicBezTo>
                      <a:pt x="3211046" y="1887093"/>
                      <a:pt x="2598458" y="2436929"/>
                      <a:pt x="2042646" y="2592317"/>
                    </a:cubicBezTo>
                    <a:cubicBezTo>
                      <a:pt x="1486834" y="2747705"/>
                      <a:pt x="376705" y="2433940"/>
                      <a:pt x="115235" y="2574387"/>
                    </a:cubicBezTo>
                    <a:cubicBezTo>
                      <a:pt x="-146235" y="2714834"/>
                      <a:pt x="219823" y="3328917"/>
                      <a:pt x="473823" y="3434999"/>
                    </a:cubicBezTo>
                    <a:cubicBezTo>
                      <a:pt x="727823" y="3541081"/>
                      <a:pt x="1191000" y="3336387"/>
                      <a:pt x="1639235" y="3210881"/>
                    </a:cubicBezTo>
                    <a:cubicBezTo>
                      <a:pt x="2087470" y="3085375"/>
                      <a:pt x="2671670" y="2762646"/>
                      <a:pt x="3163235" y="2681964"/>
                    </a:cubicBezTo>
                    <a:cubicBezTo>
                      <a:pt x="3654800" y="2601282"/>
                      <a:pt x="4282329" y="2838846"/>
                      <a:pt x="4588623" y="2726787"/>
                    </a:cubicBezTo>
                    <a:cubicBezTo>
                      <a:pt x="4894917" y="2614728"/>
                      <a:pt x="5059270" y="2245682"/>
                      <a:pt x="5000999" y="2009611"/>
                    </a:cubicBezTo>
                    <a:cubicBezTo>
                      <a:pt x="4942728" y="1773540"/>
                      <a:pt x="4531846" y="1495635"/>
                      <a:pt x="4238999" y="1310364"/>
                    </a:cubicBezTo>
                    <a:cubicBezTo>
                      <a:pt x="3946152" y="1125093"/>
                      <a:pt x="3641352" y="975681"/>
                      <a:pt x="3243917" y="897987"/>
                    </a:cubicBezTo>
                    <a:cubicBezTo>
                      <a:pt x="2846482" y="820293"/>
                      <a:pt x="2186082" y="962234"/>
                      <a:pt x="1854388" y="844199"/>
                    </a:cubicBezTo>
                    <a:cubicBezTo>
                      <a:pt x="1522694" y="726164"/>
                      <a:pt x="1443505" y="331716"/>
                      <a:pt x="1253752" y="189775"/>
                    </a:cubicBezTo>
                    <a:cubicBezTo>
                      <a:pt x="1063999" y="47834"/>
                      <a:pt x="913093" y="-10436"/>
                      <a:pt x="706905" y="1517"/>
                    </a:cubicBezTo>
                    <a:close/>
                  </a:path>
                </a:pathLst>
              </a:custGeom>
              <a:solidFill>
                <a:srgbClr val="0000CC">
                  <a:alpha val="25098"/>
                </a:srgbClr>
              </a:solidFill>
              <a:ln>
                <a:solidFill>
                  <a:srgbClr val="0000CC"/>
                </a:solidFill>
                <a:prstDash val="dash"/>
              </a:ln>
            </p:spPr>
            <p:style>
              <a:lnRef idx="2">
                <a:schemeClr val="accent2"/>
              </a:lnRef>
              <a:fillRef idx="1">
                <a:schemeClr val="lt1"/>
              </a:fillRef>
              <a:effectRef idx="0">
                <a:schemeClr val="accent2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b-NO" sz="2400">
                  <a:solidFill>
                    <a:prstClr val="black"/>
                  </a:solidFill>
                </a:endParaRPr>
              </a:p>
            </p:txBody>
          </p:sp>
          <p:sp>
            <p:nvSpPr>
              <p:cNvPr id="73" name="TekstSylinder 72"/>
              <p:cNvSpPr txBox="1"/>
              <p:nvPr/>
            </p:nvSpPr>
            <p:spPr>
              <a:xfrm>
                <a:off x="468156" y="1238930"/>
                <a:ext cx="1262753" cy="66697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nb-NO" sz="1867" dirty="0">
                    <a:solidFill>
                      <a:srgbClr val="0000CC"/>
                    </a:solidFill>
                  </a:rPr>
                  <a:t>Har eller </a:t>
                </a:r>
                <a:r>
                  <a:rPr lang="nb-NO" sz="1867" i="1" dirty="0">
                    <a:solidFill>
                      <a:srgbClr val="0000CC"/>
                    </a:solidFill>
                  </a:rPr>
                  <a:t>venter</a:t>
                </a:r>
                <a:r>
                  <a:rPr lang="nb-NO" sz="1867" dirty="0">
                    <a:solidFill>
                      <a:srgbClr val="0000CC"/>
                    </a:solidFill>
                  </a:rPr>
                  <a:t> felles barn</a:t>
                </a:r>
              </a:p>
            </p:txBody>
          </p:sp>
        </p:grpSp>
        <p:sp>
          <p:nvSpPr>
            <p:cNvPr id="76" name="TekstSylinder 75"/>
            <p:cNvSpPr txBox="1"/>
            <p:nvPr/>
          </p:nvSpPr>
          <p:spPr>
            <a:xfrm>
              <a:off x="3578159" y="6460678"/>
              <a:ext cx="229436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0000CC"/>
                  </a:solidFill>
                </a:rPr>
                <a:t>Tvangsfullbyrdelsesloven § 7-13</a:t>
              </a:r>
            </a:p>
          </p:txBody>
        </p:sp>
      </p:grpSp>
      <p:cxnSp>
        <p:nvCxnSpPr>
          <p:cNvPr id="78" name="Rett linje 77"/>
          <p:cNvCxnSpPr/>
          <p:nvPr/>
        </p:nvCxnSpPr>
        <p:spPr>
          <a:xfrm>
            <a:off x="5638134" y="255131"/>
            <a:ext cx="6081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Rett linje 79"/>
          <p:cNvCxnSpPr/>
          <p:nvPr/>
        </p:nvCxnSpPr>
        <p:spPr>
          <a:xfrm>
            <a:off x="5649678" y="488312"/>
            <a:ext cx="608172" cy="0"/>
          </a:xfrm>
          <a:prstGeom prst="line">
            <a:avLst/>
          </a:prstGeom>
          <a:ln w="28575">
            <a:solidFill>
              <a:schemeClr val="tx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1" name="TekstSylinder 80"/>
          <p:cNvSpPr txBox="1"/>
          <p:nvPr/>
        </p:nvSpPr>
        <p:spPr>
          <a:xfrm>
            <a:off x="6340228" y="116634"/>
            <a:ext cx="226821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>
                <a:solidFill>
                  <a:prstClr val="black"/>
                </a:solidFill>
              </a:rPr>
              <a:t>Lover NAV forvalter</a:t>
            </a:r>
          </a:p>
        </p:txBody>
      </p:sp>
      <p:sp>
        <p:nvSpPr>
          <p:cNvPr id="82" name="TekstSylinder 81"/>
          <p:cNvSpPr txBox="1"/>
          <p:nvPr/>
        </p:nvSpPr>
        <p:spPr>
          <a:xfrm>
            <a:off x="6346814" y="339307"/>
            <a:ext cx="36879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>
                <a:solidFill>
                  <a:prstClr val="black"/>
                </a:solidFill>
              </a:rPr>
              <a:t>Lover brukerne våre må forholde seg til</a:t>
            </a:r>
          </a:p>
        </p:txBody>
      </p:sp>
      <p:grpSp>
        <p:nvGrpSpPr>
          <p:cNvPr id="60" name="Gruppe 59"/>
          <p:cNvGrpSpPr/>
          <p:nvPr/>
        </p:nvGrpSpPr>
        <p:grpSpPr>
          <a:xfrm>
            <a:off x="453909" y="1059377"/>
            <a:ext cx="10724911" cy="5711385"/>
            <a:chOff x="325347" y="1076024"/>
            <a:chExt cx="8043683" cy="5711385"/>
          </a:xfrm>
        </p:grpSpPr>
        <p:sp>
          <p:nvSpPr>
            <p:cNvPr id="21" name="Oval 20"/>
            <p:cNvSpPr/>
            <p:nvPr/>
          </p:nvSpPr>
          <p:spPr>
            <a:xfrm rot="19944199">
              <a:off x="3677086" y="1076024"/>
              <a:ext cx="4691944" cy="2886620"/>
            </a:xfrm>
            <a:prstGeom prst="ellipse">
              <a:avLst/>
            </a:prstGeom>
            <a:solidFill>
              <a:schemeClr val="accent6">
                <a:alpha val="25000"/>
              </a:schemeClr>
            </a:solidFill>
            <a:ln/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325347" y="6448855"/>
              <a:ext cx="160123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F79646"/>
                  </a:solidFill>
                  <a:ea typeface="Times New Roman"/>
                </a:rPr>
                <a:t>Barnetrygdloven § 7</a:t>
              </a: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219261" y="1238929"/>
              <a:ext cx="1944216" cy="15289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nb-NO" sz="1867" dirty="0">
                  <a:solidFill>
                    <a:srgbClr val="F79646">
                      <a:lumMod val="75000"/>
                    </a:srgbClr>
                  </a:solidFill>
                  <a:ea typeface="Times New Roman"/>
                </a:rPr>
                <a:t>To personer over</a:t>
              </a:r>
            </a:p>
            <a:p>
              <a:pPr algn="ctr"/>
              <a:r>
                <a:rPr lang="nb-NO" sz="1867" dirty="0">
                  <a:solidFill>
                    <a:srgbClr val="F79646">
                      <a:lumMod val="75000"/>
                    </a:srgbClr>
                  </a:solidFill>
                  <a:ea typeface="Times New Roman"/>
                </a:rPr>
                <a:t>18 år som </a:t>
              </a:r>
            </a:p>
            <a:p>
              <a:pPr algn="ctr"/>
              <a:r>
                <a:rPr lang="nb-NO" sz="1867" dirty="0">
                  <a:solidFill>
                    <a:srgbClr val="F79646">
                      <a:lumMod val="75000"/>
                    </a:srgbClr>
                  </a:solidFill>
                  <a:ea typeface="Times New Roman"/>
                </a:rPr>
                <a:t>ikke er gift, registrert </a:t>
              </a:r>
            </a:p>
            <a:p>
              <a:pPr algn="ctr"/>
              <a:r>
                <a:rPr lang="nb-NO" sz="1867" dirty="0">
                  <a:solidFill>
                    <a:srgbClr val="F79646">
                      <a:lumMod val="75000"/>
                    </a:srgbClr>
                  </a:solidFill>
                  <a:ea typeface="Times New Roman"/>
                </a:rPr>
                <a:t>partner eller samboer</a:t>
              </a:r>
            </a:p>
            <a:p>
              <a:pPr algn="ctr"/>
              <a:r>
                <a:rPr lang="nb-NO" sz="1867" dirty="0">
                  <a:solidFill>
                    <a:srgbClr val="F79646">
                      <a:lumMod val="75000"/>
                    </a:srgbClr>
                  </a:solidFill>
                  <a:ea typeface="Times New Roman"/>
                </a:rPr>
                <a:t> med andre</a:t>
              </a:r>
            </a:p>
          </p:txBody>
        </p:sp>
        <p:sp>
          <p:nvSpPr>
            <p:cNvPr id="24" name="TextBox 23"/>
            <p:cNvSpPr txBox="1"/>
            <p:nvPr/>
          </p:nvSpPr>
          <p:spPr>
            <a:xfrm rot="20379531">
              <a:off x="5828035" y="2745013"/>
              <a:ext cx="1722000" cy="99540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467" dirty="0">
                  <a:solidFill>
                    <a:srgbClr val="B45608"/>
                  </a:solidFill>
                  <a:ea typeface="Times New Roman"/>
                </a:rPr>
                <a:t>      L</a:t>
              </a:r>
              <a:r>
                <a:rPr lang="nb-NO" sz="1467" dirty="0">
                  <a:solidFill>
                    <a:srgbClr val="B45608"/>
                  </a:solidFill>
                  <a:ea typeface="Times New Roman"/>
                </a:rPr>
                <a:t>ever </a:t>
              </a:r>
            </a:p>
            <a:p>
              <a:r>
                <a:rPr lang="en-US" sz="1467" dirty="0">
                  <a:solidFill>
                    <a:srgbClr val="B45608"/>
                  </a:solidFill>
                  <a:ea typeface="Times New Roman"/>
                </a:rPr>
                <a:t>  s</a:t>
              </a:r>
              <a:r>
                <a:rPr lang="nb-NO" sz="1467" dirty="0">
                  <a:solidFill>
                    <a:srgbClr val="B45608"/>
                  </a:solidFill>
                  <a:ea typeface="Times New Roman"/>
                </a:rPr>
                <a:t>ammen</a:t>
              </a:r>
            </a:p>
            <a:p>
              <a:r>
                <a:rPr lang="en-US" sz="1467" dirty="0">
                  <a:solidFill>
                    <a:srgbClr val="B45608"/>
                  </a:solidFill>
                  <a:ea typeface="Times New Roman"/>
                </a:rPr>
                <a:t>i</a:t>
              </a:r>
              <a:r>
                <a:rPr lang="nb-NO" sz="1467" dirty="0">
                  <a:solidFill>
                    <a:srgbClr val="B45608"/>
                  </a:solidFill>
                  <a:ea typeface="Times New Roman"/>
                </a:rPr>
                <a:t> et </a:t>
              </a:r>
              <a:r>
                <a:rPr lang="en-US" sz="1467" dirty="0">
                  <a:solidFill>
                    <a:srgbClr val="B45608"/>
                  </a:solidFill>
                  <a:ea typeface="Times New Roman"/>
                </a:rPr>
                <a:t>e</a:t>
              </a:r>
              <a:r>
                <a:rPr lang="nb-NO" sz="1467" dirty="0">
                  <a:solidFill>
                    <a:srgbClr val="B45608"/>
                  </a:solidFill>
                  <a:ea typeface="Times New Roman"/>
                </a:rPr>
                <a:t>kteskaps-</a:t>
              </a:r>
            </a:p>
            <a:p>
              <a:r>
                <a:rPr lang="nb-NO" sz="1467" dirty="0">
                  <a:solidFill>
                    <a:srgbClr val="B45608"/>
                  </a:solidFill>
                  <a:ea typeface="Times New Roman"/>
                </a:rPr>
                <a:t>liknende forhold</a:t>
              </a:r>
            </a:p>
          </p:txBody>
        </p:sp>
      </p:grpSp>
      <p:grpSp>
        <p:nvGrpSpPr>
          <p:cNvPr id="59" name="Gruppe 58"/>
          <p:cNvGrpSpPr/>
          <p:nvPr/>
        </p:nvGrpSpPr>
        <p:grpSpPr>
          <a:xfrm>
            <a:off x="4900031" y="2654151"/>
            <a:ext cx="4579020" cy="3839642"/>
            <a:chOff x="3635896" y="2636912"/>
            <a:chExt cx="3434265" cy="3839641"/>
          </a:xfrm>
        </p:grpSpPr>
        <p:sp>
          <p:nvSpPr>
            <p:cNvPr id="27" name="Oval 26"/>
            <p:cNvSpPr/>
            <p:nvPr/>
          </p:nvSpPr>
          <p:spPr>
            <a:xfrm>
              <a:off x="3635896" y="2636912"/>
              <a:ext cx="1512168" cy="1440160"/>
            </a:xfrm>
            <a:prstGeom prst="ellipse">
              <a:avLst/>
            </a:prstGeom>
            <a:solidFill>
              <a:srgbClr val="008000">
                <a:alpha val="25000"/>
              </a:srgbClr>
            </a:solidFill>
            <a:ln>
              <a:solidFill>
                <a:srgbClr val="008000"/>
              </a:solidFill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prstClr val="black"/>
                </a:solidFill>
              </a:endParaRPr>
            </a:p>
          </p:txBody>
        </p:sp>
        <p:sp>
          <p:nvSpPr>
            <p:cNvPr id="28" name="TekstSylinder 17"/>
            <p:cNvSpPr txBox="1"/>
            <p:nvPr/>
          </p:nvSpPr>
          <p:spPr>
            <a:xfrm>
              <a:off x="4982578" y="6137999"/>
              <a:ext cx="2087583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008000"/>
                  </a:solidFill>
                </a:rPr>
                <a:t>Bidragsinnkrevingsloven § 11</a:t>
              </a:r>
            </a:p>
          </p:txBody>
        </p:sp>
      </p:grpSp>
      <p:sp>
        <p:nvSpPr>
          <p:cNvPr id="87" name="TekstSylinder 86"/>
          <p:cNvSpPr txBox="1"/>
          <p:nvPr/>
        </p:nvSpPr>
        <p:spPr>
          <a:xfrm>
            <a:off x="4791893" y="2702767"/>
            <a:ext cx="2112235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sz="2400" dirty="0">
                <a:solidFill>
                  <a:prstClr val="black"/>
                </a:solidFill>
              </a:rPr>
              <a:t>Ugifte personer</a:t>
            </a:r>
            <a:br>
              <a:rPr lang="nb-NO" sz="2400" dirty="0">
                <a:solidFill>
                  <a:prstClr val="black"/>
                </a:solidFill>
              </a:rPr>
            </a:br>
            <a:r>
              <a:rPr lang="nb-NO" sz="2400" dirty="0">
                <a:solidFill>
                  <a:prstClr val="black"/>
                </a:solidFill>
              </a:rPr>
              <a:t>som lever sammen</a:t>
            </a:r>
          </a:p>
        </p:txBody>
      </p:sp>
      <p:grpSp>
        <p:nvGrpSpPr>
          <p:cNvPr id="90" name="Gruppe 89"/>
          <p:cNvGrpSpPr/>
          <p:nvPr/>
        </p:nvGrpSpPr>
        <p:grpSpPr>
          <a:xfrm>
            <a:off x="4173633" y="2654672"/>
            <a:ext cx="5539815" cy="4133599"/>
            <a:chOff x="4417372" y="2727849"/>
            <a:chExt cx="4154861" cy="4133599"/>
          </a:xfrm>
        </p:grpSpPr>
        <p:grpSp>
          <p:nvGrpSpPr>
            <p:cNvPr id="86" name="Gruppe 85"/>
            <p:cNvGrpSpPr/>
            <p:nvPr/>
          </p:nvGrpSpPr>
          <p:grpSpPr>
            <a:xfrm>
              <a:off x="4417372" y="2727849"/>
              <a:ext cx="2102864" cy="3030488"/>
              <a:chOff x="4417372" y="2727849"/>
              <a:chExt cx="2102864" cy="3030488"/>
            </a:xfrm>
          </p:grpSpPr>
          <p:sp>
            <p:nvSpPr>
              <p:cNvPr id="43" name="Frihåndsform 42"/>
              <p:cNvSpPr/>
              <p:nvPr/>
            </p:nvSpPr>
            <p:spPr>
              <a:xfrm>
                <a:off x="4417372" y="2727849"/>
                <a:ext cx="2102864" cy="3030488"/>
              </a:xfrm>
              <a:custGeom>
                <a:avLst/>
                <a:gdLst>
                  <a:gd name="connsiteX0" fmla="*/ 342152 w 2102864"/>
                  <a:gd name="connsiteY0" fmla="*/ 2527482 h 3030488"/>
                  <a:gd name="connsiteX1" fmla="*/ 897963 w 2102864"/>
                  <a:gd name="connsiteY1" fmla="*/ 1899953 h 3030488"/>
                  <a:gd name="connsiteX2" fmla="*/ 404905 w 2102864"/>
                  <a:gd name="connsiteY2" fmla="*/ 922800 h 3030488"/>
                  <a:gd name="connsiteX3" fmla="*/ 897963 w 2102864"/>
                  <a:gd name="connsiteY3" fmla="*/ 17364 h 3030488"/>
                  <a:gd name="connsiteX4" fmla="*/ 2072340 w 2102864"/>
                  <a:gd name="connsiteY4" fmla="*/ 411811 h 3030488"/>
                  <a:gd name="connsiteX5" fmla="*/ 1713752 w 2102864"/>
                  <a:gd name="connsiteY5" fmla="*/ 1433788 h 3030488"/>
                  <a:gd name="connsiteX6" fmla="*/ 1229658 w 2102864"/>
                  <a:gd name="connsiteY6" fmla="*/ 1595153 h 3030488"/>
                  <a:gd name="connsiteX7" fmla="*/ 1453775 w 2102864"/>
                  <a:gd name="connsiteY7" fmla="*/ 2608164 h 3030488"/>
                  <a:gd name="connsiteX8" fmla="*/ 1122081 w 2102864"/>
                  <a:gd name="connsiteY8" fmla="*/ 2930894 h 3030488"/>
                  <a:gd name="connsiteX9" fmla="*/ 109069 w 2102864"/>
                  <a:gd name="connsiteY9" fmla="*/ 3011576 h 3030488"/>
                  <a:gd name="connsiteX10" fmla="*/ 55281 w 2102864"/>
                  <a:gd name="connsiteY10" fmla="*/ 2617129 h 3030488"/>
                  <a:gd name="connsiteX11" fmla="*/ 342152 w 2102864"/>
                  <a:gd name="connsiteY11" fmla="*/ 2527482 h 3030488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</a:cxnLst>
                <a:rect l="l" t="t" r="r" b="b"/>
                <a:pathLst>
                  <a:path w="2102864" h="3030488">
                    <a:moveTo>
                      <a:pt x="342152" y="2527482"/>
                    </a:moveTo>
                    <a:cubicBezTo>
                      <a:pt x="482599" y="2407953"/>
                      <a:pt x="887504" y="2167400"/>
                      <a:pt x="897963" y="1899953"/>
                    </a:cubicBezTo>
                    <a:cubicBezTo>
                      <a:pt x="908422" y="1632506"/>
                      <a:pt x="404905" y="1236565"/>
                      <a:pt x="404905" y="922800"/>
                    </a:cubicBezTo>
                    <a:cubicBezTo>
                      <a:pt x="404905" y="609035"/>
                      <a:pt x="620057" y="102529"/>
                      <a:pt x="897963" y="17364"/>
                    </a:cubicBezTo>
                    <a:cubicBezTo>
                      <a:pt x="1175869" y="-67801"/>
                      <a:pt x="1936375" y="175740"/>
                      <a:pt x="2072340" y="411811"/>
                    </a:cubicBezTo>
                    <a:cubicBezTo>
                      <a:pt x="2208305" y="647882"/>
                      <a:pt x="1854199" y="1236564"/>
                      <a:pt x="1713752" y="1433788"/>
                    </a:cubicBezTo>
                    <a:cubicBezTo>
                      <a:pt x="1573305" y="1631012"/>
                      <a:pt x="1272988" y="1399424"/>
                      <a:pt x="1229658" y="1595153"/>
                    </a:cubicBezTo>
                    <a:cubicBezTo>
                      <a:pt x="1186329" y="1790882"/>
                      <a:pt x="1471705" y="2385540"/>
                      <a:pt x="1453775" y="2608164"/>
                    </a:cubicBezTo>
                    <a:cubicBezTo>
                      <a:pt x="1435846" y="2830788"/>
                      <a:pt x="1346199" y="2863659"/>
                      <a:pt x="1122081" y="2930894"/>
                    </a:cubicBezTo>
                    <a:cubicBezTo>
                      <a:pt x="897963" y="2998129"/>
                      <a:pt x="286869" y="3063870"/>
                      <a:pt x="109069" y="3011576"/>
                    </a:cubicBezTo>
                    <a:cubicBezTo>
                      <a:pt x="-68731" y="2959282"/>
                      <a:pt x="14940" y="2696317"/>
                      <a:pt x="55281" y="2617129"/>
                    </a:cubicBezTo>
                    <a:cubicBezTo>
                      <a:pt x="95622" y="2537941"/>
                      <a:pt x="201705" y="2647011"/>
                      <a:pt x="342152" y="2527482"/>
                    </a:cubicBezTo>
                    <a:close/>
                  </a:path>
                </a:pathLst>
              </a:custGeom>
              <a:solidFill>
                <a:srgbClr val="FF0000">
                  <a:alpha val="25098"/>
                </a:srgbClr>
              </a:solidFill>
              <a:ln>
                <a:solidFill>
                  <a:srgbClr val="FF0000"/>
                </a:solidFill>
                <a:prstDash val="dash"/>
              </a:ln>
            </p:spPr>
            <p:style>
              <a:lnRef idx="2">
                <a:schemeClr val="accent1"/>
              </a:lnRef>
              <a:fillRef idx="1">
                <a:schemeClr val="lt1"/>
              </a:fillRef>
              <a:effectRef idx="0">
                <a:schemeClr val="accent1"/>
              </a:effectRef>
              <a:fontRef idx="minor">
                <a:schemeClr val="dk1"/>
              </a:fontRef>
            </p:style>
            <p:txBody>
              <a:bodyPr rtlCol="0" anchor="ctr"/>
              <a:lstStyle/>
              <a:p>
                <a:pPr algn="ctr"/>
                <a:endParaRPr lang="nb-NO" sz="2400" dirty="0">
                  <a:solidFill>
                    <a:prstClr val="black"/>
                  </a:solidFill>
                </a:endParaRPr>
              </a:p>
            </p:txBody>
          </p:sp>
          <p:sp>
            <p:nvSpPr>
              <p:cNvPr id="44" name="TextBox 25"/>
              <p:cNvSpPr txBox="1"/>
              <p:nvPr/>
            </p:nvSpPr>
            <p:spPr>
              <a:xfrm>
                <a:off x="4472940" y="5277790"/>
                <a:ext cx="1442992" cy="37965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nb-NO" sz="1867" dirty="0">
                    <a:solidFill>
                      <a:srgbClr val="FF0000"/>
                    </a:solidFill>
                    <a:ea typeface="Times New Roman"/>
                  </a:rPr>
                  <a:t>Felles </a:t>
                </a:r>
                <a:r>
                  <a:rPr lang="en-US" sz="1867" dirty="0">
                    <a:solidFill>
                      <a:srgbClr val="FF0000"/>
                    </a:solidFill>
                    <a:ea typeface="Times New Roman"/>
                  </a:rPr>
                  <a:t>bopæl</a:t>
                </a:r>
                <a:endParaRPr lang="nb-NO" sz="1867" dirty="0">
                  <a:solidFill>
                    <a:srgbClr val="FF0000"/>
                  </a:solidFill>
                  <a:ea typeface="Times New Roman"/>
                </a:endParaRPr>
              </a:p>
            </p:txBody>
          </p:sp>
        </p:grpSp>
        <p:sp>
          <p:nvSpPr>
            <p:cNvPr id="89" name="TekstSylinder 88"/>
            <p:cNvSpPr txBox="1"/>
            <p:nvPr/>
          </p:nvSpPr>
          <p:spPr>
            <a:xfrm>
              <a:off x="6991582" y="6522894"/>
              <a:ext cx="158065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nb-NO" sz="1600" b="1" dirty="0">
                  <a:solidFill>
                    <a:srgbClr val="FF0000"/>
                  </a:solidFill>
                </a:rPr>
                <a:t>Statsborgerloven § 11</a:t>
              </a:r>
            </a:p>
          </p:txBody>
        </p:sp>
      </p:grpSp>
      <p:sp>
        <p:nvSpPr>
          <p:cNvPr id="61" name="Rektangel 60"/>
          <p:cNvSpPr/>
          <p:nvPr/>
        </p:nvSpPr>
        <p:spPr>
          <a:xfrm>
            <a:off x="10008457" y="44624"/>
            <a:ext cx="2142239" cy="961395"/>
          </a:xfrm>
          <a:prstGeom prst="rect">
            <a:avLst/>
          </a:prstGeom>
          <a:blipFill dpi="0" rotWithShape="1">
            <a:blip r:embed="rId3">
              <a:alphaModFix amt="12000"/>
            </a:blip>
            <a:srcRect/>
            <a:stretch>
              <a:fillRect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b-NO" sz="240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47207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1499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50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3000"/>
                            </p:stCondLst>
                            <p:childTnLst>
                              <p:par>
                                <p:cTn id="13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500"/>
                            </p:stCondLst>
                            <p:childTnLst>
                              <p:par>
                                <p:cTn id="18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4500"/>
                            </p:stCondLst>
                            <p:childTnLst>
                              <p:par>
                                <p:cTn id="28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0"/>
                            </p:stCondLst>
                            <p:childTnLst>
                              <p:par>
                                <p:cTn id="33" presetID="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500"/>
                            </p:stCondLst>
                            <p:childTnLst>
                              <p:par>
                                <p:cTn id="3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6000"/>
                            </p:stCondLst>
                            <p:childTnLst>
                              <p:par>
                                <p:cTn id="4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6500"/>
                            </p:stCondLst>
                            <p:childTnLst>
                              <p:par>
                                <p:cTn id="4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7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7500"/>
                            </p:stCondLst>
                            <p:childTnLst>
                              <p:par>
                                <p:cTn id="57" presetID="2" presetClass="entr" presetSubtype="9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8000"/>
                            </p:stCondLst>
                            <p:childTnLst>
                              <p:par>
                                <p:cTn id="6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>
                            <p:stCondLst>
                              <p:cond delay="8500"/>
                            </p:stCondLst>
                            <p:childTnLst>
                              <p:par>
                                <p:cTn id="6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9000"/>
                            </p:stCondLst>
                            <p:childTnLst>
                              <p:par>
                                <p:cTn id="7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9500"/>
                            </p:stCondLst>
                            <p:childTnLst>
                              <p:par>
                                <p:cTn id="7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10000"/>
                            </p:stCondLst>
                            <p:childTnLst>
                              <p:par>
                                <p:cTn id="82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10500"/>
                            </p:stCondLst>
                            <p:childTnLst>
                              <p:par>
                                <p:cTn id="8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1000"/>
                            </p:stCondLst>
                            <p:childTnLst>
                              <p:par>
                                <p:cTn id="92" presetID="2" presetClass="entr" presetSubtype="3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5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6" fill="hold">
                            <p:stCondLst>
                              <p:cond delay="11500"/>
                            </p:stCondLst>
                            <p:childTnLst>
                              <p:par>
                                <p:cTn id="97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0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7" grpId="0"/>
    </p:bld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246</Words>
  <Application>Microsoft Office PowerPoint</Application>
  <PresentationFormat>Widescreen</PresentationFormat>
  <Paragraphs>68</Paragraphs>
  <Slides>1</Slides>
  <Notes>1</Notes>
  <HiddenSlides>1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Office-tema</vt:lpstr>
      <vt:lpstr>Er du samboer?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Er du samboer?</dc:title>
  <dc:creator>Tafjord Hege Johanne</dc:creator>
  <cp:lastModifiedBy>Tafjord Hege Johanne</cp:lastModifiedBy>
  <cp:revision>1</cp:revision>
  <dcterms:created xsi:type="dcterms:W3CDTF">2018-07-05T11:09:30Z</dcterms:created>
  <dcterms:modified xsi:type="dcterms:W3CDTF">2018-07-05T11:09:47Z</dcterms:modified>
</cp:coreProperties>
</file>