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73.jpg" ContentType="image/jp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1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4" r:id="rId5"/>
    <p:sldMasterId id="2147483738" r:id="rId6"/>
  </p:sldMasterIdLst>
  <p:notesMasterIdLst>
    <p:notesMasterId r:id="rId62"/>
  </p:notesMasterIdLst>
  <p:handoutMasterIdLst>
    <p:handoutMasterId r:id="rId63"/>
  </p:handoutMasterIdLst>
  <p:sldIdLst>
    <p:sldId id="280" r:id="rId7"/>
    <p:sldId id="3537" r:id="rId8"/>
    <p:sldId id="3545" r:id="rId9"/>
    <p:sldId id="3502" r:id="rId10"/>
    <p:sldId id="273" r:id="rId11"/>
    <p:sldId id="433" r:id="rId12"/>
    <p:sldId id="29433" r:id="rId13"/>
    <p:sldId id="3548" r:id="rId14"/>
    <p:sldId id="3489" r:id="rId15"/>
    <p:sldId id="3490" r:id="rId16"/>
    <p:sldId id="3491" r:id="rId17"/>
    <p:sldId id="3492" r:id="rId18"/>
    <p:sldId id="3555" r:id="rId19"/>
    <p:sldId id="300" r:id="rId20"/>
    <p:sldId id="382" r:id="rId21"/>
    <p:sldId id="355" r:id="rId22"/>
    <p:sldId id="3549" r:id="rId23"/>
    <p:sldId id="3533" r:id="rId24"/>
    <p:sldId id="3501" r:id="rId25"/>
    <p:sldId id="258" r:id="rId26"/>
    <p:sldId id="3529" r:id="rId27"/>
    <p:sldId id="3528" r:id="rId28"/>
    <p:sldId id="3530" r:id="rId29"/>
    <p:sldId id="3531" r:id="rId30"/>
    <p:sldId id="3532" r:id="rId31"/>
    <p:sldId id="3551" r:id="rId32"/>
    <p:sldId id="1445" r:id="rId33"/>
    <p:sldId id="1449" r:id="rId34"/>
    <p:sldId id="3553" r:id="rId35"/>
    <p:sldId id="1448" r:id="rId36"/>
    <p:sldId id="3554" r:id="rId37"/>
    <p:sldId id="3527" r:id="rId38"/>
    <p:sldId id="3535" r:id="rId39"/>
    <p:sldId id="3497" r:id="rId40"/>
    <p:sldId id="3498" r:id="rId41"/>
    <p:sldId id="3547" r:id="rId42"/>
    <p:sldId id="2226" r:id="rId43"/>
    <p:sldId id="3546" r:id="rId44"/>
    <p:sldId id="3534" r:id="rId45"/>
    <p:sldId id="3552" r:id="rId46"/>
    <p:sldId id="430" r:id="rId47"/>
    <p:sldId id="501" r:id="rId48"/>
    <p:sldId id="545" r:id="rId49"/>
    <p:sldId id="1444" r:id="rId50"/>
    <p:sldId id="3550" r:id="rId51"/>
    <p:sldId id="3538" r:id="rId52"/>
    <p:sldId id="3544" r:id="rId53"/>
    <p:sldId id="3539" r:id="rId54"/>
    <p:sldId id="256" r:id="rId55"/>
    <p:sldId id="275" r:id="rId56"/>
    <p:sldId id="281" r:id="rId57"/>
    <p:sldId id="3542" r:id="rId58"/>
    <p:sldId id="3543" r:id="rId59"/>
    <p:sldId id="276" r:id="rId60"/>
    <p:sldId id="29432" r:id="rId61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7" autoAdjust="0"/>
    <p:restoredTop sz="91469" autoAdjust="0"/>
  </p:normalViewPr>
  <p:slideViewPr>
    <p:cSldViewPr snapToGrid="0">
      <p:cViewPr varScale="1">
        <p:scale>
          <a:sx n="79" d="100"/>
          <a:sy n="79" d="100"/>
        </p:scale>
        <p:origin x="94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758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vik, Tor" userId="95f060a6-3279-4310-928a-9b1fcfd47c8d" providerId="ADAL" clId="{6445A8FC-2BC6-4169-ACEE-4895AD79D1BB}"/>
    <pc:docChg chg="custSel modSld">
      <pc:chgData name="Alvik, Tor" userId="95f060a6-3279-4310-928a-9b1fcfd47c8d" providerId="ADAL" clId="{6445A8FC-2BC6-4169-ACEE-4895AD79D1BB}" dt="2020-12-02T12:31:12.653" v="5" actId="1076"/>
      <pc:docMkLst>
        <pc:docMk/>
      </pc:docMkLst>
      <pc:sldChg chg="addSp delSp modSp mod delAnim">
        <pc:chgData name="Alvik, Tor" userId="95f060a6-3279-4310-928a-9b1fcfd47c8d" providerId="ADAL" clId="{6445A8FC-2BC6-4169-ACEE-4895AD79D1BB}" dt="2020-12-02T12:31:12.653" v="5" actId="1076"/>
        <pc:sldMkLst>
          <pc:docMk/>
          <pc:sldMk cId="396621962" sldId="3497"/>
        </pc:sldMkLst>
        <pc:spChg chg="add del mod">
          <ac:chgData name="Alvik, Tor" userId="95f060a6-3279-4310-928a-9b1fcfd47c8d" providerId="ADAL" clId="{6445A8FC-2BC6-4169-ACEE-4895AD79D1BB}" dt="2020-12-02T12:30:05.316" v="1" actId="478"/>
          <ac:spMkLst>
            <pc:docMk/>
            <pc:sldMk cId="396621962" sldId="3497"/>
            <ac:spMk id="3" creationId="{EC9FE563-52E3-4DC4-88CC-5F47384A02AF}"/>
          </ac:spMkLst>
        </pc:spChg>
        <pc:spChg chg="add del">
          <ac:chgData name="Alvik, Tor" userId="95f060a6-3279-4310-928a-9b1fcfd47c8d" providerId="ADAL" clId="{6445A8FC-2BC6-4169-ACEE-4895AD79D1BB}" dt="2020-12-02T12:30:11.327" v="3" actId="478"/>
          <ac:spMkLst>
            <pc:docMk/>
            <pc:sldMk cId="396621962" sldId="3497"/>
            <ac:spMk id="6" creationId="{D42C8F2C-E2A9-4AC0-8D72-F4651E44D289}"/>
          </ac:spMkLst>
        </pc:spChg>
        <pc:spChg chg="add mod">
          <ac:chgData name="Alvik, Tor" userId="95f060a6-3279-4310-928a-9b1fcfd47c8d" providerId="ADAL" clId="{6445A8FC-2BC6-4169-ACEE-4895AD79D1BB}" dt="2020-12-02T12:31:12.653" v="5" actId="1076"/>
          <ac:spMkLst>
            <pc:docMk/>
            <pc:sldMk cId="396621962" sldId="3497"/>
            <ac:spMk id="8" creationId="{FD03B3E0-BA67-42F9-A24C-2066D9D1848E}"/>
          </ac:spMkLst>
        </pc:spChg>
        <pc:picChg chg="del">
          <ac:chgData name="Alvik, Tor" userId="95f060a6-3279-4310-928a-9b1fcfd47c8d" providerId="ADAL" clId="{6445A8FC-2BC6-4169-ACEE-4895AD79D1BB}" dt="2020-12-02T12:30:02.030" v="0" actId="478"/>
          <ac:picMkLst>
            <pc:docMk/>
            <pc:sldMk cId="396621962" sldId="3497"/>
            <ac:picMk id="4" creationId="{C59ADC2B-E55D-4151-81B7-C04767F6D8F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o\AppData\Local\Microsoft\Windows\INetCache\Content.Outlook\1RJJ0X0D\idporten%202013%20-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Innlogginger</a:t>
            </a:r>
            <a:r>
              <a:rPr lang="nb-NO" baseline="0"/>
              <a:t> 2013 - 2020</a:t>
            </a:r>
            <a:endParaRPr lang="nb-N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'Ark1'!$A$2:$B$95</c:f>
              <c:strCache>
                <c:ptCount val="94"/>
                <c:pt idx="0">
                  <c:v>2013</c:v>
                </c:pt>
                <c:pt idx="12">
                  <c:v>2014</c:v>
                </c:pt>
                <c:pt idx="24">
                  <c:v>2015</c:v>
                </c:pt>
                <c:pt idx="36">
                  <c:v>2016</c:v>
                </c:pt>
                <c:pt idx="48">
                  <c:v>2017</c:v>
                </c:pt>
                <c:pt idx="60">
                  <c:v>2018</c:v>
                </c:pt>
                <c:pt idx="72">
                  <c:v>2019</c:v>
                </c:pt>
                <c:pt idx="84">
                  <c:v>2020</c:v>
                </c:pt>
              </c:strCache>
              <c:extLst/>
            </c:strRef>
          </c:cat>
          <c:val>
            <c:numRef>
              <c:f>'Ark1'!$C$2:$C$95</c:f>
            </c:numRef>
          </c:val>
          <c:smooth val="0"/>
          <c:extLst>
            <c:ext xmlns:c16="http://schemas.microsoft.com/office/drawing/2014/chart" uri="{C3380CC4-5D6E-409C-BE32-E72D297353CC}">
              <c16:uniqueId val="{00000000-807E-4653-AC4A-822EAB9FAF54}"/>
            </c:ext>
          </c:extLst>
        </c:ser>
        <c:ser>
          <c:idx val="1"/>
          <c:order val="1"/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'Ark1'!$A$2:$B$95</c:f>
              <c:strCache>
                <c:ptCount val="94"/>
                <c:pt idx="0">
                  <c:v>2013</c:v>
                </c:pt>
                <c:pt idx="12">
                  <c:v>2014</c:v>
                </c:pt>
                <c:pt idx="24">
                  <c:v>2015</c:v>
                </c:pt>
                <c:pt idx="36">
                  <c:v>2016</c:v>
                </c:pt>
                <c:pt idx="48">
                  <c:v>2017</c:v>
                </c:pt>
                <c:pt idx="60">
                  <c:v>2018</c:v>
                </c:pt>
                <c:pt idx="72">
                  <c:v>2019</c:v>
                </c:pt>
                <c:pt idx="84">
                  <c:v>2020</c:v>
                </c:pt>
              </c:strCache>
              <c:extLst/>
            </c:strRef>
          </c:cat>
          <c:val>
            <c:numRef>
              <c:f>'Ark1'!$D$2:$D$95</c:f>
              <c:numCache>
                <c:formatCode>_-* #,##0_-;\-* #,##0_-;_-* "-"??_-;_-@_-</c:formatCode>
                <c:ptCount val="94"/>
                <c:pt idx="0">
                  <c:v>2785111</c:v>
                </c:pt>
                <c:pt idx="1">
                  <c:v>2383865</c:v>
                </c:pt>
                <c:pt idx="2">
                  <c:v>3632900</c:v>
                </c:pt>
                <c:pt idx="3">
                  <c:v>5413389</c:v>
                </c:pt>
                <c:pt idx="4">
                  <c:v>2704295</c:v>
                </c:pt>
                <c:pt idx="5">
                  <c:v>3354662</c:v>
                </c:pt>
                <c:pt idx="6">
                  <c:v>3179238</c:v>
                </c:pt>
                <c:pt idx="7">
                  <c:v>3792383</c:v>
                </c:pt>
                <c:pt idx="8">
                  <c:v>2739043</c:v>
                </c:pt>
                <c:pt idx="9">
                  <c:v>3038819</c:v>
                </c:pt>
                <c:pt idx="10">
                  <c:v>2411680</c:v>
                </c:pt>
                <c:pt idx="11">
                  <c:v>2513190</c:v>
                </c:pt>
                <c:pt idx="12">
                  <c:v>4008118</c:v>
                </c:pt>
                <c:pt idx="13">
                  <c:v>3457718</c:v>
                </c:pt>
                <c:pt idx="14">
                  <c:v>5856375</c:v>
                </c:pt>
                <c:pt idx="15">
                  <c:v>5185561</c:v>
                </c:pt>
                <c:pt idx="16">
                  <c:v>3630750</c:v>
                </c:pt>
                <c:pt idx="17">
                  <c:v>5378258</c:v>
                </c:pt>
                <c:pt idx="18">
                  <c:v>4195439</c:v>
                </c:pt>
                <c:pt idx="19">
                  <c:v>4530798</c:v>
                </c:pt>
                <c:pt idx="20">
                  <c:v>3636928</c:v>
                </c:pt>
                <c:pt idx="21">
                  <c:v>4125482</c:v>
                </c:pt>
                <c:pt idx="22">
                  <c:v>3219951</c:v>
                </c:pt>
                <c:pt idx="23">
                  <c:v>3923118</c:v>
                </c:pt>
                <c:pt idx="24">
                  <c:v>5653660</c:v>
                </c:pt>
                <c:pt idx="25">
                  <c:v>4758606</c:v>
                </c:pt>
                <c:pt idx="26">
                  <c:v>8783291</c:v>
                </c:pt>
                <c:pt idx="27">
                  <c:v>6276603</c:v>
                </c:pt>
                <c:pt idx="28">
                  <c:v>4968814</c:v>
                </c:pt>
                <c:pt idx="29">
                  <c:v>6610366</c:v>
                </c:pt>
                <c:pt idx="30">
                  <c:v>5142861</c:v>
                </c:pt>
                <c:pt idx="31">
                  <c:v>5745111</c:v>
                </c:pt>
                <c:pt idx="32">
                  <c:v>4733043</c:v>
                </c:pt>
                <c:pt idx="33">
                  <c:v>4868569</c:v>
                </c:pt>
                <c:pt idx="34">
                  <c:v>4392120</c:v>
                </c:pt>
                <c:pt idx="35">
                  <c:v>5105668</c:v>
                </c:pt>
                <c:pt idx="36">
                  <c:v>6905644</c:v>
                </c:pt>
                <c:pt idx="37">
                  <c:v>6157935</c:v>
                </c:pt>
                <c:pt idx="38">
                  <c:v>10769677</c:v>
                </c:pt>
                <c:pt idx="39">
                  <c:v>9876004</c:v>
                </c:pt>
                <c:pt idx="40">
                  <c:v>6638685</c:v>
                </c:pt>
                <c:pt idx="41">
                  <c:v>9110643</c:v>
                </c:pt>
                <c:pt idx="42">
                  <c:v>6505356</c:v>
                </c:pt>
                <c:pt idx="43">
                  <c:v>7717167</c:v>
                </c:pt>
                <c:pt idx="44">
                  <c:v>6543224</c:v>
                </c:pt>
                <c:pt idx="45">
                  <c:v>6894282</c:v>
                </c:pt>
                <c:pt idx="46">
                  <c:v>6621811</c:v>
                </c:pt>
                <c:pt idx="47">
                  <c:v>6881404</c:v>
                </c:pt>
                <c:pt idx="48">
                  <c:v>9797831</c:v>
                </c:pt>
                <c:pt idx="49">
                  <c:v>8143680</c:v>
                </c:pt>
                <c:pt idx="50">
                  <c:v>9934710</c:v>
                </c:pt>
                <c:pt idx="51">
                  <c:v>13425487</c:v>
                </c:pt>
                <c:pt idx="52">
                  <c:v>9342742</c:v>
                </c:pt>
                <c:pt idx="53">
                  <c:v>10512005</c:v>
                </c:pt>
                <c:pt idx="54">
                  <c:v>8774585</c:v>
                </c:pt>
                <c:pt idx="55">
                  <c:v>9624790</c:v>
                </c:pt>
                <c:pt idx="56">
                  <c:v>8228587</c:v>
                </c:pt>
                <c:pt idx="57">
                  <c:v>8951477</c:v>
                </c:pt>
                <c:pt idx="58">
                  <c:v>8222855</c:v>
                </c:pt>
                <c:pt idx="59">
                  <c:v>8952545</c:v>
                </c:pt>
                <c:pt idx="60">
                  <c:v>12725048</c:v>
                </c:pt>
                <c:pt idx="61">
                  <c:v>10040764</c:v>
                </c:pt>
                <c:pt idx="62">
                  <c:v>10080693</c:v>
                </c:pt>
                <c:pt idx="63">
                  <c:v>17557414</c:v>
                </c:pt>
                <c:pt idx="64">
                  <c:v>10540268</c:v>
                </c:pt>
                <c:pt idx="65">
                  <c:v>12659901</c:v>
                </c:pt>
                <c:pt idx="66">
                  <c:v>10306198</c:v>
                </c:pt>
                <c:pt idx="67">
                  <c:v>12103599</c:v>
                </c:pt>
                <c:pt idx="68">
                  <c:v>10643926</c:v>
                </c:pt>
                <c:pt idx="69">
                  <c:v>11421703</c:v>
                </c:pt>
                <c:pt idx="70">
                  <c:v>11009181</c:v>
                </c:pt>
                <c:pt idx="71">
                  <c:v>10330315</c:v>
                </c:pt>
                <c:pt idx="72">
                  <c:v>15791719</c:v>
                </c:pt>
                <c:pt idx="73">
                  <c:v>12617309</c:v>
                </c:pt>
                <c:pt idx="74">
                  <c:v>15546609</c:v>
                </c:pt>
                <c:pt idx="75">
                  <c:v>19270182</c:v>
                </c:pt>
                <c:pt idx="76">
                  <c:v>14022908</c:v>
                </c:pt>
                <c:pt idx="77">
                  <c:v>15062821</c:v>
                </c:pt>
                <c:pt idx="78">
                  <c:v>12690874</c:v>
                </c:pt>
                <c:pt idx="79">
                  <c:v>14761546</c:v>
                </c:pt>
                <c:pt idx="80">
                  <c:v>14026169</c:v>
                </c:pt>
                <c:pt idx="81">
                  <c:v>15468828</c:v>
                </c:pt>
                <c:pt idx="82">
                  <c:v>13859228</c:v>
                </c:pt>
                <c:pt idx="83">
                  <c:v>13312900</c:v>
                </c:pt>
                <c:pt idx="84">
                  <c:v>18482035</c:v>
                </c:pt>
                <c:pt idx="85">
                  <c:v>15660618</c:v>
                </c:pt>
                <c:pt idx="86">
                  <c:v>28374267</c:v>
                </c:pt>
                <c:pt idx="87">
                  <c:v>22290084</c:v>
                </c:pt>
                <c:pt idx="88">
                  <c:v>18214015</c:v>
                </c:pt>
                <c:pt idx="89">
                  <c:v>20064160</c:v>
                </c:pt>
                <c:pt idx="90">
                  <c:v>16497070</c:v>
                </c:pt>
                <c:pt idx="91">
                  <c:v>21153281</c:v>
                </c:pt>
                <c:pt idx="92">
                  <c:v>21638745</c:v>
                </c:pt>
                <c:pt idx="93">
                  <c:v>21577951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7E-4653-AC4A-822EAB9FA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449101631"/>
        <c:axId val="1304215087"/>
      </c:lineChart>
      <c:catAx>
        <c:axId val="1449101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304215087"/>
        <c:crosses val="autoZero"/>
        <c:auto val="1"/>
        <c:lblAlgn val="ctr"/>
        <c:lblOffset val="100"/>
        <c:noMultiLvlLbl val="0"/>
      </c:catAx>
      <c:valAx>
        <c:axId val="1304215087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449101631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446F-4696-98AA-9F0CEA62118F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446F-4696-98AA-9F0CEA62118F}"/>
              </c:ext>
            </c:extLst>
          </c:dPt>
          <c:cat>
            <c:numRef>
              <c:f>Tabelle1!$A$2:$A$5</c:f>
              <c:numCache>
                <c:formatCode>General</c:formatCode>
                <c:ptCount val="4"/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54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6F-4696-98AA-9F0CEA621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446F-4696-98AA-9F0CEA62118F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446F-4696-98AA-9F0CEA62118F}"/>
              </c:ext>
            </c:extLst>
          </c:dPt>
          <c:cat>
            <c:numRef>
              <c:f>Tabelle1!$A$2:$A$5</c:f>
              <c:numCache>
                <c:formatCode>General</c:formatCode>
                <c:ptCount val="4"/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91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6F-4696-98AA-9F0CEA621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446F-4696-98AA-9F0CEA62118F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446F-4696-98AA-9F0CEA62118F}"/>
              </c:ext>
            </c:extLst>
          </c:dPt>
          <c:cat>
            <c:numRef>
              <c:f>Tabelle1!$A$2:$A$5</c:f>
              <c:numCache>
                <c:formatCode>General</c:formatCode>
                <c:ptCount val="4"/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64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6F-4696-98AA-9F0CEA621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446F-4696-98AA-9F0CEA62118F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446F-4696-98AA-9F0CEA62118F}"/>
              </c:ext>
            </c:extLst>
          </c:dPt>
          <c:cat>
            <c:numRef>
              <c:f>Tabelle1!$A$2:$A$5</c:f>
              <c:numCache>
                <c:formatCode>General</c:formatCode>
                <c:ptCount val="4"/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6F-4696-98AA-9F0CEA621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lang="nb-NO" sz="18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nb-N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CA6CAB-6C2F-49E3-9E78-23FF993BC464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943CCB23-3C7D-4486-8294-CA08E524B8E0}">
      <dgm:prSet phldrT="[Tekst]" custT="1"/>
      <dgm:spPr/>
      <dgm:t>
        <a:bodyPr bIns="108000" anchor="b" anchorCtr="1"/>
        <a:lstStyle/>
        <a:p>
          <a:r>
            <a:rPr lang="nb-NO" sz="3200" dirty="0"/>
            <a:t>Identitet</a:t>
          </a:r>
        </a:p>
      </dgm:t>
    </dgm:pt>
    <dgm:pt modelId="{9447A6AD-F241-40ED-BB85-3FC25440F8C9}" type="parTrans" cxnId="{CF72189D-3358-4F0D-978E-0947C3607543}">
      <dgm:prSet/>
      <dgm:spPr/>
      <dgm:t>
        <a:bodyPr/>
        <a:lstStyle/>
        <a:p>
          <a:endParaRPr lang="nb-NO"/>
        </a:p>
      </dgm:t>
    </dgm:pt>
    <dgm:pt modelId="{E93EA27A-871C-40AC-AB29-0B3FB7B76B0E}" type="sibTrans" cxnId="{CF72189D-3358-4F0D-978E-0947C3607543}">
      <dgm:prSet/>
      <dgm:spPr/>
      <dgm:t>
        <a:bodyPr/>
        <a:lstStyle/>
        <a:p>
          <a:endParaRPr lang="nb-NO"/>
        </a:p>
      </dgm:t>
    </dgm:pt>
    <dgm:pt modelId="{C6F098F3-6634-47BE-9380-0519E880A74F}">
      <dgm:prSet phldrT="[Tekst]" custT="1"/>
      <dgm:spPr/>
      <dgm:t>
        <a:bodyPr bIns="252000" anchor="b" anchorCtr="1"/>
        <a:lstStyle/>
        <a:p>
          <a:r>
            <a:rPr lang="nb-NO" sz="3200" dirty="0"/>
            <a:t>Identifisere</a:t>
          </a:r>
        </a:p>
      </dgm:t>
    </dgm:pt>
    <dgm:pt modelId="{EB52C375-E0E4-4982-B833-3AA981DA932C}" type="parTrans" cxnId="{70D54282-60DB-4C86-88B6-7163EF51D7F8}">
      <dgm:prSet/>
      <dgm:spPr/>
      <dgm:t>
        <a:bodyPr/>
        <a:lstStyle/>
        <a:p>
          <a:endParaRPr lang="nb-NO"/>
        </a:p>
      </dgm:t>
    </dgm:pt>
    <dgm:pt modelId="{9DC441EE-9C43-417B-BE0D-848B1F6E979E}" type="sibTrans" cxnId="{70D54282-60DB-4C86-88B6-7163EF51D7F8}">
      <dgm:prSet/>
      <dgm:spPr/>
      <dgm:t>
        <a:bodyPr/>
        <a:lstStyle/>
        <a:p>
          <a:endParaRPr lang="nb-NO"/>
        </a:p>
      </dgm:t>
    </dgm:pt>
    <dgm:pt modelId="{96FB2DC0-172F-4FF6-9F3F-2AEEDE013CD4}">
      <dgm:prSet phldrT="[Tekst]" custT="1"/>
      <dgm:spPr/>
      <dgm:t>
        <a:bodyPr bIns="252000" anchor="b" anchorCtr="1"/>
        <a:lstStyle/>
        <a:p>
          <a:r>
            <a:rPr lang="nb-NO" sz="3200" dirty="0"/>
            <a:t>Autorisasjon</a:t>
          </a:r>
        </a:p>
      </dgm:t>
    </dgm:pt>
    <dgm:pt modelId="{04C2A1EE-7036-43BD-BD06-3E715B4E110C}" type="parTrans" cxnId="{A05C4C4B-2DE5-4EAB-87D1-F610D9F86F96}">
      <dgm:prSet/>
      <dgm:spPr/>
      <dgm:t>
        <a:bodyPr/>
        <a:lstStyle/>
        <a:p>
          <a:endParaRPr lang="nb-NO"/>
        </a:p>
      </dgm:t>
    </dgm:pt>
    <dgm:pt modelId="{7340A9DB-E038-4AC8-9EC6-A2B27460422A}" type="sibTrans" cxnId="{A05C4C4B-2DE5-4EAB-87D1-F610D9F86F96}">
      <dgm:prSet/>
      <dgm:spPr/>
      <dgm:t>
        <a:bodyPr/>
        <a:lstStyle/>
        <a:p>
          <a:endParaRPr lang="nb-NO"/>
        </a:p>
      </dgm:t>
    </dgm:pt>
    <dgm:pt modelId="{5C7A6215-4DDF-45B3-82B5-182DEEA75C1B}" type="pres">
      <dgm:prSet presAssocID="{10CA6CAB-6C2F-49E3-9E78-23FF993BC464}" presName="Name0" presStyleCnt="0">
        <dgm:presLayoutVars>
          <dgm:dir/>
          <dgm:animLvl val="lvl"/>
          <dgm:resizeHandles val="exact"/>
        </dgm:presLayoutVars>
      </dgm:prSet>
      <dgm:spPr/>
    </dgm:pt>
    <dgm:pt modelId="{CD8C96E8-7B29-400C-8981-E4DBF2A7949B}" type="pres">
      <dgm:prSet presAssocID="{943CCB23-3C7D-4486-8294-CA08E524B8E0}" presName="Name8" presStyleCnt="0"/>
      <dgm:spPr/>
    </dgm:pt>
    <dgm:pt modelId="{76DEE69F-D1A9-44CF-AA37-9847AC8FAF89}" type="pres">
      <dgm:prSet presAssocID="{943CCB23-3C7D-4486-8294-CA08E524B8E0}" presName="level" presStyleLbl="node1" presStyleIdx="0" presStyleCnt="3" custLinFactNeighborY="1245">
        <dgm:presLayoutVars>
          <dgm:chMax val="1"/>
          <dgm:bulletEnabled val="1"/>
        </dgm:presLayoutVars>
      </dgm:prSet>
      <dgm:spPr/>
    </dgm:pt>
    <dgm:pt modelId="{4E520DC7-D879-4566-83A5-0D0720E41189}" type="pres">
      <dgm:prSet presAssocID="{943CCB23-3C7D-4486-8294-CA08E524B8E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70C0584-647F-430E-B669-D227F350AE74}" type="pres">
      <dgm:prSet presAssocID="{C6F098F3-6634-47BE-9380-0519E880A74F}" presName="Name8" presStyleCnt="0"/>
      <dgm:spPr/>
    </dgm:pt>
    <dgm:pt modelId="{298981FA-FAB7-4F5A-AE93-EFFB3AF3C034}" type="pres">
      <dgm:prSet presAssocID="{C6F098F3-6634-47BE-9380-0519E880A74F}" presName="level" presStyleLbl="node1" presStyleIdx="1" presStyleCnt="3">
        <dgm:presLayoutVars>
          <dgm:chMax val="1"/>
          <dgm:bulletEnabled val="1"/>
        </dgm:presLayoutVars>
      </dgm:prSet>
      <dgm:spPr/>
    </dgm:pt>
    <dgm:pt modelId="{43394559-25FF-4C9C-95E5-9DC8F6944470}" type="pres">
      <dgm:prSet presAssocID="{C6F098F3-6634-47BE-9380-0519E880A74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6A4A30A-1166-4DEA-98AE-5F5DC7571522}" type="pres">
      <dgm:prSet presAssocID="{96FB2DC0-172F-4FF6-9F3F-2AEEDE013CD4}" presName="Name8" presStyleCnt="0"/>
      <dgm:spPr/>
    </dgm:pt>
    <dgm:pt modelId="{A5205435-F5DF-430A-9CC6-9DD230AF82C0}" type="pres">
      <dgm:prSet presAssocID="{96FB2DC0-172F-4FF6-9F3F-2AEEDE013CD4}" presName="level" presStyleLbl="node1" presStyleIdx="2" presStyleCnt="3">
        <dgm:presLayoutVars>
          <dgm:chMax val="1"/>
          <dgm:bulletEnabled val="1"/>
        </dgm:presLayoutVars>
      </dgm:prSet>
      <dgm:spPr/>
    </dgm:pt>
    <dgm:pt modelId="{3C0AA4CB-DEA5-4EF6-B118-7583F3DA6048}" type="pres">
      <dgm:prSet presAssocID="{96FB2DC0-172F-4FF6-9F3F-2AEEDE013CD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4C27E718-2E31-4167-84BE-38E9AFCD7C7E}" type="presOf" srcId="{96FB2DC0-172F-4FF6-9F3F-2AEEDE013CD4}" destId="{3C0AA4CB-DEA5-4EF6-B118-7583F3DA6048}" srcOrd="1" destOrd="0" presId="urn:microsoft.com/office/officeart/2005/8/layout/pyramid1"/>
    <dgm:cxn modelId="{2DAFEE1C-9A0A-455E-AB7F-062796681681}" type="presOf" srcId="{C6F098F3-6634-47BE-9380-0519E880A74F}" destId="{298981FA-FAB7-4F5A-AE93-EFFB3AF3C034}" srcOrd="0" destOrd="0" presId="urn:microsoft.com/office/officeart/2005/8/layout/pyramid1"/>
    <dgm:cxn modelId="{E59A283C-EE42-40D8-9513-CCFB6626DC02}" type="presOf" srcId="{10CA6CAB-6C2F-49E3-9E78-23FF993BC464}" destId="{5C7A6215-4DDF-45B3-82B5-182DEEA75C1B}" srcOrd="0" destOrd="0" presId="urn:microsoft.com/office/officeart/2005/8/layout/pyramid1"/>
    <dgm:cxn modelId="{A05C4C4B-2DE5-4EAB-87D1-F610D9F86F96}" srcId="{10CA6CAB-6C2F-49E3-9E78-23FF993BC464}" destId="{96FB2DC0-172F-4FF6-9F3F-2AEEDE013CD4}" srcOrd="2" destOrd="0" parTransId="{04C2A1EE-7036-43BD-BD06-3E715B4E110C}" sibTransId="{7340A9DB-E038-4AC8-9EC6-A2B27460422A}"/>
    <dgm:cxn modelId="{0A20E655-6CE6-4CE8-89E7-F814E6B31ADE}" type="presOf" srcId="{943CCB23-3C7D-4486-8294-CA08E524B8E0}" destId="{4E520DC7-D879-4566-83A5-0D0720E41189}" srcOrd="1" destOrd="0" presId="urn:microsoft.com/office/officeart/2005/8/layout/pyramid1"/>
    <dgm:cxn modelId="{D3681558-2988-49C6-884A-ECACF08761C0}" type="presOf" srcId="{96FB2DC0-172F-4FF6-9F3F-2AEEDE013CD4}" destId="{A5205435-F5DF-430A-9CC6-9DD230AF82C0}" srcOrd="0" destOrd="0" presId="urn:microsoft.com/office/officeart/2005/8/layout/pyramid1"/>
    <dgm:cxn modelId="{70D54282-60DB-4C86-88B6-7163EF51D7F8}" srcId="{10CA6CAB-6C2F-49E3-9E78-23FF993BC464}" destId="{C6F098F3-6634-47BE-9380-0519E880A74F}" srcOrd="1" destOrd="0" parTransId="{EB52C375-E0E4-4982-B833-3AA981DA932C}" sibTransId="{9DC441EE-9C43-417B-BE0D-848B1F6E979E}"/>
    <dgm:cxn modelId="{CF72189D-3358-4F0D-978E-0947C3607543}" srcId="{10CA6CAB-6C2F-49E3-9E78-23FF993BC464}" destId="{943CCB23-3C7D-4486-8294-CA08E524B8E0}" srcOrd="0" destOrd="0" parTransId="{9447A6AD-F241-40ED-BB85-3FC25440F8C9}" sibTransId="{E93EA27A-871C-40AC-AB29-0B3FB7B76B0E}"/>
    <dgm:cxn modelId="{9BEF59B1-224F-4512-92E0-42D170390D9C}" type="presOf" srcId="{943CCB23-3C7D-4486-8294-CA08E524B8E0}" destId="{76DEE69F-D1A9-44CF-AA37-9847AC8FAF89}" srcOrd="0" destOrd="0" presId="urn:microsoft.com/office/officeart/2005/8/layout/pyramid1"/>
    <dgm:cxn modelId="{B430CDFE-546B-46A4-8D46-FE699D0E9C03}" type="presOf" srcId="{C6F098F3-6634-47BE-9380-0519E880A74F}" destId="{43394559-25FF-4C9C-95E5-9DC8F6944470}" srcOrd="1" destOrd="0" presId="urn:microsoft.com/office/officeart/2005/8/layout/pyramid1"/>
    <dgm:cxn modelId="{A60020DE-B254-4FF4-B0B2-7DC455BB2F83}" type="presParOf" srcId="{5C7A6215-4DDF-45B3-82B5-182DEEA75C1B}" destId="{CD8C96E8-7B29-400C-8981-E4DBF2A7949B}" srcOrd="0" destOrd="0" presId="urn:microsoft.com/office/officeart/2005/8/layout/pyramid1"/>
    <dgm:cxn modelId="{2693BFB4-11BB-45CD-B581-E7FAAA3673AE}" type="presParOf" srcId="{CD8C96E8-7B29-400C-8981-E4DBF2A7949B}" destId="{76DEE69F-D1A9-44CF-AA37-9847AC8FAF89}" srcOrd="0" destOrd="0" presId="urn:microsoft.com/office/officeart/2005/8/layout/pyramid1"/>
    <dgm:cxn modelId="{C32DEB2E-56DF-4B51-AD3A-95FB395B300A}" type="presParOf" srcId="{CD8C96E8-7B29-400C-8981-E4DBF2A7949B}" destId="{4E520DC7-D879-4566-83A5-0D0720E41189}" srcOrd="1" destOrd="0" presId="urn:microsoft.com/office/officeart/2005/8/layout/pyramid1"/>
    <dgm:cxn modelId="{F72A5A52-AD23-4369-8E9A-E474DDD03B1B}" type="presParOf" srcId="{5C7A6215-4DDF-45B3-82B5-182DEEA75C1B}" destId="{170C0584-647F-430E-B669-D227F350AE74}" srcOrd="1" destOrd="0" presId="urn:microsoft.com/office/officeart/2005/8/layout/pyramid1"/>
    <dgm:cxn modelId="{63CF6BB9-90B0-41B9-8DFA-34E1B849C4E8}" type="presParOf" srcId="{170C0584-647F-430E-B669-D227F350AE74}" destId="{298981FA-FAB7-4F5A-AE93-EFFB3AF3C034}" srcOrd="0" destOrd="0" presId="urn:microsoft.com/office/officeart/2005/8/layout/pyramid1"/>
    <dgm:cxn modelId="{3CCA648D-757D-4212-8E4F-800FB5BEABAB}" type="presParOf" srcId="{170C0584-647F-430E-B669-D227F350AE74}" destId="{43394559-25FF-4C9C-95E5-9DC8F6944470}" srcOrd="1" destOrd="0" presId="urn:microsoft.com/office/officeart/2005/8/layout/pyramid1"/>
    <dgm:cxn modelId="{BB7B81FE-8C5F-414D-BD12-A9AAD868CA1A}" type="presParOf" srcId="{5C7A6215-4DDF-45B3-82B5-182DEEA75C1B}" destId="{E6A4A30A-1166-4DEA-98AE-5F5DC7571522}" srcOrd="2" destOrd="0" presId="urn:microsoft.com/office/officeart/2005/8/layout/pyramid1"/>
    <dgm:cxn modelId="{F4BD0A87-0541-432E-A07D-83DDD1215308}" type="presParOf" srcId="{E6A4A30A-1166-4DEA-98AE-5F5DC7571522}" destId="{A5205435-F5DF-430A-9CC6-9DD230AF82C0}" srcOrd="0" destOrd="0" presId="urn:microsoft.com/office/officeart/2005/8/layout/pyramid1"/>
    <dgm:cxn modelId="{EB15702B-01D0-4658-9B2F-E4819630EE43}" type="presParOf" srcId="{E6A4A30A-1166-4DEA-98AE-5F5DC7571522}" destId="{3C0AA4CB-DEA5-4EF6-B118-7583F3DA604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EE69F-D1A9-44CF-AA37-9847AC8FAF89}">
      <dsp:nvSpPr>
        <dsp:cNvPr id="0" name=""/>
        <dsp:cNvSpPr/>
      </dsp:nvSpPr>
      <dsp:spPr>
        <a:xfrm>
          <a:off x="3118359" y="25192"/>
          <a:ext cx="3118360" cy="2023462"/>
        </a:xfrm>
        <a:prstGeom prst="trapezoid">
          <a:avLst>
            <a:gd name="adj" fmla="val 7705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108000" numCol="1" spcCol="1270" anchor="b" anchorCtr="1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kern="1200" dirty="0"/>
            <a:t>Identitet</a:t>
          </a:r>
        </a:p>
      </dsp:txBody>
      <dsp:txXfrm>
        <a:off x="3118359" y="25192"/>
        <a:ext cx="3118360" cy="2023462"/>
      </dsp:txXfrm>
    </dsp:sp>
    <dsp:sp modelId="{298981FA-FAB7-4F5A-AE93-EFFB3AF3C034}">
      <dsp:nvSpPr>
        <dsp:cNvPr id="0" name=""/>
        <dsp:cNvSpPr/>
      </dsp:nvSpPr>
      <dsp:spPr>
        <a:xfrm>
          <a:off x="1559179" y="2023462"/>
          <a:ext cx="6236720" cy="2023462"/>
        </a:xfrm>
        <a:prstGeom prst="trapezoid">
          <a:avLst>
            <a:gd name="adj" fmla="val 7705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252000" numCol="1" spcCol="1270" anchor="b" anchorCtr="1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kern="1200" dirty="0"/>
            <a:t>Identifisere</a:t>
          </a:r>
        </a:p>
      </dsp:txBody>
      <dsp:txXfrm>
        <a:off x="2650605" y="2023462"/>
        <a:ext cx="4053868" cy="2023462"/>
      </dsp:txXfrm>
    </dsp:sp>
    <dsp:sp modelId="{A5205435-F5DF-430A-9CC6-9DD230AF82C0}">
      <dsp:nvSpPr>
        <dsp:cNvPr id="0" name=""/>
        <dsp:cNvSpPr/>
      </dsp:nvSpPr>
      <dsp:spPr>
        <a:xfrm>
          <a:off x="0" y="4046925"/>
          <a:ext cx="9355080" cy="2023462"/>
        </a:xfrm>
        <a:prstGeom prst="trapezoid">
          <a:avLst>
            <a:gd name="adj" fmla="val 7705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252000" numCol="1" spcCol="1270" anchor="b" anchorCtr="1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kern="1200" dirty="0"/>
            <a:t>Autorisasjon</a:t>
          </a:r>
        </a:p>
      </dsp:txBody>
      <dsp:txXfrm>
        <a:off x="1637138" y="4046925"/>
        <a:ext cx="6080802" cy="2023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02.12.2020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50945-A4BC-429D-AE53-7621944AD899}" type="datetimeFigureOut">
              <a:rPr lang="nb-NO" smtClean="0"/>
              <a:t>02.12.2020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A6AFC-30D4-4FED-8442-CAC7A20B4F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736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5158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Tillitstjenestene som defineres av eIDAS, er: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Sertifikater for elektronisk signatur (fysiske personer)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Sertifikater for elektronisk segl, det vil si til juridiske personer (virksomhetssertifikater)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Elektronisk tidsstempling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Elektronisk tjeneste for rekommandert sending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Sertifikater for autentisering av nettsteder (web-autentisering)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Valideringstjenester for elektronisk signatur og elektronisk segl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Lagringstjenester for elektronisk signatur og elektronisk segl</a:t>
            </a:r>
          </a:p>
          <a:p>
            <a:r>
              <a:rPr lang="nb-NO" dirty="0"/>
              <a:t>Kvalifiserte tjenester og ikke-kvalifiserte</a:t>
            </a:r>
          </a:p>
          <a:p>
            <a:pPr lvl="1"/>
            <a:r>
              <a:rPr lang="nb-NO" dirty="0"/>
              <a:t>Krav om samsvarsrevisjon før tjenesten etableres + jevnlig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3234-BD80-402C-86BC-BBACA70EB11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4951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Signeringsløsningen bidrar til å digitalisere manuelle prosesser ved å; </a:t>
            </a:r>
          </a:p>
          <a:p>
            <a:r>
              <a:rPr lang="nb-NO" dirty="0"/>
              <a:t>sikre brukervennlige, praktiske og effektive tjenester ved å fjerne manuelle prosesser.</a:t>
            </a:r>
          </a:p>
          <a:p>
            <a:r>
              <a:rPr lang="nb-NO" dirty="0"/>
              <a:t>oppnå et tilstrekkelig nivå av sporbarhet og beviskraft for elektroniske dokument.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5A3DB-7774-45AB-977B-601AE7DC9A8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107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2286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69A3-FD79-40C6-AEF6-015B7F6DF180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3053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69A3-FD79-40C6-AEF6-015B7F6DF180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443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69A3-FD79-40C6-AEF6-015B7F6DF180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2852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69A3-FD79-40C6-AEF6-015B7F6DF180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934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4458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69A3-FD79-40C6-AEF6-015B7F6DF180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155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69A3-FD79-40C6-AEF6-015B7F6DF180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1768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F95D3-9889-8C4A-862C-9C0ACC72209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5354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6831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9750" indent="-539750"/>
            <a:r>
              <a:rPr lang="nb-NO"/>
              <a:t>Maskinlæring overgår mennesker i biometri kontroll</a:t>
            </a:r>
            <a:endParaRPr lang="en-US"/>
          </a:p>
          <a:p>
            <a:pPr marL="539750" indent="-539750"/>
            <a:r>
              <a:rPr lang="nb-NO"/>
              <a:t>Big Tech posisjonerer seg innenfor identitet</a:t>
            </a:r>
            <a:endParaRPr lang="nb-NO">
              <a:cs typeface="Arial"/>
            </a:endParaRPr>
          </a:p>
          <a:p>
            <a:pPr marL="539750" indent="-539750"/>
            <a:r>
              <a:rPr lang="nb-NO" err="1"/>
              <a:t>Fintech</a:t>
            </a:r>
            <a:r>
              <a:rPr lang="nb-NO"/>
              <a:t> tar ny retning, KYC og AML ikke nødvendigvis basert på e-ID</a:t>
            </a:r>
            <a:endParaRPr lang="nb-NO">
              <a:cs typeface="Arial"/>
            </a:endParaRPr>
          </a:p>
          <a:p>
            <a:pPr marL="539750" indent="-539750"/>
            <a:r>
              <a:rPr lang="nb-NO"/>
              <a:t>EU justerer retning: </a:t>
            </a:r>
            <a:r>
              <a:rPr lang="nb-NO" err="1"/>
              <a:t>Login</a:t>
            </a:r>
            <a:r>
              <a:rPr lang="nb-NO"/>
              <a:t> by EU</a:t>
            </a:r>
            <a:endParaRPr lang="nb-NO">
              <a:cs typeface="Arial"/>
            </a:endParaRPr>
          </a:p>
          <a:p>
            <a:pPr marL="539750" indent="-539750"/>
            <a:r>
              <a:rPr lang="nb-NO"/>
              <a:t>Risk basert ID-kontroll – starter lavt nivå, </a:t>
            </a:r>
            <a:r>
              <a:rPr lang="nb-NO" err="1"/>
              <a:t>step</a:t>
            </a:r>
            <a:r>
              <a:rPr lang="nb-NO"/>
              <a:t> up</a:t>
            </a:r>
            <a:endParaRPr lang="nb-NO">
              <a:cs typeface="Arial"/>
            </a:endParaRPr>
          </a:p>
          <a:p>
            <a:pPr marL="539750" indent="-539750"/>
            <a:r>
              <a:rPr lang="nb-NO"/>
              <a:t>Prosess tilnærming autentisering - autorisasjon</a:t>
            </a:r>
            <a:endParaRPr lang="nb-NO">
              <a:cs typeface="Arial"/>
            </a:endParaRPr>
          </a:p>
          <a:p>
            <a:pPr marL="539750" indent="-539750"/>
            <a:r>
              <a:rPr lang="nb-NO"/>
              <a:t>Hemmeligheter kan fremover trygt lagres i enheter – Nye muligheter for e-ID</a:t>
            </a:r>
            <a:endParaRPr lang="nb-NO">
              <a:cs typeface="Arial"/>
            </a:endParaRPr>
          </a:p>
          <a:p>
            <a:pPr marL="539750" indent="-539750"/>
            <a:r>
              <a:rPr lang="nb-NO"/>
              <a:t>Distribuert Identitet – Sentral identitet</a:t>
            </a:r>
            <a:endParaRPr lang="nb-NO">
              <a:cs typeface="Arial"/>
            </a:endParaRPr>
          </a:p>
          <a:p>
            <a:pPr marL="539750" indent="-539750"/>
            <a:endParaRPr lang="nb-NO">
              <a:cs typeface="Arial"/>
            </a:endParaRPr>
          </a:p>
          <a:p>
            <a:pPr marL="539750" indent="-539750"/>
            <a:endParaRPr lang="nb-NO">
              <a:cs typeface="Arial"/>
            </a:endParaRPr>
          </a:p>
          <a:p>
            <a:pPr marL="0" indent="0">
              <a:buNone/>
            </a:pPr>
            <a:endParaRPr lang="nb-NO"/>
          </a:p>
          <a:p>
            <a:pPr marL="539750" indent="-539750"/>
            <a:endParaRPr lang="nb-NO">
              <a:cs typeface="Arial" panose="020B060402020202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69A3-FD79-40C6-AEF6-015B7F6DF180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135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F95D3-9889-8C4A-862C-9C0ACC722092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7304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08466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6D08E-593E-47BC-AA56-589C24E49AAA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8021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2641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/>
              <a:t>1 av 2 benytter kun brukernavn og passord som autentiseringsmetode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0AAA-7476-4110-AEDC-C93A47099071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3427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FA5E0-AC07-4949-A288-3BC6675A6D62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8436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Etablere støtte for </a:t>
            </a:r>
            <a:r>
              <a:rPr lang="nb-NO" err="1"/>
              <a:t>dei</a:t>
            </a:r>
            <a:r>
              <a:rPr lang="nb-NO"/>
              <a:t> som har autentisering i dag</a:t>
            </a:r>
          </a:p>
          <a:p>
            <a:r>
              <a:rPr lang="nb-NO"/>
              <a:t>Etablere støtte for autorisasjon –MEN samarbeid med andre kilde. Ønske ikke at IDP skal utvides til å gjøre kall mot mange ulike kilde</a:t>
            </a:r>
          </a:p>
          <a:p>
            <a:r>
              <a:rPr lang="nb-NO"/>
              <a:t>Langsiktig oversikt over tiltak og utviklingsplan</a:t>
            </a:r>
          </a:p>
          <a:p>
            <a:endParaRPr lang="nb-NO"/>
          </a:p>
          <a:p>
            <a:r>
              <a:rPr lang="nb-NO"/>
              <a:t>Vil sende ut </a:t>
            </a:r>
            <a:r>
              <a:rPr lang="nb-NO" err="1"/>
              <a:t>ein</a:t>
            </a:r>
            <a:r>
              <a:rPr lang="nb-NO"/>
              <a:t> total rapport ila desember, mest trolig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0AAA-7476-4110-AEDC-C93A47099071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1774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  <a:p>
            <a:r>
              <a:rPr lang="en-NO"/>
              <a:t>Primært innlogging </a:t>
            </a:r>
            <a:r>
              <a:rPr lang="en-GB" err="1"/>
              <a:t>av</a:t>
            </a:r>
            <a:r>
              <a:rPr lang="en-GB"/>
              <a:t> “</a:t>
            </a:r>
            <a:r>
              <a:rPr lang="en-GB" err="1"/>
              <a:t>ansatte</a:t>
            </a:r>
            <a:r>
              <a:rPr lang="en-GB"/>
              <a:t> </a:t>
            </a:r>
            <a:r>
              <a:rPr lang="en-GB" err="1"/>
              <a:t>hos</a:t>
            </a:r>
            <a:r>
              <a:rPr lang="en-GB"/>
              <a:t> </a:t>
            </a:r>
            <a:r>
              <a:rPr lang="en-GB" err="1"/>
              <a:t>noen</a:t>
            </a:r>
            <a:r>
              <a:rPr lang="en-GB"/>
              <a:t> </a:t>
            </a:r>
            <a:r>
              <a:rPr lang="en-GB" err="1"/>
              <a:t>andre</a:t>
            </a:r>
            <a:r>
              <a:rPr lang="en-GB"/>
              <a:t>” vi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løyse</a:t>
            </a:r>
            <a:r>
              <a:rPr lang="en-GB"/>
              <a:t> </a:t>
            </a:r>
          </a:p>
          <a:p>
            <a:r>
              <a:rPr lang="en-GB" err="1"/>
              <a:t>Evt</a:t>
            </a:r>
            <a:r>
              <a:rPr lang="en-GB"/>
              <a:t>. Meir </a:t>
            </a:r>
            <a:r>
              <a:rPr lang="en-GB" err="1"/>
              <a:t>moderne</a:t>
            </a:r>
            <a:r>
              <a:rPr lang="en-GB"/>
              <a:t>: ”</a:t>
            </a:r>
            <a:r>
              <a:rPr lang="en-GB" err="1"/>
              <a:t>ansatt</a:t>
            </a:r>
            <a:r>
              <a:rPr lang="en-GB"/>
              <a:t> </a:t>
            </a:r>
            <a:r>
              <a:rPr lang="en-GB" err="1"/>
              <a:t>hos</a:t>
            </a:r>
            <a:r>
              <a:rPr lang="en-GB"/>
              <a:t>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hente</a:t>
            </a:r>
            <a:r>
              <a:rPr lang="en-GB"/>
              <a:t> data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ditt</a:t>
            </a:r>
            <a:r>
              <a:rPr lang="en-GB"/>
              <a:t> API”.  </a:t>
            </a:r>
          </a:p>
          <a:p>
            <a:endParaRPr lang="en-GB"/>
          </a:p>
          <a:p>
            <a:r>
              <a:rPr lang="en-GB" err="1"/>
              <a:t>Korleis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du </a:t>
            </a:r>
            <a:r>
              <a:rPr lang="en-GB" err="1"/>
              <a:t>vite</a:t>
            </a:r>
            <a:r>
              <a:rPr lang="en-GB"/>
              <a:t> at </a:t>
            </a:r>
            <a:r>
              <a:rPr lang="en-GB" err="1"/>
              <a:t>vedkommende</a:t>
            </a:r>
            <a:r>
              <a:rPr lang="en-GB"/>
              <a:t> </a:t>
            </a:r>
            <a:r>
              <a:rPr lang="en-GB" err="1"/>
              <a:t>faktisk</a:t>
            </a:r>
            <a:r>
              <a:rPr lang="en-GB"/>
              <a:t> er </a:t>
            </a:r>
            <a:r>
              <a:rPr lang="en-GB" err="1"/>
              <a:t>ansatt</a:t>
            </a:r>
            <a:r>
              <a:rPr lang="en-GB"/>
              <a:t> – </a:t>
            </a:r>
            <a:r>
              <a:rPr lang="en-GB" err="1"/>
              <a:t>og</a:t>
            </a:r>
            <a:r>
              <a:rPr lang="en-GB"/>
              <a:t> har </a:t>
            </a:r>
            <a:r>
              <a:rPr lang="en-GB" err="1"/>
              <a:t>tilstrekkelige</a:t>
            </a:r>
            <a:r>
              <a:rPr lang="en-GB"/>
              <a:t> </a:t>
            </a:r>
            <a:r>
              <a:rPr lang="en-GB" err="1"/>
              <a:t>rettigheiter</a:t>
            </a:r>
            <a:r>
              <a:rPr lang="en-GB"/>
              <a:t> der?  </a:t>
            </a:r>
            <a:r>
              <a:rPr lang="en-GB" err="1"/>
              <a:t>Bruke</a:t>
            </a:r>
            <a:r>
              <a:rPr lang="en-GB"/>
              <a:t> </a:t>
            </a:r>
            <a:r>
              <a:rPr lang="en-GB" err="1"/>
              <a:t>eksterne</a:t>
            </a:r>
            <a:r>
              <a:rPr lang="en-GB"/>
              <a:t> </a:t>
            </a:r>
            <a:r>
              <a:rPr lang="en-GB" err="1"/>
              <a:t>autorative</a:t>
            </a:r>
            <a:r>
              <a:rPr lang="en-GB"/>
              <a:t> </a:t>
            </a:r>
            <a:r>
              <a:rPr lang="en-GB" err="1"/>
              <a:t>kjelder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 err="1"/>
              <a:t>Vurderingspunkt</a:t>
            </a:r>
            <a:r>
              <a:rPr lang="en-GB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/>
              <a:t>S</a:t>
            </a:r>
            <a:r>
              <a:rPr lang="en-NO"/>
              <a:t>kille privat og jobb. </a:t>
            </a:r>
            <a:r>
              <a:rPr lang="en-GB" err="1"/>
              <a:t>Må</a:t>
            </a:r>
            <a:r>
              <a:rPr lang="en-GB"/>
              <a:t> </a:t>
            </a:r>
            <a:r>
              <a:rPr lang="en-GB" err="1"/>
              <a:t>tenke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eID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“</a:t>
            </a:r>
            <a:r>
              <a:rPr lang="en-GB" err="1"/>
              <a:t>fysisk</a:t>
            </a:r>
            <a:r>
              <a:rPr lang="en-GB"/>
              <a:t> </a:t>
            </a:r>
            <a:r>
              <a:rPr lang="en-GB" err="1"/>
              <a:t>kropp</a:t>
            </a:r>
            <a:r>
              <a:rPr lang="en-GB"/>
              <a:t>” - D</a:t>
            </a:r>
            <a:r>
              <a:rPr lang="en-NO"/>
              <a:t>ei færraste har “jobb-pass” og “privat-pass” når dei er ute og reiser</a:t>
            </a:r>
          </a:p>
          <a:p>
            <a:pPr marL="171450" indent="-171450">
              <a:buFontTx/>
              <a:buChar char="-"/>
            </a:pPr>
            <a:r>
              <a:rPr lang="en-GB"/>
              <a:t>S</a:t>
            </a:r>
            <a:r>
              <a:rPr lang="en-NO"/>
              <a:t>terk eller svak ID (bankid kontra jobb-epost) – tenk saksbehandle barnevern-saker. </a:t>
            </a:r>
          </a:p>
          <a:p>
            <a:pPr marL="171450" indent="-171450">
              <a:buFontTx/>
              <a:buChar char="-"/>
            </a:pPr>
            <a:r>
              <a:rPr lang="en-GB"/>
              <a:t>H</a:t>
            </a:r>
            <a:r>
              <a:rPr lang="en-NO"/>
              <a:t>vilke autorative kilder ?</a:t>
            </a:r>
          </a:p>
          <a:p>
            <a:pPr marL="171450" indent="-171450">
              <a:buFontTx/>
              <a:buChar char="-"/>
            </a:pPr>
            <a:r>
              <a:rPr lang="en-GB"/>
              <a:t>B</a:t>
            </a:r>
            <a:r>
              <a:rPr lang="en-NO"/>
              <a:t>ehov for SSO mellom ansatt-tjenester ?</a:t>
            </a:r>
          </a:p>
          <a:p>
            <a:pPr marL="171450" indent="-171450">
              <a:buFontTx/>
              <a:buChar char="-"/>
            </a:pPr>
            <a:r>
              <a:rPr lang="en-NO"/>
              <a:t>I hvilken grad skal bruker involveres / få bestemme ?</a:t>
            </a:r>
          </a:p>
          <a:p>
            <a:pPr marL="171450" indent="-171450">
              <a:buFontTx/>
              <a:buChar char="-"/>
            </a:pPr>
            <a:endParaRPr lang="en-NO"/>
          </a:p>
          <a:p>
            <a:pPr marL="171450" indent="-171450">
              <a:buFontTx/>
              <a:buChar char="-"/>
            </a:pPr>
            <a:endParaRPr lang="en-NO"/>
          </a:p>
          <a:p>
            <a:pPr marL="0" indent="0">
              <a:buFontTx/>
              <a:buNone/>
            </a:pPr>
            <a:r>
              <a:rPr lang="en-NO"/>
              <a:t>= pilot,  nivå4-innlogging + altinn autorisasjon,  teneste gir opp ”altinn-rolle”,  vi lager ein selector der bruker velger kven hen vil representere akkurat no. </a:t>
            </a:r>
          </a:p>
          <a:p>
            <a:pPr marL="171450" indent="-171450">
              <a:buFontTx/>
              <a:buChar char="-"/>
            </a:pPr>
            <a:endParaRPr lang="en-NO"/>
          </a:p>
          <a:p>
            <a:endParaRPr lang="en-NO"/>
          </a:p>
          <a:p>
            <a:endParaRPr lang="en-NO"/>
          </a:p>
          <a:p>
            <a:endParaRPr lang="en-NO"/>
          </a:p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5098C-725D-E342-BD49-3928F49684F8}" type="slidenum">
              <a:rPr lang="en-NO" smtClean="0"/>
              <a:t>44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16914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69A3-FD79-40C6-AEF6-015B7F6DF18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61498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25263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Utfordringer er at sertifikatene potensielt gir vide tilganger og fremstår som for kraftfulle eller upresise, som gir sikkerhets- og </a:t>
            </a:r>
            <a:r>
              <a:rPr lang="nb-NO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tillitsmessige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utfordringer. </a:t>
            </a:r>
          </a:p>
          <a:p>
            <a:r>
              <a:rPr lang="nb-NO" b="0" i="0" dirty="0">
                <a:solidFill>
                  <a:srgbClr val="3C4043"/>
                </a:solidFill>
                <a:effectLst/>
                <a:latin typeface="Roboto"/>
              </a:rPr>
              <a:t>Forretningsmessige behovet for å autentisere virksomheter i forbindelse med datadeling (via API eller meldinger)?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9F64-198F-44BA-8261-A531113814D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7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Tilgangsstyring eller autorisasjon er en annen prosess en identifikasjon og Autentisering.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Hensikten med autorisasjon er å avgjøre om en kjent enhet skal ha tilgang til en ressurs eller tjeneste.</a:t>
            </a:r>
            <a:endParaRPr lang="nb-NO" sz="1000" b="0" dirty="0">
              <a:effectLst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9F64-198F-44BA-8261-A531113814D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088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5805-F9E6-4780-B2B0-1B7F03CF5169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66585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9F64-198F-44BA-8261-A531113814D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036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F95D3-9889-8C4A-862C-9C0ACC722092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15995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enhet kan være ulike typer entiteter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Organisatorisk enhet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Fysisk enhet som en maskin eller sensor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fysisk person er også en entitet, men ligger utenfor beskrivelsen av en enhet vi bruker i rapporten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enhet kan ha en flere </a:t>
            </a:r>
            <a:r>
              <a:rPr lang="nb-NO" sz="1200" dirty="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dentiteter knyttet til seg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Kontroll av hemmelighetene til identiteten kalles autentisering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F95D3-9889-8C4A-862C-9C0ACC722092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61528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F95D3-9889-8C4A-862C-9C0ACC722092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23098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F95D3-9889-8C4A-862C-9C0ACC722092}" type="slidenum">
              <a:rPr lang="nb-NO" smtClean="0"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726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36550" y="1241425"/>
            <a:ext cx="5995988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aseline="0" dirty="0"/>
              <a:t>Folkeregisteret gir startsignal til mange av de viktigste hendelsene i Regjeringens digitaliseringsstrategi.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12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aseline="0" dirty="0"/>
              <a:t>Et modernisert Folkeregister er mer enn ny teknologi, gått inn i motoren og fornyet alle koblinger </a:t>
            </a:r>
          </a:p>
          <a:p>
            <a:pPr marL="513425" lvl="1" indent="-171450">
              <a:buFont typeface="Arial" panose="020B0604020202020204" pitchFamily="34" charset="0"/>
              <a:buChar char="•"/>
            </a:pPr>
            <a:r>
              <a:rPr lang="nb-NO" sz="1200" baseline="0" dirty="0"/>
              <a:t>Grensesnitt inn mot helsesektoren gir umiddelbar oppdatering av fødsel og død. </a:t>
            </a:r>
          </a:p>
          <a:p>
            <a:pPr marL="513425" lvl="1" indent="-171450">
              <a:buFont typeface="Arial" panose="020B0604020202020204" pitchFamily="34" charset="0"/>
              <a:buChar char="•"/>
            </a:pPr>
            <a:r>
              <a:rPr lang="nb-NO" sz="1200" baseline="0" dirty="0"/>
              <a:t>Umiddelbar oppdatering av død, gir et aktsomhetskrav hos brukerne av registeret</a:t>
            </a:r>
          </a:p>
          <a:p>
            <a:pPr marL="513425" lvl="1" indent="-171450">
              <a:buFont typeface="Arial" panose="020B0604020202020204" pitchFamily="34" charset="0"/>
              <a:buChar char="•"/>
            </a:pPr>
            <a:r>
              <a:rPr lang="nb-NO" sz="1200" baseline="0" dirty="0"/>
              <a:t>Nytt samarbeid med Posten, felles flyttemelding gjør det enklere for borgeren</a:t>
            </a:r>
          </a:p>
          <a:p>
            <a:pPr marL="513425" lvl="1" indent="-171450">
              <a:buFont typeface="Arial" panose="020B0604020202020204" pitchFamily="34" charset="0"/>
              <a:buChar char="•"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Ny løsning for tredjelandsborgere som får opphold i Norge.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Gjenbruk av ID-kontroll, ID-dokumenter og opplysninger. Gir mindre byråkrati og kortere saksbehandlingstider. </a:t>
            </a:r>
          </a:p>
          <a:p>
            <a:pPr marL="341975" lvl="1" indent="0">
              <a:buFont typeface="Arial" panose="020B0604020202020204" pitchFamily="34" charset="0"/>
              <a:buNone/>
            </a:pPr>
            <a:endParaRPr lang="nb-NO" sz="12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Gir</a:t>
            </a:r>
            <a:r>
              <a:rPr lang="nb-NO" sz="1200" baseline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mulighet for å </a:t>
            </a:r>
            <a:r>
              <a:rPr lang="nb-NO" sz="1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bygge gode digitale tjenester basert på livshendelser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Kanskje vi i 2030 er der at du slipper å søke om barnehageplass, og at kommunen din heller bruker opplysningene i folkeregisteret til å tilby deg den plassen du har krav på. Opplysningene finnes i folkeregisteret – det er bare å ta dem i bruk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</a:t>
            </a:r>
            <a:r>
              <a:rPr lang="nb-NO" sz="1200" baseline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har lagt</a:t>
            </a:r>
            <a:r>
              <a:rPr lang="nb-NO" sz="1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til rette for nye muligheter, men det er i stor grad de som skal bruke folkeregisteret som nå må brette opp ermene og utnytte de nye mulighetene.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dirty="0">
              <a:solidFill>
                <a:srgbClr val="00B050"/>
              </a:solidFill>
              <a:effectLst/>
              <a:latin typeface="Calibri" panose="020F0502020204030204" pitchFamily="34" charset="0"/>
            </a:endParaRPr>
          </a:p>
          <a:p>
            <a:pPr marL="171450" marR="0" lvl="0" indent="-171450" algn="l" defTabSz="68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Personer med beskyttet adresse er skjermet, er vurdert å være truet på liv og helse og adressen distribueres ikke videre, men det at en har Kode 6 og 7 er tilgjengelig informasjon for brukerne av registeret. </a:t>
            </a:r>
          </a:p>
          <a:p>
            <a:pPr marL="0" marR="0" lvl="0" indent="0" algn="l" defTabSz="68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A0872-C380-4561-BB86-44E3F0E0336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631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A6AFC-30D4-4FED-8442-CAC7A20B4FF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1016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4493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Målet om grensekryssende tjeneste r- derfor er </a:t>
            </a:r>
            <a:r>
              <a:rPr lang="nb-NO" dirty="0" err="1"/>
              <a:t>forordnignen</a:t>
            </a:r>
            <a:r>
              <a:rPr lang="nb-NO" dirty="0"/>
              <a:t> laget… - byggekloss for lage </a:t>
            </a:r>
            <a:r>
              <a:rPr lang="nb-NO" dirty="0" err="1"/>
              <a:t>tjenesetr</a:t>
            </a:r>
            <a:r>
              <a:rPr lang="nb-NO" dirty="0"/>
              <a:t>.  Dvs. </a:t>
            </a:r>
            <a:r>
              <a:rPr lang="nb-NO" dirty="0" err="1"/>
              <a:t>rutienr</a:t>
            </a:r>
            <a:r>
              <a:rPr lang="nb-NO" dirty="0"/>
              <a:t> for standardisering… -- risiko håndterer.. </a:t>
            </a:r>
          </a:p>
          <a:p>
            <a:r>
              <a:rPr lang="nb-NO" dirty="0"/>
              <a:t>e-ID -   blir bedre mer kunnskap og transparens… risiko læring… noe justering, harmonisering… </a:t>
            </a:r>
          </a:p>
          <a:p>
            <a:endParaRPr lang="nb-NO" dirty="0"/>
          </a:p>
          <a:p>
            <a:r>
              <a:rPr lang="nb-NO" dirty="0"/>
              <a:t>Hva ser vi her?</a:t>
            </a:r>
          </a:p>
          <a:p>
            <a:endParaRPr lang="nb-NO" dirty="0"/>
          </a:p>
          <a:p>
            <a:r>
              <a:rPr lang="nb-NO" dirty="0"/>
              <a:t>Eidas er lovgiving hvor hensikten er å gjøre tillit mulig på tvers av sektorer basert </a:t>
            </a:r>
            <a:r>
              <a:rPr lang="nb-NO" b="1" dirty="0"/>
              <a:t>på </a:t>
            </a:r>
            <a:r>
              <a:rPr lang="nb-NO" b="1" dirty="0" err="1"/>
              <a:t>standariserte</a:t>
            </a:r>
            <a:r>
              <a:rPr lang="nb-NO" b="1" dirty="0"/>
              <a:t> </a:t>
            </a:r>
            <a:r>
              <a:rPr lang="nb-NO" b="1" dirty="0" err="1"/>
              <a:t>tillitstjenster</a:t>
            </a:r>
            <a:r>
              <a:rPr lang="nb-NO" b="1" dirty="0"/>
              <a:t> og </a:t>
            </a:r>
            <a:r>
              <a:rPr lang="nb-NO" b="1" dirty="0" err="1"/>
              <a:t>gjennsidig</a:t>
            </a:r>
            <a:r>
              <a:rPr lang="nb-NO" b="1" dirty="0"/>
              <a:t> annerkjennelse av e-ID.     Finans, </a:t>
            </a:r>
            <a:r>
              <a:rPr lang="nb-NO" b="1" dirty="0" err="1"/>
              <a:t>ehandel</a:t>
            </a:r>
            <a:r>
              <a:rPr lang="nb-NO" b="1" dirty="0"/>
              <a:t> </a:t>
            </a:r>
            <a:r>
              <a:rPr lang="nb-NO" b="1" dirty="0" err="1"/>
              <a:t>osv</a:t>
            </a:r>
            <a:r>
              <a:rPr lang="nb-NO" b="1" dirty="0"/>
              <a:t>…  inkl. i </a:t>
            </a:r>
            <a:r>
              <a:rPr lang="nb-NO" b="1" dirty="0" err="1"/>
              <a:t>off.sektor</a:t>
            </a:r>
            <a:endParaRPr lang="nb-NO" b="1" dirty="0"/>
          </a:p>
          <a:p>
            <a:endParaRPr lang="nb-NO" dirty="0"/>
          </a:p>
          <a:p>
            <a:r>
              <a:rPr lang="nb-NO" dirty="0" err="1"/>
              <a:t>Tidlinjen</a:t>
            </a:r>
            <a:r>
              <a:rPr lang="nb-NO" dirty="0"/>
              <a:t> viser at dette har vi jobbet med lenge.   Og her </a:t>
            </a:r>
            <a:r>
              <a:rPr lang="nb-NO" dirty="0" err="1"/>
              <a:t>vses</a:t>
            </a:r>
            <a:r>
              <a:rPr lang="nb-NO" dirty="0"/>
              <a:t> kun før 2014 – også eldre </a:t>
            </a:r>
            <a:r>
              <a:rPr lang="nb-NO" dirty="0" err="1"/>
              <a:t>arb</a:t>
            </a:r>
            <a:r>
              <a:rPr lang="nb-NO" dirty="0"/>
              <a:t>  Storskalapiloter (stork fra </a:t>
            </a:r>
            <a:r>
              <a:rPr lang="nb-NO" dirty="0" err="1"/>
              <a:t>ca</a:t>
            </a:r>
            <a:r>
              <a:rPr lang="nb-NO" dirty="0"/>
              <a:t> 2008 -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Secure Identity Across Borders Linked) - </a:t>
            </a:r>
            <a:r>
              <a:rPr lang="nb-NO" dirty="0"/>
              <a:t>som ligger foran selve lov </a:t>
            </a:r>
            <a:r>
              <a:rPr lang="nb-NO" dirty="0" err="1"/>
              <a:t>prossen</a:t>
            </a:r>
            <a:endParaRPr lang="nb-NO" dirty="0"/>
          </a:p>
          <a:p>
            <a:endParaRPr lang="nb-NO" dirty="0"/>
          </a:p>
          <a:p>
            <a:r>
              <a:rPr lang="nb-NO" dirty="0"/>
              <a:t>VERKTØY for å bygge tillit på </a:t>
            </a:r>
            <a:r>
              <a:rPr lang="nb-NO" b="1" dirty="0"/>
              <a:t>tvers av sektorer og landegrenser</a:t>
            </a:r>
            <a:r>
              <a:rPr lang="nb-NO" dirty="0"/>
              <a:t>.  Gjøres vha. standardiserte tillitstjenester – definere standarder kjent nivå.  Og forstå e-ID... Nå for offentlig, håper også for andre </a:t>
            </a:r>
            <a:r>
              <a:rPr lang="nb-NO" dirty="0" err="1"/>
              <a:t>sekotrer</a:t>
            </a:r>
            <a:r>
              <a:rPr lang="nb-NO" dirty="0"/>
              <a:t>… </a:t>
            </a:r>
          </a:p>
          <a:p>
            <a:endParaRPr lang="nb-NO" dirty="0"/>
          </a:p>
          <a:p>
            <a:r>
              <a:rPr lang="nb-NO" dirty="0"/>
              <a:t>STARTET med storskalapiloter – har tatt </a:t>
            </a:r>
            <a:r>
              <a:rPr lang="nb-NO" b="1" dirty="0"/>
              <a:t>lang tid – mye arbeid, tanker – ikke kjapt påfunn. </a:t>
            </a:r>
          </a:p>
          <a:p>
            <a:r>
              <a:rPr lang="nb-NO" dirty="0"/>
              <a:t>2014 loven vedtatt</a:t>
            </a:r>
          </a:p>
          <a:p>
            <a:r>
              <a:rPr lang="nb-NO" dirty="0"/>
              <a:t>2015 frivillig å anerkjenne</a:t>
            </a:r>
          </a:p>
          <a:p>
            <a:r>
              <a:rPr lang="nb-NO" dirty="0"/>
              <a:t>2016 tillits </a:t>
            </a:r>
            <a:r>
              <a:rPr lang="nb-NO" dirty="0" err="1"/>
              <a:t>tjenster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13234-BD80-402C-86BC-BBACA70EB11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521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Forordning – «som den er» (jf. </a:t>
            </a:r>
            <a:r>
              <a:rPr lang="nb-NO" err="1"/>
              <a:t>pvf</a:t>
            </a:r>
            <a:r>
              <a:rPr lang="nb-NO"/>
              <a:t>)</a:t>
            </a:r>
          </a:p>
          <a:p>
            <a:endParaRPr lang="nb-NO"/>
          </a:p>
          <a:p>
            <a:r>
              <a:rPr lang="nb-NO"/>
              <a:t>Grenseoverskridende – dels gjennom marked, og dels for </a:t>
            </a:r>
            <a:r>
              <a:rPr lang="nb-NO" err="1"/>
              <a:t>off.forvaltning</a:t>
            </a:r>
            <a:r>
              <a:rPr lang="nb-NO"/>
              <a:t>.  </a:t>
            </a:r>
          </a:p>
          <a:p>
            <a:endParaRPr lang="nb-NO"/>
          </a:p>
          <a:p>
            <a:r>
              <a:rPr lang="nb-NO"/>
              <a:t>To deler.  Her mest om kapittel 2, en god del om kapittel 3, lite om </a:t>
            </a:r>
            <a:r>
              <a:rPr lang="nb-NO" err="1"/>
              <a:t>kap</a:t>
            </a:r>
            <a:r>
              <a:rPr lang="nb-NO"/>
              <a:t> 4.</a:t>
            </a:r>
          </a:p>
          <a:p>
            <a:r>
              <a:rPr lang="nb-NO"/>
              <a:t>Dessuten noen særkrav til </a:t>
            </a:r>
            <a:r>
              <a:rPr lang="nb-NO" err="1"/>
              <a:t>off.sektor</a:t>
            </a:r>
            <a:r>
              <a:rPr lang="nb-NO"/>
              <a:t>, kommer tilbake til dem.  E-signaturer,</a:t>
            </a:r>
            <a:r>
              <a:rPr lang="nb-NO" baseline="0"/>
              <a:t> formater.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5E78F-CACE-4F25-8E87-4381B5B52E38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232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Nå er vi i kapittel 2.  </a:t>
            </a:r>
          </a:p>
          <a:p>
            <a:r>
              <a:rPr lang="nb-NO"/>
              <a:t>Regler om e-ID er helt nytt i lovverk, ikke i e-</a:t>
            </a:r>
            <a:r>
              <a:rPr lang="nb-NO" err="1"/>
              <a:t>signdirektivet</a:t>
            </a:r>
            <a:r>
              <a:rPr lang="nb-NO"/>
              <a:t>. </a:t>
            </a:r>
          </a:p>
          <a:p>
            <a:r>
              <a:rPr lang="nb-NO"/>
              <a:t> - Nivåbeskrivelse.  Det er helt nytt. Skal bidra til samhandling.  </a:t>
            </a:r>
          </a:p>
          <a:p>
            <a:r>
              <a:rPr lang="nb-NO"/>
              <a:t> - GRATIS utveksling.  lø</a:t>
            </a:r>
          </a:p>
          <a:p>
            <a:r>
              <a:rPr lang="nb-NO"/>
              <a:t>Gjelder </a:t>
            </a:r>
            <a:r>
              <a:rPr lang="nb-NO" b="1"/>
              <a:t>autentiseringen</a:t>
            </a:r>
            <a:r>
              <a:rPr lang="nb-NO"/>
              <a:t>..</a:t>
            </a:r>
          </a:p>
          <a:p>
            <a:r>
              <a:rPr lang="nb-NO"/>
              <a:t>Viktig – gjenkjennelsen…</a:t>
            </a:r>
          </a:p>
          <a:p>
            <a:endParaRPr lang="nb-NO"/>
          </a:p>
          <a:p>
            <a:r>
              <a:rPr lang="nb-NO"/>
              <a:t>4 -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13234-BD80-402C-86BC-BBACA70EB11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78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 dirty="0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6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6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6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13D6C6F-DC51-408D-AD35-0B2ACDC85CF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180000" rIns="0" bIns="0" rtlCol="0" anchor="t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186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00803B-2471-4E16-9D1A-15B63D66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45138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BDE6C-B2A0-4CAC-9E82-0CC0D0637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7ACAD-2A00-4A3B-A4B2-858D24BB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679" y="8475134"/>
            <a:ext cx="3657243" cy="486833"/>
          </a:xfrm>
          <a:prstGeom prst="rect">
            <a:avLst/>
          </a:prstGeom>
        </p:spPr>
        <p:txBody>
          <a:bodyPr/>
          <a:lstStyle/>
          <a:p>
            <a:fld id="{032846C5-7D4C-4814-91D1-043B04FFCD5F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9344895-DC65-4425-81C3-E77E8F8CE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491" y="2434167"/>
            <a:ext cx="14019431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203864"/>
              </a:buClr>
              <a:defRPr sz="3200"/>
            </a:lvl1pPr>
            <a:lvl2pPr>
              <a:buClr>
                <a:srgbClr val="203864"/>
              </a:buClr>
              <a:defRPr sz="2666"/>
            </a:lvl2pPr>
            <a:lvl3pPr>
              <a:buClr>
                <a:srgbClr val="203864"/>
              </a:buClr>
              <a:defRPr sz="2400"/>
            </a:lvl3pPr>
            <a:lvl4pPr>
              <a:buClr>
                <a:srgbClr val="203864"/>
              </a:buClr>
              <a:defRPr sz="2133"/>
            </a:lvl4pPr>
            <a:lvl5pPr>
              <a:buClr>
                <a:srgbClr val="203864"/>
              </a:buCl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0BD9F5-F7E0-43B1-A642-BD221B209A0A}"/>
              </a:ext>
            </a:extLst>
          </p:cNvPr>
          <p:cNvSpPr txBox="1"/>
          <p:nvPr userDrawn="1"/>
        </p:nvSpPr>
        <p:spPr>
          <a:xfrm>
            <a:off x="1117491" y="1699491"/>
            <a:ext cx="10583036" cy="55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018"/>
          </a:p>
        </p:txBody>
      </p:sp>
    </p:spTree>
    <p:extLst>
      <p:ext uri="{BB962C8B-B14F-4D97-AF65-F5344CB8AC3E}">
        <p14:creationId xmlns:p14="http://schemas.microsoft.com/office/powerpoint/2010/main" val="3727691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722" r:id="rId19"/>
    <p:sldLayoutId id="2147483651" r:id="rId20"/>
    <p:sldLayoutId id="2147483671" r:id="rId21"/>
    <p:sldLayoutId id="2147483748" r:id="rId22"/>
    <p:sldLayoutId id="2147483749" r:id="rId23"/>
    <p:sldLayoutId id="2147483750" r:id="rId2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ur-lex.europa.eu/eli/reg/2014/910/oj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eur-lex.europa.eu/legal-content/DA/TXT/?uri=CELEX:31999L009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eu/32015r1502" TargetMode="External"/><Relationship Id="rId2" Type="http://schemas.openxmlformats.org/officeDocument/2006/relationships/hyperlink" Target="https://lovdata.no/eu/32014r0910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microsoft.com/office/2007/relationships/hdphoto" Target="../media/hdphoto7.wdp"/><Relationship Id="rId4" Type="http://schemas.openxmlformats.org/officeDocument/2006/relationships/image" Target="../media/image57.png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420238979/90242168a7" TargetMode="Externa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79.emf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8.xml"/><Relationship Id="rId7" Type="http://schemas.openxmlformats.org/officeDocument/2006/relationships/image" Target="../media/image90.emf"/><Relationship Id="rId12" Type="http://schemas.openxmlformats.org/officeDocument/2006/relationships/image" Target="../media/image95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4.pn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93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10.xml"/><Relationship Id="rId7" Type="http://schemas.openxmlformats.org/officeDocument/2006/relationships/image" Target="../media/image90.emf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3.png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2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5.wdp"/><Relationship Id="rId18" Type="http://schemas.openxmlformats.org/officeDocument/2006/relationships/image" Target="../media/image40.png"/><Relationship Id="rId3" Type="http://schemas.openxmlformats.org/officeDocument/2006/relationships/image" Target="../media/image30.png"/><Relationship Id="rId21" Type="http://schemas.openxmlformats.org/officeDocument/2006/relationships/image" Target="../media/image43.png"/><Relationship Id="rId7" Type="http://schemas.microsoft.com/office/2007/relationships/hdphoto" Target="../media/hdphoto2.wdp"/><Relationship Id="rId12" Type="http://schemas.openxmlformats.org/officeDocument/2006/relationships/image" Target="../media/image35.jpe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8C20A48-9FA4-4C14-A361-E46B3567F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</p:spPr>
        <p:txBody>
          <a:bodyPr/>
          <a:lstStyle/>
          <a:p>
            <a:r>
              <a:rPr lang="nb-NO" dirty="0"/>
              <a:t>Den nye generasjonen e-Identiteter</a:t>
            </a:r>
          </a:p>
        </p:txBody>
      </p:sp>
    </p:spTree>
    <p:extLst>
      <p:ext uri="{BB962C8B-B14F-4D97-AF65-F5344CB8AC3E}">
        <p14:creationId xmlns:p14="http://schemas.microsoft.com/office/powerpoint/2010/main" val="29250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 </a:t>
            </a:r>
            <a:r>
              <a:rPr lang="nb-NO" dirty="0" err="1"/>
              <a:t>eIDAS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/>
              <a:t>Forordning </a:t>
            </a:r>
            <a:r>
              <a:rPr lang="nb-NO">
                <a:hlinkClick r:id="rId3"/>
              </a:rPr>
              <a:t>910/2014</a:t>
            </a:r>
            <a:endParaRPr lang="nb-NO"/>
          </a:p>
          <a:p>
            <a:pPr lvl="1"/>
            <a:r>
              <a:rPr lang="nb-NO"/>
              <a:t>EU-forordning, inntatt i norsk rett av Stortinget 15.06.2018</a:t>
            </a:r>
          </a:p>
          <a:p>
            <a:pPr lvl="2"/>
            <a:r>
              <a:rPr lang="nb-NO"/>
              <a:t>Erstatter e-signaturdirektivet (</a:t>
            </a:r>
            <a:r>
              <a:rPr lang="nb-NO">
                <a:hlinkClick r:id="rId4"/>
              </a:rPr>
              <a:t>1993/93</a:t>
            </a:r>
            <a:r>
              <a:rPr lang="nb-NO"/>
              <a:t>)</a:t>
            </a:r>
          </a:p>
          <a:p>
            <a:pPr lvl="1"/>
            <a:endParaRPr lang="nb-NO"/>
          </a:p>
          <a:p>
            <a:pPr lvl="1"/>
            <a:r>
              <a:rPr lang="nb-NO"/>
              <a:t>Formål</a:t>
            </a:r>
          </a:p>
          <a:p>
            <a:pPr lvl="2"/>
            <a:r>
              <a:rPr lang="nb-NO"/>
              <a:t>Bygge tillit</a:t>
            </a:r>
          </a:p>
          <a:p>
            <a:pPr lvl="2"/>
            <a:r>
              <a:rPr lang="nb-NO"/>
              <a:t>Etablere grenseoverskridende tjenester</a:t>
            </a:r>
          </a:p>
          <a:p>
            <a:pPr lvl="2"/>
            <a:endParaRPr lang="nb-NO"/>
          </a:p>
          <a:p>
            <a:pPr lvl="1"/>
            <a:r>
              <a:rPr lang="nb-NO"/>
              <a:t>Inndeling</a:t>
            </a:r>
          </a:p>
          <a:p>
            <a:pPr lvl="2"/>
            <a:r>
              <a:rPr lang="nb-NO" b="1"/>
              <a:t>e-ID (kapittel 2, art 6-12) </a:t>
            </a:r>
            <a:r>
              <a:rPr lang="nb-NO"/>
              <a:t>– offentlig sektor</a:t>
            </a:r>
          </a:p>
          <a:p>
            <a:pPr lvl="2"/>
            <a:r>
              <a:rPr lang="nb-NO" b="1"/>
              <a:t>Tillitstjenester (kapittel 3, art 13-45) </a:t>
            </a:r>
            <a:r>
              <a:rPr lang="nb-NO"/>
              <a:t>– hele samfunnet</a:t>
            </a:r>
          </a:p>
          <a:p>
            <a:pPr lvl="2"/>
            <a:r>
              <a:rPr lang="nb-NO"/>
              <a:t>Elektroniske dokumenter (kapittel 4, art 46) </a:t>
            </a:r>
          </a:p>
          <a:p>
            <a:pPr lvl="2"/>
            <a:endParaRPr lang="nb-NO"/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351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eIDAS</a:t>
            </a:r>
            <a:r>
              <a:rPr lang="nb-NO" dirty="0"/>
              <a:t>’ regler om e-ID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Tre </a:t>
            </a:r>
            <a:r>
              <a:rPr lang="nb-NO" b="1"/>
              <a:t>teknologinøytrale</a:t>
            </a:r>
            <a:r>
              <a:rPr lang="nb-NO"/>
              <a:t> </a:t>
            </a:r>
            <a:r>
              <a:rPr lang="nb-NO" b="1"/>
              <a:t>sikkerhetsnivåer defineres</a:t>
            </a:r>
          </a:p>
          <a:p>
            <a:pPr lvl="1"/>
            <a:r>
              <a:rPr lang="nb-NO"/>
              <a:t>Høy – krav om legitimasjon og sammenligning med person</a:t>
            </a:r>
          </a:p>
          <a:p>
            <a:pPr lvl="1"/>
            <a:r>
              <a:rPr lang="nb-NO"/>
              <a:t>Betydelig – «</a:t>
            </a:r>
            <a:r>
              <a:rPr lang="nb-NO" err="1"/>
              <a:t>verified</a:t>
            </a:r>
            <a:r>
              <a:rPr lang="nb-NO"/>
              <a:t> to be in </a:t>
            </a:r>
            <a:r>
              <a:rPr lang="nb-NO" err="1"/>
              <a:t>possesion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evidence</a:t>
            </a:r>
            <a:r>
              <a:rPr lang="nb-NO"/>
              <a:t> …» </a:t>
            </a:r>
          </a:p>
          <a:p>
            <a:pPr lvl="1"/>
            <a:r>
              <a:rPr lang="nb-NO"/>
              <a:t>Lav – «</a:t>
            </a:r>
            <a:r>
              <a:rPr lang="en-US"/>
              <a:t>may be assumed that the person claiming the identity is one and the same</a:t>
            </a:r>
            <a:r>
              <a:rPr lang="nb-NO"/>
              <a:t>» </a:t>
            </a:r>
          </a:p>
          <a:p>
            <a:r>
              <a:rPr lang="nb-NO" b="1"/>
              <a:t>Pliktig anerkjennelse </a:t>
            </a:r>
            <a:r>
              <a:rPr lang="nb-NO"/>
              <a:t>for </a:t>
            </a:r>
            <a:r>
              <a:rPr lang="nb-NO" b="1"/>
              <a:t>meldt</a:t>
            </a:r>
            <a:r>
              <a:rPr lang="nb-NO"/>
              <a:t> e-ID på nivå høyt og betydelig</a:t>
            </a:r>
          </a:p>
          <a:p>
            <a:pPr lvl="1"/>
            <a:r>
              <a:rPr lang="nb-NO"/>
              <a:t>For tjenester som bruker disse nivåer, i </a:t>
            </a:r>
            <a:r>
              <a:rPr lang="nb-NO" err="1"/>
              <a:t>off.sektor</a:t>
            </a:r>
            <a:endParaRPr lang="nb-NO"/>
          </a:p>
          <a:p>
            <a:r>
              <a:rPr lang="nb-NO"/>
              <a:t>Tilsynskrav/revisjon</a:t>
            </a:r>
          </a:p>
          <a:p>
            <a:pPr lvl="1"/>
            <a:r>
              <a:rPr lang="nb-NO"/>
              <a:t>Krav om </a:t>
            </a:r>
            <a:r>
              <a:rPr lang="nb-NO" b="1"/>
              <a:t>ekstern</a:t>
            </a:r>
            <a:r>
              <a:rPr lang="nb-NO"/>
              <a:t> revisjon for høyeste e-ID-nivå</a:t>
            </a:r>
          </a:p>
          <a:p>
            <a:pPr lvl="1"/>
            <a:r>
              <a:rPr lang="nb-NO"/>
              <a:t>Skal være </a:t>
            </a:r>
            <a:r>
              <a:rPr lang="nb-NO" b="1"/>
              <a:t>tilsyn</a:t>
            </a:r>
            <a:r>
              <a:rPr lang="nb-NO"/>
              <a:t> for meldte e-ID-ordninger – nasjonal utforming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447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3C2585-6CCC-4661-BCE7-64E02C1E0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eIDAS</a:t>
            </a:r>
            <a:r>
              <a:rPr lang="nb-NO" dirty="0"/>
              <a:t>’ regler om e-ID - meldingsprosess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EE94BC-C795-4766-8032-9A432FBCE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Tredelt prosess</a:t>
            </a:r>
          </a:p>
          <a:p>
            <a:pPr lvl="1"/>
            <a:r>
              <a:rPr lang="nb-NO" dirty="0"/>
              <a:t>For-melding (pre-</a:t>
            </a:r>
            <a:r>
              <a:rPr lang="nb-NO" dirty="0" err="1"/>
              <a:t>notification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Fagfellevurdering</a:t>
            </a:r>
          </a:p>
          <a:p>
            <a:pPr lvl="1"/>
            <a:r>
              <a:rPr lang="nb-NO" dirty="0"/>
              <a:t>Melding til Kommisjonen (selvdeklarasjon), oppføring på liste</a:t>
            </a:r>
          </a:p>
          <a:p>
            <a:endParaRPr lang="nb-NO" dirty="0"/>
          </a:p>
          <a:p>
            <a:r>
              <a:rPr lang="nb-NO" dirty="0"/>
              <a:t>Effekt</a:t>
            </a:r>
          </a:p>
          <a:p>
            <a:pPr lvl="1"/>
            <a:r>
              <a:rPr lang="nb-NO" dirty="0"/>
              <a:t>E-ID-ens sikkerhetsnivå fastsettes</a:t>
            </a:r>
          </a:p>
          <a:p>
            <a:pPr lvl="1"/>
            <a:r>
              <a:rPr lang="nb-NO" dirty="0"/>
              <a:t>E-ID-en omfattes av gjensidig anerkjennelsesplikt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82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466495-39AA-4EC8-8DAC-9E44DDCA7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757682"/>
            <a:ext cx="12295197" cy="692497"/>
          </a:xfrm>
        </p:spPr>
        <p:txBody>
          <a:bodyPr/>
          <a:lstStyle/>
          <a:p>
            <a:r>
              <a:rPr lang="nb-NO" dirty="0"/>
              <a:t>Norske regler – selvstendige norske sikkerhetsnivåer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E44FE46-CAFC-4243-90CB-E58F275D74D9}"/>
              </a:ext>
            </a:extLst>
          </p:cNvPr>
          <p:cNvSpPr txBox="1"/>
          <p:nvPr/>
        </p:nvSpPr>
        <p:spPr>
          <a:xfrm>
            <a:off x="1774684" y="2691261"/>
            <a:ext cx="12193979" cy="566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/>
              <a:t>lov om elektroniske tillitstjenester</a:t>
            </a:r>
          </a:p>
          <a:p>
            <a:r>
              <a:rPr lang="nb-NO" dirty="0"/>
              <a:t>§ 1 F</a:t>
            </a: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orordning </a:t>
            </a:r>
            <a:r>
              <a:rPr lang="nb-NO" b="0" i="0" u="none" strike="noStrike" dirty="0">
                <a:solidFill>
                  <a:srgbClr val="097AC0"/>
                </a:solidFill>
                <a:effectLst/>
                <a:latin typeface="Helvetica Neue"/>
                <a:hlinkClick r:id="rId2"/>
              </a:rPr>
              <a:t>(EU) nr. 910/2014</a:t>
            </a:r>
            <a:r>
              <a:rPr lang="nb-NO" b="0" i="0" u="none" strike="noStrike" dirty="0">
                <a:solidFill>
                  <a:srgbClr val="097AC0"/>
                </a:solidFill>
                <a:effectLst/>
                <a:latin typeface="Helvetica Neue"/>
              </a:rPr>
              <a:t> </a:t>
            </a:r>
            <a:r>
              <a:rPr lang="nb-NO" b="0" i="0" u="none" strike="noStrike" dirty="0">
                <a:effectLst/>
                <a:latin typeface="Helvetica Neue"/>
              </a:rPr>
              <a:t>(eIDAS) gjelder i Norge</a:t>
            </a:r>
          </a:p>
          <a:p>
            <a:r>
              <a:rPr lang="nb-NO" dirty="0">
                <a:latin typeface="Helvetica Neue"/>
              </a:rPr>
              <a:t>§ 2 Etablering av frivillige godkjenningsordninger eller selvdeklarasjonsordninger</a:t>
            </a:r>
          </a:p>
          <a:p>
            <a:r>
              <a:rPr lang="nb-NO" dirty="0">
                <a:latin typeface="Helvetica Neue"/>
              </a:rPr>
              <a:t>	</a:t>
            </a:r>
            <a:r>
              <a:rPr lang="nb-NO" b="1" dirty="0">
                <a:latin typeface="Helvetica Neue"/>
              </a:rPr>
              <a:t>Selvdeklarasjonsforskriften</a:t>
            </a:r>
          </a:p>
          <a:p>
            <a:r>
              <a:rPr lang="nb-NO" dirty="0">
                <a:latin typeface="Helvetica Neue"/>
              </a:rPr>
              <a:t>		</a:t>
            </a:r>
            <a:r>
              <a:rPr lang="nb-NO" b="1" dirty="0">
                <a:latin typeface="Helvetica Neue"/>
              </a:rPr>
              <a:t>Del I – formål og definisjoner (§§ 1 - 2) </a:t>
            </a:r>
          </a:p>
          <a:p>
            <a:r>
              <a:rPr lang="nb-NO" dirty="0">
                <a:solidFill>
                  <a:srgbClr val="333333"/>
                </a:solidFill>
                <a:latin typeface="Helvetica Neue"/>
              </a:rPr>
              <a:t>		-D</a:t>
            </a: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efinere sikkerhetsnivåer og tilsynsregime i Norge</a:t>
            </a:r>
            <a:endParaRPr lang="nb-NO" dirty="0">
              <a:latin typeface="Helvetica Neue"/>
            </a:endParaRPr>
          </a:p>
          <a:p>
            <a:r>
              <a:rPr lang="nb-NO" dirty="0">
                <a:latin typeface="Helvetica Neue"/>
              </a:rPr>
              <a:t>		</a:t>
            </a:r>
            <a:r>
              <a:rPr lang="nb-NO" b="1" dirty="0">
                <a:latin typeface="Helvetica Neue"/>
              </a:rPr>
              <a:t>Del II – selvdeklarasjon av eID-ordninger (§§ 3 - 16) </a:t>
            </a:r>
          </a:p>
          <a:p>
            <a:r>
              <a:rPr lang="nb-NO" dirty="0">
                <a:latin typeface="Helvetica Neue"/>
              </a:rPr>
              <a:t>		-NKOM tillitsorgan i Norge</a:t>
            </a:r>
          </a:p>
          <a:p>
            <a:r>
              <a:rPr lang="nb-NO" dirty="0">
                <a:latin typeface="Helvetica Neue"/>
              </a:rPr>
              <a:t>		</a:t>
            </a:r>
            <a:r>
              <a:rPr lang="nb-NO" b="1" dirty="0">
                <a:latin typeface="Helvetica Neue"/>
              </a:rPr>
              <a:t>Del III – Sikkerhetsnivåer for ordninger for elektronisk identifikasjon 		for fysiske personer (§§ 17 - 21)</a:t>
            </a:r>
          </a:p>
          <a:p>
            <a:r>
              <a:rPr lang="nb-NO" dirty="0">
                <a:latin typeface="Helvetica Neue"/>
              </a:rPr>
              <a:t>		-Gjenbruk av kravsettet i identifikasjonsnivåforskriften </a:t>
            </a:r>
            <a:r>
              <a:rPr lang="nb-NO" b="1" i="1" u="none" strike="noStrike" dirty="0">
                <a:solidFill>
                  <a:srgbClr val="097AC0"/>
                </a:solidFill>
                <a:effectLst/>
                <a:latin typeface="Helvetica Neue"/>
                <a:hlinkClick r:id="rId3"/>
              </a:rPr>
              <a:t>(EU) 2015/1502</a:t>
            </a:r>
            <a:r>
              <a:rPr lang="nb-NO" b="1" i="1" dirty="0">
                <a:solidFill>
                  <a:srgbClr val="333333"/>
                </a:solidFill>
                <a:effectLst/>
                <a:latin typeface="Helvetica Neue"/>
              </a:rPr>
              <a:t>)</a:t>
            </a:r>
          </a:p>
          <a:p>
            <a:r>
              <a:rPr lang="nb-NO" i="1" dirty="0">
                <a:solidFill>
                  <a:srgbClr val="333333"/>
                </a:solidFill>
                <a:latin typeface="Helvetica Neue"/>
              </a:rPr>
              <a:t>		-Norske tilpasninger</a:t>
            </a:r>
          </a:p>
          <a:p>
            <a:r>
              <a:rPr lang="nb-NO" i="0" dirty="0">
                <a:solidFill>
                  <a:srgbClr val="333333"/>
                </a:solidFill>
                <a:effectLst/>
                <a:latin typeface="Helvetica Neue"/>
              </a:rPr>
              <a:t>		-Entydig kobling til Folkeregistrert person</a:t>
            </a:r>
          </a:p>
          <a:p>
            <a:r>
              <a:rPr lang="nb-NO" dirty="0">
                <a:solidFill>
                  <a:srgbClr val="333333"/>
                </a:solidFill>
                <a:latin typeface="Helvetica Neue"/>
              </a:rPr>
              <a:t>		-For Høyt – Pass og ID-kort som dokument </a:t>
            </a:r>
            <a:endParaRPr lang="nb-NO" i="0" dirty="0">
              <a:solidFill>
                <a:srgbClr val="333333"/>
              </a:solidFill>
              <a:effectLst/>
              <a:latin typeface="Helvetica Neue"/>
            </a:endParaRPr>
          </a:p>
          <a:p>
            <a:endParaRPr lang="nb-NO" dirty="0">
              <a:latin typeface="Helvetica Neue"/>
            </a:endParaRPr>
          </a:p>
          <a:p>
            <a:endParaRPr lang="nb-NO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598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52FE19B-EC92-4813-BC10-5F443A89E5E0}"/>
              </a:ext>
            </a:extLst>
          </p:cNvPr>
          <p:cNvSpPr/>
          <p:nvPr/>
        </p:nvSpPr>
        <p:spPr>
          <a:xfrm>
            <a:off x="1925931" y="2298597"/>
            <a:ext cx="11329639" cy="1935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81C96F44-07CD-4D1E-A666-C8B015109C83}"/>
              </a:ext>
            </a:extLst>
          </p:cNvPr>
          <p:cNvSpPr/>
          <p:nvPr/>
        </p:nvSpPr>
        <p:spPr>
          <a:xfrm>
            <a:off x="6279308" y="2922752"/>
            <a:ext cx="2622884" cy="440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KMD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F8628EE-91A8-4CB9-807E-E8B39F4F209B}"/>
              </a:ext>
            </a:extLst>
          </p:cNvPr>
          <p:cNvSpPr txBox="1"/>
          <p:nvPr/>
        </p:nvSpPr>
        <p:spPr>
          <a:xfrm>
            <a:off x="4579923" y="2387805"/>
            <a:ext cx="7125628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Lov om tillitstjenester, forskrifter og rammeverk</a:t>
            </a: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B33F5092-83A1-43D7-B7B9-A8CBB4FCD3D9}"/>
              </a:ext>
            </a:extLst>
          </p:cNvPr>
          <p:cNvCxnSpPr>
            <a:cxnSpLocks/>
          </p:cNvCxnSpPr>
          <p:nvPr/>
        </p:nvCxnSpPr>
        <p:spPr>
          <a:xfrm>
            <a:off x="2543094" y="3510107"/>
            <a:ext cx="970156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ktangel 13">
            <a:extLst>
              <a:ext uri="{FF2B5EF4-FFF2-40B4-BE49-F238E27FC236}">
                <a16:creationId xmlns:a16="http://schemas.microsoft.com/office/drawing/2014/main" id="{DBD6E7CA-0201-4071-901C-7F74F49927F7}"/>
              </a:ext>
            </a:extLst>
          </p:cNvPr>
          <p:cNvSpPr/>
          <p:nvPr/>
        </p:nvSpPr>
        <p:spPr>
          <a:xfrm>
            <a:off x="6279308" y="3623292"/>
            <a:ext cx="2622884" cy="440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DIGDIR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BA3FE14-8C7D-4F4E-B853-915A3E25C607}"/>
              </a:ext>
            </a:extLst>
          </p:cNvPr>
          <p:cNvSpPr/>
          <p:nvPr/>
        </p:nvSpPr>
        <p:spPr>
          <a:xfrm>
            <a:off x="1925935" y="5082435"/>
            <a:ext cx="4353377" cy="11246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99062CBC-ADF0-4D47-8E85-1B2965FC0249}"/>
              </a:ext>
            </a:extLst>
          </p:cNvPr>
          <p:cNvSpPr txBox="1"/>
          <p:nvPr/>
        </p:nvSpPr>
        <p:spPr>
          <a:xfrm>
            <a:off x="2168427" y="5116185"/>
            <a:ext cx="4110885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Selvdeklarering – norske nivå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A3C8F4A6-B339-49A1-9540-C91FCB800925}"/>
              </a:ext>
            </a:extLst>
          </p:cNvPr>
          <p:cNvSpPr/>
          <p:nvPr/>
        </p:nvSpPr>
        <p:spPr>
          <a:xfrm>
            <a:off x="2912427" y="5602042"/>
            <a:ext cx="2622884" cy="440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NKOM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CF887CCF-D2BC-4D1A-83E2-8FD0C82C3967}"/>
              </a:ext>
            </a:extLst>
          </p:cNvPr>
          <p:cNvSpPr/>
          <p:nvPr/>
        </p:nvSpPr>
        <p:spPr>
          <a:xfrm>
            <a:off x="1968660" y="6318196"/>
            <a:ext cx="4353377" cy="10831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B7D5EF47-1147-48DB-AE94-69C66D7553B3}"/>
              </a:ext>
            </a:extLst>
          </p:cNvPr>
          <p:cNvSpPr txBox="1"/>
          <p:nvPr/>
        </p:nvSpPr>
        <p:spPr>
          <a:xfrm>
            <a:off x="1925933" y="6299569"/>
            <a:ext cx="4353377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Melding - EU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0551326E-CB58-4FFB-B57F-49BC2C9DD62D}"/>
              </a:ext>
            </a:extLst>
          </p:cNvPr>
          <p:cNvSpPr/>
          <p:nvPr/>
        </p:nvSpPr>
        <p:spPr>
          <a:xfrm>
            <a:off x="2833907" y="6781249"/>
            <a:ext cx="2622884" cy="440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Digdir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7E6C5CE1-F342-4450-B9C7-D7F0DA47049C}"/>
              </a:ext>
            </a:extLst>
          </p:cNvPr>
          <p:cNvSpPr/>
          <p:nvPr/>
        </p:nvSpPr>
        <p:spPr>
          <a:xfrm>
            <a:off x="8902193" y="5084975"/>
            <a:ext cx="4353377" cy="11246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3A5128EA-5929-453F-BA68-39F322C96FA1}"/>
              </a:ext>
            </a:extLst>
          </p:cNvPr>
          <p:cNvSpPr/>
          <p:nvPr/>
        </p:nvSpPr>
        <p:spPr>
          <a:xfrm>
            <a:off x="9888685" y="5604582"/>
            <a:ext cx="2622884" cy="440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NKOM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5D9ACCA0-2598-4CF1-B614-41D17D7DF34C}"/>
              </a:ext>
            </a:extLst>
          </p:cNvPr>
          <p:cNvSpPr txBox="1"/>
          <p:nvPr/>
        </p:nvSpPr>
        <p:spPr>
          <a:xfrm>
            <a:off x="8902193" y="5088103"/>
            <a:ext cx="4353377" cy="440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/>
              <a:t>Samsvarsrevisjon - tilsyn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6590DF9C-0921-4C3A-82D3-5A3ECF131E84}"/>
              </a:ext>
            </a:extLst>
          </p:cNvPr>
          <p:cNvSpPr/>
          <p:nvPr/>
        </p:nvSpPr>
        <p:spPr>
          <a:xfrm>
            <a:off x="8902193" y="6318196"/>
            <a:ext cx="4353377" cy="11246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E9DBD900-D3F4-4BD3-B16E-F7F7D769DF76}"/>
              </a:ext>
            </a:extLst>
          </p:cNvPr>
          <p:cNvSpPr/>
          <p:nvPr/>
        </p:nvSpPr>
        <p:spPr>
          <a:xfrm>
            <a:off x="9888685" y="6837803"/>
            <a:ext cx="2622884" cy="440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NKOM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9DD67F97-F65E-486A-BEE4-08D84554121C}"/>
              </a:ext>
            </a:extLst>
          </p:cNvPr>
          <p:cNvSpPr txBox="1"/>
          <p:nvPr/>
        </p:nvSpPr>
        <p:spPr>
          <a:xfrm>
            <a:off x="8902193" y="6321324"/>
            <a:ext cx="4353377" cy="440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/>
              <a:t>Melding Eu – </a:t>
            </a:r>
            <a:r>
              <a:rPr lang="nb-NO" err="1"/>
              <a:t>trusted</a:t>
            </a:r>
            <a:r>
              <a:rPr lang="nb-NO"/>
              <a:t> list</a:t>
            </a:r>
          </a:p>
        </p:txBody>
      </p: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35F76668-DDCC-4830-BB18-74AB71B39397}"/>
              </a:ext>
            </a:extLst>
          </p:cNvPr>
          <p:cNvCxnSpPr>
            <a:cxnSpLocks/>
          </p:cNvCxnSpPr>
          <p:nvPr/>
        </p:nvCxnSpPr>
        <p:spPr>
          <a:xfrm>
            <a:off x="7459581" y="5082435"/>
            <a:ext cx="0" cy="231894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ktangel 39">
            <a:extLst>
              <a:ext uri="{FF2B5EF4-FFF2-40B4-BE49-F238E27FC236}">
                <a16:creationId xmlns:a16="http://schemas.microsoft.com/office/drawing/2014/main" id="{78331D24-A466-456C-92E3-2A0A9D9FBBE3}"/>
              </a:ext>
            </a:extLst>
          </p:cNvPr>
          <p:cNvSpPr/>
          <p:nvPr/>
        </p:nvSpPr>
        <p:spPr>
          <a:xfrm>
            <a:off x="1925933" y="7646340"/>
            <a:ext cx="11329637" cy="11246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TekstSylinder 40">
            <a:extLst>
              <a:ext uri="{FF2B5EF4-FFF2-40B4-BE49-F238E27FC236}">
                <a16:creationId xmlns:a16="http://schemas.microsoft.com/office/drawing/2014/main" id="{A378BEDB-6D2D-4E71-A7B8-78C712834241}"/>
              </a:ext>
            </a:extLst>
          </p:cNvPr>
          <p:cNvSpPr txBox="1"/>
          <p:nvPr/>
        </p:nvSpPr>
        <p:spPr>
          <a:xfrm>
            <a:off x="1925933" y="7649468"/>
            <a:ext cx="11329637" cy="440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/>
              <a:t>Bruk i offentlig sektor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EF187ACA-9D88-4896-A77E-EEE12262F8AE}"/>
              </a:ext>
            </a:extLst>
          </p:cNvPr>
          <p:cNvSpPr/>
          <p:nvPr/>
        </p:nvSpPr>
        <p:spPr>
          <a:xfrm>
            <a:off x="6279310" y="8132070"/>
            <a:ext cx="2622884" cy="440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DIGDIR</a:t>
            </a:r>
          </a:p>
        </p:txBody>
      </p:sp>
      <p:sp>
        <p:nvSpPr>
          <p:cNvPr id="44" name="Tittel 43">
            <a:extLst>
              <a:ext uri="{FF2B5EF4-FFF2-40B4-BE49-F238E27FC236}">
                <a16:creationId xmlns:a16="http://schemas.microsoft.com/office/drawing/2014/main" id="{B729D82F-AF7A-45D7-86E9-2F16455D1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31" y="1274151"/>
            <a:ext cx="12295197" cy="692497"/>
          </a:xfrm>
        </p:spPr>
        <p:txBody>
          <a:bodyPr/>
          <a:lstStyle/>
          <a:p>
            <a:r>
              <a:rPr lang="nb-NO" dirty="0"/>
              <a:t>Hvem gjør hva</a:t>
            </a: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BEC7F67D-5DA0-402C-877B-67185E4FCC23}"/>
              </a:ext>
            </a:extLst>
          </p:cNvPr>
          <p:cNvSpPr txBox="1"/>
          <p:nvPr/>
        </p:nvSpPr>
        <p:spPr>
          <a:xfrm>
            <a:off x="1925931" y="4513918"/>
            <a:ext cx="5533645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eIDAS del 2 e-ID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C34ED88E-CAC9-4714-99EE-E36E8D0B428E}"/>
              </a:ext>
            </a:extLst>
          </p:cNvPr>
          <p:cNvSpPr txBox="1"/>
          <p:nvPr/>
        </p:nvSpPr>
        <p:spPr>
          <a:xfrm>
            <a:off x="7432871" y="4513918"/>
            <a:ext cx="5822694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eIDAS del 3 Tillitstjenester</a:t>
            </a:r>
          </a:p>
        </p:txBody>
      </p:sp>
    </p:spTree>
    <p:extLst>
      <p:ext uri="{BB962C8B-B14F-4D97-AF65-F5344CB8AC3E}">
        <p14:creationId xmlns:p14="http://schemas.microsoft.com/office/powerpoint/2010/main" val="275506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8D9C63-2F05-47EA-A463-EE54BF63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Tillitstjenester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F899F4B-A913-47A4-9576-3EF2D02843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98" y="2490413"/>
            <a:ext cx="12171363" cy="6357937"/>
          </a:xfrm>
        </p:spPr>
      </p:pic>
    </p:spTree>
    <p:extLst>
      <p:ext uri="{BB962C8B-B14F-4D97-AF65-F5344CB8AC3E}">
        <p14:creationId xmlns:p14="http://schemas.microsoft.com/office/powerpoint/2010/main" val="292500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nb-NO" dirty="0"/>
              <a:t>Nasjonale fellesløsninger i samspill</a:t>
            </a:r>
            <a:br>
              <a:rPr lang="nb-NO" dirty="0"/>
            </a:br>
            <a:endParaRPr lang="nb-NO" dirty="0"/>
          </a:p>
        </p:txBody>
      </p:sp>
      <p:sp>
        <p:nvSpPr>
          <p:cNvPr id="5" name="TekstSylinder 4"/>
          <p:cNvSpPr txBox="1">
            <a:spLocks noChangeArrowheads="1"/>
          </p:cNvSpPr>
          <p:nvPr/>
        </p:nvSpPr>
        <p:spPr bwMode="auto">
          <a:xfrm>
            <a:off x="1786721" y="3847715"/>
            <a:ext cx="14686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ID-porten</a:t>
            </a:r>
          </a:p>
        </p:txBody>
      </p:sp>
      <p:sp>
        <p:nvSpPr>
          <p:cNvPr id="6" name="TekstSylinder 5"/>
          <p:cNvSpPr txBox="1">
            <a:spLocks noChangeArrowheads="1"/>
          </p:cNvSpPr>
          <p:nvPr/>
        </p:nvSpPr>
        <p:spPr bwMode="auto">
          <a:xfrm>
            <a:off x="3764441" y="3512299"/>
            <a:ext cx="3009157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Oppslagstjeneste for</a:t>
            </a:r>
            <a:b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kontaktinformasjon</a:t>
            </a:r>
          </a:p>
        </p:txBody>
      </p:sp>
      <p:sp>
        <p:nvSpPr>
          <p:cNvPr id="7" name="TekstSylinder 6"/>
          <p:cNvSpPr txBox="1">
            <a:spLocks noChangeArrowheads="1"/>
          </p:cNvSpPr>
          <p:nvPr/>
        </p:nvSpPr>
        <p:spPr bwMode="auto">
          <a:xfrm>
            <a:off x="7197687" y="3560964"/>
            <a:ext cx="1571264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Digital </a:t>
            </a:r>
            <a:b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postkasse</a:t>
            </a:r>
          </a:p>
        </p:txBody>
      </p:sp>
      <p:sp>
        <p:nvSpPr>
          <p:cNvPr id="8" name="TekstSylinder 8"/>
          <p:cNvSpPr txBox="1">
            <a:spLocks noChangeArrowheads="1"/>
          </p:cNvSpPr>
          <p:nvPr/>
        </p:nvSpPr>
        <p:spPr bwMode="auto">
          <a:xfrm>
            <a:off x="9891022" y="3557037"/>
            <a:ext cx="1503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Tids-</a:t>
            </a:r>
          </a:p>
          <a:p>
            <a:pPr marL="0" marR="0" lvl="0" indent="0" algn="l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stempling</a:t>
            </a:r>
          </a:p>
        </p:txBody>
      </p:sp>
      <p:sp>
        <p:nvSpPr>
          <p:cNvPr id="9" name="TekstSylinder 9"/>
          <p:cNvSpPr txBox="1">
            <a:spLocks noChangeArrowheads="1"/>
          </p:cNvSpPr>
          <p:nvPr/>
        </p:nvSpPr>
        <p:spPr bwMode="auto">
          <a:xfrm>
            <a:off x="12638344" y="3566016"/>
            <a:ext cx="17443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14935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Signerings-</a:t>
            </a:r>
          </a:p>
          <a:p>
            <a:pPr marL="0" marR="0" lvl="0" indent="0" algn="l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portal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362CF33-97C4-4BFD-AA28-6EEB8020CD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79" y="4506118"/>
            <a:ext cx="12511053" cy="315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9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37B9-1C31-4A80-9CCA-DD94C87F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algn="l" defTabSz="12190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nb-NO" sz="4800" b="0" i="0" dirty="0">
                <a:solidFill>
                  <a:schemeClr val="tx1"/>
                </a:solidFill>
                <a:latin typeface="Arial" panose="020B0604020202020204" pitchFamily="34" charset="0"/>
              </a:rPr>
              <a:t>e-ID for alle</a:t>
            </a:r>
          </a:p>
        </p:txBody>
      </p:sp>
      <p:graphicFrame>
        <p:nvGraphicFramePr>
          <p:cNvPr id="5" name="AgendaTable">
            <a:extLst>
              <a:ext uri="{FF2B5EF4-FFF2-40B4-BE49-F238E27FC236}">
                <a16:creationId xmlns:a16="http://schemas.microsoft.com/office/drawing/2014/main" id="{2FD1D5DF-3A57-4972-8D6C-D4A64B666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558944"/>
              </p:ext>
            </p:extLst>
          </p:nvPr>
        </p:nvGraphicFramePr>
        <p:xfrm>
          <a:off x="2363788" y="2454274"/>
          <a:ext cx="12295186" cy="6508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5186">
                  <a:extLst>
                    <a:ext uri="{9D8B030D-6E8A-4147-A177-3AD203B41FA5}">
                      <a16:colId xmlns:a16="http://schemas.microsoft.com/office/drawing/2014/main" val="3342590356"/>
                    </a:ext>
                  </a:extLst>
                </a:gridCol>
              </a:tblGrid>
              <a:tr h="857185">
                <a:tc>
                  <a:txBody>
                    <a:bodyPr/>
                    <a:lstStyle/>
                    <a:p>
                      <a:pPr marL="457200" indent="-4572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ID-forvaltning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290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12190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Lovverk og rammer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74744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e-ID for alle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16051"/>
                  </a:ext>
                </a:extLst>
              </a:tr>
              <a:tr h="751204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Nye muligheter</a:t>
                      </a:r>
                    </a:p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Samarbeid Offentlig / Privat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374219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e-ID på tvers av landegrensene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49912"/>
                  </a:ext>
                </a:extLst>
              </a:tr>
              <a:tr h="984511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Ansatte i offentlig sektor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498605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dirty="0"/>
                        <a:t>Virksomhetsidentiteter</a:t>
                      </a:r>
                      <a:endParaRPr lang="nb-NO" sz="3200" b="0" i="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644435"/>
                  </a:ext>
                </a:extLst>
              </a:tr>
            </a:tbl>
          </a:graphicData>
        </a:graphic>
      </p:graphicFrame>
      <p:sp>
        <p:nvSpPr>
          <p:cNvPr id="6" name="SlideType:Agenda" hidden="1">
            <a:extLst>
              <a:ext uri="{FF2B5EF4-FFF2-40B4-BE49-F238E27FC236}">
                <a16:creationId xmlns:a16="http://schemas.microsoft.com/office/drawing/2014/main" id="{857E4F6B-F880-4942-9547-04A6666546A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SlideType:Agenda" hidden="1">
            <a:extLst>
              <a:ext uri="{FF2B5EF4-FFF2-40B4-BE49-F238E27FC236}">
                <a16:creationId xmlns:a16="http://schemas.microsoft.com/office/drawing/2014/main" id="{B47A73A8-E158-44F3-8CAC-EAEF59D2CDA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SlideType:Agenda" hidden="1">
            <a:extLst>
              <a:ext uri="{FF2B5EF4-FFF2-40B4-BE49-F238E27FC236}">
                <a16:creationId xmlns:a16="http://schemas.microsoft.com/office/drawing/2014/main" id="{21B4FCE4-592A-4C33-9965-428538CCC06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74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D392-2A4D-4503-AEC8-CC79F9191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1358497"/>
          </a:xfrm>
        </p:spPr>
        <p:txBody>
          <a:bodyPr/>
          <a:lstStyle/>
          <a:p>
            <a:r>
              <a:rPr lang="nb-NO"/>
              <a:t>Mange bruker eID, men noen grupper henger bak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DAD901-D27B-4C69-99C4-E22FAA3FF4BC}"/>
              </a:ext>
            </a:extLst>
          </p:cNvPr>
          <p:cNvSpPr/>
          <p:nvPr/>
        </p:nvSpPr>
        <p:spPr>
          <a:xfrm>
            <a:off x="11875330" y="3557302"/>
            <a:ext cx="2576736" cy="2549084"/>
          </a:xfrm>
          <a:prstGeom prst="ellipse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CFA918B-D468-4D85-A40A-2DAF7607E57D}"/>
              </a:ext>
            </a:extLst>
          </p:cNvPr>
          <p:cNvSpPr/>
          <p:nvPr/>
        </p:nvSpPr>
        <p:spPr>
          <a:xfrm>
            <a:off x="2364232" y="3531028"/>
            <a:ext cx="2576736" cy="2575358"/>
          </a:xfrm>
          <a:prstGeom prst="ellipse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FC2695-C564-458A-966E-2CE7FD564DFB}"/>
              </a:ext>
            </a:extLst>
          </p:cNvPr>
          <p:cNvSpPr/>
          <p:nvPr/>
        </p:nvSpPr>
        <p:spPr>
          <a:xfrm>
            <a:off x="7119781" y="3472577"/>
            <a:ext cx="2576736" cy="2589433"/>
          </a:xfrm>
          <a:prstGeom prst="ellipse">
            <a:avLst/>
          </a:prstGeom>
          <a:solidFill>
            <a:srgbClr val="3BA4F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16063A-8E47-43F9-BF01-1E4D7D04379E}"/>
              </a:ext>
            </a:extLst>
          </p:cNvPr>
          <p:cNvSpPr txBox="1"/>
          <p:nvPr/>
        </p:nvSpPr>
        <p:spPr>
          <a:xfrm>
            <a:off x="2069433" y="6288505"/>
            <a:ext cx="3045648" cy="1137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Stor utbredelse og bruk i befolkningen</a:t>
            </a:r>
          </a:p>
          <a:p>
            <a:pPr algn="ctr"/>
            <a:r>
              <a:rPr lang="nb-NO"/>
              <a:t>generelt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4BCBC-5DBE-440E-9BD7-D82A5F4D6E2F}"/>
              </a:ext>
            </a:extLst>
          </p:cNvPr>
          <p:cNvSpPr txBox="1"/>
          <p:nvPr/>
        </p:nvSpPr>
        <p:spPr>
          <a:xfrm>
            <a:off x="6885325" y="6283611"/>
            <a:ext cx="3045648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4000+ integrasjoner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DCEA5-D5F6-409D-9E19-4EAFF315D54B}"/>
              </a:ext>
            </a:extLst>
          </p:cNvPr>
          <p:cNvSpPr txBox="1"/>
          <p:nvPr/>
        </p:nvSpPr>
        <p:spPr>
          <a:xfrm>
            <a:off x="11613781" y="6283611"/>
            <a:ext cx="3045648" cy="1137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Noen brukergrupper er i mindre grad dekket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DCFA60-18E3-4CFB-97CF-5CF236DA6C6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705615" y="3820307"/>
            <a:ext cx="1893971" cy="18939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7A392D-4FB7-4EDD-941A-8D1CDE1BF44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590880" y="3950023"/>
            <a:ext cx="1634538" cy="1634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7C8304-3DF1-4A5B-85AE-8F367EC8140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189578" y="3793172"/>
            <a:ext cx="1948239" cy="194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B4218F-BCE1-407C-970C-6DBCFF98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Innlogginger i ID-porten - utvikling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0D75756-8D9A-45F2-8A4B-D615348594B1}"/>
              </a:ext>
            </a:extLst>
          </p:cNvPr>
          <p:cNvGraphicFramePr>
            <a:graphicFrameLocks/>
          </p:cNvGraphicFramePr>
          <p:nvPr/>
        </p:nvGraphicFramePr>
        <p:xfrm>
          <a:off x="2737788" y="2346829"/>
          <a:ext cx="10396321" cy="5992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27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37B9-1C31-4A80-9CCA-DD94C87F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ID-forvaltning</a:t>
            </a:r>
          </a:p>
        </p:txBody>
      </p:sp>
      <p:graphicFrame>
        <p:nvGraphicFramePr>
          <p:cNvPr id="5" name="AgendaTable">
            <a:extLst>
              <a:ext uri="{FF2B5EF4-FFF2-40B4-BE49-F238E27FC236}">
                <a16:creationId xmlns:a16="http://schemas.microsoft.com/office/drawing/2014/main" id="{2FD1D5DF-3A57-4972-8D6C-D4A64B666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767764"/>
              </p:ext>
            </p:extLst>
          </p:nvPr>
        </p:nvGraphicFramePr>
        <p:xfrm>
          <a:off x="2363788" y="2454274"/>
          <a:ext cx="12295186" cy="6508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5186">
                  <a:extLst>
                    <a:ext uri="{9D8B030D-6E8A-4147-A177-3AD203B41FA5}">
                      <a16:colId xmlns:a16="http://schemas.microsoft.com/office/drawing/2014/main" val="3342590356"/>
                    </a:ext>
                  </a:extLst>
                </a:gridCol>
              </a:tblGrid>
              <a:tr h="857185">
                <a:tc>
                  <a:txBody>
                    <a:bodyPr/>
                    <a:lstStyle/>
                    <a:p>
                      <a:pPr marL="457200" indent="-4572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32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ID-forvaltning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290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12190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Lovverk og rammer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74744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e-ID for alle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16051"/>
                  </a:ext>
                </a:extLst>
              </a:tr>
              <a:tr h="751204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Nye muligheter</a:t>
                      </a:r>
                    </a:p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Samarbeid Offentlig / Privat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374219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e-ID på tvers av landegrensene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49912"/>
                  </a:ext>
                </a:extLst>
              </a:tr>
              <a:tr h="984511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Ansatte i offentlig sektor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498605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dirty="0"/>
                        <a:t>Virksomhetsidentiteter</a:t>
                      </a:r>
                      <a:endParaRPr lang="nb-NO" sz="3200" b="0" i="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644435"/>
                  </a:ext>
                </a:extLst>
              </a:tr>
            </a:tbl>
          </a:graphicData>
        </a:graphic>
      </p:graphicFrame>
      <p:sp>
        <p:nvSpPr>
          <p:cNvPr id="6" name="SlideType:Agenda" hidden="1">
            <a:extLst>
              <a:ext uri="{FF2B5EF4-FFF2-40B4-BE49-F238E27FC236}">
                <a16:creationId xmlns:a16="http://schemas.microsoft.com/office/drawing/2014/main" id="{857E4F6B-F880-4942-9547-04A6666546A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SlideType:Agenda" hidden="1">
            <a:extLst>
              <a:ext uri="{FF2B5EF4-FFF2-40B4-BE49-F238E27FC236}">
                <a16:creationId xmlns:a16="http://schemas.microsoft.com/office/drawing/2014/main" id="{B47A73A8-E158-44F3-8CAC-EAEF59D2CDA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SlideType:Agenda" hidden="1">
            <a:extLst>
              <a:ext uri="{FF2B5EF4-FFF2-40B4-BE49-F238E27FC236}">
                <a16:creationId xmlns:a16="http://schemas.microsoft.com/office/drawing/2014/main" id="{21B4FCE4-592A-4C33-9965-428538CCC06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838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3" descr="ID-porten6">
            <a:extLst>
              <a:ext uri="{FF2B5EF4-FFF2-40B4-BE49-F238E27FC236}">
                <a16:creationId xmlns:a16="http://schemas.microsoft.com/office/drawing/2014/main" id="{B2535E3E-54E1-4C08-9194-D81C86055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094" y="2584604"/>
            <a:ext cx="5628935" cy="48041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5FE3B0-8B91-4DC8-95FD-15E51FDFE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Det er stor utbredelse av eID i befolkningen</a:t>
            </a:r>
          </a:p>
        </p:txBody>
      </p:sp>
      <p:pic>
        <p:nvPicPr>
          <p:cNvPr id="4100" name="Picture 4" descr="BankID-logo">
            <a:extLst>
              <a:ext uri="{FF2B5EF4-FFF2-40B4-BE49-F238E27FC236}">
                <a16:creationId xmlns:a16="http://schemas.microsoft.com/office/drawing/2014/main" id="{EA52A71D-DDB8-432D-8F7C-773309548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42" y="3206488"/>
            <a:ext cx="2004266" cy="32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78F87B-C726-4BAB-A78E-17039C9759B3}"/>
              </a:ext>
            </a:extLst>
          </p:cNvPr>
          <p:cNvSpPr/>
          <p:nvPr/>
        </p:nvSpPr>
        <p:spPr>
          <a:xfrm>
            <a:off x="4635214" y="2637537"/>
            <a:ext cx="3491992" cy="1463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 b="1">
                <a:solidFill>
                  <a:schemeClr val="accent6"/>
                </a:solidFill>
              </a:rPr>
              <a:t>Ca. 4,2 millioner </a:t>
            </a:r>
            <a:r>
              <a:rPr lang="nb-NO" sz="2400">
                <a:solidFill>
                  <a:srgbClr val="232323"/>
                </a:solidFill>
              </a:rPr>
              <a:t>har BankID/BankID på mobil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2A27D-A645-48BE-B758-DEF1403D416C}"/>
              </a:ext>
            </a:extLst>
          </p:cNvPr>
          <p:cNvSpPr/>
          <p:nvPr/>
        </p:nvSpPr>
        <p:spPr>
          <a:xfrm>
            <a:off x="4635214" y="4149336"/>
            <a:ext cx="3491992" cy="1463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 sz="2400" b="1">
                <a:solidFill>
                  <a:schemeClr val="accent6"/>
                </a:solidFill>
              </a:rPr>
              <a:t>Ca. 130 000 </a:t>
            </a:r>
            <a:r>
              <a:rPr lang="nb-NO" sz="2400">
                <a:solidFill>
                  <a:srgbClr val="232323"/>
                </a:solidFill>
              </a:rPr>
              <a:t>har </a:t>
            </a:r>
            <a:r>
              <a:rPr lang="nb-NO" sz="2400" err="1">
                <a:solidFill>
                  <a:srgbClr val="232323"/>
                </a:solidFill>
              </a:rPr>
              <a:t>Buypass</a:t>
            </a:r>
            <a:r>
              <a:rPr lang="nb-NO" sz="2400">
                <a:solidFill>
                  <a:srgbClr val="232323"/>
                </a:solidFill>
              </a:rPr>
              <a:t>/</a:t>
            </a:r>
            <a:r>
              <a:rPr lang="nb-NO" sz="2400" err="1">
                <a:solidFill>
                  <a:srgbClr val="232323"/>
                </a:solidFill>
              </a:rPr>
              <a:t>Buypass</a:t>
            </a:r>
            <a:r>
              <a:rPr lang="nb-NO" sz="2400">
                <a:solidFill>
                  <a:srgbClr val="232323"/>
                </a:solidFill>
              </a:rPr>
              <a:t> på mobil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D2691A-B871-47C8-A2EF-5F4F6D354F64}"/>
              </a:ext>
            </a:extLst>
          </p:cNvPr>
          <p:cNvSpPr/>
          <p:nvPr/>
        </p:nvSpPr>
        <p:spPr>
          <a:xfrm>
            <a:off x="4635214" y="5925684"/>
            <a:ext cx="3491992" cy="1463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>
                <a:solidFill>
                  <a:srgbClr val="232323"/>
                </a:solidFill>
              </a:rPr>
              <a:t>MinID har så langt hatt ca. </a:t>
            </a:r>
            <a:r>
              <a:rPr lang="nb-NO" sz="2400" b="1">
                <a:solidFill>
                  <a:schemeClr val="accent6"/>
                </a:solidFill>
              </a:rPr>
              <a:t>15 millioner innlogginger </a:t>
            </a:r>
            <a:r>
              <a:rPr lang="nb-NO" sz="2400">
                <a:solidFill>
                  <a:srgbClr val="232323"/>
                </a:solidFill>
              </a:rPr>
              <a:t>I 2020</a:t>
            </a:r>
          </a:p>
        </p:txBody>
      </p:sp>
      <p:pic>
        <p:nvPicPr>
          <p:cNvPr id="7" name="Picture 4" descr="Buypass ID | eid.difi.no">
            <a:extLst>
              <a:ext uri="{FF2B5EF4-FFF2-40B4-BE49-F238E27FC236}">
                <a16:creationId xmlns:a16="http://schemas.microsoft.com/office/drawing/2014/main" id="{81D3E348-1920-43D7-8901-FC43FE6B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82" y="4584644"/>
            <a:ext cx="2329765" cy="69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D-porten">
            <a:extLst>
              <a:ext uri="{FF2B5EF4-FFF2-40B4-BE49-F238E27FC236}">
                <a16:creationId xmlns:a16="http://schemas.microsoft.com/office/drawing/2014/main" id="{AF3DED23-781B-4C14-A2A6-327624CF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936" y="6274689"/>
            <a:ext cx="1940810" cy="86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07F15-9E63-42DB-A242-2E0131E1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816120"/>
            <a:ext cx="12295197" cy="692497"/>
          </a:xfrm>
        </p:spPr>
        <p:txBody>
          <a:bodyPr/>
          <a:lstStyle/>
          <a:p>
            <a:r>
              <a:rPr lang="nb-NO"/>
              <a:t>Noen grupper er utfordrende å nå med eID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BB1F94-E72C-4613-BF7A-38B16673EE45}"/>
              </a:ext>
            </a:extLst>
          </p:cNvPr>
          <p:cNvGrpSpPr/>
          <p:nvPr/>
        </p:nvGrpSpPr>
        <p:grpSpPr>
          <a:xfrm>
            <a:off x="2198107" y="2952231"/>
            <a:ext cx="2678109" cy="2398191"/>
            <a:chOff x="3996108" y="2816741"/>
            <a:chExt cx="2678109" cy="2398191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8304D9C-1546-408D-B8E4-176D5B645760}"/>
                </a:ext>
              </a:extLst>
            </p:cNvPr>
            <p:cNvSpPr/>
            <p:nvPr/>
          </p:nvSpPr>
          <p:spPr>
            <a:xfrm>
              <a:off x="4173617" y="2816741"/>
              <a:ext cx="2500600" cy="2398191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5" name="Picture 2" descr="Eksempel - Illustrasjon halvfigur">
              <a:extLst>
                <a:ext uri="{FF2B5EF4-FFF2-40B4-BE49-F238E27FC236}">
                  <a16:creationId xmlns:a16="http://schemas.microsoft.com/office/drawing/2014/main" id="{D464B777-8C50-4EF8-BF3D-971E40BC48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185" b="92705" l="10000" r="90000">
                          <a14:foregroundMark x1="59400" y1="34164" x2="56000" y2="24555"/>
                          <a14:foregroundMark x1="56000" y1="24555" x2="57500" y2="14413"/>
                          <a14:foregroundMark x1="57500" y1="14413" x2="59900" y2="11210"/>
                          <a14:foregroundMark x1="68100" y1="90925" x2="50000" y2="92705"/>
                          <a14:foregroundMark x1="50000" y1="92705" x2="38300" y2="88078"/>
                          <a14:foregroundMark x1="38300" y1="88078" x2="40600" y2="79893"/>
                          <a14:foregroundMark x1="40600" y1="79893" x2="48900" y2="74911"/>
                          <a14:foregroundMark x1="50700" y1="12633" x2="50700" y2="12633"/>
                          <a14:foregroundMark x1="60200" y1="8185" x2="60200" y2="8185"/>
                          <a14:foregroundMark x1="68400" y1="32206" x2="54700" y2="25801"/>
                          <a14:foregroundMark x1="54700" y1="25801" x2="54800" y2="14591"/>
                          <a14:foregroundMark x1="54800" y1="14591" x2="52900" y2="1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6108" y="3091543"/>
              <a:ext cx="2620715" cy="1472842"/>
            </a:xfrm>
            <a:prstGeom prst="rect">
              <a:avLst/>
            </a:prstGeom>
            <a:no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EDA864-A2FD-43F6-8749-F84B69E637DF}"/>
              </a:ext>
            </a:extLst>
          </p:cNvPr>
          <p:cNvGrpSpPr/>
          <p:nvPr/>
        </p:nvGrpSpPr>
        <p:grpSpPr>
          <a:xfrm>
            <a:off x="4709890" y="4762683"/>
            <a:ext cx="3380616" cy="2872971"/>
            <a:chOff x="4483843" y="5198898"/>
            <a:chExt cx="3380616" cy="287297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771D65-0493-4B3D-AA80-28B847AB6112}"/>
                </a:ext>
              </a:extLst>
            </p:cNvPr>
            <p:cNvSpPr/>
            <p:nvPr/>
          </p:nvSpPr>
          <p:spPr>
            <a:xfrm>
              <a:off x="5363859" y="5523055"/>
              <a:ext cx="2500600" cy="2398191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Picture 10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AD831713-76A7-454F-AB1E-263C68ABD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8" b="89992" l="7410" r="71787">
                          <a14:foregroundMark x1="51325" y1="23002" x2="52237" y2="22639"/>
                          <a14:foregroundMark x1="51724" y1="21872" x2="51724" y2="21872"/>
                          <a14:foregroundMark x1="67883" y1="64689" x2="65660" y2="67111"/>
                          <a14:foregroundMark x1="37903" y1="27240" x2="38672" y2="27441"/>
                          <a14:foregroundMark x1="71388" y1="74657" x2="71787" y2="746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534"/>
            <a:stretch/>
          </p:blipFill>
          <p:spPr>
            <a:xfrm>
              <a:off x="4483843" y="5198898"/>
              <a:ext cx="3029477" cy="287297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6A4159-2B35-4DA8-B350-8CA8818B3562}"/>
              </a:ext>
            </a:extLst>
          </p:cNvPr>
          <p:cNvGrpSpPr/>
          <p:nvPr/>
        </p:nvGrpSpPr>
        <p:grpSpPr>
          <a:xfrm>
            <a:off x="8298310" y="2952231"/>
            <a:ext cx="2763347" cy="2398191"/>
            <a:chOff x="7864459" y="3040046"/>
            <a:chExt cx="2763347" cy="239819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787F486-A288-43F6-89E0-FD9A805BAF8E}"/>
                </a:ext>
              </a:extLst>
            </p:cNvPr>
            <p:cNvSpPr/>
            <p:nvPr/>
          </p:nvSpPr>
          <p:spPr>
            <a:xfrm>
              <a:off x="8127206" y="3040046"/>
              <a:ext cx="2500600" cy="2398191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867D653B-DB73-4480-A987-18D61C0A9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977" r="717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228"/>
            <a:stretch/>
          </p:blipFill>
          <p:spPr>
            <a:xfrm>
              <a:off x="7864459" y="3227918"/>
              <a:ext cx="2284557" cy="202244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0431E5-7152-4704-B7B8-AAF2CAE54424}"/>
              </a:ext>
            </a:extLst>
          </p:cNvPr>
          <p:cNvGrpSpPr/>
          <p:nvPr/>
        </p:nvGrpSpPr>
        <p:grpSpPr>
          <a:xfrm>
            <a:off x="10165960" y="4208691"/>
            <a:ext cx="3812112" cy="3209635"/>
            <a:chOff x="10127964" y="4711610"/>
            <a:chExt cx="3812112" cy="320963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1ED313E-A305-4A2A-BD52-7B805D18BC98}"/>
                </a:ext>
              </a:extLst>
            </p:cNvPr>
            <p:cNvSpPr/>
            <p:nvPr/>
          </p:nvSpPr>
          <p:spPr>
            <a:xfrm>
              <a:off x="11439476" y="5523054"/>
              <a:ext cx="2500600" cy="2398191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Picture 1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5FB8D47-9E01-44D8-A54B-88087FE90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441" b="75966" l="6906" r="62156">
                          <a14:foregroundMark x1="48276" y1="32405" x2="48276" y2="3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938" b="15594"/>
            <a:stretch/>
          </p:blipFill>
          <p:spPr>
            <a:xfrm>
              <a:off x="10127964" y="4711610"/>
              <a:ext cx="3718744" cy="320963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ABDE60E-A13F-421B-8D4C-3CDBC5443655}"/>
              </a:ext>
            </a:extLst>
          </p:cNvPr>
          <p:cNvSpPr/>
          <p:nvPr/>
        </p:nvSpPr>
        <p:spPr>
          <a:xfrm>
            <a:off x="2364232" y="5379400"/>
            <a:ext cx="2500600" cy="511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>
                <a:solidFill>
                  <a:schemeClr val="tx1"/>
                </a:solidFill>
              </a:rPr>
              <a:t>Unge (13-16 år)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4A772B-026E-4BBF-96D0-A66A11428417}"/>
              </a:ext>
            </a:extLst>
          </p:cNvPr>
          <p:cNvSpPr/>
          <p:nvPr/>
        </p:nvSpPr>
        <p:spPr>
          <a:xfrm>
            <a:off x="4880994" y="7437809"/>
            <a:ext cx="3767836" cy="511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>
                <a:solidFill>
                  <a:schemeClr val="tx1"/>
                </a:solidFill>
              </a:rPr>
              <a:t>Personer med D-nummer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860FDD-D40C-420C-8FF6-ADC3109DD215}"/>
              </a:ext>
            </a:extLst>
          </p:cNvPr>
          <p:cNvSpPr/>
          <p:nvPr/>
        </p:nvSpPr>
        <p:spPr>
          <a:xfrm>
            <a:off x="7927439" y="5379400"/>
            <a:ext cx="3767836" cy="511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>
                <a:solidFill>
                  <a:schemeClr val="tx1"/>
                </a:solidFill>
              </a:rPr>
              <a:t>Utlendinger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8B6133-5892-4946-BFA7-194AB38F71AB}"/>
              </a:ext>
            </a:extLst>
          </p:cNvPr>
          <p:cNvSpPr/>
          <p:nvPr/>
        </p:nvSpPr>
        <p:spPr>
          <a:xfrm>
            <a:off x="10843854" y="7437809"/>
            <a:ext cx="3767836" cy="511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>
                <a:solidFill>
                  <a:schemeClr val="tx1"/>
                </a:solidFill>
              </a:rPr>
              <a:t>Ansatt-ID</a:t>
            </a:r>
          </a:p>
        </p:txBody>
      </p:sp>
    </p:spTree>
    <p:extLst>
      <p:ext uri="{BB962C8B-B14F-4D97-AF65-F5344CB8AC3E}">
        <p14:creationId xmlns:p14="http://schemas.microsoft.com/office/powerpoint/2010/main" val="34432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ksempel - Illustrasjon halvfigur">
            <a:extLst>
              <a:ext uri="{FF2B5EF4-FFF2-40B4-BE49-F238E27FC236}">
                <a16:creationId xmlns:a16="http://schemas.microsoft.com/office/drawing/2014/main" id="{EBC6C3C0-F8AF-4574-B52C-BF6614A1E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185" y="4764064"/>
            <a:ext cx="7776228" cy="43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64FFF-F97B-4A21-923E-33A170AAB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Det er få brukere av eID blant unge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07E05C-7C57-4F3A-9366-2521DD4D18AB}"/>
              </a:ext>
            </a:extLst>
          </p:cNvPr>
          <p:cNvSpPr/>
          <p:nvPr/>
        </p:nvSpPr>
        <p:spPr>
          <a:xfrm>
            <a:off x="2364232" y="3238343"/>
            <a:ext cx="9218168" cy="785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600" err="1">
                <a:solidFill>
                  <a:schemeClr val="tx1"/>
                </a:solidFill>
              </a:rPr>
              <a:t>eID</a:t>
            </a:r>
            <a:r>
              <a:rPr lang="nb-NO" sz="2600">
                <a:solidFill>
                  <a:schemeClr val="tx1"/>
                </a:solidFill>
              </a:rPr>
              <a:t> på høyt sikkerhetsnivå har </a:t>
            </a:r>
            <a:r>
              <a:rPr lang="nb-NO" sz="2600" b="1">
                <a:solidFill>
                  <a:schemeClr val="accent2"/>
                </a:solidFill>
              </a:rPr>
              <a:t>lite eller ingen utbredelse </a:t>
            </a:r>
            <a:r>
              <a:rPr lang="nb-NO" sz="2600">
                <a:solidFill>
                  <a:schemeClr val="tx1"/>
                </a:solidFill>
              </a:rPr>
              <a:t>blant aldersgruppen 13-16 år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A3B33B-6FA8-4FAE-975A-AE44D4660B2E}"/>
              </a:ext>
            </a:extLst>
          </p:cNvPr>
          <p:cNvSpPr/>
          <p:nvPr/>
        </p:nvSpPr>
        <p:spPr>
          <a:xfrm>
            <a:off x="2364232" y="4932448"/>
            <a:ext cx="8852408" cy="1108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 sz="2600">
                <a:solidFill>
                  <a:schemeClr val="tx1"/>
                </a:solidFill>
              </a:rPr>
              <a:t>Markedet har</a:t>
            </a:r>
            <a:r>
              <a:rPr lang="nb-NO" sz="2600" b="1">
                <a:solidFill>
                  <a:schemeClr val="accent2"/>
                </a:solidFill>
              </a:rPr>
              <a:t> lite incentiver til å tilby denne gruppen eID</a:t>
            </a:r>
            <a:endParaRPr lang="nb-NO" sz="2600">
              <a:solidFill>
                <a:schemeClr val="accent2"/>
              </a:solidFill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7BB1EF-7CD4-4493-8E02-CDC7FEA035F2}"/>
              </a:ext>
            </a:extLst>
          </p:cNvPr>
          <p:cNvSpPr/>
          <p:nvPr/>
        </p:nvSpPr>
        <p:spPr>
          <a:xfrm>
            <a:off x="2364232" y="6949184"/>
            <a:ext cx="7537021" cy="79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600">
                <a:solidFill>
                  <a:schemeClr val="tx1"/>
                </a:solidFill>
              </a:rPr>
              <a:t>Det er et </a:t>
            </a:r>
            <a:r>
              <a:rPr lang="nb-NO" sz="2600" b="1">
                <a:solidFill>
                  <a:schemeClr val="accent2"/>
                </a:solidFill>
              </a:rPr>
              <a:t>stort behov</a:t>
            </a:r>
            <a:r>
              <a:rPr lang="nb-NO" sz="2600">
                <a:solidFill>
                  <a:schemeClr val="tx1"/>
                </a:solidFill>
              </a:rPr>
              <a:t>,</a:t>
            </a:r>
            <a:r>
              <a:rPr lang="nb-NO" sz="2600" b="1">
                <a:solidFill>
                  <a:schemeClr val="accent2"/>
                </a:solidFill>
              </a:rPr>
              <a:t> </a:t>
            </a:r>
            <a:r>
              <a:rPr lang="nb-NO" sz="2600">
                <a:solidFill>
                  <a:schemeClr val="tx1"/>
                </a:solidFill>
              </a:rPr>
              <a:t>spesielt fra </a:t>
            </a:r>
            <a:r>
              <a:rPr lang="nb-NO" sz="2600" b="1">
                <a:solidFill>
                  <a:schemeClr val="accent2"/>
                </a:solidFill>
              </a:rPr>
              <a:t>helsesektoren</a:t>
            </a:r>
          </a:p>
        </p:txBody>
      </p:sp>
    </p:spTree>
    <p:extLst>
      <p:ext uri="{BB962C8B-B14F-4D97-AF65-F5344CB8AC3E}">
        <p14:creationId xmlns:p14="http://schemas.microsoft.com/office/powerpoint/2010/main" val="30767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7726D3B2-3A34-4882-9700-B757B85E3B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4"/>
          <a:stretch/>
        </p:blipFill>
        <p:spPr>
          <a:xfrm>
            <a:off x="9006840" y="2582352"/>
            <a:ext cx="6744653" cy="6396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64FFF-F97B-4A21-923E-33A170AAB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Personer med D-nummer mangler tilganger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07E05C-7C57-4F3A-9366-2521DD4D18AB}"/>
              </a:ext>
            </a:extLst>
          </p:cNvPr>
          <p:cNvSpPr/>
          <p:nvPr/>
        </p:nvSpPr>
        <p:spPr>
          <a:xfrm>
            <a:off x="2364232" y="3238343"/>
            <a:ext cx="9451419" cy="785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600">
                <a:solidFill>
                  <a:schemeClr val="tx1"/>
                </a:solidFill>
              </a:rPr>
              <a:t>Erfaringen fra MinID Passport er at det er en stor </a:t>
            </a:r>
            <a:r>
              <a:rPr lang="nb-NO" sz="2600" b="1">
                <a:solidFill>
                  <a:schemeClr val="accent2"/>
                </a:solidFill>
              </a:rPr>
              <a:t>gruppe arbeidsinnvandrere</a:t>
            </a:r>
            <a:r>
              <a:rPr lang="nb-NO" sz="2600">
                <a:solidFill>
                  <a:schemeClr val="tx1"/>
                </a:solidFill>
              </a:rPr>
              <a:t> som </a:t>
            </a:r>
            <a:r>
              <a:rPr lang="nb-NO" sz="2600" b="1">
                <a:solidFill>
                  <a:schemeClr val="accent2"/>
                </a:solidFill>
              </a:rPr>
              <a:t>mangler sikkerhetsnivå «Høyt»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A3B33B-6FA8-4FAE-975A-AE44D4660B2E}"/>
              </a:ext>
            </a:extLst>
          </p:cNvPr>
          <p:cNvSpPr/>
          <p:nvPr/>
        </p:nvSpPr>
        <p:spPr>
          <a:xfrm>
            <a:off x="2364232" y="4937211"/>
            <a:ext cx="9451419" cy="1108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600" b="1">
                <a:solidFill>
                  <a:schemeClr val="accent2"/>
                </a:solidFill>
              </a:rPr>
              <a:t>Ikke alle banker </a:t>
            </a:r>
            <a:r>
              <a:rPr lang="nb-NO" sz="2600">
                <a:solidFill>
                  <a:schemeClr val="tx1"/>
                </a:solidFill>
              </a:rPr>
              <a:t>vil utstede </a:t>
            </a:r>
            <a:r>
              <a:rPr lang="nb-NO" sz="2600" b="1">
                <a:solidFill>
                  <a:schemeClr val="accent2"/>
                </a:solidFill>
              </a:rPr>
              <a:t>BankID</a:t>
            </a:r>
            <a:r>
              <a:rPr lang="nb-NO" sz="2600">
                <a:solidFill>
                  <a:schemeClr val="tx1"/>
                </a:solidFill>
              </a:rPr>
              <a:t> til personer med D-nummer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7BB1EF-7CD4-4493-8E02-CDC7FEA035F2}"/>
              </a:ext>
            </a:extLst>
          </p:cNvPr>
          <p:cNvSpPr/>
          <p:nvPr/>
        </p:nvSpPr>
        <p:spPr>
          <a:xfrm>
            <a:off x="2364232" y="6958709"/>
            <a:ext cx="9451419" cy="79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600">
                <a:solidFill>
                  <a:schemeClr val="tx1"/>
                </a:solidFill>
              </a:rPr>
              <a:t>Denne gruppen er i dag </a:t>
            </a:r>
            <a:r>
              <a:rPr lang="nb-NO" sz="2600" b="1">
                <a:solidFill>
                  <a:schemeClr val="accent2"/>
                </a:solidFill>
              </a:rPr>
              <a:t>uten tilgang til alle tjenester som krever høyt sikkerhetsnivå</a:t>
            </a:r>
            <a:endParaRPr lang="nb-NO" sz="2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93199B7-A72E-49BF-B94D-0880B1EE9A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67" b="8757"/>
          <a:stretch/>
        </p:blipFill>
        <p:spPr>
          <a:xfrm>
            <a:off x="10043160" y="3745299"/>
            <a:ext cx="6211253" cy="5398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64FFF-F97B-4A21-923E-33A170AAB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Det er et stort behov for eID for utlendinger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07E05C-7C57-4F3A-9366-2521DD4D18AB}"/>
              </a:ext>
            </a:extLst>
          </p:cNvPr>
          <p:cNvSpPr/>
          <p:nvPr/>
        </p:nvSpPr>
        <p:spPr>
          <a:xfrm>
            <a:off x="2364232" y="3238343"/>
            <a:ext cx="9451419" cy="785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600">
                <a:solidFill>
                  <a:schemeClr val="tx1"/>
                </a:solidFill>
              </a:rPr>
              <a:t>Personer uten norsk personnummer har </a:t>
            </a:r>
            <a:r>
              <a:rPr lang="nb-NO" sz="2600" b="1">
                <a:solidFill>
                  <a:schemeClr val="accent2"/>
                </a:solidFill>
              </a:rPr>
              <a:t>ingen måter å få eID </a:t>
            </a:r>
            <a:r>
              <a:rPr lang="nb-NO" sz="2600">
                <a:solidFill>
                  <a:schemeClr val="tx1"/>
                </a:solidFill>
              </a:rPr>
              <a:t>i Norge på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A3B33B-6FA8-4FAE-975A-AE44D4660B2E}"/>
              </a:ext>
            </a:extLst>
          </p:cNvPr>
          <p:cNvSpPr/>
          <p:nvPr/>
        </p:nvSpPr>
        <p:spPr>
          <a:xfrm>
            <a:off x="2364232" y="4937211"/>
            <a:ext cx="9451419" cy="1108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 sz="2600" b="1">
                <a:solidFill>
                  <a:schemeClr val="accent2"/>
                </a:solidFill>
              </a:rPr>
              <a:t>Flere virksomheter har meldt behov</a:t>
            </a:r>
            <a:r>
              <a:rPr lang="nb-NO" sz="2600">
                <a:solidFill>
                  <a:schemeClr val="tx1"/>
                </a:solidFill>
              </a:rPr>
              <a:t> til </a:t>
            </a:r>
            <a:r>
              <a:rPr lang="nb-NO" sz="2600" err="1">
                <a:solidFill>
                  <a:schemeClr val="tx1"/>
                </a:solidFill>
              </a:rPr>
              <a:t>Digdir</a:t>
            </a:r>
            <a:endParaRPr lang="nb-NO" sz="2600">
              <a:solidFill>
                <a:schemeClr val="tx1"/>
              </a:solidFill>
            </a:endParaRPr>
          </a:p>
          <a:p>
            <a:pPr marL="917575" lvl="1" indent="-342900">
              <a:buFont typeface="Arial" panose="020B0604020202020204" pitchFamily="34" charset="0"/>
              <a:buChar char="•"/>
            </a:pPr>
            <a:r>
              <a:rPr lang="nb-NO" sz="2600">
                <a:solidFill>
                  <a:schemeClr val="tx1"/>
                </a:solidFill>
              </a:rPr>
              <a:t>Skatteetaten – utenlandske foretak (</a:t>
            </a:r>
            <a:r>
              <a:rPr lang="nb-NO" sz="2600" err="1">
                <a:solidFill>
                  <a:schemeClr val="tx1"/>
                </a:solidFill>
              </a:rPr>
              <a:t>mva</a:t>
            </a:r>
            <a:r>
              <a:rPr lang="nb-NO" sz="2600">
                <a:solidFill>
                  <a:schemeClr val="tx1"/>
                </a:solidFill>
              </a:rPr>
              <a:t>)</a:t>
            </a:r>
            <a:endParaRPr lang="nb-NO" sz="2600">
              <a:solidFill>
                <a:schemeClr val="tx1"/>
              </a:solidFill>
              <a:cs typeface="Arial"/>
            </a:endParaRPr>
          </a:p>
          <a:p>
            <a:pPr marL="917875" lvl="1" indent="-342900">
              <a:buFont typeface="Arial" panose="020B0604020202020204" pitchFamily="34" charset="0"/>
              <a:buChar char="•"/>
            </a:pPr>
            <a:r>
              <a:rPr lang="nb-NO" sz="2600">
                <a:solidFill>
                  <a:schemeClr val="tx1"/>
                </a:solidFill>
              </a:rPr>
              <a:t>Utdanning (og DFØ) – studenter og gjesteforskere</a:t>
            </a:r>
          </a:p>
          <a:p>
            <a:pPr marL="917875" lvl="1" indent="-342900">
              <a:buFont typeface="Arial" panose="020B0604020202020204" pitchFamily="34" charset="0"/>
              <a:buChar char="•"/>
            </a:pPr>
            <a:r>
              <a:rPr lang="nb-NO" sz="2600">
                <a:solidFill>
                  <a:schemeClr val="tx1"/>
                </a:solidFill>
              </a:rPr>
              <a:t>UDI – innvandrere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7BB1EF-7CD4-4493-8E02-CDC7FEA035F2}"/>
              </a:ext>
            </a:extLst>
          </p:cNvPr>
          <p:cNvSpPr/>
          <p:nvPr/>
        </p:nvSpPr>
        <p:spPr>
          <a:xfrm>
            <a:off x="2364232" y="6958709"/>
            <a:ext cx="9451419" cy="79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600">
                <a:solidFill>
                  <a:schemeClr val="tx1"/>
                </a:solidFill>
              </a:rPr>
              <a:t>Ved å utstede </a:t>
            </a:r>
            <a:r>
              <a:rPr lang="nb-NO" sz="2600" b="1">
                <a:solidFill>
                  <a:schemeClr val="accent2"/>
                </a:solidFill>
              </a:rPr>
              <a:t>eID allerede før ankomst </a:t>
            </a:r>
            <a:r>
              <a:rPr lang="nb-NO" sz="2600">
                <a:solidFill>
                  <a:schemeClr val="tx1"/>
                </a:solidFill>
              </a:rPr>
              <a:t>til Norge (basert på pass), </a:t>
            </a:r>
            <a:r>
              <a:rPr lang="nb-NO" sz="2600" b="1">
                <a:solidFill>
                  <a:schemeClr val="accent2"/>
                </a:solidFill>
              </a:rPr>
              <a:t>kan videre saksbehandling skje digitalt</a:t>
            </a:r>
          </a:p>
        </p:txBody>
      </p:sp>
    </p:spTree>
    <p:extLst>
      <p:ext uri="{BB962C8B-B14F-4D97-AF65-F5344CB8AC3E}">
        <p14:creationId xmlns:p14="http://schemas.microsoft.com/office/powerpoint/2010/main" val="9989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99689B8-3281-4891-965C-7BB23BBCD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8" b="15594"/>
          <a:stretch/>
        </p:blipFill>
        <p:spPr>
          <a:xfrm>
            <a:off x="7482841" y="1573286"/>
            <a:ext cx="8771572" cy="7570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64FFF-F97B-4A21-923E-33A170AAB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kern="1300" spc="-100"/>
              <a:t>Ansatt-ID dekkes ofte privat av virksomhetene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07E05C-7C57-4F3A-9366-2521DD4D18AB}"/>
              </a:ext>
            </a:extLst>
          </p:cNvPr>
          <p:cNvSpPr/>
          <p:nvPr/>
        </p:nvSpPr>
        <p:spPr>
          <a:xfrm>
            <a:off x="2338623" y="3238343"/>
            <a:ext cx="10203897" cy="785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600" b="1">
                <a:solidFill>
                  <a:schemeClr val="accent2"/>
                </a:solidFill>
              </a:rPr>
              <a:t>Virksomhetenes behov internt er stort sett dekket</a:t>
            </a:r>
            <a:r>
              <a:rPr lang="nb-NO" sz="2600">
                <a:solidFill>
                  <a:schemeClr val="tx1"/>
                </a:solidFill>
              </a:rPr>
              <a:t>: Mer enn 9 av 10 har tidligere oppgitt å bruke Microsoft AD eller Microsoft AD og andre løsninger for håndtering av identitet og autentisering av ansatte i egen virksomhet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A3B33B-6FA8-4FAE-975A-AE44D4660B2E}"/>
              </a:ext>
            </a:extLst>
          </p:cNvPr>
          <p:cNvSpPr/>
          <p:nvPr/>
        </p:nvSpPr>
        <p:spPr>
          <a:xfrm>
            <a:off x="2307348" y="5192441"/>
            <a:ext cx="10010648" cy="1108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600" b="1">
                <a:solidFill>
                  <a:schemeClr val="accent2"/>
                </a:solidFill>
              </a:rPr>
              <a:t>Pålogging til systemer på tvers av virksomheter er ikke godt dekket</a:t>
            </a:r>
            <a:r>
              <a:rPr lang="nb-NO" sz="2600">
                <a:solidFill>
                  <a:schemeClr val="tx1"/>
                </a:solidFill>
              </a:rPr>
              <a:t>:</a:t>
            </a:r>
            <a:r>
              <a:rPr lang="nb-NO" sz="2600" b="1">
                <a:solidFill>
                  <a:schemeClr val="accent2"/>
                </a:solidFill>
              </a:rPr>
              <a:t> </a:t>
            </a:r>
            <a:r>
              <a:rPr lang="nb-NO" sz="2600">
                <a:solidFill>
                  <a:schemeClr val="tx1"/>
                </a:solidFill>
              </a:rPr>
              <a:t>Helsesektoren, kommunene, Husbanken og NAV er virksomheter som har tatt dette opp med Digdir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7BB1EF-7CD4-4493-8E02-CDC7FEA035F2}"/>
              </a:ext>
            </a:extLst>
          </p:cNvPr>
          <p:cNvSpPr/>
          <p:nvPr/>
        </p:nvSpPr>
        <p:spPr>
          <a:xfrm>
            <a:off x="2364232" y="6752917"/>
            <a:ext cx="10010648" cy="79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600" b="1">
                <a:solidFill>
                  <a:schemeClr val="accent2"/>
                </a:solidFill>
              </a:rPr>
              <a:t>Bruk av privat </a:t>
            </a:r>
            <a:r>
              <a:rPr lang="nb-NO" sz="2600" b="1" err="1">
                <a:solidFill>
                  <a:schemeClr val="accent2"/>
                </a:solidFill>
              </a:rPr>
              <a:t>eID</a:t>
            </a:r>
            <a:r>
              <a:rPr lang="nb-NO" sz="2600" b="1">
                <a:solidFill>
                  <a:schemeClr val="accent2"/>
                </a:solidFill>
              </a:rPr>
              <a:t> problematiseres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600">
                <a:solidFill>
                  <a:schemeClr val="tx1"/>
                </a:solidFill>
              </a:rPr>
              <a:t>Behov for skille mellom privatsfæren og rollen som ansatt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600">
                <a:solidFill>
                  <a:schemeClr val="tx1"/>
                </a:solidFill>
              </a:rPr>
              <a:t>Behov for jobbtelefon </a:t>
            </a:r>
            <a:r>
              <a:rPr lang="nb-NO" sz="2600" err="1">
                <a:solidFill>
                  <a:schemeClr val="tx1"/>
                </a:solidFill>
              </a:rPr>
              <a:t>e.l</a:t>
            </a:r>
            <a:r>
              <a:rPr lang="nb-NO" sz="2600">
                <a:solidFill>
                  <a:schemeClr val="tx1"/>
                </a:solidFill>
              </a:rPr>
              <a:t> – store kostnader</a:t>
            </a:r>
          </a:p>
        </p:txBody>
      </p:sp>
    </p:spTree>
    <p:extLst>
      <p:ext uri="{BB962C8B-B14F-4D97-AF65-F5344CB8AC3E}">
        <p14:creationId xmlns:p14="http://schemas.microsoft.com/office/powerpoint/2010/main" val="2334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37B9-1C31-4A80-9CCA-DD94C87F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Samarbeid Offentlig / Privat</a:t>
            </a:r>
          </a:p>
        </p:txBody>
      </p:sp>
      <p:graphicFrame>
        <p:nvGraphicFramePr>
          <p:cNvPr id="5" name="AgendaTable">
            <a:extLst>
              <a:ext uri="{FF2B5EF4-FFF2-40B4-BE49-F238E27FC236}">
                <a16:creationId xmlns:a16="http://schemas.microsoft.com/office/drawing/2014/main" id="{2FD1D5DF-3A57-4972-8D6C-D4A64B666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329523"/>
              </p:ext>
            </p:extLst>
          </p:nvPr>
        </p:nvGraphicFramePr>
        <p:xfrm>
          <a:off x="2364232" y="2173453"/>
          <a:ext cx="12295186" cy="67919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5186">
                  <a:extLst>
                    <a:ext uri="{9D8B030D-6E8A-4147-A177-3AD203B41FA5}">
                      <a16:colId xmlns:a16="http://schemas.microsoft.com/office/drawing/2014/main" val="3342590356"/>
                    </a:ext>
                  </a:extLst>
                </a:gridCol>
              </a:tblGrid>
              <a:tr h="857185">
                <a:tc>
                  <a:txBody>
                    <a:bodyPr/>
                    <a:lstStyle/>
                    <a:p>
                      <a:pPr marL="457200" indent="-4572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ID-forvaltning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290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12190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Lovverk og rammer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74744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e-ID for alle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16051"/>
                  </a:ext>
                </a:extLst>
              </a:tr>
              <a:tr h="751204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Nye muligheter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374219"/>
                  </a:ext>
                </a:extLst>
              </a:tr>
              <a:tr h="751204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Samarbeid Offentlig / Privat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828990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e-ID på tvers av landegrensene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49912"/>
                  </a:ext>
                </a:extLst>
              </a:tr>
              <a:tr h="984511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Ansatte i offentlig sektor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498605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dirty="0"/>
                        <a:t>Virksomhetsidentiteter</a:t>
                      </a:r>
                      <a:endParaRPr lang="nb-NO" sz="3200" b="0" i="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644435"/>
                  </a:ext>
                </a:extLst>
              </a:tr>
            </a:tbl>
          </a:graphicData>
        </a:graphic>
      </p:graphicFrame>
      <p:sp>
        <p:nvSpPr>
          <p:cNvPr id="6" name="SlideType:Agenda" hidden="1">
            <a:extLst>
              <a:ext uri="{FF2B5EF4-FFF2-40B4-BE49-F238E27FC236}">
                <a16:creationId xmlns:a16="http://schemas.microsoft.com/office/drawing/2014/main" id="{857E4F6B-F880-4942-9547-04A6666546A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SlideType:Agenda" hidden="1">
            <a:extLst>
              <a:ext uri="{FF2B5EF4-FFF2-40B4-BE49-F238E27FC236}">
                <a16:creationId xmlns:a16="http://schemas.microsoft.com/office/drawing/2014/main" id="{B47A73A8-E158-44F3-8CAC-EAEF59D2CDA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SlideType:Agenda" hidden="1">
            <a:extLst>
              <a:ext uri="{FF2B5EF4-FFF2-40B4-BE49-F238E27FC236}">
                <a16:creationId xmlns:a16="http://schemas.microsoft.com/office/drawing/2014/main" id="{21B4FCE4-592A-4C33-9965-428538CCC06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8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iform 36">
            <a:extLst>
              <a:ext uri="{FF2B5EF4-FFF2-40B4-BE49-F238E27FC236}">
                <a16:creationId xmlns:a16="http://schemas.microsoft.com/office/drawing/2014/main" id="{713A5DAB-AD99-447F-93A6-622BE7D944DD}"/>
              </a:ext>
            </a:extLst>
          </p:cNvPr>
          <p:cNvSpPr/>
          <p:nvPr/>
        </p:nvSpPr>
        <p:spPr>
          <a:xfrm rot="93634">
            <a:off x="7533118" y="2530631"/>
            <a:ext cx="3215092" cy="4873932"/>
          </a:xfrm>
          <a:custGeom>
            <a:avLst/>
            <a:gdLst>
              <a:gd name="connsiteX0" fmla="*/ 0 w 2853515"/>
              <a:gd name="connsiteY0" fmla="*/ 0 h 4242599"/>
              <a:gd name="connsiteX1" fmla="*/ 254393 w 2853515"/>
              <a:gd name="connsiteY1" fmla="*/ 5868 h 4242599"/>
              <a:gd name="connsiteX2" fmla="*/ 2479577 w 2853515"/>
              <a:gd name="connsiteY2" fmla="*/ 1398607 h 4242599"/>
              <a:gd name="connsiteX3" fmla="*/ 2569307 w 2853515"/>
              <a:gd name="connsiteY3" fmla="*/ 4022177 h 4242599"/>
              <a:gd name="connsiteX4" fmla="*/ 2448317 w 2853515"/>
              <a:gd name="connsiteY4" fmla="*/ 4242599 h 4242599"/>
              <a:gd name="connsiteX5" fmla="*/ 0 w 2853515"/>
              <a:gd name="connsiteY5" fmla="*/ 2832394 h 4242599"/>
              <a:gd name="connsiteX6" fmla="*/ 0 w 2853515"/>
              <a:gd name="connsiteY6" fmla="*/ 0 h 42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3515" h="4242599">
                <a:moveTo>
                  <a:pt x="0" y="0"/>
                </a:moveTo>
                <a:lnTo>
                  <a:pt x="254393" y="5868"/>
                </a:lnTo>
                <a:cubicBezTo>
                  <a:pt x="1149427" y="69777"/>
                  <a:pt x="1997762" y="562672"/>
                  <a:pt x="2479577" y="1398607"/>
                </a:cubicBezTo>
                <a:cubicBezTo>
                  <a:pt x="2961392" y="2234543"/>
                  <a:pt x="2962653" y="3215673"/>
                  <a:pt x="2569307" y="4022177"/>
                </a:cubicBezTo>
                <a:lnTo>
                  <a:pt x="2448317" y="4242599"/>
                </a:lnTo>
                <a:lnTo>
                  <a:pt x="0" y="2832394"/>
                </a:lnTo>
                <a:lnTo>
                  <a:pt x="0" y="0"/>
                </a:lnTo>
                <a:close/>
              </a:path>
            </a:pathLst>
          </a:custGeom>
          <a:solidFill>
            <a:srgbClr val="EFCC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Friform 39">
            <a:extLst>
              <a:ext uri="{FF2B5EF4-FFF2-40B4-BE49-F238E27FC236}">
                <a16:creationId xmlns:a16="http://schemas.microsoft.com/office/drawing/2014/main" id="{E2046137-B3B1-42D2-9EFA-E280B3830E49}"/>
              </a:ext>
            </a:extLst>
          </p:cNvPr>
          <p:cNvSpPr/>
          <p:nvPr/>
        </p:nvSpPr>
        <p:spPr>
          <a:xfrm rot="7304047">
            <a:off x="5776211" y="5107256"/>
            <a:ext cx="3166283" cy="4796754"/>
          </a:xfrm>
          <a:custGeom>
            <a:avLst/>
            <a:gdLst>
              <a:gd name="connsiteX0" fmla="*/ 0 w 2853515"/>
              <a:gd name="connsiteY0" fmla="*/ 0 h 4242599"/>
              <a:gd name="connsiteX1" fmla="*/ 254393 w 2853515"/>
              <a:gd name="connsiteY1" fmla="*/ 5868 h 4242599"/>
              <a:gd name="connsiteX2" fmla="*/ 2479577 w 2853515"/>
              <a:gd name="connsiteY2" fmla="*/ 1398607 h 4242599"/>
              <a:gd name="connsiteX3" fmla="*/ 2569307 w 2853515"/>
              <a:gd name="connsiteY3" fmla="*/ 4022177 h 4242599"/>
              <a:gd name="connsiteX4" fmla="*/ 2448317 w 2853515"/>
              <a:gd name="connsiteY4" fmla="*/ 4242599 h 4242599"/>
              <a:gd name="connsiteX5" fmla="*/ 0 w 2853515"/>
              <a:gd name="connsiteY5" fmla="*/ 2832394 h 4242599"/>
              <a:gd name="connsiteX6" fmla="*/ 0 w 2853515"/>
              <a:gd name="connsiteY6" fmla="*/ 0 h 42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3515" h="4242599">
                <a:moveTo>
                  <a:pt x="0" y="0"/>
                </a:moveTo>
                <a:lnTo>
                  <a:pt x="254393" y="5868"/>
                </a:lnTo>
                <a:cubicBezTo>
                  <a:pt x="1149427" y="69777"/>
                  <a:pt x="1997762" y="562672"/>
                  <a:pt x="2479577" y="1398607"/>
                </a:cubicBezTo>
                <a:cubicBezTo>
                  <a:pt x="2961392" y="2234543"/>
                  <a:pt x="2962653" y="3215673"/>
                  <a:pt x="2569307" y="4022177"/>
                </a:cubicBezTo>
                <a:lnTo>
                  <a:pt x="2448317" y="4242599"/>
                </a:lnTo>
                <a:lnTo>
                  <a:pt x="0" y="28323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riform 40">
            <a:extLst>
              <a:ext uri="{FF2B5EF4-FFF2-40B4-BE49-F238E27FC236}">
                <a16:creationId xmlns:a16="http://schemas.microsoft.com/office/drawing/2014/main" id="{92579834-0671-434E-8850-A5938A2F8974}"/>
              </a:ext>
            </a:extLst>
          </p:cNvPr>
          <p:cNvSpPr/>
          <p:nvPr/>
        </p:nvSpPr>
        <p:spPr>
          <a:xfrm rot="14496141">
            <a:off x="4413220" y="2275273"/>
            <a:ext cx="3278142" cy="4780191"/>
          </a:xfrm>
          <a:custGeom>
            <a:avLst/>
            <a:gdLst>
              <a:gd name="connsiteX0" fmla="*/ 0 w 2853515"/>
              <a:gd name="connsiteY0" fmla="*/ 0 h 4242599"/>
              <a:gd name="connsiteX1" fmla="*/ 254393 w 2853515"/>
              <a:gd name="connsiteY1" fmla="*/ 5868 h 4242599"/>
              <a:gd name="connsiteX2" fmla="*/ 2479577 w 2853515"/>
              <a:gd name="connsiteY2" fmla="*/ 1398607 h 4242599"/>
              <a:gd name="connsiteX3" fmla="*/ 2569307 w 2853515"/>
              <a:gd name="connsiteY3" fmla="*/ 4022177 h 4242599"/>
              <a:gd name="connsiteX4" fmla="*/ 2448317 w 2853515"/>
              <a:gd name="connsiteY4" fmla="*/ 4242599 h 4242599"/>
              <a:gd name="connsiteX5" fmla="*/ 0 w 2853515"/>
              <a:gd name="connsiteY5" fmla="*/ 2832394 h 4242599"/>
              <a:gd name="connsiteX6" fmla="*/ 0 w 2853515"/>
              <a:gd name="connsiteY6" fmla="*/ 0 h 42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3515" h="4242599">
                <a:moveTo>
                  <a:pt x="0" y="0"/>
                </a:moveTo>
                <a:lnTo>
                  <a:pt x="254393" y="5868"/>
                </a:lnTo>
                <a:cubicBezTo>
                  <a:pt x="1149427" y="69777"/>
                  <a:pt x="1997762" y="562672"/>
                  <a:pt x="2479577" y="1398607"/>
                </a:cubicBezTo>
                <a:cubicBezTo>
                  <a:pt x="2961392" y="2234543"/>
                  <a:pt x="2962653" y="3215673"/>
                  <a:pt x="2569307" y="4022177"/>
                </a:cubicBezTo>
                <a:lnTo>
                  <a:pt x="2448317" y="4242599"/>
                </a:lnTo>
                <a:lnTo>
                  <a:pt x="0" y="2832394"/>
                </a:lnTo>
                <a:lnTo>
                  <a:pt x="0" y="0"/>
                </a:lnTo>
                <a:close/>
              </a:path>
            </a:pathLst>
          </a:custGeom>
          <a:solidFill>
            <a:srgbClr val="C7D3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AE5478C-4198-754C-9B34-4B1B6011D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Situasjonen i dag</a:t>
            </a:r>
          </a:p>
        </p:txBody>
      </p:sp>
      <p:sp>
        <p:nvSpPr>
          <p:cNvPr id="37" name="Friform 36">
            <a:extLst>
              <a:ext uri="{FF2B5EF4-FFF2-40B4-BE49-F238E27FC236}">
                <a16:creationId xmlns:a16="http://schemas.microsoft.com/office/drawing/2014/main" id="{740E8A6B-CEE2-974A-83C9-3F573CF23F5C}"/>
              </a:ext>
            </a:extLst>
          </p:cNvPr>
          <p:cNvSpPr/>
          <p:nvPr/>
        </p:nvSpPr>
        <p:spPr>
          <a:xfrm rot="93634">
            <a:off x="7522839" y="3332419"/>
            <a:ext cx="2466376" cy="3667001"/>
          </a:xfrm>
          <a:custGeom>
            <a:avLst/>
            <a:gdLst>
              <a:gd name="connsiteX0" fmla="*/ 0 w 2853515"/>
              <a:gd name="connsiteY0" fmla="*/ 0 h 4242599"/>
              <a:gd name="connsiteX1" fmla="*/ 254393 w 2853515"/>
              <a:gd name="connsiteY1" fmla="*/ 5868 h 4242599"/>
              <a:gd name="connsiteX2" fmla="*/ 2479577 w 2853515"/>
              <a:gd name="connsiteY2" fmla="*/ 1398607 h 4242599"/>
              <a:gd name="connsiteX3" fmla="*/ 2569307 w 2853515"/>
              <a:gd name="connsiteY3" fmla="*/ 4022177 h 4242599"/>
              <a:gd name="connsiteX4" fmla="*/ 2448317 w 2853515"/>
              <a:gd name="connsiteY4" fmla="*/ 4242599 h 4242599"/>
              <a:gd name="connsiteX5" fmla="*/ 0 w 2853515"/>
              <a:gd name="connsiteY5" fmla="*/ 2832394 h 4242599"/>
              <a:gd name="connsiteX6" fmla="*/ 0 w 2853515"/>
              <a:gd name="connsiteY6" fmla="*/ 0 h 42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3515" h="4242599">
                <a:moveTo>
                  <a:pt x="0" y="0"/>
                </a:moveTo>
                <a:lnTo>
                  <a:pt x="254393" y="5868"/>
                </a:lnTo>
                <a:cubicBezTo>
                  <a:pt x="1149427" y="69777"/>
                  <a:pt x="1997762" y="562672"/>
                  <a:pt x="2479577" y="1398607"/>
                </a:cubicBezTo>
                <a:cubicBezTo>
                  <a:pt x="2961392" y="2234543"/>
                  <a:pt x="2962653" y="3215673"/>
                  <a:pt x="2569307" y="4022177"/>
                </a:cubicBezTo>
                <a:lnTo>
                  <a:pt x="2448317" y="4242599"/>
                </a:lnTo>
                <a:lnTo>
                  <a:pt x="0" y="28323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Friform 39">
            <a:extLst>
              <a:ext uri="{FF2B5EF4-FFF2-40B4-BE49-F238E27FC236}">
                <a16:creationId xmlns:a16="http://schemas.microsoft.com/office/drawing/2014/main" id="{D2CEE9E1-BB6B-704E-B212-7878DE75C941}"/>
              </a:ext>
            </a:extLst>
          </p:cNvPr>
          <p:cNvSpPr/>
          <p:nvPr/>
        </p:nvSpPr>
        <p:spPr>
          <a:xfrm rot="7304047">
            <a:off x="6145800" y="5283063"/>
            <a:ext cx="2466376" cy="3667001"/>
          </a:xfrm>
          <a:custGeom>
            <a:avLst/>
            <a:gdLst>
              <a:gd name="connsiteX0" fmla="*/ 0 w 2853515"/>
              <a:gd name="connsiteY0" fmla="*/ 0 h 4242599"/>
              <a:gd name="connsiteX1" fmla="*/ 254393 w 2853515"/>
              <a:gd name="connsiteY1" fmla="*/ 5868 h 4242599"/>
              <a:gd name="connsiteX2" fmla="*/ 2479577 w 2853515"/>
              <a:gd name="connsiteY2" fmla="*/ 1398607 h 4242599"/>
              <a:gd name="connsiteX3" fmla="*/ 2569307 w 2853515"/>
              <a:gd name="connsiteY3" fmla="*/ 4022177 h 4242599"/>
              <a:gd name="connsiteX4" fmla="*/ 2448317 w 2853515"/>
              <a:gd name="connsiteY4" fmla="*/ 4242599 h 4242599"/>
              <a:gd name="connsiteX5" fmla="*/ 0 w 2853515"/>
              <a:gd name="connsiteY5" fmla="*/ 2832394 h 4242599"/>
              <a:gd name="connsiteX6" fmla="*/ 0 w 2853515"/>
              <a:gd name="connsiteY6" fmla="*/ 0 h 42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3515" h="4242599">
                <a:moveTo>
                  <a:pt x="0" y="0"/>
                </a:moveTo>
                <a:lnTo>
                  <a:pt x="254393" y="5868"/>
                </a:lnTo>
                <a:cubicBezTo>
                  <a:pt x="1149427" y="69777"/>
                  <a:pt x="1997762" y="562672"/>
                  <a:pt x="2479577" y="1398607"/>
                </a:cubicBezTo>
                <a:cubicBezTo>
                  <a:pt x="2961392" y="2234543"/>
                  <a:pt x="2962653" y="3215673"/>
                  <a:pt x="2569307" y="4022177"/>
                </a:cubicBezTo>
                <a:lnTo>
                  <a:pt x="2448317" y="4242599"/>
                </a:lnTo>
                <a:lnTo>
                  <a:pt x="0" y="2832394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Friform 40">
            <a:extLst>
              <a:ext uri="{FF2B5EF4-FFF2-40B4-BE49-F238E27FC236}">
                <a16:creationId xmlns:a16="http://schemas.microsoft.com/office/drawing/2014/main" id="{7C158836-FB37-084D-8435-7C3AEF04968C}"/>
              </a:ext>
            </a:extLst>
          </p:cNvPr>
          <p:cNvSpPr/>
          <p:nvPr/>
        </p:nvSpPr>
        <p:spPr>
          <a:xfrm rot="14496141">
            <a:off x="5153672" y="3117100"/>
            <a:ext cx="2466376" cy="3667002"/>
          </a:xfrm>
          <a:custGeom>
            <a:avLst/>
            <a:gdLst>
              <a:gd name="connsiteX0" fmla="*/ 0 w 2853515"/>
              <a:gd name="connsiteY0" fmla="*/ 0 h 4242599"/>
              <a:gd name="connsiteX1" fmla="*/ 254393 w 2853515"/>
              <a:gd name="connsiteY1" fmla="*/ 5868 h 4242599"/>
              <a:gd name="connsiteX2" fmla="*/ 2479577 w 2853515"/>
              <a:gd name="connsiteY2" fmla="*/ 1398607 h 4242599"/>
              <a:gd name="connsiteX3" fmla="*/ 2569307 w 2853515"/>
              <a:gd name="connsiteY3" fmla="*/ 4022177 h 4242599"/>
              <a:gd name="connsiteX4" fmla="*/ 2448317 w 2853515"/>
              <a:gd name="connsiteY4" fmla="*/ 4242599 h 4242599"/>
              <a:gd name="connsiteX5" fmla="*/ 0 w 2853515"/>
              <a:gd name="connsiteY5" fmla="*/ 2832394 h 4242599"/>
              <a:gd name="connsiteX6" fmla="*/ 0 w 2853515"/>
              <a:gd name="connsiteY6" fmla="*/ 0 h 42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3515" h="4242599">
                <a:moveTo>
                  <a:pt x="0" y="0"/>
                </a:moveTo>
                <a:lnTo>
                  <a:pt x="254393" y="5868"/>
                </a:lnTo>
                <a:cubicBezTo>
                  <a:pt x="1149427" y="69777"/>
                  <a:pt x="1997762" y="562672"/>
                  <a:pt x="2479577" y="1398607"/>
                </a:cubicBezTo>
                <a:cubicBezTo>
                  <a:pt x="2961392" y="2234543"/>
                  <a:pt x="2962653" y="3215673"/>
                  <a:pt x="2569307" y="4022177"/>
                </a:cubicBezTo>
                <a:lnTo>
                  <a:pt x="2448317" y="4242599"/>
                </a:lnTo>
                <a:lnTo>
                  <a:pt x="0" y="28323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21A06E21-F42A-6143-83E8-5C09A443B6F8}"/>
              </a:ext>
            </a:extLst>
          </p:cNvPr>
          <p:cNvGrpSpPr/>
          <p:nvPr/>
        </p:nvGrpSpPr>
        <p:grpSpPr>
          <a:xfrm>
            <a:off x="5969319" y="4204593"/>
            <a:ext cx="3032861" cy="3032862"/>
            <a:chOff x="-4085407" y="1426187"/>
            <a:chExt cx="3508920" cy="3508920"/>
          </a:xfrm>
        </p:grpSpPr>
        <p:sp>
          <p:nvSpPr>
            <p:cNvPr id="15" name="Friform 14">
              <a:extLst>
                <a:ext uri="{FF2B5EF4-FFF2-40B4-BE49-F238E27FC236}">
                  <a16:creationId xmlns:a16="http://schemas.microsoft.com/office/drawing/2014/main" id="{1D97BB53-1281-324C-8417-11123880B3D6}"/>
                </a:ext>
              </a:extLst>
            </p:cNvPr>
            <p:cNvSpPr/>
            <p:nvPr/>
          </p:nvSpPr>
          <p:spPr>
            <a:xfrm flipH="1">
              <a:off x="-4085407" y="1426187"/>
              <a:ext cx="3508920" cy="1754460"/>
            </a:xfrm>
            <a:custGeom>
              <a:avLst/>
              <a:gdLst>
                <a:gd name="connsiteX0" fmla="*/ 1754460 w 3508920"/>
                <a:gd name="connsiteY0" fmla="*/ 0 h 1754460"/>
                <a:gd name="connsiteX1" fmla="*/ 0 w 3508920"/>
                <a:gd name="connsiteY1" fmla="*/ 1754460 h 1754460"/>
                <a:gd name="connsiteX2" fmla="*/ 3508920 w 3508920"/>
                <a:gd name="connsiteY2" fmla="*/ 1754460 h 1754460"/>
                <a:gd name="connsiteX3" fmla="*/ 1754460 w 3508920"/>
                <a:gd name="connsiteY3" fmla="*/ 0 h 175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8920" h="1754460">
                  <a:moveTo>
                    <a:pt x="1754460" y="0"/>
                  </a:moveTo>
                  <a:cubicBezTo>
                    <a:pt x="785498" y="0"/>
                    <a:pt x="0" y="785498"/>
                    <a:pt x="0" y="1754460"/>
                  </a:cubicBezTo>
                  <a:lnTo>
                    <a:pt x="3508920" y="1754460"/>
                  </a:lnTo>
                  <a:cubicBezTo>
                    <a:pt x="3508920" y="785498"/>
                    <a:pt x="2723422" y="0"/>
                    <a:pt x="175446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iform 15">
              <a:extLst>
                <a:ext uri="{FF2B5EF4-FFF2-40B4-BE49-F238E27FC236}">
                  <a16:creationId xmlns:a16="http://schemas.microsoft.com/office/drawing/2014/main" id="{3D22FBC7-1FA6-9A45-86F8-BCC98C1BBEFC}"/>
                </a:ext>
              </a:extLst>
            </p:cNvPr>
            <p:cNvSpPr/>
            <p:nvPr/>
          </p:nvSpPr>
          <p:spPr>
            <a:xfrm flipH="1" flipV="1">
              <a:off x="-4085407" y="3180647"/>
              <a:ext cx="3508920" cy="1754460"/>
            </a:xfrm>
            <a:custGeom>
              <a:avLst/>
              <a:gdLst>
                <a:gd name="connsiteX0" fmla="*/ 1754460 w 3508920"/>
                <a:gd name="connsiteY0" fmla="*/ 0 h 1754460"/>
                <a:gd name="connsiteX1" fmla="*/ 0 w 3508920"/>
                <a:gd name="connsiteY1" fmla="*/ 1754460 h 1754460"/>
                <a:gd name="connsiteX2" fmla="*/ 3508920 w 3508920"/>
                <a:gd name="connsiteY2" fmla="*/ 1754460 h 1754460"/>
                <a:gd name="connsiteX3" fmla="*/ 1754460 w 3508920"/>
                <a:gd name="connsiteY3" fmla="*/ 0 h 175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8920" h="1754460">
                  <a:moveTo>
                    <a:pt x="1754460" y="0"/>
                  </a:moveTo>
                  <a:cubicBezTo>
                    <a:pt x="785498" y="0"/>
                    <a:pt x="0" y="785498"/>
                    <a:pt x="0" y="1754460"/>
                  </a:cubicBezTo>
                  <a:lnTo>
                    <a:pt x="3508920" y="1754460"/>
                  </a:lnTo>
                  <a:cubicBezTo>
                    <a:pt x="3508920" y="785498"/>
                    <a:pt x="2723422" y="0"/>
                    <a:pt x="1754460" y="0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D2724E77-CC20-4490-B007-937D711A9697}"/>
              </a:ext>
            </a:extLst>
          </p:cNvPr>
          <p:cNvSpPr/>
          <p:nvPr/>
        </p:nvSpPr>
        <p:spPr>
          <a:xfrm flipH="1">
            <a:off x="6866748" y="5102022"/>
            <a:ext cx="1238005" cy="12380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1788653-A4CD-498E-89E2-E0C11526238C}"/>
              </a:ext>
            </a:extLst>
          </p:cNvPr>
          <p:cNvSpPr txBox="1"/>
          <p:nvPr/>
        </p:nvSpPr>
        <p:spPr>
          <a:xfrm>
            <a:off x="6866799" y="5367728"/>
            <a:ext cx="129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Folke Reg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F-D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2DB2799-A76B-4AB5-BEE2-DA5F67034996}"/>
              </a:ext>
            </a:extLst>
          </p:cNvPr>
          <p:cNvSpPr txBox="1"/>
          <p:nvPr/>
        </p:nvSpPr>
        <p:spPr>
          <a:xfrm>
            <a:off x="6301723" y="4743463"/>
            <a:ext cx="23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Fysisk ID kontroll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B7BDD75E-44A5-4B4C-9B62-15867F973B41}"/>
              </a:ext>
            </a:extLst>
          </p:cNvPr>
          <p:cNvSpPr txBox="1"/>
          <p:nvPr/>
        </p:nvSpPr>
        <p:spPr>
          <a:xfrm>
            <a:off x="6386859" y="6409550"/>
            <a:ext cx="23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 ID-kontroll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E23458D2-C656-4507-BB80-09DD386705AC}"/>
              </a:ext>
            </a:extLst>
          </p:cNvPr>
          <p:cNvSpPr txBox="1"/>
          <p:nvPr/>
        </p:nvSpPr>
        <p:spPr>
          <a:xfrm rot="3871283">
            <a:off x="8821656" y="4089592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Felles løsninger</a:t>
            </a: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ID-porten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636B5EEA-22F0-43BE-A51F-F0C2DB4D2414}"/>
              </a:ext>
            </a:extLst>
          </p:cNvPr>
          <p:cNvSpPr txBox="1"/>
          <p:nvPr/>
        </p:nvSpPr>
        <p:spPr>
          <a:xfrm rot="17451018">
            <a:off x="3683557" y="4404600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Privat bankpålogging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9AC992B9-596E-4E44-A664-5FF67A3AADD1}"/>
              </a:ext>
            </a:extLst>
          </p:cNvPr>
          <p:cNvSpPr txBox="1"/>
          <p:nvPr/>
        </p:nvSpPr>
        <p:spPr>
          <a:xfrm>
            <a:off x="6426165" y="8227440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Sektorløsninger</a:t>
            </a: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Helse ID / Feide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54E5A51-AA36-403D-BEE7-3AF51A3D00FD}"/>
              </a:ext>
            </a:extLst>
          </p:cNvPr>
          <p:cNvSpPr/>
          <p:nvPr/>
        </p:nvSpPr>
        <p:spPr>
          <a:xfrm>
            <a:off x="2364232" y="2544634"/>
            <a:ext cx="898358" cy="8983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0</a:t>
            </a:r>
          </a:p>
        </p:txBody>
      </p:sp>
      <p:sp>
        <p:nvSpPr>
          <p:cNvPr id="61" name="TekstSylinder 18">
            <a:extLst>
              <a:ext uri="{FF2B5EF4-FFF2-40B4-BE49-F238E27FC236}">
                <a16:creationId xmlns:a16="http://schemas.microsoft.com/office/drawing/2014/main" id="{E782C366-48FA-4A62-A7F9-6224C69292FB}"/>
              </a:ext>
            </a:extLst>
          </p:cNvPr>
          <p:cNvSpPr txBox="1"/>
          <p:nvPr/>
        </p:nvSpPr>
        <p:spPr>
          <a:xfrm rot="17645628">
            <a:off x="4514829" y="4555317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Mobil - kodebrikke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Noe du har</a:t>
            </a:r>
          </a:p>
        </p:txBody>
      </p:sp>
      <p:sp>
        <p:nvSpPr>
          <p:cNvPr id="62" name="TekstSylinder 19">
            <a:extLst>
              <a:ext uri="{FF2B5EF4-FFF2-40B4-BE49-F238E27FC236}">
                <a16:creationId xmlns:a16="http://schemas.microsoft.com/office/drawing/2014/main" id="{6593E1A5-207E-420A-943C-1D580B53FEA2}"/>
              </a:ext>
            </a:extLst>
          </p:cNvPr>
          <p:cNvSpPr txBox="1"/>
          <p:nvPr/>
        </p:nvSpPr>
        <p:spPr>
          <a:xfrm rot="3529005">
            <a:off x="8138464" y="4412699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Passord - pinkode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Noe du vet</a:t>
            </a:r>
          </a:p>
        </p:txBody>
      </p:sp>
      <p:sp>
        <p:nvSpPr>
          <p:cNvPr id="63" name="TekstSylinder 17">
            <a:extLst>
              <a:ext uri="{FF2B5EF4-FFF2-40B4-BE49-F238E27FC236}">
                <a16:creationId xmlns:a16="http://schemas.microsoft.com/office/drawing/2014/main" id="{E92486EF-5911-4A93-859C-7147B24492BC}"/>
              </a:ext>
            </a:extLst>
          </p:cNvPr>
          <p:cNvSpPr txBox="1"/>
          <p:nvPr/>
        </p:nvSpPr>
        <p:spPr>
          <a:xfrm>
            <a:off x="6341491" y="7367293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Biometri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Noe du er</a:t>
            </a:r>
          </a:p>
        </p:txBody>
      </p:sp>
      <p:sp>
        <p:nvSpPr>
          <p:cNvPr id="33" name="Rektangel 6">
            <a:extLst>
              <a:ext uri="{FF2B5EF4-FFF2-40B4-BE49-F238E27FC236}">
                <a16:creationId xmlns:a16="http://schemas.microsoft.com/office/drawing/2014/main" id="{46E65E19-B0CA-48F6-8B85-726531364B49}"/>
              </a:ext>
            </a:extLst>
          </p:cNvPr>
          <p:cNvSpPr/>
          <p:nvPr/>
        </p:nvSpPr>
        <p:spPr>
          <a:xfrm>
            <a:off x="12048600" y="2530631"/>
            <a:ext cx="564073" cy="446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kstSylinder 24">
            <a:extLst>
              <a:ext uri="{FF2B5EF4-FFF2-40B4-BE49-F238E27FC236}">
                <a16:creationId xmlns:a16="http://schemas.microsoft.com/office/drawing/2014/main" id="{6EFCBD07-0983-4ECF-805B-36B287BDBADB}"/>
              </a:ext>
            </a:extLst>
          </p:cNvPr>
          <p:cNvSpPr txBox="1"/>
          <p:nvPr/>
        </p:nvSpPr>
        <p:spPr>
          <a:xfrm>
            <a:off x="12414473" y="2598175"/>
            <a:ext cx="266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Drives av staten</a:t>
            </a:r>
          </a:p>
        </p:txBody>
      </p:sp>
      <p:sp>
        <p:nvSpPr>
          <p:cNvPr id="35" name="Rektangel 25">
            <a:extLst>
              <a:ext uri="{FF2B5EF4-FFF2-40B4-BE49-F238E27FC236}">
                <a16:creationId xmlns:a16="http://schemas.microsoft.com/office/drawing/2014/main" id="{D048E056-DC3B-40CC-8F89-37DE72F9796C}"/>
              </a:ext>
            </a:extLst>
          </p:cNvPr>
          <p:cNvSpPr/>
          <p:nvPr/>
        </p:nvSpPr>
        <p:spPr>
          <a:xfrm>
            <a:off x="12048600" y="3235076"/>
            <a:ext cx="564073" cy="40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kstSylinder 26">
            <a:extLst>
              <a:ext uri="{FF2B5EF4-FFF2-40B4-BE49-F238E27FC236}">
                <a16:creationId xmlns:a16="http://schemas.microsoft.com/office/drawing/2014/main" id="{09D7534B-B3BA-4CDB-A953-EA2C0EB577A3}"/>
              </a:ext>
            </a:extLst>
          </p:cNvPr>
          <p:cNvSpPr txBox="1"/>
          <p:nvPr/>
        </p:nvSpPr>
        <p:spPr>
          <a:xfrm>
            <a:off x="12604149" y="3235076"/>
            <a:ext cx="3192414" cy="300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Leveres av leverandører</a:t>
            </a:r>
          </a:p>
        </p:txBody>
      </p:sp>
      <p:sp>
        <p:nvSpPr>
          <p:cNvPr id="38" name="Rektangel 27">
            <a:extLst>
              <a:ext uri="{FF2B5EF4-FFF2-40B4-BE49-F238E27FC236}">
                <a16:creationId xmlns:a16="http://schemas.microsoft.com/office/drawing/2014/main" id="{E3C2AA13-4CCA-4E1F-98EA-D4E28E948C81}"/>
              </a:ext>
            </a:extLst>
          </p:cNvPr>
          <p:cNvSpPr/>
          <p:nvPr/>
        </p:nvSpPr>
        <p:spPr>
          <a:xfrm>
            <a:off x="12048600" y="4008031"/>
            <a:ext cx="564073" cy="40549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TekstSylinder 28">
            <a:extLst>
              <a:ext uri="{FF2B5EF4-FFF2-40B4-BE49-F238E27FC236}">
                <a16:creationId xmlns:a16="http://schemas.microsoft.com/office/drawing/2014/main" id="{41872625-15AC-41B5-B3F5-FC3A84E296C1}"/>
              </a:ext>
            </a:extLst>
          </p:cNvPr>
          <p:cNvSpPr txBox="1"/>
          <p:nvPr/>
        </p:nvSpPr>
        <p:spPr>
          <a:xfrm>
            <a:off x="12490082" y="4016828"/>
            <a:ext cx="3054718" cy="300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Ikke tilgjengelig i dag</a:t>
            </a:r>
          </a:p>
        </p:txBody>
      </p:sp>
    </p:spTree>
    <p:extLst>
      <p:ext uri="{BB962C8B-B14F-4D97-AF65-F5344CB8AC3E}">
        <p14:creationId xmlns:p14="http://schemas.microsoft.com/office/powerpoint/2010/main" val="3076722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iform 36">
            <a:extLst>
              <a:ext uri="{FF2B5EF4-FFF2-40B4-BE49-F238E27FC236}">
                <a16:creationId xmlns:a16="http://schemas.microsoft.com/office/drawing/2014/main" id="{962A8E89-E32A-41E2-82DA-5D1486693536}"/>
              </a:ext>
            </a:extLst>
          </p:cNvPr>
          <p:cNvSpPr/>
          <p:nvPr/>
        </p:nvSpPr>
        <p:spPr>
          <a:xfrm rot="93634">
            <a:off x="7533118" y="2530631"/>
            <a:ext cx="3215092" cy="4873932"/>
          </a:xfrm>
          <a:custGeom>
            <a:avLst/>
            <a:gdLst>
              <a:gd name="connsiteX0" fmla="*/ 0 w 2853515"/>
              <a:gd name="connsiteY0" fmla="*/ 0 h 4242599"/>
              <a:gd name="connsiteX1" fmla="*/ 254393 w 2853515"/>
              <a:gd name="connsiteY1" fmla="*/ 5868 h 4242599"/>
              <a:gd name="connsiteX2" fmla="*/ 2479577 w 2853515"/>
              <a:gd name="connsiteY2" fmla="*/ 1398607 h 4242599"/>
              <a:gd name="connsiteX3" fmla="*/ 2569307 w 2853515"/>
              <a:gd name="connsiteY3" fmla="*/ 4022177 h 4242599"/>
              <a:gd name="connsiteX4" fmla="*/ 2448317 w 2853515"/>
              <a:gd name="connsiteY4" fmla="*/ 4242599 h 4242599"/>
              <a:gd name="connsiteX5" fmla="*/ 0 w 2853515"/>
              <a:gd name="connsiteY5" fmla="*/ 2832394 h 4242599"/>
              <a:gd name="connsiteX6" fmla="*/ 0 w 2853515"/>
              <a:gd name="connsiteY6" fmla="*/ 0 h 42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3515" h="4242599">
                <a:moveTo>
                  <a:pt x="0" y="0"/>
                </a:moveTo>
                <a:lnTo>
                  <a:pt x="254393" y="5868"/>
                </a:lnTo>
                <a:cubicBezTo>
                  <a:pt x="1149427" y="69777"/>
                  <a:pt x="1997762" y="562672"/>
                  <a:pt x="2479577" y="1398607"/>
                </a:cubicBezTo>
                <a:cubicBezTo>
                  <a:pt x="2961392" y="2234543"/>
                  <a:pt x="2962653" y="3215673"/>
                  <a:pt x="2569307" y="4022177"/>
                </a:cubicBezTo>
                <a:lnTo>
                  <a:pt x="2448317" y="4242599"/>
                </a:lnTo>
                <a:lnTo>
                  <a:pt x="0" y="2832394"/>
                </a:lnTo>
                <a:lnTo>
                  <a:pt x="0" y="0"/>
                </a:lnTo>
                <a:close/>
              </a:path>
            </a:pathLst>
          </a:custGeom>
          <a:solidFill>
            <a:srgbClr val="C7D3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Friform 39">
            <a:extLst>
              <a:ext uri="{FF2B5EF4-FFF2-40B4-BE49-F238E27FC236}">
                <a16:creationId xmlns:a16="http://schemas.microsoft.com/office/drawing/2014/main" id="{371A72CF-8378-4D80-9FEE-870A1E680293}"/>
              </a:ext>
            </a:extLst>
          </p:cNvPr>
          <p:cNvSpPr/>
          <p:nvPr/>
        </p:nvSpPr>
        <p:spPr>
          <a:xfrm rot="7304047">
            <a:off x="5776211" y="5107256"/>
            <a:ext cx="3166283" cy="4796754"/>
          </a:xfrm>
          <a:custGeom>
            <a:avLst/>
            <a:gdLst>
              <a:gd name="connsiteX0" fmla="*/ 0 w 2853515"/>
              <a:gd name="connsiteY0" fmla="*/ 0 h 4242599"/>
              <a:gd name="connsiteX1" fmla="*/ 254393 w 2853515"/>
              <a:gd name="connsiteY1" fmla="*/ 5868 h 4242599"/>
              <a:gd name="connsiteX2" fmla="*/ 2479577 w 2853515"/>
              <a:gd name="connsiteY2" fmla="*/ 1398607 h 4242599"/>
              <a:gd name="connsiteX3" fmla="*/ 2569307 w 2853515"/>
              <a:gd name="connsiteY3" fmla="*/ 4022177 h 4242599"/>
              <a:gd name="connsiteX4" fmla="*/ 2448317 w 2853515"/>
              <a:gd name="connsiteY4" fmla="*/ 4242599 h 4242599"/>
              <a:gd name="connsiteX5" fmla="*/ 0 w 2853515"/>
              <a:gd name="connsiteY5" fmla="*/ 2832394 h 4242599"/>
              <a:gd name="connsiteX6" fmla="*/ 0 w 2853515"/>
              <a:gd name="connsiteY6" fmla="*/ 0 h 42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3515" h="4242599">
                <a:moveTo>
                  <a:pt x="0" y="0"/>
                </a:moveTo>
                <a:lnTo>
                  <a:pt x="254393" y="5868"/>
                </a:lnTo>
                <a:cubicBezTo>
                  <a:pt x="1149427" y="69777"/>
                  <a:pt x="1997762" y="562672"/>
                  <a:pt x="2479577" y="1398607"/>
                </a:cubicBezTo>
                <a:cubicBezTo>
                  <a:pt x="2961392" y="2234543"/>
                  <a:pt x="2962653" y="3215673"/>
                  <a:pt x="2569307" y="4022177"/>
                </a:cubicBezTo>
                <a:lnTo>
                  <a:pt x="2448317" y="4242599"/>
                </a:lnTo>
                <a:lnTo>
                  <a:pt x="0" y="28323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Friform 40">
            <a:extLst>
              <a:ext uri="{FF2B5EF4-FFF2-40B4-BE49-F238E27FC236}">
                <a16:creationId xmlns:a16="http://schemas.microsoft.com/office/drawing/2014/main" id="{5CA0FAA1-4591-4E3B-AA4A-FA38A78FB19E}"/>
              </a:ext>
            </a:extLst>
          </p:cNvPr>
          <p:cNvSpPr/>
          <p:nvPr/>
        </p:nvSpPr>
        <p:spPr>
          <a:xfrm rot="14496141">
            <a:off x="4413220" y="2275273"/>
            <a:ext cx="3278142" cy="4780191"/>
          </a:xfrm>
          <a:custGeom>
            <a:avLst/>
            <a:gdLst>
              <a:gd name="connsiteX0" fmla="*/ 0 w 2853515"/>
              <a:gd name="connsiteY0" fmla="*/ 0 h 4242599"/>
              <a:gd name="connsiteX1" fmla="*/ 254393 w 2853515"/>
              <a:gd name="connsiteY1" fmla="*/ 5868 h 4242599"/>
              <a:gd name="connsiteX2" fmla="*/ 2479577 w 2853515"/>
              <a:gd name="connsiteY2" fmla="*/ 1398607 h 4242599"/>
              <a:gd name="connsiteX3" fmla="*/ 2569307 w 2853515"/>
              <a:gd name="connsiteY3" fmla="*/ 4022177 h 4242599"/>
              <a:gd name="connsiteX4" fmla="*/ 2448317 w 2853515"/>
              <a:gd name="connsiteY4" fmla="*/ 4242599 h 4242599"/>
              <a:gd name="connsiteX5" fmla="*/ 0 w 2853515"/>
              <a:gd name="connsiteY5" fmla="*/ 2832394 h 4242599"/>
              <a:gd name="connsiteX6" fmla="*/ 0 w 2853515"/>
              <a:gd name="connsiteY6" fmla="*/ 0 h 42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3515" h="4242599">
                <a:moveTo>
                  <a:pt x="0" y="0"/>
                </a:moveTo>
                <a:lnTo>
                  <a:pt x="254393" y="5868"/>
                </a:lnTo>
                <a:cubicBezTo>
                  <a:pt x="1149427" y="69777"/>
                  <a:pt x="1997762" y="562672"/>
                  <a:pt x="2479577" y="1398607"/>
                </a:cubicBezTo>
                <a:cubicBezTo>
                  <a:pt x="2961392" y="2234543"/>
                  <a:pt x="2962653" y="3215673"/>
                  <a:pt x="2569307" y="4022177"/>
                </a:cubicBezTo>
                <a:lnTo>
                  <a:pt x="2448317" y="4242599"/>
                </a:lnTo>
                <a:lnTo>
                  <a:pt x="0" y="2832394"/>
                </a:lnTo>
                <a:lnTo>
                  <a:pt x="0" y="0"/>
                </a:lnTo>
                <a:close/>
              </a:path>
            </a:pathLst>
          </a:custGeom>
          <a:solidFill>
            <a:srgbClr val="C7D3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AE5478C-4198-754C-9B34-4B1B6011D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Staten: Liten rolle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B347AC-375F-4891-AC4D-2205B32C73B0}"/>
              </a:ext>
            </a:extLst>
          </p:cNvPr>
          <p:cNvGrpSpPr/>
          <p:nvPr/>
        </p:nvGrpSpPr>
        <p:grpSpPr>
          <a:xfrm>
            <a:off x="5178277" y="3209787"/>
            <a:ext cx="5048368" cy="5443861"/>
            <a:chOff x="4986237" y="2182515"/>
            <a:chExt cx="5840793" cy="6298367"/>
          </a:xfrm>
        </p:grpSpPr>
        <p:grpSp>
          <p:nvGrpSpPr>
            <p:cNvPr id="42" name="Gruppe 41">
              <a:extLst>
                <a:ext uri="{FF2B5EF4-FFF2-40B4-BE49-F238E27FC236}">
                  <a16:creationId xmlns:a16="http://schemas.microsoft.com/office/drawing/2014/main" id="{827C9962-D8E1-C64C-9F83-25F1973C4537}"/>
                </a:ext>
              </a:extLst>
            </p:cNvPr>
            <p:cNvGrpSpPr/>
            <p:nvPr/>
          </p:nvGrpSpPr>
          <p:grpSpPr>
            <a:xfrm rot="19896141">
              <a:off x="4986237" y="2182515"/>
              <a:ext cx="5840793" cy="6298367"/>
              <a:chOff x="4682125" y="2180473"/>
              <a:chExt cx="5840793" cy="6298367"/>
            </a:xfrm>
          </p:grpSpPr>
          <p:sp>
            <p:nvSpPr>
              <p:cNvPr id="37" name="Friform 36">
                <a:extLst>
                  <a:ext uri="{FF2B5EF4-FFF2-40B4-BE49-F238E27FC236}">
                    <a16:creationId xmlns:a16="http://schemas.microsoft.com/office/drawing/2014/main" id="{740E8A6B-CEE2-974A-83C9-3F573CF23F5C}"/>
                  </a:ext>
                </a:extLst>
              </p:cNvPr>
              <p:cNvSpPr/>
              <p:nvPr/>
            </p:nvSpPr>
            <p:spPr>
              <a:xfrm rot="1797493">
                <a:off x="7669403" y="3008681"/>
                <a:ext cx="2853515" cy="4242599"/>
              </a:xfrm>
              <a:custGeom>
                <a:avLst/>
                <a:gdLst>
                  <a:gd name="connsiteX0" fmla="*/ 0 w 2853515"/>
                  <a:gd name="connsiteY0" fmla="*/ 0 h 4242599"/>
                  <a:gd name="connsiteX1" fmla="*/ 254393 w 2853515"/>
                  <a:gd name="connsiteY1" fmla="*/ 5868 h 4242599"/>
                  <a:gd name="connsiteX2" fmla="*/ 2479577 w 2853515"/>
                  <a:gd name="connsiteY2" fmla="*/ 1398607 h 4242599"/>
                  <a:gd name="connsiteX3" fmla="*/ 2569307 w 2853515"/>
                  <a:gd name="connsiteY3" fmla="*/ 4022177 h 4242599"/>
                  <a:gd name="connsiteX4" fmla="*/ 2448317 w 2853515"/>
                  <a:gd name="connsiteY4" fmla="*/ 4242599 h 4242599"/>
                  <a:gd name="connsiteX5" fmla="*/ 0 w 2853515"/>
                  <a:gd name="connsiteY5" fmla="*/ 2832394 h 4242599"/>
                  <a:gd name="connsiteX6" fmla="*/ 0 w 2853515"/>
                  <a:gd name="connsiteY6" fmla="*/ 0 h 4242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3515" h="4242599">
                    <a:moveTo>
                      <a:pt x="0" y="0"/>
                    </a:moveTo>
                    <a:lnTo>
                      <a:pt x="254393" y="5868"/>
                    </a:lnTo>
                    <a:cubicBezTo>
                      <a:pt x="1149427" y="69777"/>
                      <a:pt x="1997762" y="562672"/>
                      <a:pt x="2479577" y="1398607"/>
                    </a:cubicBezTo>
                    <a:cubicBezTo>
                      <a:pt x="2961392" y="2234543"/>
                      <a:pt x="2962653" y="3215673"/>
                      <a:pt x="2569307" y="4022177"/>
                    </a:cubicBezTo>
                    <a:lnTo>
                      <a:pt x="2448317" y="4242599"/>
                    </a:lnTo>
                    <a:lnTo>
                      <a:pt x="0" y="28323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1499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" name="Friform 39">
                <a:extLst>
                  <a:ext uri="{FF2B5EF4-FFF2-40B4-BE49-F238E27FC236}">
                    <a16:creationId xmlns:a16="http://schemas.microsoft.com/office/drawing/2014/main" id="{D2CEE9E1-BB6B-704E-B212-7878DE75C941}"/>
                  </a:ext>
                </a:extLst>
              </p:cNvPr>
              <p:cNvSpPr/>
              <p:nvPr/>
            </p:nvSpPr>
            <p:spPr>
              <a:xfrm rot="9007906">
                <a:off x="5194604" y="4236241"/>
                <a:ext cx="2853515" cy="4242599"/>
              </a:xfrm>
              <a:custGeom>
                <a:avLst/>
                <a:gdLst>
                  <a:gd name="connsiteX0" fmla="*/ 0 w 2853515"/>
                  <a:gd name="connsiteY0" fmla="*/ 0 h 4242599"/>
                  <a:gd name="connsiteX1" fmla="*/ 254393 w 2853515"/>
                  <a:gd name="connsiteY1" fmla="*/ 5868 h 4242599"/>
                  <a:gd name="connsiteX2" fmla="*/ 2479577 w 2853515"/>
                  <a:gd name="connsiteY2" fmla="*/ 1398607 h 4242599"/>
                  <a:gd name="connsiteX3" fmla="*/ 2569307 w 2853515"/>
                  <a:gd name="connsiteY3" fmla="*/ 4022177 h 4242599"/>
                  <a:gd name="connsiteX4" fmla="*/ 2448317 w 2853515"/>
                  <a:gd name="connsiteY4" fmla="*/ 4242599 h 4242599"/>
                  <a:gd name="connsiteX5" fmla="*/ 0 w 2853515"/>
                  <a:gd name="connsiteY5" fmla="*/ 2832394 h 4242599"/>
                  <a:gd name="connsiteX6" fmla="*/ 0 w 2853515"/>
                  <a:gd name="connsiteY6" fmla="*/ 0 h 4242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3515" h="4242599">
                    <a:moveTo>
                      <a:pt x="0" y="0"/>
                    </a:moveTo>
                    <a:lnTo>
                      <a:pt x="254393" y="5868"/>
                    </a:lnTo>
                    <a:cubicBezTo>
                      <a:pt x="1149427" y="69777"/>
                      <a:pt x="1997762" y="562672"/>
                      <a:pt x="2479577" y="1398607"/>
                    </a:cubicBezTo>
                    <a:cubicBezTo>
                      <a:pt x="2961392" y="2234543"/>
                      <a:pt x="2962653" y="3215673"/>
                      <a:pt x="2569307" y="4022177"/>
                    </a:cubicBezTo>
                    <a:lnTo>
                      <a:pt x="2448317" y="4242599"/>
                    </a:lnTo>
                    <a:lnTo>
                      <a:pt x="0" y="28323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1499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" name="Friform 40">
                <a:extLst>
                  <a:ext uri="{FF2B5EF4-FFF2-40B4-BE49-F238E27FC236}">
                    <a16:creationId xmlns:a16="http://schemas.microsoft.com/office/drawing/2014/main" id="{7C158836-FB37-084D-8435-7C3AEF04968C}"/>
                  </a:ext>
                </a:extLst>
              </p:cNvPr>
              <p:cNvSpPr/>
              <p:nvPr/>
            </p:nvSpPr>
            <p:spPr>
              <a:xfrm rot="16200000">
                <a:off x="5376667" y="1485931"/>
                <a:ext cx="2853515" cy="4242599"/>
              </a:xfrm>
              <a:custGeom>
                <a:avLst/>
                <a:gdLst>
                  <a:gd name="connsiteX0" fmla="*/ 0 w 2853515"/>
                  <a:gd name="connsiteY0" fmla="*/ 0 h 4242599"/>
                  <a:gd name="connsiteX1" fmla="*/ 254393 w 2853515"/>
                  <a:gd name="connsiteY1" fmla="*/ 5868 h 4242599"/>
                  <a:gd name="connsiteX2" fmla="*/ 2479577 w 2853515"/>
                  <a:gd name="connsiteY2" fmla="*/ 1398607 h 4242599"/>
                  <a:gd name="connsiteX3" fmla="*/ 2569307 w 2853515"/>
                  <a:gd name="connsiteY3" fmla="*/ 4022177 h 4242599"/>
                  <a:gd name="connsiteX4" fmla="*/ 2448317 w 2853515"/>
                  <a:gd name="connsiteY4" fmla="*/ 4242599 h 4242599"/>
                  <a:gd name="connsiteX5" fmla="*/ 0 w 2853515"/>
                  <a:gd name="connsiteY5" fmla="*/ 2832394 h 4242599"/>
                  <a:gd name="connsiteX6" fmla="*/ 0 w 2853515"/>
                  <a:gd name="connsiteY6" fmla="*/ 0 h 4242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3515" h="4242599">
                    <a:moveTo>
                      <a:pt x="0" y="0"/>
                    </a:moveTo>
                    <a:lnTo>
                      <a:pt x="254393" y="5868"/>
                    </a:lnTo>
                    <a:cubicBezTo>
                      <a:pt x="1149427" y="69777"/>
                      <a:pt x="1997762" y="562672"/>
                      <a:pt x="2479577" y="1398607"/>
                    </a:cubicBezTo>
                    <a:cubicBezTo>
                      <a:pt x="2961392" y="2234543"/>
                      <a:pt x="2962653" y="3215673"/>
                      <a:pt x="2569307" y="4022177"/>
                    </a:cubicBezTo>
                    <a:lnTo>
                      <a:pt x="2448317" y="4242599"/>
                    </a:lnTo>
                    <a:lnTo>
                      <a:pt x="0" y="28323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1499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21A06E21-F42A-6143-83E8-5C09A443B6F8}"/>
                </a:ext>
              </a:extLst>
            </p:cNvPr>
            <p:cNvGrpSpPr/>
            <p:nvPr/>
          </p:nvGrpSpPr>
          <p:grpSpPr>
            <a:xfrm>
              <a:off x="5901448" y="3333472"/>
              <a:ext cx="3508920" cy="3508920"/>
              <a:chOff x="-4085407" y="1426187"/>
              <a:chExt cx="3508920" cy="3508920"/>
            </a:xfrm>
          </p:grpSpPr>
          <p:sp>
            <p:nvSpPr>
              <p:cNvPr id="15" name="Friform 14">
                <a:extLst>
                  <a:ext uri="{FF2B5EF4-FFF2-40B4-BE49-F238E27FC236}">
                    <a16:creationId xmlns:a16="http://schemas.microsoft.com/office/drawing/2014/main" id="{1D97BB53-1281-324C-8417-11123880B3D6}"/>
                  </a:ext>
                </a:extLst>
              </p:cNvPr>
              <p:cNvSpPr/>
              <p:nvPr/>
            </p:nvSpPr>
            <p:spPr>
              <a:xfrm flipH="1">
                <a:off x="-4085407" y="1426187"/>
                <a:ext cx="3508920" cy="1754460"/>
              </a:xfrm>
              <a:custGeom>
                <a:avLst/>
                <a:gdLst>
                  <a:gd name="connsiteX0" fmla="*/ 1754460 w 3508920"/>
                  <a:gd name="connsiteY0" fmla="*/ 0 h 1754460"/>
                  <a:gd name="connsiteX1" fmla="*/ 0 w 3508920"/>
                  <a:gd name="connsiteY1" fmla="*/ 1754460 h 1754460"/>
                  <a:gd name="connsiteX2" fmla="*/ 3508920 w 3508920"/>
                  <a:gd name="connsiteY2" fmla="*/ 1754460 h 1754460"/>
                  <a:gd name="connsiteX3" fmla="*/ 1754460 w 3508920"/>
                  <a:gd name="connsiteY3" fmla="*/ 0 h 1754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8920" h="1754460">
                    <a:moveTo>
                      <a:pt x="1754460" y="0"/>
                    </a:moveTo>
                    <a:cubicBezTo>
                      <a:pt x="785498" y="0"/>
                      <a:pt x="0" y="785498"/>
                      <a:pt x="0" y="1754460"/>
                    </a:cubicBezTo>
                    <a:lnTo>
                      <a:pt x="3508920" y="1754460"/>
                    </a:lnTo>
                    <a:cubicBezTo>
                      <a:pt x="3508920" y="785498"/>
                      <a:pt x="2723422" y="0"/>
                      <a:pt x="175446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11499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" name="Friform 15">
                <a:extLst>
                  <a:ext uri="{FF2B5EF4-FFF2-40B4-BE49-F238E27FC236}">
                    <a16:creationId xmlns:a16="http://schemas.microsoft.com/office/drawing/2014/main" id="{3D22FBC7-1FA6-9A45-86F8-BCC98C1BBEFC}"/>
                  </a:ext>
                </a:extLst>
              </p:cNvPr>
              <p:cNvSpPr/>
              <p:nvPr/>
            </p:nvSpPr>
            <p:spPr>
              <a:xfrm flipH="1" flipV="1">
                <a:off x="-4085407" y="3180647"/>
                <a:ext cx="3508920" cy="1754460"/>
              </a:xfrm>
              <a:custGeom>
                <a:avLst/>
                <a:gdLst>
                  <a:gd name="connsiteX0" fmla="*/ 1754460 w 3508920"/>
                  <a:gd name="connsiteY0" fmla="*/ 0 h 1754460"/>
                  <a:gd name="connsiteX1" fmla="*/ 0 w 3508920"/>
                  <a:gd name="connsiteY1" fmla="*/ 1754460 h 1754460"/>
                  <a:gd name="connsiteX2" fmla="*/ 3508920 w 3508920"/>
                  <a:gd name="connsiteY2" fmla="*/ 1754460 h 1754460"/>
                  <a:gd name="connsiteX3" fmla="*/ 1754460 w 3508920"/>
                  <a:gd name="connsiteY3" fmla="*/ 0 h 1754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8920" h="1754460">
                    <a:moveTo>
                      <a:pt x="1754460" y="0"/>
                    </a:moveTo>
                    <a:cubicBezTo>
                      <a:pt x="785498" y="0"/>
                      <a:pt x="0" y="785498"/>
                      <a:pt x="0" y="1754460"/>
                    </a:cubicBezTo>
                    <a:lnTo>
                      <a:pt x="3508920" y="1754460"/>
                    </a:lnTo>
                    <a:cubicBezTo>
                      <a:pt x="3508920" y="785498"/>
                      <a:pt x="2723422" y="0"/>
                      <a:pt x="175446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11499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D2724E77-CC20-4490-B007-937D711A9697}"/>
                </a:ext>
              </a:extLst>
            </p:cNvPr>
            <p:cNvSpPr/>
            <p:nvPr/>
          </p:nvSpPr>
          <p:spPr>
            <a:xfrm flipH="1">
              <a:off x="6939743" y="4371767"/>
              <a:ext cx="1432331" cy="14323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EAA6F98D-6F21-4FE7-9BC2-C7ACC57084B8}"/>
              </a:ext>
            </a:extLst>
          </p:cNvPr>
          <p:cNvSpPr/>
          <p:nvPr/>
        </p:nvSpPr>
        <p:spPr>
          <a:xfrm>
            <a:off x="2364232" y="2544634"/>
            <a:ext cx="898358" cy="89835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</a:t>
            </a:r>
          </a:p>
        </p:txBody>
      </p:sp>
      <p:sp>
        <p:nvSpPr>
          <p:cNvPr id="33" name="TekstSylinder 2">
            <a:extLst>
              <a:ext uri="{FF2B5EF4-FFF2-40B4-BE49-F238E27FC236}">
                <a16:creationId xmlns:a16="http://schemas.microsoft.com/office/drawing/2014/main" id="{87E71DD7-2DF2-4D72-9821-C2A3E59F4480}"/>
              </a:ext>
            </a:extLst>
          </p:cNvPr>
          <p:cNvSpPr txBox="1"/>
          <p:nvPr/>
        </p:nvSpPr>
        <p:spPr>
          <a:xfrm>
            <a:off x="6866799" y="5367728"/>
            <a:ext cx="129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Folke Reg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F-D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ekstSylinder 13">
            <a:extLst>
              <a:ext uri="{FF2B5EF4-FFF2-40B4-BE49-F238E27FC236}">
                <a16:creationId xmlns:a16="http://schemas.microsoft.com/office/drawing/2014/main" id="{EE047AE1-9C84-4F1B-AA8A-D6E4C1C5B8C4}"/>
              </a:ext>
            </a:extLst>
          </p:cNvPr>
          <p:cNvSpPr txBox="1"/>
          <p:nvPr/>
        </p:nvSpPr>
        <p:spPr>
          <a:xfrm>
            <a:off x="6301723" y="4743463"/>
            <a:ext cx="23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Fysisk ID kontroll</a:t>
            </a:r>
          </a:p>
        </p:txBody>
      </p:sp>
      <p:sp>
        <p:nvSpPr>
          <p:cNvPr id="36" name="TekstSylinder 16">
            <a:extLst>
              <a:ext uri="{FF2B5EF4-FFF2-40B4-BE49-F238E27FC236}">
                <a16:creationId xmlns:a16="http://schemas.microsoft.com/office/drawing/2014/main" id="{EE5865C3-5D0F-46A8-89A4-AC7FBBC46711}"/>
              </a:ext>
            </a:extLst>
          </p:cNvPr>
          <p:cNvSpPr txBox="1"/>
          <p:nvPr/>
        </p:nvSpPr>
        <p:spPr>
          <a:xfrm>
            <a:off x="6386859" y="6409550"/>
            <a:ext cx="23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 ID-kontroll</a:t>
            </a:r>
          </a:p>
        </p:txBody>
      </p:sp>
      <p:sp>
        <p:nvSpPr>
          <p:cNvPr id="38" name="TekstSylinder 20">
            <a:extLst>
              <a:ext uri="{FF2B5EF4-FFF2-40B4-BE49-F238E27FC236}">
                <a16:creationId xmlns:a16="http://schemas.microsoft.com/office/drawing/2014/main" id="{ABB3D610-259A-456E-A50C-0E08717B4922}"/>
              </a:ext>
            </a:extLst>
          </p:cNvPr>
          <p:cNvSpPr txBox="1"/>
          <p:nvPr/>
        </p:nvSpPr>
        <p:spPr>
          <a:xfrm rot="3871283">
            <a:off x="8821656" y="4089592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Felles løsninger</a:t>
            </a: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ID-porten</a:t>
            </a:r>
          </a:p>
        </p:txBody>
      </p:sp>
      <p:sp>
        <p:nvSpPr>
          <p:cNvPr id="39" name="TekstSylinder 21">
            <a:extLst>
              <a:ext uri="{FF2B5EF4-FFF2-40B4-BE49-F238E27FC236}">
                <a16:creationId xmlns:a16="http://schemas.microsoft.com/office/drawing/2014/main" id="{F31E25F8-A48B-464E-B225-559BBBAF3C28}"/>
              </a:ext>
            </a:extLst>
          </p:cNvPr>
          <p:cNvSpPr txBox="1"/>
          <p:nvPr/>
        </p:nvSpPr>
        <p:spPr>
          <a:xfrm rot="17451018">
            <a:off x="3683557" y="4404600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Privat bankpålogging</a:t>
            </a:r>
          </a:p>
        </p:txBody>
      </p:sp>
      <p:sp>
        <p:nvSpPr>
          <p:cNvPr id="43" name="TekstSylinder 22">
            <a:extLst>
              <a:ext uri="{FF2B5EF4-FFF2-40B4-BE49-F238E27FC236}">
                <a16:creationId xmlns:a16="http://schemas.microsoft.com/office/drawing/2014/main" id="{DE5C6A1B-00A3-41AC-993D-EE6A5390EAB2}"/>
              </a:ext>
            </a:extLst>
          </p:cNvPr>
          <p:cNvSpPr txBox="1"/>
          <p:nvPr/>
        </p:nvSpPr>
        <p:spPr>
          <a:xfrm>
            <a:off x="6426165" y="8227440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Sektorløsninger</a:t>
            </a: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Helse ID / Feide</a:t>
            </a:r>
          </a:p>
        </p:txBody>
      </p:sp>
      <p:sp>
        <p:nvSpPr>
          <p:cNvPr id="44" name="TekstSylinder 18">
            <a:extLst>
              <a:ext uri="{FF2B5EF4-FFF2-40B4-BE49-F238E27FC236}">
                <a16:creationId xmlns:a16="http://schemas.microsoft.com/office/drawing/2014/main" id="{417ACA45-094F-4B4F-B257-340EE4C3D8AC}"/>
              </a:ext>
            </a:extLst>
          </p:cNvPr>
          <p:cNvSpPr txBox="1"/>
          <p:nvPr/>
        </p:nvSpPr>
        <p:spPr>
          <a:xfrm rot="17645628">
            <a:off x="4514829" y="4555317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Mobil - kodebrikke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Noe du har</a:t>
            </a:r>
          </a:p>
        </p:txBody>
      </p:sp>
      <p:sp>
        <p:nvSpPr>
          <p:cNvPr id="45" name="TekstSylinder 19">
            <a:extLst>
              <a:ext uri="{FF2B5EF4-FFF2-40B4-BE49-F238E27FC236}">
                <a16:creationId xmlns:a16="http://schemas.microsoft.com/office/drawing/2014/main" id="{1181648C-EC5B-4E32-8A5A-64E9875B014F}"/>
              </a:ext>
            </a:extLst>
          </p:cNvPr>
          <p:cNvSpPr txBox="1"/>
          <p:nvPr/>
        </p:nvSpPr>
        <p:spPr>
          <a:xfrm rot="3529005">
            <a:off x="8138464" y="4412699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Passord - pinkode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Noe du vet</a:t>
            </a:r>
          </a:p>
        </p:txBody>
      </p:sp>
      <p:sp>
        <p:nvSpPr>
          <p:cNvPr id="46" name="TekstSylinder 17">
            <a:extLst>
              <a:ext uri="{FF2B5EF4-FFF2-40B4-BE49-F238E27FC236}">
                <a16:creationId xmlns:a16="http://schemas.microsoft.com/office/drawing/2014/main" id="{D9E1CD84-07D9-4FA8-9E59-E8A06A125B53}"/>
              </a:ext>
            </a:extLst>
          </p:cNvPr>
          <p:cNvSpPr txBox="1"/>
          <p:nvPr/>
        </p:nvSpPr>
        <p:spPr>
          <a:xfrm>
            <a:off x="6341491" y="7367293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Biometri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Noe du er</a:t>
            </a:r>
          </a:p>
        </p:txBody>
      </p:sp>
      <p:sp>
        <p:nvSpPr>
          <p:cNvPr id="47" name="Rektangel 6">
            <a:extLst>
              <a:ext uri="{FF2B5EF4-FFF2-40B4-BE49-F238E27FC236}">
                <a16:creationId xmlns:a16="http://schemas.microsoft.com/office/drawing/2014/main" id="{6BDD413B-E5A0-4356-B776-E70F6E11F926}"/>
              </a:ext>
            </a:extLst>
          </p:cNvPr>
          <p:cNvSpPr/>
          <p:nvPr/>
        </p:nvSpPr>
        <p:spPr>
          <a:xfrm>
            <a:off x="12048600" y="2530631"/>
            <a:ext cx="564073" cy="446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TekstSylinder 24">
            <a:extLst>
              <a:ext uri="{FF2B5EF4-FFF2-40B4-BE49-F238E27FC236}">
                <a16:creationId xmlns:a16="http://schemas.microsoft.com/office/drawing/2014/main" id="{C66C6593-822B-465C-BC31-AB2EE1C29AA0}"/>
              </a:ext>
            </a:extLst>
          </p:cNvPr>
          <p:cNvSpPr txBox="1"/>
          <p:nvPr/>
        </p:nvSpPr>
        <p:spPr>
          <a:xfrm>
            <a:off x="12414473" y="2598175"/>
            <a:ext cx="266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Drives av staten</a:t>
            </a:r>
          </a:p>
        </p:txBody>
      </p:sp>
      <p:sp>
        <p:nvSpPr>
          <p:cNvPr id="49" name="Rektangel 25">
            <a:extLst>
              <a:ext uri="{FF2B5EF4-FFF2-40B4-BE49-F238E27FC236}">
                <a16:creationId xmlns:a16="http://schemas.microsoft.com/office/drawing/2014/main" id="{3B43452B-72D3-4E60-B39C-E65B2FF21029}"/>
              </a:ext>
            </a:extLst>
          </p:cNvPr>
          <p:cNvSpPr/>
          <p:nvPr/>
        </p:nvSpPr>
        <p:spPr>
          <a:xfrm>
            <a:off x="12048600" y="3235076"/>
            <a:ext cx="564073" cy="40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TekstSylinder 26">
            <a:extLst>
              <a:ext uri="{FF2B5EF4-FFF2-40B4-BE49-F238E27FC236}">
                <a16:creationId xmlns:a16="http://schemas.microsoft.com/office/drawing/2014/main" id="{2250D8FB-2C6D-4D92-AA69-62055302CA9F}"/>
              </a:ext>
            </a:extLst>
          </p:cNvPr>
          <p:cNvSpPr txBox="1"/>
          <p:nvPr/>
        </p:nvSpPr>
        <p:spPr>
          <a:xfrm>
            <a:off x="12604149" y="3235076"/>
            <a:ext cx="3192414" cy="300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Leveres av leverandører</a:t>
            </a:r>
          </a:p>
        </p:txBody>
      </p:sp>
      <p:sp>
        <p:nvSpPr>
          <p:cNvPr id="51" name="Rektangel 27">
            <a:extLst>
              <a:ext uri="{FF2B5EF4-FFF2-40B4-BE49-F238E27FC236}">
                <a16:creationId xmlns:a16="http://schemas.microsoft.com/office/drawing/2014/main" id="{3B8C90E0-F543-4D3E-98E6-2308AF3CD727}"/>
              </a:ext>
            </a:extLst>
          </p:cNvPr>
          <p:cNvSpPr/>
          <p:nvPr/>
        </p:nvSpPr>
        <p:spPr>
          <a:xfrm>
            <a:off x="12048600" y="4008031"/>
            <a:ext cx="564073" cy="40549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TekstSylinder 28">
            <a:extLst>
              <a:ext uri="{FF2B5EF4-FFF2-40B4-BE49-F238E27FC236}">
                <a16:creationId xmlns:a16="http://schemas.microsoft.com/office/drawing/2014/main" id="{80DB5453-B497-4C0B-98CA-E348BE90FD7B}"/>
              </a:ext>
            </a:extLst>
          </p:cNvPr>
          <p:cNvSpPr txBox="1"/>
          <p:nvPr/>
        </p:nvSpPr>
        <p:spPr>
          <a:xfrm>
            <a:off x="12490082" y="4016828"/>
            <a:ext cx="3054718" cy="300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Ikke tilgjengelig i dag</a:t>
            </a:r>
          </a:p>
        </p:txBody>
      </p:sp>
    </p:spTree>
    <p:extLst>
      <p:ext uri="{BB962C8B-B14F-4D97-AF65-F5344CB8AC3E}">
        <p14:creationId xmlns:p14="http://schemas.microsoft.com/office/powerpoint/2010/main" val="534556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69531C1-F338-4CCA-BB6B-82E4BA8DF2F5}"/>
              </a:ext>
            </a:extLst>
          </p:cNvPr>
          <p:cNvGrpSpPr/>
          <p:nvPr/>
        </p:nvGrpSpPr>
        <p:grpSpPr>
          <a:xfrm>
            <a:off x="3662195" y="2530631"/>
            <a:ext cx="7086015" cy="6558143"/>
            <a:chOff x="-3426108" y="2631079"/>
            <a:chExt cx="5435856" cy="4934151"/>
          </a:xfrm>
        </p:grpSpPr>
        <p:sp>
          <p:nvSpPr>
            <p:cNvPr id="39" name="Friform 36">
              <a:extLst>
                <a:ext uri="{FF2B5EF4-FFF2-40B4-BE49-F238E27FC236}">
                  <a16:creationId xmlns:a16="http://schemas.microsoft.com/office/drawing/2014/main" id="{0245DCC1-37A9-4675-A2E7-B8C0A34456A6}"/>
                </a:ext>
              </a:extLst>
            </p:cNvPr>
            <p:cNvSpPr/>
            <p:nvPr/>
          </p:nvSpPr>
          <p:spPr>
            <a:xfrm rot="93634">
              <a:off x="-456628" y="2631079"/>
              <a:ext cx="2466376" cy="3667001"/>
            </a:xfrm>
            <a:custGeom>
              <a:avLst/>
              <a:gdLst>
                <a:gd name="connsiteX0" fmla="*/ 0 w 2853515"/>
                <a:gd name="connsiteY0" fmla="*/ 0 h 4242599"/>
                <a:gd name="connsiteX1" fmla="*/ 254393 w 2853515"/>
                <a:gd name="connsiteY1" fmla="*/ 5868 h 4242599"/>
                <a:gd name="connsiteX2" fmla="*/ 2479577 w 2853515"/>
                <a:gd name="connsiteY2" fmla="*/ 1398607 h 4242599"/>
                <a:gd name="connsiteX3" fmla="*/ 2569307 w 2853515"/>
                <a:gd name="connsiteY3" fmla="*/ 4022177 h 4242599"/>
                <a:gd name="connsiteX4" fmla="*/ 2448317 w 2853515"/>
                <a:gd name="connsiteY4" fmla="*/ 4242599 h 4242599"/>
                <a:gd name="connsiteX5" fmla="*/ 0 w 2853515"/>
                <a:gd name="connsiteY5" fmla="*/ 2832394 h 4242599"/>
                <a:gd name="connsiteX6" fmla="*/ 0 w 2853515"/>
                <a:gd name="connsiteY6" fmla="*/ 0 h 42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515" h="4242599">
                  <a:moveTo>
                    <a:pt x="0" y="0"/>
                  </a:moveTo>
                  <a:lnTo>
                    <a:pt x="254393" y="5868"/>
                  </a:lnTo>
                  <a:cubicBezTo>
                    <a:pt x="1149427" y="69777"/>
                    <a:pt x="1997762" y="562672"/>
                    <a:pt x="2479577" y="1398607"/>
                  </a:cubicBezTo>
                  <a:cubicBezTo>
                    <a:pt x="2961392" y="2234543"/>
                    <a:pt x="2962653" y="3215673"/>
                    <a:pt x="2569307" y="4022177"/>
                  </a:cubicBezTo>
                  <a:lnTo>
                    <a:pt x="2448317" y="4242599"/>
                  </a:lnTo>
                  <a:lnTo>
                    <a:pt x="0" y="2832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D3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iform 39">
              <a:extLst>
                <a:ext uri="{FF2B5EF4-FFF2-40B4-BE49-F238E27FC236}">
                  <a16:creationId xmlns:a16="http://schemas.microsoft.com/office/drawing/2014/main" id="{C1E385C6-2FFE-4E03-B4DF-B8EC1B08F2E6}"/>
                </a:ext>
              </a:extLst>
            </p:cNvPr>
            <p:cNvSpPr/>
            <p:nvPr/>
          </p:nvSpPr>
          <p:spPr>
            <a:xfrm rot="7304047">
              <a:off x="-1781036" y="4534268"/>
              <a:ext cx="2382217" cy="3679708"/>
            </a:xfrm>
            <a:custGeom>
              <a:avLst/>
              <a:gdLst>
                <a:gd name="connsiteX0" fmla="*/ 0 w 2853515"/>
                <a:gd name="connsiteY0" fmla="*/ 0 h 4242599"/>
                <a:gd name="connsiteX1" fmla="*/ 254393 w 2853515"/>
                <a:gd name="connsiteY1" fmla="*/ 5868 h 4242599"/>
                <a:gd name="connsiteX2" fmla="*/ 2479577 w 2853515"/>
                <a:gd name="connsiteY2" fmla="*/ 1398607 h 4242599"/>
                <a:gd name="connsiteX3" fmla="*/ 2569307 w 2853515"/>
                <a:gd name="connsiteY3" fmla="*/ 4022177 h 4242599"/>
                <a:gd name="connsiteX4" fmla="*/ 2448317 w 2853515"/>
                <a:gd name="connsiteY4" fmla="*/ 4242599 h 4242599"/>
                <a:gd name="connsiteX5" fmla="*/ 0 w 2853515"/>
                <a:gd name="connsiteY5" fmla="*/ 2832394 h 4242599"/>
                <a:gd name="connsiteX6" fmla="*/ 0 w 2853515"/>
                <a:gd name="connsiteY6" fmla="*/ 0 h 42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515" h="4242599">
                  <a:moveTo>
                    <a:pt x="0" y="0"/>
                  </a:moveTo>
                  <a:lnTo>
                    <a:pt x="254393" y="5868"/>
                  </a:lnTo>
                  <a:cubicBezTo>
                    <a:pt x="1149427" y="69777"/>
                    <a:pt x="1997762" y="562672"/>
                    <a:pt x="2479577" y="1398607"/>
                  </a:cubicBezTo>
                  <a:cubicBezTo>
                    <a:pt x="2961392" y="2234543"/>
                    <a:pt x="2962653" y="3215673"/>
                    <a:pt x="2569307" y="4022177"/>
                  </a:cubicBezTo>
                  <a:lnTo>
                    <a:pt x="2448317" y="4242599"/>
                  </a:lnTo>
                  <a:lnTo>
                    <a:pt x="0" y="2832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C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iform 40">
              <a:extLst>
                <a:ext uri="{FF2B5EF4-FFF2-40B4-BE49-F238E27FC236}">
                  <a16:creationId xmlns:a16="http://schemas.microsoft.com/office/drawing/2014/main" id="{294E8DCE-E0DD-47FF-AF32-E1A36CB8A8A3}"/>
                </a:ext>
              </a:extLst>
            </p:cNvPr>
            <p:cNvSpPr/>
            <p:nvPr/>
          </p:nvSpPr>
          <p:spPr>
            <a:xfrm rot="14496141">
              <a:off x="-2825795" y="2403691"/>
              <a:ext cx="2466376" cy="3667002"/>
            </a:xfrm>
            <a:custGeom>
              <a:avLst/>
              <a:gdLst>
                <a:gd name="connsiteX0" fmla="*/ 0 w 2853515"/>
                <a:gd name="connsiteY0" fmla="*/ 0 h 4242599"/>
                <a:gd name="connsiteX1" fmla="*/ 254393 w 2853515"/>
                <a:gd name="connsiteY1" fmla="*/ 5868 h 4242599"/>
                <a:gd name="connsiteX2" fmla="*/ 2479577 w 2853515"/>
                <a:gd name="connsiteY2" fmla="*/ 1398607 h 4242599"/>
                <a:gd name="connsiteX3" fmla="*/ 2569307 w 2853515"/>
                <a:gd name="connsiteY3" fmla="*/ 4022177 h 4242599"/>
                <a:gd name="connsiteX4" fmla="*/ 2448317 w 2853515"/>
                <a:gd name="connsiteY4" fmla="*/ 4242599 h 4242599"/>
                <a:gd name="connsiteX5" fmla="*/ 0 w 2853515"/>
                <a:gd name="connsiteY5" fmla="*/ 2832394 h 4242599"/>
                <a:gd name="connsiteX6" fmla="*/ 0 w 2853515"/>
                <a:gd name="connsiteY6" fmla="*/ 0 h 42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515" h="4242599">
                  <a:moveTo>
                    <a:pt x="0" y="0"/>
                  </a:moveTo>
                  <a:lnTo>
                    <a:pt x="254393" y="5868"/>
                  </a:lnTo>
                  <a:cubicBezTo>
                    <a:pt x="1149427" y="69777"/>
                    <a:pt x="1997762" y="562672"/>
                    <a:pt x="2479577" y="1398607"/>
                  </a:cubicBezTo>
                  <a:cubicBezTo>
                    <a:pt x="2961392" y="2234543"/>
                    <a:pt x="2962653" y="3215673"/>
                    <a:pt x="2569307" y="4022177"/>
                  </a:cubicBezTo>
                  <a:lnTo>
                    <a:pt x="2448317" y="4242599"/>
                  </a:lnTo>
                  <a:lnTo>
                    <a:pt x="0" y="2832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D3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AE5478C-4198-754C-9B34-4B1B6011D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Samarbeidsmodell</a:t>
            </a: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827C9962-D8E1-C64C-9F83-25F1973C4537}"/>
              </a:ext>
            </a:extLst>
          </p:cNvPr>
          <p:cNvGrpSpPr/>
          <p:nvPr/>
        </p:nvGrpSpPr>
        <p:grpSpPr>
          <a:xfrm rot="19896141">
            <a:off x="5178276" y="3209787"/>
            <a:ext cx="5048367" cy="5443861"/>
            <a:chOff x="4682125" y="2180473"/>
            <a:chExt cx="5840793" cy="6298367"/>
          </a:xfrm>
        </p:grpSpPr>
        <p:sp>
          <p:nvSpPr>
            <p:cNvPr id="37" name="Friform 36">
              <a:extLst>
                <a:ext uri="{FF2B5EF4-FFF2-40B4-BE49-F238E27FC236}">
                  <a16:creationId xmlns:a16="http://schemas.microsoft.com/office/drawing/2014/main" id="{740E8A6B-CEE2-974A-83C9-3F573CF23F5C}"/>
                </a:ext>
              </a:extLst>
            </p:cNvPr>
            <p:cNvSpPr/>
            <p:nvPr/>
          </p:nvSpPr>
          <p:spPr>
            <a:xfrm rot="1797493">
              <a:off x="7669403" y="3008681"/>
              <a:ext cx="2853515" cy="4242599"/>
            </a:xfrm>
            <a:custGeom>
              <a:avLst/>
              <a:gdLst>
                <a:gd name="connsiteX0" fmla="*/ 0 w 2853515"/>
                <a:gd name="connsiteY0" fmla="*/ 0 h 4242599"/>
                <a:gd name="connsiteX1" fmla="*/ 254393 w 2853515"/>
                <a:gd name="connsiteY1" fmla="*/ 5868 h 4242599"/>
                <a:gd name="connsiteX2" fmla="*/ 2479577 w 2853515"/>
                <a:gd name="connsiteY2" fmla="*/ 1398607 h 4242599"/>
                <a:gd name="connsiteX3" fmla="*/ 2569307 w 2853515"/>
                <a:gd name="connsiteY3" fmla="*/ 4022177 h 4242599"/>
                <a:gd name="connsiteX4" fmla="*/ 2448317 w 2853515"/>
                <a:gd name="connsiteY4" fmla="*/ 4242599 h 4242599"/>
                <a:gd name="connsiteX5" fmla="*/ 0 w 2853515"/>
                <a:gd name="connsiteY5" fmla="*/ 2832394 h 4242599"/>
                <a:gd name="connsiteX6" fmla="*/ 0 w 2853515"/>
                <a:gd name="connsiteY6" fmla="*/ 0 h 42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515" h="4242599">
                  <a:moveTo>
                    <a:pt x="0" y="0"/>
                  </a:moveTo>
                  <a:lnTo>
                    <a:pt x="254393" y="5868"/>
                  </a:lnTo>
                  <a:cubicBezTo>
                    <a:pt x="1149427" y="69777"/>
                    <a:pt x="1997762" y="562672"/>
                    <a:pt x="2479577" y="1398607"/>
                  </a:cubicBezTo>
                  <a:cubicBezTo>
                    <a:pt x="2961392" y="2234543"/>
                    <a:pt x="2962653" y="3215673"/>
                    <a:pt x="2569307" y="4022177"/>
                  </a:cubicBezTo>
                  <a:lnTo>
                    <a:pt x="2448317" y="4242599"/>
                  </a:lnTo>
                  <a:lnTo>
                    <a:pt x="0" y="2832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D3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iform 39">
              <a:extLst>
                <a:ext uri="{FF2B5EF4-FFF2-40B4-BE49-F238E27FC236}">
                  <a16:creationId xmlns:a16="http://schemas.microsoft.com/office/drawing/2014/main" id="{D2CEE9E1-BB6B-704E-B212-7878DE75C941}"/>
                </a:ext>
              </a:extLst>
            </p:cNvPr>
            <p:cNvSpPr/>
            <p:nvPr/>
          </p:nvSpPr>
          <p:spPr>
            <a:xfrm rot="9007906">
              <a:off x="5194604" y="4236241"/>
              <a:ext cx="2853515" cy="4242599"/>
            </a:xfrm>
            <a:custGeom>
              <a:avLst/>
              <a:gdLst>
                <a:gd name="connsiteX0" fmla="*/ 0 w 2853515"/>
                <a:gd name="connsiteY0" fmla="*/ 0 h 4242599"/>
                <a:gd name="connsiteX1" fmla="*/ 254393 w 2853515"/>
                <a:gd name="connsiteY1" fmla="*/ 5868 h 4242599"/>
                <a:gd name="connsiteX2" fmla="*/ 2479577 w 2853515"/>
                <a:gd name="connsiteY2" fmla="*/ 1398607 h 4242599"/>
                <a:gd name="connsiteX3" fmla="*/ 2569307 w 2853515"/>
                <a:gd name="connsiteY3" fmla="*/ 4022177 h 4242599"/>
                <a:gd name="connsiteX4" fmla="*/ 2448317 w 2853515"/>
                <a:gd name="connsiteY4" fmla="*/ 4242599 h 4242599"/>
                <a:gd name="connsiteX5" fmla="*/ 0 w 2853515"/>
                <a:gd name="connsiteY5" fmla="*/ 2832394 h 4242599"/>
                <a:gd name="connsiteX6" fmla="*/ 0 w 2853515"/>
                <a:gd name="connsiteY6" fmla="*/ 0 h 42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515" h="4242599">
                  <a:moveTo>
                    <a:pt x="0" y="0"/>
                  </a:moveTo>
                  <a:lnTo>
                    <a:pt x="254393" y="5868"/>
                  </a:lnTo>
                  <a:cubicBezTo>
                    <a:pt x="1149427" y="69777"/>
                    <a:pt x="1997762" y="562672"/>
                    <a:pt x="2479577" y="1398607"/>
                  </a:cubicBezTo>
                  <a:cubicBezTo>
                    <a:pt x="2961392" y="2234543"/>
                    <a:pt x="2962653" y="3215673"/>
                    <a:pt x="2569307" y="4022177"/>
                  </a:cubicBezTo>
                  <a:lnTo>
                    <a:pt x="2448317" y="4242599"/>
                  </a:lnTo>
                  <a:lnTo>
                    <a:pt x="0" y="2832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D3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Friform 40">
              <a:extLst>
                <a:ext uri="{FF2B5EF4-FFF2-40B4-BE49-F238E27FC236}">
                  <a16:creationId xmlns:a16="http://schemas.microsoft.com/office/drawing/2014/main" id="{7C158836-FB37-084D-8435-7C3AEF04968C}"/>
                </a:ext>
              </a:extLst>
            </p:cNvPr>
            <p:cNvSpPr/>
            <p:nvPr/>
          </p:nvSpPr>
          <p:spPr>
            <a:xfrm rot="16200000">
              <a:off x="5376667" y="1485931"/>
              <a:ext cx="2853515" cy="4242599"/>
            </a:xfrm>
            <a:custGeom>
              <a:avLst/>
              <a:gdLst>
                <a:gd name="connsiteX0" fmla="*/ 0 w 2853515"/>
                <a:gd name="connsiteY0" fmla="*/ 0 h 4242599"/>
                <a:gd name="connsiteX1" fmla="*/ 254393 w 2853515"/>
                <a:gd name="connsiteY1" fmla="*/ 5868 h 4242599"/>
                <a:gd name="connsiteX2" fmla="*/ 2479577 w 2853515"/>
                <a:gd name="connsiteY2" fmla="*/ 1398607 h 4242599"/>
                <a:gd name="connsiteX3" fmla="*/ 2569307 w 2853515"/>
                <a:gd name="connsiteY3" fmla="*/ 4022177 h 4242599"/>
                <a:gd name="connsiteX4" fmla="*/ 2448317 w 2853515"/>
                <a:gd name="connsiteY4" fmla="*/ 4242599 h 4242599"/>
                <a:gd name="connsiteX5" fmla="*/ 0 w 2853515"/>
                <a:gd name="connsiteY5" fmla="*/ 2832394 h 4242599"/>
                <a:gd name="connsiteX6" fmla="*/ 0 w 2853515"/>
                <a:gd name="connsiteY6" fmla="*/ 0 h 42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515" h="4242599">
                  <a:moveTo>
                    <a:pt x="0" y="0"/>
                  </a:moveTo>
                  <a:lnTo>
                    <a:pt x="254393" y="5868"/>
                  </a:lnTo>
                  <a:cubicBezTo>
                    <a:pt x="1149427" y="69777"/>
                    <a:pt x="1997762" y="562672"/>
                    <a:pt x="2479577" y="1398607"/>
                  </a:cubicBezTo>
                  <a:cubicBezTo>
                    <a:pt x="2961392" y="2234543"/>
                    <a:pt x="2962653" y="3215673"/>
                    <a:pt x="2569307" y="4022177"/>
                  </a:cubicBezTo>
                  <a:lnTo>
                    <a:pt x="2448317" y="4242599"/>
                  </a:lnTo>
                  <a:lnTo>
                    <a:pt x="0" y="2832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D3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6" name="Frihåndsform: figur 45">
            <a:extLst>
              <a:ext uri="{FF2B5EF4-FFF2-40B4-BE49-F238E27FC236}">
                <a16:creationId xmlns:a16="http://schemas.microsoft.com/office/drawing/2014/main" id="{9617DE52-7E24-4F74-924E-A7662519CF87}"/>
              </a:ext>
            </a:extLst>
          </p:cNvPr>
          <p:cNvSpPr/>
          <p:nvPr/>
        </p:nvSpPr>
        <p:spPr>
          <a:xfrm>
            <a:off x="5796345" y="3968446"/>
            <a:ext cx="3409425" cy="2639911"/>
          </a:xfrm>
          <a:custGeom>
            <a:avLst/>
            <a:gdLst>
              <a:gd name="connsiteX0" fmla="*/ 1972296 w 3944592"/>
              <a:gd name="connsiteY0" fmla="*/ 0 h 3054289"/>
              <a:gd name="connsiteX1" fmla="*/ 3944592 w 3944592"/>
              <a:gd name="connsiteY1" fmla="*/ 1988125 h 3054289"/>
              <a:gd name="connsiteX2" fmla="*/ 3706547 w 3944592"/>
              <a:gd name="connsiteY2" fmla="*/ 2935784 h 3054289"/>
              <a:gd name="connsiteX3" fmla="*/ 3635126 w 3944592"/>
              <a:gd name="connsiteY3" fmla="*/ 3054289 h 3054289"/>
              <a:gd name="connsiteX4" fmla="*/ 1989037 w 3944592"/>
              <a:gd name="connsiteY4" fmla="*/ 2036290 h 3054289"/>
              <a:gd name="connsiteX5" fmla="*/ 258189 w 3944592"/>
              <a:gd name="connsiteY5" fmla="*/ 2969207 h 3054289"/>
              <a:gd name="connsiteX6" fmla="*/ 238046 w 3944592"/>
              <a:gd name="connsiteY6" fmla="*/ 2935784 h 3054289"/>
              <a:gd name="connsiteX7" fmla="*/ 0 w 3944592"/>
              <a:gd name="connsiteY7" fmla="*/ 1988125 h 3054289"/>
              <a:gd name="connsiteX8" fmla="*/ 1972296 w 3944592"/>
              <a:gd name="connsiteY8" fmla="*/ 0 h 305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4592" h="3054289">
                <a:moveTo>
                  <a:pt x="1972296" y="0"/>
                </a:moveTo>
                <a:cubicBezTo>
                  <a:pt x="3061565" y="0"/>
                  <a:pt x="3944592" y="890114"/>
                  <a:pt x="3944592" y="1988125"/>
                </a:cubicBezTo>
                <a:cubicBezTo>
                  <a:pt x="3944592" y="2331254"/>
                  <a:pt x="3858359" y="2654080"/>
                  <a:pt x="3706547" y="2935784"/>
                </a:cubicBezTo>
                <a:lnTo>
                  <a:pt x="3635126" y="3054289"/>
                </a:lnTo>
                <a:lnTo>
                  <a:pt x="1989037" y="2036290"/>
                </a:lnTo>
                <a:lnTo>
                  <a:pt x="258189" y="2969207"/>
                </a:lnTo>
                <a:lnTo>
                  <a:pt x="238046" y="2935784"/>
                </a:lnTo>
                <a:cubicBezTo>
                  <a:pt x="86233" y="2654080"/>
                  <a:pt x="0" y="2331254"/>
                  <a:pt x="0" y="1988125"/>
                </a:cubicBezTo>
                <a:cubicBezTo>
                  <a:pt x="0" y="890114"/>
                  <a:pt x="883027" y="0"/>
                  <a:pt x="1972296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21A06E21-F42A-6143-83E8-5C09A443B6F8}"/>
              </a:ext>
            </a:extLst>
          </p:cNvPr>
          <p:cNvGrpSpPr/>
          <p:nvPr/>
        </p:nvGrpSpPr>
        <p:grpSpPr>
          <a:xfrm>
            <a:off x="5969319" y="4204593"/>
            <a:ext cx="3032861" cy="3032862"/>
            <a:chOff x="-4085407" y="1426187"/>
            <a:chExt cx="3508920" cy="3508920"/>
          </a:xfrm>
        </p:grpSpPr>
        <p:sp>
          <p:nvSpPr>
            <p:cNvPr id="15" name="Friform 14">
              <a:extLst>
                <a:ext uri="{FF2B5EF4-FFF2-40B4-BE49-F238E27FC236}">
                  <a16:creationId xmlns:a16="http://schemas.microsoft.com/office/drawing/2014/main" id="{1D97BB53-1281-324C-8417-11123880B3D6}"/>
                </a:ext>
              </a:extLst>
            </p:cNvPr>
            <p:cNvSpPr/>
            <p:nvPr/>
          </p:nvSpPr>
          <p:spPr>
            <a:xfrm flipH="1">
              <a:off x="-4085407" y="1426187"/>
              <a:ext cx="3508920" cy="1754460"/>
            </a:xfrm>
            <a:custGeom>
              <a:avLst/>
              <a:gdLst>
                <a:gd name="connsiteX0" fmla="*/ 1754460 w 3508920"/>
                <a:gd name="connsiteY0" fmla="*/ 0 h 1754460"/>
                <a:gd name="connsiteX1" fmla="*/ 0 w 3508920"/>
                <a:gd name="connsiteY1" fmla="*/ 1754460 h 1754460"/>
                <a:gd name="connsiteX2" fmla="*/ 3508920 w 3508920"/>
                <a:gd name="connsiteY2" fmla="*/ 1754460 h 1754460"/>
                <a:gd name="connsiteX3" fmla="*/ 1754460 w 3508920"/>
                <a:gd name="connsiteY3" fmla="*/ 0 h 175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8920" h="1754460">
                  <a:moveTo>
                    <a:pt x="1754460" y="0"/>
                  </a:moveTo>
                  <a:cubicBezTo>
                    <a:pt x="785498" y="0"/>
                    <a:pt x="0" y="785498"/>
                    <a:pt x="0" y="1754460"/>
                  </a:cubicBezTo>
                  <a:lnTo>
                    <a:pt x="3508920" y="1754460"/>
                  </a:lnTo>
                  <a:cubicBezTo>
                    <a:pt x="3508920" y="785498"/>
                    <a:pt x="2723422" y="0"/>
                    <a:pt x="175446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iform 15">
              <a:extLst>
                <a:ext uri="{FF2B5EF4-FFF2-40B4-BE49-F238E27FC236}">
                  <a16:creationId xmlns:a16="http://schemas.microsoft.com/office/drawing/2014/main" id="{3D22FBC7-1FA6-9A45-86F8-BCC98C1BBEFC}"/>
                </a:ext>
              </a:extLst>
            </p:cNvPr>
            <p:cNvSpPr/>
            <p:nvPr/>
          </p:nvSpPr>
          <p:spPr>
            <a:xfrm flipH="1" flipV="1">
              <a:off x="-4085407" y="3180647"/>
              <a:ext cx="3508920" cy="1754460"/>
            </a:xfrm>
            <a:custGeom>
              <a:avLst/>
              <a:gdLst>
                <a:gd name="connsiteX0" fmla="*/ 1754460 w 3508920"/>
                <a:gd name="connsiteY0" fmla="*/ 0 h 1754460"/>
                <a:gd name="connsiteX1" fmla="*/ 0 w 3508920"/>
                <a:gd name="connsiteY1" fmla="*/ 1754460 h 1754460"/>
                <a:gd name="connsiteX2" fmla="*/ 3508920 w 3508920"/>
                <a:gd name="connsiteY2" fmla="*/ 1754460 h 1754460"/>
                <a:gd name="connsiteX3" fmla="*/ 1754460 w 3508920"/>
                <a:gd name="connsiteY3" fmla="*/ 0 h 175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8920" h="1754460">
                  <a:moveTo>
                    <a:pt x="1754460" y="0"/>
                  </a:moveTo>
                  <a:cubicBezTo>
                    <a:pt x="785498" y="0"/>
                    <a:pt x="0" y="785498"/>
                    <a:pt x="0" y="1754460"/>
                  </a:cubicBezTo>
                  <a:lnTo>
                    <a:pt x="3508920" y="1754460"/>
                  </a:lnTo>
                  <a:cubicBezTo>
                    <a:pt x="3508920" y="785498"/>
                    <a:pt x="2723422" y="0"/>
                    <a:pt x="175446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D2724E77-CC20-4490-B007-937D711A9697}"/>
              </a:ext>
            </a:extLst>
          </p:cNvPr>
          <p:cNvSpPr/>
          <p:nvPr/>
        </p:nvSpPr>
        <p:spPr>
          <a:xfrm flipH="1">
            <a:off x="6866748" y="5102022"/>
            <a:ext cx="1238005" cy="12380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7FB6250-D3F3-46D0-9535-45B42A339376}"/>
              </a:ext>
            </a:extLst>
          </p:cNvPr>
          <p:cNvSpPr/>
          <p:nvPr/>
        </p:nvSpPr>
        <p:spPr>
          <a:xfrm>
            <a:off x="2364232" y="2544634"/>
            <a:ext cx="898358" cy="89835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2</a:t>
            </a:r>
          </a:p>
        </p:txBody>
      </p:sp>
      <p:sp>
        <p:nvSpPr>
          <p:cNvPr id="35" name="Bildeforklaring: linje 8">
            <a:extLst>
              <a:ext uri="{FF2B5EF4-FFF2-40B4-BE49-F238E27FC236}">
                <a16:creationId xmlns:a16="http://schemas.microsoft.com/office/drawing/2014/main" id="{F6E12B8F-9A31-48EF-956E-C41E6DD33015}"/>
              </a:ext>
            </a:extLst>
          </p:cNvPr>
          <p:cNvSpPr/>
          <p:nvPr/>
        </p:nvSpPr>
        <p:spPr>
          <a:xfrm>
            <a:off x="12629349" y="6359391"/>
            <a:ext cx="2695320" cy="878064"/>
          </a:xfrm>
          <a:prstGeom prst="borderCallout1">
            <a:avLst>
              <a:gd name="adj1" fmla="val 18750"/>
              <a:gd name="adj2" fmla="val -8333"/>
              <a:gd name="adj3" fmla="val -61064"/>
              <a:gd name="adj4" fmla="val -1118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aktiveringskode</a:t>
            </a:r>
          </a:p>
        </p:txBody>
      </p:sp>
      <p:sp>
        <p:nvSpPr>
          <p:cNvPr id="49" name="TekstSylinder 2">
            <a:extLst>
              <a:ext uri="{FF2B5EF4-FFF2-40B4-BE49-F238E27FC236}">
                <a16:creationId xmlns:a16="http://schemas.microsoft.com/office/drawing/2014/main" id="{5395ABBD-1EDA-4ADF-8A6F-1B370B8A1FF5}"/>
              </a:ext>
            </a:extLst>
          </p:cNvPr>
          <p:cNvSpPr txBox="1"/>
          <p:nvPr/>
        </p:nvSpPr>
        <p:spPr>
          <a:xfrm>
            <a:off x="6866799" y="5367728"/>
            <a:ext cx="129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Folke Reg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F-D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TekstSylinder 13">
            <a:extLst>
              <a:ext uri="{FF2B5EF4-FFF2-40B4-BE49-F238E27FC236}">
                <a16:creationId xmlns:a16="http://schemas.microsoft.com/office/drawing/2014/main" id="{3BC963E4-1862-4A2A-BBC3-760C7ACB2C22}"/>
              </a:ext>
            </a:extLst>
          </p:cNvPr>
          <p:cNvSpPr txBox="1"/>
          <p:nvPr/>
        </p:nvSpPr>
        <p:spPr>
          <a:xfrm>
            <a:off x="6301723" y="4743463"/>
            <a:ext cx="23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Fysisk ID kontroll</a:t>
            </a:r>
          </a:p>
        </p:txBody>
      </p:sp>
      <p:sp>
        <p:nvSpPr>
          <p:cNvPr id="51" name="TekstSylinder 16">
            <a:extLst>
              <a:ext uri="{FF2B5EF4-FFF2-40B4-BE49-F238E27FC236}">
                <a16:creationId xmlns:a16="http://schemas.microsoft.com/office/drawing/2014/main" id="{FB1A6900-8238-426C-8915-CFD4895A2AE8}"/>
              </a:ext>
            </a:extLst>
          </p:cNvPr>
          <p:cNvSpPr txBox="1"/>
          <p:nvPr/>
        </p:nvSpPr>
        <p:spPr>
          <a:xfrm>
            <a:off x="6386859" y="6409550"/>
            <a:ext cx="23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 ID-kontroll</a:t>
            </a:r>
          </a:p>
        </p:txBody>
      </p:sp>
      <p:sp>
        <p:nvSpPr>
          <p:cNvPr id="52" name="TekstSylinder 20">
            <a:extLst>
              <a:ext uri="{FF2B5EF4-FFF2-40B4-BE49-F238E27FC236}">
                <a16:creationId xmlns:a16="http://schemas.microsoft.com/office/drawing/2014/main" id="{500CDC25-B25C-44CF-BCF3-16DE2892038D}"/>
              </a:ext>
            </a:extLst>
          </p:cNvPr>
          <p:cNvSpPr txBox="1"/>
          <p:nvPr/>
        </p:nvSpPr>
        <p:spPr>
          <a:xfrm rot="3871283">
            <a:off x="8821656" y="4089592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Felles løsninger</a:t>
            </a: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ID-porten</a:t>
            </a:r>
          </a:p>
        </p:txBody>
      </p:sp>
      <p:sp>
        <p:nvSpPr>
          <p:cNvPr id="53" name="TekstSylinder 21">
            <a:extLst>
              <a:ext uri="{FF2B5EF4-FFF2-40B4-BE49-F238E27FC236}">
                <a16:creationId xmlns:a16="http://schemas.microsoft.com/office/drawing/2014/main" id="{2C63967B-D757-4948-A627-226B0A9BD5CB}"/>
              </a:ext>
            </a:extLst>
          </p:cNvPr>
          <p:cNvSpPr txBox="1"/>
          <p:nvPr/>
        </p:nvSpPr>
        <p:spPr>
          <a:xfrm rot="17451018">
            <a:off x="3683557" y="4404600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Privat bankpålogging</a:t>
            </a:r>
          </a:p>
        </p:txBody>
      </p:sp>
      <p:sp>
        <p:nvSpPr>
          <p:cNvPr id="54" name="TekstSylinder 22">
            <a:extLst>
              <a:ext uri="{FF2B5EF4-FFF2-40B4-BE49-F238E27FC236}">
                <a16:creationId xmlns:a16="http://schemas.microsoft.com/office/drawing/2014/main" id="{A756FE33-9BEB-41CD-B3BB-1265064060BE}"/>
              </a:ext>
            </a:extLst>
          </p:cNvPr>
          <p:cNvSpPr txBox="1"/>
          <p:nvPr/>
        </p:nvSpPr>
        <p:spPr>
          <a:xfrm>
            <a:off x="6426165" y="8227440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Sektorløsninger</a:t>
            </a: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Helse ID / Feide</a:t>
            </a:r>
          </a:p>
        </p:txBody>
      </p:sp>
      <p:sp>
        <p:nvSpPr>
          <p:cNvPr id="55" name="TekstSylinder 18">
            <a:extLst>
              <a:ext uri="{FF2B5EF4-FFF2-40B4-BE49-F238E27FC236}">
                <a16:creationId xmlns:a16="http://schemas.microsoft.com/office/drawing/2014/main" id="{C73125B7-4ADD-4D9B-B094-9616BD6C0D1B}"/>
              </a:ext>
            </a:extLst>
          </p:cNvPr>
          <p:cNvSpPr txBox="1"/>
          <p:nvPr/>
        </p:nvSpPr>
        <p:spPr>
          <a:xfrm rot="17645628">
            <a:off x="4514829" y="4555317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Mobil - kodebrikke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Noe du har</a:t>
            </a:r>
          </a:p>
        </p:txBody>
      </p:sp>
      <p:sp>
        <p:nvSpPr>
          <p:cNvPr id="56" name="TekstSylinder 19">
            <a:extLst>
              <a:ext uri="{FF2B5EF4-FFF2-40B4-BE49-F238E27FC236}">
                <a16:creationId xmlns:a16="http://schemas.microsoft.com/office/drawing/2014/main" id="{FFE04906-7CF3-4021-A3C2-7874AA94085A}"/>
              </a:ext>
            </a:extLst>
          </p:cNvPr>
          <p:cNvSpPr txBox="1"/>
          <p:nvPr/>
        </p:nvSpPr>
        <p:spPr>
          <a:xfrm rot="3529005">
            <a:off x="8138464" y="4412699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Passord - pinkode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Noe du vet</a:t>
            </a:r>
          </a:p>
        </p:txBody>
      </p:sp>
      <p:sp>
        <p:nvSpPr>
          <p:cNvPr id="57" name="TekstSylinder 17">
            <a:extLst>
              <a:ext uri="{FF2B5EF4-FFF2-40B4-BE49-F238E27FC236}">
                <a16:creationId xmlns:a16="http://schemas.microsoft.com/office/drawing/2014/main" id="{04CBDB66-7B99-4F64-9962-7346A9D8C1BA}"/>
              </a:ext>
            </a:extLst>
          </p:cNvPr>
          <p:cNvSpPr txBox="1"/>
          <p:nvPr/>
        </p:nvSpPr>
        <p:spPr>
          <a:xfrm>
            <a:off x="6341491" y="7367293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Biometri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Noe du er</a:t>
            </a:r>
          </a:p>
        </p:txBody>
      </p:sp>
      <p:sp>
        <p:nvSpPr>
          <p:cNvPr id="58" name="Rektangel 6">
            <a:extLst>
              <a:ext uri="{FF2B5EF4-FFF2-40B4-BE49-F238E27FC236}">
                <a16:creationId xmlns:a16="http://schemas.microsoft.com/office/drawing/2014/main" id="{37D4B76E-5284-4DEE-A3C4-A5CECDDB4E9F}"/>
              </a:ext>
            </a:extLst>
          </p:cNvPr>
          <p:cNvSpPr/>
          <p:nvPr/>
        </p:nvSpPr>
        <p:spPr>
          <a:xfrm>
            <a:off x="12048600" y="2530631"/>
            <a:ext cx="564073" cy="446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TekstSylinder 24">
            <a:extLst>
              <a:ext uri="{FF2B5EF4-FFF2-40B4-BE49-F238E27FC236}">
                <a16:creationId xmlns:a16="http://schemas.microsoft.com/office/drawing/2014/main" id="{27C460EC-208D-498D-BB27-64DB469EB9B7}"/>
              </a:ext>
            </a:extLst>
          </p:cNvPr>
          <p:cNvSpPr txBox="1"/>
          <p:nvPr/>
        </p:nvSpPr>
        <p:spPr>
          <a:xfrm>
            <a:off x="12414473" y="2598175"/>
            <a:ext cx="266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Drives av staten</a:t>
            </a:r>
          </a:p>
        </p:txBody>
      </p:sp>
      <p:sp>
        <p:nvSpPr>
          <p:cNvPr id="60" name="Rektangel 25">
            <a:extLst>
              <a:ext uri="{FF2B5EF4-FFF2-40B4-BE49-F238E27FC236}">
                <a16:creationId xmlns:a16="http://schemas.microsoft.com/office/drawing/2014/main" id="{4E57EDF3-16F6-4380-890B-2666C8DF4323}"/>
              </a:ext>
            </a:extLst>
          </p:cNvPr>
          <p:cNvSpPr/>
          <p:nvPr/>
        </p:nvSpPr>
        <p:spPr>
          <a:xfrm>
            <a:off x="12048600" y="3235076"/>
            <a:ext cx="564073" cy="40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TekstSylinder 26">
            <a:extLst>
              <a:ext uri="{FF2B5EF4-FFF2-40B4-BE49-F238E27FC236}">
                <a16:creationId xmlns:a16="http://schemas.microsoft.com/office/drawing/2014/main" id="{6FC75F04-9BBD-4C5E-9575-C75AD1493FC6}"/>
              </a:ext>
            </a:extLst>
          </p:cNvPr>
          <p:cNvSpPr txBox="1"/>
          <p:nvPr/>
        </p:nvSpPr>
        <p:spPr>
          <a:xfrm>
            <a:off x="12604149" y="3235076"/>
            <a:ext cx="3192414" cy="300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Leveres av leverandører</a:t>
            </a:r>
          </a:p>
        </p:txBody>
      </p:sp>
      <p:sp>
        <p:nvSpPr>
          <p:cNvPr id="62" name="Rektangel 27">
            <a:extLst>
              <a:ext uri="{FF2B5EF4-FFF2-40B4-BE49-F238E27FC236}">
                <a16:creationId xmlns:a16="http://schemas.microsoft.com/office/drawing/2014/main" id="{FC2EED4F-53FB-464D-88A1-3E5E40196739}"/>
              </a:ext>
            </a:extLst>
          </p:cNvPr>
          <p:cNvSpPr/>
          <p:nvPr/>
        </p:nvSpPr>
        <p:spPr>
          <a:xfrm>
            <a:off x="12048600" y="4008031"/>
            <a:ext cx="564073" cy="40549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TekstSylinder 28">
            <a:extLst>
              <a:ext uri="{FF2B5EF4-FFF2-40B4-BE49-F238E27FC236}">
                <a16:creationId xmlns:a16="http://schemas.microsoft.com/office/drawing/2014/main" id="{D1F7EEAB-EF3D-484B-BB6A-90FAFC86929A}"/>
              </a:ext>
            </a:extLst>
          </p:cNvPr>
          <p:cNvSpPr txBox="1"/>
          <p:nvPr/>
        </p:nvSpPr>
        <p:spPr>
          <a:xfrm>
            <a:off x="12490082" y="4016828"/>
            <a:ext cx="3054718" cy="300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Ikke tilgjengelig i dag</a:t>
            </a:r>
          </a:p>
        </p:txBody>
      </p:sp>
    </p:spTree>
    <p:extLst>
      <p:ext uri="{BB962C8B-B14F-4D97-AF65-F5344CB8AC3E}">
        <p14:creationId xmlns:p14="http://schemas.microsoft.com/office/powerpoint/2010/main" val="843486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ærekraftsmål nummer 2: Fred, rettferdighet og velfungerende institusjoner">
            <a:extLst>
              <a:ext uri="{FF2B5EF4-FFF2-40B4-BE49-F238E27FC236}">
                <a16:creationId xmlns:a16="http://schemas.microsoft.com/office/drawing/2014/main" id="{C46A6422-495F-42B8-A764-06135F9DC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5" y="1435769"/>
            <a:ext cx="7239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8B736AD-0E7E-47ED-A6F3-0B4E3B734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516" y="2607081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495F5A8-3A01-484E-8AF2-5191F52F50B3}"/>
              </a:ext>
            </a:extLst>
          </p:cNvPr>
          <p:cNvSpPr txBox="1"/>
          <p:nvPr/>
        </p:nvSpPr>
        <p:spPr>
          <a:xfrm>
            <a:off x="9213516" y="3830938"/>
            <a:ext cx="52484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000" b="0" i="0" dirty="0">
                <a:solidFill>
                  <a:srgbClr val="333333"/>
                </a:solidFill>
                <a:effectLst/>
                <a:latin typeface="Noto Serif"/>
              </a:rPr>
              <a:t>Innen 2030 sikre juridisk identitet for alle, blant annet gjennom fødselsregistrering</a:t>
            </a:r>
            <a:endParaRPr lang="nb-NO" sz="4000" dirty="0"/>
          </a:p>
        </p:txBody>
      </p:sp>
    </p:spTree>
    <p:extLst>
      <p:ext uri="{BB962C8B-B14F-4D97-AF65-F5344CB8AC3E}">
        <p14:creationId xmlns:p14="http://schemas.microsoft.com/office/powerpoint/2010/main" val="2353150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69531C1-F338-4CCA-BB6B-82E4BA8DF2F5}"/>
              </a:ext>
            </a:extLst>
          </p:cNvPr>
          <p:cNvGrpSpPr/>
          <p:nvPr/>
        </p:nvGrpSpPr>
        <p:grpSpPr>
          <a:xfrm>
            <a:off x="3662195" y="2530631"/>
            <a:ext cx="7086015" cy="6558143"/>
            <a:chOff x="-3426108" y="2631079"/>
            <a:chExt cx="5435856" cy="4934151"/>
          </a:xfrm>
        </p:grpSpPr>
        <p:sp>
          <p:nvSpPr>
            <p:cNvPr id="39" name="Friform 36">
              <a:extLst>
                <a:ext uri="{FF2B5EF4-FFF2-40B4-BE49-F238E27FC236}">
                  <a16:creationId xmlns:a16="http://schemas.microsoft.com/office/drawing/2014/main" id="{0245DCC1-37A9-4675-A2E7-B8C0A34456A6}"/>
                </a:ext>
              </a:extLst>
            </p:cNvPr>
            <p:cNvSpPr/>
            <p:nvPr/>
          </p:nvSpPr>
          <p:spPr>
            <a:xfrm rot="93634">
              <a:off x="-456628" y="2631079"/>
              <a:ext cx="2466376" cy="3667001"/>
            </a:xfrm>
            <a:custGeom>
              <a:avLst/>
              <a:gdLst>
                <a:gd name="connsiteX0" fmla="*/ 0 w 2853515"/>
                <a:gd name="connsiteY0" fmla="*/ 0 h 4242599"/>
                <a:gd name="connsiteX1" fmla="*/ 254393 w 2853515"/>
                <a:gd name="connsiteY1" fmla="*/ 5868 h 4242599"/>
                <a:gd name="connsiteX2" fmla="*/ 2479577 w 2853515"/>
                <a:gd name="connsiteY2" fmla="*/ 1398607 h 4242599"/>
                <a:gd name="connsiteX3" fmla="*/ 2569307 w 2853515"/>
                <a:gd name="connsiteY3" fmla="*/ 4022177 h 4242599"/>
                <a:gd name="connsiteX4" fmla="*/ 2448317 w 2853515"/>
                <a:gd name="connsiteY4" fmla="*/ 4242599 h 4242599"/>
                <a:gd name="connsiteX5" fmla="*/ 0 w 2853515"/>
                <a:gd name="connsiteY5" fmla="*/ 2832394 h 4242599"/>
                <a:gd name="connsiteX6" fmla="*/ 0 w 2853515"/>
                <a:gd name="connsiteY6" fmla="*/ 0 h 42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515" h="4242599">
                  <a:moveTo>
                    <a:pt x="0" y="0"/>
                  </a:moveTo>
                  <a:lnTo>
                    <a:pt x="254393" y="5868"/>
                  </a:lnTo>
                  <a:cubicBezTo>
                    <a:pt x="1149427" y="69777"/>
                    <a:pt x="1997762" y="562672"/>
                    <a:pt x="2479577" y="1398607"/>
                  </a:cubicBezTo>
                  <a:cubicBezTo>
                    <a:pt x="2961392" y="2234543"/>
                    <a:pt x="2962653" y="3215673"/>
                    <a:pt x="2569307" y="4022177"/>
                  </a:cubicBezTo>
                  <a:lnTo>
                    <a:pt x="2448317" y="4242599"/>
                  </a:lnTo>
                  <a:lnTo>
                    <a:pt x="0" y="2832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C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iform 39">
              <a:extLst>
                <a:ext uri="{FF2B5EF4-FFF2-40B4-BE49-F238E27FC236}">
                  <a16:creationId xmlns:a16="http://schemas.microsoft.com/office/drawing/2014/main" id="{C1E385C6-2FFE-4E03-B4DF-B8EC1B08F2E6}"/>
                </a:ext>
              </a:extLst>
            </p:cNvPr>
            <p:cNvSpPr/>
            <p:nvPr/>
          </p:nvSpPr>
          <p:spPr>
            <a:xfrm rot="7304047">
              <a:off x="-1781036" y="4534268"/>
              <a:ext cx="2382217" cy="3679708"/>
            </a:xfrm>
            <a:custGeom>
              <a:avLst/>
              <a:gdLst>
                <a:gd name="connsiteX0" fmla="*/ 0 w 2853515"/>
                <a:gd name="connsiteY0" fmla="*/ 0 h 4242599"/>
                <a:gd name="connsiteX1" fmla="*/ 254393 w 2853515"/>
                <a:gd name="connsiteY1" fmla="*/ 5868 h 4242599"/>
                <a:gd name="connsiteX2" fmla="*/ 2479577 w 2853515"/>
                <a:gd name="connsiteY2" fmla="*/ 1398607 h 4242599"/>
                <a:gd name="connsiteX3" fmla="*/ 2569307 w 2853515"/>
                <a:gd name="connsiteY3" fmla="*/ 4022177 h 4242599"/>
                <a:gd name="connsiteX4" fmla="*/ 2448317 w 2853515"/>
                <a:gd name="connsiteY4" fmla="*/ 4242599 h 4242599"/>
                <a:gd name="connsiteX5" fmla="*/ 0 w 2853515"/>
                <a:gd name="connsiteY5" fmla="*/ 2832394 h 4242599"/>
                <a:gd name="connsiteX6" fmla="*/ 0 w 2853515"/>
                <a:gd name="connsiteY6" fmla="*/ 0 h 42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515" h="4242599">
                  <a:moveTo>
                    <a:pt x="0" y="0"/>
                  </a:moveTo>
                  <a:lnTo>
                    <a:pt x="254393" y="5868"/>
                  </a:lnTo>
                  <a:cubicBezTo>
                    <a:pt x="1149427" y="69777"/>
                    <a:pt x="1997762" y="562672"/>
                    <a:pt x="2479577" y="1398607"/>
                  </a:cubicBezTo>
                  <a:cubicBezTo>
                    <a:pt x="2961392" y="2234543"/>
                    <a:pt x="2962653" y="3215673"/>
                    <a:pt x="2569307" y="4022177"/>
                  </a:cubicBezTo>
                  <a:lnTo>
                    <a:pt x="2448317" y="4242599"/>
                  </a:lnTo>
                  <a:lnTo>
                    <a:pt x="0" y="2832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C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iform 40">
              <a:extLst>
                <a:ext uri="{FF2B5EF4-FFF2-40B4-BE49-F238E27FC236}">
                  <a16:creationId xmlns:a16="http://schemas.microsoft.com/office/drawing/2014/main" id="{294E8DCE-E0DD-47FF-AF32-E1A36CB8A8A3}"/>
                </a:ext>
              </a:extLst>
            </p:cNvPr>
            <p:cNvSpPr/>
            <p:nvPr/>
          </p:nvSpPr>
          <p:spPr>
            <a:xfrm rot="14496141">
              <a:off x="-2825795" y="2403691"/>
              <a:ext cx="2466376" cy="3667002"/>
            </a:xfrm>
            <a:custGeom>
              <a:avLst/>
              <a:gdLst>
                <a:gd name="connsiteX0" fmla="*/ 0 w 2853515"/>
                <a:gd name="connsiteY0" fmla="*/ 0 h 4242599"/>
                <a:gd name="connsiteX1" fmla="*/ 254393 w 2853515"/>
                <a:gd name="connsiteY1" fmla="*/ 5868 h 4242599"/>
                <a:gd name="connsiteX2" fmla="*/ 2479577 w 2853515"/>
                <a:gd name="connsiteY2" fmla="*/ 1398607 h 4242599"/>
                <a:gd name="connsiteX3" fmla="*/ 2569307 w 2853515"/>
                <a:gd name="connsiteY3" fmla="*/ 4022177 h 4242599"/>
                <a:gd name="connsiteX4" fmla="*/ 2448317 w 2853515"/>
                <a:gd name="connsiteY4" fmla="*/ 4242599 h 4242599"/>
                <a:gd name="connsiteX5" fmla="*/ 0 w 2853515"/>
                <a:gd name="connsiteY5" fmla="*/ 2832394 h 4242599"/>
                <a:gd name="connsiteX6" fmla="*/ 0 w 2853515"/>
                <a:gd name="connsiteY6" fmla="*/ 0 h 42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515" h="4242599">
                  <a:moveTo>
                    <a:pt x="0" y="0"/>
                  </a:moveTo>
                  <a:lnTo>
                    <a:pt x="254393" y="5868"/>
                  </a:lnTo>
                  <a:cubicBezTo>
                    <a:pt x="1149427" y="69777"/>
                    <a:pt x="1997762" y="562672"/>
                    <a:pt x="2479577" y="1398607"/>
                  </a:cubicBezTo>
                  <a:cubicBezTo>
                    <a:pt x="2961392" y="2234543"/>
                    <a:pt x="2962653" y="3215673"/>
                    <a:pt x="2569307" y="4022177"/>
                  </a:cubicBezTo>
                  <a:lnTo>
                    <a:pt x="2448317" y="4242599"/>
                  </a:lnTo>
                  <a:lnTo>
                    <a:pt x="0" y="2832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D3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AE5478C-4198-754C-9B34-4B1B6011D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Staten: Omfattende rolle</a:t>
            </a: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827C9962-D8E1-C64C-9F83-25F1973C4537}"/>
              </a:ext>
            </a:extLst>
          </p:cNvPr>
          <p:cNvGrpSpPr/>
          <p:nvPr/>
        </p:nvGrpSpPr>
        <p:grpSpPr>
          <a:xfrm rot="19896141">
            <a:off x="5178276" y="3209787"/>
            <a:ext cx="5048367" cy="5443861"/>
            <a:chOff x="4682125" y="2180473"/>
            <a:chExt cx="5840793" cy="6298367"/>
          </a:xfrm>
        </p:grpSpPr>
        <p:sp>
          <p:nvSpPr>
            <p:cNvPr id="37" name="Friform 36">
              <a:extLst>
                <a:ext uri="{FF2B5EF4-FFF2-40B4-BE49-F238E27FC236}">
                  <a16:creationId xmlns:a16="http://schemas.microsoft.com/office/drawing/2014/main" id="{740E8A6B-CEE2-974A-83C9-3F573CF23F5C}"/>
                </a:ext>
              </a:extLst>
            </p:cNvPr>
            <p:cNvSpPr/>
            <p:nvPr/>
          </p:nvSpPr>
          <p:spPr>
            <a:xfrm rot="1797493">
              <a:off x="7669403" y="3008681"/>
              <a:ext cx="2853515" cy="4242599"/>
            </a:xfrm>
            <a:custGeom>
              <a:avLst/>
              <a:gdLst>
                <a:gd name="connsiteX0" fmla="*/ 0 w 2853515"/>
                <a:gd name="connsiteY0" fmla="*/ 0 h 4242599"/>
                <a:gd name="connsiteX1" fmla="*/ 254393 w 2853515"/>
                <a:gd name="connsiteY1" fmla="*/ 5868 h 4242599"/>
                <a:gd name="connsiteX2" fmla="*/ 2479577 w 2853515"/>
                <a:gd name="connsiteY2" fmla="*/ 1398607 h 4242599"/>
                <a:gd name="connsiteX3" fmla="*/ 2569307 w 2853515"/>
                <a:gd name="connsiteY3" fmla="*/ 4022177 h 4242599"/>
                <a:gd name="connsiteX4" fmla="*/ 2448317 w 2853515"/>
                <a:gd name="connsiteY4" fmla="*/ 4242599 h 4242599"/>
                <a:gd name="connsiteX5" fmla="*/ 0 w 2853515"/>
                <a:gd name="connsiteY5" fmla="*/ 2832394 h 4242599"/>
                <a:gd name="connsiteX6" fmla="*/ 0 w 2853515"/>
                <a:gd name="connsiteY6" fmla="*/ 0 h 42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515" h="4242599">
                  <a:moveTo>
                    <a:pt x="0" y="0"/>
                  </a:moveTo>
                  <a:lnTo>
                    <a:pt x="254393" y="5868"/>
                  </a:lnTo>
                  <a:cubicBezTo>
                    <a:pt x="1149427" y="69777"/>
                    <a:pt x="1997762" y="562672"/>
                    <a:pt x="2479577" y="1398607"/>
                  </a:cubicBezTo>
                  <a:cubicBezTo>
                    <a:pt x="2961392" y="2234543"/>
                    <a:pt x="2962653" y="3215673"/>
                    <a:pt x="2569307" y="4022177"/>
                  </a:cubicBezTo>
                  <a:lnTo>
                    <a:pt x="2448317" y="4242599"/>
                  </a:lnTo>
                  <a:lnTo>
                    <a:pt x="0" y="2832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iform 39">
              <a:extLst>
                <a:ext uri="{FF2B5EF4-FFF2-40B4-BE49-F238E27FC236}">
                  <a16:creationId xmlns:a16="http://schemas.microsoft.com/office/drawing/2014/main" id="{D2CEE9E1-BB6B-704E-B212-7878DE75C941}"/>
                </a:ext>
              </a:extLst>
            </p:cNvPr>
            <p:cNvSpPr/>
            <p:nvPr/>
          </p:nvSpPr>
          <p:spPr>
            <a:xfrm rot="9007906">
              <a:off x="5194604" y="4236241"/>
              <a:ext cx="2853515" cy="4242599"/>
            </a:xfrm>
            <a:custGeom>
              <a:avLst/>
              <a:gdLst>
                <a:gd name="connsiteX0" fmla="*/ 0 w 2853515"/>
                <a:gd name="connsiteY0" fmla="*/ 0 h 4242599"/>
                <a:gd name="connsiteX1" fmla="*/ 254393 w 2853515"/>
                <a:gd name="connsiteY1" fmla="*/ 5868 h 4242599"/>
                <a:gd name="connsiteX2" fmla="*/ 2479577 w 2853515"/>
                <a:gd name="connsiteY2" fmla="*/ 1398607 h 4242599"/>
                <a:gd name="connsiteX3" fmla="*/ 2569307 w 2853515"/>
                <a:gd name="connsiteY3" fmla="*/ 4022177 h 4242599"/>
                <a:gd name="connsiteX4" fmla="*/ 2448317 w 2853515"/>
                <a:gd name="connsiteY4" fmla="*/ 4242599 h 4242599"/>
                <a:gd name="connsiteX5" fmla="*/ 0 w 2853515"/>
                <a:gd name="connsiteY5" fmla="*/ 2832394 h 4242599"/>
                <a:gd name="connsiteX6" fmla="*/ 0 w 2853515"/>
                <a:gd name="connsiteY6" fmla="*/ 0 h 42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515" h="4242599">
                  <a:moveTo>
                    <a:pt x="0" y="0"/>
                  </a:moveTo>
                  <a:lnTo>
                    <a:pt x="254393" y="5868"/>
                  </a:lnTo>
                  <a:cubicBezTo>
                    <a:pt x="1149427" y="69777"/>
                    <a:pt x="1997762" y="562672"/>
                    <a:pt x="2479577" y="1398607"/>
                  </a:cubicBezTo>
                  <a:cubicBezTo>
                    <a:pt x="2961392" y="2234543"/>
                    <a:pt x="2962653" y="3215673"/>
                    <a:pt x="2569307" y="4022177"/>
                  </a:cubicBezTo>
                  <a:lnTo>
                    <a:pt x="2448317" y="4242599"/>
                  </a:lnTo>
                  <a:lnTo>
                    <a:pt x="0" y="2832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Friform 40">
              <a:extLst>
                <a:ext uri="{FF2B5EF4-FFF2-40B4-BE49-F238E27FC236}">
                  <a16:creationId xmlns:a16="http://schemas.microsoft.com/office/drawing/2014/main" id="{7C158836-FB37-084D-8435-7C3AEF04968C}"/>
                </a:ext>
              </a:extLst>
            </p:cNvPr>
            <p:cNvSpPr/>
            <p:nvPr/>
          </p:nvSpPr>
          <p:spPr>
            <a:xfrm rot="16200000">
              <a:off x="5376667" y="1485931"/>
              <a:ext cx="2853515" cy="4242599"/>
            </a:xfrm>
            <a:custGeom>
              <a:avLst/>
              <a:gdLst>
                <a:gd name="connsiteX0" fmla="*/ 0 w 2853515"/>
                <a:gd name="connsiteY0" fmla="*/ 0 h 4242599"/>
                <a:gd name="connsiteX1" fmla="*/ 254393 w 2853515"/>
                <a:gd name="connsiteY1" fmla="*/ 5868 h 4242599"/>
                <a:gd name="connsiteX2" fmla="*/ 2479577 w 2853515"/>
                <a:gd name="connsiteY2" fmla="*/ 1398607 h 4242599"/>
                <a:gd name="connsiteX3" fmla="*/ 2569307 w 2853515"/>
                <a:gd name="connsiteY3" fmla="*/ 4022177 h 4242599"/>
                <a:gd name="connsiteX4" fmla="*/ 2448317 w 2853515"/>
                <a:gd name="connsiteY4" fmla="*/ 4242599 h 4242599"/>
                <a:gd name="connsiteX5" fmla="*/ 0 w 2853515"/>
                <a:gd name="connsiteY5" fmla="*/ 2832394 h 4242599"/>
                <a:gd name="connsiteX6" fmla="*/ 0 w 2853515"/>
                <a:gd name="connsiteY6" fmla="*/ 0 h 42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515" h="4242599">
                  <a:moveTo>
                    <a:pt x="0" y="0"/>
                  </a:moveTo>
                  <a:lnTo>
                    <a:pt x="254393" y="5868"/>
                  </a:lnTo>
                  <a:cubicBezTo>
                    <a:pt x="1149427" y="69777"/>
                    <a:pt x="1997762" y="562672"/>
                    <a:pt x="2479577" y="1398607"/>
                  </a:cubicBezTo>
                  <a:cubicBezTo>
                    <a:pt x="2961392" y="2234543"/>
                    <a:pt x="2962653" y="3215673"/>
                    <a:pt x="2569307" y="4022177"/>
                  </a:cubicBezTo>
                  <a:lnTo>
                    <a:pt x="2448317" y="4242599"/>
                  </a:lnTo>
                  <a:lnTo>
                    <a:pt x="0" y="2832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6" name="Frihåndsform: figur 45">
            <a:extLst>
              <a:ext uri="{FF2B5EF4-FFF2-40B4-BE49-F238E27FC236}">
                <a16:creationId xmlns:a16="http://schemas.microsoft.com/office/drawing/2014/main" id="{9617DE52-7E24-4F74-924E-A7662519CF87}"/>
              </a:ext>
            </a:extLst>
          </p:cNvPr>
          <p:cNvSpPr/>
          <p:nvPr/>
        </p:nvSpPr>
        <p:spPr>
          <a:xfrm>
            <a:off x="5796345" y="3968446"/>
            <a:ext cx="3409425" cy="2639911"/>
          </a:xfrm>
          <a:custGeom>
            <a:avLst/>
            <a:gdLst>
              <a:gd name="connsiteX0" fmla="*/ 1972296 w 3944592"/>
              <a:gd name="connsiteY0" fmla="*/ 0 h 3054289"/>
              <a:gd name="connsiteX1" fmla="*/ 3944592 w 3944592"/>
              <a:gd name="connsiteY1" fmla="*/ 1988125 h 3054289"/>
              <a:gd name="connsiteX2" fmla="*/ 3706547 w 3944592"/>
              <a:gd name="connsiteY2" fmla="*/ 2935784 h 3054289"/>
              <a:gd name="connsiteX3" fmla="*/ 3635126 w 3944592"/>
              <a:gd name="connsiteY3" fmla="*/ 3054289 h 3054289"/>
              <a:gd name="connsiteX4" fmla="*/ 1989037 w 3944592"/>
              <a:gd name="connsiteY4" fmla="*/ 2036290 h 3054289"/>
              <a:gd name="connsiteX5" fmla="*/ 258189 w 3944592"/>
              <a:gd name="connsiteY5" fmla="*/ 2969207 h 3054289"/>
              <a:gd name="connsiteX6" fmla="*/ 238046 w 3944592"/>
              <a:gd name="connsiteY6" fmla="*/ 2935784 h 3054289"/>
              <a:gd name="connsiteX7" fmla="*/ 0 w 3944592"/>
              <a:gd name="connsiteY7" fmla="*/ 1988125 h 3054289"/>
              <a:gd name="connsiteX8" fmla="*/ 1972296 w 3944592"/>
              <a:gd name="connsiteY8" fmla="*/ 0 h 305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4592" h="3054289">
                <a:moveTo>
                  <a:pt x="1972296" y="0"/>
                </a:moveTo>
                <a:cubicBezTo>
                  <a:pt x="3061565" y="0"/>
                  <a:pt x="3944592" y="890114"/>
                  <a:pt x="3944592" y="1988125"/>
                </a:cubicBezTo>
                <a:cubicBezTo>
                  <a:pt x="3944592" y="2331254"/>
                  <a:pt x="3858359" y="2654080"/>
                  <a:pt x="3706547" y="2935784"/>
                </a:cubicBezTo>
                <a:lnTo>
                  <a:pt x="3635126" y="3054289"/>
                </a:lnTo>
                <a:lnTo>
                  <a:pt x="1989037" y="2036290"/>
                </a:lnTo>
                <a:lnTo>
                  <a:pt x="258189" y="2969207"/>
                </a:lnTo>
                <a:lnTo>
                  <a:pt x="238046" y="2935784"/>
                </a:lnTo>
                <a:cubicBezTo>
                  <a:pt x="86233" y="2654080"/>
                  <a:pt x="0" y="2331254"/>
                  <a:pt x="0" y="1988125"/>
                </a:cubicBezTo>
                <a:cubicBezTo>
                  <a:pt x="0" y="890114"/>
                  <a:pt x="883027" y="0"/>
                  <a:pt x="1972296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21A06E21-F42A-6143-83E8-5C09A443B6F8}"/>
              </a:ext>
            </a:extLst>
          </p:cNvPr>
          <p:cNvGrpSpPr/>
          <p:nvPr/>
        </p:nvGrpSpPr>
        <p:grpSpPr>
          <a:xfrm>
            <a:off x="5969319" y="4204593"/>
            <a:ext cx="3032861" cy="3032862"/>
            <a:chOff x="-4085407" y="1426187"/>
            <a:chExt cx="3508920" cy="3508920"/>
          </a:xfrm>
        </p:grpSpPr>
        <p:sp>
          <p:nvSpPr>
            <p:cNvPr id="15" name="Friform 14">
              <a:extLst>
                <a:ext uri="{FF2B5EF4-FFF2-40B4-BE49-F238E27FC236}">
                  <a16:creationId xmlns:a16="http://schemas.microsoft.com/office/drawing/2014/main" id="{1D97BB53-1281-324C-8417-11123880B3D6}"/>
                </a:ext>
              </a:extLst>
            </p:cNvPr>
            <p:cNvSpPr/>
            <p:nvPr/>
          </p:nvSpPr>
          <p:spPr>
            <a:xfrm flipH="1">
              <a:off x="-4085407" y="1426187"/>
              <a:ext cx="3508920" cy="1754460"/>
            </a:xfrm>
            <a:custGeom>
              <a:avLst/>
              <a:gdLst>
                <a:gd name="connsiteX0" fmla="*/ 1754460 w 3508920"/>
                <a:gd name="connsiteY0" fmla="*/ 0 h 1754460"/>
                <a:gd name="connsiteX1" fmla="*/ 0 w 3508920"/>
                <a:gd name="connsiteY1" fmla="*/ 1754460 h 1754460"/>
                <a:gd name="connsiteX2" fmla="*/ 3508920 w 3508920"/>
                <a:gd name="connsiteY2" fmla="*/ 1754460 h 1754460"/>
                <a:gd name="connsiteX3" fmla="*/ 1754460 w 3508920"/>
                <a:gd name="connsiteY3" fmla="*/ 0 h 175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8920" h="1754460">
                  <a:moveTo>
                    <a:pt x="1754460" y="0"/>
                  </a:moveTo>
                  <a:cubicBezTo>
                    <a:pt x="785498" y="0"/>
                    <a:pt x="0" y="785498"/>
                    <a:pt x="0" y="1754460"/>
                  </a:cubicBezTo>
                  <a:lnTo>
                    <a:pt x="3508920" y="1754460"/>
                  </a:lnTo>
                  <a:cubicBezTo>
                    <a:pt x="3508920" y="785498"/>
                    <a:pt x="2723422" y="0"/>
                    <a:pt x="175446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iform 15">
              <a:extLst>
                <a:ext uri="{FF2B5EF4-FFF2-40B4-BE49-F238E27FC236}">
                  <a16:creationId xmlns:a16="http://schemas.microsoft.com/office/drawing/2014/main" id="{3D22FBC7-1FA6-9A45-86F8-BCC98C1BBEFC}"/>
                </a:ext>
              </a:extLst>
            </p:cNvPr>
            <p:cNvSpPr/>
            <p:nvPr/>
          </p:nvSpPr>
          <p:spPr>
            <a:xfrm flipH="1" flipV="1">
              <a:off x="-4085407" y="3180647"/>
              <a:ext cx="3508920" cy="1754460"/>
            </a:xfrm>
            <a:custGeom>
              <a:avLst/>
              <a:gdLst>
                <a:gd name="connsiteX0" fmla="*/ 1754460 w 3508920"/>
                <a:gd name="connsiteY0" fmla="*/ 0 h 1754460"/>
                <a:gd name="connsiteX1" fmla="*/ 0 w 3508920"/>
                <a:gd name="connsiteY1" fmla="*/ 1754460 h 1754460"/>
                <a:gd name="connsiteX2" fmla="*/ 3508920 w 3508920"/>
                <a:gd name="connsiteY2" fmla="*/ 1754460 h 1754460"/>
                <a:gd name="connsiteX3" fmla="*/ 1754460 w 3508920"/>
                <a:gd name="connsiteY3" fmla="*/ 0 h 175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8920" h="1754460">
                  <a:moveTo>
                    <a:pt x="1754460" y="0"/>
                  </a:moveTo>
                  <a:cubicBezTo>
                    <a:pt x="785498" y="0"/>
                    <a:pt x="0" y="785498"/>
                    <a:pt x="0" y="1754460"/>
                  </a:cubicBezTo>
                  <a:lnTo>
                    <a:pt x="3508920" y="1754460"/>
                  </a:lnTo>
                  <a:cubicBezTo>
                    <a:pt x="3508920" y="785498"/>
                    <a:pt x="2723422" y="0"/>
                    <a:pt x="175446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D2724E77-CC20-4490-B007-937D711A9697}"/>
              </a:ext>
            </a:extLst>
          </p:cNvPr>
          <p:cNvSpPr/>
          <p:nvPr/>
        </p:nvSpPr>
        <p:spPr>
          <a:xfrm flipH="1">
            <a:off x="6866748" y="5102022"/>
            <a:ext cx="1238005" cy="12380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B5F98A6-8F1B-436D-97C1-0E3D8AA00B4C}"/>
              </a:ext>
            </a:extLst>
          </p:cNvPr>
          <p:cNvSpPr/>
          <p:nvPr/>
        </p:nvSpPr>
        <p:spPr>
          <a:xfrm>
            <a:off x="12048600" y="2530631"/>
            <a:ext cx="564073" cy="446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C0273CCF-8BE2-48F3-A6BD-3EBA58F8FE34}"/>
              </a:ext>
            </a:extLst>
          </p:cNvPr>
          <p:cNvSpPr txBox="1"/>
          <p:nvPr/>
        </p:nvSpPr>
        <p:spPr>
          <a:xfrm>
            <a:off x="12414473" y="2598175"/>
            <a:ext cx="266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Drives av staten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ED726DF0-8F7B-4E17-A1E0-A68E04291289}"/>
              </a:ext>
            </a:extLst>
          </p:cNvPr>
          <p:cNvSpPr/>
          <p:nvPr/>
        </p:nvSpPr>
        <p:spPr>
          <a:xfrm>
            <a:off x="12048600" y="3235076"/>
            <a:ext cx="564073" cy="40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1210A04-8121-4960-891E-47C292A87FA7}"/>
              </a:ext>
            </a:extLst>
          </p:cNvPr>
          <p:cNvSpPr txBox="1"/>
          <p:nvPr/>
        </p:nvSpPr>
        <p:spPr>
          <a:xfrm>
            <a:off x="12604149" y="3235076"/>
            <a:ext cx="3192414" cy="300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Leveres av leverandører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968C16AF-CC94-48A6-8980-9178718802B1}"/>
              </a:ext>
            </a:extLst>
          </p:cNvPr>
          <p:cNvSpPr/>
          <p:nvPr/>
        </p:nvSpPr>
        <p:spPr>
          <a:xfrm>
            <a:off x="12048600" y="4008031"/>
            <a:ext cx="564073" cy="40549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C71B97FF-D91D-4E8B-9EB2-ED1F6A640447}"/>
              </a:ext>
            </a:extLst>
          </p:cNvPr>
          <p:cNvSpPr txBox="1"/>
          <p:nvPr/>
        </p:nvSpPr>
        <p:spPr>
          <a:xfrm>
            <a:off x="12490082" y="4016828"/>
            <a:ext cx="3054718" cy="300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Ikke tilgjengelig i dag</a:t>
            </a:r>
          </a:p>
        </p:txBody>
      </p:sp>
      <p:sp>
        <p:nvSpPr>
          <p:cNvPr id="9" name="Bildeforklaring: linje 8">
            <a:extLst>
              <a:ext uri="{FF2B5EF4-FFF2-40B4-BE49-F238E27FC236}">
                <a16:creationId xmlns:a16="http://schemas.microsoft.com/office/drawing/2014/main" id="{CF953C78-7D32-4235-BCDA-6CE0ED8DE0A6}"/>
              </a:ext>
            </a:extLst>
          </p:cNvPr>
          <p:cNvSpPr/>
          <p:nvPr/>
        </p:nvSpPr>
        <p:spPr>
          <a:xfrm>
            <a:off x="12629349" y="6359391"/>
            <a:ext cx="2695320" cy="878064"/>
          </a:xfrm>
          <a:prstGeom prst="borderCallout1">
            <a:avLst>
              <a:gd name="adj1" fmla="val 18750"/>
              <a:gd name="adj2" fmla="val -8333"/>
              <a:gd name="adj3" fmla="val -61064"/>
              <a:gd name="adj4" fmla="val -1118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aktiveringskode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7FB6250-D3F3-46D0-9535-45B42A339376}"/>
              </a:ext>
            </a:extLst>
          </p:cNvPr>
          <p:cNvSpPr/>
          <p:nvPr/>
        </p:nvSpPr>
        <p:spPr>
          <a:xfrm>
            <a:off x="2364232" y="2544634"/>
            <a:ext cx="898358" cy="8983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3</a:t>
            </a:r>
          </a:p>
        </p:txBody>
      </p:sp>
      <p:sp>
        <p:nvSpPr>
          <p:cNvPr id="35" name="TekstSylinder 2">
            <a:extLst>
              <a:ext uri="{FF2B5EF4-FFF2-40B4-BE49-F238E27FC236}">
                <a16:creationId xmlns:a16="http://schemas.microsoft.com/office/drawing/2014/main" id="{7E7D0E0A-78C7-489C-AC53-9E46A73C4C63}"/>
              </a:ext>
            </a:extLst>
          </p:cNvPr>
          <p:cNvSpPr txBox="1"/>
          <p:nvPr/>
        </p:nvSpPr>
        <p:spPr>
          <a:xfrm>
            <a:off x="6866799" y="5367728"/>
            <a:ext cx="129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Folke Reg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F-D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TekstSylinder 13">
            <a:extLst>
              <a:ext uri="{FF2B5EF4-FFF2-40B4-BE49-F238E27FC236}">
                <a16:creationId xmlns:a16="http://schemas.microsoft.com/office/drawing/2014/main" id="{1D206B5A-F885-4435-9481-3246A966F01E}"/>
              </a:ext>
            </a:extLst>
          </p:cNvPr>
          <p:cNvSpPr txBox="1"/>
          <p:nvPr/>
        </p:nvSpPr>
        <p:spPr>
          <a:xfrm>
            <a:off x="6301723" y="4743463"/>
            <a:ext cx="23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Fysisk ID kontroll</a:t>
            </a:r>
          </a:p>
        </p:txBody>
      </p:sp>
      <p:sp>
        <p:nvSpPr>
          <p:cNvPr id="47" name="TekstSylinder 16">
            <a:extLst>
              <a:ext uri="{FF2B5EF4-FFF2-40B4-BE49-F238E27FC236}">
                <a16:creationId xmlns:a16="http://schemas.microsoft.com/office/drawing/2014/main" id="{94FD8C10-B64C-4967-8F21-2D8FD52F3F32}"/>
              </a:ext>
            </a:extLst>
          </p:cNvPr>
          <p:cNvSpPr txBox="1"/>
          <p:nvPr/>
        </p:nvSpPr>
        <p:spPr>
          <a:xfrm>
            <a:off x="6386859" y="6409550"/>
            <a:ext cx="23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 ID-kontroll</a:t>
            </a:r>
          </a:p>
        </p:txBody>
      </p:sp>
      <p:sp>
        <p:nvSpPr>
          <p:cNvPr id="48" name="TekstSylinder 20">
            <a:extLst>
              <a:ext uri="{FF2B5EF4-FFF2-40B4-BE49-F238E27FC236}">
                <a16:creationId xmlns:a16="http://schemas.microsoft.com/office/drawing/2014/main" id="{67878CD6-6BC7-4FE0-BCAC-9C331D35EC49}"/>
              </a:ext>
            </a:extLst>
          </p:cNvPr>
          <p:cNvSpPr txBox="1"/>
          <p:nvPr/>
        </p:nvSpPr>
        <p:spPr>
          <a:xfrm rot="3871283">
            <a:off x="8821656" y="4089592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Felles løsninger</a:t>
            </a: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ID-porten</a:t>
            </a:r>
          </a:p>
        </p:txBody>
      </p:sp>
      <p:sp>
        <p:nvSpPr>
          <p:cNvPr id="49" name="TekstSylinder 21">
            <a:extLst>
              <a:ext uri="{FF2B5EF4-FFF2-40B4-BE49-F238E27FC236}">
                <a16:creationId xmlns:a16="http://schemas.microsoft.com/office/drawing/2014/main" id="{750E9E40-DDB8-4D33-9D93-58A07EE843EC}"/>
              </a:ext>
            </a:extLst>
          </p:cNvPr>
          <p:cNvSpPr txBox="1"/>
          <p:nvPr/>
        </p:nvSpPr>
        <p:spPr>
          <a:xfrm rot="17451018">
            <a:off x="3683557" y="4404600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Privat bankpålogging</a:t>
            </a:r>
          </a:p>
        </p:txBody>
      </p:sp>
      <p:sp>
        <p:nvSpPr>
          <p:cNvPr id="55" name="TekstSylinder 22">
            <a:extLst>
              <a:ext uri="{FF2B5EF4-FFF2-40B4-BE49-F238E27FC236}">
                <a16:creationId xmlns:a16="http://schemas.microsoft.com/office/drawing/2014/main" id="{127303F7-F8DD-4D6E-9B82-E860A263CDA2}"/>
              </a:ext>
            </a:extLst>
          </p:cNvPr>
          <p:cNvSpPr txBox="1"/>
          <p:nvPr/>
        </p:nvSpPr>
        <p:spPr>
          <a:xfrm>
            <a:off x="6426165" y="8227440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Sektorløsninger</a:t>
            </a: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Helse ID / Feide</a:t>
            </a:r>
          </a:p>
        </p:txBody>
      </p:sp>
      <p:sp>
        <p:nvSpPr>
          <p:cNvPr id="56" name="TekstSylinder 18">
            <a:extLst>
              <a:ext uri="{FF2B5EF4-FFF2-40B4-BE49-F238E27FC236}">
                <a16:creationId xmlns:a16="http://schemas.microsoft.com/office/drawing/2014/main" id="{FF4186BF-A7AA-4322-B23D-3D5E80355E92}"/>
              </a:ext>
            </a:extLst>
          </p:cNvPr>
          <p:cNvSpPr txBox="1"/>
          <p:nvPr/>
        </p:nvSpPr>
        <p:spPr>
          <a:xfrm rot="17645628">
            <a:off x="4514829" y="4555317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Mobil - kodebrikke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Noe du har</a:t>
            </a:r>
          </a:p>
        </p:txBody>
      </p:sp>
      <p:sp>
        <p:nvSpPr>
          <p:cNvPr id="57" name="TekstSylinder 19">
            <a:extLst>
              <a:ext uri="{FF2B5EF4-FFF2-40B4-BE49-F238E27FC236}">
                <a16:creationId xmlns:a16="http://schemas.microsoft.com/office/drawing/2014/main" id="{6F875520-112D-4E6C-B571-887ECAABC4DD}"/>
              </a:ext>
            </a:extLst>
          </p:cNvPr>
          <p:cNvSpPr txBox="1"/>
          <p:nvPr/>
        </p:nvSpPr>
        <p:spPr>
          <a:xfrm rot="3529005">
            <a:off x="8138464" y="4412699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Passord - pinkode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Noe du vet</a:t>
            </a:r>
          </a:p>
        </p:txBody>
      </p:sp>
      <p:sp>
        <p:nvSpPr>
          <p:cNvPr id="58" name="TekstSylinder 17">
            <a:extLst>
              <a:ext uri="{FF2B5EF4-FFF2-40B4-BE49-F238E27FC236}">
                <a16:creationId xmlns:a16="http://schemas.microsoft.com/office/drawing/2014/main" id="{206DF45E-B83C-45D0-8B55-B19B8F8BE34A}"/>
              </a:ext>
            </a:extLst>
          </p:cNvPr>
          <p:cNvSpPr txBox="1"/>
          <p:nvPr/>
        </p:nvSpPr>
        <p:spPr>
          <a:xfrm>
            <a:off x="6341491" y="7367293"/>
            <a:ext cx="230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Biometri</a:t>
            </a:r>
          </a:p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Noe du er</a:t>
            </a:r>
          </a:p>
        </p:txBody>
      </p:sp>
    </p:spTree>
    <p:extLst>
      <p:ext uri="{BB962C8B-B14F-4D97-AF65-F5344CB8AC3E}">
        <p14:creationId xmlns:p14="http://schemas.microsoft.com/office/powerpoint/2010/main" val="3521147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37B9-1C31-4A80-9CCA-DD94C87F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algn="l" defTabSz="12190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nb-NO" sz="4800" b="0" i="0" dirty="0">
                <a:solidFill>
                  <a:schemeClr val="tx1"/>
                </a:solidFill>
                <a:latin typeface="Arial" panose="020B0604020202020204" pitchFamily="34" charset="0"/>
              </a:rPr>
              <a:t>Nye muligheter</a:t>
            </a:r>
          </a:p>
        </p:txBody>
      </p:sp>
      <p:graphicFrame>
        <p:nvGraphicFramePr>
          <p:cNvPr id="5" name="AgendaTable">
            <a:extLst>
              <a:ext uri="{FF2B5EF4-FFF2-40B4-BE49-F238E27FC236}">
                <a16:creationId xmlns:a16="http://schemas.microsoft.com/office/drawing/2014/main" id="{2FD1D5DF-3A57-4972-8D6C-D4A64B666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5784407"/>
              </p:ext>
            </p:extLst>
          </p:nvPr>
        </p:nvGraphicFramePr>
        <p:xfrm>
          <a:off x="2364243" y="2173453"/>
          <a:ext cx="12295186" cy="67919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5186">
                  <a:extLst>
                    <a:ext uri="{9D8B030D-6E8A-4147-A177-3AD203B41FA5}">
                      <a16:colId xmlns:a16="http://schemas.microsoft.com/office/drawing/2014/main" val="3342590356"/>
                    </a:ext>
                  </a:extLst>
                </a:gridCol>
              </a:tblGrid>
              <a:tr h="857185">
                <a:tc>
                  <a:txBody>
                    <a:bodyPr/>
                    <a:lstStyle/>
                    <a:p>
                      <a:pPr marL="457200" indent="-4572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ID-forvaltning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290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12190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Lovverk og rammer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74744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e-ID for alle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16051"/>
                  </a:ext>
                </a:extLst>
              </a:tr>
              <a:tr h="751204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Nye muligheter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374219"/>
                  </a:ext>
                </a:extLst>
              </a:tr>
              <a:tr h="751204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Samarbeid Offentlig / Privat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996656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e-ID på tvers av landegrensene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49912"/>
                  </a:ext>
                </a:extLst>
              </a:tr>
              <a:tr h="984511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Ansatte i offentlig sektor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498605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dirty="0"/>
                        <a:t>Virksomhetsidentiteter</a:t>
                      </a:r>
                      <a:endParaRPr lang="nb-NO" sz="3200" b="0" i="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644435"/>
                  </a:ext>
                </a:extLst>
              </a:tr>
            </a:tbl>
          </a:graphicData>
        </a:graphic>
      </p:graphicFrame>
      <p:sp>
        <p:nvSpPr>
          <p:cNvPr id="6" name="SlideType:Agenda" hidden="1">
            <a:extLst>
              <a:ext uri="{FF2B5EF4-FFF2-40B4-BE49-F238E27FC236}">
                <a16:creationId xmlns:a16="http://schemas.microsoft.com/office/drawing/2014/main" id="{857E4F6B-F880-4942-9547-04A6666546A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SlideType:Agenda" hidden="1">
            <a:extLst>
              <a:ext uri="{FF2B5EF4-FFF2-40B4-BE49-F238E27FC236}">
                <a16:creationId xmlns:a16="http://schemas.microsoft.com/office/drawing/2014/main" id="{B47A73A8-E158-44F3-8CAC-EAEF59D2CDA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SlideType:Agenda" hidden="1">
            <a:extLst>
              <a:ext uri="{FF2B5EF4-FFF2-40B4-BE49-F238E27FC236}">
                <a16:creationId xmlns:a16="http://schemas.microsoft.com/office/drawing/2014/main" id="{21B4FCE4-592A-4C33-9965-428538CCC06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027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568444-A3B0-429C-949B-E26A4D172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Stor teknologiutvikling innenfor eID-feltet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AE1219-AE94-485C-8083-E3328B293EFF}"/>
              </a:ext>
            </a:extLst>
          </p:cNvPr>
          <p:cNvSpPr/>
          <p:nvPr/>
        </p:nvSpPr>
        <p:spPr>
          <a:xfrm>
            <a:off x="11679366" y="6738756"/>
            <a:ext cx="1885950" cy="488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4E9387-9669-46C6-9F70-E2E04E57EE07}"/>
              </a:ext>
            </a:extLst>
          </p:cNvPr>
          <p:cNvSpPr/>
          <p:nvPr/>
        </p:nvSpPr>
        <p:spPr>
          <a:xfrm>
            <a:off x="12104362" y="7370734"/>
            <a:ext cx="2681864" cy="506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>
                <a:solidFill>
                  <a:schemeClr val="tx1"/>
                </a:solidFill>
              </a:rPr>
              <a:t>Sikre elementer i mobiltelefoner andre enheter gir tryggere e-ID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13A082-8837-43F4-8CBB-C2C7D42C6DDE}"/>
              </a:ext>
            </a:extLst>
          </p:cNvPr>
          <p:cNvGrpSpPr/>
          <p:nvPr/>
        </p:nvGrpSpPr>
        <p:grpSpPr>
          <a:xfrm>
            <a:off x="12717529" y="5687818"/>
            <a:ext cx="1473131" cy="1472343"/>
            <a:chOff x="13250929" y="5703058"/>
            <a:chExt cx="1473131" cy="147234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AC247E-EB6C-4402-BB16-967175B89810}"/>
                </a:ext>
              </a:extLst>
            </p:cNvPr>
            <p:cNvSpPr/>
            <p:nvPr/>
          </p:nvSpPr>
          <p:spPr>
            <a:xfrm>
              <a:off x="13250929" y="5703058"/>
              <a:ext cx="1473131" cy="1472343"/>
            </a:xfrm>
            <a:prstGeom prst="ellipse">
              <a:avLst/>
            </a:prstGeom>
            <a:solidFill>
              <a:schemeClr val="accent2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3762176-7B94-449A-A772-62000FEF5A8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85954" y="5937689"/>
              <a:ext cx="1003079" cy="1003079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96587D5-2428-47B5-9FA7-E3887E2AEFEB}"/>
              </a:ext>
            </a:extLst>
          </p:cNvPr>
          <p:cNvSpPr/>
          <p:nvPr/>
        </p:nvSpPr>
        <p:spPr>
          <a:xfrm>
            <a:off x="12104362" y="4585471"/>
            <a:ext cx="2681864" cy="614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800">
                <a:solidFill>
                  <a:schemeClr val="tx1"/>
                </a:solidFill>
              </a:rPr>
              <a:t>Finanssektoren etablerer nye tjenester og alternativer til e-ID</a:t>
            </a:r>
            <a:endParaRPr lang="nb-NO" sz="1800">
              <a:solidFill>
                <a:schemeClr val="tx1"/>
              </a:solidFill>
              <a:cs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18CD9A-C224-433E-B9C6-CDCE7E9D8271}"/>
              </a:ext>
            </a:extLst>
          </p:cNvPr>
          <p:cNvGrpSpPr/>
          <p:nvPr/>
        </p:nvGrpSpPr>
        <p:grpSpPr>
          <a:xfrm>
            <a:off x="12717529" y="2925738"/>
            <a:ext cx="1473131" cy="1459269"/>
            <a:chOff x="13688518" y="2940978"/>
            <a:chExt cx="1473131" cy="145926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8E833D-C86E-498E-9B98-22BC1355BB46}"/>
                </a:ext>
              </a:extLst>
            </p:cNvPr>
            <p:cNvSpPr/>
            <p:nvPr/>
          </p:nvSpPr>
          <p:spPr>
            <a:xfrm>
              <a:off x="13688518" y="2940978"/>
              <a:ext cx="1473131" cy="1459269"/>
            </a:xfrm>
            <a:prstGeom prst="ellipse">
              <a:avLst/>
            </a:prstGeom>
            <a:solidFill>
              <a:srgbClr val="394554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4723B5A-B221-4F13-B16C-14123AB253C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04819" y="3150348"/>
              <a:ext cx="1040529" cy="1040529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A14988A-502D-4B96-9A02-CE927A50E7B2}"/>
              </a:ext>
            </a:extLst>
          </p:cNvPr>
          <p:cNvSpPr/>
          <p:nvPr/>
        </p:nvSpPr>
        <p:spPr>
          <a:xfrm>
            <a:off x="1601488" y="4600711"/>
            <a:ext cx="2681864" cy="614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800">
                <a:solidFill>
                  <a:schemeClr val="tx1"/>
                </a:solidFill>
                <a:cs typeface="Arial"/>
              </a:rPr>
              <a:t>Biometri og AI gir nye muligheter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F7D75D-9761-4B4A-962C-F5710A59A366}"/>
              </a:ext>
            </a:extLst>
          </p:cNvPr>
          <p:cNvGrpSpPr/>
          <p:nvPr/>
        </p:nvGrpSpPr>
        <p:grpSpPr>
          <a:xfrm>
            <a:off x="2259910" y="3002871"/>
            <a:ext cx="1473131" cy="1428329"/>
            <a:chOff x="2259910" y="3002871"/>
            <a:chExt cx="1473131" cy="1428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861E97A-6E77-4960-AC3A-B036FEC0333F}"/>
                </a:ext>
              </a:extLst>
            </p:cNvPr>
            <p:cNvSpPr/>
            <p:nvPr/>
          </p:nvSpPr>
          <p:spPr>
            <a:xfrm>
              <a:off x="2259910" y="3002871"/>
              <a:ext cx="1473131" cy="1428329"/>
            </a:xfrm>
            <a:prstGeom prst="ellipse">
              <a:avLst/>
            </a:prstGeom>
            <a:solidFill>
              <a:schemeClr val="accent2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0781FFA-9EF0-41BD-9EC8-A0D571CF309D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4199" y="3316766"/>
              <a:ext cx="844553" cy="800539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AF389-AF38-4F1C-851B-2E371FFA80DB}"/>
              </a:ext>
            </a:extLst>
          </p:cNvPr>
          <p:cNvSpPr/>
          <p:nvPr/>
        </p:nvSpPr>
        <p:spPr>
          <a:xfrm>
            <a:off x="1505763" y="7385974"/>
            <a:ext cx="2681864" cy="506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>
                <a:solidFill>
                  <a:schemeClr val="tx1"/>
                </a:solidFill>
              </a:rPr>
              <a:t>Distribuert Identitet gir brukeren kontroll over egne bevis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FB5BCE-4FA3-44F3-86E3-4BBDD655D616}"/>
              </a:ext>
            </a:extLst>
          </p:cNvPr>
          <p:cNvGrpSpPr/>
          <p:nvPr/>
        </p:nvGrpSpPr>
        <p:grpSpPr>
          <a:xfrm>
            <a:off x="2154485" y="5673148"/>
            <a:ext cx="1473131" cy="1472343"/>
            <a:chOff x="2154485" y="5673148"/>
            <a:chExt cx="1473131" cy="147234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E2FCB7-60E5-467A-AC68-6C26747EF421}"/>
                </a:ext>
              </a:extLst>
            </p:cNvPr>
            <p:cNvSpPr/>
            <p:nvPr/>
          </p:nvSpPr>
          <p:spPr>
            <a:xfrm>
              <a:off x="2154485" y="5673148"/>
              <a:ext cx="1473131" cy="1472343"/>
            </a:xfrm>
            <a:prstGeom prst="ellipse">
              <a:avLst/>
            </a:prstGeom>
            <a:solidFill>
              <a:schemeClr val="tx2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D2CE6DA-444E-468D-A33D-09A7D395776E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8476" y="5936745"/>
              <a:ext cx="945149" cy="94514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B541330-EFD4-4E48-89AF-F3BC8A4CA52A}"/>
              </a:ext>
            </a:extLst>
          </p:cNvPr>
          <p:cNvSpPr/>
          <p:nvPr/>
        </p:nvSpPr>
        <p:spPr>
          <a:xfrm>
            <a:off x="5162463" y="7385974"/>
            <a:ext cx="2681864" cy="506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800">
                <a:solidFill>
                  <a:schemeClr val="tx1"/>
                </a:solidFill>
                <a:cs typeface="Arial"/>
              </a:rPr>
              <a:t>Sikkerhetsnivå i pålogging basert på dynamisk risiko analyse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C27B516-0A2C-4209-9553-57AD9CE92A65}"/>
              </a:ext>
            </a:extLst>
          </p:cNvPr>
          <p:cNvGrpSpPr/>
          <p:nvPr/>
        </p:nvGrpSpPr>
        <p:grpSpPr>
          <a:xfrm>
            <a:off x="5768344" y="5673148"/>
            <a:ext cx="1473131" cy="1472343"/>
            <a:chOff x="5950551" y="5673148"/>
            <a:chExt cx="1473131" cy="147234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5DF977-BF56-4E7B-BE61-DFBE729A71D5}"/>
                </a:ext>
              </a:extLst>
            </p:cNvPr>
            <p:cNvSpPr/>
            <p:nvPr/>
          </p:nvSpPr>
          <p:spPr>
            <a:xfrm>
              <a:off x="5950551" y="5673148"/>
              <a:ext cx="1473131" cy="1472343"/>
            </a:xfrm>
            <a:prstGeom prst="ellipse">
              <a:avLst/>
            </a:prstGeom>
            <a:solidFill>
              <a:schemeClr val="accent5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0F13E35E-00A8-4608-953E-62F57B551D07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3942" y="6053665"/>
              <a:ext cx="706348" cy="706348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F528DD2-DA8A-45A1-AC3F-133457B84ED9}"/>
              </a:ext>
            </a:extLst>
          </p:cNvPr>
          <p:cNvSpPr/>
          <p:nvPr/>
        </p:nvSpPr>
        <p:spPr>
          <a:xfrm>
            <a:off x="5117097" y="4600711"/>
            <a:ext cx="2681864" cy="614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800">
                <a:solidFill>
                  <a:schemeClr val="tx1"/>
                </a:solidFill>
              </a:rPr>
              <a:t>Ny felles e-ID planlegges av EU</a:t>
            </a:r>
            <a:endParaRPr lang="nb-NO" sz="1800">
              <a:solidFill>
                <a:schemeClr val="tx1"/>
              </a:solidFill>
              <a:cs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84F330-2C51-4980-88A4-DA7CCD240962}"/>
              </a:ext>
            </a:extLst>
          </p:cNvPr>
          <p:cNvGrpSpPr/>
          <p:nvPr/>
        </p:nvGrpSpPr>
        <p:grpSpPr>
          <a:xfrm>
            <a:off x="5768344" y="2940978"/>
            <a:ext cx="1473131" cy="1457322"/>
            <a:chOff x="13137485" y="2967114"/>
            <a:chExt cx="1473131" cy="145732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2396513-05C8-4AF8-A207-88C675AE8026}"/>
                </a:ext>
              </a:extLst>
            </p:cNvPr>
            <p:cNvSpPr/>
            <p:nvPr/>
          </p:nvSpPr>
          <p:spPr>
            <a:xfrm>
              <a:off x="13137485" y="2967114"/>
              <a:ext cx="1473131" cy="1457322"/>
            </a:xfrm>
            <a:prstGeom prst="ellipse">
              <a:avLst/>
            </a:prstGeom>
            <a:solidFill>
              <a:schemeClr val="accent4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9A8D1936-ED91-4901-980D-40A4942FC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97432" y="3431045"/>
              <a:ext cx="1353235" cy="5572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6CC4CE9-25BC-4D83-8197-AEF7DA8AF8F4}"/>
              </a:ext>
            </a:extLst>
          </p:cNvPr>
          <p:cNvSpPr/>
          <p:nvPr/>
        </p:nvSpPr>
        <p:spPr>
          <a:xfrm>
            <a:off x="8807350" y="4600711"/>
            <a:ext cx="2681864" cy="614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800">
                <a:solidFill>
                  <a:schemeClr val="tx1"/>
                </a:solidFill>
              </a:rPr>
              <a:t>Internasjonale aktører lanserer </a:t>
            </a:r>
            <a:br>
              <a:rPr lang="nb-NO" sz="1800">
                <a:solidFill>
                  <a:schemeClr val="tx1"/>
                </a:solidFill>
              </a:rPr>
            </a:br>
            <a:r>
              <a:rPr lang="nb-NO" sz="1800">
                <a:solidFill>
                  <a:schemeClr val="tx1"/>
                </a:solidFill>
              </a:rPr>
              <a:t>e-ID</a:t>
            </a:r>
            <a:endParaRPr lang="nb-NO" sz="1800">
              <a:solidFill>
                <a:schemeClr val="tx1"/>
              </a:solidFill>
              <a:cs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35AB8B-66A4-47BD-B5DA-A74E122C2ED9}"/>
              </a:ext>
            </a:extLst>
          </p:cNvPr>
          <p:cNvSpPr/>
          <p:nvPr/>
        </p:nvSpPr>
        <p:spPr>
          <a:xfrm>
            <a:off x="8807349" y="7385974"/>
            <a:ext cx="2681864" cy="506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1800">
                <a:solidFill>
                  <a:schemeClr val="tx1"/>
                </a:solidFill>
              </a:rPr>
              <a:t>Pålogging og tilgangsstyring løses sammen</a:t>
            </a:r>
            <a:endParaRPr lang="nb-NO" sz="1800">
              <a:solidFill>
                <a:schemeClr val="tx1"/>
              </a:solidFill>
              <a:cs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F73AA94-C7C3-42C6-A805-8F71759599C9}"/>
              </a:ext>
            </a:extLst>
          </p:cNvPr>
          <p:cNvGrpSpPr/>
          <p:nvPr/>
        </p:nvGrpSpPr>
        <p:grpSpPr>
          <a:xfrm>
            <a:off x="9470790" y="5648235"/>
            <a:ext cx="1473131" cy="1472343"/>
            <a:chOff x="9707010" y="5648235"/>
            <a:chExt cx="1473131" cy="147234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C265518-CFE4-4DFD-91A2-A4C9858814B7}"/>
                </a:ext>
              </a:extLst>
            </p:cNvPr>
            <p:cNvSpPr/>
            <p:nvPr/>
          </p:nvSpPr>
          <p:spPr>
            <a:xfrm>
              <a:off x="9707010" y="5648235"/>
              <a:ext cx="1473131" cy="1472343"/>
            </a:xfrm>
            <a:prstGeom prst="ellipse">
              <a:avLst/>
            </a:prstGeom>
            <a:solidFill>
              <a:schemeClr val="accent4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E12ADD7-1E6B-41B9-80C0-B0CD977A2712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30689" y="5983371"/>
              <a:ext cx="844644" cy="84464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A83581-960D-435A-86CA-C42A52E1E33C}"/>
              </a:ext>
            </a:extLst>
          </p:cNvPr>
          <p:cNvGrpSpPr/>
          <p:nvPr/>
        </p:nvGrpSpPr>
        <p:grpSpPr>
          <a:xfrm>
            <a:off x="9470790" y="2969457"/>
            <a:ext cx="1473131" cy="1480390"/>
            <a:chOff x="9732766" y="2969457"/>
            <a:chExt cx="1473131" cy="148039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048E4F-FBBE-4686-9A73-F7B7939733B5}"/>
                </a:ext>
              </a:extLst>
            </p:cNvPr>
            <p:cNvSpPr/>
            <p:nvPr/>
          </p:nvSpPr>
          <p:spPr>
            <a:xfrm>
              <a:off x="9732766" y="2969457"/>
              <a:ext cx="1473131" cy="1480390"/>
            </a:xfrm>
            <a:prstGeom prst="ellipse">
              <a:avLst/>
            </a:prstGeom>
            <a:solidFill>
              <a:srgbClr val="3BA4FF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142DC2-B770-4045-AF61-138E8E5746D3}"/>
                </a:ext>
              </a:extLst>
            </p:cNvPr>
            <p:cNvGrpSpPr/>
            <p:nvPr/>
          </p:nvGrpSpPr>
          <p:grpSpPr>
            <a:xfrm>
              <a:off x="9871369" y="3208833"/>
              <a:ext cx="1045720" cy="929838"/>
              <a:chOff x="9871369" y="3208833"/>
              <a:chExt cx="1045720" cy="92983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A28CB84-9FAE-448B-8587-980EC32D5959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71369" y="3208833"/>
                <a:ext cx="625609" cy="625609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AC49FF4-D02A-4EBD-997F-AEFCFEA22893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66498" y="3688080"/>
                <a:ext cx="450591" cy="45059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036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C0510-4F8E-4F38-9142-99D7F9B82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Ny teknologi tilrettelegger for bruk av eID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75DD423-A05E-4901-868D-4EDAE9EA67C0}"/>
              </a:ext>
            </a:extLst>
          </p:cNvPr>
          <p:cNvSpPr/>
          <p:nvPr/>
        </p:nvSpPr>
        <p:spPr>
          <a:xfrm>
            <a:off x="4731191" y="4912731"/>
            <a:ext cx="1343114" cy="981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nb-NO" sz="2737"/>
          </a:p>
        </p:txBody>
      </p:sp>
      <p:pic>
        <p:nvPicPr>
          <p:cNvPr id="6" name="Bilde 7">
            <a:extLst>
              <a:ext uri="{FF2B5EF4-FFF2-40B4-BE49-F238E27FC236}">
                <a16:creationId xmlns:a16="http://schemas.microsoft.com/office/drawing/2014/main" id="{8AF3D909-86B1-4E70-892B-5239FFB8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61" y="6320589"/>
            <a:ext cx="1797071" cy="13424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5D223F-C455-4E21-A4DA-E571B830B0D5}"/>
              </a:ext>
            </a:extLst>
          </p:cNvPr>
          <p:cNvSpPr txBox="1"/>
          <p:nvPr/>
        </p:nvSpPr>
        <p:spPr>
          <a:xfrm>
            <a:off x="2364233" y="3734583"/>
            <a:ext cx="280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/>
              <a:t>Kontroll av ID-dokumenter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270F61-12D7-45B4-A9D1-3F3A33CC2269}"/>
              </a:ext>
            </a:extLst>
          </p:cNvPr>
          <p:cNvSpPr txBox="1"/>
          <p:nvPr/>
        </p:nvSpPr>
        <p:spPr>
          <a:xfrm>
            <a:off x="2364233" y="5045441"/>
            <a:ext cx="2278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/>
              <a:t>Biometrikontroll av bilder eller video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229204-F36F-4952-88D5-A62C2240F673}"/>
              </a:ext>
            </a:extLst>
          </p:cNvPr>
          <p:cNvSpPr txBox="1"/>
          <p:nvPr/>
        </p:nvSpPr>
        <p:spPr>
          <a:xfrm>
            <a:off x="2364232" y="6704726"/>
            <a:ext cx="3545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err="1"/>
              <a:t>Liveness</a:t>
            </a:r>
            <a:r>
              <a:rPr lang="nb-NO" sz="2000"/>
              <a:t>-kontroll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A3993C-4AB6-4525-AF42-C7FFB30E58A2}"/>
              </a:ext>
            </a:extLst>
          </p:cNvPr>
          <p:cNvSpPr txBox="1"/>
          <p:nvPr/>
        </p:nvSpPr>
        <p:spPr>
          <a:xfrm>
            <a:off x="2364232" y="2863736"/>
            <a:ext cx="3545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/>
              <a:t>Tre kontrollelementer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5C0A82-5C1B-4F19-AC4B-51B4FE0D295D}"/>
              </a:ext>
            </a:extLst>
          </p:cNvPr>
          <p:cNvCxnSpPr>
            <a:cxnSpLocks/>
          </p:cNvCxnSpPr>
          <p:nvPr/>
        </p:nvCxnSpPr>
        <p:spPr>
          <a:xfrm>
            <a:off x="2463381" y="3371609"/>
            <a:ext cx="4194093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5AF952E-EB1A-40E7-96FA-6ACA29021B0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96041" y="3558850"/>
            <a:ext cx="918307" cy="918307"/>
          </a:xfrm>
          <a:prstGeom prst="rect">
            <a:avLst/>
          </a:prstGeom>
        </p:spPr>
      </p:pic>
      <p:grpSp>
        <p:nvGrpSpPr>
          <p:cNvPr id="29" name="Gruppe 13">
            <a:extLst>
              <a:ext uri="{FF2B5EF4-FFF2-40B4-BE49-F238E27FC236}">
                <a16:creationId xmlns:a16="http://schemas.microsoft.com/office/drawing/2014/main" id="{52C893FF-F351-4939-A35D-3CF3B26E28EF}"/>
              </a:ext>
            </a:extLst>
          </p:cNvPr>
          <p:cNvGrpSpPr/>
          <p:nvPr/>
        </p:nvGrpSpPr>
        <p:grpSpPr>
          <a:xfrm>
            <a:off x="6735083" y="3404543"/>
            <a:ext cx="4374650" cy="3989685"/>
            <a:chOff x="9312666" y="1601051"/>
            <a:chExt cx="5265182" cy="5581393"/>
          </a:xfrm>
        </p:grpSpPr>
        <p:pic>
          <p:nvPicPr>
            <p:cNvPr id="30" name="Picture 29" descr="image001">
              <a:extLst>
                <a:ext uri="{FF2B5EF4-FFF2-40B4-BE49-F238E27FC236}">
                  <a16:creationId xmlns:a16="http://schemas.microsoft.com/office/drawing/2014/main" id="{3758FAF8-B4BC-4041-85F1-2E16403E8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2666" y="3624303"/>
              <a:ext cx="5265182" cy="355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Innlogging">
              <a:extLst>
                <a:ext uri="{FF2B5EF4-FFF2-40B4-BE49-F238E27FC236}">
                  <a16:creationId xmlns:a16="http://schemas.microsoft.com/office/drawing/2014/main" id="{F078422B-EDE6-4E3F-8CDC-897E5264C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2707" y="1601051"/>
              <a:ext cx="2705100" cy="168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Plusstegn 8">
              <a:extLst>
                <a:ext uri="{FF2B5EF4-FFF2-40B4-BE49-F238E27FC236}">
                  <a16:creationId xmlns:a16="http://schemas.microsoft.com/office/drawing/2014/main" id="{B5AC42A5-38A3-404E-AE0C-B2E9A9DB3BC3}"/>
                </a:ext>
              </a:extLst>
            </p:cNvPr>
            <p:cNvSpPr/>
            <p:nvPr/>
          </p:nvSpPr>
          <p:spPr>
            <a:xfrm>
              <a:off x="11698514" y="3006816"/>
              <a:ext cx="493486" cy="475112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F53FEF7-B19A-4913-A11E-84EE35E96A1F}"/>
              </a:ext>
            </a:extLst>
          </p:cNvPr>
          <p:cNvSpPr txBox="1"/>
          <p:nvPr/>
        </p:nvSpPr>
        <p:spPr>
          <a:xfrm>
            <a:off x="6998758" y="2891902"/>
            <a:ext cx="3545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/>
              <a:t>MinID: Bruke i eID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FDFA825-1C01-46A1-ACF5-2072779AC180}"/>
              </a:ext>
            </a:extLst>
          </p:cNvPr>
          <p:cNvCxnSpPr>
            <a:cxnSpLocks/>
          </p:cNvCxnSpPr>
          <p:nvPr/>
        </p:nvCxnSpPr>
        <p:spPr>
          <a:xfrm>
            <a:off x="6998758" y="3373320"/>
            <a:ext cx="3948966" cy="2705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F59D2821-E605-45E6-BEF2-CBA9B9EF1049}"/>
              </a:ext>
            </a:extLst>
          </p:cNvPr>
          <p:cNvSpPr/>
          <p:nvPr/>
        </p:nvSpPr>
        <p:spPr>
          <a:xfrm>
            <a:off x="11600288" y="3843737"/>
            <a:ext cx="229904" cy="21512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34F7162-80F5-4ECC-97D6-D4D50F8C8EBA}"/>
              </a:ext>
            </a:extLst>
          </p:cNvPr>
          <p:cNvSpPr/>
          <p:nvPr/>
        </p:nvSpPr>
        <p:spPr>
          <a:xfrm>
            <a:off x="11600288" y="5055904"/>
            <a:ext cx="229904" cy="21512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A0EB162-6BA7-4DEB-98DD-75B844997577}"/>
              </a:ext>
            </a:extLst>
          </p:cNvPr>
          <p:cNvSpPr/>
          <p:nvPr/>
        </p:nvSpPr>
        <p:spPr>
          <a:xfrm>
            <a:off x="11600288" y="6268071"/>
            <a:ext cx="229904" cy="21512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D873B7C-98E7-4EF8-8208-E1E3C81780CE}"/>
              </a:ext>
            </a:extLst>
          </p:cNvPr>
          <p:cNvSpPr/>
          <p:nvPr/>
        </p:nvSpPr>
        <p:spPr>
          <a:xfrm>
            <a:off x="11830192" y="3739837"/>
            <a:ext cx="1939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/>
              <a:t>Arbeidsplassen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41D14D1-2FEC-481E-B23B-D79E64C19443}"/>
              </a:ext>
            </a:extLst>
          </p:cNvPr>
          <p:cNvSpPr/>
          <p:nvPr/>
        </p:nvSpPr>
        <p:spPr>
          <a:xfrm>
            <a:off x="11830192" y="4939796"/>
            <a:ext cx="1595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/>
              <a:t>Onlinemøter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C15822-121A-4B44-844E-2149B9A160E1}"/>
              </a:ext>
            </a:extLst>
          </p:cNvPr>
          <p:cNvSpPr/>
          <p:nvPr/>
        </p:nvSpPr>
        <p:spPr>
          <a:xfrm>
            <a:off x="11830193" y="6135917"/>
            <a:ext cx="2493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/>
              <a:t>Kan erstatte fysiske møter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4AC1653-FB10-4E47-9667-0A895168F9FA}"/>
              </a:ext>
            </a:extLst>
          </p:cNvPr>
          <p:cNvCxnSpPr>
            <a:cxnSpLocks/>
          </p:cNvCxnSpPr>
          <p:nvPr/>
        </p:nvCxnSpPr>
        <p:spPr>
          <a:xfrm>
            <a:off x="11305614" y="3379922"/>
            <a:ext cx="3721828" cy="1385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97B047F-5D2F-4B0F-8D4E-2BCFE17B37EB}"/>
              </a:ext>
            </a:extLst>
          </p:cNvPr>
          <p:cNvSpPr txBox="1"/>
          <p:nvPr/>
        </p:nvSpPr>
        <p:spPr>
          <a:xfrm>
            <a:off x="11330115" y="2509458"/>
            <a:ext cx="3545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/>
              <a:t>Erstatning fysisk ID-kontroll</a:t>
            </a:r>
          </a:p>
        </p:txBody>
      </p:sp>
    </p:spTree>
    <p:extLst>
      <p:ext uri="{BB962C8B-B14F-4D97-AF65-F5344CB8AC3E}">
        <p14:creationId xmlns:p14="http://schemas.microsoft.com/office/powerpoint/2010/main" val="28492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FD03B3E0-BA67-42F9-A24C-2066D9D1848E}"/>
              </a:ext>
            </a:extLst>
          </p:cNvPr>
          <p:cNvSpPr txBox="1"/>
          <p:nvPr/>
        </p:nvSpPr>
        <p:spPr>
          <a:xfrm>
            <a:off x="5489448" y="3668867"/>
            <a:ext cx="8125968" cy="440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2"/>
              </a:rPr>
              <a:t>Demo MinID Passport </a:t>
            </a:r>
            <a:r>
              <a:rPr lang="nb-NO" dirty="0" err="1">
                <a:hlinkClick r:id="rId2"/>
              </a:rPr>
              <a:t>on</a:t>
            </a:r>
            <a:r>
              <a:rPr lang="nb-NO" dirty="0">
                <a:hlinkClick r:id="rId2"/>
              </a:rPr>
              <a:t> </a:t>
            </a:r>
            <a:r>
              <a:rPr lang="nb-NO" dirty="0" err="1">
                <a:hlinkClick r:id="rId2"/>
              </a:rPr>
              <a:t>Vimeo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62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tel 24">
            <a:extLst>
              <a:ext uri="{FF2B5EF4-FFF2-40B4-BE49-F238E27FC236}">
                <a16:creationId xmlns:a16="http://schemas.microsoft.com/office/drawing/2014/main" id="{A873DCA9-2BEC-4BB4-93AB-6648EA49F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Utvikling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1712F96-93DB-4E1D-B7DD-0999B5152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2" y="1567415"/>
            <a:ext cx="15750862" cy="6009170"/>
          </a:xfrm>
          <a:prstGeom prst="rect">
            <a:avLst/>
          </a:prstGeom>
        </p:spPr>
      </p:pic>
      <p:sp>
        <p:nvSpPr>
          <p:cNvPr id="14" name="Snakkeboble: rektangel 13">
            <a:extLst>
              <a:ext uri="{FF2B5EF4-FFF2-40B4-BE49-F238E27FC236}">
                <a16:creationId xmlns:a16="http://schemas.microsoft.com/office/drawing/2014/main" id="{969C23EC-A3E8-406E-B4F9-F238C2DCC138}"/>
              </a:ext>
            </a:extLst>
          </p:cNvPr>
          <p:cNvSpPr/>
          <p:nvPr/>
        </p:nvSpPr>
        <p:spPr>
          <a:xfrm>
            <a:off x="1466797" y="1948474"/>
            <a:ext cx="1429620" cy="541273"/>
          </a:xfrm>
          <a:prstGeom prst="wedgeRectCallout">
            <a:avLst/>
          </a:prstGeom>
          <a:solidFill>
            <a:schemeClr val="tx2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000" dirty="0"/>
              <a:t>03.06.20</a:t>
            </a:r>
          </a:p>
          <a:p>
            <a:r>
              <a:rPr lang="nb-NO" sz="1000" dirty="0"/>
              <a:t>Avvisningsrate: 76,56</a:t>
            </a:r>
          </a:p>
        </p:txBody>
      </p:sp>
      <p:sp>
        <p:nvSpPr>
          <p:cNvPr id="17" name="Snakkeboble: rektangel 16">
            <a:extLst>
              <a:ext uri="{FF2B5EF4-FFF2-40B4-BE49-F238E27FC236}">
                <a16:creationId xmlns:a16="http://schemas.microsoft.com/office/drawing/2014/main" id="{1F0EDB8D-F1A9-4943-9B6A-CB55F725C80D}"/>
              </a:ext>
            </a:extLst>
          </p:cNvPr>
          <p:cNvSpPr/>
          <p:nvPr/>
        </p:nvSpPr>
        <p:spPr>
          <a:xfrm>
            <a:off x="3696958" y="1792160"/>
            <a:ext cx="1429620" cy="541273"/>
          </a:xfrm>
          <a:prstGeom prst="wedgeRectCallout">
            <a:avLst/>
          </a:prstGeom>
          <a:solidFill>
            <a:schemeClr val="tx2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000" dirty="0"/>
              <a:t>09.06.20</a:t>
            </a:r>
          </a:p>
          <a:p>
            <a:r>
              <a:rPr lang="nb-NO" sz="1000" dirty="0"/>
              <a:t>Avvisningsrate: 43,22</a:t>
            </a:r>
          </a:p>
        </p:txBody>
      </p:sp>
      <p:sp>
        <p:nvSpPr>
          <p:cNvPr id="18" name="Snakkeboble: rektangel 17">
            <a:extLst>
              <a:ext uri="{FF2B5EF4-FFF2-40B4-BE49-F238E27FC236}">
                <a16:creationId xmlns:a16="http://schemas.microsoft.com/office/drawing/2014/main" id="{F1EEE0D0-6DC9-4F8A-A9D1-1325CF8A668F}"/>
              </a:ext>
            </a:extLst>
          </p:cNvPr>
          <p:cNvSpPr/>
          <p:nvPr/>
        </p:nvSpPr>
        <p:spPr>
          <a:xfrm>
            <a:off x="4154905" y="3240203"/>
            <a:ext cx="1429620" cy="541273"/>
          </a:xfrm>
          <a:prstGeom prst="wedgeRectCallout">
            <a:avLst/>
          </a:prstGeom>
          <a:solidFill>
            <a:schemeClr val="tx2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000" dirty="0"/>
              <a:t>12.06.20</a:t>
            </a:r>
          </a:p>
          <a:p>
            <a:r>
              <a:rPr lang="nb-NO" sz="1000" dirty="0"/>
              <a:t>Avvisningsrate: 22,58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C09E9B70-A06C-4A44-9677-BB28295167F0}"/>
              </a:ext>
            </a:extLst>
          </p:cNvPr>
          <p:cNvSpPr txBox="1"/>
          <p:nvPr/>
        </p:nvSpPr>
        <p:spPr>
          <a:xfrm>
            <a:off x="2524201" y="7576585"/>
            <a:ext cx="2345514" cy="7891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/>
              <a:t>8. juni: Endring i </a:t>
            </a:r>
          </a:p>
          <a:p>
            <a:r>
              <a:rPr lang="nb-NO" dirty="0"/>
              <a:t>folkeregisteret 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E2EFFF10-109F-4DCE-95F9-E97C51D04624}"/>
              </a:ext>
            </a:extLst>
          </p:cNvPr>
          <p:cNvSpPr txBox="1"/>
          <p:nvPr/>
        </p:nvSpPr>
        <p:spPr>
          <a:xfrm>
            <a:off x="5527733" y="7576585"/>
            <a:ext cx="2880917" cy="7891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/>
              <a:t>12. juni: Entydig søk </a:t>
            </a:r>
          </a:p>
          <a:p>
            <a:r>
              <a:rPr lang="nb-NO" dirty="0"/>
              <a:t>for polske</a:t>
            </a:r>
          </a:p>
        </p:txBody>
      </p: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FB9A2BF6-4111-4072-B5D4-CB11960252EB}"/>
              </a:ext>
            </a:extLst>
          </p:cNvPr>
          <p:cNvCxnSpPr/>
          <p:nvPr/>
        </p:nvCxnSpPr>
        <p:spPr>
          <a:xfrm>
            <a:off x="3595735" y="6825803"/>
            <a:ext cx="0" cy="647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095C4CA1-2E86-4942-B8F6-66295402949A}"/>
              </a:ext>
            </a:extLst>
          </p:cNvPr>
          <p:cNvCxnSpPr/>
          <p:nvPr/>
        </p:nvCxnSpPr>
        <p:spPr>
          <a:xfrm>
            <a:off x="4411768" y="6845195"/>
            <a:ext cx="1280694" cy="647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1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21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37B9-1C31-4A80-9CCA-DD94C87F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marR="0" lvl="0" indent="-457200" algn="l" defTabSz="91431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4800" b="0" i="0" dirty="0">
                <a:solidFill>
                  <a:schemeClr val="tx1"/>
                </a:solidFill>
                <a:latin typeface="Arial" panose="020B0604020202020204" pitchFamily="34" charset="0"/>
              </a:rPr>
              <a:t>e-ID på tvers av landegrensene</a:t>
            </a:r>
          </a:p>
        </p:txBody>
      </p:sp>
      <p:graphicFrame>
        <p:nvGraphicFramePr>
          <p:cNvPr id="5" name="AgendaTable">
            <a:extLst>
              <a:ext uri="{FF2B5EF4-FFF2-40B4-BE49-F238E27FC236}">
                <a16:creationId xmlns:a16="http://schemas.microsoft.com/office/drawing/2014/main" id="{2FD1D5DF-3A57-4972-8D6C-D4A64B666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4871729"/>
              </p:ext>
            </p:extLst>
          </p:nvPr>
        </p:nvGraphicFramePr>
        <p:xfrm>
          <a:off x="2363788" y="2454274"/>
          <a:ext cx="12295186" cy="6508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5186">
                  <a:extLst>
                    <a:ext uri="{9D8B030D-6E8A-4147-A177-3AD203B41FA5}">
                      <a16:colId xmlns:a16="http://schemas.microsoft.com/office/drawing/2014/main" val="3342590356"/>
                    </a:ext>
                  </a:extLst>
                </a:gridCol>
              </a:tblGrid>
              <a:tr h="857185">
                <a:tc>
                  <a:txBody>
                    <a:bodyPr/>
                    <a:lstStyle/>
                    <a:p>
                      <a:pPr marL="457200" indent="-4572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ID-forvaltning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290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12190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Lovverk og rammer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74744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e-ID for alle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16051"/>
                  </a:ext>
                </a:extLst>
              </a:tr>
              <a:tr h="751204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Nye muligheter</a:t>
                      </a:r>
                    </a:p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Samarbeid Offentlig / Privat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374219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e-ID på tvers av landegrensene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49912"/>
                  </a:ext>
                </a:extLst>
              </a:tr>
              <a:tr h="984511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Ansatte i offentlig sektor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498605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dirty="0"/>
                        <a:t>Virksomhetsidentiteter</a:t>
                      </a:r>
                      <a:endParaRPr lang="nb-NO" sz="3200" b="0" i="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644435"/>
                  </a:ext>
                </a:extLst>
              </a:tr>
            </a:tbl>
          </a:graphicData>
        </a:graphic>
      </p:graphicFrame>
      <p:sp>
        <p:nvSpPr>
          <p:cNvPr id="6" name="SlideType:Agenda" hidden="1">
            <a:extLst>
              <a:ext uri="{FF2B5EF4-FFF2-40B4-BE49-F238E27FC236}">
                <a16:creationId xmlns:a16="http://schemas.microsoft.com/office/drawing/2014/main" id="{857E4F6B-F880-4942-9547-04A6666546A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SlideType:Agenda" hidden="1">
            <a:extLst>
              <a:ext uri="{FF2B5EF4-FFF2-40B4-BE49-F238E27FC236}">
                <a16:creationId xmlns:a16="http://schemas.microsoft.com/office/drawing/2014/main" id="{B47A73A8-E158-44F3-8CAC-EAEF59D2CDA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SlideType:Agenda" hidden="1">
            <a:extLst>
              <a:ext uri="{FF2B5EF4-FFF2-40B4-BE49-F238E27FC236}">
                <a16:creationId xmlns:a16="http://schemas.microsoft.com/office/drawing/2014/main" id="{21B4FCE4-592A-4C33-9965-428538CCC06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32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sz="4000" dirty="0" err="1">
                <a:solidFill>
                  <a:srgbClr val="002060"/>
                </a:solidFill>
              </a:rPr>
              <a:t>eIDAS</a:t>
            </a:r>
            <a:r>
              <a:rPr lang="en-GB" sz="4000" dirty="0">
                <a:solidFill>
                  <a:srgbClr val="002060"/>
                </a:solidFill>
              </a:rPr>
              <a:t> </a:t>
            </a:r>
            <a:r>
              <a:rPr lang="en-GB" sz="4000" dirty="0" err="1">
                <a:solidFill>
                  <a:srgbClr val="002060"/>
                </a:solidFill>
              </a:rPr>
              <a:t>Arkitektur</a:t>
            </a:r>
            <a:r>
              <a:rPr lang="en-GB" sz="4000" dirty="0">
                <a:solidFill>
                  <a:srgbClr val="002060"/>
                </a:solidFill>
              </a:rPr>
              <a:t> </a:t>
            </a:r>
            <a:r>
              <a:rPr lang="en-GB" sz="4000" dirty="0" err="1">
                <a:solidFill>
                  <a:srgbClr val="002060"/>
                </a:solidFill>
              </a:rPr>
              <a:t>oversikt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849383" y="3061929"/>
            <a:ext cx="2190535" cy="791555"/>
          </a:xfrm>
          <a:prstGeom prst="rect">
            <a:avLst/>
          </a:prstGeom>
          <a:ln>
            <a:solidFill>
              <a:srgbClr val="2334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078">
              <a:defRPr/>
            </a:pPr>
            <a:r>
              <a:rPr lang="en-GB" sz="1866" kern="0">
                <a:solidFill>
                  <a:srgbClr val="23344F"/>
                </a:solidFill>
                <a:latin typeface="Open Sans"/>
                <a:cs typeface="Open Sans"/>
              </a:rPr>
              <a:t>DK Service</a:t>
            </a:r>
            <a:endParaRPr lang="en-GB" sz="1866" kern="0" dirty="0">
              <a:solidFill>
                <a:srgbClr val="23344F"/>
              </a:solidFill>
              <a:latin typeface="Open Sans"/>
              <a:cs typeface="Open Sans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11091964" y="2299590"/>
            <a:ext cx="2190535" cy="791556"/>
          </a:xfrm>
          <a:prstGeom prst="rect">
            <a:avLst/>
          </a:prstGeom>
          <a:ln>
            <a:solidFill>
              <a:srgbClr val="2334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078">
              <a:defRPr/>
            </a:pPr>
            <a:r>
              <a:rPr lang="en-GB" sz="1866" kern="0">
                <a:solidFill>
                  <a:srgbClr val="23344F"/>
                </a:solidFill>
                <a:latin typeface="Open Sans"/>
                <a:cs typeface="Open Sans"/>
              </a:rPr>
              <a:t>NO service</a:t>
            </a:r>
            <a:endParaRPr lang="en-GB" sz="1866" kern="0" dirty="0">
              <a:solidFill>
                <a:srgbClr val="23344F"/>
              </a:solidFill>
              <a:latin typeface="Open Sans"/>
              <a:cs typeface="Open Sans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10220255" y="3998602"/>
            <a:ext cx="1346478" cy="815931"/>
          </a:xfrm>
          <a:prstGeom prst="rect">
            <a:avLst/>
          </a:prstGeom>
          <a:ln>
            <a:solidFill>
              <a:srgbClr val="2334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078">
              <a:defRPr/>
            </a:pPr>
            <a:r>
              <a:rPr lang="en-GB" sz="1866" kern="0">
                <a:solidFill>
                  <a:srgbClr val="23344F"/>
                </a:solidFill>
                <a:latin typeface="Open Sans"/>
                <a:cs typeface="Open Sans"/>
              </a:rPr>
              <a:t>ID-porten</a:t>
            </a:r>
            <a:endParaRPr lang="en-GB" sz="1866" kern="0" dirty="0">
              <a:solidFill>
                <a:srgbClr val="23344F"/>
              </a:solidFill>
              <a:latin typeface="Open Sans"/>
              <a:cs typeface="Open Sans"/>
            </a:endParaRPr>
          </a:p>
        </p:txBody>
      </p:sp>
      <p:cxnSp>
        <p:nvCxnSpPr>
          <p:cNvPr id="25" name="Rett linje 24"/>
          <p:cNvCxnSpPr>
            <a:stCxn id="12" idx="0"/>
            <a:endCxn id="11" idx="2"/>
          </p:cNvCxnSpPr>
          <p:nvPr/>
        </p:nvCxnSpPr>
        <p:spPr>
          <a:xfrm flipV="1">
            <a:off x="10893494" y="3091146"/>
            <a:ext cx="1293738" cy="907456"/>
          </a:xfrm>
          <a:prstGeom prst="line">
            <a:avLst/>
          </a:prstGeom>
          <a:ln>
            <a:solidFill>
              <a:srgbClr val="23344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Rett linje 19"/>
          <p:cNvCxnSpPr>
            <a:stCxn id="8" idx="3"/>
          </p:cNvCxnSpPr>
          <p:nvPr/>
        </p:nvCxnSpPr>
        <p:spPr>
          <a:xfrm>
            <a:off x="3039920" y="3457707"/>
            <a:ext cx="1249445" cy="1220779"/>
          </a:xfrm>
          <a:prstGeom prst="line">
            <a:avLst/>
          </a:prstGeom>
          <a:ln>
            <a:solidFill>
              <a:srgbClr val="23344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Rett linje 37"/>
          <p:cNvCxnSpPr/>
          <p:nvPr/>
        </p:nvCxnSpPr>
        <p:spPr>
          <a:xfrm flipV="1">
            <a:off x="3678687" y="4854715"/>
            <a:ext cx="668264" cy="445719"/>
          </a:xfrm>
          <a:prstGeom prst="line">
            <a:avLst/>
          </a:prstGeom>
          <a:ln>
            <a:solidFill>
              <a:srgbClr val="23344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6" name="TekstSylinder 45"/>
          <p:cNvSpPr txBox="1"/>
          <p:nvPr/>
        </p:nvSpPr>
        <p:spPr>
          <a:xfrm>
            <a:off x="968981" y="7216674"/>
            <a:ext cx="5140604" cy="556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18"/>
              <a:t>Denmark eID (NemID)</a:t>
            </a:r>
            <a:endParaRPr lang="en-GB" sz="3018" dirty="0"/>
          </a:p>
        </p:txBody>
      </p:sp>
      <p:sp>
        <p:nvSpPr>
          <p:cNvPr id="56" name="TekstSylinder 55"/>
          <p:cNvSpPr txBox="1"/>
          <p:nvPr/>
        </p:nvSpPr>
        <p:spPr>
          <a:xfrm>
            <a:off x="8873762" y="7871031"/>
            <a:ext cx="5750097" cy="556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18"/>
              <a:t>Norwegian eID (BankID)</a:t>
            </a:r>
            <a:endParaRPr lang="en-GB" sz="3018" dirty="0"/>
          </a:p>
        </p:txBody>
      </p:sp>
      <p:cxnSp>
        <p:nvCxnSpPr>
          <p:cNvPr id="59" name="Rett linje 58"/>
          <p:cNvCxnSpPr>
            <a:stCxn id="12" idx="2"/>
          </p:cNvCxnSpPr>
          <p:nvPr/>
        </p:nvCxnSpPr>
        <p:spPr>
          <a:xfrm flipH="1">
            <a:off x="10514142" y="4814533"/>
            <a:ext cx="379352" cy="485901"/>
          </a:xfrm>
          <a:prstGeom prst="line">
            <a:avLst/>
          </a:prstGeom>
          <a:ln>
            <a:solidFill>
              <a:srgbClr val="23344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2" name="Rett linje 61"/>
          <p:cNvCxnSpPr>
            <a:stCxn id="12" idx="1"/>
          </p:cNvCxnSpPr>
          <p:nvPr/>
        </p:nvCxnSpPr>
        <p:spPr>
          <a:xfrm flipH="1">
            <a:off x="9636618" y="4406568"/>
            <a:ext cx="583637" cy="16411"/>
          </a:xfrm>
          <a:prstGeom prst="line">
            <a:avLst/>
          </a:prstGeom>
          <a:ln>
            <a:solidFill>
              <a:srgbClr val="23344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Sky 2"/>
          <p:cNvSpPr/>
          <p:nvPr/>
        </p:nvSpPr>
        <p:spPr>
          <a:xfrm>
            <a:off x="4379183" y="2843539"/>
            <a:ext cx="5507046" cy="376342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2"/>
                </a:solidFill>
              </a:rPr>
              <a:t>eIDAS infrastructure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21" name="Rektangel 20"/>
          <p:cNvSpPr/>
          <p:nvPr/>
        </p:nvSpPr>
        <p:spPr>
          <a:xfrm>
            <a:off x="8216941" y="3113328"/>
            <a:ext cx="2619226" cy="81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078">
              <a:defRPr/>
            </a:pPr>
            <a:r>
              <a:rPr lang="en-GB" sz="1866" kern="0">
                <a:solidFill>
                  <a:srgbClr val="0668B2"/>
                </a:solidFill>
                <a:latin typeface="Open Sans"/>
                <a:cs typeface="Open Sans"/>
              </a:rPr>
              <a:t>eIDAS Node</a:t>
            </a:r>
          </a:p>
          <a:p>
            <a:pPr algn="ctr" defTabSz="1219078">
              <a:defRPr/>
            </a:pPr>
            <a:r>
              <a:rPr lang="en-GB" sz="1866" kern="0">
                <a:solidFill>
                  <a:srgbClr val="0668B2"/>
                </a:solidFill>
                <a:latin typeface="Open Sans"/>
                <a:cs typeface="Open Sans"/>
              </a:rPr>
              <a:t>Norway</a:t>
            </a:r>
            <a:endParaRPr lang="en-GB" sz="1866" kern="0" dirty="0">
              <a:solidFill>
                <a:srgbClr val="0668B2"/>
              </a:solidFill>
              <a:latin typeface="Open Sans"/>
              <a:cs typeface="Open Sans"/>
            </a:endParaRPr>
          </a:p>
        </p:txBody>
      </p:sp>
      <p:sp>
        <p:nvSpPr>
          <p:cNvPr id="24" name="Rektangel 23"/>
          <p:cNvSpPr/>
          <p:nvPr/>
        </p:nvSpPr>
        <p:spPr>
          <a:xfrm>
            <a:off x="6295894" y="6875245"/>
            <a:ext cx="2024436" cy="81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078">
              <a:defRPr/>
            </a:pPr>
            <a:r>
              <a:rPr lang="en-GB" sz="1866" kern="0">
                <a:solidFill>
                  <a:srgbClr val="0668B2"/>
                </a:solidFill>
                <a:latin typeface="Open Sans"/>
                <a:cs typeface="Open Sans"/>
              </a:rPr>
              <a:t>eIDAS Node</a:t>
            </a:r>
          </a:p>
          <a:p>
            <a:pPr algn="ctr" defTabSz="1219078">
              <a:defRPr/>
            </a:pPr>
            <a:r>
              <a:rPr lang="en-GB" sz="1866" kern="0">
                <a:solidFill>
                  <a:srgbClr val="0668B2"/>
                </a:solidFill>
                <a:latin typeface="Open Sans"/>
                <a:cs typeface="Open Sans"/>
              </a:rPr>
              <a:t>Sweden</a:t>
            </a:r>
            <a:endParaRPr lang="en-GB" sz="1866" kern="0" dirty="0">
              <a:solidFill>
                <a:srgbClr val="0668B2"/>
              </a:solidFill>
              <a:latin typeface="Open Sans"/>
              <a:cs typeface="Open Sans"/>
            </a:endParaRPr>
          </a:p>
        </p:txBody>
      </p:sp>
      <p:sp>
        <p:nvSpPr>
          <p:cNvPr id="26" name="Rektangel 25"/>
          <p:cNvSpPr/>
          <p:nvPr/>
        </p:nvSpPr>
        <p:spPr>
          <a:xfrm>
            <a:off x="3724872" y="5191658"/>
            <a:ext cx="2111591" cy="81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078">
              <a:defRPr/>
            </a:pPr>
            <a:r>
              <a:rPr lang="en-GB" sz="1866" kern="0">
                <a:solidFill>
                  <a:srgbClr val="0668B2"/>
                </a:solidFill>
                <a:latin typeface="Open Sans"/>
                <a:cs typeface="Open Sans"/>
              </a:rPr>
              <a:t>eIDAS Node</a:t>
            </a:r>
          </a:p>
          <a:p>
            <a:pPr algn="ctr" defTabSz="1219078">
              <a:defRPr/>
            </a:pPr>
            <a:r>
              <a:rPr lang="en-GB" sz="1866" kern="0">
                <a:solidFill>
                  <a:srgbClr val="0668B2"/>
                </a:solidFill>
                <a:latin typeface="Open Sans"/>
                <a:cs typeface="Open Sans"/>
              </a:rPr>
              <a:t>Denmark</a:t>
            </a:r>
            <a:endParaRPr lang="en-GB" sz="1866" kern="0" dirty="0">
              <a:solidFill>
                <a:srgbClr val="0668B2"/>
              </a:solidFill>
              <a:latin typeface="Open Sans"/>
              <a:cs typeface="Open Sans"/>
            </a:endParaRPr>
          </a:p>
        </p:txBody>
      </p:sp>
      <p:sp>
        <p:nvSpPr>
          <p:cNvPr id="28" name="Rektangel 27"/>
          <p:cNvSpPr/>
          <p:nvPr/>
        </p:nvSpPr>
        <p:spPr>
          <a:xfrm>
            <a:off x="3915236" y="1989174"/>
            <a:ext cx="3065713" cy="81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078">
              <a:defRPr/>
            </a:pPr>
            <a:r>
              <a:rPr lang="en-GB" sz="1866" kern="0">
                <a:solidFill>
                  <a:srgbClr val="0668B2"/>
                </a:solidFill>
                <a:latin typeface="Open Sans"/>
                <a:cs typeface="Open Sans"/>
              </a:rPr>
              <a:t>eIDAS Node</a:t>
            </a:r>
          </a:p>
          <a:p>
            <a:pPr algn="ctr" defTabSz="1219078">
              <a:defRPr/>
            </a:pPr>
            <a:r>
              <a:rPr lang="en-GB" sz="1866" kern="0">
                <a:solidFill>
                  <a:srgbClr val="0668B2"/>
                </a:solidFill>
                <a:latin typeface="Open Sans"/>
                <a:cs typeface="Open Sans"/>
              </a:rPr>
              <a:t>Finland</a:t>
            </a:r>
            <a:endParaRPr lang="en-GB" sz="1866" kern="0" dirty="0">
              <a:solidFill>
                <a:srgbClr val="0668B2"/>
              </a:solidFill>
              <a:latin typeface="Open Sans"/>
              <a:cs typeface="Open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766" y="4011963"/>
            <a:ext cx="860778" cy="647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45" y="4450689"/>
            <a:ext cx="860778" cy="647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512" y="6113234"/>
            <a:ext cx="860778" cy="647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6462" y="2903597"/>
            <a:ext cx="860778" cy="64702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491" y="4159743"/>
            <a:ext cx="3070504" cy="2971227"/>
          </a:xfrm>
          <a:prstGeom prst="rect">
            <a:avLst/>
          </a:prstGeom>
        </p:spPr>
      </p:pic>
      <p:sp>
        <p:nvSpPr>
          <p:cNvPr id="50" name="Rektangel 27"/>
          <p:cNvSpPr/>
          <p:nvPr/>
        </p:nvSpPr>
        <p:spPr>
          <a:xfrm>
            <a:off x="6584747" y="1518119"/>
            <a:ext cx="3065713" cy="81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078">
              <a:defRPr/>
            </a:pPr>
            <a:r>
              <a:rPr lang="en-GB" sz="1866" kern="0">
                <a:solidFill>
                  <a:srgbClr val="0668B2"/>
                </a:solidFill>
                <a:latin typeface="Open Sans"/>
                <a:cs typeface="Open Sans"/>
              </a:rPr>
              <a:t>eIDAS Node</a:t>
            </a:r>
          </a:p>
          <a:p>
            <a:pPr algn="ctr" defTabSz="1219078">
              <a:defRPr/>
            </a:pPr>
            <a:r>
              <a:rPr lang="en-GB" sz="1866" kern="0">
                <a:solidFill>
                  <a:srgbClr val="0668B2"/>
                </a:solidFill>
                <a:latin typeface="Open Sans"/>
                <a:cs typeface="Open Sans"/>
              </a:rPr>
              <a:t>Iceland</a:t>
            </a:r>
            <a:endParaRPr lang="en-GB" sz="1866" kern="0" dirty="0">
              <a:solidFill>
                <a:srgbClr val="0668B2"/>
              </a:solidFill>
              <a:latin typeface="Open Sans"/>
              <a:cs typeface="Open San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5133" y="2424846"/>
            <a:ext cx="867400" cy="65200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3734" y="4799965"/>
            <a:ext cx="3445278" cy="27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32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11A8F8-D2F9-4EFA-9339-F562DB5D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eIDAS</a:t>
            </a:r>
            <a:r>
              <a:rPr lang="nb-NO" dirty="0"/>
              <a:t> infrastrukturen er en sentral del  av SDG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CF658EA-B99D-4EC3-B664-FA7AAA1FC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038" y="2348739"/>
            <a:ext cx="10305194" cy="617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99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433E63-A7C4-4F34-AAA4-421B8206D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EUeID</a:t>
            </a:r>
            <a:r>
              <a:rPr lang="nb-NO"/>
              <a:t> - økosystemet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C173CA-6C95-408E-93A0-38260FFF4D54}"/>
              </a:ext>
            </a:extLst>
          </p:cNvPr>
          <p:cNvSpPr/>
          <p:nvPr/>
        </p:nvSpPr>
        <p:spPr>
          <a:xfrm>
            <a:off x="2364232" y="3866148"/>
            <a:ext cx="2576736" cy="11229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bg1"/>
                </a:solidFill>
              </a:rPr>
              <a:t>Autorative kilder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D226CC-3AAD-4947-93D2-ABFD105B35ED}"/>
              </a:ext>
            </a:extLst>
          </p:cNvPr>
          <p:cNvSpPr/>
          <p:nvPr/>
        </p:nvSpPr>
        <p:spPr>
          <a:xfrm>
            <a:off x="6719664" y="3866147"/>
            <a:ext cx="2576736" cy="11229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bg1"/>
                </a:solidFill>
              </a:rPr>
              <a:t>Legitimasjon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84BD3D-D786-4E13-8CE0-396ACDD484B1}"/>
              </a:ext>
            </a:extLst>
          </p:cNvPr>
          <p:cNvSpPr/>
          <p:nvPr/>
        </p:nvSpPr>
        <p:spPr>
          <a:xfrm>
            <a:off x="11075095" y="3866146"/>
            <a:ext cx="2576736" cy="112294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>
                <a:solidFill>
                  <a:schemeClr val="bg1"/>
                </a:solidFill>
              </a:rPr>
              <a:t>Use</a:t>
            </a:r>
            <a:r>
              <a:rPr lang="nb-NO">
                <a:solidFill>
                  <a:schemeClr val="bg1"/>
                </a:solidFill>
              </a:rPr>
              <a:t> cases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AC0DC7-6241-497C-827A-33AE46F4A163}"/>
              </a:ext>
            </a:extLst>
          </p:cNvPr>
          <p:cNvSpPr/>
          <p:nvPr/>
        </p:nvSpPr>
        <p:spPr>
          <a:xfrm>
            <a:off x="6617607" y="5255793"/>
            <a:ext cx="295599" cy="280462"/>
          </a:xfrm>
          <a:prstGeom prst="ellipse">
            <a:avLst/>
          </a:prstGeom>
          <a:solidFill>
            <a:srgbClr val="F05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F9F2EE-C891-4369-AB44-1DF85723C4D1}"/>
              </a:ext>
            </a:extLst>
          </p:cNvPr>
          <p:cNvSpPr/>
          <p:nvPr/>
        </p:nvSpPr>
        <p:spPr>
          <a:xfrm>
            <a:off x="6928210" y="5410197"/>
            <a:ext cx="3643537" cy="208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>
                <a:solidFill>
                  <a:sysClr val="windowText" lastClr="000000"/>
                </a:solidFill>
              </a:rPr>
              <a:t>Ulike aktører tilbyr legitimasjoner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F460E1-71D1-4484-A5E3-95CA5AFD1D61}"/>
              </a:ext>
            </a:extLst>
          </p:cNvPr>
          <p:cNvSpPr/>
          <p:nvPr/>
        </p:nvSpPr>
        <p:spPr>
          <a:xfrm>
            <a:off x="2225447" y="5255793"/>
            <a:ext cx="295599" cy="280462"/>
          </a:xfrm>
          <a:prstGeom prst="ellipse">
            <a:avLst/>
          </a:prstGeom>
          <a:solidFill>
            <a:srgbClr val="1EA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1AFFD6-35B1-4351-BECD-83605128A510}"/>
              </a:ext>
            </a:extLst>
          </p:cNvPr>
          <p:cNvSpPr/>
          <p:nvPr/>
        </p:nvSpPr>
        <p:spPr>
          <a:xfrm>
            <a:off x="2506563" y="5598659"/>
            <a:ext cx="2993285" cy="104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>
                <a:solidFill>
                  <a:sysClr val="windowText" lastClr="000000"/>
                </a:solidFill>
              </a:rPr>
              <a:t>Informasjon finnes hos skattemyndigheter, registre og lignende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4DF51D-F872-42CF-9A6E-D563D7C57AA3}"/>
              </a:ext>
            </a:extLst>
          </p:cNvPr>
          <p:cNvCxnSpPr/>
          <p:nvPr/>
        </p:nvCxnSpPr>
        <p:spPr>
          <a:xfrm>
            <a:off x="5422231" y="4411580"/>
            <a:ext cx="753979" cy="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D157A244-9364-4ACF-BEF8-AA8FBF2AEC71}"/>
              </a:ext>
            </a:extLst>
          </p:cNvPr>
          <p:cNvSpPr/>
          <p:nvPr/>
        </p:nvSpPr>
        <p:spPr>
          <a:xfrm>
            <a:off x="6617607" y="6152141"/>
            <a:ext cx="295599" cy="280462"/>
          </a:xfrm>
          <a:prstGeom prst="ellipse">
            <a:avLst/>
          </a:prstGeom>
          <a:solidFill>
            <a:srgbClr val="F05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09FA15-187E-4583-A27B-269D4EF6F86E}"/>
              </a:ext>
            </a:extLst>
          </p:cNvPr>
          <p:cNvSpPr/>
          <p:nvPr/>
        </p:nvSpPr>
        <p:spPr>
          <a:xfrm>
            <a:off x="6891083" y="6456940"/>
            <a:ext cx="3643537" cy="208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>
                <a:solidFill>
                  <a:sysClr val="windowText" lastClr="000000"/>
                </a:solidFill>
              </a:rPr>
              <a:t>Tilbyderne sjekker informasjon om brukeren, f.eks. kjønn, alder eller yrke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37E2BB7-A123-495C-B034-327304530DE1}"/>
              </a:ext>
            </a:extLst>
          </p:cNvPr>
          <p:cNvCxnSpPr/>
          <p:nvPr/>
        </p:nvCxnSpPr>
        <p:spPr>
          <a:xfrm>
            <a:off x="9817768" y="4475748"/>
            <a:ext cx="753979" cy="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7BF286A5-2176-4618-887C-D8E5DE928AF4}"/>
              </a:ext>
            </a:extLst>
          </p:cNvPr>
          <p:cNvSpPr/>
          <p:nvPr/>
        </p:nvSpPr>
        <p:spPr>
          <a:xfrm>
            <a:off x="11185362" y="5255794"/>
            <a:ext cx="295599" cy="280462"/>
          </a:xfrm>
          <a:prstGeom prst="ellipse">
            <a:avLst/>
          </a:prstGeom>
          <a:solidFill>
            <a:srgbClr val="E5A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73F61F-AC30-46C4-A8F1-98748432D496}"/>
              </a:ext>
            </a:extLst>
          </p:cNvPr>
          <p:cNvSpPr/>
          <p:nvPr/>
        </p:nvSpPr>
        <p:spPr>
          <a:xfrm>
            <a:off x="11477139" y="5400171"/>
            <a:ext cx="2800780" cy="8562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>
                <a:solidFill>
                  <a:sysClr val="windowText" lastClr="000000"/>
                </a:solidFill>
              </a:rPr>
              <a:t>Brukeren får tilgang til ulike tjenester, som  finansielle tjenester eller helsetjenester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440C465-8D4F-4F35-8719-E67A74506778}"/>
              </a:ext>
            </a:extLst>
          </p:cNvPr>
          <p:cNvSpPr/>
          <p:nvPr/>
        </p:nvSpPr>
        <p:spPr>
          <a:xfrm>
            <a:off x="1882969" y="3107901"/>
            <a:ext cx="1111312" cy="1122947"/>
          </a:xfrm>
          <a:prstGeom prst="ellipse">
            <a:avLst/>
          </a:prstGeom>
          <a:solidFill>
            <a:srgbClr val="1EACF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57E9F05-0DD3-4722-9CCE-4AD86B341C7F}"/>
              </a:ext>
            </a:extLst>
          </p:cNvPr>
          <p:cNvSpPr/>
          <p:nvPr/>
        </p:nvSpPr>
        <p:spPr>
          <a:xfrm>
            <a:off x="6335427" y="3107901"/>
            <a:ext cx="1111312" cy="1122947"/>
          </a:xfrm>
          <a:prstGeom prst="ellipse">
            <a:avLst/>
          </a:prstGeom>
          <a:solidFill>
            <a:srgbClr val="F05F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5BB05E1-14C6-4729-93F7-4ABA22891F00}"/>
              </a:ext>
            </a:extLst>
          </p:cNvPr>
          <p:cNvSpPr/>
          <p:nvPr/>
        </p:nvSpPr>
        <p:spPr>
          <a:xfrm>
            <a:off x="10711944" y="3107901"/>
            <a:ext cx="1111312" cy="1122947"/>
          </a:xfrm>
          <a:prstGeom prst="ellipse">
            <a:avLst/>
          </a:prstGeom>
          <a:solidFill>
            <a:srgbClr val="E5AA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360FAC1-5A0C-4A04-B95E-EFFD7FF7D13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152" y="3318984"/>
            <a:ext cx="722896" cy="7228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3A645BA-9FFF-4E1E-A811-F906C06DC31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16942" y="3295233"/>
            <a:ext cx="748283" cy="7482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9291C5-A35A-40DC-A07F-0C3AC69F52D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003671" y="3256584"/>
            <a:ext cx="828562" cy="82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/>
          <p:cNvGrpSpPr/>
          <p:nvPr/>
        </p:nvGrpSpPr>
        <p:grpSpPr>
          <a:xfrm>
            <a:off x="4402856" y="2936294"/>
            <a:ext cx="3616466" cy="4990646"/>
            <a:chOff x="2477279" y="1741530"/>
            <a:chExt cx="2034814" cy="2952328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2559772" y="2055578"/>
              <a:ext cx="1869829" cy="239310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59919" tIns="83158" rIns="159919" bIns="83158" anchor="ctr"/>
            <a:lstStyle/>
            <a:p>
              <a:pPr defTabSz="1215586">
                <a:lnSpc>
                  <a:spcPct val="90000"/>
                </a:lnSpc>
                <a:spcBef>
                  <a:spcPts val="1244"/>
                </a:spcBef>
                <a:spcAft>
                  <a:spcPts val="533"/>
                </a:spcAft>
                <a:defRPr/>
              </a:pPr>
              <a:endParaRPr lang="nb-NO" sz="2133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2491028" y="1741530"/>
              <a:ext cx="2007317" cy="3636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59919" tIns="83158" rIns="159919" bIns="83158" anchor="ctr"/>
            <a:lstStyle/>
            <a:p>
              <a:pPr algn="ctr" defTabSz="1215586">
                <a:lnSpc>
                  <a:spcPct val="90000"/>
                </a:lnSpc>
                <a:defRPr/>
              </a:pPr>
              <a:r>
                <a:rPr lang="nb-NO" sz="1955" b="1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Ambisjon 2</a:t>
              </a: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2477279" y="4371709"/>
              <a:ext cx="2034814" cy="3221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59919" tIns="83158" rIns="159919" bIns="83158" anchor="ctr"/>
            <a:lstStyle/>
            <a:p>
              <a:pPr defTabSz="1215586">
                <a:spcBef>
                  <a:spcPts val="533"/>
                </a:spcBef>
                <a:spcAft>
                  <a:spcPts val="533"/>
                </a:spcAft>
                <a:defRPr/>
              </a:pPr>
              <a:endParaRPr lang="nb-NO" sz="2133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uppe 23"/>
          <p:cNvGrpSpPr/>
          <p:nvPr/>
        </p:nvGrpSpPr>
        <p:grpSpPr>
          <a:xfrm>
            <a:off x="8388973" y="2936294"/>
            <a:ext cx="3616466" cy="4990646"/>
            <a:chOff x="4720078" y="1741530"/>
            <a:chExt cx="2034814" cy="2952328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4802570" y="2082143"/>
              <a:ext cx="1869829" cy="239310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59919" tIns="83158" rIns="159919" bIns="83158" anchor="ctr"/>
            <a:lstStyle/>
            <a:p>
              <a:pPr defTabSz="1215586">
                <a:spcBef>
                  <a:spcPts val="1777"/>
                </a:spcBef>
                <a:spcAft>
                  <a:spcPts val="533"/>
                </a:spcAft>
                <a:defRPr/>
              </a:pPr>
              <a:endParaRPr lang="nb-NO" sz="2133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4733826" y="1741530"/>
              <a:ext cx="2007317" cy="3636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59919" tIns="83158" rIns="159919" bIns="83158" anchor="ctr"/>
            <a:lstStyle/>
            <a:p>
              <a:pPr algn="ctr" defTabSz="1215586">
                <a:lnSpc>
                  <a:spcPct val="90000"/>
                </a:lnSpc>
                <a:defRPr/>
              </a:pPr>
              <a:r>
                <a:rPr lang="nb-NO" sz="1955" b="1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Ambisjon 3</a:t>
              </a:r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4720078" y="4371709"/>
              <a:ext cx="2034814" cy="3221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59919" tIns="83158" rIns="159919" bIns="83158" anchor="ctr"/>
            <a:lstStyle/>
            <a:p>
              <a:pPr defTabSz="1215586">
                <a:spcBef>
                  <a:spcPts val="533"/>
                </a:spcBef>
                <a:spcAft>
                  <a:spcPts val="533"/>
                </a:spcAft>
                <a:defRPr/>
              </a:pPr>
              <a:endParaRPr lang="nb-NO" sz="2133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uppe 24"/>
          <p:cNvGrpSpPr/>
          <p:nvPr/>
        </p:nvGrpSpPr>
        <p:grpSpPr>
          <a:xfrm>
            <a:off x="12078746" y="2936294"/>
            <a:ext cx="3616466" cy="4990646"/>
            <a:chOff x="6796138" y="1741530"/>
            <a:chExt cx="2034814" cy="2952328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6878630" y="2055578"/>
              <a:ext cx="1869829" cy="239310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59919" tIns="83158" rIns="159919" bIns="83158" anchor="ctr"/>
            <a:lstStyle/>
            <a:p>
              <a:pPr defTabSz="1215586">
                <a:spcBef>
                  <a:spcPts val="1777"/>
                </a:spcBef>
                <a:spcAft>
                  <a:spcPts val="533"/>
                </a:spcAft>
                <a:defRPr/>
              </a:pPr>
              <a:endParaRPr lang="nb-NO" sz="2133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6809887" y="1741530"/>
              <a:ext cx="2007317" cy="3636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59919" tIns="83158" rIns="159919" bIns="83158" anchor="ctr"/>
            <a:lstStyle/>
            <a:p>
              <a:pPr algn="ctr" defTabSz="1215586">
                <a:spcBef>
                  <a:spcPts val="533"/>
                </a:spcBef>
                <a:spcAft>
                  <a:spcPts val="533"/>
                </a:spcAft>
                <a:defRPr/>
              </a:pPr>
              <a:r>
                <a:rPr lang="nb-NO" sz="1955" b="1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Ambisjon 4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6796138" y="4371709"/>
              <a:ext cx="2034814" cy="3221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59919" tIns="83158" rIns="159919" bIns="83158" anchor="ctr"/>
            <a:lstStyle/>
            <a:p>
              <a:pPr defTabSz="1215586">
                <a:spcBef>
                  <a:spcPts val="533"/>
                </a:spcBef>
                <a:spcAft>
                  <a:spcPts val="533"/>
                </a:spcAft>
                <a:defRPr/>
              </a:pPr>
              <a:endParaRPr lang="nb-NO" sz="2133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</p:grpSp>
      <p:sp>
        <p:nvSpPr>
          <p:cNvPr id="16" name="AutoShape 6"/>
          <p:cNvSpPr>
            <a:spLocks noChangeArrowheads="1"/>
          </p:cNvSpPr>
          <p:nvPr/>
        </p:nvSpPr>
        <p:spPr bwMode="auto">
          <a:xfrm rot="16200000">
            <a:off x="7549897" y="-5368936"/>
            <a:ext cx="1151803" cy="15334338"/>
          </a:xfrm>
          <a:prstGeom prst="homePlate">
            <a:avLst>
              <a:gd name="adj" fmla="val 68019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lIns="159919" tIns="83158" rIns="0" bIns="83158" anchor="ctr"/>
          <a:lstStyle/>
          <a:p>
            <a:pPr algn="ctr" defTabSz="1215586">
              <a:lnSpc>
                <a:spcPct val="90000"/>
              </a:lnSpc>
              <a:spcBef>
                <a:spcPts val="1066"/>
              </a:spcBef>
              <a:defRPr/>
            </a:pPr>
            <a:r>
              <a:rPr lang="nb-NO" sz="2488" b="1" i="1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Felles visjon for nasjonal identitetsforvaltning: 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50771" y="7987704"/>
            <a:ext cx="15360213" cy="70919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lIns="159919" anchor="ctr"/>
          <a:lstStyle/>
          <a:p>
            <a:pPr algn="ctr" defTabSz="1215586">
              <a:lnSpc>
                <a:spcPct val="90000"/>
              </a:lnSpc>
              <a:defRPr/>
            </a:pPr>
            <a:r>
              <a:rPr lang="nb-NO" sz="1955" b="1" i="1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Hovedformål: </a:t>
            </a:r>
            <a:r>
              <a:rPr lang="nb-NO" sz="1955" b="1" i="1" dirty="0" err="1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KoIDs</a:t>
            </a:r>
            <a:r>
              <a:rPr lang="nb-NO" sz="1955" b="1" i="1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 hovedformål er å bidra til en styrket identitetsforvaltning i Norge og at de fire etatenes innsats på dette området blir mer målrettet og koordinert.</a:t>
            </a:r>
            <a:endParaRPr lang="nb-NO" sz="1955" i="1" dirty="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26" name="Rectangle 12"/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4707497" y="3540908"/>
            <a:ext cx="3007184" cy="38414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63983" tIns="83158" rIns="63983" anchor="ctr"/>
          <a:lstStyle/>
          <a:p>
            <a:pPr algn="ctr" defTabSz="1215586" eaLnBrk="0" fontAlgn="base" hangingPunct="0">
              <a:buClr>
                <a:srgbClr val="BE7878"/>
              </a:buClr>
              <a:buSzPct val="100000"/>
              <a:defRPr/>
            </a:pPr>
            <a:r>
              <a:rPr lang="nb-NO" sz="1866" b="1" i="1" dirty="0">
                <a:solidFill>
                  <a:prstClr val="black"/>
                </a:solidFill>
                <a:latin typeface="Arial" panose="020B0604020202020204"/>
              </a:rPr>
              <a:t>Enhver som har fått tildelt et norsk identitetsnummer, i form av et d-nummer eller et fødselsnummer, skal gis mulighet til å dokumentere på en troverdig måte, at han er rette eier av identitetsnummeret fysisk og digitalt, for å ivareta grunnleggende behov.</a:t>
            </a:r>
            <a:endParaRPr lang="nb-NO" sz="1777" b="1" i="1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" name="Rectangle 12"/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8693612" y="3540908"/>
            <a:ext cx="3007184" cy="38414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63983" tIns="83158" rIns="63983" anchor="ctr"/>
          <a:lstStyle/>
          <a:p>
            <a:pPr algn="ctr" defTabSz="1215586" eaLnBrk="0" fontAlgn="base" hangingPunct="0">
              <a:spcBef>
                <a:spcPts val="1066"/>
              </a:spcBef>
              <a:spcAft>
                <a:spcPts val="355"/>
              </a:spcAft>
              <a:buClr>
                <a:srgbClr val="BE7878"/>
              </a:buClr>
              <a:buSzPct val="100000"/>
              <a:defRPr/>
            </a:pPr>
            <a:r>
              <a:rPr lang="nb-NO" sz="1866" b="1" i="1" dirty="0">
                <a:solidFill>
                  <a:prstClr val="black"/>
                </a:solidFill>
                <a:latin typeface="Arial" panose="020B0604020202020204"/>
              </a:rPr>
              <a:t>Alle med et norsk identitetsnummer skal oppleve trygghet for at ingen andre skal kunne overta identiteten. Ingen med norsk identitets-nummer skal utsettes for ID-tyveri.</a:t>
            </a:r>
            <a:endParaRPr lang="nb-NO" sz="1777" b="1" i="1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" name="Rectangle 12"/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12399523" y="3540908"/>
            <a:ext cx="3007184" cy="38414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63983" tIns="83158" rIns="63983" anchor="ctr"/>
          <a:lstStyle/>
          <a:p>
            <a:pPr algn="ctr" defTabSz="1215586" eaLnBrk="0" fontAlgn="base" hangingPunct="0">
              <a:lnSpc>
                <a:spcPct val="90000"/>
              </a:lnSpc>
              <a:spcBef>
                <a:spcPts val="1066"/>
              </a:spcBef>
              <a:spcAft>
                <a:spcPts val="355"/>
              </a:spcAft>
              <a:buClr>
                <a:srgbClr val="BE7878"/>
              </a:buClr>
              <a:buSzPct val="100000"/>
              <a:defRPr/>
            </a:pPr>
            <a:r>
              <a:rPr lang="nb-NO" sz="1866" b="1" i="1" dirty="0">
                <a:solidFill>
                  <a:prstClr val="black"/>
                </a:solidFill>
                <a:latin typeface="Arial" panose="020B0604020202020204"/>
              </a:rPr>
              <a:t>Ingen skal kunne operere med falske eller fiktive identiteter i Norge.</a:t>
            </a:r>
            <a:endParaRPr lang="nb-NO" sz="1866" i="1" dirty="0">
              <a:solidFill>
                <a:prstClr val="black"/>
              </a:solidFill>
              <a:latin typeface="Arial" panose="020B0604020202020204"/>
            </a:endParaRPr>
          </a:p>
        </p:txBody>
      </p:sp>
      <p:grpSp>
        <p:nvGrpSpPr>
          <p:cNvPr id="29" name="Gruppe 28"/>
          <p:cNvGrpSpPr/>
          <p:nvPr/>
        </p:nvGrpSpPr>
        <p:grpSpPr>
          <a:xfrm>
            <a:off x="516042" y="2936294"/>
            <a:ext cx="3616466" cy="4990646"/>
            <a:chOff x="2477279" y="1741530"/>
            <a:chExt cx="2034814" cy="2952328"/>
          </a:xfrm>
        </p:grpSpPr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2559772" y="2055578"/>
              <a:ext cx="1869829" cy="239310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59919" tIns="83158" rIns="159919" bIns="83158" anchor="ctr"/>
            <a:lstStyle/>
            <a:p>
              <a:pPr defTabSz="1215586">
                <a:lnSpc>
                  <a:spcPct val="90000"/>
                </a:lnSpc>
                <a:spcBef>
                  <a:spcPts val="1244"/>
                </a:spcBef>
                <a:spcAft>
                  <a:spcPts val="533"/>
                </a:spcAft>
                <a:defRPr/>
              </a:pPr>
              <a:endParaRPr lang="nb-NO" sz="2133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>
              <a:off x="2491028" y="1741530"/>
              <a:ext cx="2007317" cy="3636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59919" tIns="83158" rIns="159919" bIns="83158" anchor="ctr"/>
            <a:lstStyle/>
            <a:p>
              <a:pPr algn="ctr" defTabSz="1215586">
                <a:lnSpc>
                  <a:spcPct val="90000"/>
                </a:lnSpc>
                <a:defRPr/>
              </a:pPr>
              <a:r>
                <a:rPr lang="nb-NO" sz="1955" b="1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Ambisjon 1</a:t>
              </a:r>
            </a:p>
          </p:txBody>
        </p:sp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2477279" y="4371709"/>
              <a:ext cx="2034814" cy="3221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59919" tIns="83158" rIns="159919" bIns="83158" anchor="ctr"/>
            <a:lstStyle/>
            <a:p>
              <a:pPr defTabSz="1215586">
                <a:spcBef>
                  <a:spcPts val="533"/>
                </a:spcBef>
                <a:spcAft>
                  <a:spcPts val="533"/>
                </a:spcAft>
                <a:defRPr/>
              </a:pPr>
              <a:endParaRPr lang="nb-NO" sz="2133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1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820683" y="3540908"/>
            <a:ext cx="3007184" cy="38414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63983" tIns="83158" rIns="63983" anchor="ctr"/>
          <a:lstStyle/>
          <a:p>
            <a:pPr algn="ctr" defTabSz="1215586" eaLnBrk="0" fontAlgn="base" hangingPunct="0">
              <a:buClr>
                <a:srgbClr val="BE7878"/>
              </a:buClr>
              <a:buSzPct val="100000"/>
              <a:defRPr/>
            </a:pPr>
            <a:r>
              <a:rPr lang="nb-NO" sz="1866" b="1" i="1" dirty="0">
                <a:solidFill>
                  <a:prstClr val="black"/>
                </a:solidFill>
                <a:latin typeface="Arial" panose="020B0604020202020204"/>
              </a:rPr>
              <a:t>En person, en identitet i Norge.</a:t>
            </a:r>
          </a:p>
        </p:txBody>
      </p:sp>
    </p:spTree>
    <p:extLst>
      <p:ext uri="{BB962C8B-B14F-4D97-AF65-F5344CB8AC3E}">
        <p14:creationId xmlns:p14="http://schemas.microsoft.com/office/powerpoint/2010/main" val="3465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37B9-1C31-4A80-9CCA-DD94C87F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algn="l" defTabSz="91431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nb-NO" sz="4800" b="0" i="0" dirty="0">
                <a:solidFill>
                  <a:schemeClr val="tx1"/>
                </a:solidFill>
                <a:latin typeface="Arial" panose="020B0604020202020204" pitchFamily="34" charset="0"/>
              </a:rPr>
              <a:t>Ansatte i offentlig sektor</a:t>
            </a:r>
          </a:p>
        </p:txBody>
      </p:sp>
      <p:graphicFrame>
        <p:nvGraphicFramePr>
          <p:cNvPr id="5" name="AgendaTable">
            <a:extLst>
              <a:ext uri="{FF2B5EF4-FFF2-40B4-BE49-F238E27FC236}">
                <a16:creationId xmlns:a16="http://schemas.microsoft.com/office/drawing/2014/main" id="{2FD1D5DF-3A57-4972-8D6C-D4A64B666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5054571"/>
              </p:ext>
            </p:extLst>
          </p:nvPr>
        </p:nvGraphicFramePr>
        <p:xfrm>
          <a:off x="2363788" y="2454274"/>
          <a:ext cx="12295186" cy="6508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5186">
                  <a:extLst>
                    <a:ext uri="{9D8B030D-6E8A-4147-A177-3AD203B41FA5}">
                      <a16:colId xmlns:a16="http://schemas.microsoft.com/office/drawing/2014/main" val="3342590356"/>
                    </a:ext>
                  </a:extLst>
                </a:gridCol>
              </a:tblGrid>
              <a:tr h="857185">
                <a:tc>
                  <a:txBody>
                    <a:bodyPr/>
                    <a:lstStyle/>
                    <a:p>
                      <a:pPr marL="457200" indent="-4572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ID-forvaltning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290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12190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Lovverk og rammer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74744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e-ID for alle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16051"/>
                  </a:ext>
                </a:extLst>
              </a:tr>
              <a:tr h="751204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Nye muligheter</a:t>
                      </a:r>
                    </a:p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Samarbeid Offentlig / Privat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374219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e-ID på tvers av landegrensene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49912"/>
                  </a:ext>
                </a:extLst>
              </a:tr>
              <a:tr h="984511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Ansatte i offentlig sektor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498605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dirty="0"/>
                        <a:t>Virksomhetsidentiteter</a:t>
                      </a:r>
                      <a:endParaRPr lang="nb-NO" sz="3200" b="0" i="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644435"/>
                  </a:ext>
                </a:extLst>
              </a:tr>
            </a:tbl>
          </a:graphicData>
        </a:graphic>
      </p:graphicFrame>
      <p:sp>
        <p:nvSpPr>
          <p:cNvPr id="6" name="SlideType:Agenda" hidden="1">
            <a:extLst>
              <a:ext uri="{FF2B5EF4-FFF2-40B4-BE49-F238E27FC236}">
                <a16:creationId xmlns:a16="http://schemas.microsoft.com/office/drawing/2014/main" id="{857E4F6B-F880-4942-9547-04A6666546A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SlideType:Agenda" hidden="1">
            <a:extLst>
              <a:ext uri="{FF2B5EF4-FFF2-40B4-BE49-F238E27FC236}">
                <a16:creationId xmlns:a16="http://schemas.microsoft.com/office/drawing/2014/main" id="{B47A73A8-E158-44F3-8CAC-EAEF59D2CDA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SlideType:Agenda" hidden="1">
            <a:extLst>
              <a:ext uri="{FF2B5EF4-FFF2-40B4-BE49-F238E27FC236}">
                <a16:creationId xmlns:a16="http://schemas.microsoft.com/office/drawing/2014/main" id="{21B4FCE4-592A-4C33-9965-428538CCC06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56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1165B-D6D1-41DE-98B3-7EF31F483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Autofit/>
          </a:bodyPr>
          <a:lstStyle/>
          <a:p>
            <a:br>
              <a:rPr lang="nb-NO" sz="4500"/>
            </a:br>
            <a:br>
              <a:rPr lang="nb-NO" sz="4500"/>
            </a:br>
            <a:r>
              <a:rPr lang="nb-NO" sz="4500"/>
              <a:t>Hva finnes i dag?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8DC9D-83FA-4A22-9B38-53CC1C3D7E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843250" y="8594725"/>
            <a:ext cx="411163" cy="2476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nb-NO"/>
            </a:defPPr>
            <a:lvl1pPr marL="0" algn="r" defTabSz="1149949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4975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9949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4924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9899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74874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49848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4823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99798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51DFAA-887F-4071-8EAD-E8CA316FCF06}" type="slidenum">
              <a:rPr lang="nb-NO" smtClean="0"/>
              <a:pPr/>
              <a:t>41</a:t>
            </a:fld>
            <a:endParaRPr lang="nb-NO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9EC655DF-7EC3-44FD-BEBA-3F8CEF8F43F0}"/>
              </a:ext>
            </a:extLst>
          </p:cNvPr>
          <p:cNvGrpSpPr/>
          <p:nvPr/>
        </p:nvGrpSpPr>
        <p:grpSpPr>
          <a:xfrm>
            <a:off x="1931950" y="1882589"/>
            <a:ext cx="12183220" cy="4927628"/>
            <a:chOff x="654681" y="1737974"/>
            <a:chExt cx="14064679" cy="6101564"/>
          </a:xfrm>
        </p:grpSpPr>
        <p:graphicFrame>
          <p:nvGraphicFramePr>
            <p:cNvPr id="4" name="Diagramm 21">
              <a:extLst>
                <a:ext uri="{FF2B5EF4-FFF2-40B4-BE49-F238E27FC236}">
                  <a16:creationId xmlns:a16="http://schemas.microsoft.com/office/drawing/2014/main" id="{3941A988-ECF7-40D2-8A86-A338FF57936E}"/>
                </a:ext>
              </a:extLst>
            </p:cNvPr>
            <p:cNvGraphicFramePr/>
            <p:nvPr/>
          </p:nvGraphicFramePr>
          <p:xfrm>
            <a:off x="654681" y="1748365"/>
            <a:ext cx="3056440" cy="31514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Diagramm 23">
              <a:extLst>
                <a:ext uri="{FF2B5EF4-FFF2-40B4-BE49-F238E27FC236}">
                  <a16:creationId xmlns:a16="http://schemas.microsoft.com/office/drawing/2014/main" id="{03ED1C38-5DB4-4F48-B400-25BE1567AD7A}"/>
                </a:ext>
              </a:extLst>
            </p:cNvPr>
            <p:cNvGraphicFramePr/>
            <p:nvPr/>
          </p:nvGraphicFramePr>
          <p:xfrm>
            <a:off x="8125642" y="5148958"/>
            <a:ext cx="2088000" cy="21524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A384606-EE02-48DA-9ECE-C1029297ACFD}"/>
                </a:ext>
              </a:extLst>
            </p:cNvPr>
            <p:cNvGrpSpPr/>
            <p:nvPr/>
          </p:nvGrpSpPr>
          <p:grpSpPr>
            <a:xfrm>
              <a:off x="3851191" y="2575958"/>
              <a:ext cx="3488326" cy="1286998"/>
              <a:chOff x="4517780" y="2373814"/>
              <a:chExt cx="3488326" cy="1286998"/>
            </a:xfrm>
          </p:grpSpPr>
          <p:sp>
            <p:nvSpPr>
              <p:cNvPr id="9" name="Textfeld 25">
                <a:extLst>
                  <a:ext uri="{FF2B5EF4-FFF2-40B4-BE49-F238E27FC236}">
                    <a16:creationId xmlns:a16="http://schemas.microsoft.com/office/drawing/2014/main" id="{E4D24403-A561-4488-8898-930FD7FBB89A}"/>
                  </a:ext>
                </a:extLst>
              </p:cNvPr>
              <p:cNvSpPr txBox="1"/>
              <p:nvPr/>
            </p:nvSpPr>
            <p:spPr>
              <a:xfrm>
                <a:off x="4517780" y="2373814"/>
                <a:ext cx="3488326" cy="45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800" b="1">
                    <a:solidFill>
                      <a:schemeClr val="accent1"/>
                    </a:solidFill>
                    <a:latin typeface="+mj-lt"/>
                  </a:rPr>
                  <a:t>Autentiseringsmetode</a:t>
                </a:r>
              </a:p>
            </p:txBody>
          </p:sp>
          <p:sp>
            <p:nvSpPr>
              <p:cNvPr id="10" name="Rechteck 29">
                <a:extLst>
                  <a:ext uri="{FF2B5EF4-FFF2-40B4-BE49-F238E27FC236}">
                    <a16:creationId xmlns:a16="http://schemas.microsoft.com/office/drawing/2014/main" id="{7A60DCD1-E662-43FD-9CEC-A947C962763F}"/>
                  </a:ext>
                </a:extLst>
              </p:cNvPr>
              <p:cNvSpPr/>
              <p:nvPr/>
            </p:nvSpPr>
            <p:spPr>
              <a:xfrm>
                <a:off x="4517780" y="2731327"/>
                <a:ext cx="3488326" cy="929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lnSpc>
                    <a:spcPct val="85000"/>
                  </a:lnSpc>
                  <a:spcBef>
                    <a:spcPts val="600"/>
                  </a:spcBef>
                  <a:defRPr/>
                </a:pPr>
                <a:r>
                  <a:rPr lang="nb-NO" sz="1600"/>
                  <a:t>bruker brukernavn og passord for å autentisere seg når de logger seg på sine systemer. 26% bruker </a:t>
                </a:r>
                <a:r>
                  <a:rPr lang="nb-NO" sz="1600" err="1"/>
                  <a:t>tofaktorautentisering</a:t>
                </a:r>
                <a:r>
                  <a:rPr lang="nb-NO" sz="1600"/>
                  <a:t> </a:t>
                </a:r>
              </a:p>
            </p:txBody>
          </p:sp>
        </p:grpSp>
        <p:sp>
          <p:nvSpPr>
            <p:cNvPr id="20" name="Textfeld 33">
              <a:extLst>
                <a:ext uri="{FF2B5EF4-FFF2-40B4-BE49-F238E27FC236}">
                  <a16:creationId xmlns:a16="http://schemas.microsoft.com/office/drawing/2014/main" id="{C2C00806-9124-42BF-BF4E-5E0298737355}"/>
                </a:ext>
              </a:extLst>
            </p:cNvPr>
            <p:cNvSpPr txBox="1"/>
            <p:nvPr/>
          </p:nvSpPr>
          <p:spPr>
            <a:xfrm>
              <a:off x="1600049" y="3000936"/>
              <a:ext cx="1165705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nb-NO" sz="3600" b="1" spc="150">
                  <a:solidFill>
                    <a:schemeClr val="accent1"/>
                  </a:solidFill>
                  <a:latin typeface="+mj-lt"/>
                </a:rPr>
                <a:t>54%</a:t>
              </a:r>
            </a:p>
          </p:txBody>
        </p:sp>
        <p:graphicFrame>
          <p:nvGraphicFramePr>
            <p:cNvPr id="24" name="Diagramm 21">
              <a:extLst>
                <a:ext uri="{FF2B5EF4-FFF2-40B4-BE49-F238E27FC236}">
                  <a16:creationId xmlns:a16="http://schemas.microsoft.com/office/drawing/2014/main" id="{C454BB8C-3E77-40F4-AAD6-972B8F303891}"/>
                </a:ext>
              </a:extLst>
            </p:cNvPr>
            <p:cNvGraphicFramePr/>
            <p:nvPr/>
          </p:nvGraphicFramePr>
          <p:xfrm>
            <a:off x="654681" y="4688065"/>
            <a:ext cx="3056440" cy="31514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9" name="Diagramm 21">
              <a:extLst>
                <a:ext uri="{FF2B5EF4-FFF2-40B4-BE49-F238E27FC236}">
                  <a16:creationId xmlns:a16="http://schemas.microsoft.com/office/drawing/2014/main" id="{0837E27D-135C-4E23-AA44-67BD315CA125}"/>
                </a:ext>
              </a:extLst>
            </p:cNvPr>
            <p:cNvGraphicFramePr/>
            <p:nvPr/>
          </p:nvGraphicFramePr>
          <p:xfrm>
            <a:off x="8021976" y="4677674"/>
            <a:ext cx="3056440" cy="31514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33" name="Diagramm 21">
              <a:extLst>
                <a:ext uri="{FF2B5EF4-FFF2-40B4-BE49-F238E27FC236}">
                  <a16:creationId xmlns:a16="http://schemas.microsoft.com/office/drawing/2014/main" id="{CFDF0C0B-CD30-4CC6-B4BA-EE591C4935EE}"/>
                </a:ext>
              </a:extLst>
            </p:cNvPr>
            <p:cNvGraphicFramePr/>
            <p:nvPr/>
          </p:nvGraphicFramePr>
          <p:xfrm>
            <a:off x="8021976" y="1737974"/>
            <a:ext cx="3056440" cy="31514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7" name="Textfeld 33">
              <a:extLst>
                <a:ext uri="{FF2B5EF4-FFF2-40B4-BE49-F238E27FC236}">
                  <a16:creationId xmlns:a16="http://schemas.microsoft.com/office/drawing/2014/main" id="{108213FF-9567-4E1A-A38C-1C5F5B10A7E7}"/>
                </a:ext>
              </a:extLst>
            </p:cNvPr>
            <p:cNvSpPr txBox="1"/>
            <p:nvPr/>
          </p:nvSpPr>
          <p:spPr>
            <a:xfrm>
              <a:off x="8967344" y="2990545"/>
              <a:ext cx="1165705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nb-NO"/>
              </a:defPPr>
              <a:lvl1pPr algn="ctr">
                <a:defRPr sz="3600" b="1" spc="150">
                  <a:solidFill>
                    <a:schemeClr val="accent1"/>
                  </a:solidFill>
                  <a:latin typeface="+mj-lt"/>
                </a:defRPr>
              </a:lvl1pPr>
            </a:lstStyle>
            <a:p>
              <a:r>
                <a:rPr lang="nb-NO">
                  <a:solidFill>
                    <a:schemeClr val="accent5"/>
                  </a:solidFill>
                </a:rPr>
                <a:t>66%</a:t>
              </a:r>
            </a:p>
          </p:txBody>
        </p:sp>
        <p:sp>
          <p:nvSpPr>
            <p:cNvPr id="38" name="Textfeld 33">
              <a:extLst>
                <a:ext uri="{FF2B5EF4-FFF2-40B4-BE49-F238E27FC236}">
                  <a16:creationId xmlns:a16="http://schemas.microsoft.com/office/drawing/2014/main" id="{B520A2B7-AC03-4E7F-9C9F-BB4C041FEDF1}"/>
                </a:ext>
              </a:extLst>
            </p:cNvPr>
            <p:cNvSpPr txBox="1"/>
            <p:nvPr/>
          </p:nvSpPr>
          <p:spPr>
            <a:xfrm>
              <a:off x="8967343" y="5930245"/>
              <a:ext cx="1165705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nb-NO"/>
              </a:defPPr>
              <a:lvl1pPr algn="ctr">
                <a:defRPr sz="3600" b="1" spc="150">
                  <a:solidFill>
                    <a:schemeClr val="accent1"/>
                  </a:solidFill>
                  <a:latin typeface="+mj-lt"/>
                </a:defRPr>
              </a:lvl1pPr>
            </a:lstStyle>
            <a:p>
              <a:r>
                <a:rPr lang="nb-NO">
                  <a:solidFill>
                    <a:schemeClr val="accent4"/>
                  </a:solidFill>
                </a:rPr>
                <a:t>64%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7DC0014-8949-43C9-BCC4-A72970EFB334}"/>
                </a:ext>
              </a:extLst>
            </p:cNvPr>
            <p:cNvGrpSpPr/>
            <p:nvPr/>
          </p:nvGrpSpPr>
          <p:grpSpPr>
            <a:xfrm>
              <a:off x="11224359" y="2565567"/>
              <a:ext cx="3251894" cy="1496286"/>
              <a:chOff x="11400906" y="2841409"/>
              <a:chExt cx="3251894" cy="1496286"/>
            </a:xfrm>
          </p:grpSpPr>
          <p:sp>
            <p:nvSpPr>
              <p:cNvPr id="44" name="Textfeld 25">
                <a:extLst>
                  <a:ext uri="{FF2B5EF4-FFF2-40B4-BE49-F238E27FC236}">
                    <a16:creationId xmlns:a16="http://schemas.microsoft.com/office/drawing/2014/main" id="{A286C782-27CC-45DE-92D0-69416A690623}"/>
                  </a:ext>
                </a:extLst>
              </p:cNvPr>
              <p:cNvSpPr txBox="1"/>
              <p:nvPr/>
            </p:nvSpPr>
            <p:spPr>
              <a:xfrm>
                <a:off x="11400906" y="2841409"/>
                <a:ext cx="2952402" cy="45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800" b="1">
                    <a:solidFill>
                      <a:schemeClr val="accent5"/>
                    </a:solidFill>
                    <a:latin typeface="+mj-lt"/>
                  </a:rPr>
                  <a:t>Eksterne brukere</a:t>
                </a:r>
              </a:p>
            </p:txBody>
          </p:sp>
          <p:sp>
            <p:nvSpPr>
              <p:cNvPr id="45" name="Rechteck 29">
                <a:extLst>
                  <a:ext uri="{FF2B5EF4-FFF2-40B4-BE49-F238E27FC236}">
                    <a16:creationId xmlns:a16="http://schemas.microsoft.com/office/drawing/2014/main" id="{A7CFBC0D-8EBB-4CF0-9796-80132953C8E6}"/>
                  </a:ext>
                </a:extLst>
              </p:cNvPr>
              <p:cNvSpPr/>
              <p:nvPr/>
            </p:nvSpPr>
            <p:spPr>
              <a:xfrm>
                <a:off x="11400906" y="3198922"/>
                <a:ext cx="3251894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>
                  <a:lnSpc>
                    <a:spcPct val="85000"/>
                  </a:lnSpc>
                  <a:spcBef>
                    <a:spcPts val="600"/>
                  </a:spcBef>
                </a:pPr>
                <a:r>
                  <a:rPr lang="nb-NO" sz="1600"/>
                  <a:t>svarer at ansatte fra eksterne virksomheter har mulighet til å logge seg inn på deres systemer. Dette er ofte eksterne konsulenter som er innleid for en periode. 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D12CA86-74AE-4F5A-B10B-F554474CF679}"/>
                </a:ext>
              </a:extLst>
            </p:cNvPr>
            <p:cNvGrpSpPr/>
            <p:nvPr/>
          </p:nvGrpSpPr>
          <p:grpSpPr>
            <a:xfrm>
              <a:off x="3934321" y="5515658"/>
              <a:ext cx="3155225" cy="1286998"/>
              <a:chOff x="5252079" y="6096472"/>
              <a:chExt cx="2696737" cy="1286998"/>
            </a:xfrm>
          </p:grpSpPr>
          <p:sp>
            <p:nvSpPr>
              <p:cNvPr id="47" name="Textfeld 25">
                <a:extLst>
                  <a:ext uri="{FF2B5EF4-FFF2-40B4-BE49-F238E27FC236}">
                    <a16:creationId xmlns:a16="http://schemas.microsoft.com/office/drawing/2014/main" id="{53F38F98-8C31-4B51-A5D0-EAD427391641}"/>
                  </a:ext>
                </a:extLst>
              </p:cNvPr>
              <p:cNvSpPr txBox="1"/>
              <p:nvPr/>
            </p:nvSpPr>
            <p:spPr>
              <a:xfrm>
                <a:off x="5252079" y="6096472"/>
                <a:ext cx="2696737" cy="45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800" b="1">
                    <a:solidFill>
                      <a:schemeClr val="accent2"/>
                    </a:solidFill>
                    <a:latin typeface="+mj-lt"/>
                  </a:rPr>
                  <a:t>Autentiseringsløsning</a:t>
                </a:r>
              </a:p>
            </p:txBody>
          </p:sp>
          <p:sp>
            <p:nvSpPr>
              <p:cNvPr id="48" name="Rechteck 29">
                <a:extLst>
                  <a:ext uri="{FF2B5EF4-FFF2-40B4-BE49-F238E27FC236}">
                    <a16:creationId xmlns:a16="http://schemas.microsoft.com/office/drawing/2014/main" id="{38736D21-ECA2-42E7-A044-3C24149C98FE}"/>
                  </a:ext>
                </a:extLst>
              </p:cNvPr>
              <p:cNvSpPr/>
              <p:nvPr/>
            </p:nvSpPr>
            <p:spPr>
              <a:xfrm>
                <a:off x="5252079" y="6453985"/>
                <a:ext cx="2651434" cy="929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>
                  <a:lnSpc>
                    <a:spcPct val="85000"/>
                  </a:lnSpc>
                  <a:spcBef>
                    <a:spcPts val="600"/>
                  </a:spcBef>
                </a:pPr>
                <a:r>
                  <a:rPr lang="nb-NO" sz="1600"/>
                  <a:t>bruker Microsoft AD eller Microsoft AD og andre løsninger for håndtering av identitet og autentisering av ansatte.</a:t>
                </a:r>
              </a:p>
            </p:txBody>
          </p:sp>
        </p:grpSp>
        <p:sp>
          <p:nvSpPr>
            <p:cNvPr id="49" name="Textfeld 33">
              <a:extLst>
                <a:ext uri="{FF2B5EF4-FFF2-40B4-BE49-F238E27FC236}">
                  <a16:creationId xmlns:a16="http://schemas.microsoft.com/office/drawing/2014/main" id="{4901C893-8699-452E-8795-DC5B62CE8AA7}"/>
                </a:ext>
              </a:extLst>
            </p:cNvPr>
            <p:cNvSpPr txBox="1"/>
            <p:nvPr/>
          </p:nvSpPr>
          <p:spPr>
            <a:xfrm>
              <a:off x="1600049" y="5940636"/>
              <a:ext cx="1165705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nb-NO" sz="3600" b="1" spc="150">
                  <a:solidFill>
                    <a:schemeClr val="accent2"/>
                  </a:solidFill>
                  <a:latin typeface="+mj-lt"/>
                </a:rPr>
                <a:t>91%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9D2BE1C-BBDE-4E46-9CB3-5DAAB711324C}"/>
                </a:ext>
              </a:extLst>
            </p:cNvPr>
            <p:cNvGrpSpPr/>
            <p:nvPr/>
          </p:nvGrpSpPr>
          <p:grpSpPr>
            <a:xfrm>
              <a:off x="11224359" y="5620302"/>
              <a:ext cx="3495001" cy="1286998"/>
              <a:chOff x="11461456" y="6564067"/>
              <a:chExt cx="3495001" cy="1286998"/>
            </a:xfrm>
          </p:grpSpPr>
          <p:sp>
            <p:nvSpPr>
              <p:cNvPr id="52" name="Textfeld 25">
                <a:extLst>
                  <a:ext uri="{FF2B5EF4-FFF2-40B4-BE49-F238E27FC236}">
                    <a16:creationId xmlns:a16="http://schemas.microsoft.com/office/drawing/2014/main" id="{5A87EF30-FAC5-4EB8-91AB-1E70D7F27C1B}"/>
                  </a:ext>
                </a:extLst>
              </p:cNvPr>
              <p:cNvSpPr txBox="1"/>
              <p:nvPr/>
            </p:nvSpPr>
            <p:spPr>
              <a:xfrm>
                <a:off x="11461456" y="6564067"/>
                <a:ext cx="3495001" cy="45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800" b="1">
                    <a:solidFill>
                      <a:schemeClr val="accent4"/>
                    </a:solidFill>
                    <a:latin typeface="+mj-lt"/>
                  </a:rPr>
                  <a:t>Eksterne systemer</a:t>
                </a:r>
              </a:p>
            </p:txBody>
          </p:sp>
          <p:sp>
            <p:nvSpPr>
              <p:cNvPr id="53" name="Rechteck 29">
                <a:extLst>
                  <a:ext uri="{FF2B5EF4-FFF2-40B4-BE49-F238E27FC236}">
                    <a16:creationId xmlns:a16="http://schemas.microsoft.com/office/drawing/2014/main" id="{332ECD5F-7283-4C8C-91E6-4598FF07BF50}"/>
                  </a:ext>
                </a:extLst>
              </p:cNvPr>
              <p:cNvSpPr/>
              <p:nvPr/>
            </p:nvSpPr>
            <p:spPr>
              <a:xfrm>
                <a:off x="11499080" y="6921580"/>
                <a:ext cx="2651434" cy="929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>
                  <a:lnSpc>
                    <a:spcPct val="85000"/>
                  </a:lnSpc>
                  <a:spcBef>
                    <a:spcPts val="600"/>
                  </a:spcBef>
                </a:pPr>
                <a:r>
                  <a:rPr lang="nb-NO" sz="1600"/>
                  <a:t>svarer at ansatte har mulighet til å logge seg på systemer fra andre virksomheter. </a:t>
                </a:r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2717C48-6B6F-4507-896A-842015570DA4}"/>
              </a:ext>
            </a:extLst>
          </p:cNvPr>
          <p:cNvSpPr/>
          <p:nvPr/>
        </p:nvSpPr>
        <p:spPr>
          <a:xfrm>
            <a:off x="0" y="7532906"/>
            <a:ext cx="16254413" cy="5192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nb-NO" b="1">
                <a:solidFill>
                  <a:prstClr val="white"/>
                </a:solidFill>
                <a:cs typeface="Arial" panose="020B0604020202020204" pitchFamily="34" charset="0"/>
              </a:rPr>
              <a:t>Kun 10 % har svart at de har ansatte uten norsk personnummer eller d-nummer som må autentisere seg.</a:t>
            </a:r>
          </a:p>
        </p:txBody>
      </p:sp>
      <p:sp>
        <p:nvSpPr>
          <p:cNvPr id="26" name="Rechteck 29">
            <a:extLst>
              <a:ext uri="{FF2B5EF4-FFF2-40B4-BE49-F238E27FC236}">
                <a16:creationId xmlns:a16="http://schemas.microsoft.com/office/drawing/2014/main" id="{A924BB5D-3B4A-403B-B4F8-E00D9B1E26DF}"/>
              </a:ext>
            </a:extLst>
          </p:cNvPr>
          <p:cNvSpPr/>
          <p:nvPr/>
        </p:nvSpPr>
        <p:spPr>
          <a:xfrm>
            <a:off x="16910658" y="4567489"/>
            <a:ext cx="3385458" cy="3679210"/>
          </a:xfrm>
          <a:prstGeom prst="roundRect">
            <a:avLst/>
          </a:prstGeom>
          <a:solidFill>
            <a:schemeClr val="bg2"/>
          </a:solidFill>
          <a:ln w="19050">
            <a:noFill/>
          </a:ln>
        </p:spPr>
        <p:txBody>
          <a:bodyPr wrap="square">
            <a:spAutoFit/>
          </a:bodyPr>
          <a:lstStyle/>
          <a:p>
            <a:r>
              <a:rPr lang="nb-NO" sz="3600">
                <a:solidFill>
                  <a:schemeClr val="accent2"/>
                </a:solidFill>
              </a:rPr>
              <a:t>57% </a:t>
            </a:r>
            <a:r>
              <a:rPr lang="nb-NO" sz="2200">
                <a:solidFill>
                  <a:schemeClr val="tx2"/>
                </a:solidFill>
              </a:rPr>
              <a:t>svarer at deres egen virksomhet har ansvar for brukerkatalogen. 20 % svarer at det er både sin egen virksomhet og den ekstern virksomheten som har ansvaret. </a:t>
            </a:r>
          </a:p>
        </p:txBody>
      </p:sp>
    </p:spTree>
    <p:extLst>
      <p:ext uri="{BB962C8B-B14F-4D97-AF65-F5344CB8AC3E}">
        <p14:creationId xmlns:p14="http://schemas.microsoft.com/office/powerpoint/2010/main" val="245242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AC29B3E1-9D39-4AE1-A688-B9A801FF532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AC29B3E1-9D39-4AE1-A688-B9A801FF5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B453DB0C-1A6A-4484-9C47-2738E832206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b-NO" sz="500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5C96B-2764-42B8-A1E8-C235BC6A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37" y="1070297"/>
            <a:ext cx="11701463" cy="692497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sz="4500" dirty="0"/>
              <a:t>Identifiserte behov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C562FC3-F5ED-468C-95F3-BF421AD9FC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52658" y="4762166"/>
            <a:ext cx="2943863" cy="904650"/>
          </a:xfrm>
          <a:prstGeom prst="round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nb-NO" sz="2133" b="1">
                <a:solidFill>
                  <a:schemeClr val="bg1"/>
                </a:solidFill>
                <a:latin typeface="+mj-lt"/>
                <a:cs typeface="Calibri" pitchFamily="34" charset="0"/>
              </a:rPr>
              <a:t>Autentisering av ansatte</a:t>
            </a:r>
          </a:p>
        </p:txBody>
      </p:sp>
      <p:cxnSp>
        <p:nvCxnSpPr>
          <p:cNvPr id="3" name="AutoShape 6">
            <a:extLst>
              <a:ext uri="{FF2B5EF4-FFF2-40B4-BE49-F238E27FC236}">
                <a16:creationId xmlns:a16="http://schemas.microsoft.com/office/drawing/2014/main" id="{3B62DC06-BC16-4BF7-AFB3-8CF63F39AE8B}"/>
              </a:ext>
            </a:extLst>
          </p:cNvPr>
          <p:cNvCxnSpPr>
            <a:cxnSpLocks noChangeShapeType="1"/>
            <a:stCxn id="14" idx="3"/>
            <a:endCxn id="13" idx="1"/>
          </p:cNvCxnSpPr>
          <p:nvPr/>
        </p:nvCxnSpPr>
        <p:spPr bwMode="gray">
          <a:xfrm>
            <a:off x="3696521" y="5214491"/>
            <a:ext cx="806589" cy="1473857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cxnSp>
      <p:cxnSp>
        <p:nvCxnSpPr>
          <p:cNvPr id="6" name="AutoShape 15">
            <a:extLst>
              <a:ext uri="{FF2B5EF4-FFF2-40B4-BE49-F238E27FC236}">
                <a16:creationId xmlns:a16="http://schemas.microsoft.com/office/drawing/2014/main" id="{43F2375B-808D-4E75-92DC-5DD6DDDB1A30}"/>
              </a:ext>
            </a:extLst>
          </p:cNvPr>
          <p:cNvCxnSpPr>
            <a:cxnSpLocks noChangeShapeType="1"/>
            <a:stCxn id="14" idx="3"/>
            <a:endCxn id="10" idx="1"/>
          </p:cNvCxnSpPr>
          <p:nvPr/>
        </p:nvCxnSpPr>
        <p:spPr bwMode="gray">
          <a:xfrm flipV="1">
            <a:off x="3696521" y="2266780"/>
            <a:ext cx="806588" cy="2947711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C2FD6300-C544-4E89-9632-87FC2F3050B3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>
          <a:xfrm>
            <a:off x="3696521" y="5214491"/>
            <a:ext cx="806589" cy="2947711"/>
          </a:xfrm>
          <a:prstGeom prst="bentConnector3">
            <a:avLst>
              <a:gd name="adj1" fmla="val 50000"/>
            </a:avLst>
          </a:prstGeom>
          <a:ln w="12700">
            <a:solidFill>
              <a:srgbClr val="A6A6A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35DB5A72-8A23-42F5-B3BB-AA9903B9C27F}"/>
              </a:ext>
            </a:extLst>
          </p:cNvPr>
          <p:cNvCxnSpPr>
            <a:cxnSpLocks/>
            <a:stCxn id="14" idx="3"/>
            <a:endCxn id="12" idx="1"/>
          </p:cNvCxnSpPr>
          <p:nvPr/>
        </p:nvCxnSpPr>
        <p:spPr>
          <a:xfrm>
            <a:off x="3696521" y="5214491"/>
            <a:ext cx="806589" cy="1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62661A66-1359-4542-9FDF-48809F698ACD}"/>
              </a:ext>
            </a:extLst>
          </p:cNvPr>
          <p:cNvCxnSpPr>
            <a:cxnSpLocks/>
            <a:stCxn id="14" idx="3"/>
            <a:endCxn id="11" idx="1"/>
          </p:cNvCxnSpPr>
          <p:nvPr/>
        </p:nvCxnSpPr>
        <p:spPr>
          <a:xfrm flipV="1">
            <a:off x="3696521" y="3740635"/>
            <a:ext cx="806589" cy="1473856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15E2AB-733E-4170-8C49-9011DEB11EBE}"/>
              </a:ext>
            </a:extLst>
          </p:cNvPr>
          <p:cNvGrpSpPr/>
          <p:nvPr/>
        </p:nvGrpSpPr>
        <p:grpSpPr>
          <a:xfrm>
            <a:off x="4503110" y="4725127"/>
            <a:ext cx="9973853" cy="978729"/>
            <a:chOff x="4533090" y="4422788"/>
            <a:chExt cx="9973853" cy="978729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0FC31C4D-9D9A-4B82-934C-3016B51EE9D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43110" y="4422788"/>
              <a:ext cx="6363833" cy="9787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228577" indent="-228577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nb-NO" sz="1600" err="1">
                  <a:latin typeface="+mj-lt"/>
                  <a:cs typeface="Calibri" pitchFamily="34" charset="0"/>
                </a:rPr>
                <a:t>Granularitet</a:t>
              </a:r>
              <a:r>
                <a:rPr lang="nb-NO" sz="1600">
                  <a:latin typeface="+mj-lt"/>
                  <a:cs typeface="Calibri" pitchFamily="34" charset="0"/>
                </a:rPr>
                <a:t> i samspill med autorative kilder</a:t>
              </a:r>
            </a:p>
            <a:p>
              <a:pPr marL="228577" indent="-228577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nb-NO" sz="1600">
                  <a:latin typeface="+mj-lt"/>
                  <a:cs typeface="Calibri" pitchFamily="34" charset="0"/>
                </a:rPr>
                <a:t>Tillit mellom AD-infrastrukturene, interne og eksterne brukere</a:t>
              </a:r>
            </a:p>
            <a:p>
              <a:pPr marL="228577" indent="-228577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nb-NO" sz="1600">
                  <a:latin typeface="+mj-lt"/>
                  <a:cs typeface="Calibri" pitchFamily="34" charset="0"/>
                </a:rPr>
                <a:t>En autentisering, en ansatt en gang – på tvers</a:t>
              </a: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10E30E37-C18B-4166-BC4E-377C5B814D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33090" y="4458578"/>
              <a:ext cx="3612522" cy="907150"/>
            </a:xfrm>
            <a:prstGeom prst="roundRect">
              <a:avLst/>
            </a:prstGeom>
            <a:solidFill>
              <a:schemeClr val="bg2"/>
            </a:solidFill>
            <a:ln w="19050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 marL="808038" algn="ctr">
                <a:spcBef>
                  <a:spcPct val="30000"/>
                </a:spcBef>
              </a:pPr>
              <a:r>
                <a:rPr lang="nb-NO" sz="2133" b="1">
                  <a:solidFill>
                    <a:schemeClr val="accent1"/>
                  </a:solidFill>
                  <a:latin typeface="+mj-lt"/>
                  <a:cs typeface="Calibri" pitchFamily="34" charset="0"/>
                </a:rPr>
                <a:t>Interoperabilitet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32A5C66-3470-4CE8-AC33-AF3CD2897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819" y="4578428"/>
              <a:ext cx="667450" cy="66745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F6B227-CD06-4FF6-8C0F-BE82CD3AC025}"/>
              </a:ext>
            </a:extLst>
          </p:cNvPr>
          <p:cNvGrpSpPr/>
          <p:nvPr/>
        </p:nvGrpSpPr>
        <p:grpSpPr>
          <a:xfrm>
            <a:off x="4503110" y="3251271"/>
            <a:ext cx="11005727" cy="978729"/>
            <a:chOff x="4533090" y="2948932"/>
            <a:chExt cx="11005727" cy="97872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4F6055B-632B-4693-9FDF-9EC13011E41E}"/>
                </a:ext>
              </a:extLst>
            </p:cNvPr>
            <p:cNvGrpSpPr/>
            <p:nvPr/>
          </p:nvGrpSpPr>
          <p:grpSpPr>
            <a:xfrm>
              <a:off x="4533090" y="2948932"/>
              <a:ext cx="11005727" cy="978729"/>
              <a:chOff x="4533090" y="2991636"/>
              <a:chExt cx="11005727" cy="978729"/>
            </a:xfrm>
          </p:grpSpPr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D9A1850E-6907-42D1-A1B4-FC8BB10A47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143110" y="2991636"/>
                <a:ext cx="7395707" cy="97872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228577" indent="-228577">
                  <a:spcBef>
                    <a:spcPct val="30000"/>
                  </a:spcBef>
                  <a:buClr>
                    <a:schemeClr val="accent1"/>
                  </a:buClr>
                  <a:buFont typeface="Wingdings" pitchFamily="2" charset="2"/>
                  <a:buChar char="§"/>
                </a:pPr>
                <a:r>
                  <a:rPr lang="nb-NO" sz="1600">
                    <a:latin typeface="+mj-lt"/>
                    <a:cs typeface="Calibri" pitchFamily="34" charset="0"/>
                  </a:rPr>
                  <a:t>De fleste </a:t>
                </a:r>
                <a:r>
                  <a:rPr lang="nb-NO" sz="1600"/>
                  <a:t>uttrykker</a:t>
                </a:r>
                <a:r>
                  <a:rPr lang="nb-NO" sz="1600">
                    <a:latin typeface="+mj-lt"/>
                    <a:cs typeface="Calibri" pitchFamily="34" charset="0"/>
                  </a:rPr>
                  <a:t> at brukernes glemte passord er den største utfordring</a:t>
                </a:r>
              </a:p>
              <a:p>
                <a:pPr marL="228577" indent="-228577">
                  <a:spcBef>
                    <a:spcPct val="30000"/>
                  </a:spcBef>
                  <a:buClr>
                    <a:schemeClr val="accent1"/>
                  </a:buClr>
                  <a:buFont typeface="Wingdings" pitchFamily="2" charset="2"/>
                  <a:buChar char="§"/>
                </a:pPr>
                <a:r>
                  <a:rPr lang="nb-NO" sz="1600">
                    <a:latin typeface="+mj-lt"/>
                    <a:cs typeface="Calibri" pitchFamily="34" charset="0"/>
                  </a:rPr>
                  <a:t>Vedlikehold av brukerkatalogen er for de fleste for komplisert</a:t>
                </a:r>
              </a:p>
              <a:p>
                <a:pPr marL="228577" indent="-228577">
                  <a:spcBef>
                    <a:spcPct val="30000"/>
                  </a:spcBef>
                  <a:buClr>
                    <a:schemeClr val="accent1"/>
                  </a:buClr>
                  <a:buFont typeface="Wingdings" pitchFamily="2" charset="2"/>
                  <a:buChar char="§"/>
                </a:pPr>
                <a:r>
                  <a:rPr lang="nb-NO" sz="1600">
                    <a:latin typeface="+mj-lt"/>
                    <a:cs typeface="Calibri" pitchFamily="34" charset="0"/>
                  </a:rPr>
                  <a:t>Behov for integrasjon mot HRM-/Lønnssystem og «vasking» mot off. </a:t>
                </a:r>
                <a:r>
                  <a:rPr lang="nb-NO" sz="1600" err="1">
                    <a:latin typeface="+mj-lt"/>
                    <a:cs typeface="Calibri" pitchFamily="34" charset="0"/>
                  </a:rPr>
                  <a:t>reg</a:t>
                </a:r>
                <a:r>
                  <a:rPr lang="nb-NO" sz="1600">
                    <a:latin typeface="+mj-lt"/>
                    <a:cs typeface="Calibri" pitchFamily="34" charset="0"/>
                  </a:rPr>
                  <a:t>. </a:t>
                </a: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EE7ADF74-12B1-457F-8D18-EC67798697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533090" y="3027425"/>
                <a:ext cx="3612522" cy="907150"/>
              </a:xfrm>
              <a:prstGeom prst="roundRect">
                <a:avLst/>
              </a:prstGeom>
              <a:solidFill>
                <a:schemeClr val="bg2"/>
              </a:solidFill>
              <a:ln w="19050" algn="ctr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 marL="808038" algn="ctr">
                  <a:spcBef>
                    <a:spcPct val="30000"/>
                  </a:spcBef>
                </a:pPr>
                <a:r>
                  <a:rPr lang="nb-NO" sz="2133" b="1">
                    <a:solidFill>
                      <a:schemeClr val="accent1"/>
                    </a:solidFill>
                    <a:latin typeface="+mj-lt"/>
                    <a:cs typeface="Calibri" pitchFamily="34" charset="0"/>
                  </a:rPr>
                  <a:t>Effektivisering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C0DD53-FDBB-4DC8-9F75-ECEBA87D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819" y="3147275"/>
              <a:ext cx="667450" cy="66745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6E9073-A1D9-418E-B0FA-9D4D9705FDAB}"/>
              </a:ext>
            </a:extLst>
          </p:cNvPr>
          <p:cNvGrpSpPr/>
          <p:nvPr/>
        </p:nvGrpSpPr>
        <p:grpSpPr>
          <a:xfrm>
            <a:off x="4503110" y="6198983"/>
            <a:ext cx="11005727" cy="978729"/>
            <a:chOff x="4533090" y="6024752"/>
            <a:chExt cx="11005727" cy="978729"/>
          </a:xfrm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14C0700C-1259-4FEA-8B1D-03D8B1AC04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33090" y="6060542"/>
              <a:ext cx="3612522" cy="907150"/>
            </a:xfrm>
            <a:prstGeom prst="roundRect">
              <a:avLst/>
            </a:prstGeom>
            <a:solidFill>
              <a:schemeClr val="bg2"/>
            </a:solidFill>
            <a:ln w="19050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 marL="808038" algn="ctr">
                <a:spcBef>
                  <a:spcPct val="30000"/>
                </a:spcBef>
              </a:pPr>
              <a:r>
                <a:rPr lang="nb-NO" sz="2133" b="1">
                  <a:solidFill>
                    <a:schemeClr val="accent1"/>
                  </a:solidFill>
                  <a:latin typeface="+mj-lt"/>
                  <a:cs typeface="Calibri" pitchFamily="34" charset="0"/>
                </a:rPr>
                <a:t>Standardisering</a:t>
              </a:r>
            </a:p>
          </p:txBody>
        </p:sp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0D5B4D51-475E-4560-9674-A6FEE7B8A5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55848" y="6024752"/>
              <a:ext cx="7382969" cy="9787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228577" indent="-228577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nb-NO" sz="1600">
                  <a:latin typeface="+mj-lt"/>
                  <a:cs typeface="Calibri" pitchFamily="34" charset="0"/>
                </a:rPr>
                <a:t>Semantisk – felles begrep og definisjoner</a:t>
              </a:r>
            </a:p>
            <a:p>
              <a:pPr marL="228577" indent="-228577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nb-NO" sz="1600">
                  <a:latin typeface="+mj-lt"/>
                  <a:cs typeface="Calibri" pitchFamily="34" charset="0"/>
                </a:rPr>
                <a:t>Teknisk – felles innlogging og felles nasjonal identitet (ID kort?)</a:t>
              </a:r>
            </a:p>
            <a:p>
              <a:pPr marL="228577" indent="-228577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nb-NO" sz="1600">
                  <a:latin typeface="+mj-lt"/>
                  <a:cs typeface="Calibri" pitchFamily="34" charset="0"/>
                </a:rPr>
                <a:t>Organisatorisk – få alle på et felles nivå </a:t>
              </a:r>
              <a:r>
                <a:rPr lang="nb-NO" sz="1600" err="1">
                  <a:latin typeface="+mj-lt"/>
                  <a:cs typeface="Calibri" pitchFamily="34" charset="0"/>
                </a:rPr>
                <a:t>mtp</a:t>
              </a:r>
              <a:r>
                <a:rPr lang="nb-NO" sz="1600">
                  <a:latin typeface="+mj-lt"/>
                  <a:cs typeface="Calibri" pitchFamily="34" charset="0"/>
                </a:rPr>
                <a:t>. sikkerhetskrav og kvalitet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B9AC1C9-79DF-46D5-92E2-50FF9835F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819" y="6180392"/>
              <a:ext cx="667450" cy="66745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C402C6-8E46-46BE-BAF3-6500DC92157B}"/>
              </a:ext>
            </a:extLst>
          </p:cNvPr>
          <p:cNvGrpSpPr/>
          <p:nvPr/>
        </p:nvGrpSpPr>
        <p:grpSpPr>
          <a:xfrm>
            <a:off x="4503110" y="7672838"/>
            <a:ext cx="10227853" cy="978729"/>
            <a:chOff x="4533090" y="7370499"/>
            <a:chExt cx="10227853" cy="978729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DEF199D1-6855-4864-82CC-681320FA68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33090" y="7406288"/>
              <a:ext cx="3612522" cy="907150"/>
            </a:xfrm>
            <a:prstGeom prst="roundRect">
              <a:avLst/>
            </a:prstGeom>
            <a:solidFill>
              <a:schemeClr val="bg2"/>
            </a:solidFill>
            <a:ln w="19050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 marL="808038" algn="ctr">
                <a:spcBef>
                  <a:spcPct val="30000"/>
                </a:spcBef>
              </a:pPr>
              <a:r>
                <a:rPr lang="nb-NO" sz="2133" b="1">
                  <a:solidFill>
                    <a:schemeClr val="accent1"/>
                  </a:solidFill>
                  <a:latin typeface="+mj-lt"/>
                  <a:cs typeface="Calibri" pitchFamily="34" charset="0"/>
                </a:rPr>
                <a:t>Brukeropplevelse</a:t>
              </a: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02CE9081-DBF8-4133-9FC6-7576F7AB93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43110" y="7370499"/>
              <a:ext cx="6617833" cy="9787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228577" indent="-228577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nb-NO" sz="1600">
                  <a:latin typeface="+mj-lt"/>
                  <a:cs typeface="Calibri" pitchFamily="34" charset="0"/>
                </a:rPr>
                <a:t>Raskt, enkelt, sikkert, sømløst og mobilt gjennom føderering og SSO </a:t>
              </a:r>
            </a:p>
            <a:p>
              <a:pPr marL="228577" indent="-228577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nb-NO" sz="1600">
                  <a:latin typeface="+mj-lt"/>
                  <a:cs typeface="Calibri" pitchFamily="34" charset="0"/>
                </a:rPr>
                <a:t>Passordfri fremtid</a:t>
              </a:r>
            </a:p>
            <a:p>
              <a:pPr marL="228577" indent="-228577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nb-NO" sz="1600">
                  <a:latin typeface="+mj-lt"/>
                  <a:cs typeface="Calibri" pitchFamily="34" charset="0"/>
                </a:rPr>
                <a:t>Skepsis til bruk av «privat ID»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DD87545-DF65-4DCE-A179-B4AEA1B52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790" y="7507109"/>
              <a:ext cx="705509" cy="705509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3C6D6EA-FAEC-40A4-85EA-1C77594741C0}"/>
              </a:ext>
            </a:extLst>
          </p:cNvPr>
          <p:cNvGrpSpPr/>
          <p:nvPr/>
        </p:nvGrpSpPr>
        <p:grpSpPr>
          <a:xfrm>
            <a:off x="4503109" y="1777415"/>
            <a:ext cx="10323385" cy="978729"/>
            <a:chOff x="4533089" y="1475076"/>
            <a:chExt cx="10323385" cy="978729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1AA6E58-4477-416D-9394-ED251D8197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55848" y="1475076"/>
              <a:ext cx="6700626" cy="9787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228577" indent="-228577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nb-NO" sz="1600">
                  <a:latin typeface="+mj-lt"/>
                  <a:cs typeface="Calibri" pitchFamily="34" charset="0"/>
                </a:rPr>
                <a:t>Innføre </a:t>
              </a:r>
              <a:r>
                <a:rPr lang="nb-NO" sz="1600" err="1">
                  <a:latin typeface="+mj-lt"/>
                  <a:cs typeface="Calibri" pitchFamily="34" charset="0"/>
                </a:rPr>
                <a:t>tofaktorautentisering</a:t>
              </a:r>
              <a:r>
                <a:rPr lang="nb-NO" sz="1600">
                  <a:latin typeface="+mj-lt"/>
                  <a:cs typeface="Calibri" pitchFamily="34" charset="0"/>
                </a:rPr>
                <a:t>, </a:t>
              </a:r>
              <a:r>
                <a:rPr lang="nb-NO" sz="1600" err="1">
                  <a:latin typeface="+mj-lt"/>
                  <a:cs typeface="Calibri" pitchFamily="34" charset="0"/>
                </a:rPr>
                <a:t>multifaktorautentisering</a:t>
              </a:r>
              <a:r>
                <a:rPr lang="nb-NO" sz="1600">
                  <a:latin typeface="+mj-lt"/>
                  <a:cs typeface="Calibri" pitchFamily="34" charset="0"/>
                </a:rPr>
                <a:t> eller nivå 4</a:t>
              </a:r>
            </a:p>
            <a:p>
              <a:pPr marL="228577" indent="-228577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nb-NO" sz="1600">
                  <a:latin typeface="+mj-lt"/>
                  <a:cs typeface="Calibri" pitchFamily="34" charset="0"/>
                </a:rPr>
                <a:t>Største utfordring er kultur og kompetanse </a:t>
              </a:r>
              <a:r>
                <a:rPr lang="nb-NO" sz="1600">
                  <a:latin typeface="+mj-lt"/>
                  <a:cs typeface="Calibri" pitchFamily="34" charset="0"/>
                  <a:sym typeface="Wingdings" panose="05000000000000000000" pitchFamily="2" charset="2"/>
                </a:rPr>
                <a:t></a:t>
              </a:r>
              <a:r>
                <a:rPr lang="nb-NO" sz="1600">
                  <a:latin typeface="+mj-lt"/>
                  <a:cs typeface="Calibri" pitchFamily="34" charset="0"/>
                </a:rPr>
                <a:t> behov for opplæring</a:t>
              </a:r>
            </a:p>
            <a:p>
              <a:pPr marL="228577" indent="-228577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nb-NO" sz="1600">
                  <a:latin typeface="+mj-lt"/>
                  <a:cs typeface="Calibri" pitchFamily="34" charset="0"/>
                </a:rPr>
                <a:t>Menneskelig sikkerhetsrisiko med for eks. </a:t>
              </a:r>
              <a:r>
                <a:rPr lang="nb-NO" sz="1600" err="1">
                  <a:latin typeface="+mj-lt"/>
                  <a:cs typeface="Calibri" pitchFamily="34" charset="0"/>
                </a:rPr>
                <a:t>phishing</a:t>
              </a:r>
              <a:r>
                <a:rPr lang="nb-NO" sz="1600">
                  <a:latin typeface="+mj-lt"/>
                  <a:cs typeface="Calibri" pitchFamily="34" charset="0"/>
                </a:rPr>
                <a:t> 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3ECBFA3-5726-476B-942A-D24DB40E3C65}"/>
                </a:ext>
              </a:extLst>
            </p:cNvPr>
            <p:cNvGrpSpPr/>
            <p:nvPr/>
          </p:nvGrpSpPr>
          <p:grpSpPr>
            <a:xfrm>
              <a:off x="4533089" y="1510866"/>
              <a:ext cx="3589508" cy="907150"/>
              <a:chOff x="4533089" y="1510866"/>
              <a:chExt cx="3589508" cy="90715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2724FC4-425C-4336-9E8D-513B3672C1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533089" y="1510866"/>
                <a:ext cx="3589508" cy="907150"/>
              </a:xfrm>
              <a:prstGeom prst="roundRect">
                <a:avLst/>
              </a:prstGeom>
              <a:solidFill>
                <a:schemeClr val="bg2"/>
              </a:solidFill>
              <a:ln w="19050" algn="ctr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/>
              <a:lstStyle/>
              <a:p>
                <a:pPr marL="808038" algn="ctr">
                  <a:spcBef>
                    <a:spcPct val="30000"/>
                  </a:spcBef>
                </a:pPr>
                <a:r>
                  <a:rPr lang="nb-NO" sz="2133" b="1">
                    <a:solidFill>
                      <a:schemeClr val="accent1"/>
                    </a:solidFill>
                    <a:latin typeface="+mj-lt"/>
                    <a:cs typeface="Calibri" pitchFamily="34" charset="0"/>
                  </a:rPr>
                  <a:t>Høyere sikkerhet</a:t>
                </a: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6CE0EAF-1D33-42FA-A7AB-539F84AD06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4158" y="1661055"/>
                <a:ext cx="606773" cy="606773"/>
              </a:xfrm>
              <a:prstGeom prst="rect">
                <a:avLst/>
              </a:prstGeom>
            </p:spPr>
          </p:pic>
        </p:grpSp>
      </p:grpSp>
      <p:sp>
        <p:nvSpPr>
          <p:cNvPr id="34" name="Slide Number Placeholder 4">
            <a:extLst>
              <a:ext uri="{FF2B5EF4-FFF2-40B4-BE49-F238E27FC236}">
                <a16:creationId xmlns:a16="http://schemas.microsoft.com/office/drawing/2014/main" id="{ABE9A898-A0AF-4A28-84BC-3FE349C6DED2}"/>
              </a:ext>
            </a:extLst>
          </p:cNvPr>
          <p:cNvSpPr txBox="1">
            <a:spLocks/>
          </p:cNvSpPr>
          <p:nvPr/>
        </p:nvSpPr>
        <p:spPr>
          <a:xfrm>
            <a:off x="14741164" y="8897779"/>
            <a:ext cx="411708" cy="246221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975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9949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4924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9899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74874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49848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4823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99798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51DFAA-887F-4071-8EAD-E8CA316FCF06}" type="slidenum">
              <a:rPr lang="nb-NO" sz="1400" smtClean="0"/>
              <a:pPr/>
              <a:t>42</a:t>
            </a:fld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428853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ED932B-889D-43D5-BA46-4CA71D1E7B7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ED932B-889D-43D5-BA46-4CA71D1E7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3845D93-B4C4-48DE-A1AD-FF42FB2922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b-NO" sz="450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3" name="Bilde 6">
            <a:extLst>
              <a:ext uri="{FF2B5EF4-FFF2-40B4-BE49-F238E27FC236}">
                <a16:creationId xmlns:a16="http://schemas.microsoft.com/office/drawing/2014/main" id="{E57490F7-842F-4504-964E-4E5EDDD982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4852"/>
          <a:stretch/>
        </p:blipFill>
        <p:spPr>
          <a:xfrm>
            <a:off x="482759" y="1860970"/>
            <a:ext cx="9788583" cy="83405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580B3B7-9953-49BD-922C-04BCF8CE2D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466" r="49666"/>
          <a:stretch/>
        </p:blipFill>
        <p:spPr>
          <a:xfrm>
            <a:off x="809384" y="2815359"/>
            <a:ext cx="5280648" cy="50475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492863-D48C-4557-A85F-51F6741A1629}"/>
              </a:ext>
            </a:extLst>
          </p:cNvPr>
          <p:cNvGrpSpPr/>
          <p:nvPr/>
        </p:nvGrpSpPr>
        <p:grpSpPr>
          <a:xfrm>
            <a:off x="6904264" y="3411344"/>
            <a:ext cx="2210752" cy="2321312"/>
            <a:chOff x="7310858" y="3394896"/>
            <a:chExt cx="2210752" cy="2321312"/>
          </a:xfrm>
        </p:grpSpPr>
        <p:sp>
          <p:nvSpPr>
            <p:cNvPr id="8" name="Pil: vinkeltegn 7">
              <a:extLst>
                <a:ext uri="{FF2B5EF4-FFF2-40B4-BE49-F238E27FC236}">
                  <a16:creationId xmlns:a16="http://schemas.microsoft.com/office/drawing/2014/main" id="{CE007CEF-898F-4F19-956B-7B20CE488FB5}"/>
                </a:ext>
              </a:extLst>
            </p:cNvPr>
            <p:cNvSpPr/>
            <p:nvPr/>
          </p:nvSpPr>
          <p:spPr>
            <a:xfrm>
              <a:off x="7310858" y="3394896"/>
              <a:ext cx="1215914" cy="2321312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Pil: vinkeltegn 8">
              <a:extLst>
                <a:ext uri="{FF2B5EF4-FFF2-40B4-BE49-F238E27FC236}">
                  <a16:creationId xmlns:a16="http://schemas.microsoft.com/office/drawing/2014/main" id="{B325C4CD-0239-4EF6-8BB3-81B33892B0BF}"/>
                </a:ext>
              </a:extLst>
            </p:cNvPr>
            <p:cNvSpPr/>
            <p:nvPr/>
          </p:nvSpPr>
          <p:spPr>
            <a:xfrm>
              <a:off x="8305696" y="3394896"/>
              <a:ext cx="1215914" cy="2321312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F37AC5-6353-4EBE-B2AD-6F00FD2F729A}"/>
              </a:ext>
            </a:extLst>
          </p:cNvPr>
          <p:cNvSpPr txBox="1">
            <a:spLocks/>
          </p:cNvSpPr>
          <p:nvPr/>
        </p:nvSpPr>
        <p:spPr>
          <a:xfrm>
            <a:off x="9700099" y="2388811"/>
            <a:ext cx="6232150" cy="4366377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3200"/>
              <a:t>Etablere støtte for autentisering av ansatte i ID-porten</a:t>
            </a:r>
          </a:p>
          <a:p>
            <a:r>
              <a:rPr lang="nb-NO" sz="3200"/>
              <a:t>Etablere støtte for autorisasjon ved å  kombinere autentisering med informasjon fra andre produkter/autorative register</a:t>
            </a:r>
          </a:p>
          <a:p>
            <a:r>
              <a:rPr lang="nb-NO" sz="3200"/>
              <a:t>Behov tas inn i arbeidet med </a:t>
            </a:r>
            <a:br>
              <a:rPr lang="nb-NO" sz="3200"/>
            </a:br>
            <a:r>
              <a:rPr lang="nb-NO" sz="3200"/>
              <a:t>revisjon av produktstrategi</a:t>
            </a:r>
          </a:p>
          <a:p>
            <a:r>
              <a:rPr lang="nb-NO" sz="3200"/>
              <a:t>Følge opp arkitektur gjennom arbeidet med nasjonal arkitektur</a:t>
            </a:r>
          </a:p>
          <a:p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5D8ADD1-B9D5-4BA2-9564-793B50050D39}"/>
              </a:ext>
            </a:extLst>
          </p:cNvPr>
          <p:cNvSpPr txBox="1"/>
          <p:nvPr/>
        </p:nvSpPr>
        <p:spPr>
          <a:xfrm>
            <a:off x="6675115" y="5999738"/>
            <a:ext cx="1215914" cy="5207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11" name="Tittel 11">
            <a:extLst>
              <a:ext uri="{FF2B5EF4-FFF2-40B4-BE49-F238E27FC236}">
                <a16:creationId xmlns:a16="http://schemas.microsoft.com/office/drawing/2014/main" id="{43BAF75E-C023-4653-AFAB-13B86715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84" y="1281048"/>
            <a:ext cx="11701463" cy="692497"/>
          </a:xfrm>
        </p:spPr>
        <p:txBody>
          <a:bodyPr>
            <a:normAutofit/>
          </a:bodyPr>
          <a:lstStyle/>
          <a:p>
            <a:r>
              <a:rPr lang="nb-NO" sz="4500" dirty="0"/>
              <a:t>Anbefaling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45F2261-BEDA-46E6-A145-1C0174B13C4C}"/>
              </a:ext>
            </a:extLst>
          </p:cNvPr>
          <p:cNvSpPr txBox="1">
            <a:spLocks/>
          </p:cNvSpPr>
          <p:nvPr/>
        </p:nvSpPr>
        <p:spPr>
          <a:xfrm>
            <a:off x="14771144" y="8595440"/>
            <a:ext cx="411708" cy="246221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975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9949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4924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9899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74874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49848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4823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99798" algn="l" defTabSz="1149949" rtl="0" eaLnBrk="1" latinLnBrk="0" hangingPunct="1"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51DFAA-887F-4071-8EAD-E8CA316FCF06}" type="slidenum">
              <a:rPr lang="nb-NO" sz="1400" smtClean="0"/>
              <a:pPr/>
              <a:t>43</a:t>
            </a:fld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12822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2CA35D1-F6E5-2D43-9A5B-58085CEFB348}"/>
              </a:ext>
            </a:extLst>
          </p:cNvPr>
          <p:cNvSpPr/>
          <p:nvPr/>
        </p:nvSpPr>
        <p:spPr>
          <a:xfrm>
            <a:off x="7501871" y="649655"/>
            <a:ext cx="4769755" cy="691395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019"/>
          </a:p>
        </p:txBody>
      </p:sp>
      <p:pic>
        <p:nvPicPr>
          <p:cNvPr id="3" name="Bilde 4">
            <a:extLst>
              <a:ext uri="{FF2B5EF4-FFF2-40B4-BE49-F238E27FC236}">
                <a16:creationId xmlns:a16="http://schemas.microsoft.com/office/drawing/2014/main" id="{A886EF06-F2CC-5547-8809-5C55F37063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6"/>
          <a:stretch/>
        </p:blipFill>
        <p:spPr>
          <a:xfrm>
            <a:off x="2031207" y="3109792"/>
            <a:ext cx="1797804" cy="2044569"/>
          </a:xfrm>
          <a:prstGeom prst="rect">
            <a:avLst/>
          </a:prstGeom>
        </p:spPr>
      </p:pic>
      <p:pic>
        <p:nvPicPr>
          <p:cNvPr id="5" name="Bilde 43" descr="Et bilde som inneholder skilt, klokke&#10;&#10;Automatisk generert beskrivelse">
            <a:extLst>
              <a:ext uri="{FF2B5EF4-FFF2-40B4-BE49-F238E27FC236}">
                <a16:creationId xmlns:a16="http://schemas.microsoft.com/office/drawing/2014/main" id="{A1BE0CA7-E441-1140-9C77-06638187A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5" y="1709677"/>
            <a:ext cx="1573244" cy="1573244"/>
          </a:xfrm>
          <a:prstGeom prst="rect">
            <a:avLst/>
          </a:prstGeom>
        </p:spPr>
      </p:pic>
      <p:pic>
        <p:nvPicPr>
          <p:cNvPr id="6" name="Bilde 43" descr="Et bilde som inneholder skilt, klokke&#10;&#10;Automatisk generert beskrivelse">
            <a:extLst>
              <a:ext uri="{FF2B5EF4-FFF2-40B4-BE49-F238E27FC236}">
                <a16:creationId xmlns:a16="http://schemas.microsoft.com/office/drawing/2014/main" id="{04158BEC-A6DC-CA4A-8346-6F52670498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09" y="3351907"/>
            <a:ext cx="1573244" cy="1573244"/>
          </a:xfrm>
          <a:prstGeom prst="rect">
            <a:avLst/>
          </a:prstGeom>
        </p:spPr>
      </p:pic>
      <p:pic>
        <p:nvPicPr>
          <p:cNvPr id="7" name="Bilde 43" descr="Et bilde som inneholder skilt, klokke&#10;&#10;Automatisk generert beskrivelse">
            <a:extLst>
              <a:ext uri="{FF2B5EF4-FFF2-40B4-BE49-F238E27FC236}">
                <a16:creationId xmlns:a16="http://schemas.microsoft.com/office/drawing/2014/main" id="{DA0B3F4A-E0D7-2446-891C-5842F8666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365" y="5622685"/>
            <a:ext cx="1573244" cy="1573244"/>
          </a:xfrm>
          <a:prstGeom prst="rect">
            <a:avLst/>
          </a:prstGeom>
        </p:spPr>
      </p:pic>
      <p:grpSp>
        <p:nvGrpSpPr>
          <p:cNvPr id="8" name="Gruppe 14">
            <a:extLst>
              <a:ext uri="{FF2B5EF4-FFF2-40B4-BE49-F238E27FC236}">
                <a16:creationId xmlns:a16="http://schemas.microsoft.com/office/drawing/2014/main" id="{50F25928-7257-C54F-BE2A-E8C482ED3863}"/>
              </a:ext>
            </a:extLst>
          </p:cNvPr>
          <p:cNvGrpSpPr/>
          <p:nvPr/>
        </p:nvGrpSpPr>
        <p:grpSpPr>
          <a:xfrm>
            <a:off x="9084301" y="7762465"/>
            <a:ext cx="977741" cy="889859"/>
            <a:chOff x="13132130" y="1033845"/>
            <a:chExt cx="965395" cy="878056"/>
          </a:xfrm>
          <a:solidFill>
            <a:schemeClr val="accent3"/>
          </a:solidFill>
        </p:grpSpPr>
        <p:sp>
          <p:nvSpPr>
            <p:cNvPr id="9" name="Magnetplate 15">
              <a:extLst>
                <a:ext uri="{FF2B5EF4-FFF2-40B4-BE49-F238E27FC236}">
                  <a16:creationId xmlns:a16="http://schemas.microsoft.com/office/drawing/2014/main" id="{4402EA41-EFCC-9E49-A6A9-3FA611F8EF7F}"/>
                </a:ext>
              </a:extLst>
            </p:cNvPr>
            <p:cNvSpPr/>
            <p:nvPr/>
          </p:nvSpPr>
          <p:spPr>
            <a:xfrm>
              <a:off x="13132130" y="1510327"/>
              <a:ext cx="963460" cy="401574"/>
            </a:xfrm>
            <a:prstGeom prst="flowChartMagneticDisk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99"/>
            </a:p>
          </p:txBody>
        </p:sp>
        <p:sp>
          <p:nvSpPr>
            <p:cNvPr id="10" name="Magnetplate 16">
              <a:extLst>
                <a:ext uri="{FF2B5EF4-FFF2-40B4-BE49-F238E27FC236}">
                  <a16:creationId xmlns:a16="http://schemas.microsoft.com/office/drawing/2014/main" id="{4D0B52E7-49F4-CD4E-93B5-C345AD8C26C4}"/>
                </a:ext>
              </a:extLst>
            </p:cNvPr>
            <p:cNvSpPr/>
            <p:nvPr/>
          </p:nvSpPr>
          <p:spPr>
            <a:xfrm>
              <a:off x="13134065" y="1271584"/>
              <a:ext cx="963460" cy="401574"/>
            </a:xfrm>
            <a:prstGeom prst="flowChartMagneticDisk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99"/>
            </a:p>
          </p:txBody>
        </p:sp>
        <p:sp>
          <p:nvSpPr>
            <p:cNvPr id="11" name="Magnetplate 17">
              <a:extLst>
                <a:ext uri="{FF2B5EF4-FFF2-40B4-BE49-F238E27FC236}">
                  <a16:creationId xmlns:a16="http://schemas.microsoft.com/office/drawing/2014/main" id="{AB1916E7-22AF-CC47-9ED4-7D3D26FA3A76}"/>
                </a:ext>
              </a:extLst>
            </p:cNvPr>
            <p:cNvSpPr/>
            <p:nvPr/>
          </p:nvSpPr>
          <p:spPr>
            <a:xfrm>
              <a:off x="13132130" y="1033845"/>
              <a:ext cx="963460" cy="401574"/>
            </a:xfrm>
            <a:prstGeom prst="flowChartMagneticDisk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99"/>
            </a:p>
          </p:txBody>
        </p:sp>
      </p:grpSp>
      <p:pic>
        <p:nvPicPr>
          <p:cNvPr id="12" name="Bilde 59">
            <a:extLst>
              <a:ext uri="{FF2B5EF4-FFF2-40B4-BE49-F238E27FC236}">
                <a16:creationId xmlns:a16="http://schemas.microsoft.com/office/drawing/2014/main" id="{35297680-FB58-4645-9959-45C5979C74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869" y="4479167"/>
            <a:ext cx="1420211" cy="141821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2D7E8E5-A0D1-2640-9A46-C80FC8F37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r="16876"/>
          <a:stretch/>
        </p:blipFill>
        <p:spPr bwMode="auto">
          <a:xfrm>
            <a:off x="7824802" y="1736365"/>
            <a:ext cx="1476555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239865D-47A6-D546-922C-94710DFF61F4}"/>
              </a:ext>
            </a:extLst>
          </p:cNvPr>
          <p:cNvSpPr/>
          <p:nvPr/>
        </p:nvSpPr>
        <p:spPr>
          <a:xfrm>
            <a:off x="8618858" y="5741174"/>
            <a:ext cx="1908627" cy="13506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3019">
                <a:solidFill>
                  <a:schemeClr val="tx1"/>
                </a:solidFill>
              </a:rPr>
              <a:t>Ansatt-porten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AB19D47-D4F2-3D43-ACAD-2A8C18B7218C}"/>
              </a:ext>
            </a:extLst>
          </p:cNvPr>
          <p:cNvSpPr/>
          <p:nvPr/>
        </p:nvSpPr>
        <p:spPr>
          <a:xfrm>
            <a:off x="10268563" y="3148466"/>
            <a:ext cx="1720335" cy="58768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O" sz="3019"/>
              <a:t>SSO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46E2CD-19C9-D641-8753-BF0CCD716E1F}"/>
              </a:ext>
            </a:extLst>
          </p:cNvPr>
          <p:cNvSpPr txBox="1"/>
          <p:nvPr/>
        </p:nvSpPr>
        <p:spPr>
          <a:xfrm>
            <a:off x="7944137" y="3136539"/>
            <a:ext cx="1151277" cy="556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019"/>
              <a:t>OIDC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2E47F5-CAAC-4740-ACBB-56BF5EA1CA25}"/>
              </a:ext>
            </a:extLst>
          </p:cNvPr>
          <p:cNvSpPr txBox="1"/>
          <p:nvPr/>
        </p:nvSpPr>
        <p:spPr>
          <a:xfrm>
            <a:off x="9671528" y="4710373"/>
            <a:ext cx="1237839" cy="556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019"/>
              <a:t>SAML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9F163ECA-5F65-0B42-834D-66ABFC1B7E18}"/>
              </a:ext>
            </a:extLst>
          </p:cNvPr>
          <p:cNvCxnSpPr>
            <a:cxnSpLocks/>
            <a:stCxn id="22" idx="3"/>
            <a:endCxn id="12" idx="1"/>
          </p:cNvCxnSpPr>
          <p:nvPr/>
        </p:nvCxnSpPr>
        <p:spPr>
          <a:xfrm>
            <a:off x="10924224" y="4138530"/>
            <a:ext cx="1811645" cy="1049743"/>
          </a:xfrm>
          <a:prstGeom prst="bentConnector3">
            <a:avLst/>
          </a:prstGeom>
          <a:ln w="444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C502F47C-FDDB-6E42-A903-C2B108F2C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8" t="11280" r="19127"/>
          <a:stretch/>
        </p:blipFill>
        <p:spPr bwMode="auto">
          <a:xfrm>
            <a:off x="9573172" y="3463189"/>
            <a:ext cx="1351052" cy="13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0A45C835-9CBB-3F40-8166-2593D9BCD395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 flipV="1">
            <a:off x="10527485" y="5188272"/>
            <a:ext cx="2208384" cy="1228243"/>
          </a:xfrm>
          <a:prstGeom prst="bentConnector3">
            <a:avLst>
              <a:gd name="adj1" fmla="val 59201"/>
            </a:avLst>
          </a:prstGeom>
          <a:ln w="444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D9153EC-E5C8-8741-8E82-6AFF2B329BB0}"/>
              </a:ext>
            </a:extLst>
          </p:cNvPr>
          <p:cNvSpPr txBox="1"/>
          <p:nvPr/>
        </p:nvSpPr>
        <p:spPr>
          <a:xfrm>
            <a:off x="12317244" y="5583664"/>
            <a:ext cx="2115671" cy="1021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3019"/>
              <a:t>eID-leverandør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F4590A91-BC74-6041-BE90-924771DD4A0E}"/>
              </a:ext>
            </a:extLst>
          </p:cNvPr>
          <p:cNvCxnSpPr>
            <a:cxnSpLocks/>
            <a:stCxn id="22" idx="0"/>
            <a:endCxn id="13" idx="3"/>
          </p:cNvCxnSpPr>
          <p:nvPr/>
        </p:nvCxnSpPr>
        <p:spPr>
          <a:xfrm rot="16200000" flipV="1">
            <a:off x="9292220" y="2506710"/>
            <a:ext cx="965617" cy="947341"/>
          </a:xfrm>
          <a:prstGeom prst="bentConnector2">
            <a:avLst/>
          </a:prstGeom>
          <a:ln w="444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F5909B69-1F03-5147-873C-475A1AB00D55}"/>
              </a:ext>
            </a:extLst>
          </p:cNvPr>
          <p:cNvCxnSpPr>
            <a:cxnSpLocks/>
            <a:stCxn id="13" idx="1"/>
            <a:endCxn id="5" idx="3"/>
          </p:cNvCxnSpPr>
          <p:nvPr/>
        </p:nvCxnSpPr>
        <p:spPr>
          <a:xfrm rot="10800000">
            <a:off x="6749931" y="2496299"/>
            <a:ext cx="1074873" cy="1272"/>
          </a:xfrm>
          <a:prstGeom prst="bentConnector3">
            <a:avLst/>
          </a:prstGeom>
          <a:ln w="444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EB50E44C-3539-F842-AE68-3E5A1F2EB6CC}"/>
              </a:ext>
            </a:extLst>
          </p:cNvPr>
          <p:cNvCxnSpPr>
            <a:cxnSpLocks/>
            <a:stCxn id="22" idx="1"/>
            <a:endCxn id="6" idx="3"/>
          </p:cNvCxnSpPr>
          <p:nvPr/>
        </p:nvCxnSpPr>
        <p:spPr>
          <a:xfrm rot="10800000">
            <a:off x="6767455" y="4138530"/>
            <a:ext cx="2805719" cy="16933"/>
          </a:xfrm>
          <a:prstGeom prst="bentConnector3">
            <a:avLst/>
          </a:prstGeom>
          <a:ln w="444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E4789702-9E25-6F4F-A9FE-211233933693}"/>
              </a:ext>
            </a:extLst>
          </p:cNvPr>
          <p:cNvCxnSpPr>
            <a:cxnSpLocks/>
            <a:stCxn id="4" idx="2"/>
            <a:endCxn id="11" idx="1"/>
          </p:cNvCxnSpPr>
          <p:nvPr/>
        </p:nvCxnSpPr>
        <p:spPr>
          <a:xfrm rot="5400000">
            <a:off x="9237377" y="7426671"/>
            <a:ext cx="670611" cy="980"/>
          </a:xfrm>
          <a:prstGeom prst="bentConnector3">
            <a:avLst>
              <a:gd name="adj1" fmla="val 50000"/>
            </a:avLst>
          </a:prstGeom>
          <a:ln w="444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B64E9F37-787B-944C-8DBC-025DE0B59B14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>
          <a:xfrm>
            <a:off x="6735610" y="6409307"/>
            <a:ext cx="1883249" cy="7208"/>
          </a:xfrm>
          <a:prstGeom prst="bentConnector3">
            <a:avLst/>
          </a:prstGeom>
          <a:ln w="444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2F90DFF2-52FA-DC4E-B7D8-432778B218F4}"/>
              </a:ext>
            </a:extLst>
          </p:cNvPr>
          <p:cNvCxnSpPr>
            <a:cxnSpLocks/>
            <a:stCxn id="6" idx="1"/>
            <a:endCxn id="3" idx="3"/>
          </p:cNvCxnSpPr>
          <p:nvPr/>
        </p:nvCxnSpPr>
        <p:spPr>
          <a:xfrm rot="10800000">
            <a:off x="3829012" y="4132076"/>
            <a:ext cx="1365199" cy="6453"/>
          </a:xfrm>
          <a:prstGeom prst="bentConnector3">
            <a:avLst>
              <a:gd name="adj1" fmla="val 50000"/>
            </a:avLst>
          </a:prstGeom>
          <a:ln w="44450" cap="rnd">
            <a:prstDash val="sysDot"/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E0F102B6-47C6-E54B-A7D7-485FFBA2C5EB}"/>
              </a:ext>
            </a:extLst>
          </p:cNvPr>
          <p:cNvCxnSpPr>
            <a:cxnSpLocks/>
            <a:stCxn id="5" idx="1"/>
            <a:endCxn id="3" idx="3"/>
          </p:cNvCxnSpPr>
          <p:nvPr/>
        </p:nvCxnSpPr>
        <p:spPr>
          <a:xfrm rot="10800000" flipV="1">
            <a:off x="3829010" y="2496298"/>
            <a:ext cx="1347675" cy="1635777"/>
          </a:xfrm>
          <a:prstGeom prst="bentConnector3">
            <a:avLst>
              <a:gd name="adj1" fmla="val 50000"/>
            </a:avLst>
          </a:prstGeom>
          <a:ln w="44450" cap="rnd">
            <a:prstDash val="sysDot"/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C7F94707-823C-434B-88CB-EEEE96156685}"/>
              </a:ext>
            </a:extLst>
          </p:cNvPr>
          <p:cNvCxnSpPr>
            <a:cxnSpLocks/>
            <a:stCxn id="7" idx="1"/>
            <a:endCxn id="3" idx="3"/>
          </p:cNvCxnSpPr>
          <p:nvPr/>
        </p:nvCxnSpPr>
        <p:spPr>
          <a:xfrm rot="10800000">
            <a:off x="3829010" y="4132078"/>
            <a:ext cx="1333355" cy="2277231"/>
          </a:xfrm>
          <a:prstGeom prst="bentConnector3">
            <a:avLst>
              <a:gd name="adj1" fmla="val 50000"/>
            </a:avLst>
          </a:prstGeom>
          <a:ln w="44450" cap="rnd">
            <a:prstDash val="sysDot"/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B0CE0E1-504F-0346-92BE-3CEC4BDAAB20}"/>
              </a:ext>
            </a:extLst>
          </p:cNvPr>
          <p:cNvSpPr txBox="1"/>
          <p:nvPr/>
        </p:nvSpPr>
        <p:spPr>
          <a:xfrm>
            <a:off x="8183721" y="8556318"/>
            <a:ext cx="3214341" cy="556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19"/>
              <a:t>A</a:t>
            </a:r>
            <a:r>
              <a:rPr lang="en-NO" sz="3019"/>
              <a:t>utorativt register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D93560C-5549-AB42-81A7-7EB8C0079B33}"/>
              </a:ext>
            </a:extLst>
          </p:cNvPr>
          <p:cNvSpPr txBox="1"/>
          <p:nvPr/>
        </p:nvSpPr>
        <p:spPr>
          <a:xfrm>
            <a:off x="2112412" y="5057538"/>
            <a:ext cx="1983404" cy="241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19" err="1"/>
              <a:t>Innbygger</a:t>
            </a:r>
            <a:r>
              <a:rPr lang="en-GB" sz="3019"/>
              <a:t> / </a:t>
            </a:r>
            <a:r>
              <a:rPr lang="en-GB" sz="3019" err="1"/>
              <a:t>ansatt</a:t>
            </a:r>
            <a:r>
              <a:rPr lang="en-GB" sz="3019"/>
              <a:t> med </a:t>
            </a:r>
            <a:r>
              <a:rPr lang="en-GB" sz="3019" err="1"/>
              <a:t>personleg</a:t>
            </a:r>
            <a:r>
              <a:rPr lang="en-GB" sz="3019"/>
              <a:t> </a:t>
            </a:r>
            <a:r>
              <a:rPr lang="en-GB" sz="3019" err="1"/>
              <a:t>eID</a:t>
            </a:r>
            <a:endParaRPr lang="en-NO" sz="3019"/>
          </a:p>
        </p:txBody>
      </p:sp>
    </p:spTree>
    <p:extLst>
      <p:ext uri="{BB962C8B-B14F-4D97-AF65-F5344CB8AC3E}">
        <p14:creationId xmlns:p14="http://schemas.microsoft.com/office/powerpoint/2010/main" val="4008831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37B9-1C31-4A80-9CCA-DD94C87F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Virksomhetsidentiteter</a:t>
            </a:r>
          </a:p>
        </p:txBody>
      </p:sp>
      <p:graphicFrame>
        <p:nvGraphicFramePr>
          <p:cNvPr id="5" name="AgendaTable">
            <a:extLst>
              <a:ext uri="{FF2B5EF4-FFF2-40B4-BE49-F238E27FC236}">
                <a16:creationId xmlns:a16="http://schemas.microsoft.com/office/drawing/2014/main" id="{2FD1D5DF-3A57-4972-8D6C-D4A64B666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4272455"/>
              </p:ext>
            </p:extLst>
          </p:nvPr>
        </p:nvGraphicFramePr>
        <p:xfrm>
          <a:off x="2363788" y="2454274"/>
          <a:ext cx="12295186" cy="6508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5186">
                  <a:extLst>
                    <a:ext uri="{9D8B030D-6E8A-4147-A177-3AD203B41FA5}">
                      <a16:colId xmlns:a16="http://schemas.microsoft.com/office/drawing/2014/main" val="3342590356"/>
                    </a:ext>
                  </a:extLst>
                </a:gridCol>
              </a:tblGrid>
              <a:tr h="857185">
                <a:tc>
                  <a:txBody>
                    <a:bodyPr/>
                    <a:lstStyle/>
                    <a:p>
                      <a:pPr marL="457200" indent="-4572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ID-forvaltning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290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12190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Lovverk og rammer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74744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e-ID for alle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16051"/>
                  </a:ext>
                </a:extLst>
              </a:tr>
              <a:tr h="751204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Nye muligheter</a:t>
                      </a:r>
                    </a:p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Samarbeid Offentlig / Privat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374219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e-ID på tvers av landegrensene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49912"/>
                  </a:ext>
                </a:extLst>
              </a:tr>
              <a:tr h="984511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Ansatte i offentlig sektor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498605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dirty="0">
                          <a:solidFill>
                            <a:schemeClr val="bg1"/>
                          </a:solidFill>
                        </a:rPr>
                        <a:t>Virksomhetsidentiteter</a:t>
                      </a:r>
                      <a:endParaRPr lang="nb-NO" sz="32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644435"/>
                  </a:ext>
                </a:extLst>
              </a:tr>
            </a:tbl>
          </a:graphicData>
        </a:graphic>
      </p:graphicFrame>
      <p:sp>
        <p:nvSpPr>
          <p:cNvPr id="6" name="SlideType:Agenda" hidden="1">
            <a:extLst>
              <a:ext uri="{FF2B5EF4-FFF2-40B4-BE49-F238E27FC236}">
                <a16:creationId xmlns:a16="http://schemas.microsoft.com/office/drawing/2014/main" id="{857E4F6B-F880-4942-9547-04A6666546A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SlideType:Agenda" hidden="1">
            <a:extLst>
              <a:ext uri="{FF2B5EF4-FFF2-40B4-BE49-F238E27FC236}">
                <a16:creationId xmlns:a16="http://schemas.microsoft.com/office/drawing/2014/main" id="{B47A73A8-E158-44F3-8CAC-EAEF59D2CDA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SlideType:Agenda" hidden="1">
            <a:extLst>
              <a:ext uri="{FF2B5EF4-FFF2-40B4-BE49-F238E27FC236}">
                <a16:creationId xmlns:a16="http://schemas.microsoft.com/office/drawing/2014/main" id="{21B4FCE4-592A-4C33-9965-428538CCC06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932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7D3AE2-1F59-482C-8488-EB2FD260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266" dirty="0"/>
              <a:t>Hvorfor et tiltak innen virksomhetsidentiteter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A80E2F-5064-43F5-B04A-4A347BE9C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3" y="2840187"/>
            <a:ext cx="12295197" cy="5378039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Når vi skal dele data må vi vite hvem vi deler data med</a:t>
            </a:r>
          </a:p>
          <a:p>
            <a:r>
              <a:rPr lang="nb-NO" dirty="0"/>
              <a:t>Virksomhetssertifikat brukes til å autentisere eller kontrollere en virksomhets identitet</a:t>
            </a:r>
          </a:p>
          <a:p>
            <a:r>
              <a:rPr lang="nb-NO" sz="3733" dirty="0">
                <a:solidFill>
                  <a:srgbClr val="000000"/>
                </a:solidFill>
                <a:latin typeface="Calibri" panose="020F0502020204030204" pitchFamily="34" charset="0"/>
              </a:rPr>
              <a:t>Virksomhetssertifikater representer det øverste nivå i virksomheten og er basert på organisasjonsnummer. Det er øverste leder (eller den det er delegert til) som signerer på avtalen når et sertifikat skal utstedes.</a:t>
            </a:r>
          </a:p>
          <a:p>
            <a:r>
              <a:rPr lang="nb-NO" sz="3733" dirty="0"/>
              <a:t>Per i dag finnes det ingen standardisert måte å autentisere deler av en virksomhet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0769C75-6059-4210-A651-C2A4EDB6E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52" y="7380461"/>
            <a:ext cx="2674488" cy="176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6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47988D9-684C-4247-A46D-7C194FB69DD8}"/>
              </a:ext>
            </a:extLst>
          </p:cNvPr>
          <p:cNvGraphicFramePr/>
          <p:nvPr/>
        </p:nvGraphicFramePr>
        <p:xfrm>
          <a:off x="271454" y="2001251"/>
          <a:ext cx="9355080" cy="6070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23618CA5-26F9-45E6-B5D8-619C60CE73B3}"/>
              </a:ext>
            </a:extLst>
          </p:cNvPr>
          <p:cNvSpPr txBox="1">
            <a:spLocks/>
          </p:cNvSpPr>
          <p:nvPr/>
        </p:nvSpPr>
        <p:spPr>
          <a:xfrm>
            <a:off x="9682585" y="2113350"/>
            <a:ext cx="6337864" cy="5776123"/>
          </a:xfrm>
          <a:prstGeom prst="rect">
            <a:avLst/>
          </a:prstGeom>
        </p:spPr>
        <p:txBody>
          <a:bodyPr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1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7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1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Font typeface="Wingdings" panose="05000000000000000000" pitchFamily="2" charset="2"/>
              <a:buChar char="§"/>
            </a:pPr>
            <a:r>
              <a:rPr lang="nb-NO" sz="3466" dirty="0"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Utarbeide en referansearkitektur og beste praksis for autentisering og autorisasjon ved deling av data 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nb-NO" sz="3466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Vurdere om det er behov for å etablere nye nasjonale tillitstjenester som støtter behov som er identifisert og som gjør det mulig å benytte arkitekturmønstrene</a:t>
            </a:r>
            <a:endParaRPr lang="nb-NO" sz="3466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517F201-B14C-4CBD-B243-E2405F75B69A}"/>
              </a:ext>
            </a:extLst>
          </p:cNvPr>
          <p:cNvSpPr txBox="1">
            <a:spLocks/>
          </p:cNvSpPr>
          <p:nvPr/>
        </p:nvSpPr>
        <p:spPr>
          <a:xfrm>
            <a:off x="9542454" y="1257064"/>
            <a:ext cx="6697942" cy="692430"/>
          </a:xfrm>
          <a:prstGeom prst="rect">
            <a:avLst/>
          </a:prstGeom>
        </p:spPr>
        <p:txBody>
          <a:bodyPr/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266" b="1" dirty="0"/>
              <a:t>I </a:t>
            </a:r>
            <a:r>
              <a:rPr lang="nb-NO" sz="4266" b="1"/>
              <a:t>tiltaket skal vi</a:t>
            </a:r>
            <a:endParaRPr lang="nb-NO" sz="4266" b="1" dirty="0"/>
          </a:p>
        </p:txBody>
      </p:sp>
    </p:spTree>
    <p:extLst>
      <p:ext uri="{BB962C8B-B14F-4D97-AF65-F5344CB8AC3E}">
        <p14:creationId xmlns:p14="http://schemas.microsoft.com/office/powerpoint/2010/main" val="18771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graphicEl>
                                              <a:dgm id="{A5205435-F5DF-430A-9CC6-9DD230AF8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graphicEl>
                                              <a:dgm id="{A5205435-F5DF-430A-9CC6-9DD230AF8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72A57AC-5038-4292-9270-D5EDD85F81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2564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72A57AC-5038-4292-9270-D5EDD85F8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7" y="2564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73DDBB1C-4514-4E8E-8D53-30610583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Leveranser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811239-EEA6-4212-BA05-47D2066EB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nb-NO" sz="2666" b="1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En innsiktsrapport basert på en behovsanalyse hos maskinportens brukere og andre sektortjenester. </a:t>
            </a:r>
            <a:br>
              <a:rPr lang="nb-NO" sz="2666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2666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Denne skal danne grunnlaget for å spisse omfanget av referansearkitektur og anbefalinger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nb-NO" sz="2666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En referansearkitektur for håndtering av identiteter i deling av data som gir bedre sikkerhet for eksempel ved bruk av maskinporten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nb-NO" sz="2666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Foreslå etablering av nye nasjonale tillitstjenester basert på identifiserte behov gjennom arbeidet med referansearkitektur</a:t>
            </a:r>
          </a:p>
          <a:p>
            <a:pPr>
              <a:lnSpc>
                <a:spcPct val="107000"/>
              </a:lnSpc>
              <a:spcAft>
                <a:spcPts val="1067"/>
              </a:spcAft>
              <a:buFont typeface="Wingdings" panose="05000000000000000000" pitchFamily="2" charset="2"/>
              <a:buChar char="§"/>
            </a:pPr>
            <a:r>
              <a:rPr lang="nb-NO" sz="2666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Gi innspill med anbefaling om videre arbeid, videreutvikling og etablering av eventuelle nye fellesløsninger </a:t>
            </a:r>
          </a:p>
        </p:txBody>
      </p:sp>
      <p:pic>
        <p:nvPicPr>
          <p:cNvPr id="7" name="Bilde 7">
            <a:extLst>
              <a:ext uri="{FF2B5EF4-FFF2-40B4-BE49-F238E27FC236}">
                <a16:creationId xmlns:a16="http://schemas.microsoft.com/office/drawing/2014/main" id="{FE784A9F-A827-4AF7-A7F6-8BFB4747E5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748" y="8291033"/>
            <a:ext cx="2555622" cy="3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EE3C4C-818E-46A3-9E09-72E397F70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4485" y="2745137"/>
            <a:ext cx="2046143" cy="892465"/>
          </a:xfrm>
        </p:spPr>
        <p:txBody>
          <a:bodyPr>
            <a:normAutofit/>
          </a:bodyPr>
          <a:lstStyle/>
          <a:p>
            <a:pPr defTabSz="1533112"/>
            <a:r>
              <a:rPr lang="nb-NO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Innsikt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05DF108-368C-4F67-9A56-671D2F7B4386}"/>
              </a:ext>
            </a:extLst>
          </p:cNvPr>
          <p:cNvSpPr txBox="1"/>
          <p:nvPr/>
        </p:nvSpPr>
        <p:spPr>
          <a:xfrm>
            <a:off x="7802115" y="3637603"/>
            <a:ext cx="6167115" cy="1600426"/>
          </a:xfrm>
          <a:prstGeom prst="rect">
            <a:avLst/>
          </a:prstGeom>
          <a:noFill/>
        </p:spPr>
        <p:txBody>
          <a:bodyPr wrap="square" lIns="121908" tIns="60954" rIns="121908" bIns="60954" rtlCol="0" anchor="t">
            <a:spAutoFit/>
          </a:bodyPr>
          <a:lstStyle/>
          <a:p>
            <a:r>
              <a:rPr lang="nb-NO" sz="3200" i="1" dirty="0">
                <a:solidFill>
                  <a:schemeClr val="bg1"/>
                </a:solidFill>
              </a:rPr>
              <a:t>basert på direkte innspill fra nøkkelpersoner i helse- og utdanningssektoren og gjennom</a:t>
            </a:r>
            <a:endParaRPr lang="nb-NO" sz="3018" dirty="0">
              <a:solidFill>
                <a:schemeClr val="bg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915758E-F1E0-4FB9-9B71-4396AF53E956}"/>
              </a:ext>
            </a:extLst>
          </p:cNvPr>
          <p:cNvSpPr txBox="1"/>
          <p:nvPr/>
        </p:nvSpPr>
        <p:spPr>
          <a:xfrm>
            <a:off x="7802115" y="6398864"/>
            <a:ext cx="78107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i="1" dirty="0">
                <a:solidFill>
                  <a:schemeClr val="bg1"/>
                </a:solidFill>
              </a:rPr>
              <a:t>Utfordringer ved bruk av virksomhetssertifikat hos NAV, Skatt, NTNU, BITS, Kartverket, Helse sørøst, Bergen kommune, Kristiansand kommune og Stavanger kommune</a:t>
            </a:r>
            <a:endParaRPr lang="nb-NO" sz="3018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9FEA42D-9273-4BA1-8DFA-2487C9560872}"/>
              </a:ext>
            </a:extLst>
          </p:cNvPr>
          <p:cNvSpPr txBox="1"/>
          <p:nvPr/>
        </p:nvSpPr>
        <p:spPr>
          <a:xfrm>
            <a:off x="7156721" y="5506400"/>
            <a:ext cx="61671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dirty="0">
                <a:solidFill>
                  <a:schemeClr val="accent2"/>
                </a:solidFill>
              </a:rPr>
              <a:t>Spørreundersøkelse</a:t>
            </a:r>
          </a:p>
        </p:txBody>
      </p:sp>
    </p:spTree>
    <p:extLst>
      <p:ext uri="{BB962C8B-B14F-4D97-AF65-F5344CB8AC3E}">
        <p14:creationId xmlns:p14="http://schemas.microsoft.com/office/powerpoint/2010/main" val="21518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4400"/>
              <a:t>De ulike prosessene i identitetsforvaltning må sees i sammenheng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56" y="2865509"/>
            <a:ext cx="8408900" cy="50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99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5E8B084-E4CF-4181-87C5-11E57BBDFA4C}"/>
              </a:ext>
            </a:extLst>
          </p:cNvPr>
          <p:cNvSpPr/>
          <p:nvPr/>
        </p:nvSpPr>
        <p:spPr>
          <a:xfrm>
            <a:off x="-1" y="1303602"/>
            <a:ext cx="16254413" cy="7839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93D63-8AFF-F54A-BBD3-600B1A79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3" y="2322000"/>
            <a:ext cx="12295197" cy="692430"/>
          </a:xfrm>
        </p:spPr>
        <p:txBody>
          <a:bodyPr/>
          <a:lstStyle>
            <a:defPPr>
              <a:defRPr lang="nb-NO"/>
            </a:defPPr>
            <a:lvl1pPr marL="0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231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2462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693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4924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615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8738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18617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9849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sz="3733" dirty="0">
                <a:solidFill>
                  <a:schemeClr val="bg1"/>
                </a:solidFill>
              </a:rPr>
              <a:t>Utfordringer med virksomhetssertifikatet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333E8-4097-494F-9E09-332685C60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3" y="3294681"/>
            <a:ext cx="12295197" cy="5764288"/>
          </a:xfrm>
        </p:spPr>
        <p:txBody>
          <a:bodyPr vert="horz" lIns="0" tIns="0" rIns="0" bIns="0" rtlCol="0" anchor="t">
            <a:normAutofit/>
          </a:bodyPr>
          <a:lstStyle>
            <a:defPPr>
              <a:defRPr lang="nb-NO"/>
            </a:defPPr>
            <a:lvl1pPr marL="0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231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2462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693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4924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615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8738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18617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9849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39273"/>
            <a:endParaRPr lang="en-NO" dirty="0">
              <a:solidFill>
                <a:schemeClr val="bg1"/>
              </a:solidFill>
              <a:cs typeface="Arial" panose="020B0604020202020204"/>
            </a:endParaRPr>
          </a:p>
          <a:p>
            <a:pPr indent="-539273"/>
            <a:r>
              <a:rPr lang="en-NO" sz="3733" dirty="0">
                <a:solidFill>
                  <a:schemeClr val="bg1"/>
                </a:solidFill>
              </a:rPr>
              <a:t>Virksomhetssertifikatet som universalnøkkel</a:t>
            </a:r>
            <a:endParaRPr lang="en-NO" sz="3733" dirty="0">
              <a:solidFill>
                <a:schemeClr val="bg1"/>
              </a:solidFill>
              <a:cs typeface="Arial" panose="020B0604020202020204"/>
            </a:endParaRPr>
          </a:p>
          <a:p>
            <a:pPr indent="-539273"/>
            <a:r>
              <a:rPr lang="en-NO" sz="3733" dirty="0">
                <a:solidFill>
                  <a:schemeClr val="bg1"/>
                </a:solidFill>
              </a:rPr>
              <a:t>Gir for vide tilganger</a:t>
            </a:r>
            <a:endParaRPr lang="en-NO" sz="3733" dirty="0">
              <a:solidFill>
                <a:schemeClr val="bg1"/>
              </a:solidFill>
              <a:cs typeface="Arial" panose="020B0604020202020204"/>
            </a:endParaRPr>
          </a:p>
          <a:p>
            <a:pPr indent="-539273"/>
            <a:r>
              <a:rPr lang="en-NO" sz="3733" dirty="0">
                <a:solidFill>
                  <a:schemeClr val="bg1"/>
                </a:solidFill>
              </a:rPr>
              <a:t>Utlån ved bruk av leverandør eller store plattformer</a:t>
            </a:r>
            <a:endParaRPr lang="en-NO" sz="3733" dirty="0">
              <a:solidFill>
                <a:schemeClr val="bg1"/>
              </a:solidFill>
              <a:cs typeface="Arial" panose="020B0604020202020204"/>
            </a:endParaRPr>
          </a:p>
          <a:p>
            <a:pPr indent="-539273"/>
            <a:r>
              <a:rPr lang="en-NO" sz="3733" dirty="0" err="1">
                <a:solidFill>
                  <a:schemeClr val="bg1"/>
                </a:solidFill>
              </a:rPr>
              <a:t>Oppleves</a:t>
            </a:r>
            <a:r>
              <a:rPr lang="en-NO" sz="3733" dirty="0">
                <a:solidFill>
                  <a:schemeClr val="bg1"/>
                </a:solidFill>
              </a:rPr>
              <a:t> </a:t>
            </a:r>
            <a:r>
              <a:rPr lang="en-NO" sz="3733" dirty="0" err="1">
                <a:solidFill>
                  <a:schemeClr val="bg1"/>
                </a:solidFill>
              </a:rPr>
              <a:t>tidkrevende</a:t>
            </a:r>
            <a:r>
              <a:rPr lang="en-NO" sz="3733" dirty="0">
                <a:solidFill>
                  <a:schemeClr val="bg1"/>
                </a:solidFill>
              </a:rPr>
              <a:t> </a:t>
            </a:r>
            <a:r>
              <a:rPr lang="en-NO" sz="3733" dirty="0" err="1">
                <a:solidFill>
                  <a:schemeClr val="bg1"/>
                </a:solidFill>
              </a:rPr>
              <a:t>og</a:t>
            </a:r>
            <a:r>
              <a:rPr lang="en-NO" sz="3733" dirty="0">
                <a:solidFill>
                  <a:schemeClr val="bg1"/>
                </a:solidFill>
              </a:rPr>
              <a:t> </a:t>
            </a:r>
            <a:r>
              <a:rPr lang="en-NO" sz="3733" dirty="0" err="1">
                <a:solidFill>
                  <a:schemeClr val="bg1"/>
                </a:solidFill>
              </a:rPr>
              <a:t>tungvindt</a:t>
            </a:r>
            <a:r>
              <a:rPr lang="en-NO" sz="3733" dirty="0">
                <a:solidFill>
                  <a:schemeClr val="bg1"/>
                </a:solidFill>
              </a:rPr>
              <a:t> å </a:t>
            </a:r>
            <a:r>
              <a:rPr lang="en-NO" sz="3733" dirty="0" err="1">
                <a:solidFill>
                  <a:schemeClr val="bg1"/>
                </a:solidFill>
              </a:rPr>
              <a:t>få</a:t>
            </a:r>
            <a:r>
              <a:rPr lang="en-NO" sz="3733" dirty="0">
                <a:solidFill>
                  <a:schemeClr val="bg1"/>
                </a:solidFill>
              </a:rPr>
              <a:t> </a:t>
            </a:r>
            <a:r>
              <a:rPr lang="en-NO" sz="3733" dirty="0" err="1">
                <a:solidFill>
                  <a:schemeClr val="bg1"/>
                </a:solidFill>
              </a:rPr>
              <a:t>tilgang</a:t>
            </a:r>
            <a:r>
              <a:rPr lang="en-NO" sz="3733" dirty="0">
                <a:solidFill>
                  <a:schemeClr val="bg1"/>
                </a:solidFill>
              </a:rPr>
              <a:t> </a:t>
            </a:r>
            <a:endParaRPr lang="en-NO" sz="3733" dirty="0">
              <a:solidFill>
                <a:schemeClr val="bg1"/>
              </a:solidFill>
              <a:cs typeface="Arial"/>
            </a:endParaRPr>
          </a:p>
          <a:p>
            <a:pPr indent="-539273"/>
            <a:endParaRPr lang="en-NO" dirty="0">
              <a:solidFill>
                <a:schemeClr val="bg1"/>
              </a:solidFill>
              <a:cs typeface="Arial" panose="020B0604020202020204"/>
            </a:endParaRPr>
          </a:p>
          <a:p>
            <a:pPr indent="-539273"/>
            <a:endParaRPr lang="en-NO" dirty="0">
              <a:solidFill>
                <a:schemeClr val="bg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73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5E8B084-E4CF-4181-87C5-11E57BBDFA4C}"/>
              </a:ext>
            </a:extLst>
          </p:cNvPr>
          <p:cNvSpPr/>
          <p:nvPr/>
        </p:nvSpPr>
        <p:spPr>
          <a:xfrm>
            <a:off x="-1" y="1303602"/>
            <a:ext cx="16254413" cy="7839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93D63-8AFF-F54A-BBD3-600B1A79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3" y="2322000"/>
            <a:ext cx="12295197" cy="692430"/>
          </a:xfrm>
        </p:spPr>
        <p:txBody>
          <a:bodyPr/>
          <a:lstStyle>
            <a:defPPr>
              <a:defRPr lang="nb-NO"/>
            </a:defPPr>
            <a:lvl1pPr marL="0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231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2462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693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4924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615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8738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18617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9849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sz="4266" dirty="0">
                <a:solidFill>
                  <a:schemeClr val="bg1"/>
                </a:solidFill>
              </a:rPr>
              <a:t>Identifisere enheter som </a:t>
            </a:r>
            <a:r>
              <a:rPr lang="en-NO" sz="4266" u="sng" dirty="0">
                <a:solidFill>
                  <a:schemeClr val="bg1"/>
                </a:solidFill>
              </a:rPr>
              <a:t>ikke</a:t>
            </a:r>
            <a:r>
              <a:rPr lang="en-NO" sz="4266" dirty="0">
                <a:solidFill>
                  <a:schemeClr val="bg1"/>
                </a:solidFill>
              </a:rPr>
              <a:t> er virksomhet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333E8-4097-494F-9E09-332685C60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3" y="3294681"/>
            <a:ext cx="12295197" cy="5764288"/>
          </a:xfrm>
        </p:spPr>
        <p:txBody>
          <a:bodyPr>
            <a:normAutofit/>
          </a:bodyPr>
          <a:lstStyle>
            <a:defPPr>
              <a:defRPr lang="nb-NO"/>
            </a:defPPr>
            <a:lvl1pPr marL="0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231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2462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693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4924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615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8738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18617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9849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endParaRPr lang="en-NO" dirty="0">
              <a:solidFill>
                <a:schemeClr val="bg1"/>
              </a:solidFill>
            </a:endParaRPr>
          </a:p>
          <a:p>
            <a:pPr marL="0" lvl="1" indent="-539946">
              <a:lnSpc>
                <a:spcPct val="110000"/>
              </a:lnSpc>
              <a:spcBef>
                <a:spcPts val="2500"/>
              </a:spcBef>
            </a:pPr>
            <a:r>
              <a:rPr lang="en-GB" sz="3733" dirty="0">
                <a:solidFill>
                  <a:schemeClr val="bg1"/>
                </a:solidFill>
              </a:rPr>
              <a:t>U</a:t>
            </a:r>
            <a:r>
              <a:rPr lang="en-NO" sz="3733" dirty="0">
                <a:solidFill>
                  <a:schemeClr val="bg1"/>
                </a:solidFill>
              </a:rPr>
              <a:t>nderenheter </a:t>
            </a:r>
            <a:r>
              <a:rPr lang="nb-NO" sz="3733" dirty="0">
                <a:solidFill>
                  <a:schemeClr val="bg1"/>
                </a:solidFill>
              </a:rPr>
              <a:t>i e</a:t>
            </a:r>
            <a:r>
              <a:rPr lang="en-GB" sz="3733" dirty="0" err="1">
                <a:solidFill>
                  <a:schemeClr val="bg1"/>
                </a:solidFill>
              </a:rPr>
              <a:t>nhetsregisteret</a:t>
            </a:r>
            <a:endParaRPr lang="en-GB" sz="3733" dirty="0">
              <a:solidFill>
                <a:schemeClr val="bg1"/>
              </a:solidFill>
            </a:endParaRPr>
          </a:p>
          <a:p>
            <a:pPr marL="0" lvl="1" indent="-539946">
              <a:lnSpc>
                <a:spcPct val="110000"/>
              </a:lnSpc>
              <a:spcBef>
                <a:spcPts val="2500"/>
              </a:spcBef>
            </a:pPr>
            <a:r>
              <a:rPr lang="en-GB" sz="3733" dirty="0" err="1">
                <a:solidFill>
                  <a:schemeClr val="bg1"/>
                </a:solidFill>
              </a:rPr>
              <a:t>Underenheter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som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ikke</a:t>
            </a:r>
            <a:r>
              <a:rPr lang="en-GB" sz="3733" dirty="0">
                <a:solidFill>
                  <a:schemeClr val="bg1"/>
                </a:solidFill>
              </a:rPr>
              <a:t> er </a:t>
            </a:r>
            <a:r>
              <a:rPr lang="en-GB" sz="3733" dirty="0" err="1">
                <a:solidFill>
                  <a:schemeClr val="bg1"/>
                </a:solidFill>
              </a:rPr>
              <a:t>i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noe</a:t>
            </a:r>
            <a:r>
              <a:rPr lang="en-GB" sz="3733" dirty="0">
                <a:solidFill>
                  <a:schemeClr val="bg1"/>
                </a:solidFill>
              </a:rPr>
              <a:t> register</a:t>
            </a:r>
          </a:p>
          <a:p>
            <a:pPr marL="0" lvl="1" indent="-539946">
              <a:lnSpc>
                <a:spcPct val="110000"/>
              </a:lnSpc>
              <a:spcBef>
                <a:spcPts val="2500"/>
              </a:spcBef>
            </a:pPr>
            <a:r>
              <a:rPr lang="en-GB" sz="3733" dirty="0" err="1">
                <a:solidFill>
                  <a:schemeClr val="bg1"/>
                </a:solidFill>
              </a:rPr>
              <a:t>Offentlige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utvalg</a:t>
            </a:r>
            <a:endParaRPr lang="en-GB" sz="3733" dirty="0">
              <a:solidFill>
                <a:schemeClr val="bg1"/>
              </a:solidFill>
            </a:endParaRPr>
          </a:p>
          <a:p>
            <a:pPr marL="0" lvl="1" indent="-539946">
              <a:lnSpc>
                <a:spcPct val="110000"/>
              </a:lnSpc>
              <a:spcBef>
                <a:spcPts val="2500"/>
              </a:spcBef>
            </a:pPr>
            <a:r>
              <a:rPr lang="en-GB" sz="3733" dirty="0" err="1">
                <a:solidFill>
                  <a:schemeClr val="bg1"/>
                </a:solidFill>
              </a:rPr>
              <a:t>Flerårige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prosjekter</a:t>
            </a:r>
            <a:r>
              <a:rPr lang="en-GB" sz="3733" dirty="0">
                <a:solidFill>
                  <a:schemeClr val="bg1"/>
                </a:solidFill>
              </a:rPr>
              <a:t> / </a:t>
            </a:r>
            <a:r>
              <a:rPr lang="en-GB" sz="3733" dirty="0" err="1">
                <a:solidFill>
                  <a:schemeClr val="bg1"/>
                </a:solidFill>
              </a:rPr>
              <a:t>forskningssentra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</a:p>
          <a:p>
            <a:pPr indent="0">
              <a:lnSpc>
                <a:spcPct val="110000"/>
              </a:lnSpc>
              <a:buNone/>
            </a:pPr>
            <a:endParaRPr lang="en-NO" sz="3733" dirty="0">
              <a:solidFill>
                <a:schemeClr val="bg1"/>
              </a:solidFill>
            </a:endParaRPr>
          </a:p>
          <a:p>
            <a:endParaRPr lang="en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5E8B084-E4CF-4181-87C5-11E57BBDFA4C}"/>
              </a:ext>
            </a:extLst>
          </p:cNvPr>
          <p:cNvSpPr/>
          <p:nvPr/>
        </p:nvSpPr>
        <p:spPr>
          <a:xfrm>
            <a:off x="-1" y="1317615"/>
            <a:ext cx="16254413" cy="7839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93D63-8AFF-F54A-BBD3-600B1A79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3" y="2322000"/>
            <a:ext cx="12295197" cy="692430"/>
          </a:xfrm>
        </p:spPr>
        <p:txBody>
          <a:bodyPr/>
          <a:lstStyle>
            <a:defPPr>
              <a:defRPr lang="nb-NO"/>
            </a:defPPr>
            <a:lvl1pPr marL="0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231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2462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693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4924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615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8738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18617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9849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4266" dirty="0">
                <a:solidFill>
                  <a:schemeClr val="bg1"/>
                </a:solidFill>
              </a:rPr>
              <a:t>Neste leveranse</a:t>
            </a:r>
            <a:endParaRPr lang="en-NO" sz="4266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333E8-4097-494F-9E09-332685C60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3" y="3294681"/>
            <a:ext cx="12295197" cy="5764288"/>
          </a:xfrm>
        </p:spPr>
        <p:txBody>
          <a:bodyPr>
            <a:normAutofit/>
          </a:bodyPr>
          <a:lstStyle>
            <a:defPPr>
              <a:defRPr lang="nb-NO"/>
            </a:defPPr>
            <a:lvl1pPr marL="0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231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2462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693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4924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615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8738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18617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9849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endParaRPr lang="en-NO" dirty="0">
              <a:solidFill>
                <a:schemeClr val="bg1"/>
              </a:solidFill>
            </a:endParaRPr>
          </a:p>
          <a:p>
            <a:pPr marL="609539" lvl="1" indent="-609539">
              <a:lnSpc>
                <a:spcPct val="110000"/>
              </a:lnSpc>
              <a:spcBef>
                <a:spcPts val="2500"/>
              </a:spcBef>
            </a:pPr>
            <a:r>
              <a:rPr lang="en-GB" sz="3733" dirty="0" err="1">
                <a:solidFill>
                  <a:schemeClr val="bg1"/>
                </a:solidFill>
              </a:rPr>
              <a:t>En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beste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praksis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på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hvordan</a:t>
            </a:r>
            <a:r>
              <a:rPr lang="en-GB" sz="3733" dirty="0">
                <a:solidFill>
                  <a:schemeClr val="bg1"/>
                </a:solidFill>
              </a:rPr>
              <a:t> man </a:t>
            </a:r>
            <a:r>
              <a:rPr lang="en-GB" sz="3733" dirty="0" err="1">
                <a:solidFill>
                  <a:schemeClr val="bg1"/>
                </a:solidFill>
              </a:rPr>
              <a:t>identifiserer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enheter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som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ikke</a:t>
            </a:r>
            <a:r>
              <a:rPr lang="en-GB" sz="3733" dirty="0">
                <a:solidFill>
                  <a:schemeClr val="bg1"/>
                </a:solidFill>
              </a:rPr>
              <a:t> er </a:t>
            </a:r>
            <a:r>
              <a:rPr lang="en-GB" sz="3733" dirty="0" err="1">
                <a:solidFill>
                  <a:schemeClr val="bg1"/>
                </a:solidFill>
              </a:rPr>
              <a:t>virksomhet</a:t>
            </a:r>
            <a:r>
              <a:rPr lang="en-GB" sz="3733" dirty="0">
                <a:solidFill>
                  <a:schemeClr val="bg1"/>
                </a:solidFill>
              </a:rPr>
              <a:t> (</a:t>
            </a:r>
            <a:r>
              <a:rPr lang="en-GB" sz="3733" dirty="0" err="1">
                <a:solidFill>
                  <a:schemeClr val="bg1"/>
                </a:solidFill>
              </a:rPr>
              <a:t>underenhet</a:t>
            </a:r>
            <a:r>
              <a:rPr lang="en-GB" sz="3733" dirty="0">
                <a:solidFill>
                  <a:schemeClr val="bg1"/>
                </a:solidFill>
              </a:rPr>
              <a:t>, private </a:t>
            </a:r>
            <a:r>
              <a:rPr lang="en-GB" sz="3733" dirty="0" err="1">
                <a:solidFill>
                  <a:schemeClr val="bg1"/>
                </a:solidFill>
              </a:rPr>
              <a:t>aktører</a:t>
            </a:r>
            <a:r>
              <a:rPr lang="en-GB" sz="3733" dirty="0">
                <a:solidFill>
                  <a:schemeClr val="bg1"/>
                </a:solidFill>
              </a:rPr>
              <a:t>, </a:t>
            </a:r>
            <a:r>
              <a:rPr lang="en-GB" sz="3733" dirty="0" err="1">
                <a:solidFill>
                  <a:schemeClr val="bg1"/>
                </a:solidFill>
              </a:rPr>
              <a:t>eller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utvalg</a:t>
            </a:r>
            <a:r>
              <a:rPr lang="en-GB" sz="3733" dirty="0">
                <a:solidFill>
                  <a:schemeClr val="bg1"/>
                </a:solidFill>
              </a:rPr>
              <a:t>, </a:t>
            </a:r>
            <a:r>
              <a:rPr lang="en-GB" sz="3733" dirty="0" err="1">
                <a:solidFill>
                  <a:schemeClr val="bg1"/>
                </a:solidFill>
              </a:rPr>
              <a:t>prosjekter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ol</a:t>
            </a:r>
            <a:r>
              <a:rPr lang="en-GB" sz="3733" dirty="0">
                <a:solidFill>
                  <a:schemeClr val="bg1"/>
                </a:solidFill>
              </a:rPr>
              <a:t>.) med </a:t>
            </a:r>
            <a:r>
              <a:rPr lang="en-GB" sz="3733" dirty="0" err="1">
                <a:solidFill>
                  <a:schemeClr val="bg1"/>
                </a:solidFill>
              </a:rPr>
              <a:t>dagens</a:t>
            </a:r>
            <a:r>
              <a:rPr lang="en-GB" sz="3733" dirty="0">
                <a:solidFill>
                  <a:schemeClr val="bg1"/>
                </a:solidFill>
              </a:rPr>
              <a:t> </a:t>
            </a:r>
            <a:r>
              <a:rPr lang="en-GB" sz="3733" dirty="0" err="1">
                <a:solidFill>
                  <a:schemeClr val="bg1"/>
                </a:solidFill>
              </a:rPr>
              <a:t>muligheter</a:t>
            </a:r>
            <a:endParaRPr lang="en-GB" sz="3733" dirty="0">
              <a:solidFill>
                <a:schemeClr val="bg1"/>
              </a:solidFill>
            </a:endParaRPr>
          </a:p>
          <a:p>
            <a:pPr marL="1149834" lvl="3" indent="-539946">
              <a:lnSpc>
                <a:spcPct val="110000"/>
              </a:lnSpc>
              <a:spcBef>
                <a:spcPts val="2500"/>
              </a:spcBef>
            </a:pPr>
            <a:endParaRPr lang="en-GB" sz="3733" dirty="0">
              <a:solidFill>
                <a:schemeClr val="bg1"/>
              </a:solidFill>
            </a:endParaRPr>
          </a:p>
          <a:p>
            <a:pPr indent="0">
              <a:lnSpc>
                <a:spcPct val="110000"/>
              </a:lnSpc>
              <a:buNone/>
            </a:pPr>
            <a:endParaRPr lang="en-NO" sz="3733" dirty="0">
              <a:solidFill>
                <a:schemeClr val="bg1"/>
              </a:solidFill>
            </a:endParaRPr>
          </a:p>
          <a:p>
            <a:endParaRPr lang="en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3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5E8B084-E4CF-4181-87C5-11E57BBDFA4C}"/>
              </a:ext>
            </a:extLst>
          </p:cNvPr>
          <p:cNvSpPr/>
          <p:nvPr/>
        </p:nvSpPr>
        <p:spPr>
          <a:xfrm>
            <a:off x="-1" y="1317615"/>
            <a:ext cx="16254413" cy="7839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93D63-8AFF-F54A-BBD3-600B1A79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3" y="2322000"/>
            <a:ext cx="12295197" cy="692430"/>
          </a:xfrm>
        </p:spPr>
        <p:txBody>
          <a:bodyPr/>
          <a:lstStyle>
            <a:defPPr>
              <a:defRPr lang="nb-NO"/>
            </a:defPPr>
            <a:lvl1pPr marL="0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231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2462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693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4924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615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8738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18617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9849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sz="4266" dirty="0">
                <a:solidFill>
                  <a:schemeClr val="bg1"/>
                </a:solidFill>
              </a:rPr>
              <a:t>Behov som nye løsninger bør støtte: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333E8-4097-494F-9E09-332685C60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3" y="3294681"/>
            <a:ext cx="12295197" cy="5764288"/>
          </a:xfrm>
        </p:spPr>
        <p:txBody>
          <a:bodyPr>
            <a:normAutofit fontScale="32500" lnSpcReduction="20000"/>
          </a:bodyPr>
          <a:lstStyle>
            <a:defPPr>
              <a:defRPr lang="nb-NO"/>
            </a:defPPr>
            <a:lvl1pPr marL="0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231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2462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693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4924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615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87386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18617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9849" algn="l" defTabSz="862462" rtl="0" eaLnBrk="1" latinLnBrk="0" hangingPunct="1"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endParaRPr lang="en-NO" dirty="0">
              <a:solidFill>
                <a:schemeClr val="bg1"/>
              </a:solidFill>
            </a:endParaRPr>
          </a:p>
          <a:p>
            <a:r>
              <a:rPr lang="en-NO" sz="6399" dirty="0">
                <a:solidFill>
                  <a:schemeClr val="bg1"/>
                </a:solidFill>
              </a:rPr>
              <a:t>Identifisere den reelle </a:t>
            </a:r>
            <a:r>
              <a:rPr lang="nb-NO" sz="6399" dirty="0">
                <a:solidFill>
                  <a:schemeClr val="bg1"/>
                </a:solidFill>
              </a:rPr>
              <a:t>behandlende enhet</a:t>
            </a:r>
            <a:endParaRPr lang="en-NO" sz="6399" dirty="0">
              <a:solidFill>
                <a:schemeClr val="bg1"/>
              </a:solidFill>
            </a:endParaRPr>
          </a:p>
          <a:p>
            <a:r>
              <a:rPr lang="en-NO" sz="6399" dirty="0">
                <a:solidFill>
                  <a:schemeClr val="bg1"/>
                </a:solidFill>
              </a:rPr>
              <a:t>Støtte flyktige strukturer</a:t>
            </a:r>
          </a:p>
          <a:p>
            <a:r>
              <a:rPr lang="en-NO" sz="6399" dirty="0">
                <a:solidFill>
                  <a:schemeClr val="bg1"/>
                </a:solidFill>
              </a:rPr>
              <a:t>Kunne uttrykke hvordan en identitet er oppstått</a:t>
            </a:r>
          </a:p>
          <a:p>
            <a:r>
              <a:rPr lang="en-NO" sz="6399" dirty="0">
                <a:solidFill>
                  <a:schemeClr val="bg1"/>
                </a:solidFill>
              </a:rPr>
              <a:t>Hindre for vide tilganger og gjenbruk</a:t>
            </a:r>
          </a:p>
          <a:p>
            <a:r>
              <a:rPr lang="en-GB" sz="6399" dirty="0" err="1">
                <a:solidFill>
                  <a:schemeClr val="bg1"/>
                </a:solidFill>
              </a:rPr>
              <a:t>Skalerbar</a:t>
            </a:r>
            <a:r>
              <a:rPr lang="en-GB" sz="6399" dirty="0">
                <a:solidFill>
                  <a:schemeClr val="bg1"/>
                </a:solidFill>
              </a:rPr>
              <a:t> </a:t>
            </a:r>
            <a:r>
              <a:rPr lang="en-GB" sz="6399" dirty="0" err="1">
                <a:solidFill>
                  <a:schemeClr val="bg1"/>
                </a:solidFill>
              </a:rPr>
              <a:t>og</a:t>
            </a:r>
            <a:r>
              <a:rPr lang="en-GB" sz="6399" dirty="0">
                <a:solidFill>
                  <a:schemeClr val="bg1"/>
                </a:solidFill>
              </a:rPr>
              <a:t> </a:t>
            </a:r>
            <a:r>
              <a:rPr lang="en-GB" sz="6399" dirty="0" err="1">
                <a:solidFill>
                  <a:schemeClr val="bg1"/>
                </a:solidFill>
              </a:rPr>
              <a:t>brukervennlig</a:t>
            </a:r>
            <a:r>
              <a:rPr lang="en-GB" sz="6399" dirty="0">
                <a:solidFill>
                  <a:schemeClr val="bg1"/>
                </a:solidFill>
              </a:rPr>
              <a:t> </a:t>
            </a:r>
            <a:r>
              <a:rPr lang="en-GB" sz="6399" dirty="0" err="1">
                <a:solidFill>
                  <a:schemeClr val="bg1"/>
                </a:solidFill>
              </a:rPr>
              <a:t>utstedelse</a:t>
            </a:r>
            <a:r>
              <a:rPr lang="en-GB" sz="6399" dirty="0">
                <a:solidFill>
                  <a:schemeClr val="bg1"/>
                </a:solidFill>
              </a:rPr>
              <a:t> </a:t>
            </a:r>
          </a:p>
          <a:p>
            <a:r>
              <a:rPr lang="en-GB" sz="6399" dirty="0" err="1">
                <a:solidFill>
                  <a:schemeClr val="bg1"/>
                </a:solidFill>
              </a:rPr>
              <a:t>Legge</a:t>
            </a:r>
            <a:r>
              <a:rPr lang="en-GB" sz="6399" dirty="0">
                <a:solidFill>
                  <a:schemeClr val="bg1"/>
                </a:solidFill>
              </a:rPr>
              <a:t> </a:t>
            </a:r>
            <a:r>
              <a:rPr lang="en-GB" sz="6399" dirty="0" err="1">
                <a:solidFill>
                  <a:schemeClr val="bg1"/>
                </a:solidFill>
              </a:rPr>
              <a:t>til</a:t>
            </a:r>
            <a:r>
              <a:rPr lang="en-GB" sz="6399" dirty="0">
                <a:solidFill>
                  <a:schemeClr val="bg1"/>
                </a:solidFill>
              </a:rPr>
              <a:t> </a:t>
            </a:r>
            <a:r>
              <a:rPr lang="en-GB" sz="6399" dirty="0" err="1">
                <a:solidFill>
                  <a:schemeClr val="bg1"/>
                </a:solidFill>
              </a:rPr>
              <a:t>rette</a:t>
            </a:r>
            <a:r>
              <a:rPr lang="en-GB" sz="6399" dirty="0">
                <a:solidFill>
                  <a:schemeClr val="bg1"/>
                </a:solidFill>
              </a:rPr>
              <a:t> for </a:t>
            </a:r>
            <a:r>
              <a:rPr lang="en-GB" sz="6399" dirty="0" err="1">
                <a:solidFill>
                  <a:schemeClr val="bg1"/>
                </a:solidFill>
              </a:rPr>
              <a:t>delegering</a:t>
            </a:r>
            <a:endParaRPr lang="en-GB" sz="6399" dirty="0">
              <a:solidFill>
                <a:schemeClr val="bg1"/>
              </a:solidFill>
            </a:endParaRPr>
          </a:p>
          <a:p>
            <a:r>
              <a:rPr lang="en-GB" sz="6399" dirty="0" err="1">
                <a:solidFill>
                  <a:schemeClr val="bg1"/>
                </a:solidFill>
              </a:rPr>
              <a:t>Understøtte</a:t>
            </a:r>
            <a:r>
              <a:rPr lang="en-GB" sz="6399" dirty="0">
                <a:solidFill>
                  <a:schemeClr val="bg1"/>
                </a:solidFill>
              </a:rPr>
              <a:t> </a:t>
            </a:r>
            <a:r>
              <a:rPr lang="en-GB" sz="6399" dirty="0" err="1">
                <a:solidFill>
                  <a:schemeClr val="bg1"/>
                </a:solidFill>
              </a:rPr>
              <a:t>tilgangskontroll</a:t>
            </a:r>
            <a:r>
              <a:rPr lang="en-GB" sz="6399" dirty="0">
                <a:solidFill>
                  <a:schemeClr val="bg1"/>
                </a:solidFill>
              </a:rPr>
              <a:t> </a:t>
            </a:r>
            <a:r>
              <a:rPr lang="en-GB" sz="6399" dirty="0" err="1">
                <a:solidFill>
                  <a:schemeClr val="bg1"/>
                </a:solidFill>
              </a:rPr>
              <a:t>basert</a:t>
            </a:r>
            <a:r>
              <a:rPr lang="en-GB" sz="6399" dirty="0">
                <a:solidFill>
                  <a:schemeClr val="bg1"/>
                </a:solidFill>
              </a:rPr>
              <a:t> </a:t>
            </a:r>
            <a:r>
              <a:rPr lang="en-GB" sz="6399" dirty="0" err="1">
                <a:solidFill>
                  <a:schemeClr val="bg1"/>
                </a:solidFill>
              </a:rPr>
              <a:t>på</a:t>
            </a:r>
            <a:r>
              <a:rPr lang="en-GB" sz="6399" dirty="0">
                <a:solidFill>
                  <a:schemeClr val="bg1"/>
                </a:solidFill>
              </a:rPr>
              <a:t> </a:t>
            </a:r>
            <a:r>
              <a:rPr lang="en-GB" sz="6399" dirty="0" err="1">
                <a:solidFill>
                  <a:schemeClr val="bg1"/>
                </a:solidFill>
              </a:rPr>
              <a:t>kobling</a:t>
            </a:r>
            <a:r>
              <a:rPr lang="en-GB" sz="6399" dirty="0">
                <a:solidFill>
                  <a:schemeClr val="bg1"/>
                </a:solidFill>
              </a:rPr>
              <a:t> person + </a:t>
            </a:r>
            <a:r>
              <a:rPr lang="en-GB" sz="6399" dirty="0" err="1">
                <a:solidFill>
                  <a:schemeClr val="bg1"/>
                </a:solidFill>
              </a:rPr>
              <a:t>enhet</a:t>
            </a:r>
            <a:r>
              <a:rPr lang="en-GB" sz="6399" dirty="0">
                <a:solidFill>
                  <a:schemeClr val="bg1"/>
                </a:solidFill>
              </a:rPr>
              <a:t> + system</a:t>
            </a:r>
          </a:p>
          <a:p>
            <a:r>
              <a:rPr lang="en-GB" sz="6399" dirty="0" err="1">
                <a:solidFill>
                  <a:schemeClr val="bg1"/>
                </a:solidFill>
              </a:rPr>
              <a:t>Tilrettelegge</a:t>
            </a:r>
            <a:r>
              <a:rPr lang="en-GB" sz="6399" dirty="0">
                <a:solidFill>
                  <a:schemeClr val="bg1"/>
                </a:solidFill>
              </a:rPr>
              <a:t> for </a:t>
            </a:r>
            <a:r>
              <a:rPr lang="en-GB" sz="6399" dirty="0" err="1">
                <a:solidFill>
                  <a:schemeClr val="bg1"/>
                </a:solidFill>
              </a:rPr>
              <a:t>dataminimering</a:t>
            </a:r>
            <a:endParaRPr lang="en-GB" sz="6399" dirty="0">
              <a:solidFill>
                <a:schemeClr val="bg1"/>
              </a:solidFill>
            </a:endParaRPr>
          </a:p>
          <a:p>
            <a:r>
              <a:rPr lang="en-GB" sz="6399" dirty="0" err="1">
                <a:solidFill>
                  <a:schemeClr val="bg1"/>
                </a:solidFill>
              </a:rPr>
              <a:t>Støtte</a:t>
            </a:r>
            <a:r>
              <a:rPr lang="en-GB" sz="6399" dirty="0">
                <a:solidFill>
                  <a:schemeClr val="bg1"/>
                </a:solidFill>
              </a:rPr>
              <a:t> </a:t>
            </a:r>
            <a:r>
              <a:rPr lang="en-GB" sz="6399" dirty="0" err="1">
                <a:solidFill>
                  <a:schemeClr val="bg1"/>
                </a:solidFill>
              </a:rPr>
              <a:t>distribuerte</a:t>
            </a:r>
            <a:r>
              <a:rPr lang="en-GB" sz="6399" dirty="0">
                <a:solidFill>
                  <a:schemeClr val="bg1"/>
                </a:solidFill>
              </a:rPr>
              <a:t> </a:t>
            </a:r>
            <a:r>
              <a:rPr lang="en-GB" sz="6399" dirty="0" err="1">
                <a:solidFill>
                  <a:schemeClr val="bg1"/>
                </a:solidFill>
              </a:rPr>
              <a:t>arkitekturer</a:t>
            </a:r>
            <a:endParaRPr lang="en-GB" sz="3733" dirty="0">
              <a:solidFill>
                <a:schemeClr val="bg1"/>
              </a:solidFill>
            </a:endParaRPr>
          </a:p>
          <a:p>
            <a:pPr indent="0">
              <a:lnSpc>
                <a:spcPct val="110000"/>
              </a:lnSpc>
              <a:buNone/>
            </a:pPr>
            <a:endParaRPr lang="en-NO" sz="3733" dirty="0">
              <a:solidFill>
                <a:schemeClr val="bg1"/>
              </a:solidFill>
            </a:endParaRPr>
          </a:p>
          <a:p>
            <a:endParaRPr lang="en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2D5AF48-CCD1-4032-AB5E-3E079968136F}"/>
              </a:ext>
            </a:extLst>
          </p:cNvPr>
          <p:cNvSpPr/>
          <p:nvPr/>
        </p:nvSpPr>
        <p:spPr>
          <a:xfrm>
            <a:off x="6501765" y="3352174"/>
            <a:ext cx="8607046" cy="4870572"/>
          </a:xfrm>
          <a:prstGeom prst="roundRect">
            <a:avLst>
              <a:gd name="adj" fmla="val 2821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18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AD1144-97E1-4590-A156-E8E1BB0A12D7}"/>
              </a:ext>
            </a:extLst>
          </p:cNvPr>
          <p:cNvSpPr/>
          <p:nvPr/>
        </p:nvSpPr>
        <p:spPr>
          <a:xfrm>
            <a:off x="1117492" y="3352174"/>
            <a:ext cx="4822764" cy="4870572"/>
          </a:xfrm>
          <a:prstGeom prst="roundRect">
            <a:avLst>
              <a:gd name="adj" fmla="val 2821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18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078C15-3798-4AF5-B922-6B2ADD18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6C5-7D4C-4814-91D1-043B04FFCD5F}" type="slidenum">
              <a:rPr lang="en-GB" smtClean="0"/>
              <a:t>54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70D743-B13E-4211-84A6-155190E57FD2}"/>
              </a:ext>
            </a:extLst>
          </p:cNvPr>
          <p:cNvGrpSpPr/>
          <p:nvPr/>
        </p:nvGrpSpPr>
        <p:grpSpPr>
          <a:xfrm>
            <a:off x="1234505" y="2466762"/>
            <a:ext cx="4323455" cy="426885"/>
            <a:chOff x="925969" y="1849917"/>
            <a:chExt cx="3767857" cy="32019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D90B63-AA89-49A1-87B3-6D4CB0C2FE95}"/>
                </a:ext>
              </a:extLst>
            </p:cNvPr>
            <p:cNvCxnSpPr>
              <a:cxnSpLocks/>
            </p:cNvCxnSpPr>
            <p:nvPr/>
          </p:nvCxnSpPr>
          <p:spPr>
            <a:xfrm>
              <a:off x="925969" y="2032937"/>
              <a:ext cx="3767857" cy="98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A7E086B-3F3A-4CFA-B6BD-CD1B0EC07E36}"/>
                </a:ext>
              </a:extLst>
            </p:cNvPr>
            <p:cNvSpPr/>
            <p:nvPr/>
          </p:nvSpPr>
          <p:spPr>
            <a:xfrm>
              <a:off x="1347512" y="1849917"/>
              <a:ext cx="2875643" cy="320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18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Kontakt</a:t>
              </a:r>
              <a:br>
                <a:rPr lang="en-GB" sz="301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018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Informasjon</a:t>
              </a:r>
              <a:endParaRPr lang="en-GB" sz="301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5B1E5B-6108-4F9A-B230-A11D6DB36C26}"/>
              </a:ext>
            </a:extLst>
          </p:cNvPr>
          <p:cNvGrpSpPr/>
          <p:nvPr/>
        </p:nvGrpSpPr>
        <p:grpSpPr>
          <a:xfrm>
            <a:off x="6672173" y="2460571"/>
            <a:ext cx="8347734" cy="446146"/>
            <a:chOff x="5650855" y="1801762"/>
            <a:chExt cx="6261412" cy="33464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10267BA-041C-4A99-AA76-4F9CAB3C7ED3}"/>
                </a:ext>
              </a:extLst>
            </p:cNvPr>
            <p:cNvCxnSpPr>
              <a:cxnSpLocks/>
            </p:cNvCxnSpPr>
            <p:nvPr/>
          </p:nvCxnSpPr>
          <p:spPr>
            <a:xfrm>
              <a:off x="5650855" y="1989425"/>
              <a:ext cx="6261412" cy="98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D11EC2-1861-475F-BFCB-E89760D78920}"/>
                </a:ext>
              </a:extLst>
            </p:cNvPr>
            <p:cNvSpPr/>
            <p:nvPr/>
          </p:nvSpPr>
          <p:spPr>
            <a:xfrm>
              <a:off x="6790804" y="1801762"/>
              <a:ext cx="3920379" cy="3346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1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Ny rapport om tillitstjenester</a:t>
              </a:r>
            </a:p>
          </p:txBody>
        </p:sp>
      </p:grpSp>
      <p:pic>
        <p:nvPicPr>
          <p:cNvPr id="1026" name="Picture 2" descr="Tor Alvik, Technical Director, Agency for Public Management and eGovernment (Difi)">
            <a:extLst>
              <a:ext uri="{FF2B5EF4-FFF2-40B4-BE49-F238E27FC236}">
                <a16:creationId xmlns:a16="http://schemas.microsoft.com/office/drawing/2014/main" id="{AA8F045E-3D97-42A9-8308-923AA485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45" y="3834757"/>
            <a:ext cx="899636" cy="8996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6DA8F70-2AAC-4DAF-AF64-C1109BE9C851}"/>
              </a:ext>
            </a:extLst>
          </p:cNvPr>
          <p:cNvSpPr txBox="1"/>
          <p:nvPr/>
        </p:nvSpPr>
        <p:spPr>
          <a:xfrm>
            <a:off x="2378905" y="4038377"/>
            <a:ext cx="3561350" cy="55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18"/>
              <a:t>Tor Alvik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669FFB-71EA-4E6B-B071-9CE3AD15D3CA}"/>
              </a:ext>
            </a:extLst>
          </p:cNvPr>
          <p:cNvSpPr txBox="1"/>
          <p:nvPr/>
        </p:nvSpPr>
        <p:spPr>
          <a:xfrm>
            <a:off x="2378905" y="5481196"/>
            <a:ext cx="3561350" cy="55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18"/>
              <a:t>tor.alvik@digdir.no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4F0FEA1-6B7C-40E6-92D7-D55B036A2F05}"/>
              </a:ext>
            </a:extLst>
          </p:cNvPr>
          <p:cNvGrpSpPr/>
          <p:nvPr/>
        </p:nvGrpSpPr>
        <p:grpSpPr>
          <a:xfrm>
            <a:off x="1398645" y="5277576"/>
            <a:ext cx="899636" cy="899636"/>
            <a:chOff x="1058608" y="4339087"/>
            <a:chExt cx="609600" cy="59871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AD612DD-A7BC-407B-8F61-33048F7E7E6C}"/>
                </a:ext>
              </a:extLst>
            </p:cNvPr>
            <p:cNvSpPr/>
            <p:nvPr/>
          </p:nvSpPr>
          <p:spPr>
            <a:xfrm>
              <a:off x="1058608" y="4339087"/>
              <a:ext cx="609600" cy="598714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18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A148F8D-3DF1-4812-9585-DEBA1D15B4B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742" y="4448360"/>
              <a:ext cx="369332" cy="36933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D8B9E56-0C9C-4E82-AB31-CC00F4E5FA77}"/>
              </a:ext>
            </a:extLst>
          </p:cNvPr>
          <p:cNvSpPr txBox="1"/>
          <p:nvPr/>
        </p:nvSpPr>
        <p:spPr>
          <a:xfrm>
            <a:off x="2357202" y="6967144"/>
            <a:ext cx="3561350" cy="55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18"/>
              <a:t>+47 415 86 754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1D7591-83B4-44FD-8787-6DB310F08EBD}"/>
              </a:ext>
            </a:extLst>
          </p:cNvPr>
          <p:cNvGrpSpPr/>
          <p:nvPr/>
        </p:nvGrpSpPr>
        <p:grpSpPr>
          <a:xfrm>
            <a:off x="1398645" y="6763524"/>
            <a:ext cx="899636" cy="899636"/>
            <a:chOff x="1058608" y="5239624"/>
            <a:chExt cx="609600" cy="59871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C7D2A0D-4784-46C8-8E2E-58B21D8878FC}"/>
                </a:ext>
              </a:extLst>
            </p:cNvPr>
            <p:cNvSpPr/>
            <p:nvPr/>
          </p:nvSpPr>
          <p:spPr>
            <a:xfrm>
              <a:off x="1058608" y="5239624"/>
              <a:ext cx="609600" cy="598714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18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B119DC5-864C-4767-8653-9AAA35E08B51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2283" y="5341540"/>
              <a:ext cx="369332" cy="36933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74ACD17-56E8-4CE2-8814-F285DF4EC4A0}"/>
              </a:ext>
            </a:extLst>
          </p:cNvPr>
          <p:cNvGrpSpPr/>
          <p:nvPr/>
        </p:nvGrpSpPr>
        <p:grpSpPr>
          <a:xfrm>
            <a:off x="7263490" y="3748101"/>
            <a:ext cx="7547080" cy="3966339"/>
            <a:chOff x="6910382" y="3110271"/>
            <a:chExt cx="4433067" cy="24607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D5390B-57AD-4DB5-B0C0-8A0D2CAFA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860" r="5028" b="46096"/>
            <a:stretch/>
          </p:blipFill>
          <p:spPr>
            <a:xfrm>
              <a:off x="6910382" y="3110271"/>
              <a:ext cx="4433067" cy="2460729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284683-B302-4229-B034-BF49CB70DF9B}"/>
                </a:ext>
              </a:extLst>
            </p:cNvPr>
            <p:cNvSpPr/>
            <p:nvPr/>
          </p:nvSpPr>
          <p:spPr>
            <a:xfrm>
              <a:off x="6932633" y="3154883"/>
              <a:ext cx="4401694" cy="257783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18"/>
            </a:p>
          </p:txBody>
        </p:sp>
      </p:grpSp>
    </p:spTree>
    <p:extLst>
      <p:ext uri="{BB962C8B-B14F-4D97-AF65-F5344CB8AC3E}">
        <p14:creationId xmlns:p14="http://schemas.microsoft.com/office/powerpoint/2010/main" val="1605443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AB7BC-1F78-40A3-A60C-8DB1F1D3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/>
              <a:t>Spørsmål</a:t>
            </a:r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C3AC5D-40D4-4C4F-804A-259C49F3F0E1}"/>
              </a:ext>
            </a:extLst>
          </p:cNvPr>
          <p:cNvGrpSpPr>
            <a:grpSpLocks noChangeAspect="1"/>
          </p:cNvGrpSpPr>
          <p:nvPr/>
        </p:nvGrpSpPr>
        <p:grpSpPr>
          <a:xfrm>
            <a:off x="2713725" y="2028262"/>
            <a:ext cx="10825621" cy="5899015"/>
            <a:chOff x="4683058" y="2097087"/>
            <a:chExt cx="3918081" cy="213493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13BADE4-C58F-4726-89F5-13D17729061C}"/>
                </a:ext>
              </a:extLst>
            </p:cNvPr>
            <p:cNvCxnSpPr/>
            <p:nvPr/>
          </p:nvCxnSpPr>
          <p:spPr>
            <a:xfrm>
              <a:off x="5275674" y="2097088"/>
              <a:ext cx="3161" cy="720000"/>
            </a:xfrm>
            <a:prstGeom prst="line">
              <a:avLst/>
            </a:prstGeom>
            <a:ln w="444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8C50105-4890-4C55-B692-891AA40B3F59}"/>
                </a:ext>
              </a:extLst>
            </p:cNvPr>
            <p:cNvCxnSpPr/>
            <p:nvPr/>
          </p:nvCxnSpPr>
          <p:spPr>
            <a:xfrm>
              <a:off x="6278416" y="2097088"/>
              <a:ext cx="3161" cy="720000"/>
            </a:xfrm>
            <a:prstGeom prst="line">
              <a:avLst/>
            </a:prstGeom>
            <a:ln w="444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0AF7F36-0EBB-4425-A85F-B232B7673C4D}"/>
                </a:ext>
              </a:extLst>
            </p:cNvPr>
            <p:cNvCxnSpPr/>
            <p:nvPr/>
          </p:nvCxnSpPr>
          <p:spPr>
            <a:xfrm>
              <a:off x="7189554" y="2097087"/>
              <a:ext cx="3161" cy="720000"/>
            </a:xfrm>
            <a:prstGeom prst="line">
              <a:avLst/>
            </a:prstGeom>
            <a:ln w="444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34E512-8473-4B03-81EA-22C9A49FF8EA}"/>
                </a:ext>
              </a:extLst>
            </p:cNvPr>
            <p:cNvCxnSpPr/>
            <p:nvPr/>
          </p:nvCxnSpPr>
          <p:spPr>
            <a:xfrm>
              <a:off x="8198207" y="2097087"/>
              <a:ext cx="3161" cy="720000"/>
            </a:xfrm>
            <a:prstGeom prst="line">
              <a:avLst/>
            </a:prstGeom>
            <a:ln w="444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e 362">
              <a:extLst>
                <a:ext uri="{FF2B5EF4-FFF2-40B4-BE49-F238E27FC236}">
                  <a16:creationId xmlns:a16="http://schemas.microsoft.com/office/drawing/2014/main" id="{A464AA53-36E5-4186-876E-0E8536AD2A59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683058" y="2822674"/>
              <a:ext cx="1175381" cy="1409346"/>
              <a:chOff x="363538" y="1962150"/>
              <a:chExt cx="334963" cy="401639"/>
            </a:xfrm>
          </p:grpSpPr>
          <p:sp>
            <p:nvSpPr>
              <p:cNvPr id="35" name="Freeform 343">
                <a:extLst>
                  <a:ext uri="{FF2B5EF4-FFF2-40B4-BE49-F238E27FC236}">
                    <a16:creationId xmlns:a16="http://schemas.microsoft.com/office/drawing/2014/main" id="{29D8F9C4-DA21-427D-AAC0-04ECA81BD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26" y="2056311"/>
                <a:ext cx="182563" cy="307478"/>
              </a:xfrm>
              <a:custGeom>
                <a:avLst/>
                <a:gdLst/>
                <a:ahLst/>
                <a:cxnLst>
                  <a:cxn ang="0">
                    <a:pos x="60" y="76"/>
                  </a:cxn>
                  <a:cxn ang="0">
                    <a:pos x="81" y="40"/>
                  </a:cxn>
                  <a:cxn ang="0">
                    <a:pos x="40" y="0"/>
                  </a:cxn>
                  <a:cxn ang="0">
                    <a:pos x="0" y="40"/>
                  </a:cxn>
                  <a:cxn ang="0">
                    <a:pos x="21" y="76"/>
                  </a:cxn>
                  <a:cxn ang="0">
                    <a:pos x="21" y="95"/>
                  </a:cxn>
                  <a:cxn ang="0">
                    <a:pos x="60" y="95"/>
                  </a:cxn>
                  <a:cxn ang="0">
                    <a:pos x="60" y="117"/>
                  </a:cxn>
                  <a:cxn ang="0">
                    <a:pos x="51" y="126"/>
                  </a:cxn>
                  <a:cxn ang="0">
                    <a:pos x="51" y="126"/>
                  </a:cxn>
                  <a:cxn ang="0">
                    <a:pos x="40" y="133"/>
                  </a:cxn>
                  <a:cxn ang="0">
                    <a:pos x="29" y="126"/>
                  </a:cxn>
                  <a:cxn ang="0">
                    <a:pos x="29" y="126"/>
                  </a:cxn>
                  <a:cxn ang="0">
                    <a:pos x="21" y="117"/>
                  </a:cxn>
                  <a:cxn ang="0">
                    <a:pos x="21" y="109"/>
                  </a:cxn>
                </a:cxnLst>
                <a:rect l="0" t="0" r="r" b="b"/>
                <a:pathLst>
                  <a:path w="81" h="133">
                    <a:moveTo>
                      <a:pt x="60" y="76"/>
                    </a:moveTo>
                    <a:cubicBezTo>
                      <a:pt x="72" y="69"/>
                      <a:pt x="81" y="56"/>
                      <a:pt x="81" y="40"/>
                    </a:cubicBezTo>
                    <a:cubicBezTo>
                      <a:pt x="81" y="18"/>
                      <a:pt x="63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56"/>
                      <a:pt x="8" y="69"/>
                      <a:pt x="21" y="76"/>
                    </a:cubicBezTo>
                    <a:cubicBezTo>
                      <a:pt x="21" y="95"/>
                      <a:pt x="21" y="95"/>
                      <a:pt x="21" y="95"/>
                    </a:cubicBezTo>
                    <a:cubicBezTo>
                      <a:pt x="60" y="95"/>
                      <a:pt x="60" y="95"/>
                      <a:pt x="60" y="95"/>
                    </a:cubicBezTo>
                    <a:cubicBezTo>
                      <a:pt x="60" y="117"/>
                      <a:pt x="60" y="117"/>
                      <a:pt x="60" y="117"/>
                    </a:cubicBezTo>
                    <a:cubicBezTo>
                      <a:pt x="60" y="120"/>
                      <a:pt x="56" y="124"/>
                      <a:pt x="51" y="126"/>
                    </a:cubicBezTo>
                    <a:cubicBezTo>
                      <a:pt x="51" y="126"/>
                      <a:pt x="51" y="126"/>
                      <a:pt x="51" y="126"/>
                    </a:cubicBezTo>
                    <a:cubicBezTo>
                      <a:pt x="51" y="130"/>
                      <a:pt x="46" y="133"/>
                      <a:pt x="40" y="133"/>
                    </a:cubicBezTo>
                    <a:cubicBezTo>
                      <a:pt x="34" y="133"/>
                      <a:pt x="29" y="130"/>
                      <a:pt x="29" y="126"/>
                    </a:cubicBezTo>
                    <a:cubicBezTo>
                      <a:pt x="29" y="126"/>
                      <a:pt x="29" y="126"/>
                      <a:pt x="29" y="126"/>
                    </a:cubicBezTo>
                    <a:cubicBezTo>
                      <a:pt x="24" y="124"/>
                      <a:pt x="21" y="120"/>
                      <a:pt x="21" y="117"/>
                    </a:cubicBezTo>
                    <a:cubicBezTo>
                      <a:pt x="21" y="109"/>
                      <a:pt x="21" y="109"/>
                      <a:pt x="21" y="109"/>
                    </a:cubicBezTo>
                  </a:path>
                </a:pathLst>
              </a:custGeom>
              <a:noFill/>
              <a:ln w="57150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Freeform 344">
                <a:extLst>
                  <a:ext uri="{FF2B5EF4-FFF2-40B4-BE49-F238E27FC236}">
                    <a16:creationId xmlns:a16="http://schemas.microsoft.com/office/drawing/2014/main" id="{846AB028-F28E-4F98-8871-719065B94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838" y="2093913"/>
                <a:ext cx="63500" cy="6667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28" y="0"/>
                  </a:cxn>
                </a:cxnLst>
                <a:rect l="0" t="0" r="r" b="b"/>
                <a:pathLst>
                  <a:path w="28" h="29">
                    <a:moveTo>
                      <a:pt x="0" y="29"/>
                    </a:moveTo>
                    <a:cubicBezTo>
                      <a:pt x="0" y="13"/>
                      <a:pt x="13" y="0"/>
                      <a:pt x="28" y="0"/>
                    </a:cubicBezTo>
                  </a:path>
                </a:pathLst>
              </a:cu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Line 345">
                <a:extLst>
                  <a:ext uri="{FF2B5EF4-FFF2-40B4-BE49-F238E27FC236}">
                    <a16:creationId xmlns:a16="http://schemas.microsoft.com/office/drawing/2014/main" id="{5DCB3C39-9E14-4081-9677-D6617C0772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1813" y="1962150"/>
                <a:ext cx="1588" cy="66675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Line 346">
                <a:extLst>
                  <a:ext uri="{FF2B5EF4-FFF2-40B4-BE49-F238E27FC236}">
                    <a16:creationId xmlns:a16="http://schemas.microsoft.com/office/drawing/2014/main" id="{251CA8D7-D1CD-4ED9-B611-46F0F96AA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5126" y="2055813"/>
                <a:ext cx="58738" cy="34925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Line 347">
                <a:extLst>
                  <a:ext uri="{FF2B5EF4-FFF2-40B4-BE49-F238E27FC236}">
                    <a16:creationId xmlns:a16="http://schemas.microsoft.com/office/drawing/2014/main" id="{003A76B0-2C2E-4391-A95F-2B76CD5CD5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538" y="2214563"/>
                <a:ext cx="55563" cy="33338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Line 348">
                <a:extLst>
                  <a:ext uri="{FF2B5EF4-FFF2-40B4-BE49-F238E27FC236}">
                    <a16:creationId xmlns:a16="http://schemas.microsoft.com/office/drawing/2014/main" id="{5E1DF60A-A40D-4F6C-92CE-2A08F56127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176" y="2220913"/>
                <a:ext cx="55563" cy="31750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Line 349">
                <a:extLst>
                  <a:ext uri="{FF2B5EF4-FFF2-40B4-BE49-F238E27FC236}">
                    <a16:creationId xmlns:a16="http://schemas.microsoft.com/office/drawing/2014/main" id="{F3F89BDD-AC5A-4C55-9688-F086F12EF9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9763" y="2060575"/>
                <a:ext cx="58738" cy="33338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BF1B74A-8418-46E2-8250-04488CB91CDC}"/>
                </a:ext>
              </a:extLst>
            </p:cNvPr>
            <p:cNvGrpSpPr/>
            <p:nvPr/>
          </p:nvGrpSpPr>
          <p:grpSpPr>
            <a:xfrm>
              <a:off x="5963145" y="2822673"/>
              <a:ext cx="620688" cy="744241"/>
              <a:chOff x="2341276" y="2827495"/>
              <a:chExt cx="1247564" cy="1495899"/>
            </a:xfrm>
          </p:grpSpPr>
          <p:sp>
            <p:nvSpPr>
              <p:cNvPr id="28" name="Freeform 343">
                <a:extLst>
                  <a:ext uri="{FF2B5EF4-FFF2-40B4-BE49-F238E27FC236}">
                    <a16:creationId xmlns:a16="http://schemas.microsoft.com/office/drawing/2014/main" id="{56B708F4-AE15-40C8-9752-42A9D88DD6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619167" y="2827495"/>
                <a:ext cx="679953" cy="1145198"/>
              </a:xfrm>
              <a:custGeom>
                <a:avLst/>
                <a:gdLst/>
                <a:ahLst/>
                <a:cxnLst>
                  <a:cxn ang="0">
                    <a:pos x="60" y="76"/>
                  </a:cxn>
                  <a:cxn ang="0">
                    <a:pos x="81" y="40"/>
                  </a:cxn>
                  <a:cxn ang="0">
                    <a:pos x="40" y="0"/>
                  </a:cxn>
                  <a:cxn ang="0">
                    <a:pos x="0" y="40"/>
                  </a:cxn>
                  <a:cxn ang="0">
                    <a:pos x="21" y="76"/>
                  </a:cxn>
                  <a:cxn ang="0">
                    <a:pos x="21" y="95"/>
                  </a:cxn>
                  <a:cxn ang="0">
                    <a:pos x="60" y="95"/>
                  </a:cxn>
                  <a:cxn ang="0">
                    <a:pos x="60" y="117"/>
                  </a:cxn>
                  <a:cxn ang="0">
                    <a:pos x="51" y="126"/>
                  </a:cxn>
                  <a:cxn ang="0">
                    <a:pos x="51" y="126"/>
                  </a:cxn>
                  <a:cxn ang="0">
                    <a:pos x="40" y="133"/>
                  </a:cxn>
                  <a:cxn ang="0">
                    <a:pos x="29" y="126"/>
                  </a:cxn>
                  <a:cxn ang="0">
                    <a:pos x="29" y="126"/>
                  </a:cxn>
                  <a:cxn ang="0">
                    <a:pos x="21" y="117"/>
                  </a:cxn>
                  <a:cxn ang="0">
                    <a:pos x="21" y="109"/>
                  </a:cxn>
                </a:cxnLst>
                <a:rect l="0" t="0" r="r" b="b"/>
                <a:pathLst>
                  <a:path w="81" h="133">
                    <a:moveTo>
                      <a:pt x="60" y="76"/>
                    </a:moveTo>
                    <a:cubicBezTo>
                      <a:pt x="72" y="69"/>
                      <a:pt x="81" y="56"/>
                      <a:pt x="81" y="40"/>
                    </a:cubicBezTo>
                    <a:cubicBezTo>
                      <a:pt x="81" y="18"/>
                      <a:pt x="63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56"/>
                      <a:pt x="8" y="69"/>
                      <a:pt x="21" y="76"/>
                    </a:cubicBezTo>
                    <a:cubicBezTo>
                      <a:pt x="21" y="95"/>
                      <a:pt x="21" y="95"/>
                      <a:pt x="21" y="95"/>
                    </a:cubicBezTo>
                    <a:cubicBezTo>
                      <a:pt x="60" y="95"/>
                      <a:pt x="60" y="95"/>
                      <a:pt x="60" y="95"/>
                    </a:cubicBezTo>
                    <a:cubicBezTo>
                      <a:pt x="60" y="117"/>
                      <a:pt x="60" y="117"/>
                      <a:pt x="60" y="117"/>
                    </a:cubicBezTo>
                    <a:cubicBezTo>
                      <a:pt x="60" y="120"/>
                      <a:pt x="56" y="124"/>
                      <a:pt x="51" y="126"/>
                    </a:cubicBezTo>
                    <a:cubicBezTo>
                      <a:pt x="51" y="126"/>
                      <a:pt x="51" y="126"/>
                      <a:pt x="51" y="126"/>
                    </a:cubicBezTo>
                    <a:cubicBezTo>
                      <a:pt x="51" y="130"/>
                      <a:pt x="46" y="133"/>
                      <a:pt x="40" y="133"/>
                    </a:cubicBezTo>
                    <a:cubicBezTo>
                      <a:pt x="34" y="133"/>
                      <a:pt x="29" y="130"/>
                      <a:pt x="29" y="126"/>
                    </a:cubicBezTo>
                    <a:cubicBezTo>
                      <a:pt x="29" y="126"/>
                      <a:pt x="29" y="126"/>
                      <a:pt x="29" y="126"/>
                    </a:cubicBezTo>
                    <a:cubicBezTo>
                      <a:pt x="24" y="124"/>
                      <a:pt x="21" y="120"/>
                      <a:pt x="21" y="117"/>
                    </a:cubicBezTo>
                    <a:cubicBezTo>
                      <a:pt x="21" y="109"/>
                      <a:pt x="21" y="109"/>
                      <a:pt x="21" y="109"/>
                    </a:cubicBezTo>
                  </a:path>
                </a:pathLst>
              </a:custGeom>
              <a:noFill/>
              <a:ln w="5715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Freeform 344">
                <a:extLst>
                  <a:ext uri="{FF2B5EF4-FFF2-40B4-BE49-F238E27FC236}">
                    <a16:creationId xmlns:a16="http://schemas.microsoft.com/office/drawing/2014/main" id="{09E01705-08B1-4563-A4AF-CB93835B157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926627" y="3584314"/>
                <a:ext cx="236505" cy="248330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28" y="0"/>
                  </a:cxn>
                </a:cxnLst>
                <a:rect l="0" t="0" r="r" b="b"/>
                <a:pathLst>
                  <a:path w="28" h="29">
                    <a:moveTo>
                      <a:pt x="0" y="29"/>
                    </a:moveTo>
                    <a:cubicBezTo>
                      <a:pt x="0" y="13"/>
                      <a:pt x="13" y="0"/>
                      <a:pt x="28" y="0"/>
                    </a:cubicBezTo>
                  </a:path>
                </a:pathLst>
              </a:cu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Line 345">
                <a:extLst>
                  <a:ext uri="{FF2B5EF4-FFF2-40B4-BE49-F238E27FC236}">
                    <a16:creationId xmlns:a16="http://schemas.microsoft.com/office/drawing/2014/main" id="{1A34FC9F-E1B7-44C7-9AED-DDE41A56D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2956188" y="4075064"/>
                <a:ext cx="5914" cy="248330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Line 346">
                <a:extLst>
                  <a:ext uri="{FF2B5EF4-FFF2-40B4-BE49-F238E27FC236}">
                    <a16:creationId xmlns:a16="http://schemas.microsoft.com/office/drawing/2014/main" id="{84F6F40B-13FF-4617-89F1-D586DC1D25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3364157" y="3844470"/>
                <a:ext cx="218769" cy="130078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Line 347">
                <a:extLst>
                  <a:ext uri="{FF2B5EF4-FFF2-40B4-BE49-F238E27FC236}">
                    <a16:creationId xmlns:a16="http://schemas.microsoft.com/office/drawing/2014/main" id="{D22EF1D3-B2EC-48D4-BD65-00AA92769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3381897" y="3259118"/>
                <a:ext cx="206943" cy="124167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Line 348">
                <a:extLst>
                  <a:ext uri="{FF2B5EF4-FFF2-40B4-BE49-F238E27FC236}">
                    <a16:creationId xmlns:a16="http://schemas.microsoft.com/office/drawing/2014/main" id="{1A177DA6-AB3F-44DB-82D5-8EFC06A58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359012" y="3241382"/>
                <a:ext cx="206943" cy="118252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Line 349">
                <a:extLst>
                  <a:ext uri="{FF2B5EF4-FFF2-40B4-BE49-F238E27FC236}">
                    <a16:creationId xmlns:a16="http://schemas.microsoft.com/office/drawing/2014/main" id="{9DC2F552-3026-4182-8EAA-C9009C7CE8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2341276" y="3832644"/>
                <a:ext cx="218769" cy="124167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" name="Groupe 362">
              <a:extLst>
                <a:ext uri="{FF2B5EF4-FFF2-40B4-BE49-F238E27FC236}">
                  <a16:creationId xmlns:a16="http://schemas.microsoft.com/office/drawing/2014/main" id="{AE636892-90D7-4BBE-9D1A-758E9646E1C4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6688539" y="2822672"/>
              <a:ext cx="992176" cy="1189672"/>
              <a:chOff x="363538" y="1962150"/>
              <a:chExt cx="334963" cy="401639"/>
            </a:xfrm>
          </p:grpSpPr>
          <p:sp>
            <p:nvSpPr>
              <p:cNvPr id="21" name="Freeform 343">
                <a:extLst>
                  <a:ext uri="{FF2B5EF4-FFF2-40B4-BE49-F238E27FC236}">
                    <a16:creationId xmlns:a16="http://schemas.microsoft.com/office/drawing/2014/main" id="{0B3385F4-4E96-4E61-A481-E62F62331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26" y="2056311"/>
                <a:ext cx="182563" cy="307478"/>
              </a:xfrm>
              <a:custGeom>
                <a:avLst/>
                <a:gdLst/>
                <a:ahLst/>
                <a:cxnLst>
                  <a:cxn ang="0">
                    <a:pos x="60" y="76"/>
                  </a:cxn>
                  <a:cxn ang="0">
                    <a:pos x="81" y="40"/>
                  </a:cxn>
                  <a:cxn ang="0">
                    <a:pos x="40" y="0"/>
                  </a:cxn>
                  <a:cxn ang="0">
                    <a:pos x="0" y="40"/>
                  </a:cxn>
                  <a:cxn ang="0">
                    <a:pos x="21" y="76"/>
                  </a:cxn>
                  <a:cxn ang="0">
                    <a:pos x="21" y="95"/>
                  </a:cxn>
                  <a:cxn ang="0">
                    <a:pos x="60" y="95"/>
                  </a:cxn>
                  <a:cxn ang="0">
                    <a:pos x="60" y="117"/>
                  </a:cxn>
                  <a:cxn ang="0">
                    <a:pos x="51" y="126"/>
                  </a:cxn>
                  <a:cxn ang="0">
                    <a:pos x="51" y="126"/>
                  </a:cxn>
                  <a:cxn ang="0">
                    <a:pos x="40" y="133"/>
                  </a:cxn>
                  <a:cxn ang="0">
                    <a:pos x="29" y="126"/>
                  </a:cxn>
                  <a:cxn ang="0">
                    <a:pos x="29" y="126"/>
                  </a:cxn>
                  <a:cxn ang="0">
                    <a:pos x="21" y="117"/>
                  </a:cxn>
                  <a:cxn ang="0">
                    <a:pos x="21" y="109"/>
                  </a:cxn>
                </a:cxnLst>
                <a:rect l="0" t="0" r="r" b="b"/>
                <a:pathLst>
                  <a:path w="81" h="133">
                    <a:moveTo>
                      <a:pt x="60" y="76"/>
                    </a:moveTo>
                    <a:cubicBezTo>
                      <a:pt x="72" y="69"/>
                      <a:pt x="81" y="56"/>
                      <a:pt x="81" y="40"/>
                    </a:cubicBezTo>
                    <a:cubicBezTo>
                      <a:pt x="81" y="18"/>
                      <a:pt x="63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56"/>
                      <a:pt x="8" y="69"/>
                      <a:pt x="21" y="76"/>
                    </a:cubicBezTo>
                    <a:cubicBezTo>
                      <a:pt x="21" y="95"/>
                      <a:pt x="21" y="95"/>
                      <a:pt x="21" y="95"/>
                    </a:cubicBezTo>
                    <a:cubicBezTo>
                      <a:pt x="60" y="95"/>
                      <a:pt x="60" y="95"/>
                      <a:pt x="60" y="95"/>
                    </a:cubicBezTo>
                    <a:cubicBezTo>
                      <a:pt x="60" y="117"/>
                      <a:pt x="60" y="117"/>
                      <a:pt x="60" y="117"/>
                    </a:cubicBezTo>
                    <a:cubicBezTo>
                      <a:pt x="60" y="120"/>
                      <a:pt x="56" y="124"/>
                      <a:pt x="51" y="126"/>
                    </a:cubicBezTo>
                    <a:cubicBezTo>
                      <a:pt x="51" y="126"/>
                      <a:pt x="51" y="126"/>
                      <a:pt x="51" y="126"/>
                    </a:cubicBezTo>
                    <a:cubicBezTo>
                      <a:pt x="51" y="130"/>
                      <a:pt x="46" y="133"/>
                      <a:pt x="40" y="133"/>
                    </a:cubicBezTo>
                    <a:cubicBezTo>
                      <a:pt x="34" y="133"/>
                      <a:pt x="29" y="130"/>
                      <a:pt x="29" y="126"/>
                    </a:cubicBezTo>
                    <a:cubicBezTo>
                      <a:pt x="29" y="126"/>
                      <a:pt x="29" y="126"/>
                      <a:pt x="29" y="126"/>
                    </a:cubicBezTo>
                    <a:cubicBezTo>
                      <a:pt x="24" y="124"/>
                      <a:pt x="21" y="120"/>
                      <a:pt x="21" y="117"/>
                    </a:cubicBezTo>
                    <a:cubicBezTo>
                      <a:pt x="21" y="109"/>
                      <a:pt x="21" y="109"/>
                      <a:pt x="21" y="109"/>
                    </a:cubicBezTo>
                  </a:path>
                </a:pathLst>
              </a:custGeom>
              <a:noFill/>
              <a:ln w="57150" cap="rnd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Freeform 344">
                <a:extLst>
                  <a:ext uri="{FF2B5EF4-FFF2-40B4-BE49-F238E27FC236}">
                    <a16:creationId xmlns:a16="http://schemas.microsoft.com/office/drawing/2014/main" id="{23A22044-B808-46DF-8C26-A25BF5249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838" y="2093913"/>
                <a:ext cx="63500" cy="6667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28" y="0"/>
                  </a:cxn>
                </a:cxnLst>
                <a:rect l="0" t="0" r="r" b="b"/>
                <a:pathLst>
                  <a:path w="28" h="29">
                    <a:moveTo>
                      <a:pt x="0" y="29"/>
                    </a:moveTo>
                    <a:cubicBezTo>
                      <a:pt x="0" y="13"/>
                      <a:pt x="13" y="0"/>
                      <a:pt x="28" y="0"/>
                    </a:cubicBezTo>
                  </a:path>
                </a:pathLst>
              </a:cu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Line 345">
                <a:extLst>
                  <a:ext uri="{FF2B5EF4-FFF2-40B4-BE49-F238E27FC236}">
                    <a16:creationId xmlns:a16="http://schemas.microsoft.com/office/drawing/2014/main" id="{767DAE04-8155-4570-AB63-29301C871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1813" y="1962150"/>
                <a:ext cx="1588" cy="66675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Line 346">
                <a:extLst>
                  <a:ext uri="{FF2B5EF4-FFF2-40B4-BE49-F238E27FC236}">
                    <a16:creationId xmlns:a16="http://schemas.microsoft.com/office/drawing/2014/main" id="{0D3D26DB-2833-4C6E-9097-6796D7580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5126" y="2055813"/>
                <a:ext cx="58738" cy="34925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Line 347">
                <a:extLst>
                  <a:ext uri="{FF2B5EF4-FFF2-40B4-BE49-F238E27FC236}">
                    <a16:creationId xmlns:a16="http://schemas.microsoft.com/office/drawing/2014/main" id="{ADA4A029-5720-47B7-8396-DA4F2562A5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538" y="2214563"/>
                <a:ext cx="55563" cy="33338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Line 348">
                <a:extLst>
                  <a:ext uri="{FF2B5EF4-FFF2-40B4-BE49-F238E27FC236}">
                    <a16:creationId xmlns:a16="http://schemas.microsoft.com/office/drawing/2014/main" id="{EA985A25-62AC-4F3C-8BC8-584053977F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176" y="2220913"/>
                <a:ext cx="55563" cy="31750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Line 349">
                <a:extLst>
                  <a:ext uri="{FF2B5EF4-FFF2-40B4-BE49-F238E27FC236}">
                    <a16:creationId xmlns:a16="http://schemas.microsoft.com/office/drawing/2014/main" id="{5D2828CB-A484-46DD-96B0-D1BCCA7E0F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9763" y="2060575"/>
                <a:ext cx="58738" cy="33338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3" name="Groupe 362">
              <a:extLst>
                <a:ext uri="{FF2B5EF4-FFF2-40B4-BE49-F238E27FC236}">
                  <a16:creationId xmlns:a16="http://schemas.microsoft.com/office/drawing/2014/main" id="{2FADCDDF-651B-4B3A-BE03-F38F1AC0FAB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7785421" y="2822672"/>
              <a:ext cx="815718" cy="978090"/>
              <a:chOff x="363538" y="1962150"/>
              <a:chExt cx="334963" cy="401639"/>
            </a:xfrm>
          </p:grpSpPr>
          <p:sp>
            <p:nvSpPr>
              <p:cNvPr id="14" name="Freeform 343">
                <a:extLst>
                  <a:ext uri="{FF2B5EF4-FFF2-40B4-BE49-F238E27FC236}">
                    <a16:creationId xmlns:a16="http://schemas.microsoft.com/office/drawing/2014/main" id="{DEFF71D8-13D1-454E-85C2-0952D8C35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26" y="2056311"/>
                <a:ext cx="182563" cy="307478"/>
              </a:xfrm>
              <a:custGeom>
                <a:avLst/>
                <a:gdLst/>
                <a:ahLst/>
                <a:cxnLst>
                  <a:cxn ang="0">
                    <a:pos x="60" y="76"/>
                  </a:cxn>
                  <a:cxn ang="0">
                    <a:pos x="81" y="40"/>
                  </a:cxn>
                  <a:cxn ang="0">
                    <a:pos x="40" y="0"/>
                  </a:cxn>
                  <a:cxn ang="0">
                    <a:pos x="0" y="40"/>
                  </a:cxn>
                  <a:cxn ang="0">
                    <a:pos x="21" y="76"/>
                  </a:cxn>
                  <a:cxn ang="0">
                    <a:pos x="21" y="95"/>
                  </a:cxn>
                  <a:cxn ang="0">
                    <a:pos x="60" y="95"/>
                  </a:cxn>
                  <a:cxn ang="0">
                    <a:pos x="60" y="117"/>
                  </a:cxn>
                  <a:cxn ang="0">
                    <a:pos x="51" y="126"/>
                  </a:cxn>
                  <a:cxn ang="0">
                    <a:pos x="51" y="126"/>
                  </a:cxn>
                  <a:cxn ang="0">
                    <a:pos x="40" y="133"/>
                  </a:cxn>
                  <a:cxn ang="0">
                    <a:pos x="29" y="126"/>
                  </a:cxn>
                  <a:cxn ang="0">
                    <a:pos x="29" y="126"/>
                  </a:cxn>
                  <a:cxn ang="0">
                    <a:pos x="21" y="117"/>
                  </a:cxn>
                  <a:cxn ang="0">
                    <a:pos x="21" y="109"/>
                  </a:cxn>
                </a:cxnLst>
                <a:rect l="0" t="0" r="r" b="b"/>
                <a:pathLst>
                  <a:path w="81" h="133">
                    <a:moveTo>
                      <a:pt x="60" y="76"/>
                    </a:moveTo>
                    <a:cubicBezTo>
                      <a:pt x="72" y="69"/>
                      <a:pt x="81" y="56"/>
                      <a:pt x="81" y="40"/>
                    </a:cubicBezTo>
                    <a:cubicBezTo>
                      <a:pt x="81" y="18"/>
                      <a:pt x="63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56"/>
                      <a:pt x="8" y="69"/>
                      <a:pt x="21" y="76"/>
                    </a:cubicBezTo>
                    <a:cubicBezTo>
                      <a:pt x="21" y="95"/>
                      <a:pt x="21" y="95"/>
                      <a:pt x="21" y="95"/>
                    </a:cubicBezTo>
                    <a:cubicBezTo>
                      <a:pt x="60" y="95"/>
                      <a:pt x="60" y="95"/>
                      <a:pt x="60" y="95"/>
                    </a:cubicBezTo>
                    <a:cubicBezTo>
                      <a:pt x="60" y="117"/>
                      <a:pt x="60" y="117"/>
                      <a:pt x="60" y="117"/>
                    </a:cubicBezTo>
                    <a:cubicBezTo>
                      <a:pt x="60" y="120"/>
                      <a:pt x="56" y="124"/>
                      <a:pt x="51" y="126"/>
                    </a:cubicBezTo>
                    <a:cubicBezTo>
                      <a:pt x="51" y="126"/>
                      <a:pt x="51" y="126"/>
                      <a:pt x="51" y="126"/>
                    </a:cubicBezTo>
                    <a:cubicBezTo>
                      <a:pt x="51" y="130"/>
                      <a:pt x="46" y="133"/>
                      <a:pt x="40" y="133"/>
                    </a:cubicBezTo>
                    <a:cubicBezTo>
                      <a:pt x="34" y="133"/>
                      <a:pt x="29" y="130"/>
                      <a:pt x="29" y="126"/>
                    </a:cubicBezTo>
                    <a:cubicBezTo>
                      <a:pt x="29" y="126"/>
                      <a:pt x="29" y="126"/>
                      <a:pt x="29" y="126"/>
                    </a:cubicBezTo>
                    <a:cubicBezTo>
                      <a:pt x="24" y="124"/>
                      <a:pt x="21" y="120"/>
                      <a:pt x="21" y="117"/>
                    </a:cubicBezTo>
                    <a:cubicBezTo>
                      <a:pt x="21" y="109"/>
                      <a:pt x="21" y="109"/>
                      <a:pt x="21" y="109"/>
                    </a:cubicBezTo>
                  </a:path>
                </a:pathLst>
              </a:custGeom>
              <a:noFill/>
              <a:ln w="57150" cap="rnd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Freeform 344">
                <a:extLst>
                  <a:ext uri="{FF2B5EF4-FFF2-40B4-BE49-F238E27FC236}">
                    <a16:creationId xmlns:a16="http://schemas.microsoft.com/office/drawing/2014/main" id="{4CB76A16-FE20-42FA-B600-9058CA405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838" y="2093913"/>
                <a:ext cx="63500" cy="6667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28" y="0"/>
                  </a:cxn>
                </a:cxnLst>
                <a:rect l="0" t="0" r="r" b="b"/>
                <a:pathLst>
                  <a:path w="28" h="29">
                    <a:moveTo>
                      <a:pt x="0" y="29"/>
                    </a:moveTo>
                    <a:cubicBezTo>
                      <a:pt x="0" y="13"/>
                      <a:pt x="13" y="0"/>
                      <a:pt x="28" y="0"/>
                    </a:cubicBezTo>
                  </a:path>
                </a:pathLst>
              </a:cu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Line 345">
                <a:extLst>
                  <a:ext uri="{FF2B5EF4-FFF2-40B4-BE49-F238E27FC236}">
                    <a16:creationId xmlns:a16="http://schemas.microsoft.com/office/drawing/2014/main" id="{3EE293CC-94F2-4C14-B99C-B27C7D1AD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1813" y="1962150"/>
                <a:ext cx="1588" cy="66675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Line 346">
                <a:extLst>
                  <a:ext uri="{FF2B5EF4-FFF2-40B4-BE49-F238E27FC236}">
                    <a16:creationId xmlns:a16="http://schemas.microsoft.com/office/drawing/2014/main" id="{84CDF75B-D913-4C37-A67A-047E3D2802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5126" y="2055813"/>
                <a:ext cx="58738" cy="34925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Line 347">
                <a:extLst>
                  <a:ext uri="{FF2B5EF4-FFF2-40B4-BE49-F238E27FC236}">
                    <a16:creationId xmlns:a16="http://schemas.microsoft.com/office/drawing/2014/main" id="{92D13AD3-D45D-4680-92B1-34F04C022B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538" y="2214563"/>
                <a:ext cx="55563" cy="33338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Line 348">
                <a:extLst>
                  <a:ext uri="{FF2B5EF4-FFF2-40B4-BE49-F238E27FC236}">
                    <a16:creationId xmlns:a16="http://schemas.microsoft.com/office/drawing/2014/main" id="{79644CF2-99A8-4D51-AD84-75657A35C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176" y="2220913"/>
                <a:ext cx="55563" cy="31750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Line 349">
                <a:extLst>
                  <a:ext uri="{FF2B5EF4-FFF2-40B4-BE49-F238E27FC236}">
                    <a16:creationId xmlns:a16="http://schemas.microsoft.com/office/drawing/2014/main" id="{6FB28033-1098-44E0-8EDC-B08F109509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9763" y="2060575"/>
                <a:ext cx="58738" cy="33338"/>
              </a:xfrm>
              <a:prstGeom prst="line">
                <a:avLst/>
              </a:prstGeom>
              <a:noFill/>
              <a:ln w="12700" cap="rnd">
                <a:solidFill>
                  <a:srgbClr val="1A171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896" tIns="60949" rIns="121896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6094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018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991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l ned 11"/>
          <p:cNvSpPr/>
          <p:nvPr/>
        </p:nvSpPr>
        <p:spPr>
          <a:xfrm>
            <a:off x="488978" y="2162339"/>
            <a:ext cx="2953023" cy="5400266"/>
          </a:xfrm>
          <a:prstGeom prst="downArrow">
            <a:avLst>
              <a:gd name="adj1" fmla="val 67098"/>
              <a:gd name="adj2" fmla="val 2702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5586">
              <a:defRPr/>
            </a:pPr>
            <a:endParaRPr lang="nb-NO" sz="2488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8" name="Pil ned 57"/>
          <p:cNvSpPr/>
          <p:nvPr/>
        </p:nvSpPr>
        <p:spPr>
          <a:xfrm>
            <a:off x="6644600" y="2162339"/>
            <a:ext cx="2953023" cy="5400266"/>
          </a:xfrm>
          <a:prstGeom prst="downArrow">
            <a:avLst>
              <a:gd name="adj1" fmla="val 67098"/>
              <a:gd name="adj2" fmla="val 2702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5586">
              <a:defRPr/>
            </a:pPr>
            <a:endParaRPr lang="nb-NO" sz="2488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1" name="Pil ned 60"/>
          <p:cNvSpPr/>
          <p:nvPr/>
        </p:nvSpPr>
        <p:spPr>
          <a:xfrm>
            <a:off x="12261160" y="2162339"/>
            <a:ext cx="2953023" cy="5400266"/>
          </a:xfrm>
          <a:prstGeom prst="downArrow">
            <a:avLst>
              <a:gd name="adj1" fmla="val 67098"/>
              <a:gd name="adj2" fmla="val 2702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5586">
              <a:defRPr/>
            </a:pPr>
            <a:endParaRPr lang="nb-NO" sz="2488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" name="Vinkeltegn 4"/>
          <p:cNvSpPr/>
          <p:nvPr/>
        </p:nvSpPr>
        <p:spPr>
          <a:xfrm>
            <a:off x="916482" y="2907140"/>
            <a:ext cx="4341462" cy="2109010"/>
          </a:xfrm>
          <a:prstGeom prst="chevron">
            <a:avLst>
              <a:gd name="adj" fmla="val 16520"/>
            </a:avLst>
          </a:prstGeom>
          <a:solidFill>
            <a:srgbClr val="FFFFFF"/>
          </a:solidFill>
          <a:ln w="19050" cap="flat" cmpd="sng" algn="ctr">
            <a:solidFill>
              <a:srgbClr val="733D4A"/>
            </a:solidFill>
            <a:prstDash val="solid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rtlCol="0" anchor="ctr"/>
          <a:lstStyle/>
          <a:p>
            <a:pPr algn="ctr"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355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" name="Vinkeltegn 6"/>
          <p:cNvSpPr/>
          <p:nvPr/>
        </p:nvSpPr>
        <p:spPr>
          <a:xfrm>
            <a:off x="5025317" y="2919291"/>
            <a:ext cx="3199132" cy="2109010"/>
          </a:xfrm>
          <a:prstGeom prst="chevron">
            <a:avLst>
              <a:gd name="adj" fmla="val 16520"/>
            </a:avLst>
          </a:prstGeom>
          <a:solidFill>
            <a:srgbClr val="FFFFFF"/>
          </a:solidFill>
          <a:ln w="19050" cap="flat" cmpd="sng" algn="ctr">
            <a:solidFill>
              <a:srgbClr val="733D4A"/>
            </a:solidFill>
            <a:prstDash val="solid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rtlCol="0" anchor="ctr"/>
          <a:lstStyle/>
          <a:p>
            <a:pPr algn="ctr"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355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Vinkeltegn 8"/>
          <p:cNvSpPr/>
          <p:nvPr/>
        </p:nvSpPr>
        <p:spPr>
          <a:xfrm>
            <a:off x="8017773" y="2907140"/>
            <a:ext cx="3199132" cy="2109010"/>
          </a:xfrm>
          <a:prstGeom prst="chevron">
            <a:avLst>
              <a:gd name="adj" fmla="val 16520"/>
            </a:avLst>
          </a:prstGeom>
          <a:solidFill>
            <a:srgbClr val="FFFFFF"/>
          </a:solidFill>
          <a:ln w="19050" cap="flat" cmpd="sng" algn="ctr">
            <a:solidFill>
              <a:srgbClr val="733D4A"/>
            </a:solidFill>
            <a:prstDash val="solid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rtlCol="0" anchor="ctr"/>
          <a:lstStyle/>
          <a:p>
            <a:pPr algn="ctr"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355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Vinkeltegn 9"/>
          <p:cNvSpPr/>
          <p:nvPr/>
        </p:nvSpPr>
        <p:spPr>
          <a:xfrm>
            <a:off x="11022885" y="2907140"/>
            <a:ext cx="4005329" cy="2109010"/>
          </a:xfrm>
          <a:prstGeom prst="chevron">
            <a:avLst>
              <a:gd name="adj" fmla="val 16520"/>
            </a:avLst>
          </a:prstGeom>
          <a:solidFill>
            <a:srgbClr val="FFFFFF"/>
          </a:solidFill>
          <a:ln w="19050" cap="flat" cmpd="sng" algn="ctr">
            <a:solidFill>
              <a:srgbClr val="733D4A"/>
            </a:solidFill>
            <a:prstDash val="solid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rtlCol="0" anchor="ctr"/>
          <a:lstStyle/>
          <a:p>
            <a:pPr algn="ctr"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355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916486" y="5163531"/>
            <a:ext cx="14271330" cy="391778"/>
          </a:xfrm>
          <a:prstGeom prst="rect">
            <a:avLst/>
          </a:prstGeom>
          <a:solidFill>
            <a:srgbClr val="733D4A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sz="1955" kern="0" dirty="0">
                <a:solidFill>
                  <a:srgbClr val="FFFFFF"/>
                </a:solidFill>
                <a:latin typeface="Arial" panose="020B0604020202020204"/>
              </a:rPr>
              <a:t>		NYE FORRETNINGSPROSESSER OG ARBEIDSRUTINER</a:t>
            </a:r>
          </a:p>
        </p:txBody>
      </p:sp>
      <p:sp>
        <p:nvSpPr>
          <p:cNvPr id="13" name="TextBox 42"/>
          <p:cNvSpPr txBox="1"/>
          <p:nvPr/>
        </p:nvSpPr>
        <p:spPr>
          <a:xfrm>
            <a:off x="5070953" y="2919291"/>
            <a:ext cx="2601710" cy="365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77" b="1" kern="0" dirty="0">
                <a:solidFill>
                  <a:srgbClr val="733D4A"/>
                </a:solidFill>
                <a:latin typeface="Arial" panose="020B0604020202020204"/>
              </a:rPr>
              <a:t>SAKSBEHANDLING</a:t>
            </a:r>
          </a:p>
        </p:txBody>
      </p:sp>
      <p:sp>
        <p:nvSpPr>
          <p:cNvPr id="14" name="TextBox 42"/>
          <p:cNvSpPr txBox="1"/>
          <p:nvPr/>
        </p:nvSpPr>
        <p:spPr>
          <a:xfrm>
            <a:off x="8069862" y="2891940"/>
            <a:ext cx="3153575" cy="365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77" b="1" kern="0" dirty="0">
                <a:solidFill>
                  <a:srgbClr val="733D4A"/>
                </a:solidFill>
                <a:latin typeface="Arial" panose="020B0604020202020204"/>
              </a:rPr>
              <a:t>TILGJENGELIGGJØRING</a:t>
            </a:r>
          </a:p>
        </p:txBody>
      </p:sp>
      <p:sp>
        <p:nvSpPr>
          <p:cNvPr id="15" name="Rektangel 14"/>
          <p:cNvSpPr/>
          <p:nvPr/>
        </p:nvSpPr>
        <p:spPr>
          <a:xfrm>
            <a:off x="916486" y="5666632"/>
            <a:ext cx="14271330" cy="391778"/>
          </a:xfrm>
          <a:prstGeom prst="rect">
            <a:avLst/>
          </a:prstGeom>
          <a:solidFill>
            <a:srgbClr val="733D4A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sz="1955" kern="0" dirty="0">
                <a:solidFill>
                  <a:srgbClr val="FFFFFF"/>
                </a:solidFill>
                <a:latin typeface="Arial" panose="020B0604020202020204"/>
              </a:rPr>
              <a:t>		NY TEKNISK LØSNING MED ELEKTRONISKE GRENSESNITT OG ARBEIDSFLATER</a:t>
            </a:r>
          </a:p>
        </p:txBody>
      </p:sp>
      <p:sp>
        <p:nvSpPr>
          <p:cNvPr id="16" name="Magnetplate 15"/>
          <p:cNvSpPr/>
          <p:nvPr/>
        </p:nvSpPr>
        <p:spPr>
          <a:xfrm>
            <a:off x="1856802" y="6493793"/>
            <a:ext cx="623042" cy="490111"/>
          </a:xfrm>
          <a:prstGeom prst="flowChartMagneticDisk">
            <a:avLst/>
          </a:prstGeom>
          <a:solidFill>
            <a:srgbClr val="733D4A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2133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7" name="Magnetplate 16"/>
          <p:cNvSpPr/>
          <p:nvPr/>
        </p:nvSpPr>
        <p:spPr>
          <a:xfrm>
            <a:off x="13398679" y="6493793"/>
            <a:ext cx="623042" cy="490111"/>
          </a:xfrm>
          <a:prstGeom prst="flowChartMagneticDisk">
            <a:avLst/>
          </a:prstGeom>
          <a:solidFill>
            <a:srgbClr val="733D4A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2133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9" name="Rektangel 18"/>
          <p:cNvSpPr/>
          <p:nvPr/>
        </p:nvSpPr>
        <p:spPr>
          <a:xfrm>
            <a:off x="916486" y="6186681"/>
            <a:ext cx="14271330" cy="391778"/>
          </a:xfrm>
          <a:prstGeom prst="rect">
            <a:avLst/>
          </a:prstGeom>
          <a:solidFill>
            <a:srgbClr val="733D4A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sz="1955" kern="0" dirty="0">
                <a:solidFill>
                  <a:srgbClr val="FFFFFF"/>
                </a:solidFill>
                <a:latin typeface="Arial" panose="020B0604020202020204"/>
              </a:rPr>
              <a:t>		NY LØSNING TILPASSET NY LOV OG FORSKRIFT</a:t>
            </a:r>
          </a:p>
        </p:txBody>
      </p:sp>
      <p:sp>
        <p:nvSpPr>
          <p:cNvPr id="20" name="Rectangle 58"/>
          <p:cNvSpPr/>
          <p:nvPr/>
        </p:nvSpPr>
        <p:spPr>
          <a:xfrm>
            <a:off x="1071837" y="5214316"/>
            <a:ext cx="1811201" cy="125030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rtlCol="0" anchor="ctr"/>
          <a:lstStyle/>
          <a:p>
            <a:pPr algn="ctr"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55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1" name="TextBox 69"/>
          <p:cNvSpPr txBox="1"/>
          <p:nvPr/>
        </p:nvSpPr>
        <p:spPr>
          <a:xfrm>
            <a:off x="1054258" y="6115891"/>
            <a:ext cx="1824538" cy="31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0090"/>
                </a:solidFill>
              </a:defRPr>
            </a:lvl1pPr>
          </a:lstStyle>
          <a:p>
            <a:pPr algn="ctr"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22" kern="0" dirty="0">
                <a:solidFill>
                  <a:srgbClr val="733D4A"/>
                </a:solidFill>
                <a:latin typeface="Arial" panose="020B0604020202020204"/>
              </a:rPr>
              <a:t>AUTOMATISERING</a:t>
            </a:r>
          </a:p>
        </p:txBody>
      </p:sp>
      <p:sp>
        <p:nvSpPr>
          <p:cNvPr id="22" name="TextBox 69"/>
          <p:cNvSpPr txBox="1"/>
          <p:nvPr/>
        </p:nvSpPr>
        <p:spPr>
          <a:xfrm>
            <a:off x="6002710" y="3233068"/>
            <a:ext cx="2326231" cy="162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0090"/>
                </a:solidFill>
              </a:defRPr>
            </a:lvl1pPr>
          </a:lstStyle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22" b="1" kern="0" dirty="0">
                <a:solidFill>
                  <a:prstClr val="black"/>
                </a:solidFill>
                <a:latin typeface="Arial" panose="020B0604020202020204"/>
              </a:rPr>
              <a:t>AUTOMATISERTE / MANUELLE </a:t>
            </a:r>
          </a:p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22" b="1" kern="0" dirty="0">
                <a:solidFill>
                  <a:prstClr val="black"/>
                </a:solidFill>
                <a:latin typeface="Arial" panose="020B0604020202020204"/>
              </a:rPr>
              <a:t>KONTROLLER</a:t>
            </a:r>
          </a:p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22" b="1" kern="0" dirty="0">
              <a:solidFill>
                <a:prstClr val="black"/>
              </a:solidFill>
              <a:latin typeface="Arial" panose="020B0604020202020204"/>
            </a:endParaRPr>
          </a:p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22" b="1" kern="0" dirty="0">
                <a:solidFill>
                  <a:prstClr val="black"/>
                </a:solidFill>
                <a:latin typeface="Arial" panose="020B0604020202020204"/>
              </a:rPr>
              <a:t>UMIDDELBAR TILDELING </a:t>
            </a:r>
          </a:p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22" b="1" kern="0" dirty="0">
                <a:solidFill>
                  <a:prstClr val="black"/>
                </a:solidFill>
                <a:latin typeface="Arial" panose="020B0604020202020204"/>
              </a:rPr>
              <a:t>AV PERSONNR.</a:t>
            </a:r>
          </a:p>
        </p:txBody>
      </p:sp>
      <p:sp>
        <p:nvSpPr>
          <p:cNvPr id="23" name="TextBox 69"/>
          <p:cNvSpPr txBox="1"/>
          <p:nvPr/>
        </p:nvSpPr>
        <p:spPr>
          <a:xfrm>
            <a:off x="9073709" y="3369158"/>
            <a:ext cx="1910566" cy="1186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0090"/>
                </a:solidFill>
              </a:defRPr>
            </a:lvl1pPr>
          </a:lstStyle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22" b="1" kern="0" dirty="0">
                <a:solidFill>
                  <a:prstClr val="black"/>
                </a:solidFill>
                <a:latin typeface="Arial" panose="020B0604020202020204"/>
              </a:rPr>
              <a:t>INNSYN FOR </a:t>
            </a:r>
          </a:p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22" b="1" kern="0" dirty="0">
                <a:solidFill>
                  <a:prstClr val="black"/>
                </a:solidFill>
                <a:latin typeface="Arial" panose="020B0604020202020204"/>
              </a:rPr>
              <a:t>BORGERE</a:t>
            </a:r>
          </a:p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22" b="1" kern="0" dirty="0">
              <a:solidFill>
                <a:prstClr val="black"/>
              </a:solidFill>
              <a:latin typeface="Arial" panose="020B0604020202020204"/>
            </a:endParaRPr>
          </a:p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22" b="1" kern="0" dirty="0">
                <a:solidFill>
                  <a:prstClr val="black"/>
                </a:solidFill>
                <a:latin typeface="Arial" panose="020B0604020202020204"/>
              </a:rPr>
              <a:t>PUBLISERING /</a:t>
            </a:r>
          </a:p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22" b="1" kern="0" dirty="0">
                <a:solidFill>
                  <a:prstClr val="black"/>
                </a:solidFill>
                <a:latin typeface="Arial" panose="020B0604020202020204"/>
              </a:rPr>
              <a:t>DISTRIBUSJON</a:t>
            </a:r>
          </a:p>
        </p:txBody>
      </p:sp>
      <p:sp>
        <p:nvSpPr>
          <p:cNvPr id="24" name="TextBox 42"/>
          <p:cNvSpPr txBox="1"/>
          <p:nvPr/>
        </p:nvSpPr>
        <p:spPr>
          <a:xfrm>
            <a:off x="934178" y="2919293"/>
            <a:ext cx="2282044" cy="365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77" b="1" kern="0" dirty="0">
                <a:solidFill>
                  <a:srgbClr val="733D4A"/>
                </a:solidFill>
                <a:latin typeface="Arial" panose="020B0604020202020204"/>
              </a:rPr>
              <a:t>PRODUSENTER</a:t>
            </a:r>
          </a:p>
        </p:txBody>
      </p:sp>
      <p:pic>
        <p:nvPicPr>
          <p:cNvPr id="27" name="Picture 4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28144" y="4035797"/>
            <a:ext cx="404475" cy="392025"/>
          </a:xfrm>
          <a:prstGeom prst="rect">
            <a:avLst/>
          </a:prstGeom>
        </p:spPr>
      </p:pic>
      <p:sp>
        <p:nvSpPr>
          <p:cNvPr id="29" name="TextBox 52"/>
          <p:cNvSpPr txBox="1"/>
          <p:nvPr/>
        </p:nvSpPr>
        <p:spPr>
          <a:xfrm>
            <a:off x="12851611" y="2919292"/>
            <a:ext cx="2032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>
                <a:solidFill>
                  <a:srgbClr val="733D4A"/>
                </a:solidFill>
                <a:latin typeface="Arial" panose="020B0604020202020204"/>
              </a:rPr>
              <a:t>KONSUMENTER</a:t>
            </a:r>
          </a:p>
        </p:txBody>
      </p:sp>
      <p:pic>
        <p:nvPicPr>
          <p:cNvPr id="31" name="Picture 3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0521" y="4334016"/>
            <a:ext cx="540883" cy="446867"/>
          </a:xfrm>
          <a:prstGeom prst="rect">
            <a:avLst/>
          </a:prstGeom>
        </p:spPr>
      </p:pic>
      <p:pic>
        <p:nvPicPr>
          <p:cNvPr id="32" name="Picture 37"/>
          <p:cNvPicPr>
            <a:picLocks noChangeAspect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148" y="3381810"/>
            <a:ext cx="454869" cy="424242"/>
          </a:xfrm>
          <a:prstGeom prst="rect">
            <a:avLst/>
          </a:prstGeom>
        </p:spPr>
      </p:pic>
      <p:pic>
        <p:nvPicPr>
          <p:cNvPr id="33" name="Picture 38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539" y="3911439"/>
            <a:ext cx="424336" cy="452142"/>
          </a:xfrm>
          <a:prstGeom prst="rect">
            <a:avLst/>
          </a:prstGeom>
        </p:spPr>
      </p:pic>
      <p:pic>
        <p:nvPicPr>
          <p:cNvPr id="34" name="Picture 4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852" y="3915475"/>
            <a:ext cx="545975" cy="356730"/>
          </a:xfrm>
          <a:prstGeom prst="rect">
            <a:avLst/>
          </a:prstGeom>
        </p:spPr>
      </p:pic>
      <p:pic>
        <p:nvPicPr>
          <p:cNvPr id="35" name="Picture 41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304" y="3988610"/>
            <a:ext cx="417990" cy="361694"/>
          </a:xfrm>
          <a:prstGeom prst="rect">
            <a:avLst/>
          </a:prstGeom>
        </p:spPr>
      </p:pic>
      <p:sp>
        <p:nvSpPr>
          <p:cNvPr id="36" name="TextBox 45"/>
          <p:cNvSpPr txBox="1"/>
          <p:nvPr/>
        </p:nvSpPr>
        <p:spPr>
          <a:xfrm>
            <a:off x="4269109" y="3751656"/>
            <a:ext cx="520316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44" kern="0" dirty="0">
                <a:solidFill>
                  <a:srgbClr val="7F7F7F"/>
                </a:solidFill>
                <a:latin typeface="Arial" panose="020B0604020202020204"/>
              </a:rPr>
              <a:t>+</a:t>
            </a:r>
          </a:p>
        </p:txBody>
      </p:sp>
      <p:sp>
        <p:nvSpPr>
          <p:cNvPr id="37" name="TextBox 45"/>
          <p:cNvSpPr txBox="1"/>
          <p:nvPr/>
        </p:nvSpPr>
        <p:spPr>
          <a:xfrm>
            <a:off x="14204758" y="3684777"/>
            <a:ext cx="1079688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44" kern="0" dirty="0">
                <a:solidFill>
                  <a:srgbClr val="7F7F7F"/>
                </a:solidFill>
                <a:latin typeface="Arial" panose="020B0604020202020204"/>
              </a:rPr>
              <a:t>+ +</a:t>
            </a:r>
          </a:p>
        </p:txBody>
      </p:sp>
      <p:grpSp>
        <p:nvGrpSpPr>
          <p:cNvPr id="41" name="Gruppe 40"/>
          <p:cNvGrpSpPr/>
          <p:nvPr/>
        </p:nvGrpSpPr>
        <p:grpSpPr>
          <a:xfrm>
            <a:off x="8503271" y="3718759"/>
            <a:ext cx="525653" cy="491385"/>
            <a:chOff x="5088198" y="2730140"/>
            <a:chExt cx="295760" cy="276479"/>
          </a:xfrm>
          <a:solidFill>
            <a:srgbClr val="CCCCCC">
              <a:lumMod val="50000"/>
            </a:srgbClr>
          </a:solidFill>
        </p:grpSpPr>
        <p:sp>
          <p:nvSpPr>
            <p:cNvPr id="42" name="Ramme 41"/>
            <p:cNvSpPr/>
            <p:nvPr/>
          </p:nvSpPr>
          <p:spPr>
            <a:xfrm>
              <a:off x="5140534" y="2730140"/>
              <a:ext cx="207417" cy="155351"/>
            </a:xfrm>
            <a:prstGeom prst="frame">
              <a:avLst/>
            </a:prstGeom>
            <a:grpFill/>
            <a:ln w="28575" cap="flat" cmpd="sng" algn="ctr">
              <a:solidFill>
                <a:srgbClr val="733D4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251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3555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3" name="Trapes 42"/>
            <p:cNvSpPr/>
            <p:nvPr/>
          </p:nvSpPr>
          <p:spPr>
            <a:xfrm>
              <a:off x="5088198" y="2910535"/>
              <a:ext cx="295760" cy="96084"/>
            </a:xfrm>
            <a:prstGeom prst="trapezoid">
              <a:avLst>
                <a:gd name="adj" fmla="val 50000"/>
              </a:avLst>
            </a:prstGeom>
            <a:grpFill/>
            <a:ln w="57150" cap="flat" cmpd="sng" algn="ctr">
              <a:solidFill>
                <a:srgbClr val="733D4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251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3555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44" name="Gruppe 43"/>
          <p:cNvGrpSpPr/>
          <p:nvPr/>
        </p:nvGrpSpPr>
        <p:grpSpPr>
          <a:xfrm>
            <a:off x="1458040" y="3393488"/>
            <a:ext cx="305307" cy="394023"/>
            <a:chOff x="2897989" y="797790"/>
            <a:chExt cx="397578" cy="428040"/>
          </a:xfrm>
          <a:solidFill>
            <a:srgbClr val="733D4A"/>
          </a:solidFill>
        </p:grpSpPr>
        <p:sp>
          <p:nvSpPr>
            <p:cNvPr id="45" name="Ellipse 44"/>
            <p:cNvSpPr/>
            <p:nvPr/>
          </p:nvSpPr>
          <p:spPr>
            <a:xfrm>
              <a:off x="2986621" y="797790"/>
              <a:ext cx="217738" cy="194925"/>
            </a:xfrm>
            <a:prstGeom prst="ellipse">
              <a:avLst/>
            </a:prstGeom>
            <a:grpFill/>
            <a:ln w="25400" cap="flat" cmpd="sng" algn="ctr">
              <a:solidFill>
                <a:srgbClr val="733D4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251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3555" kern="0">
                <a:solidFill>
                  <a:srgbClr val="733D4A"/>
                </a:solidFill>
                <a:latin typeface="Arial" panose="020B0604020202020204"/>
              </a:endParaRPr>
            </a:p>
          </p:txBody>
        </p:sp>
        <p:sp>
          <p:nvSpPr>
            <p:cNvPr id="46" name="Utsettelse 45"/>
            <p:cNvSpPr/>
            <p:nvPr/>
          </p:nvSpPr>
          <p:spPr>
            <a:xfrm rot="16200000">
              <a:off x="2985929" y="916192"/>
              <a:ext cx="221698" cy="397578"/>
            </a:xfrm>
            <a:prstGeom prst="flowChartDelay">
              <a:avLst/>
            </a:prstGeom>
            <a:grpFill/>
            <a:ln w="25400" cap="flat" cmpd="sng" algn="ctr">
              <a:solidFill>
                <a:srgbClr val="733D4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251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3555" kern="0">
                <a:solidFill>
                  <a:srgbClr val="733D4A"/>
                </a:solidFill>
                <a:latin typeface="Arial" panose="020B0604020202020204"/>
              </a:endParaRPr>
            </a:p>
          </p:txBody>
        </p:sp>
      </p:grpSp>
      <p:grpSp>
        <p:nvGrpSpPr>
          <p:cNvPr id="47" name="Gruppe 46"/>
          <p:cNvGrpSpPr/>
          <p:nvPr/>
        </p:nvGrpSpPr>
        <p:grpSpPr>
          <a:xfrm>
            <a:off x="14153182" y="4341150"/>
            <a:ext cx="305307" cy="433426"/>
            <a:chOff x="2897989" y="797790"/>
            <a:chExt cx="397578" cy="428040"/>
          </a:xfrm>
        </p:grpSpPr>
        <p:sp>
          <p:nvSpPr>
            <p:cNvPr id="48" name="Ellipse 47"/>
            <p:cNvSpPr/>
            <p:nvPr/>
          </p:nvSpPr>
          <p:spPr>
            <a:xfrm>
              <a:off x="2986621" y="797790"/>
              <a:ext cx="217738" cy="194925"/>
            </a:xfrm>
            <a:prstGeom prst="ellipse">
              <a:avLst/>
            </a:prstGeom>
            <a:solidFill>
              <a:srgbClr val="ACB0C5">
                <a:lumMod val="75000"/>
              </a:srgbClr>
            </a:solidFill>
            <a:ln w="25400" cap="flat" cmpd="sng" algn="ctr">
              <a:solidFill>
                <a:srgbClr val="ACB0C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251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3555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9" name="Utsettelse 48"/>
            <p:cNvSpPr/>
            <p:nvPr/>
          </p:nvSpPr>
          <p:spPr>
            <a:xfrm rot="16200000">
              <a:off x="2985929" y="916192"/>
              <a:ext cx="221698" cy="397578"/>
            </a:xfrm>
            <a:prstGeom prst="flowChartDelay">
              <a:avLst/>
            </a:prstGeom>
            <a:solidFill>
              <a:srgbClr val="ACB0C5">
                <a:lumMod val="75000"/>
              </a:srgbClr>
            </a:solidFill>
            <a:ln w="25400" cap="flat" cmpd="sng" algn="ctr">
              <a:solidFill>
                <a:srgbClr val="ACB0C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251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3555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50" name="Høyrepil med stripe 49"/>
          <p:cNvSpPr/>
          <p:nvPr/>
        </p:nvSpPr>
        <p:spPr>
          <a:xfrm>
            <a:off x="5567641" y="3620345"/>
            <a:ext cx="431183" cy="694213"/>
          </a:xfrm>
          <a:prstGeom prst="stripedRightArrow">
            <a:avLst/>
          </a:prstGeom>
          <a:solidFill>
            <a:srgbClr val="733D4A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355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1" name="Høyrebuet pil 50"/>
          <p:cNvSpPr/>
          <p:nvPr/>
        </p:nvSpPr>
        <p:spPr>
          <a:xfrm flipH="1" flipV="1">
            <a:off x="2021648" y="5335104"/>
            <a:ext cx="596421" cy="740029"/>
          </a:xfrm>
          <a:prstGeom prst="curvedRightArrow">
            <a:avLst>
              <a:gd name="adj1" fmla="val 39833"/>
              <a:gd name="adj2" fmla="val 62039"/>
              <a:gd name="adj3" fmla="val 25000"/>
            </a:avLst>
          </a:prstGeom>
          <a:solidFill>
            <a:srgbClr val="733D4A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355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2" name="Høyrebuet pil 51"/>
          <p:cNvSpPr/>
          <p:nvPr/>
        </p:nvSpPr>
        <p:spPr>
          <a:xfrm>
            <a:off x="1289988" y="5393142"/>
            <a:ext cx="668347" cy="696499"/>
          </a:xfrm>
          <a:prstGeom prst="curvedRightArrow">
            <a:avLst>
              <a:gd name="adj1" fmla="val 39833"/>
              <a:gd name="adj2" fmla="val 62039"/>
              <a:gd name="adj3" fmla="val 25000"/>
            </a:avLst>
          </a:prstGeom>
          <a:solidFill>
            <a:srgbClr val="733D4A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3555" kern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80" y="4559892"/>
            <a:ext cx="599823" cy="31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86" y="4478807"/>
            <a:ext cx="549886" cy="4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417292" y="492721"/>
            <a:ext cx="13419831" cy="910772"/>
          </a:xfrm>
        </p:spPr>
        <p:txBody>
          <a:bodyPr>
            <a:noAutofit/>
          </a:bodyPr>
          <a:lstStyle/>
          <a:p>
            <a:pPr algn="ctr"/>
            <a:r>
              <a:rPr lang="nb-NO" sz="3199" dirty="0"/>
              <a:t>Folkeregisteret som basis for livshendelser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893296" y="7253843"/>
            <a:ext cx="2409325" cy="118622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215586">
              <a:defRPr/>
            </a:pPr>
            <a:r>
              <a:rPr lang="nb-NO" sz="1777">
                <a:solidFill>
                  <a:prstClr val="black"/>
                </a:solidFill>
                <a:latin typeface="Arial" panose="020B0604020202020204"/>
              </a:rPr>
              <a:t>13 store produsenter</a:t>
            </a:r>
            <a:endParaRPr lang="nb-NO" sz="1777" dirty="0">
              <a:solidFill>
                <a:prstClr val="black"/>
              </a:solidFill>
              <a:latin typeface="Arial" panose="020B0604020202020204"/>
            </a:endParaRPr>
          </a:p>
          <a:p>
            <a:pPr defTabSz="1215586">
              <a:defRPr/>
            </a:pPr>
            <a:r>
              <a:rPr lang="nb-NO" sz="1777" dirty="0">
                <a:solidFill>
                  <a:prstClr val="black"/>
                </a:solidFill>
                <a:latin typeface="Arial" panose="020B0604020202020204"/>
              </a:rPr>
              <a:t>6 departementer </a:t>
            </a:r>
            <a:r>
              <a:rPr lang="nb-NO" sz="1777">
                <a:solidFill>
                  <a:prstClr val="black"/>
                </a:solidFill>
                <a:latin typeface="Arial" panose="020B0604020202020204"/>
              </a:rPr>
              <a:t>og  underliggende virksomheter</a:t>
            </a:r>
            <a:endParaRPr lang="nb-NO" sz="1777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7" name="TekstSylinder 56"/>
          <p:cNvSpPr txBox="1"/>
          <p:nvPr/>
        </p:nvSpPr>
        <p:spPr>
          <a:xfrm>
            <a:off x="11393043" y="7289498"/>
            <a:ext cx="4689261" cy="9127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215586">
              <a:defRPr/>
            </a:pPr>
            <a:r>
              <a:rPr lang="nb-NO" sz="1777">
                <a:solidFill>
                  <a:prstClr val="black"/>
                </a:solidFill>
                <a:latin typeface="Arial" panose="020B0604020202020204"/>
              </a:rPr>
              <a:t>Over </a:t>
            </a:r>
            <a:r>
              <a:rPr lang="nb-NO" sz="1777" dirty="0">
                <a:solidFill>
                  <a:prstClr val="black"/>
                </a:solidFill>
                <a:latin typeface="Arial" panose="020B0604020202020204"/>
              </a:rPr>
              <a:t>20 000 virksomheter</a:t>
            </a:r>
          </a:p>
          <a:p>
            <a:pPr defTabSz="1215586">
              <a:defRPr/>
            </a:pPr>
            <a:r>
              <a:rPr lang="nb-NO" sz="1777" dirty="0">
                <a:solidFill>
                  <a:prstClr val="black"/>
                </a:solidFill>
                <a:latin typeface="Arial" panose="020B0604020202020204"/>
              </a:rPr>
              <a:t>Rundt 450 kommuner og fylkeskommuner</a:t>
            </a:r>
          </a:p>
          <a:p>
            <a:pPr defTabSz="1215586">
              <a:defRPr/>
            </a:pPr>
            <a:r>
              <a:rPr lang="nb-NO" sz="1777" dirty="0">
                <a:solidFill>
                  <a:prstClr val="black"/>
                </a:solidFill>
                <a:latin typeface="Arial" panose="020B0604020202020204"/>
              </a:rPr>
              <a:t>Store sektorer som bank, finans </a:t>
            </a:r>
            <a:r>
              <a:rPr lang="nb-NO" sz="1777">
                <a:solidFill>
                  <a:prstClr val="black"/>
                </a:solidFill>
                <a:latin typeface="Arial" panose="020B0604020202020204"/>
              </a:rPr>
              <a:t>og energi</a:t>
            </a:r>
            <a:endParaRPr lang="nb-NO" sz="1777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9" name="TekstSylinder 58"/>
          <p:cNvSpPr txBox="1"/>
          <p:nvPr/>
        </p:nvSpPr>
        <p:spPr>
          <a:xfrm>
            <a:off x="6695033" y="7289497"/>
            <a:ext cx="2912788" cy="63927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215586">
              <a:defRPr/>
            </a:pPr>
            <a:r>
              <a:rPr lang="nb-NO" sz="1777">
                <a:solidFill>
                  <a:prstClr val="black"/>
                </a:solidFill>
                <a:latin typeface="Arial" panose="020B0604020202020204"/>
              </a:rPr>
              <a:t>Folkeregistermyndigheten i Skatteeetaten</a:t>
            </a:r>
            <a:endParaRPr lang="nb-NO" sz="1777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0" name="TextBox 45"/>
          <p:cNvSpPr txBox="1"/>
          <p:nvPr/>
        </p:nvSpPr>
        <p:spPr>
          <a:xfrm>
            <a:off x="4540701" y="3751656"/>
            <a:ext cx="520316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1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44" kern="0" dirty="0">
                <a:solidFill>
                  <a:srgbClr val="7F7F7F"/>
                </a:solidFill>
                <a:latin typeface="Arial" panose="020B0604020202020204"/>
              </a:rPr>
              <a:t>+</a:t>
            </a:r>
          </a:p>
        </p:txBody>
      </p:sp>
      <p:pic>
        <p:nvPicPr>
          <p:cNvPr id="39" name="Bilde 38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381" y="3137682"/>
            <a:ext cx="737375" cy="737375"/>
          </a:xfrm>
          <a:prstGeom prst="rect">
            <a:avLst/>
          </a:prstGeom>
        </p:spPr>
      </p:pic>
      <p:pic>
        <p:nvPicPr>
          <p:cNvPr id="40" name="Bilde 39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672" y="4295945"/>
            <a:ext cx="972673" cy="728567"/>
          </a:xfrm>
          <a:prstGeom prst="rect">
            <a:avLst/>
          </a:prstGeom>
        </p:spPr>
      </p:pic>
      <p:pic>
        <p:nvPicPr>
          <p:cNvPr id="62" name="Bilde 61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52508" y="3355548"/>
            <a:ext cx="439689" cy="874149"/>
          </a:xfrm>
          <a:prstGeom prst="rect">
            <a:avLst/>
          </a:prstGeom>
        </p:spPr>
      </p:pic>
      <p:pic>
        <p:nvPicPr>
          <p:cNvPr id="64" name="Bilde 6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727" y="4390732"/>
            <a:ext cx="418073" cy="41807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128" y="3440871"/>
            <a:ext cx="472311" cy="47231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666" y="4060065"/>
            <a:ext cx="744011" cy="423361"/>
          </a:xfrm>
          <a:prstGeom prst="rect">
            <a:avLst/>
          </a:prstGeom>
        </p:spPr>
      </p:pic>
      <p:pic>
        <p:nvPicPr>
          <p:cNvPr id="38" name="Bilde 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72" y="3116044"/>
            <a:ext cx="454122" cy="494253"/>
          </a:xfrm>
          <a:prstGeom prst="rect">
            <a:avLst/>
          </a:prstGeom>
        </p:spPr>
      </p:pic>
      <p:pic>
        <p:nvPicPr>
          <p:cNvPr id="63" name="Bilde 6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77" y="3347943"/>
            <a:ext cx="744011" cy="4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tekst, avis&#10;&#10;Automatisk generert beskrivelse">
            <a:extLst>
              <a:ext uri="{FF2B5EF4-FFF2-40B4-BE49-F238E27FC236}">
                <a16:creationId xmlns:a16="http://schemas.microsoft.com/office/drawing/2014/main" id="{A3EB3CD5-9340-4A60-B280-C9E9AA83F3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/>
      </p:pic>
    </p:spTree>
    <p:extLst>
      <p:ext uri="{BB962C8B-B14F-4D97-AF65-F5344CB8AC3E}">
        <p14:creationId xmlns:p14="http://schemas.microsoft.com/office/powerpoint/2010/main" val="75637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37B9-1C31-4A80-9CCA-DD94C87F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algn="l" defTabSz="12190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nb-NO" sz="4800" b="0" i="0" dirty="0">
                <a:solidFill>
                  <a:schemeClr val="tx1"/>
                </a:solidFill>
                <a:latin typeface="Arial" panose="020B0604020202020204" pitchFamily="34" charset="0"/>
              </a:rPr>
              <a:t>Lovverk og rammer</a:t>
            </a:r>
          </a:p>
        </p:txBody>
      </p:sp>
      <p:graphicFrame>
        <p:nvGraphicFramePr>
          <p:cNvPr id="5" name="AgendaTable">
            <a:extLst>
              <a:ext uri="{FF2B5EF4-FFF2-40B4-BE49-F238E27FC236}">
                <a16:creationId xmlns:a16="http://schemas.microsoft.com/office/drawing/2014/main" id="{2FD1D5DF-3A57-4972-8D6C-D4A64B666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748177"/>
              </p:ext>
            </p:extLst>
          </p:nvPr>
        </p:nvGraphicFramePr>
        <p:xfrm>
          <a:off x="2363788" y="2454274"/>
          <a:ext cx="12295186" cy="6508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95186">
                  <a:extLst>
                    <a:ext uri="{9D8B030D-6E8A-4147-A177-3AD203B41FA5}">
                      <a16:colId xmlns:a16="http://schemas.microsoft.com/office/drawing/2014/main" val="3342590356"/>
                    </a:ext>
                  </a:extLst>
                </a:gridCol>
              </a:tblGrid>
              <a:tr h="857185">
                <a:tc>
                  <a:txBody>
                    <a:bodyPr/>
                    <a:lstStyle/>
                    <a:p>
                      <a:pPr marL="457200" indent="-4572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ID-forvaltning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290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12190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Lovverk og rammer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74744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e-ID for alle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16051"/>
                  </a:ext>
                </a:extLst>
              </a:tr>
              <a:tr h="751204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Nye muligheter</a:t>
                      </a:r>
                    </a:p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Samarbeid Offentlig / Privat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374219"/>
                  </a:ext>
                </a:extLst>
              </a:tr>
              <a:tr h="857185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e-ID på tvers av landegrensene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49912"/>
                  </a:ext>
                </a:extLst>
              </a:tr>
              <a:tr h="984511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Ansatte i offentlig sektor</a:t>
                      </a: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498605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457200" marR="0" lvl="0" indent="-457200" algn="l" defTabSz="914314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3200" dirty="0"/>
                        <a:t>Virksomhetsidentiteter</a:t>
                      </a:r>
                      <a:endParaRPr lang="nb-NO" sz="3200" b="0" i="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9654" marR="79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644435"/>
                  </a:ext>
                </a:extLst>
              </a:tr>
            </a:tbl>
          </a:graphicData>
        </a:graphic>
      </p:graphicFrame>
      <p:sp>
        <p:nvSpPr>
          <p:cNvPr id="6" name="SlideType:Agenda" hidden="1">
            <a:extLst>
              <a:ext uri="{FF2B5EF4-FFF2-40B4-BE49-F238E27FC236}">
                <a16:creationId xmlns:a16="http://schemas.microsoft.com/office/drawing/2014/main" id="{857E4F6B-F880-4942-9547-04A6666546A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SlideType:Agenda" hidden="1">
            <a:extLst>
              <a:ext uri="{FF2B5EF4-FFF2-40B4-BE49-F238E27FC236}">
                <a16:creationId xmlns:a16="http://schemas.microsoft.com/office/drawing/2014/main" id="{B47A73A8-E158-44F3-8CAC-EAEF59D2CDAF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SlideType:Agenda" hidden="1">
            <a:extLst>
              <a:ext uri="{FF2B5EF4-FFF2-40B4-BE49-F238E27FC236}">
                <a16:creationId xmlns:a16="http://schemas.microsoft.com/office/drawing/2014/main" id="{21B4FCE4-592A-4C33-9965-428538CCC06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944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Eidas legger grunnlaget for tillit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96" y="2173589"/>
            <a:ext cx="11203521" cy="6516085"/>
          </a:xfrm>
        </p:spPr>
      </p:pic>
    </p:spTree>
    <p:extLst>
      <p:ext uri="{BB962C8B-B14F-4D97-AF65-F5344CB8AC3E}">
        <p14:creationId xmlns:p14="http://schemas.microsoft.com/office/powerpoint/2010/main" val="39987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NlSlbO4QXaqHHdpfdweO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G_7QnvHQPKE4ewsV64gP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S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S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S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S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sFh.bF9SY2SCj2v7vQtY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8FD98F03C620249ABB5B85004ADC651" ma:contentTypeVersion="13" ma:contentTypeDescription="Opprett et nytt dokument." ma:contentTypeScope="" ma:versionID="fcde7f02a76860672cb3746adad077ed">
  <xsd:schema xmlns:xsd="http://www.w3.org/2001/XMLSchema" xmlns:xs="http://www.w3.org/2001/XMLSchema" xmlns:p="http://schemas.microsoft.com/office/2006/metadata/properties" xmlns:ns3="125319e2-fbab-452c-9cde-b4d6dda8808f" xmlns:ns4="45e6db51-308b-4cc7-946d-683343490086" targetNamespace="http://schemas.microsoft.com/office/2006/metadata/properties" ma:root="true" ma:fieldsID="74f03132da89974fb81c55adf63c4acb" ns3:_="" ns4:_="">
    <xsd:import namespace="125319e2-fbab-452c-9cde-b4d6dda8808f"/>
    <xsd:import namespace="45e6db51-308b-4cc7-946d-6833434900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5319e2-fbab-452c-9cde-b4d6dda880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6db51-308b-4cc7-946d-6833434900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698973-54B8-41E7-9C31-29494F932D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5319e2-fbab-452c-9cde-b4d6dda8808f"/>
    <ds:schemaRef ds:uri="45e6db51-308b-4cc7-946d-6833434900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BE2367-30FA-4C61-849E-A2808A79ED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1938D3-ED22-4069-8A65-1F3F1D784B40}">
  <ds:schemaRefs>
    <ds:schemaRef ds:uri="http://www.w3.org/XML/1998/namespace"/>
    <ds:schemaRef ds:uri="45e6db51-308b-4cc7-946d-683343490086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125319e2-fbab-452c-9cde-b4d6dda8808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2136</TotalTime>
  <Words>3393</Words>
  <Application>Microsoft Office PowerPoint</Application>
  <PresentationFormat>Egendefinert</PresentationFormat>
  <Paragraphs>588</Paragraphs>
  <Slides>55</Slides>
  <Notes>38</Notes>
  <HiddenSlides>0</HiddenSlides>
  <MMClips>0</MMClips>
  <ScaleCrop>false</ScaleCrop>
  <HeadingPairs>
    <vt:vector size="8" baseType="variant">
      <vt:variant>
        <vt:lpstr>Brukte skrifter</vt:lpstr>
      </vt:variant>
      <vt:variant>
        <vt:i4>8</vt:i4>
      </vt:variant>
      <vt:variant>
        <vt:lpstr>Tema</vt:lpstr>
      </vt:variant>
      <vt:variant>
        <vt:i4>3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55</vt:i4>
      </vt:variant>
    </vt:vector>
  </HeadingPairs>
  <TitlesOfParts>
    <vt:vector size="67" baseType="lpstr">
      <vt:lpstr>Arial</vt:lpstr>
      <vt:lpstr>Calibri</vt:lpstr>
      <vt:lpstr>Helvetica Neue</vt:lpstr>
      <vt:lpstr>Noto Serif</vt:lpstr>
      <vt:lpstr>Open Sans</vt:lpstr>
      <vt:lpstr>Roboto</vt:lpstr>
      <vt:lpstr>Times New Roman</vt:lpstr>
      <vt:lpstr>Wingdings</vt:lpstr>
      <vt:lpstr>Digdir PPTmal</vt:lpstr>
      <vt:lpstr>Overgang Introslides - Med lyd</vt:lpstr>
      <vt:lpstr>Overgang Introslides - Uten lyd</vt:lpstr>
      <vt:lpstr>think-cell Slide</vt:lpstr>
      <vt:lpstr>Den nye generasjonen e-Identiteter</vt:lpstr>
      <vt:lpstr>ID-forvaltning</vt:lpstr>
      <vt:lpstr>PowerPoint-presentasjon</vt:lpstr>
      <vt:lpstr>PowerPoint-presentasjon</vt:lpstr>
      <vt:lpstr>De ulike prosessene i identitetsforvaltning må sees i sammenheng</vt:lpstr>
      <vt:lpstr>Folkeregisteret som basis for livshendelser</vt:lpstr>
      <vt:lpstr>PowerPoint-presentasjon</vt:lpstr>
      <vt:lpstr>Lovverk og rammer</vt:lpstr>
      <vt:lpstr>Eidas legger grunnlaget for tillit</vt:lpstr>
      <vt:lpstr>Om eIDAS</vt:lpstr>
      <vt:lpstr>eIDAS’ regler om e-ID</vt:lpstr>
      <vt:lpstr>eIDAS’ regler om e-ID - meldingsprosess</vt:lpstr>
      <vt:lpstr>Norske regler – selvstendige norske sikkerhetsnivåer</vt:lpstr>
      <vt:lpstr>Hvem gjør hva</vt:lpstr>
      <vt:lpstr>Tillitstjenester</vt:lpstr>
      <vt:lpstr>Nasjonale fellesløsninger i samspill </vt:lpstr>
      <vt:lpstr>e-ID for alle</vt:lpstr>
      <vt:lpstr>Mange bruker eID, men noen grupper henger bak</vt:lpstr>
      <vt:lpstr>Innlogginger i ID-porten - utvikling</vt:lpstr>
      <vt:lpstr>Det er stor utbredelse av eID i befolkningen</vt:lpstr>
      <vt:lpstr>Noen grupper er utfordrende å nå med eID</vt:lpstr>
      <vt:lpstr>Det er få brukere av eID blant unge</vt:lpstr>
      <vt:lpstr>Personer med D-nummer mangler tilganger</vt:lpstr>
      <vt:lpstr>Det er et stort behov for eID for utlendinger </vt:lpstr>
      <vt:lpstr>Ansatt-ID dekkes ofte privat av virksomhetene</vt:lpstr>
      <vt:lpstr>Samarbeid Offentlig / Privat</vt:lpstr>
      <vt:lpstr>Situasjonen i dag</vt:lpstr>
      <vt:lpstr>Staten: Liten rolle</vt:lpstr>
      <vt:lpstr>Samarbeidsmodell</vt:lpstr>
      <vt:lpstr>Staten: Omfattende rolle</vt:lpstr>
      <vt:lpstr>Nye muligheter</vt:lpstr>
      <vt:lpstr>Stor teknologiutvikling innenfor eID-feltet</vt:lpstr>
      <vt:lpstr>Ny teknologi tilrettelegger for bruk av eID</vt:lpstr>
      <vt:lpstr>PowerPoint-presentasjon</vt:lpstr>
      <vt:lpstr>Utvikling</vt:lpstr>
      <vt:lpstr>e-ID på tvers av landegrensene</vt:lpstr>
      <vt:lpstr>eIDAS Arkitektur oversikt</vt:lpstr>
      <vt:lpstr>eIDAS infrastrukturen er en sentral del  av SDG</vt:lpstr>
      <vt:lpstr>EUeID - økosystemet</vt:lpstr>
      <vt:lpstr>Ansatte i offentlig sektor</vt:lpstr>
      <vt:lpstr>  Hva finnes i dag?</vt:lpstr>
      <vt:lpstr>Identifiserte behov</vt:lpstr>
      <vt:lpstr>Anbefaling</vt:lpstr>
      <vt:lpstr>PowerPoint-presentasjon</vt:lpstr>
      <vt:lpstr>Virksomhetsidentiteter</vt:lpstr>
      <vt:lpstr>Hvorfor et tiltak innen virksomhetsidentiteter</vt:lpstr>
      <vt:lpstr>PowerPoint-presentasjon</vt:lpstr>
      <vt:lpstr>Leveranser</vt:lpstr>
      <vt:lpstr>Innsikt </vt:lpstr>
      <vt:lpstr>Utfordringer med virksomhetssertifikatet</vt:lpstr>
      <vt:lpstr>Identifisere enheter som ikke er virksomhet</vt:lpstr>
      <vt:lpstr>Neste leveranse</vt:lpstr>
      <vt:lpstr>Behov som nye løsninger bør støtte:</vt:lpstr>
      <vt:lpstr>PowerPoint-presentasjon</vt:lpstr>
      <vt:lpstr>Spørsmål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Evensen, Marcus Alexander</dc:creator>
  <cp:lastModifiedBy>Alvik, Tor</cp:lastModifiedBy>
  <cp:revision>26</cp:revision>
  <dcterms:created xsi:type="dcterms:W3CDTF">2017-11-06T06:44:02Z</dcterms:created>
  <dcterms:modified xsi:type="dcterms:W3CDTF">2020-12-02T12:31:36Z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0x01010018FD98F03C620249ABB5B85004ADC651</vt:lpwstr>
  </property>
</Properties>
</file>