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7.jpg" ContentType="image/jpg"/>
  <Override PartName="/ppt/media/image28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91" r:id="rId3"/>
  </p:sldMasterIdLst>
  <p:notesMasterIdLst>
    <p:notesMasterId r:id="rId30"/>
  </p:notesMasterIdLst>
  <p:sldIdLst>
    <p:sldId id="335" r:id="rId4"/>
    <p:sldId id="256" r:id="rId5"/>
    <p:sldId id="259" r:id="rId6"/>
    <p:sldId id="261" r:id="rId7"/>
    <p:sldId id="267" r:id="rId8"/>
    <p:sldId id="269" r:id="rId9"/>
    <p:sldId id="271" r:id="rId10"/>
    <p:sldId id="276" r:id="rId11"/>
    <p:sldId id="279" r:id="rId12"/>
    <p:sldId id="281" r:id="rId13"/>
    <p:sldId id="282" r:id="rId14"/>
    <p:sldId id="291" r:id="rId15"/>
    <p:sldId id="292" r:id="rId16"/>
    <p:sldId id="3500" r:id="rId17"/>
    <p:sldId id="339" r:id="rId18"/>
    <p:sldId id="293" r:id="rId19"/>
    <p:sldId id="302" r:id="rId20"/>
    <p:sldId id="290" r:id="rId21"/>
    <p:sldId id="257" r:id="rId22"/>
    <p:sldId id="258" r:id="rId23"/>
    <p:sldId id="3498" r:id="rId24"/>
    <p:sldId id="337" r:id="rId25"/>
    <p:sldId id="260" r:id="rId26"/>
    <p:sldId id="338" r:id="rId27"/>
    <p:sldId id="3499" r:id="rId28"/>
    <p:sldId id="3501" r:id="rId29"/>
  </p:sldIdLst>
  <p:sldSz cx="12192000" cy="6858000"/>
  <p:notesSz cx="12192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75B9B-CBFA-4777-9CCB-33648B626334}" v="27" dt="2020-11-25T07:14:47.8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otvik, Espen" userId="ad3412cd-6d80-44bb-9a4d-04dd9f9a0947" providerId="ADAL" clId="{E6475B9B-CBFA-4777-9CCB-33648B626334}"/>
    <pc:docChg chg="addSld delSld modSld sldOrd delMainMaster">
      <pc:chgData name="Slotvik, Espen" userId="ad3412cd-6d80-44bb-9a4d-04dd9f9a0947" providerId="ADAL" clId="{E6475B9B-CBFA-4777-9CCB-33648B626334}" dt="2020-11-25T07:27:41.256" v="1295" actId="20577"/>
      <pc:docMkLst>
        <pc:docMk/>
      </pc:docMkLst>
      <pc:sldChg chg="del">
        <pc:chgData name="Slotvik, Espen" userId="ad3412cd-6d80-44bb-9a4d-04dd9f9a0947" providerId="ADAL" clId="{E6475B9B-CBFA-4777-9CCB-33648B626334}" dt="2020-11-24T10:08:56.986" v="89" actId="47"/>
        <pc:sldMkLst>
          <pc:docMk/>
          <pc:sldMk cId="0" sldId="257"/>
        </pc:sldMkLst>
      </pc:sldChg>
      <pc:sldChg chg="add del">
        <pc:chgData name="Slotvik, Espen" userId="ad3412cd-6d80-44bb-9a4d-04dd9f9a0947" providerId="ADAL" clId="{E6475B9B-CBFA-4777-9CCB-33648B626334}" dt="2020-11-24T10:46:10.068" v="155"/>
        <pc:sldMkLst>
          <pc:docMk/>
          <pc:sldMk cId="2451926207" sldId="257"/>
        </pc:sldMkLst>
      </pc:sldChg>
      <pc:sldChg chg="del">
        <pc:chgData name="Slotvik, Espen" userId="ad3412cd-6d80-44bb-9a4d-04dd9f9a0947" providerId="ADAL" clId="{E6475B9B-CBFA-4777-9CCB-33648B626334}" dt="2020-11-24T10:08:59.500" v="90" actId="47"/>
        <pc:sldMkLst>
          <pc:docMk/>
          <pc:sldMk cId="0" sldId="258"/>
        </pc:sldMkLst>
      </pc:sldChg>
      <pc:sldChg chg="addSp modSp add del mod">
        <pc:chgData name="Slotvik, Espen" userId="ad3412cd-6d80-44bb-9a4d-04dd9f9a0947" providerId="ADAL" clId="{E6475B9B-CBFA-4777-9CCB-33648B626334}" dt="2020-11-24T12:41:08.605" v="915" actId="14100"/>
        <pc:sldMkLst>
          <pc:docMk/>
          <pc:sldMk cId="3089144991" sldId="258"/>
        </pc:sldMkLst>
        <pc:spChg chg="mod">
          <ac:chgData name="Slotvik, Espen" userId="ad3412cd-6d80-44bb-9a4d-04dd9f9a0947" providerId="ADAL" clId="{E6475B9B-CBFA-4777-9CCB-33648B626334}" dt="2020-11-24T12:40:55.666" v="914" actId="14100"/>
          <ac:spMkLst>
            <pc:docMk/>
            <pc:sldMk cId="3089144991" sldId="258"/>
            <ac:spMk id="3" creationId="{27B3C341-1089-4871-B23B-700493DA249E}"/>
          </ac:spMkLst>
        </pc:spChg>
        <pc:spChg chg="add mod">
          <ac:chgData name="Slotvik, Espen" userId="ad3412cd-6d80-44bb-9a4d-04dd9f9a0947" providerId="ADAL" clId="{E6475B9B-CBFA-4777-9CCB-33648B626334}" dt="2020-11-24T12:41:08.605" v="915" actId="14100"/>
          <ac:spMkLst>
            <pc:docMk/>
            <pc:sldMk cId="3089144991" sldId="258"/>
            <ac:spMk id="4" creationId="{3D783701-CFB1-42F5-A26F-873FA7030F77}"/>
          </ac:spMkLst>
        </pc:spChg>
      </pc:sldChg>
      <pc:sldChg chg="del">
        <pc:chgData name="Slotvik, Espen" userId="ad3412cd-6d80-44bb-9a4d-04dd9f9a0947" providerId="ADAL" clId="{E6475B9B-CBFA-4777-9CCB-33648B626334}" dt="2020-11-24T10:09:56.474" v="91" actId="47"/>
        <pc:sldMkLst>
          <pc:docMk/>
          <pc:sldMk cId="0" sldId="260"/>
        </pc:sldMkLst>
      </pc:sldChg>
      <pc:sldChg chg="addSp modSp add del mod">
        <pc:chgData name="Slotvik, Espen" userId="ad3412cd-6d80-44bb-9a4d-04dd9f9a0947" providerId="ADAL" clId="{E6475B9B-CBFA-4777-9CCB-33648B626334}" dt="2020-11-24T12:48:19.977" v="1018" actId="1076"/>
        <pc:sldMkLst>
          <pc:docMk/>
          <pc:sldMk cId="1665077778" sldId="260"/>
        </pc:sldMkLst>
        <pc:spChg chg="add mod">
          <ac:chgData name="Slotvik, Espen" userId="ad3412cd-6d80-44bb-9a4d-04dd9f9a0947" providerId="ADAL" clId="{E6475B9B-CBFA-4777-9CCB-33648B626334}" dt="2020-11-24T12:47:52.415" v="1016" actId="14100"/>
          <ac:spMkLst>
            <pc:docMk/>
            <pc:sldMk cId="1665077778" sldId="260"/>
            <ac:spMk id="3" creationId="{009E74F0-800E-41AD-AEE2-4E5F8ADBC687}"/>
          </ac:spMkLst>
        </pc:spChg>
        <pc:spChg chg="add mod">
          <ac:chgData name="Slotvik, Espen" userId="ad3412cd-6d80-44bb-9a4d-04dd9f9a0947" providerId="ADAL" clId="{E6475B9B-CBFA-4777-9CCB-33648B626334}" dt="2020-11-24T12:48:19.977" v="1018" actId="1076"/>
          <ac:spMkLst>
            <pc:docMk/>
            <pc:sldMk cId="1665077778" sldId="260"/>
            <ac:spMk id="4" creationId="{411666A0-C9F7-444C-808B-2023231E4C38}"/>
          </ac:spMkLst>
        </pc:spChg>
        <pc:picChg chg="mod">
          <ac:chgData name="Slotvik, Espen" userId="ad3412cd-6d80-44bb-9a4d-04dd9f9a0947" providerId="ADAL" clId="{E6475B9B-CBFA-4777-9CCB-33648B626334}" dt="2020-11-24T12:47:15.920" v="992" actId="1076"/>
          <ac:picMkLst>
            <pc:docMk/>
            <pc:sldMk cId="1665077778" sldId="260"/>
            <ac:picMk id="2" creationId="{4DCF8FC6-436F-4F64-A49E-E5361A81BE46}"/>
          </ac:picMkLst>
        </pc:picChg>
      </pc:sldChg>
      <pc:sldChg chg="del">
        <pc:chgData name="Slotvik, Espen" userId="ad3412cd-6d80-44bb-9a4d-04dd9f9a0947" providerId="ADAL" clId="{E6475B9B-CBFA-4777-9CCB-33648B626334}" dt="2020-11-24T10:10:19.942" v="92" actId="47"/>
        <pc:sldMkLst>
          <pc:docMk/>
          <pc:sldMk cId="0" sldId="262"/>
        </pc:sldMkLst>
      </pc:sldChg>
      <pc:sldChg chg="del">
        <pc:chgData name="Slotvik, Espen" userId="ad3412cd-6d80-44bb-9a4d-04dd9f9a0947" providerId="ADAL" clId="{E6475B9B-CBFA-4777-9CCB-33648B626334}" dt="2020-11-24T10:11:07.072" v="93" actId="47"/>
        <pc:sldMkLst>
          <pc:docMk/>
          <pc:sldMk cId="0" sldId="263"/>
        </pc:sldMkLst>
      </pc:sldChg>
      <pc:sldChg chg="del">
        <pc:chgData name="Slotvik, Espen" userId="ad3412cd-6d80-44bb-9a4d-04dd9f9a0947" providerId="ADAL" clId="{E6475B9B-CBFA-4777-9CCB-33648B626334}" dt="2020-11-24T10:11:13.181" v="94" actId="47"/>
        <pc:sldMkLst>
          <pc:docMk/>
          <pc:sldMk cId="0" sldId="264"/>
        </pc:sldMkLst>
      </pc:sldChg>
      <pc:sldChg chg="del">
        <pc:chgData name="Slotvik, Espen" userId="ad3412cd-6d80-44bb-9a4d-04dd9f9a0947" providerId="ADAL" clId="{E6475B9B-CBFA-4777-9CCB-33648B626334}" dt="2020-11-24T10:11:14.849" v="95" actId="47"/>
        <pc:sldMkLst>
          <pc:docMk/>
          <pc:sldMk cId="0" sldId="265"/>
        </pc:sldMkLst>
      </pc:sldChg>
      <pc:sldChg chg="del">
        <pc:chgData name="Slotvik, Espen" userId="ad3412cd-6d80-44bb-9a4d-04dd9f9a0947" providerId="ADAL" clId="{E6475B9B-CBFA-4777-9CCB-33648B626334}" dt="2020-11-24T10:11:21.453" v="96" actId="47"/>
        <pc:sldMkLst>
          <pc:docMk/>
          <pc:sldMk cId="0" sldId="266"/>
        </pc:sldMkLst>
      </pc:sldChg>
      <pc:sldChg chg="del">
        <pc:chgData name="Slotvik, Espen" userId="ad3412cd-6d80-44bb-9a4d-04dd9f9a0947" providerId="ADAL" clId="{E6475B9B-CBFA-4777-9CCB-33648B626334}" dt="2020-11-24T10:11:50.507" v="97" actId="47"/>
        <pc:sldMkLst>
          <pc:docMk/>
          <pc:sldMk cId="0" sldId="268"/>
        </pc:sldMkLst>
      </pc:sldChg>
      <pc:sldChg chg="del">
        <pc:chgData name="Slotvik, Espen" userId="ad3412cd-6d80-44bb-9a4d-04dd9f9a0947" providerId="ADAL" clId="{E6475B9B-CBFA-4777-9CCB-33648B626334}" dt="2020-11-24T10:14:34.220" v="98" actId="47"/>
        <pc:sldMkLst>
          <pc:docMk/>
          <pc:sldMk cId="0" sldId="270"/>
        </pc:sldMkLst>
      </pc:sldChg>
      <pc:sldChg chg="del">
        <pc:chgData name="Slotvik, Espen" userId="ad3412cd-6d80-44bb-9a4d-04dd9f9a0947" providerId="ADAL" clId="{E6475B9B-CBFA-4777-9CCB-33648B626334}" dt="2020-11-24T10:16:07.137" v="102" actId="47"/>
        <pc:sldMkLst>
          <pc:docMk/>
          <pc:sldMk cId="0" sldId="272"/>
        </pc:sldMkLst>
      </pc:sldChg>
      <pc:sldChg chg="del">
        <pc:chgData name="Slotvik, Espen" userId="ad3412cd-6d80-44bb-9a4d-04dd9f9a0947" providerId="ADAL" clId="{E6475B9B-CBFA-4777-9CCB-33648B626334}" dt="2020-11-24T10:14:54.496" v="99" actId="47"/>
        <pc:sldMkLst>
          <pc:docMk/>
          <pc:sldMk cId="0" sldId="273"/>
        </pc:sldMkLst>
      </pc:sldChg>
      <pc:sldChg chg="del">
        <pc:chgData name="Slotvik, Espen" userId="ad3412cd-6d80-44bb-9a4d-04dd9f9a0947" providerId="ADAL" clId="{E6475B9B-CBFA-4777-9CCB-33648B626334}" dt="2020-11-24T10:14:59.002" v="100" actId="47"/>
        <pc:sldMkLst>
          <pc:docMk/>
          <pc:sldMk cId="0" sldId="274"/>
        </pc:sldMkLst>
      </pc:sldChg>
      <pc:sldChg chg="del">
        <pc:chgData name="Slotvik, Espen" userId="ad3412cd-6d80-44bb-9a4d-04dd9f9a0947" providerId="ADAL" clId="{E6475B9B-CBFA-4777-9CCB-33648B626334}" dt="2020-11-24T10:15:03.081" v="101" actId="47"/>
        <pc:sldMkLst>
          <pc:docMk/>
          <pc:sldMk cId="0" sldId="275"/>
        </pc:sldMkLst>
      </pc:sldChg>
      <pc:sldChg chg="del">
        <pc:chgData name="Slotvik, Espen" userId="ad3412cd-6d80-44bb-9a4d-04dd9f9a0947" providerId="ADAL" clId="{E6475B9B-CBFA-4777-9CCB-33648B626334}" dt="2020-11-24T10:16:19.104" v="103" actId="47"/>
        <pc:sldMkLst>
          <pc:docMk/>
          <pc:sldMk cId="0" sldId="277"/>
        </pc:sldMkLst>
      </pc:sldChg>
      <pc:sldChg chg="del">
        <pc:chgData name="Slotvik, Espen" userId="ad3412cd-6d80-44bb-9a4d-04dd9f9a0947" providerId="ADAL" clId="{E6475B9B-CBFA-4777-9CCB-33648B626334}" dt="2020-11-24T10:16:24.831" v="104" actId="47"/>
        <pc:sldMkLst>
          <pc:docMk/>
          <pc:sldMk cId="0" sldId="278"/>
        </pc:sldMkLst>
      </pc:sldChg>
      <pc:sldChg chg="del">
        <pc:chgData name="Slotvik, Espen" userId="ad3412cd-6d80-44bb-9a4d-04dd9f9a0947" providerId="ADAL" clId="{E6475B9B-CBFA-4777-9CCB-33648B626334}" dt="2020-11-24T10:17:54.526" v="105" actId="47"/>
        <pc:sldMkLst>
          <pc:docMk/>
          <pc:sldMk cId="0" sldId="280"/>
        </pc:sldMkLst>
      </pc:sldChg>
      <pc:sldChg chg="del">
        <pc:chgData name="Slotvik, Espen" userId="ad3412cd-6d80-44bb-9a4d-04dd9f9a0947" providerId="ADAL" clId="{E6475B9B-CBFA-4777-9CCB-33648B626334}" dt="2020-11-24T10:41:22.693" v="153" actId="47"/>
        <pc:sldMkLst>
          <pc:docMk/>
          <pc:sldMk cId="0" sldId="283"/>
        </pc:sldMkLst>
      </pc:sldChg>
      <pc:sldChg chg="del">
        <pc:chgData name="Slotvik, Espen" userId="ad3412cd-6d80-44bb-9a4d-04dd9f9a0947" providerId="ADAL" clId="{E6475B9B-CBFA-4777-9CCB-33648B626334}" dt="2020-11-24T10:33:17.535" v="111" actId="47"/>
        <pc:sldMkLst>
          <pc:docMk/>
          <pc:sldMk cId="0" sldId="284"/>
        </pc:sldMkLst>
      </pc:sldChg>
      <pc:sldChg chg="del">
        <pc:chgData name="Slotvik, Espen" userId="ad3412cd-6d80-44bb-9a4d-04dd9f9a0947" providerId="ADAL" clId="{E6475B9B-CBFA-4777-9CCB-33648B626334}" dt="2020-11-24T10:32:19.674" v="106" actId="47"/>
        <pc:sldMkLst>
          <pc:docMk/>
          <pc:sldMk cId="0" sldId="285"/>
        </pc:sldMkLst>
      </pc:sldChg>
      <pc:sldChg chg="del">
        <pc:chgData name="Slotvik, Espen" userId="ad3412cd-6d80-44bb-9a4d-04dd9f9a0947" providerId="ADAL" clId="{E6475B9B-CBFA-4777-9CCB-33648B626334}" dt="2020-11-24T10:32:37.610" v="107" actId="47"/>
        <pc:sldMkLst>
          <pc:docMk/>
          <pc:sldMk cId="0" sldId="286"/>
        </pc:sldMkLst>
      </pc:sldChg>
      <pc:sldChg chg="del">
        <pc:chgData name="Slotvik, Espen" userId="ad3412cd-6d80-44bb-9a4d-04dd9f9a0947" providerId="ADAL" clId="{E6475B9B-CBFA-4777-9CCB-33648B626334}" dt="2020-11-24T10:32:44.959" v="108" actId="47"/>
        <pc:sldMkLst>
          <pc:docMk/>
          <pc:sldMk cId="0" sldId="287"/>
        </pc:sldMkLst>
      </pc:sldChg>
      <pc:sldChg chg="del">
        <pc:chgData name="Slotvik, Espen" userId="ad3412cd-6d80-44bb-9a4d-04dd9f9a0947" providerId="ADAL" clId="{E6475B9B-CBFA-4777-9CCB-33648B626334}" dt="2020-11-24T10:32:48.933" v="109" actId="47"/>
        <pc:sldMkLst>
          <pc:docMk/>
          <pc:sldMk cId="0" sldId="288"/>
        </pc:sldMkLst>
      </pc:sldChg>
      <pc:sldChg chg="del">
        <pc:chgData name="Slotvik, Espen" userId="ad3412cd-6d80-44bb-9a4d-04dd9f9a0947" providerId="ADAL" clId="{E6475B9B-CBFA-4777-9CCB-33648B626334}" dt="2020-11-24T10:32:51.226" v="110" actId="47"/>
        <pc:sldMkLst>
          <pc:docMk/>
          <pc:sldMk cId="0" sldId="289"/>
        </pc:sldMkLst>
      </pc:sldChg>
      <pc:sldChg chg="del">
        <pc:chgData name="Slotvik, Espen" userId="ad3412cd-6d80-44bb-9a4d-04dd9f9a0947" providerId="ADAL" clId="{E6475B9B-CBFA-4777-9CCB-33648B626334}" dt="2020-11-24T10:34:21.417" v="112" actId="47"/>
        <pc:sldMkLst>
          <pc:docMk/>
          <pc:sldMk cId="0" sldId="290"/>
        </pc:sldMkLst>
      </pc:sldChg>
      <pc:sldChg chg="modSp mod modTransition">
        <pc:chgData name="Slotvik, Espen" userId="ad3412cd-6d80-44bb-9a4d-04dd9f9a0947" providerId="ADAL" clId="{E6475B9B-CBFA-4777-9CCB-33648B626334}" dt="2020-11-24T15:29:30.109" v="1087"/>
        <pc:sldMkLst>
          <pc:docMk/>
          <pc:sldMk cId="86254944" sldId="290"/>
        </pc:sldMkLst>
        <pc:spChg chg="mod">
          <ac:chgData name="Slotvik, Espen" userId="ad3412cd-6d80-44bb-9a4d-04dd9f9a0947" providerId="ADAL" clId="{E6475B9B-CBFA-4777-9CCB-33648B626334}" dt="2020-11-24T15:23:40.187" v="1084" actId="207"/>
          <ac:spMkLst>
            <pc:docMk/>
            <pc:sldMk cId="86254944" sldId="290"/>
            <ac:spMk id="2" creationId="{48D52A4E-2DCF-4835-A8DE-7399263F2937}"/>
          </ac:spMkLst>
        </pc:spChg>
        <pc:spChg chg="mod">
          <ac:chgData name="Slotvik, Espen" userId="ad3412cd-6d80-44bb-9a4d-04dd9f9a0947" providerId="ADAL" clId="{E6475B9B-CBFA-4777-9CCB-33648B626334}" dt="2020-11-24T15:23:32.638" v="1083" actId="207"/>
          <ac:spMkLst>
            <pc:docMk/>
            <pc:sldMk cId="86254944" sldId="290"/>
            <ac:spMk id="22" creationId="{B7C0F1CB-D6A3-4857-9592-C7FD37FED270}"/>
          </ac:spMkLst>
        </pc:spChg>
      </pc:sldChg>
      <pc:sldChg chg="addSp modSp mod ord">
        <pc:chgData name="Slotvik, Espen" userId="ad3412cd-6d80-44bb-9a4d-04dd9f9a0947" providerId="ADAL" clId="{E6475B9B-CBFA-4777-9CCB-33648B626334}" dt="2020-11-25T07:18:51.646" v="1216" actId="14100"/>
        <pc:sldMkLst>
          <pc:docMk/>
          <pc:sldMk cId="0" sldId="293"/>
        </pc:sldMkLst>
        <pc:spChg chg="add mod">
          <ac:chgData name="Slotvik, Espen" userId="ad3412cd-6d80-44bb-9a4d-04dd9f9a0947" providerId="ADAL" clId="{E6475B9B-CBFA-4777-9CCB-33648B626334}" dt="2020-11-25T07:18:51.646" v="1216" actId="14100"/>
          <ac:spMkLst>
            <pc:docMk/>
            <pc:sldMk cId="0" sldId="293"/>
            <ac:spMk id="6" creationId="{36304EA5-CA3E-495C-92EE-E6FC7DBA3834}"/>
          </ac:spMkLst>
        </pc:spChg>
      </pc:sldChg>
      <pc:sldChg chg="del">
        <pc:chgData name="Slotvik, Espen" userId="ad3412cd-6d80-44bb-9a4d-04dd9f9a0947" providerId="ADAL" clId="{E6475B9B-CBFA-4777-9CCB-33648B626334}" dt="2020-11-24T10:34:32.504" v="113" actId="47"/>
        <pc:sldMkLst>
          <pc:docMk/>
          <pc:sldMk cId="0" sldId="294"/>
        </pc:sldMkLst>
      </pc:sldChg>
      <pc:sldChg chg="del">
        <pc:chgData name="Slotvik, Espen" userId="ad3412cd-6d80-44bb-9a4d-04dd9f9a0947" providerId="ADAL" clId="{E6475B9B-CBFA-4777-9CCB-33648B626334}" dt="2020-11-24T10:34:40.140" v="114" actId="47"/>
        <pc:sldMkLst>
          <pc:docMk/>
          <pc:sldMk cId="0" sldId="295"/>
        </pc:sldMkLst>
      </pc:sldChg>
      <pc:sldChg chg="del">
        <pc:chgData name="Slotvik, Espen" userId="ad3412cd-6d80-44bb-9a4d-04dd9f9a0947" providerId="ADAL" clId="{E6475B9B-CBFA-4777-9CCB-33648B626334}" dt="2020-11-24T10:34:52.496" v="115" actId="47"/>
        <pc:sldMkLst>
          <pc:docMk/>
          <pc:sldMk cId="0" sldId="296"/>
        </pc:sldMkLst>
      </pc:sldChg>
      <pc:sldChg chg="del">
        <pc:chgData name="Slotvik, Espen" userId="ad3412cd-6d80-44bb-9a4d-04dd9f9a0947" providerId="ADAL" clId="{E6475B9B-CBFA-4777-9CCB-33648B626334}" dt="2020-11-24T15:13:08.424" v="1079" actId="47"/>
        <pc:sldMkLst>
          <pc:docMk/>
          <pc:sldMk cId="0" sldId="297"/>
        </pc:sldMkLst>
      </pc:sldChg>
      <pc:sldChg chg="del">
        <pc:chgData name="Slotvik, Espen" userId="ad3412cd-6d80-44bb-9a4d-04dd9f9a0947" providerId="ADAL" clId="{E6475B9B-CBFA-4777-9CCB-33648B626334}" dt="2020-11-24T10:35:19.732" v="116" actId="47"/>
        <pc:sldMkLst>
          <pc:docMk/>
          <pc:sldMk cId="0" sldId="298"/>
        </pc:sldMkLst>
      </pc:sldChg>
      <pc:sldChg chg="del">
        <pc:chgData name="Slotvik, Espen" userId="ad3412cd-6d80-44bb-9a4d-04dd9f9a0947" providerId="ADAL" clId="{E6475B9B-CBFA-4777-9CCB-33648B626334}" dt="2020-11-24T10:35:25.257" v="117" actId="47"/>
        <pc:sldMkLst>
          <pc:docMk/>
          <pc:sldMk cId="0" sldId="299"/>
        </pc:sldMkLst>
      </pc:sldChg>
      <pc:sldChg chg="del">
        <pc:chgData name="Slotvik, Espen" userId="ad3412cd-6d80-44bb-9a4d-04dd9f9a0947" providerId="ADAL" clId="{E6475B9B-CBFA-4777-9CCB-33648B626334}" dt="2020-11-24T10:35:30.228" v="118" actId="47"/>
        <pc:sldMkLst>
          <pc:docMk/>
          <pc:sldMk cId="0" sldId="300"/>
        </pc:sldMkLst>
      </pc:sldChg>
      <pc:sldChg chg="del">
        <pc:chgData name="Slotvik, Espen" userId="ad3412cd-6d80-44bb-9a4d-04dd9f9a0947" providerId="ADAL" clId="{E6475B9B-CBFA-4777-9CCB-33648B626334}" dt="2020-11-24T10:35:34.642" v="119" actId="47"/>
        <pc:sldMkLst>
          <pc:docMk/>
          <pc:sldMk cId="0" sldId="301"/>
        </pc:sldMkLst>
      </pc:sldChg>
      <pc:sldChg chg="del">
        <pc:chgData name="Slotvik, Espen" userId="ad3412cd-6d80-44bb-9a4d-04dd9f9a0947" providerId="ADAL" clId="{E6475B9B-CBFA-4777-9CCB-33648B626334}" dt="2020-11-24T10:35:38.916" v="120" actId="47"/>
        <pc:sldMkLst>
          <pc:docMk/>
          <pc:sldMk cId="0" sldId="302"/>
        </pc:sldMkLst>
      </pc:sldChg>
      <pc:sldChg chg="ord">
        <pc:chgData name="Slotvik, Espen" userId="ad3412cd-6d80-44bb-9a4d-04dd9f9a0947" providerId="ADAL" clId="{E6475B9B-CBFA-4777-9CCB-33648B626334}" dt="2020-11-24T15:33:22.446" v="1106"/>
        <pc:sldMkLst>
          <pc:docMk/>
          <pc:sldMk cId="2449548742" sldId="302"/>
        </pc:sldMkLst>
      </pc:sldChg>
      <pc:sldChg chg="del">
        <pc:chgData name="Slotvik, Espen" userId="ad3412cd-6d80-44bb-9a4d-04dd9f9a0947" providerId="ADAL" clId="{E6475B9B-CBFA-4777-9CCB-33648B626334}" dt="2020-11-24T10:35:55.274" v="121" actId="47"/>
        <pc:sldMkLst>
          <pc:docMk/>
          <pc:sldMk cId="0" sldId="303"/>
        </pc:sldMkLst>
      </pc:sldChg>
      <pc:sldChg chg="del">
        <pc:chgData name="Slotvik, Espen" userId="ad3412cd-6d80-44bb-9a4d-04dd9f9a0947" providerId="ADAL" clId="{E6475B9B-CBFA-4777-9CCB-33648B626334}" dt="2020-11-24T10:35:56.902" v="122" actId="47"/>
        <pc:sldMkLst>
          <pc:docMk/>
          <pc:sldMk cId="0" sldId="304"/>
        </pc:sldMkLst>
      </pc:sldChg>
      <pc:sldChg chg="del">
        <pc:chgData name="Slotvik, Espen" userId="ad3412cd-6d80-44bb-9a4d-04dd9f9a0947" providerId="ADAL" clId="{E6475B9B-CBFA-4777-9CCB-33648B626334}" dt="2020-11-24T10:36:04.901" v="123" actId="47"/>
        <pc:sldMkLst>
          <pc:docMk/>
          <pc:sldMk cId="0" sldId="305"/>
        </pc:sldMkLst>
      </pc:sldChg>
      <pc:sldChg chg="del">
        <pc:chgData name="Slotvik, Espen" userId="ad3412cd-6d80-44bb-9a4d-04dd9f9a0947" providerId="ADAL" clId="{E6475B9B-CBFA-4777-9CCB-33648B626334}" dt="2020-11-24T10:36:07.769" v="124" actId="47"/>
        <pc:sldMkLst>
          <pc:docMk/>
          <pc:sldMk cId="0" sldId="306"/>
        </pc:sldMkLst>
      </pc:sldChg>
      <pc:sldChg chg="del">
        <pc:chgData name="Slotvik, Espen" userId="ad3412cd-6d80-44bb-9a4d-04dd9f9a0947" providerId="ADAL" clId="{E6475B9B-CBFA-4777-9CCB-33648B626334}" dt="2020-11-24T10:36:10.256" v="125" actId="47"/>
        <pc:sldMkLst>
          <pc:docMk/>
          <pc:sldMk cId="0" sldId="307"/>
        </pc:sldMkLst>
      </pc:sldChg>
      <pc:sldChg chg="del">
        <pc:chgData name="Slotvik, Espen" userId="ad3412cd-6d80-44bb-9a4d-04dd9f9a0947" providerId="ADAL" clId="{E6475B9B-CBFA-4777-9CCB-33648B626334}" dt="2020-11-24T10:38:05.041" v="126" actId="47"/>
        <pc:sldMkLst>
          <pc:docMk/>
          <pc:sldMk cId="0" sldId="308"/>
        </pc:sldMkLst>
      </pc:sldChg>
      <pc:sldChg chg="del">
        <pc:chgData name="Slotvik, Espen" userId="ad3412cd-6d80-44bb-9a4d-04dd9f9a0947" providerId="ADAL" clId="{E6475B9B-CBFA-4777-9CCB-33648B626334}" dt="2020-11-24T10:38:05.942" v="127" actId="47"/>
        <pc:sldMkLst>
          <pc:docMk/>
          <pc:sldMk cId="0" sldId="309"/>
        </pc:sldMkLst>
      </pc:sldChg>
      <pc:sldChg chg="del">
        <pc:chgData name="Slotvik, Espen" userId="ad3412cd-6d80-44bb-9a4d-04dd9f9a0947" providerId="ADAL" clId="{E6475B9B-CBFA-4777-9CCB-33648B626334}" dt="2020-11-24T10:38:06.920" v="128" actId="47"/>
        <pc:sldMkLst>
          <pc:docMk/>
          <pc:sldMk cId="0" sldId="310"/>
        </pc:sldMkLst>
      </pc:sldChg>
      <pc:sldChg chg="del">
        <pc:chgData name="Slotvik, Espen" userId="ad3412cd-6d80-44bb-9a4d-04dd9f9a0947" providerId="ADAL" clId="{E6475B9B-CBFA-4777-9CCB-33648B626334}" dt="2020-11-24T10:38:08.313" v="129" actId="47"/>
        <pc:sldMkLst>
          <pc:docMk/>
          <pc:sldMk cId="0" sldId="311"/>
        </pc:sldMkLst>
      </pc:sldChg>
      <pc:sldChg chg="del">
        <pc:chgData name="Slotvik, Espen" userId="ad3412cd-6d80-44bb-9a4d-04dd9f9a0947" providerId="ADAL" clId="{E6475B9B-CBFA-4777-9CCB-33648B626334}" dt="2020-11-24T10:38:09.147" v="130" actId="47"/>
        <pc:sldMkLst>
          <pc:docMk/>
          <pc:sldMk cId="0" sldId="312"/>
        </pc:sldMkLst>
      </pc:sldChg>
      <pc:sldChg chg="del">
        <pc:chgData name="Slotvik, Espen" userId="ad3412cd-6d80-44bb-9a4d-04dd9f9a0947" providerId="ADAL" clId="{E6475B9B-CBFA-4777-9CCB-33648B626334}" dt="2020-11-24T10:38:10.991" v="131" actId="47"/>
        <pc:sldMkLst>
          <pc:docMk/>
          <pc:sldMk cId="0" sldId="313"/>
        </pc:sldMkLst>
      </pc:sldChg>
      <pc:sldChg chg="del">
        <pc:chgData name="Slotvik, Espen" userId="ad3412cd-6d80-44bb-9a4d-04dd9f9a0947" providerId="ADAL" clId="{E6475B9B-CBFA-4777-9CCB-33648B626334}" dt="2020-11-24T10:38:12.236" v="132" actId="47"/>
        <pc:sldMkLst>
          <pc:docMk/>
          <pc:sldMk cId="0" sldId="314"/>
        </pc:sldMkLst>
      </pc:sldChg>
      <pc:sldChg chg="del">
        <pc:chgData name="Slotvik, Espen" userId="ad3412cd-6d80-44bb-9a4d-04dd9f9a0947" providerId="ADAL" clId="{E6475B9B-CBFA-4777-9CCB-33648B626334}" dt="2020-11-24T10:38:13.209" v="133" actId="47"/>
        <pc:sldMkLst>
          <pc:docMk/>
          <pc:sldMk cId="0" sldId="315"/>
        </pc:sldMkLst>
      </pc:sldChg>
      <pc:sldChg chg="del">
        <pc:chgData name="Slotvik, Espen" userId="ad3412cd-6d80-44bb-9a4d-04dd9f9a0947" providerId="ADAL" clId="{E6475B9B-CBFA-4777-9CCB-33648B626334}" dt="2020-11-24T10:38:16.728" v="134" actId="47"/>
        <pc:sldMkLst>
          <pc:docMk/>
          <pc:sldMk cId="0" sldId="316"/>
        </pc:sldMkLst>
      </pc:sldChg>
      <pc:sldChg chg="del">
        <pc:chgData name="Slotvik, Espen" userId="ad3412cd-6d80-44bb-9a4d-04dd9f9a0947" providerId="ADAL" clId="{E6475B9B-CBFA-4777-9CCB-33648B626334}" dt="2020-11-24T10:38:18.084" v="135" actId="47"/>
        <pc:sldMkLst>
          <pc:docMk/>
          <pc:sldMk cId="0" sldId="317"/>
        </pc:sldMkLst>
      </pc:sldChg>
      <pc:sldChg chg="del">
        <pc:chgData name="Slotvik, Espen" userId="ad3412cd-6d80-44bb-9a4d-04dd9f9a0947" providerId="ADAL" clId="{E6475B9B-CBFA-4777-9CCB-33648B626334}" dt="2020-11-24T10:38:22.021" v="136" actId="47"/>
        <pc:sldMkLst>
          <pc:docMk/>
          <pc:sldMk cId="0" sldId="318"/>
        </pc:sldMkLst>
      </pc:sldChg>
      <pc:sldChg chg="del">
        <pc:chgData name="Slotvik, Espen" userId="ad3412cd-6d80-44bb-9a4d-04dd9f9a0947" providerId="ADAL" clId="{E6475B9B-CBFA-4777-9CCB-33648B626334}" dt="2020-11-24T10:38:24.756" v="137" actId="47"/>
        <pc:sldMkLst>
          <pc:docMk/>
          <pc:sldMk cId="0" sldId="319"/>
        </pc:sldMkLst>
      </pc:sldChg>
      <pc:sldChg chg="del">
        <pc:chgData name="Slotvik, Espen" userId="ad3412cd-6d80-44bb-9a4d-04dd9f9a0947" providerId="ADAL" clId="{E6475B9B-CBFA-4777-9CCB-33648B626334}" dt="2020-11-24T10:39:21.022" v="152" actId="47"/>
        <pc:sldMkLst>
          <pc:docMk/>
          <pc:sldMk cId="0" sldId="320"/>
        </pc:sldMkLst>
      </pc:sldChg>
      <pc:sldChg chg="del">
        <pc:chgData name="Slotvik, Espen" userId="ad3412cd-6d80-44bb-9a4d-04dd9f9a0947" providerId="ADAL" clId="{E6475B9B-CBFA-4777-9CCB-33648B626334}" dt="2020-11-24T10:38:41.152" v="138" actId="47"/>
        <pc:sldMkLst>
          <pc:docMk/>
          <pc:sldMk cId="0" sldId="321"/>
        </pc:sldMkLst>
      </pc:sldChg>
      <pc:sldChg chg="del">
        <pc:chgData name="Slotvik, Espen" userId="ad3412cd-6d80-44bb-9a4d-04dd9f9a0947" providerId="ADAL" clId="{E6475B9B-CBFA-4777-9CCB-33648B626334}" dt="2020-11-24T10:38:44.380" v="139" actId="47"/>
        <pc:sldMkLst>
          <pc:docMk/>
          <pc:sldMk cId="0" sldId="322"/>
        </pc:sldMkLst>
      </pc:sldChg>
      <pc:sldChg chg="del">
        <pc:chgData name="Slotvik, Espen" userId="ad3412cd-6d80-44bb-9a4d-04dd9f9a0947" providerId="ADAL" clId="{E6475B9B-CBFA-4777-9CCB-33648B626334}" dt="2020-11-24T10:38:46.560" v="140" actId="47"/>
        <pc:sldMkLst>
          <pc:docMk/>
          <pc:sldMk cId="0" sldId="323"/>
        </pc:sldMkLst>
      </pc:sldChg>
      <pc:sldChg chg="del">
        <pc:chgData name="Slotvik, Espen" userId="ad3412cd-6d80-44bb-9a4d-04dd9f9a0947" providerId="ADAL" clId="{E6475B9B-CBFA-4777-9CCB-33648B626334}" dt="2020-11-24T10:38:48.763" v="141" actId="47"/>
        <pc:sldMkLst>
          <pc:docMk/>
          <pc:sldMk cId="0" sldId="324"/>
        </pc:sldMkLst>
      </pc:sldChg>
      <pc:sldChg chg="del">
        <pc:chgData name="Slotvik, Espen" userId="ad3412cd-6d80-44bb-9a4d-04dd9f9a0947" providerId="ADAL" clId="{E6475B9B-CBFA-4777-9CCB-33648B626334}" dt="2020-11-24T10:38:50.923" v="142" actId="47"/>
        <pc:sldMkLst>
          <pc:docMk/>
          <pc:sldMk cId="0" sldId="325"/>
        </pc:sldMkLst>
      </pc:sldChg>
      <pc:sldChg chg="del">
        <pc:chgData name="Slotvik, Espen" userId="ad3412cd-6d80-44bb-9a4d-04dd9f9a0947" providerId="ADAL" clId="{E6475B9B-CBFA-4777-9CCB-33648B626334}" dt="2020-11-24T10:38:53.201" v="143" actId="47"/>
        <pc:sldMkLst>
          <pc:docMk/>
          <pc:sldMk cId="0" sldId="326"/>
        </pc:sldMkLst>
      </pc:sldChg>
      <pc:sldChg chg="del">
        <pc:chgData name="Slotvik, Espen" userId="ad3412cd-6d80-44bb-9a4d-04dd9f9a0947" providerId="ADAL" clId="{E6475B9B-CBFA-4777-9CCB-33648B626334}" dt="2020-11-24T10:38:55.092" v="144" actId="47"/>
        <pc:sldMkLst>
          <pc:docMk/>
          <pc:sldMk cId="0" sldId="327"/>
        </pc:sldMkLst>
      </pc:sldChg>
      <pc:sldChg chg="del">
        <pc:chgData name="Slotvik, Espen" userId="ad3412cd-6d80-44bb-9a4d-04dd9f9a0947" providerId="ADAL" clId="{E6475B9B-CBFA-4777-9CCB-33648B626334}" dt="2020-11-24T10:38:57.317" v="145" actId="47"/>
        <pc:sldMkLst>
          <pc:docMk/>
          <pc:sldMk cId="0" sldId="328"/>
        </pc:sldMkLst>
      </pc:sldChg>
      <pc:sldChg chg="del">
        <pc:chgData name="Slotvik, Espen" userId="ad3412cd-6d80-44bb-9a4d-04dd9f9a0947" providerId="ADAL" clId="{E6475B9B-CBFA-4777-9CCB-33648B626334}" dt="2020-11-24T10:38:59.269" v="146" actId="47"/>
        <pc:sldMkLst>
          <pc:docMk/>
          <pc:sldMk cId="0" sldId="329"/>
        </pc:sldMkLst>
      </pc:sldChg>
      <pc:sldChg chg="del">
        <pc:chgData name="Slotvik, Espen" userId="ad3412cd-6d80-44bb-9a4d-04dd9f9a0947" providerId="ADAL" clId="{E6475B9B-CBFA-4777-9CCB-33648B626334}" dt="2020-11-24T10:39:01.067" v="147" actId="47"/>
        <pc:sldMkLst>
          <pc:docMk/>
          <pc:sldMk cId="0" sldId="330"/>
        </pc:sldMkLst>
      </pc:sldChg>
      <pc:sldChg chg="del">
        <pc:chgData name="Slotvik, Espen" userId="ad3412cd-6d80-44bb-9a4d-04dd9f9a0947" providerId="ADAL" clId="{E6475B9B-CBFA-4777-9CCB-33648B626334}" dt="2020-11-24T10:39:04.448" v="148" actId="47"/>
        <pc:sldMkLst>
          <pc:docMk/>
          <pc:sldMk cId="0" sldId="331"/>
        </pc:sldMkLst>
      </pc:sldChg>
      <pc:sldChg chg="del">
        <pc:chgData name="Slotvik, Espen" userId="ad3412cd-6d80-44bb-9a4d-04dd9f9a0947" providerId="ADAL" clId="{E6475B9B-CBFA-4777-9CCB-33648B626334}" dt="2020-11-24T10:39:06.855" v="149" actId="47"/>
        <pc:sldMkLst>
          <pc:docMk/>
          <pc:sldMk cId="0" sldId="332"/>
        </pc:sldMkLst>
      </pc:sldChg>
      <pc:sldChg chg="del">
        <pc:chgData name="Slotvik, Espen" userId="ad3412cd-6d80-44bb-9a4d-04dd9f9a0947" providerId="ADAL" clId="{E6475B9B-CBFA-4777-9CCB-33648B626334}" dt="2020-11-24T10:39:12.373" v="150" actId="47"/>
        <pc:sldMkLst>
          <pc:docMk/>
          <pc:sldMk cId="0" sldId="333"/>
        </pc:sldMkLst>
      </pc:sldChg>
      <pc:sldChg chg="del">
        <pc:chgData name="Slotvik, Espen" userId="ad3412cd-6d80-44bb-9a4d-04dd9f9a0947" providerId="ADAL" clId="{E6475B9B-CBFA-4777-9CCB-33648B626334}" dt="2020-11-24T10:39:13.848" v="151" actId="47"/>
        <pc:sldMkLst>
          <pc:docMk/>
          <pc:sldMk cId="0" sldId="334"/>
        </pc:sldMkLst>
      </pc:sldChg>
      <pc:sldChg chg="modSp new mod ord">
        <pc:chgData name="Slotvik, Espen" userId="ad3412cd-6d80-44bb-9a4d-04dd9f9a0947" providerId="ADAL" clId="{E6475B9B-CBFA-4777-9CCB-33648B626334}" dt="2020-11-24T10:05:08.142" v="88"/>
        <pc:sldMkLst>
          <pc:docMk/>
          <pc:sldMk cId="451474399" sldId="335"/>
        </pc:sldMkLst>
        <pc:spChg chg="mod">
          <ac:chgData name="Slotvik, Espen" userId="ad3412cd-6d80-44bb-9a4d-04dd9f9a0947" providerId="ADAL" clId="{E6475B9B-CBFA-4777-9CCB-33648B626334}" dt="2020-11-24T10:03:07.337" v="33" actId="20577"/>
          <ac:spMkLst>
            <pc:docMk/>
            <pc:sldMk cId="451474399" sldId="335"/>
            <ac:spMk id="2" creationId="{D7EE93D8-2230-4C45-ADBE-D4756792F38D}"/>
          </ac:spMkLst>
        </pc:spChg>
        <pc:spChg chg="mod">
          <ac:chgData name="Slotvik, Espen" userId="ad3412cd-6d80-44bb-9a4d-04dd9f9a0947" providerId="ADAL" clId="{E6475B9B-CBFA-4777-9CCB-33648B626334}" dt="2020-11-24T10:04:01.257" v="86" actId="20577"/>
          <ac:spMkLst>
            <pc:docMk/>
            <pc:sldMk cId="451474399" sldId="335"/>
            <ac:spMk id="3" creationId="{31574D9C-C62D-4275-A902-79659BE7D287}"/>
          </ac:spMkLst>
        </pc:spChg>
      </pc:sldChg>
      <pc:sldChg chg="add del">
        <pc:chgData name="Slotvik, Espen" userId="ad3412cd-6d80-44bb-9a4d-04dd9f9a0947" providerId="ADAL" clId="{E6475B9B-CBFA-4777-9CCB-33648B626334}" dt="2020-11-24T12:36:32.646" v="869" actId="47"/>
        <pc:sldMkLst>
          <pc:docMk/>
          <pc:sldMk cId="4044338151" sldId="336"/>
        </pc:sldMkLst>
      </pc:sldChg>
      <pc:sldChg chg="addSp delSp modSp add del mod">
        <pc:chgData name="Slotvik, Espen" userId="ad3412cd-6d80-44bb-9a4d-04dd9f9a0947" providerId="ADAL" clId="{E6475B9B-CBFA-4777-9CCB-33648B626334}" dt="2020-11-24T12:46:46.903" v="991" actId="14100"/>
        <pc:sldMkLst>
          <pc:docMk/>
          <pc:sldMk cId="2216093728" sldId="337"/>
        </pc:sldMkLst>
        <pc:spChg chg="add del mod">
          <ac:chgData name="Slotvik, Espen" userId="ad3412cd-6d80-44bb-9a4d-04dd9f9a0947" providerId="ADAL" clId="{E6475B9B-CBFA-4777-9CCB-33648B626334}" dt="2020-11-24T12:42:00.492" v="919"/>
          <ac:spMkLst>
            <pc:docMk/>
            <pc:sldMk cId="2216093728" sldId="337"/>
            <ac:spMk id="3" creationId="{014B5977-C91F-4203-A193-3FFE5DDDA696}"/>
          </ac:spMkLst>
        </pc:spChg>
        <pc:spChg chg="add mod">
          <ac:chgData name="Slotvik, Espen" userId="ad3412cd-6d80-44bb-9a4d-04dd9f9a0947" providerId="ADAL" clId="{E6475B9B-CBFA-4777-9CCB-33648B626334}" dt="2020-11-24T12:45:51.686" v="986" actId="255"/>
          <ac:spMkLst>
            <pc:docMk/>
            <pc:sldMk cId="2216093728" sldId="337"/>
            <ac:spMk id="4" creationId="{226858D6-D6C9-469A-A6B9-80D2FF087F94}"/>
          </ac:spMkLst>
        </pc:spChg>
        <pc:spChg chg="add mod">
          <ac:chgData name="Slotvik, Espen" userId="ad3412cd-6d80-44bb-9a4d-04dd9f9a0947" providerId="ADAL" clId="{E6475B9B-CBFA-4777-9CCB-33648B626334}" dt="2020-11-24T12:46:46.903" v="991" actId="14100"/>
          <ac:spMkLst>
            <pc:docMk/>
            <pc:sldMk cId="2216093728" sldId="337"/>
            <ac:spMk id="5" creationId="{43F6D55E-51BC-4427-8063-58A7225F7A44}"/>
          </ac:spMkLst>
        </pc:spChg>
      </pc:sldChg>
      <pc:sldChg chg="addSp modSp add del mod">
        <pc:chgData name="Slotvik, Espen" userId="ad3412cd-6d80-44bb-9a4d-04dd9f9a0947" providerId="ADAL" clId="{E6475B9B-CBFA-4777-9CCB-33648B626334}" dt="2020-11-24T12:50:21.425" v="1052" actId="14100"/>
        <pc:sldMkLst>
          <pc:docMk/>
          <pc:sldMk cId="3671522444" sldId="338"/>
        </pc:sldMkLst>
        <pc:spChg chg="add mod">
          <ac:chgData name="Slotvik, Espen" userId="ad3412cd-6d80-44bb-9a4d-04dd9f9a0947" providerId="ADAL" clId="{E6475B9B-CBFA-4777-9CCB-33648B626334}" dt="2020-11-24T12:49:49.216" v="1048" actId="14100"/>
          <ac:spMkLst>
            <pc:docMk/>
            <pc:sldMk cId="3671522444" sldId="338"/>
            <ac:spMk id="3" creationId="{89120B73-54B1-49C0-BE01-F839EF85834B}"/>
          </ac:spMkLst>
        </pc:spChg>
        <pc:spChg chg="add mod">
          <ac:chgData name="Slotvik, Espen" userId="ad3412cd-6d80-44bb-9a4d-04dd9f9a0947" providerId="ADAL" clId="{E6475B9B-CBFA-4777-9CCB-33648B626334}" dt="2020-11-24T12:50:21.425" v="1052" actId="14100"/>
          <ac:spMkLst>
            <pc:docMk/>
            <pc:sldMk cId="3671522444" sldId="338"/>
            <ac:spMk id="4" creationId="{44784796-B16E-4DE3-A768-70DB0DF3C67F}"/>
          </ac:spMkLst>
        </pc:spChg>
        <pc:picChg chg="mod">
          <ac:chgData name="Slotvik, Espen" userId="ad3412cd-6d80-44bb-9a4d-04dd9f9a0947" providerId="ADAL" clId="{E6475B9B-CBFA-4777-9CCB-33648B626334}" dt="2020-11-24T12:48:56.559" v="1019" actId="1076"/>
          <ac:picMkLst>
            <pc:docMk/>
            <pc:sldMk cId="3671522444" sldId="338"/>
            <ac:picMk id="2" creationId="{D81AC686-339F-4EEE-86EB-A132F45D510B}"/>
          </ac:picMkLst>
        </pc:picChg>
      </pc:sldChg>
      <pc:sldChg chg="addSp delSp modSp new mod ord">
        <pc:chgData name="Slotvik, Espen" userId="ad3412cd-6d80-44bb-9a4d-04dd9f9a0947" providerId="ADAL" clId="{E6475B9B-CBFA-4777-9CCB-33648B626334}" dt="2020-11-25T07:14:02.540" v="1132"/>
        <pc:sldMkLst>
          <pc:docMk/>
          <pc:sldMk cId="804464494" sldId="339"/>
        </pc:sldMkLst>
        <pc:spChg chg="mod">
          <ac:chgData name="Slotvik, Espen" userId="ad3412cd-6d80-44bb-9a4d-04dd9f9a0947" providerId="ADAL" clId="{E6475B9B-CBFA-4777-9CCB-33648B626334}" dt="2020-11-24T10:59:25.288" v="360" actId="20577"/>
          <ac:spMkLst>
            <pc:docMk/>
            <pc:sldMk cId="804464494" sldId="339"/>
            <ac:spMk id="2" creationId="{65BDFFE1-9CF1-4F29-B76B-160F92074686}"/>
          </ac:spMkLst>
        </pc:spChg>
        <pc:spChg chg="mod">
          <ac:chgData name="Slotvik, Espen" userId="ad3412cd-6d80-44bb-9a4d-04dd9f9a0947" providerId="ADAL" clId="{E6475B9B-CBFA-4777-9CCB-33648B626334}" dt="2020-11-24T12:25:55.413" v="515" actId="20577"/>
          <ac:spMkLst>
            <pc:docMk/>
            <pc:sldMk cId="804464494" sldId="339"/>
            <ac:spMk id="3" creationId="{70CD39B7-E545-4188-9054-8720FA375794}"/>
          </ac:spMkLst>
        </pc:spChg>
        <pc:spChg chg="add mod">
          <ac:chgData name="Slotvik, Espen" userId="ad3412cd-6d80-44bb-9a4d-04dd9f9a0947" providerId="ADAL" clId="{E6475B9B-CBFA-4777-9CCB-33648B626334}" dt="2020-11-24T15:31:32.502" v="1094" actId="207"/>
          <ac:spMkLst>
            <pc:docMk/>
            <pc:sldMk cId="804464494" sldId="339"/>
            <ac:spMk id="5" creationId="{BA85D412-A492-43B6-953B-6222CADE08C6}"/>
          </ac:spMkLst>
        </pc:spChg>
        <pc:spChg chg="add del mod">
          <ac:chgData name="Slotvik, Espen" userId="ad3412cd-6d80-44bb-9a4d-04dd9f9a0947" providerId="ADAL" clId="{E6475B9B-CBFA-4777-9CCB-33648B626334}" dt="2020-11-24T15:31:55.510" v="1098"/>
          <ac:spMkLst>
            <pc:docMk/>
            <pc:sldMk cId="804464494" sldId="339"/>
            <ac:spMk id="6" creationId="{65C07CB1-FE21-4EC5-987A-D48B72027CEE}"/>
          </ac:spMkLst>
        </pc:spChg>
        <pc:spChg chg="add mod">
          <ac:chgData name="Slotvik, Espen" userId="ad3412cd-6d80-44bb-9a4d-04dd9f9a0947" providerId="ADAL" clId="{E6475B9B-CBFA-4777-9CCB-33648B626334}" dt="2020-11-25T07:12:58.854" v="1130" actId="14100"/>
          <ac:spMkLst>
            <pc:docMk/>
            <pc:sldMk cId="804464494" sldId="339"/>
            <ac:spMk id="7" creationId="{B59EFF26-1E7D-49E2-AB10-F05BD00F8E93}"/>
          </ac:spMkLst>
        </pc:spChg>
        <pc:picChg chg="mod">
          <ac:chgData name="Slotvik, Espen" userId="ad3412cd-6d80-44bb-9a4d-04dd9f9a0947" providerId="ADAL" clId="{E6475B9B-CBFA-4777-9CCB-33648B626334}" dt="2020-11-24T15:32:11.264" v="1099" actId="1076"/>
          <ac:picMkLst>
            <pc:docMk/>
            <pc:sldMk cId="804464494" sldId="339"/>
            <ac:picMk id="4" creationId="{CA9D2027-EB13-444F-B1B8-8E37C6182E4C}"/>
          </ac:picMkLst>
        </pc:picChg>
      </pc:sldChg>
      <pc:sldChg chg="del">
        <pc:chgData name="Slotvik, Espen" userId="ad3412cd-6d80-44bb-9a4d-04dd9f9a0947" providerId="ADAL" clId="{E6475B9B-CBFA-4777-9CCB-33648B626334}" dt="2020-11-24T15:30:11.547" v="1090" actId="47"/>
        <pc:sldMkLst>
          <pc:docMk/>
          <pc:sldMk cId="3674545983" sldId="3496"/>
        </pc:sldMkLst>
      </pc:sldChg>
      <pc:sldChg chg="modSp new del mod">
        <pc:chgData name="Slotvik, Espen" userId="ad3412cd-6d80-44bb-9a4d-04dd9f9a0947" providerId="ADAL" clId="{E6475B9B-CBFA-4777-9CCB-33648B626334}" dt="2020-11-24T15:33:09.581" v="1104" actId="47"/>
        <pc:sldMkLst>
          <pc:docMk/>
          <pc:sldMk cId="2328830638" sldId="3497"/>
        </pc:sldMkLst>
        <pc:spChg chg="mod">
          <ac:chgData name="Slotvik, Espen" userId="ad3412cd-6d80-44bb-9a4d-04dd9f9a0947" providerId="ADAL" clId="{E6475B9B-CBFA-4777-9CCB-33648B626334}" dt="2020-11-24T12:32:07.820" v="582" actId="20577"/>
          <ac:spMkLst>
            <pc:docMk/>
            <pc:sldMk cId="2328830638" sldId="3497"/>
            <ac:spMk id="2" creationId="{9735B7DA-4CCC-4C6B-A00F-3C6903C82703}"/>
          </ac:spMkLst>
        </pc:spChg>
        <pc:spChg chg="mod">
          <ac:chgData name="Slotvik, Espen" userId="ad3412cd-6d80-44bb-9a4d-04dd9f9a0947" providerId="ADAL" clId="{E6475B9B-CBFA-4777-9CCB-33648B626334}" dt="2020-11-24T12:35:24.866" v="868" actId="20577"/>
          <ac:spMkLst>
            <pc:docMk/>
            <pc:sldMk cId="2328830638" sldId="3497"/>
            <ac:spMk id="3" creationId="{F768DE53-7998-4646-B4C1-AF331EB55A1F}"/>
          </ac:spMkLst>
        </pc:spChg>
      </pc:sldChg>
      <pc:sldChg chg="modSp mod">
        <pc:chgData name="Slotvik, Espen" userId="ad3412cd-6d80-44bb-9a4d-04dd9f9a0947" providerId="ADAL" clId="{E6475B9B-CBFA-4777-9CCB-33648B626334}" dt="2020-11-24T12:44:01.185" v="962" actId="14100"/>
        <pc:sldMkLst>
          <pc:docMk/>
          <pc:sldMk cId="3277832742" sldId="3498"/>
        </pc:sldMkLst>
        <pc:spChg chg="mod">
          <ac:chgData name="Slotvik, Espen" userId="ad3412cd-6d80-44bb-9a4d-04dd9f9a0947" providerId="ADAL" clId="{E6475B9B-CBFA-4777-9CCB-33648B626334}" dt="2020-11-24T12:43:23.384" v="958" actId="6549"/>
          <ac:spMkLst>
            <pc:docMk/>
            <pc:sldMk cId="3277832742" sldId="3498"/>
            <ac:spMk id="3" creationId="{27B3C341-1089-4871-B23B-700493DA249E}"/>
          </ac:spMkLst>
        </pc:spChg>
        <pc:spChg chg="mod">
          <ac:chgData name="Slotvik, Espen" userId="ad3412cd-6d80-44bb-9a4d-04dd9f9a0947" providerId="ADAL" clId="{E6475B9B-CBFA-4777-9CCB-33648B626334}" dt="2020-11-24T12:44:01.185" v="962" actId="14100"/>
          <ac:spMkLst>
            <pc:docMk/>
            <pc:sldMk cId="3277832742" sldId="3498"/>
            <ac:spMk id="4" creationId="{3D783701-CFB1-42F5-A26F-873FA7030F77}"/>
          </ac:spMkLst>
        </pc:spChg>
        <pc:picChg chg="mod">
          <ac:chgData name="Slotvik, Espen" userId="ad3412cd-6d80-44bb-9a4d-04dd9f9a0947" providerId="ADAL" clId="{E6475B9B-CBFA-4777-9CCB-33648B626334}" dt="2020-11-24T12:43:51.087" v="961" actId="1076"/>
          <ac:picMkLst>
            <pc:docMk/>
            <pc:sldMk cId="3277832742" sldId="3498"/>
            <ac:picMk id="2" creationId="{31753E62-CE9C-46CB-B376-70DD354213D9}"/>
          </ac:picMkLst>
        </pc:picChg>
      </pc:sldChg>
      <pc:sldChg chg="addSp modSp new mod">
        <pc:chgData name="Slotvik, Espen" userId="ad3412cd-6d80-44bb-9a4d-04dd9f9a0947" providerId="ADAL" clId="{E6475B9B-CBFA-4777-9CCB-33648B626334}" dt="2020-11-24T12:56:17.394" v="1078" actId="14100"/>
        <pc:sldMkLst>
          <pc:docMk/>
          <pc:sldMk cId="2532267162" sldId="3499"/>
        </pc:sldMkLst>
        <pc:spChg chg="add mod">
          <ac:chgData name="Slotvik, Espen" userId="ad3412cd-6d80-44bb-9a4d-04dd9f9a0947" providerId="ADAL" clId="{E6475B9B-CBFA-4777-9CCB-33648B626334}" dt="2020-11-24T12:55:42.611" v="1073" actId="20577"/>
          <ac:spMkLst>
            <pc:docMk/>
            <pc:sldMk cId="2532267162" sldId="3499"/>
            <ac:spMk id="3" creationId="{B7AFC749-AA81-49A1-8383-28FE3DD3B9D6}"/>
          </ac:spMkLst>
        </pc:spChg>
        <pc:spChg chg="add mod">
          <ac:chgData name="Slotvik, Espen" userId="ad3412cd-6d80-44bb-9a4d-04dd9f9a0947" providerId="ADAL" clId="{E6475B9B-CBFA-4777-9CCB-33648B626334}" dt="2020-11-24T12:56:17.394" v="1078" actId="14100"/>
          <ac:spMkLst>
            <pc:docMk/>
            <pc:sldMk cId="2532267162" sldId="3499"/>
            <ac:spMk id="4" creationId="{F09A2DF5-288D-452F-8572-CC6AB0BD0A95}"/>
          </ac:spMkLst>
        </pc:spChg>
        <pc:picChg chg="add mod">
          <ac:chgData name="Slotvik, Espen" userId="ad3412cd-6d80-44bb-9a4d-04dd9f9a0947" providerId="ADAL" clId="{E6475B9B-CBFA-4777-9CCB-33648B626334}" dt="2020-11-24T12:53:44.853" v="1057" actId="1076"/>
          <ac:picMkLst>
            <pc:docMk/>
            <pc:sldMk cId="2532267162" sldId="3499"/>
            <ac:picMk id="2" creationId="{EB5AE973-BA05-43A6-8C2A-A3EF354E4D78}"/>
          </ac:picMkLst>
        </pc:picChg>
      </pc:sldChg>
      <pc:sldChg chg="modSp new mod">
        <pc:chgData name="Slotvik, Espen" userId="ad3412cd-6d80-44bb-9a4d-04dd9f9a0947" providerId="ADAL" clId="{E6475B9B-CBFA-4777-9CCB-33648B626334}" dt="2020-11-25T07:27:41.256" v="1295" actId="20577"/>
        <pc:sldMkLst>
          <pc:docMk/>
          <pc:sldMk cId="2113664342" sldId="3501"/>
        </pc:sldMkLst>
        <pc:spChg chg="mod">
          <ac:chgData name="Slotvik, Espen" userId="ad3412cd-6d80-44bb-9a4d-04dd9f9a0947" providerId="ADAL" clId="{E6475B9B-CBFA-4777-9CCB-33648B626334}" dt="2020-11-25T07:27:41.256" v="1295" actId="20577"/>
          <ac:spMkLst>
            <pc:docMk/>
            <pc:sldMk cId="2113664342" sldId="3501"/>
            <ac:spMk id="2" creationId="{14E5AF45-6A9B-42DE-A179-D961F602B5AE}"/>
          </ac:spMkLst>
        </pc:spChg>
      </pc:sldChg>
      <pc:sldMasterChg chg="del delSldLayout">
        <pc:chgData name="Slotvik, Espen" userId="ad3412cd-6d80-44bb-9a4d-04dd9f9a0947" providerId="ADAL" clId="{E6475B9B-CBFA-4777-9CCB-33648B626334}" dt="2020-11-24T15:30:11.547" v="1090" actId="47"/>
        <pc:sldMasterMkLst>
          <pc:docMk/>
          <pc:sldMasterMk cId="3388075538" sldId="2147483678"/>
        </pc:sldMasterMkLst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441575372" sldId="2147483679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59579962" sldId="2147483680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391539985" sldId="2147483681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471124771" sldId="2147483682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500549459" sldId="2147483683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282131344" sldId="2147483684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006670998" sldId="2147483685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1571309169" sldId="2147483686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637556921" sldId="2147483687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2239698196" sldId="2147483688"/>
          </pc:sldLayoutMkLst>
        </pc:sldLayoutChg>
        <pc:sldLayoutChg chg="del">
          <pc:chgData name="Slotvik, Espen" userId="ad3412cd-6d80-44bb-9a4d-04dd9f9a0947" providerId="ADAL" clId="{E6475B9B-CBFA-4777-9CCB-33648B626334}" dt="2020-11-24T15:30:11.547" v="1090" actId="47"/>
          <pc:sldLayoutMkLst>
            <pc:docMk/>
            <pc:sldMasterMk cId="3388075538" sldId="2147483678"/>
            <pc:sldLayoutMk cId="3870123875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F5EB-CBCA-4FEA-95B2-500B33F7FE20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2660-6C71-4601-BC03-78748059F7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38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Budskap: Felles datakatalog skal gjøre</a:t>
            </a:r>
            <a:r>
              <a:rPr lang="nb-NO" baseline="0" dirty="0"/>
              <a:t> det enkelt å finne data.</a:t>
            </a:r>
          </a:p>
          <a:p>
            <a:r>
              <a:rPr lang="nb-NO" baseline="0" dirty="0"/>
              <a:t>(Dette er første steg på veien mot prinsippet om kun én gang, eller i stor grad gjenbruk av data.) </a:t>
            </a:r>
          </a:p>
          <a:p>
            <a:endParaRPr lang="nb-NO" baseline="0" dirty="0"/>
          </a:p>
          <a:p>
            <a:r>
              <a:rPr lang="nb-NO" baseline="0" dirty="0"/>
              <a:t>Jobben som gjøres med Felles datakatalog skal gjøre at: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vi vet hvor vi finner datasett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vi vet hva opplysningene i datasettene betyr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vi vet hvilken kvalitet opplysningene har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baseline="0" dirty="0"/>
              <a:t>vi vet til hvilket formål opplysningene kan brukes</a:t>
            </a:r>
          </a:p>
          <a:p>
            <a:endParaRPr lang="nb-NO" baseline="0" dirty="0"/>
          </a:p>
          <a:p>
            <a:r>
              <a:rPr lang="nb-NO" baseline="0" dirty="0"/>
              <a:t>Neste trinn 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API katalogen og tilgjengeliggjøring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data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Oversikten over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etablert,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vet hvordan få tilgang til dataene og kan lett ta de i bruk.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bedre tjenester og sikre sanntidstilgang til dataene.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tredje trinnet vil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være et viktig steg videre mot kun én gang ved at vi kjenner til bruken av data, vi forenkler for å oppnå gjenbruk og vi sanerer de som skal brukes.</a:t>
            </a:r>
          </a:p>
          <a:p>
            <a:endParaRPr lang="nb-NO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fylle opp katalogen er vi avhengig av både jobben som skal gjøre</a:t>
            </a:r>
            <a:r>
              <a:rPr lang="nb-NO" baseline="0" dirty="0"/>
              <a:t>s og gjøres med </a:t>
            </a:r>
            <a:r>
              <a:rPr lang="nb-NO" dirty="0"/>
              <a:t>«Orden i eget hus», og Felles</a:t>
            </a:r>
            <a:r>
              <a:rPr lang="nb-NO" baseline="0" dirty="0"/>
              <a:t>offentlig r</a:t>
            </a:r>
            <a:r>
              <a:rPr lang="nb-NO" dirty="0"/>
              <a:t>ammeverk for informasjonsforvaltning.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Orden i eget hus 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noe alle etatene må ta inn over seg. Digitaliseringsrundskrivet sier at: 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«Den enkelte virksomhet skal ha oversikt over hvilke data den håndterer, hva dataene betyr, hva de kan brukes til, hvilke prosesser de inngår i, og hvem som kan bruke dem.»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 har begynt dette arbeidet med prosjektet Rydde i eget hus.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Rammeverk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ligger i bunn for informasjonsforvaltning. Dette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vil si 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vordan gjøre det likt, veiledere, felles metode etc. Dette arbeidet ledes av Difi.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 i eget hus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enkelte virksomhet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oversikt over egne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data, og er godt beskrevet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Organiseringen er …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Felles rammeverk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Nasjonale standarder understøtter maskinell utveksling er etablert og forvaltet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Veiledere og informasjonsmateriell til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bruk i virksomhetene er etablert og forvaltet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Sikret kontinuerlig arbeid i virksomhetene for å bidra til innhold og nytteverdi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Etablerte indikatorer og rutiner for å måle status og dokumentere effekt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Etablert ekspertgruppe og faglig nettverk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0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5E7F0-F17A-4216-9514-0B170298823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A6A43-7021-4F63-AFE0-11D6A30B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E9468-C5CE-4A13-AB88-3ACD5B21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B927338-DB1D-402A-B760-BC7763049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313774-0183-406D-B2C1-55DE1A1F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09F3C2-6EBF-4A99-B505-C80D4C68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0D9125-A619-48A6-81D7-6BC6C321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2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627422-82D8-4FEF-9D0F-01B6F1F1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D9794E-E50F-481C-BA00-34976D39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40BC3D-1802-4655-8944-5F97BC653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C72FAE-A079-453B-89A2-10BE3826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4D7E97-99B9-424D-BE05-67742B3B7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F4FF7E1-21C6-469A-82CD-FEABEBE1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79CD348-A701-473E-B4D2-800B8CBD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AB1075F-CB5C-4CE9-96BC-CBC1E12F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07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41D884-21A6-42CB-A769-438208E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19C1C50-D12B-4E2F-A90E-F7D94691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A9D47A-EE47-4999-8CD8-47A69449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47BE8C-8374-43B1-ACB8-214CD45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28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D0839B2-F83F-45CB-AB9D-8C83CE6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025D0A-81C5-4E04-BA5C-D5B9093A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8401483-EB7D-4508-B6A9-72C71215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22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BC7FA-5C1E-44BC-8431-00E15A09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37ADAD-01A1-4AA8-80EA-6928B9E8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FBEFB9-7E62-4FFE-A843-791444EAB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13EE63-3DF9-4EDC-9C3B-3362BB93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62EA66-5061-4740-BFB8-D4A56630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A8763F-C42B-480B-9014-EE8C801D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77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788F6C-7EDF-4F36-84D7-AC242908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1B8E3FB-F901-4E4F-B32C-844765B0C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A891B4-ECA4-44C6-B43C-06AAB7C07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952961-8E77-4623-824C-1ECF67A6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6B0B3A-2C62-44A4-8C77-BBA3D6EF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41B5DE-27BC-41F8-AEF1-1896A3EC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39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8C452-45D8-4A60-959C-D29DB323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447D16-6CB5-4094-83E4-BC70B5A0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B2C898-5A43-4F7C-9ED1-4F5CFB59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97A839-6BC3-446B-924C-A888425B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1B5F03-43FD-4B3D-ACE7-65A21857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33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FF38756-099B-485A-8B24-CA186F669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7491E3-FBC6-4193-9C1E-9B2CE5E65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2FBF8B-7372-4504-AC66-48D352C3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E3B3B6-B234-419C-9893-A5CD5913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8CA231-B7DA-4CC4-B17A-1227D5CA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65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148" y="1198642"/>
            <a:ext cx="9144000" cy="1551194"/>
          </a:xfrm>
        </p:spPr>
        <p:txBody>
          <a:bodyPr anchor="t">
            <a:normAutofit/>
          </a:bodyPr>
          <a:lstStyle>
            <a:lvl1pPr algn="l">
              <a:defRPr sz="55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148" y="2854212"/>
            <a:ext cx="9144000" cy="48128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8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3" y="3816477"/>
            <a:ext cx="10732728" cy="113081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9390" y="6228779"/>
            <a:ext cx="2124214" cy="207026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36" y="6066890"/>
            <a:ext cx="2383696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120" y="900112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252" y="2214277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252" y="3852482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252" y="1440312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120" y="2556451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252" y="3060383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120" y="4194655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252" y="4716721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9654" y="900112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9653" y="2556451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9653" y="4194655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2096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3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206" y="1511587"/>
            <a:ext cx="10515600" cy="1661865"/>
          </a:xfrm>
        </p:spPr>
        <p:txBody>
          <a:bodyPr anchor="b">
            <a:normAutofit/>
          </a:bodyPr>
          <a:lstStyle>
            <a:lvl1pPr>
              <a:defRPr sz="59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206" y="3660245"/>
            <a:ext cx="10515600" cy="8676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81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2231" y="1017127"/>
            <a:ext cx="5085966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120" y="1953353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969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7268" y="0"/>
            <a:ext cx="6214864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120" y="1953353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7519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353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2214" y="576204"/>
            <a:ext cx="5175984" cy="515764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830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353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2379" y="1926241"/>
            <a:ext cx="4914935" cy="2829954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60000" tIns="360000" rIns="360000" bIns="36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99" b="0" i="0"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7879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79" y="489439"/>
            <a:ext cx="11216530" cy="523322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015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585" y="758487"/>
            <a:ext cx="10671094" cy="534129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612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32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196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32" y="131"/>
            <a:ext cx="12192000" cy="613876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212" y="6390931"/>
            <a:ext cx="10928077" cy="2700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5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1453" y="1273796"/>
            <a:ext cx="4356735" cy="370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0461" y="1527759"/>
            <a:ext cx="4697095" cy="355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0" y="675085"/>
            <a:ext cx="3942749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0" y="5202650"/>
            <a:ext cx="3942749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920" y="675084"/>
            <a:ext cx="6706275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3052" y="5202650"/>
            <a:ext cx="6705414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95948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252" y="882242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252" y="5598700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834" y="882242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833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9675" y="882242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9675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1608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120" y="1953353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2214" y="1953353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21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0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20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2214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2214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594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31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6073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3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4155" y="2172872"/>
            <a:ext cx="2682510" cy="34204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545" y="2172871"/>
            <a:ext cx="5287209" cy="3420428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37393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242" y="2967467"/>
            <a:ext cx="9361780" cy="923329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131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6073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1586" y="13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127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242" y="1869519"/>
            <a:ext cx="9361780" cy="31189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630000" rIns="360000" bIns="63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30414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216" y="1956976"/>
            <a:ext cx="5040958" cy="29703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5174" y="1956976"/>
            <a:ext cx="5040958" cy="2970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321" y="4176654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3279" y="4176654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079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1" y="1451484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1" y="5243205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24105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1" y="1451484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1" y="5243205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653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5328" y="1484888"/>
            <a:ext cx="8461608" cy="38884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360000" rIns="360000" bIns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5328" y="5904738"/>
            <a:ext cx="8461608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9824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1" y="1451484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1" y="5243205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31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6073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3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346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32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242" y="2603951"/>
            <a:ext cx="9361780" cy="1650361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60000" tIns="360000" rIns="36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14512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32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720" tIns="22860" rIns="45720" bIns="2286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1198" y="3384555"/>
            <a:ext cx="5148978" cy="2646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540000" rIns="540000" bIns="54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1258" y="5313947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6009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084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71285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0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1" y="1122412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36020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2" indent="0" algn="ctr">
              <a:buNone/>
              <a:defRPr sz="2000"/>
            </a:lvl2pPr>
            <a:lvl3pPr marL="913763" indent="0" algn="ctr">
              <a:buNone/>
              <a:defRPr sz="1900"/>
            </a:lvl3pPr>
            <a:lvl4pPr marL="1370644" indent="0" algn="ctr">
              <a:buNone/>
              <a:defRPr sz="1600"/>
            </a:lvl4pPr>
            <a:lvl5pPr marL="1827526" indent="0" algn="ctr">
              <a:buNone/>
              <a:defRPr sz="1600"/>
            </a:lvl5pPr>
            <a:lvl6pPr marL="2284417" indent="0" algn="ctr">
              <a:buNone/>
              <a:defRPr sz="1600"/>
            </a:lvl6pPr>
            <a:lvl7pPr marL="2741290" indent="0" algn="ctr">
              <a:buNone/>
              <a:defRPr sz="1600"/>
            </a:lvl7pPr>
            <a:lvl8pPr marL="3198160" indent="0" algn="ctr">
              <a:buNone/>
              <a:defRPr sz="1600"/>
            </a:lvl8pPr>
            <a:lvl9pPr marL="3655032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595-C136-6641-89F1-6C55E90F1B8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5FA4-629A-B84C-AE03-D6522920A18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E6EF2-3105-4499-AB96-8E67DB756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1C48D6-BD8C-4FB4-B247-A18854287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1E260B-AFBA-4E99-9627-7294650E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3D5289-7C55-4466-8C68-7B292819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BB4B86-1C13-48EA-8914-659FC291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15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55067-2A5A-44EC-9729-A08C2F5A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649266-1915-4D3A-8CB1-A336AF6B3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BDDF65-A76C-4169-8E9C-6043CCBF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027FC7-B3D5-4B73-96FF-DD71F42F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F7AB56-66F2-4CFF-9B89-E06305A8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85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59CD5-9C6C-447B-82DE-85CBDE57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F12580-3A2F-4E05-AACB-48C995A48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10BE5D-DE93-4836-A0A3-B783EB1C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714A0F-CB8A-464E-A064-376333A5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4BA62A-EE7D-4A2D-B2D6-C5FEB7A3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8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100" y="2048371"/>
            <a:ext cx="10083800" cy="2379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940" y="1522730"/>
            <a:ext cx="1064831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DB69F82-EFDE-4606-ADC0-4F4924CF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752351-53E5-464B-9763-CAB8EFDFB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893994-06ED-4310-B814-797CB8919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DD33-102D-471E-AF5B-D2F41526DB48}" type="datetimeFigureOut">
              <a:rPr lang="nb-NO" smtClean="0"/>
              <a:t>23.11.2020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724308-17D8-4462-9B1B-982861E3B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6CC69A-34CD-4B1F-B685-56A4E93B3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D42D-51A5-4992-85CC-9D1438B9D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0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252" y="576072"/>
            <a:ext cx="10928077" cy="11372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51" y="1953353"/>
            <a:ext cx="10928077" cy="37804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404" y="6390930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Skatemøte 21.03.2018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522" y="6390930"/>
            <a:ext cx="450085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9654" y="6390930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16" name="Rett linje 15"/>
          <p:cNvCxnSpPr/>
          <p:nvPr userDrawn="1"/>
        </p:nvCxnSpPr>
        <p:spPr>
          <a:xfrm flipV="1">
            <a:off x="6625259" y="6434114"/>
            <a:ext cx="0" cy="108014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23" y="6426804"/>
            <a:ext cx="185940" cy="14630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20" y="5958744"/>
            <a:ext cx="10936958" cy="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</p:sldLayoutIdLst>
  <p:hf sldNum="0" hdr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64" indent="-179964" algn="l" defTabSz="914172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9910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856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9802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748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EE93D8-2230-4C45-ADBE-D4756792F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</p:spPr>
        <p:txBody>
          <a:bodyPr/>
          <a:lstStyle/>
          <a:p>
            <a:r>
              <a:rPr lang="nb-NO" dirty="0"/>
              <a:t>Tjeneste- og hendelseskatalog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574D9C-C62D-4275-A902-79659BE7D28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53998"/>
          </a:xfrm>
        </p:spPr>
        <p:txBody>
          <a:bodyPr/>
          <a:lstStyle/>
          <a:p>
            <a:r>
              <a:rPr lang="nb-NO" dirty="0"/>
              <a:t>Bakgrunn og grunnleggende behov</a:t>
            </a:r>
          </a:p>
          <a:p>
            <a:r>
              <a:rPr lang="nb-NO" dirty="0"/>
              <a:t>Espen Slotvik, Digdir</a:t>
            </a:r>
          </a:p>
        </p:txBody>
      </p:sp>
    </p:spTree>
    <p:extLst>
      <p:ext uri="{BB962C8B-B14F-4D97-AF65-F5344CB8AC3E}">
        <p14:creationId xmlns:p14="http://schemas.microsoft.com/office/powerpoint/2010/main" val="4514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52" y="599059"/>
            <a:ext cx="10632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F3863"/>
                </a:solidFill>
                <a:latin typeface="Calibri"/>
                <a:cs typeface="Calibri"/>
              </a:rPr>
              <a:t>2.</a:t>
            </a:r>
            <a:r>
              <a:rPr sz="22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1F3863"/>
                </a:solidFill>
                <a:latin typeface="Calibri"/>
                <a:cs typeface="Calibri"/>
              </a:rPr>
              <a:t>INFORMASJONSFLYT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1F3863"/>
                </a:solidFill>
                <a:latin typeface="Calibri"/>
                <a:cs typeface="Calibri"/>
              </a:rPr>
              <a:t>Etablererne registrerer </a:t>
            </a:r>
            <a:r>
              <a:rPr sz="2200" b="1" spc="-5" dirty="0">
                <a:solidFill>
                  <a:srgbClr val="1F3863"/>
                </a:solidFill>
                <a:latin typeface="Calibri"/>
                <a:cs typeface="Calibri"/>
              </a:rPr>
              <a:t>samme </a:t>
            </a:r>
            <a:r>
              <a:rPr sz="2200" b="1" spc="-10" dirty="0">
                <a:solidFill>
                  <a:srgbClr val="1F3863"/>
                </a:solidFill>
                <a:latin typeface="Calibri"/>
                <a:cs typeface="Calibri"/>
              </a:rPr>
              <a:t>informasjon </a:t>
            </a:r>
            <a:r>
              <a:rPr sz="2200" b="1" spc="-20" dirty="0">
                <a:solidFill>
                  <a:srgbClr val="1F3863"/>
                </a:solidFill>
                <a:latin typeface="Calibri"/>
                <a:cs typeface="Calibri"/>
              </a:rPr>
              <a:t>gjentatte </a:t>
            </a:r>
            <a:r>
              <a:rPr sz="2200" b="1" spc="-15" dirty="0">
                <a:solidFill>
                  <a:srgbClr val="1F3863"/>
                </a:solidFill>
                <a:latin typeface="Calibri"/>
                <a:cs typeface="Calibri"/>
              </a:rPr>
              <a:t>ganger </a:t>
            </a:r>
            <a:r>
              <a:rPr sz="2200" b="1" spc="-5" dirty="0">
                <a:solidFill>
                  <a:srgbClr val="1F3863"/>
                </a:solidFill>
                <a:latin typeface="Calibri"/>
                <a:cs typeface="Calibri"/>
              </a:rPr>
              <a:t>i løpet </a:t>
            </a:r>
            <a:r>
              <a:rPr sz="2200" b="1" spc="-25" dirty="0">
                <a:solidFill>
                  <a:srgbClr val="1F3863"/>
                </a:solidFill>
                <a:latin typeface="Calibri"/>
                <a:cs typeface="Calibri"/>
              </a:rPr>
              <a:t>av</a:t>
            </a:r>
            <a:r>
              <a:rPr sz="2200" b="1" spc="3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863"/>
                </a:solidFill>
                <a:latin typeface="Calibri"/>
                <a:cs typeface="Calibri"/>
              </a:rPr>
              <a:t>etableringsprosessen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455" y="1798066"/>
            <a:ext cx="5293360" cy="198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1F3863"/>
                </a:solidFill>
                <a:latin typeface="Calibri"/>
                <a:cs typeface="Calibri"/>
              </a:rPr>
              <a:t>Bakgrunn</a:t>
            </a:r>
            <a:endParaRPr sz="2200">
              <a:latin typeface="Calibri"/>
              <a:cs typeface="Calibri"/>
            </a:endParaRPr>
          </a:p>
          <a:p>
            <a:pPr marL="189230" marR="74295" indent="-17716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189865" algn="l"/>
              </a:tabLst>
            </a:pPr>
            <a:r>
              <a:rPr sz="1200" spc="-5" dirty="0">
                <a:latin typeface="Calibri"/>
                <a:cs typeface="Calibri"/>
              </a:rPr>
              <a:t>Etablereren fyller </a:t>
            </a:r>
            <a:r>
              <a:rPr sz="1200" dirty="0">
                <a:latin typeface="Calibri"/>
                <a:cs typeface="Calibri"/>
              </a:rPr>
              <a:t>inn </a:t>
            </a:r>
            <a:r>
              <a:rPr sz="1200" spc="-5" dirty="0">
                <a:latin typeface="Calibri"/>
                <a:cs typeface="Calibri"/>
              </a:rPr>
              <a:t>mange, potensielt </a:t>
            </a:r>
            <a:r>
              <a:rPr sz="1200" dirty="0">
                <a:latin typeface="Calibri"/>
                <a:cs typeface="Calibri"/>
              </a:rPr>
              <a:t>20 </a:t>
            </a:r>
            <a:r>
              <a:rPr sz="1200" spc="-10" dirty="0">
                <a:latin typeface="Calibri"/>
                <a:cs typeface="Calibri"/>
              </a:rPr>
              <a:t>ulike </a:t>
            </a:r>
            <a:r>
              <a:rPr sz="1200" spc="-5" dirty="0">
                <a:latin typeface="Calibri"/>
                <a:cs typeface="Calibri"/>
              </a:rPr>
              <a:t>søknadsskjemaer </a:t>
            </a:r>
            <a:r>
              <a:rPr sz="1200" dirty="0">
                <a:latin typeface="Calibri"/>
                <a:cs typeface="Calibri"/>
              </a:rPr>
              <a:t>i tillegg til </a:t>
            </a:r>
            <a:r>
              <a:rPr sz="1200" spc="-5" dirty="0">
                <a:latin typeface="Calibri"/>
                <a:cs typeface="Calibri"/>
              </a:rPr>
              <a:t>flere  </a:t>
            </a:r>
            <a:r>
              <a:rPr sz="1200" dirty="0">
                <a:latin typeface="Calibri"/>
                <a:cs typeface="Calibri"/>
              </a:rPr>
              <a:t>vedlegg, under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etableringsprosessen.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buFont typeface="Arial"/>
              <a:buChar char="•"/>
              <a:tabLst>
                <a:tab pos="189865" algn="l"/>
              </a:tabLst>
            </a:pPr>
            <a:r>
              <a:rPr sz="1200" spc="-5" dirty="0">
                <a:latin typeface="Calibri"/>
                <a:cs typeface="Calibri"/>
              </a:rPr>
              <a:t>Brukerreisen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etablerere </a:t>
            </a:r>
            <a:r>
              <a:rPr sz="1200" spc="-10" dirty="0">
                <a:latin typeface="Calibri"/>
                <a:cs typeface="Calibri"/>
              </a:rPr>
              <a:t>involverer </a:t>
            </a:r>
            <a:r>
              <a:rPr sz="1200" spc="-5" dirty="0">
                <a:latin typeface="Calibri"/>
                <a:cs typeface="Calibri"/>
              </a:rPr>
              <a:t>minst </a:t>
            </a:r>
            <a:r>
              <a:rPr sz="1200" dirty="0">
                <a:latin typeface="Calibri"/>
                <a:cs typeface="Calibri"/>
              </a:rPr>
              <a:t>17 </a:t>
            </a:r>
            <a:r>
              <a:rPr sz="1200" spc="-10" dirty="0">
                <a:latin typeface="Calibri"/>
                <a:cs typeface="Calibri"/>
              </a:rPr>
              <a:t>ulike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registre.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189230" marR="5080" indent="-177165">
              <a:lnSpc>
                <a:spcPct val="100000"/>
              </a:lnSpc>
              <a:buFont typeface="Arial"/>
              <a:buChar char="•"/>
              <a:tabLst>
                <a:tab pos="189865" algn="l"/>
              </a:tabLst>
            </a:pPr>
            <a:r>
              <a:rPr sz="1200" spc="-5" dirty="0">
                <a:latin typeface="Calibri"/>
                <a:cs typeface="Calibri"/>
              </a:rPr>
              <a:t>Forvaltningen </a:t>
            </a:r>
            <a:r>
              <a:rPr sz="1200" spc="-10" dirty="0">
                <a:latin typeface="Calibri"/>
                <a:cs typeface="Calibri"/>
              </a:rPr>
              <a:t>skal </a:t>
            </a:r>
            <a:r>
              <a:rPr sz="1200" spc="-5" dirty="0">
                <a:latin typeface="Calibri"/>
                <a:cs typeface="Calibri"/>
              </a:rPr>
              <a:t>gjenbruke informasjon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stedet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å </a:t>
            </a:r>
            <a:r>
              <a:rPr sz="1200" spc="-5" dirty="0">
                <a:latin typeface="Calibri"/>
                <a:cs typeface="Calibri"/>
              </a:rPr>
              <a:t>spørre </a:t>
            </a:r>
            <a:r>
              <a:rPr sz="1200" spc="-10" dirty="0">
                <a:latin typeface="Calibri"/>
                <a:cs typeface="Calibri"/>
              </a:rPr>
              <a:t>brukerne </a:t>
            </a:r>
            <a:r>
              <a:rPr sz="1200" dirty="0">
                <a:latin typeface="Calibri"/>
                <a:cs typeface="Calibri"/>
              </a:rPr>
              <a:t>på </a:t>
            </a:r>
            <a:r>
              <a:rPr sz="1200" spc="-10" dirty="0">
                <a:latin typeface="Calibri"/>
                <a:cs typeface="Calibri"/>
              </a:rPr>
              <a:t>nytt </a:t>
            </a:r>
            <a:r>
              <a:rPr sz="1200" spc="-5" dirty="0">
                <a:latin typeface="Calibri"/>
                <a:cs typeface="Calibri"/>
              </a:rPr>
              <a:t>om  forhold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allerede </a:t>
            </a:r>
            <a:r>
              <a:rPr sz="1200" dirty="0">
                <a:latin typeface="Calibri"/>
                <a:cs typeface="Calibri"/>
              </a:rPr>
              <a:t>har </a:t>
            </a:r>
            <a:r>
              <a:rPr sz="1200" spc="-5" dirty="0">
                <a:latin typeface="Calibri"/>
                <a:cs typeface="Calibri"/>
              </a:rPr>
              <a:t>opplyst. </a:t>
            </a:r>
            <a:r>
              <a:rPr sz="1200" spc="-10" dirty="0">
                <a:latin typeface="Calibri"/>
                <a:cs typeface="Calibri"/>
              </a:rPr>
              <a:t>Dette </a:t>
            </a:r>
            <a:r>
              <a:rPr sz="1200" spc="-5" dirty="0">
                <a:latin typeface="Calibri"/>
                <a:cs typeface="Calibri"/>
              </a:rPr>
              <a:t>omtales ofte som </a:t>
            </a:r>
            <a:r>
              <a:rPr sz="1200" dirty="0">
                <a:latin typeface="Calibri"/>
                <a:cs typeface="Calibri"/>
              </a:rPr>
              <a:t>«Once </a:t>
            </a:r>
            <a:r>
              <a:rPr sz="1200" spc="-5" dirty="0">
                <a:latin typeface="Calibri"/>
                <a:cs typeface="Calibri"/>
              </a:rPr>
              <a:t>only» prinsippet.  (St.Meld. </a:t>
            </a:r>
            <a:r>
              <a:rPr sz="1200" dirty="0">
                <a:latin typeface="Calibri"/>
                <a:cs typeface="Calibri"/>
              </a:rPr>
              <a:t>27. </a:t>
            </a:r>
            <a:r>
              <a:rPr sz="1200" spc="-5" dirty="0">
                <a:latin typeface="Calibri"/>
                <a:cs typeface="Calibri"/>
              </a:rPr>
              <a:t>Digital Agenda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Norge).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5752" y="2252472"/>
            <a:ext cx="4723299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394" y="1703070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313"/>
                </a:lnTo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93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105765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INFORMASJONSFLYT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Etablererne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blir bedt om å oppgi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informasjon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de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allerede har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registrert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tidligere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</a:t>
            </a:r>
            <a:r>
              <a:rPr sz="2200" b="1" u="none" spc="3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prosessen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52" y="1628902"/>
            <a:ext cx="590042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1187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løpet </a:t>
            </a:r>
            <a:r>
              <a:rPr sz="1200" spc="-15" dirty="0">
                <a:latin typeface="Calibri"/>
                <a:cs typeface="Calibri"/>
              </a:rPr>
              <a:t>av </a:t>
            </a:r>
            <a:r>
              <a:rPr sz="1200" spc="-5" dirty="0">
                <a:latin typeface="Calibri"/>
                <a:cs typeface="Calibri"/>
              </a:rPr>
              <a:t>etableringsprosessen og </a:t>
            </a:r>
            <a:r>
              <a:rPr sz="1200" spc="-15" dirty="0">
                <a:latin typeface="Calibri"/>
                <a:cs typeface="Calibri"/>
              </a:rPr>
              <a:t>første </a:t>
            </a:r>
            <a:r>
              <a:rPr sz="1200" spc="-5" dirty="0">
                <a:latin typeface="Calibri"/>
                <a:cs typeface="Calibri"/>
              </a:rPr>
              <a:t>driftssyklus </a:t>
            </a:r>
            <a:r>
              <a:rPr sz="1200" spc="-10" dirty="0">
                <a:latin typeface="Calibri"/>
                <a:cs typeface="Calibri"/>
              </a:rPr>
              <a:t>kan </a:t>
            </a:r>
            <a:r>
              <a:rPr sz="1200" spc="-5" dirty="0">
                <a:latin typeface="Calibri"/>
                <a:cs typeface="Calibri"/>
              </a:rPr>
              <a:t>etablererne </a:t>
            </a:r>
            <a:r>
              <a:rPr sz="1200" spc="-10" dirty="0">
                <a:latin typeface="Calibri"/>
                <a:cs typeface="Calibri"/>
              </a:rPr>
              <a:t>risikere </a:t>
            </a:r>
            <a:r>
              <a:rPr sz="1200" dirty="0">
                <a:latin typeface="Calibri"/>
                <a:cs typeface="Calibri"/>
              </a:rPr>
              <a:t>å </a:t>
            </a:r>
            <a:r>
              <a:rPr sz="1200" spc="-5" dirty="0">
                <a:latin typeface="Calibri"/>
                <a:cs typeface="Calibri"/>
              </a:rPr>
              <a:t>fylle </a:t>
            </a:r>
            <a:r>
              <a:rPr sz="1200" dirty="0">
                <a:latin typeface="Calibri"/>
                <a:cs typeface="Calibri"/>
              </a:rPr>
              <a:t>ut opptil  20 </a:t>
            </a:r>
            <a:r>
              <a:rPr sz="1200" spc="-5" dirty="0">
                <a:latin typeface="Calibri"/>
                <a:cs typeface="Calibri"/>
              </a:rPr>
              <a:t>skjema:</a:t>
            </a:r>
            <a:endParaRPr sz="1200">
              <a:latin typeface="Calibri"/>
              <a:cs typeface="Calibri"/>
            </a:endParaRPr>
          </a:p>
          <a:p>
            <a:pPr marL="832485" indent="-287020">
              <a:lnSpc>
                <a:spcPct val="100000"/>
              </a:lnSpc>
              <a:buFont typeface="Arial"/>
              <a:buChar char="•"/>
              <a:tabLst>
                <a:tab pos="832485" algn="l"/>
                <a:tab pos="833119" algn="l"/>
              </a:tabLst>
            </a:pPr>
            <a:r>
              <a:rPr sz="1200" dirty="0">
                <a:latin typeface="Calibri"/>
                <a:cs typeface="Calibri"/>
              </a:rPr>
              <a:t>5 </a:t>
            </a:r>
            <a:r>
              <a:rPr sz="1200" spc="-5" dirty="0">
                <a:latin typeface="Calibri"/>
                <a:cs typeface="Calibri"/>
              </a:rPr>
              <a:t>skjema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10" dirty="0">
                <a:latin typeface="Calibri"/>
                <a:cs typeface="Calibri"/>
              </a:rPr>
              <a:t>«fysiske» </a:t>
            </a:r>
            <a:r>
              <a:rPr sz="1200" spc="-5" dirty="0">
                <a:latin typeface="Calibri"/>
                <a:cs typeface="Calibri"/>
              </a:rPr>
              <a:t>skjema (to </a:t>
            </a:r>
            <a:r>
              <a:rPr sz="1200" spc="-10" dirty="0">
                <a:latin typeface="Calibri"/>
                <a:cs typeface="Calibri"/>
              </a:rPr>
              <a:t>statlige, </a:t>
            </a:r>
            <a:r>
              <a:rPr sz="1200" spc="-5" dirty="0">
                <a:latin typeface="Calibri"/>
                <a:cs typeface="Calibri"/>
              </a:rPr>
              <a:t>tre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kommunale</a:t>
            </a:r>
            <a:r>
              <a:rPr sz="1200" spc="-7" baseline="24305" dirty="0">
                <a:latin typeface="Calibri"/>
                <a:cs typeface="Calibri"/>
              </a:rPr>
              <a:t>1)</a:t>
            </a:r>
            <a:r>
              <a:rPr sz="1200" spc="-5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832485" indent="-287020">
              <a:lnSpc>
                <a:spcPct val="100000"/>
              </a:lnSpc>
              <a:buFont typeface="Arial"/>
              <a:buChar char="•"/>
              <a:tabLst>
                <a:tab pos="832485" algn="l"/>
                <a:tab pos="833119" algn="l"/>
              </a:tabLst>
            </a:pPr>
            <a:r>
              <a:rPr sz="1200" dirty="0">
                <a:latin typeface="Calibri"/>
                <a:cs typeface="Calibri"/>
              </a:rPr>
              <a:t>15 </a:t>
            </a:r>
            <a:r>
              <a:rPr sz="1200" spc="-5" dirty="0">
                <a:latin typeface="Calibri"/>
                <a:cs typeface="Calibri"/>
              </a:rPr>
              <a:t>skjema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10" dirty="0">
                <a:latin typeface="Calibri"/>
                <a:cs typeface="Calibri"/>
              </a:rPr>
              <a:t>elektroniske (elleve statlige, </a:t>
            </a:r>
            <a:r>
              <a:rPr sz="1200" spc="-5" dirty="0">
                <a:latin typeface="Calibri"/>
                <a:cs typeface="Calibri"/>
              </a:rPr>
              <a:t>to kommunale</a:t>
            </a:r>
            <a:r>
              <a:rPr sz="1200" spc="-7" baseline="24305" dirty="0">
                <a:latin typeface="Calibri"/>
                <a:cs typeface="Calibri"/>
              </a:rPr>
              <a:t>1) </a:t>
            </a:r>
            <a:r>
              <a:rPr sz="1200" spc="-5" dirty="0">
                <a:latin typeface="Calibri"/>
                <a:cs typeface="Calibri"/>
              </a:rPr>
              <a:t>og 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private)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88900" marR="2540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Til </a:t>
            </a:r>
            <a:r>
              <a:rPr sz="1200" spc="-10" dirty="0">
                <a:latin typeface="Calibri"/>
                <a:cs typeface="Calibri"/>
              </a:rPr>
              <a:t>tross for at </a:t>
            </a:r>
            <a:r>
              <a:rPr sz="1200" spc="-5" dirty="0">
                <a:latin typeface="Calibri"/>
                <a:cs typeface="Calibri"/>
              </a:rPr>
              <a:t>etablereren </a:t>
            </a:r>
            <a:r>
              <a:rPr sz="1200" spc="-10" dirty="0">
                <a:latin typeface="Calibri"/>
                <a:cs typeface="Calibri"/>
              </a:rPr>
              <a:t>kan </a:t>
            </a:r>
            <a:r>
              <a:rPr sz="1200" spc="-5" dirty="0">
                <a:latin typeface="Calibri"/>
                <a:cs typeface="Calibri"/>
              </a:rPr>
              <a:t>fylle </a:t>
            </a:r>
            <a:r>
              <a:rPr sz="1200" dirty="0">
                <a:latin typeface="Calibri"/>
                <a:cs typeface="Calibri"/>
              </a:rPr>
              <a:t>ut alle </a:t>
            </a:r>
            <a:r>
              <a:rPr sz="1200" spc="-5" dirty="0">
                <a:latin typeface="Calibri"/>
                <a:cs typeface="Calibri"/>
              </a:rPr>
              <a:t>skjema elektronisk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5" dirty="0">
                <a:latin typeface="Calibri"/>
                <a:cs typeface="Calibri"/>
              </a:rPr>
              <a:t>det veldig </a:t>
            </a:r>
            <a:r>
              <a:rPr sz="1200" spc="-10" dirty="0">
                <a:latin typeface="Calibri"/>
                <a:cs typeface="Calibri"/>
              </a:rPr>
              <a:t>få </a:t>
            </a:r>
            <a:r>
              <a:rPr sz="1200" spc="-5" dirty="0">
                <a:latin typeface="Calibri"/>
                <a:cs typeface="Calibri"/>
              </a:rPr>
              <a:t>opplysninger  som hentes </a:t>
            </a:r>
            <a:r>
              <a:rPr sz="1200" dirty="0">
                <a:latin typeface="Calibri"/>
                <a:cs typeface="Calibri"/>
              </a:rPr>
              <a:t>inn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automatisk.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88900" marR="386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Mange </a:t>
            </a:r>
            <a:r>
              <a:rPr sz="1200" spc="-15" dirty="0">
                <a:latin typeface="Calibri"/>
                <a:cs typeface="Calibri"/>
              </a:rPr>
              <a:t>av </a:t>
            </a:r>
            <a:r>
              <a:rPr sz="1200" spc="-5" dirty="0">
                <a:latin typeface="Calibri"/>
                <a:cs typeface="Calibri"/>
              </a:rPr>
              <a:t>stegene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etableringsprosessen innebærer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etablererne </a:t>
            </a:r>
            <a:r>
              <a:rPr sz="1200" dirty="0">
                <a:latin typeface="Calibri"/>
                <a:cs typeface="Calibri"/>
              </a:rPr>
              <a:t>blir bedt </a:t>
            </a:r>
            <a:r>
              <a:rPr sz="1200" spc="-5" dirty="0">
                <a:latin typeface="Calibri"/>
                <a:cs typeface="Calibri"/>
              </a:rPr>
              <a:t>om </a:t>
            </a:r>
            <a:r>
              <a:rPr sz="1200" dirty="0">
                <a:latin typeface="Calibri"/>
                <a:cs typeface="Calibri"/>
              </a:rPr>
              <a:t>å oppgi  </a:t>
            </a:r>
            <a:r>
              <a:rPr sz="1200" spc="-5" dirty="0">
                <a:latin typeface="Calibri"/>
                <a:cs typeface="Calibri"/>
              </a:rPr>
              <a:t>informasjon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allerede </a:t>
            </a:r>
            <a:r>
              <a:rPr sz="1200" dirty="0">
                <a:latin typeface="Calibri"/>
                <a:cs typeface="Calibri"/>
              </a:rPr>
              <a:t>har </a:t>
            </a:r>
            <a:r>
              <a:rPr sz="1200" spc="-5" dirty="0">
                <a:latin typeface="Calibri"/>
                <a:cs typeface="Calibri"/>
              </a:rPr>
              <a:t>registrert tidligere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prosessen.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88900" marR="431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Dette </a:t>
            </a:r>
            <a:r>
              <a:rPr sz="1200" dirty="0">
                <a:latin typeface="Calibri"/>
                <a:cs typeface="Calibri"/>
              </a:rPr>
              <a:t>gjelder i </a:t>
            </a:r>
            <a:r>
              <a:rPr sz="1200" spc="-10" dirty="0">
                <a:latin typeface="Calibri"/>
                <a:cs typeface="Calibri"/>
              </a:rPr>
              <a:t>stor grad enkel </a:t>
            </a:r>
            <a:r>
              <a:rPr sz="1200" spc="-5" dirty="0">
                <a:latin typeface="Calibri"/>
                <a:cs typeface="Calibri"/>
              </a:rPr>
              <a:t>og standardisert informasjon som person- og virksomhetsnavn,  fødsels- og organisasjonsnummer og adresse, og eksempelvis informasjon som  konseptbeskrivelse.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88900" marR="3111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Gjentatte </a:t>
            </a:r>
            <a:r>
              <a:rPr sz="1200" spc="-5" dirty="0">
                <a:latin typeface="Calibri"/>
                <a:cs typeface="Calibri"/>
              </a:rPr>
              <a:t>registreringer </a:t>
            </a:r>
            <a:r>
              <a:rPr sz="1200" spc="-15" dirty="0">
                <a:latin typeface="Calibri"/>
                <a:cs typeface="Calibri"/>
              </a:rPr>
              <a:t>av </a:t>
            </a:r>
            <a:r>
              <a:rPr sz="1200" spc="-10" dirty="0">
                <a:latin typeface="Calibri"/>
                <a:cs typeface="Calibri"/>
              </a:rPr>
              <a:t>enkel </a:t>
            </a:r>
            <a:r>
              <a:rPr sz="1200" spc="-5" dirty="0">
                <a:latin typeface="Calibri"/>
                <a:cs typeface="Calibri"/>
              </a:rPr>
              <a:t>og standardisert informasjonen skyldes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10" dirty="0">
                <a:latin typeface="Calibri"/>
                <a:cs typeface="Calibri"/>
              </a:rPr>
              <a:t>stor grad at etatene  </a:t>
            </a:r>
            <a:r>
              <a:rPr sz="1200" spc="-15" dirty="0">
                <a:latin typeface="Calibri"/>
                <a:cs typeface="Calibri"/>
              </a:rPr>
              <a:t>ikke </a:t>
            </a:r>
            <a:r>
              <a:rPr sz="1200" spc="-5" dirty="0">
                <a:latin typeface="Calibri"/>
                <a:cs typeface="Calibri"/>
              </a:rPr>
              <a:t>henter informasjon </a:t>
            </a:r>
            <a:r>
              <a:rPr sz="1200" spc="-10" dirty="0">
                <a:latin typeface="Calibri"/>
                <a:cs typeface="Calibri"/>
              </a:rPr>
              <a:t>fra offentlige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registre.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88900" marR="793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Mer </a:t>
            </a:r>
            <a:r>
              <a:rPr sz="1200" spc="-5" dirty="0">
                <a:latin typeface="Calibri"/>
                <a:cs typeface="Calibri"/>
              </a:rPr>
              <a:t>komplisert informasjon som </a:t>
            </a:r>
            <a:r>
              <a:rPr sz="1200" spc="-20" dirty="0">
                <a:latin typeface="Calibri"/>
                <a:cs typeface="Calibri"/>
              </a:rPr>
              <a:t>f.eks. </a:t>
            </a:r>
            <a:r>
              <a:rPr sz="1200" spc="-5" dirty="0">
                <a:latin typeface="Calibri"/>
                <a:cs typeface="Calibri"/>
              </a:rPr>
              <a:t>konseptbeskrivelse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5" dirty="0">
                <a:latin typeface="Calibri"/>
                <a:cs typeface="Calibri"/>
              </a:rPr>
              <a:t>ofte </a:t>
            </a:r>
            <a:r>
              <a:rPr sz="1200" spc="-15" dirty="0">
                <a:latin typeface="Calibri"/>
                <a:cs typeface="Calibri"/>
              </a:rPr>
              <a:t>ikke </a:t>
            </a:r>
            <a:r>
              <a:rPr sz="1200" spc="-10" dirty="0">
                <a:latin typeface="Calibri"/>
                <a:cs typeface="Calibri"/>
              </a:rPr>
              <a:t>tilstrekkelig </a:t>
            </a:r>
            <a:r>
              <a:rPr sz="1200" spc="-5" dirty="0">
                <a:latin typeface="Calibri"/>
                <a:cs typeface="Calibri"/>
              </a:rPr>
              <a:t>oppdatert  og presis nok.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2952" y="1798320"/>
            <a:ext cx="0" cy="3815715"/>
          </a:xfrm>
          <a:custGeom>
            <a:avLst/>
            <a:gdLst/>
            <a:ahLst/>
            <a:cxnLst/>
            <a:rect l="l" t="t" r="r" b="b"/>
            <a:pathLst>
              <a:path h="3815715">
                <a:moveTo>
                  <a:pt x="0" y="3815638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41870" y="2191130"/>
          <a:ext cx="4453890" cy="3017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Informasjon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Antall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ganger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registrert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Personnavn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Virksomhetsnavn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Personadresse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Telefonnummer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Virksomhetsadresse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E-post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Konseptbeskrivelse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Fødselsnummer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Navn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daglig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leder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Organisasjonsnummer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12852" y="6499352"/>
            <a:ext cx="385381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z="750" baseline="27777" dirty="0">
                <a:latin typeface="Calibri"/>
                <a:cs typeface="Calibri"/>
              </a:rPr>
              <a:t>1)</a:t>
            </a:r>
            <a:r>
              <a:rPr sz="800" dirty="0">
                <a:latin typeface="Calibri"/>
                <a:cs typeface="Calibri"/>
              </a:rPr>
              <a:t>Merk at </a:t>
            </a:r>
            <a:r>
              <a:rPr sz="800" spc="-5" dirty="0">
                <a:latin typeface="Calibri"/>
                <a:cs typeface="Calibri"/>
              </a:rPr>
              <a:t>antall, </a:t>
            </a:r>
            <a:r>
              <a:rPr sz="800" dirty="0">
                <a:latin typeface="Calibri"/>
                <a:cs typeface="Calibri"/>
              </a:rPr>
              <a:t>samt </a:t>
            </a:r>
            <a:r>
              <a:rPr sz="800" spc="-5" dirty="0">
                <a:latin typeface="Calibri"/>
                <a:cs typeface="Calibri"/>
              </a:rPr>
              <a:t>fordeling mellom fysiske og elektroniske varierer mellom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kommunene.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3966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1. INFORMASJON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OG</a:t>
            </a:r>
            <a:r>
              <a:rPr sz="2200" b="1" u="none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VEILEDNING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1510" y="1362836"/>
            <a:ext cx="8185150" cy="382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Oppsummerte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behov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Tilgang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-5" dirty="0">
                <a:latin typeface="Calibri"/>
                <a:cs typeface="Calibri"/>
              </a:rPr>
              <a:t>oppdatert og </a:t>
            </a:r>
            <a:r>
              <a:rPr sz="1400" spc="-15" dirty="0">
                <a:latin typeface="Calibri"/>
                <a:cs typeface="Calibri"/>
              </a:rPr>
              <a:t>korrekt </a:t>
            </a:r>
            <a:r>
              <a:rPr sz="1400" spc="-10" dirty="0">
                <a:latin typeface="Calibri"/>
                <a:cs typeface="Calibri"/>
              </a:rPr>
              <a:t>kunnskap </a:t>
            </a:r>
            <a:r>
              <a:rPr sz="1400" dirty="0">
                <a:latin typeface="Calibri"/>
                <a:cs typeface="Calibri"/>
              </a:rPr>
              <a:t>om å </a:t>
            </a:r>
            <a:r>
              <a:rPr sz="1400" spc="-10" dirty="0">
                <a:latin typeface="Calibri"/>
                <a:cs typeface="Calibri"/>
              </a:rPr>
              <a:t>starte </a:t>
            </a:r>
            <a:r>
              <a:rPr sz="1400" spc="-5" dirty="0">
                <a:latin typeface="Calibri"/>
                <a:cs typeface="Calibri"/>
              </a:rPr>
              <a:t>og drive serveringssted (bransjespesifikt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veikart)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5" dirty="0">
                <a:latin typeface="Calibri"/>
                <a:cs typeface="Calibri"/>
              </a:rPr>
              <a:t>Konkret </a:t>
            </a:r>
            <a:r>
              <a:rPr sz="1400" spc="-5" dirty="0">
                <a:latin typeface="Calibri"/>
                <a:cs typeface="Calibri"/>
              </a:rPr>
              <a:t>og </a:t>
            </a:r>
            <a:r>
              <a:rPr sz="1400" spc="-10" dirty="0">
                <a:latin typeface="Calibri"/>
                <a:cs typeface="Calibri"/>
              </a:rPr>
              <a:t>relevant </a:t>
            </a:r>
            <a:r>
              <a:rPr sz="1400" spc="-5" dirty="0">
                <a:latin typeface="Calibri"/>
                <a:cs typeface="Calibri"/>
              </a:rPr>
              <a:t>veiviser </a:t>
            </a:r>
            <a:r>
              <a:rPr sz="1400" dirty="0">
                <a:latin typeface="Calibri"/>
                <a:cs typeface="Calibri"/>
              </a:rPr>
              <a:t>som </a:t>
            </a:r>
            <a:r>
              <a:rPr sz="1400" spc="-5" dirty="0">
                <a:latin typeface="Calibri"/>
                <a:cs typeface="Calibri"/>
              </a:rPr>
              <a:t>forteller meg </a:t>
            </a:r>
            <a:r>
              <a:rPr sz="1400" b="1" spc="-20" dirty="0">
                <a:latin typeface="Calibri"/>
                <a:cs typeface="Calibri"/>
              </a:rPr>
              <a:t>hva </a:t>
            </a:r>
            <a:r>
              <a:rPr sz="1400" spc="-5" dirty="0">
                <a:latin typeface="Calibri"/>
                <a:cs typeface="Calibri"/>
              </a:rPr>
              <a:t>jeg må gjøre, </a:t>
            </a:r>
            <a:r>
              <a:rPr sz="1400" b="1" dirty="0">
                <a:latin typeface="Calibri"/>
                <a:cs typeface="Calibri"/>
              </a:rPr>
              <a:t>når </a:t>
            </a:r>
            <a:r>
              <a:rPr sz="1400" spc="-5" dirty="0">
                <a:latin typeface="Calibri"/>
                <a:cs typeface="Calibri"/>
              </a:rPr>
              <a:t>jeg </a:t>
            </a:r>
            <a:r>
              <a:rPr sz="1400" dirty="0">
                <a:latin typeface="Calibri"/>
                <a:cs typeface="Calibri"/>
              </a:rPr>
              <a:t>må </a:t>
            </a:r>
            <a:r>
              <a:rPr sz="1400" spc="-5" dirty="0">
                <a:latin typeface="Calibri"/>
                <a:cs typeface="Calibri"/>
              </a:rPr>
              <a:t>gjøre det, </a:t>
            </a:r>
            <a:r>
              <a:rPr sz="1400" b="1" spc="-10" dirty="0">
                <a:latin typeface="Calibri"/>
                <a:cs typeface="Calibri"/>
              </a:rPr>
              <a:t>hvor </a:t>
            </a:r>
            <a:r>
              <a:rPr sz="1400" spc="-5" dirty="0">
                <a:latin typeface="Calibri"/>
                <a:cs typeface="Calibri"/>
              </a:rPr>
              <a:t>jeg </a:t>
            </a:r>
            <a:r>
              <a:rPr sz="1400" dirty="0">
                <a:latin typeface="Calibri"/>
                <a:cs typeface="Calibri"/>
              </a:rPr>
              <a:t>gjør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det,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hvordan </a:t>
            </a:r>
            <a:r>
              <a:rPr sz="1400" spc="-5" dirty="0">
                <a:latin typeface="Calibri"/>
                <a:cs typeface="Calibri"/>
              </a:rPr>
              <a:t>jeg </a:t>
            </a:r>
            <a:r>
              <a:rPr sz="1400" dirty="0">
                <a:latin typeface="Calibri"/>
                <a:cs typeface="Calibri"/>
              </a:rPr>
              <a:t>gjør </a:t>
            </a:r>
            <a:r>
              <a:rPr sz="1400" spc="-10" dirty="0">
                <a:latin typeface="Calibri"/>
                <a:cs typeface="Calibri"/>
              </a:rPr>
              <a:t>det </a:t>
            </a:r>
            <a:r>
              <a:rPr sz="1400" dirty="0">
                <a:latin typeface="Calibri"/>
                <a:cs typeface="Calibri"/>
              </a:rPr>
              <a:t>og </a:t>
            </a:r>
            <a:r>
              <a:rPr sz="1400" b="1" spc="-10" dirty="0">
                <a:latin typeface="Calibri"/>
                <a:cs typeface="Calibri"/>
              </a:rPr>
              <a:t>hvorfor </a:t>
            </a:r>
            <a:r>
              <a:rPr sz="1400" spc="-5" dirty="0">
                <a:latin typeface="Calibri"/>
                <a:cs typeface="Calibri"/>
              </a:rPr>
              <a:t>jeg må gjøre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Skjema </a:t>
            </a:r>
            <a:r>
              <a:rPr sz="1400" dirty="0">
                <a:latin typeface="Calibri"/>
                <a:cs typeface="Calibri"/>
              </a:rPr>
              <a:t>som er </a:t>
            </a:r>
            <a:r>
              <a:rPr sz="1400" spc="-5" dirty="0">
                <a:latin typeface="Calibri"/>
                <a:cs typeface="Calibri"/>
              </a:rPr>
              <a:t>enkle </a:t>
            </a:r>
            <a:r>
              <a:rPr sz="1400" dirty="0">
                <a:latin typeface="Calibri"/>
                <a:cs typeface="Calibri"/>
              </a:rPr>
              <a:t>å </a:t>
            </a:r>
            <a:r>
              <a:rPr sz="1400" spc="-15" dirty="0">
                <a:latin typeface="Calibri"/>
                <a:cs typeface="Calibri"/>
              </a:rPr>
              <a:t>forstå </a:t>
            </a:r>
            <a:r>
              <a:rPr sz="1400" spc="-5" dirty="0">
                <a:latin typeface="Calibri"/>
                <a:cs typeface="Calibri"/>
              </a:rPr>
              <a:t>og </a:t>
            </a:r>
            <a:r>
              <a:rPr sz="1400" spc="-10" dirty="0">
                <a:latin typeface="Calibri"/>
                <a:cs typeface="Calibri"/>
              </a:rPr>
              <a:t>går raskt </a:t>
            </a:r>
            <a:r>
              <a:rPr sz="1400" dirty="0">
                <a:latin typeface="Calibri"/>
                <a:cs typeface="Calibri"/>
              </a:rPr>
              <a:t>å fylle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5" dirty="0">
                <a:latin typeface="Calibri"/>
                <a:cs typeface="Calibri"/>
              </a:rPr>
              <a:t>Forstå </a:t>
            </a:r>
            <a:r>
              <a:rPr sz="1400" spc="-20" dirty="0">
                <a:latin typeface="Calibri"/>
                <a:cs typeface="Calibri"/>
              </a:rPr>
              <a:t>hva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5" dirty="0">
                <a:latin typeface="Calibri"/>
                <a:cs typeface="Calibri"/>
              </a:rPr>
              <a:t>ulike </a:t>
            </a:r>
            <a:r>
              <a:rPr sz="1400" spc="-10" dirty="0">
                <a:latin typeface="Calibri"/>
                <a:cs typeface="Calibri"/>
              </a:rPr>
              <a:t>kontrollorganene krever </a:t>
            </a:r>
            <a:r>
              <a:rPr sz="1400" spc="-15" dirty="0">
                <a:latin typeface="Calibri"/>
                <a:cs typeface="Calibri"/>
              </a:rPr>
              <a:t>av </a:t>
            </a:r>
            <a:r>
              <a:rPr sz="1400" spc="-5" dirty="0">
                <a:latin typeface="Calibri"/>
                <a:cs typeface="Calibri"/>
              </a:rPr>
              <a:t>min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virksomhet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Føle at det offentlige </a:t>
            </a:r>
            <a:r>
              <a:rPr sz="1400" spc="-15" dirty="0">
                <a:latin typeface="Calibri"/>
                <a:cs typeface="Calibri"/>
              </a:rPr>
              <a:t>ikke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20" dirty="0">
                <a:latin typeface="Calibri"/>
                <a:cs typeface="Calibri"/>
              </a:rPr>
              <a:t>motstander, </a:t>
            </a:r>
            <a:r>
              <a:rPr sz="1400" spc="-5" dirty="0">
                <a:latin typeface="Calibri"/>
                <a:cs typeface="Calibri"/>
              </a:rPr>
              <a:t>men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lagspiller.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Forståelig </a:t>
            </a:r>
            <a:r>
              <a:rPr sz="1400" spc="-5" dirty="0">
                <a:latin typeface="Calibri"/>
                <a:cs typeface="Calibri"/>
              </a:rPr>
              <a:t>regelverk </a:t>
            </a:r>
            <a:r>
              <a:rPr sz="1400" dirty="0">
                <a:latin typeface="Calibri"/>
                <a:cs typeface="Calibri"/>
              </a:rPr>
              <a:t>som gjør </a:t>
            </a:r>
            <a:r>
              <a:rPr sz="1400" spc="-10" dirty="0">
                <a:latin typeface="Calibri"/>
                <a:cs typeface="Calibri"/>
              </a:rPr>
              <a:t>det enkelt </a:t>
            </a:r>
            <a:r>
              <a:rPr sz="1400" dirty="0">
                <a:latin typeface="Calibri"/>
                <a:cs typeface="Calibri"/>
              </a:rPr>
              <a:t>å </a:t>
            </a:r>
            <a:r>
              <a:rPr sz="1400" spc="-15" dirty="0">
                <a:latin typeface="Calibri"/>
                <a:cs typeface="Calibri"/>
              </a:rPr>
              <a:t>forstå hvilke </a:t>
            </a:r>
            <a:r>
              <a:rPr sz="1400" spc="-10" dirty="0">
                <a:latin typeface="Calibri"/>
                <a:cs typeface="Calibri"/>
              </a:rPr>
              <a:t>praktiske betydninger </a:t>
            </a:r>
            <a:r>
              <a:rPr sz="1400" spc="-5" dirty="0">
                <a:latin typeface="Calibri"/>
                <a:cs typeface="Calibri"/>
              </a:rPr>
              <a:t>reglene har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min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virksomhet.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Hurtig og </a:t>
            </a:r>
            <a:r>
              <a:rPr sz="1400" spc="-10" dirty="0">
                <a:latin typeface="Calibri"/>
                <a:cs typeface="Calibri"/>
              </a:rPr>
              <a:t>forståelig kommunikasjon </a:t>
            </a:r>
            <a:r>
              <a:rPr sz="1400" spc="-5" dirty="0">
                <a:latin typeface="Calibri"/>
                <a:cs typeface="Calibri"/>
              </a:rPr>
              <a:t>med </a:t>
            </a:r>
            <a:r>
              <a:rPr sz="1400" spc="-10" dirty="0">
                <a:latin typeface="Calibri"/>
                <a:cs typeface="Calibri"/>
              </a:rPr>
              <a:t>det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offentlige.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Informasjon, </a:t>
            </a:r>
            <a:r>
              <a:rPr sz="1400" spc="-10" dirty="0">
                <a:latin typeface="Calibri"/>
                <a:cs typeface="Calibri"/>
              </a:rPr>
              <a:t>verktøy </a:t>
            </a:r>
            <a:r>
              <a:rPr sz="1400" spc="-5" dirty="0">
                <a:latin typeface="Calibri"/>
                <a:cs typeface="Calibri"/>
              </a:rPr>
              <a:t>og veiledninger tilgjengelig på flere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språk.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2684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2.</a:t>
            </a:r>
            <a:r>
              <a:rPr sz="2200" b="1" u="none" spc="-7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INFORMASJONSFLYT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1510" y="1236976"/>
            <a:ext cx="6889750" cy="37255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Oppsummerte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behov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Tilgang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-5" dirty="0">
                <a:latin typeface="Calibri"/>
                <a:cs typeface="Calibri"/>
              </a:rPr>
              <a:t>digitale tjenester </a:t>
            </a:r>
            <a:r>
              <a:rPr sz="1400" spc="-10" dirty="0">
                <a:latin typeface="Calibri"/>
                <a:cs typeface="Calibri"/>
              </a:rPr>
              <a:t>fremfor fysiske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skjema.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marR="7810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Tilgang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-5" dirty="0">
                <a:latin typeface="Calibri"/>
                <a:cs typeface="Calibri"/>
              </a:rPr>
              <a:t>informasjon </a:t>
            </a:r>
            <a:r>
              <a:rPr sz="1400" dirty="0">
                <a:latin typeface="Calibri"/>
                <a:cs typeface="Calibri"/>
              </a:rPr>
              <a:t>som </a:t>
            </a:r>
            <a:r>
              <a:rPr sz="1400" spc="-10" dirty="0">
                <a:latin typeface="Calibri"/>
                <a:cs typeface="Calibri"/>
              </a:rPr>
              <a:t>eksisterer fra før </a:t>
            </a:r>
            <a:r>
              <a:rPr sz="1400" dirty="0">
                <a:latin typeface="Calibri"/>
                <a:cs typeface="Calibri"/>
              </a:rPr>
              <a:t>om meg, </a:t>
            </a:r>
            <a:r>
              <a:rPr sz="1400" spc="-5" dirty="0">
                <a:latin typeface="Calibri"/>
                <a:cs typeface="Calibri"/>
              </a:rPr>
              <a:t>min virksomhet og personer </a:t>
            </a:r>
            <a:r>
              <a:rPr sz="1400" spc="-10" dirty="0">
                <a:latin typeface="Calibri"/>
                <a:cs typeface="Calibri"/>
              </a:rPr>
              <a:t>tilknyttet  </a:t>
            </a:r>
            <a:r>
              <a:rPr sz="1400" spc="-5" dirty="0">
                <a:latin typeface="Calibri"/>
                <a:cs typeface="Calibri"/>
              </a:rPr>
              <a:t>virksomheten.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Slippe </a:t>
            </a:r>
            <a:r>
              <a:rPr sz="1400" dirty="0">
                <a:latin typeface="Calibri"/>
                <a:cs typeface="Calibri"/>
              </a:rPr>
              <a:t>å fylle inn </a:t>
            </a:r>
            <a:r>
              <a:rPr sz="1400" spc="-5" dirty="0">
                <a:latin typeface="Calibri"/>
                <a:cs typeface="Calibri"/>
              </a:rPr>
              <a:t>samme informasjon flere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ganger.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Slippe </a:t>
            </a:r>
            <a:r>
              <a:rPr sz="1400" dirty="0">
                <a:latin typeface="Calibri"/>
                <a:cs typeface="Calibri"/>
              </a:rPr>
              <a:t>å fylle inn </a:t>
            </a:r>
            <a:r>
              <a:rPr sz="1400" spc="-5" dirty="0">
                <a:latin typeface="Calibri"/>
                <a:cs typeface="Calibri"/>
              </a:rPr>
              <a:t>informasjon </a:t>
            </a:r>
            <a:r>
              <a:rPr sz="1400" dirty="0">
                <a:latin typeface="Calibri"/>
                <a:cs typeface="Calibri"/>
              </a:rPr>
              <a:t>som </a:t>
            </a:r>
            <a:r>
              <a:rPr sz="1400" spc="-10" dirty="0">
                <a:latin typeface="Calibri"/>
                <a:cs typeface="Calibri"/>
              </a:rPr>
              <a:t>det offentlige </a:t>
            </a:r>
            <a:r>
              <a:rPr sz="1400" spc="-15" dirty="0">
                <a:latin typeface="Calibri"/>
                <a:cs typeface="Calibri"/>
              </a:rPr>
              <a:t>ikke </a:t>
            </a:r>
            <a:r>
              <a:rPr sz="1400" spc="-5" dirty="0">
                <a:latin typeface="Calibri"/>
                <a:cs typeface="Calibri"/>
              </a:rPr>
              <a:t>har behov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for.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Tilgang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-5" dirty="0">
                <a:latin typeface="Calibri"/>
                <a:cs typeface="Calibri"/>
              </a:rPr>
              <a:t>presis og oppdatert informasjon </a:t>
            </a:r>
            <a:r>
              <a:rPr sz="1400" dirty="0">
                <a:latin typeface="Calibri"/>
                <a:cs typeface="Calibri"/>
              </a:rPr>
              <a:t>om </a:t>
            </a:r>
            <a:r>
              <a:rPr sz="1400" spc="-20" dirty="0">
                <a:latin typeface="Calibri"/>
                <a:cs typeface="Calibri"/>
              </a:rPr>
              <a:t>etablerer, </a:t>
            </a:r>
            <a:r>
              <a:rPr sz="1400" spc="-5" dirty="0">
                <a:latin typeface="Calibri"/>
                <a:cs typeface="Calibri"/>
              </a:rPr>
              <a:t>virksomheten og personer </a:t>
            </a:r>
            <a:r>
              <a:rPr sz="1400" spc="-10" dirty="0">
                <a:latin typeface="Calibri"/>
                <a:cs typeface="Calibri"/>
              </a:rPr>
              <a:t>tilknyttet  </a:t>
            </a:r>
            <a:r>
              <a:rPr sz="1400" spc="-5" dirty="0">
                <a:latin typeface="Calibri"/>
                <a:cs typeface="Calibri"/>
              </a:rPr>
              <a:t>virksomheten.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Rask og </a:t>
            </a:r>
            <a:r>
              <a:rPr sz="1400" spc="-10" dirty="0">
                <a:latin typeface="Calibri"/>
                <a:cs typeface="Calibri"/>
              </a:rPr>
              <a:t>sikker </a:t>
            </a:r>
            <a:r>
              <a:rPr sz="1400" spc="-5" dirty="0">
                <a:latin typeface="Calibri"/>
                <a:cs typeface="Calibri"/>
              </a:rPr>
              <a:t>informasjonsutveksling </a:t>
            </a:r>
            <a:r>
              <a:rPr sz="1400" dirty="0">
                <a:latin typeface="Calibri"/>
                <a:cs typeface="Calibri"/>
              </a:rPr>
              <a:t>mellom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etater.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«Orden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eget </a:t>
            </a:r>
            <a:r>
              <a:rPr sz="1400" spc="-5" dirty="0">
                <a:latin typeface="Calibri"/>
                <a:cs typeface="Calibri"/>
              </a:rPr>
              <a:t>hus»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5" dirty="0">
                <a:latin typeface="Calibri"/>
                <a:cs typeface="Calibri"/>
              </a:rPr>
              <a:t>god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informasjonsforvaltning.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2755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3.</a:t>
            </a:r>
            <a:r>
              <a:rPr sz="2200" b="1" u="none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SØKNADSPROSESSER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1510" y="1236976"/>
            <a:ext cx="6819265" cy="30854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Oppsummerte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behov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163830" lvl="0" indent="-17272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Klar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 tydelig beskrivelse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informasjon og dokumentasjon jeg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etablerer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må oppgi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søknader.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Gjøre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enklest mulig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å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registrere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informasjon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virksomhet.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Enkel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 rask informasjonsutveksling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mellom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etater.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Raskere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innhenting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informasjon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etablerer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 virksomhet ved innhenting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</a:t>
            </a:r>
            <a:r>
              <a:rPr kumimoji="0" sz="14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uttalelser.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Mer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effektiv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saksbehandling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 gjør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etablerer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slipper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å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vente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lenger enn</a:t>
            </a:r>
            <a:r>
              <a:rPr kumimoji="0" sz="1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nødvendig.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størst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mulig grad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unngå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manuell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saksbehandling.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DFFE1-9CF1-4F29-B76B-160F9207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FDK funksjonelt bidra med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CD39B7-E545-4188-9054-8720FA37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Felles standard for å dokumentere brukerreiser (hendelser) og tilhørende tjenester på et maskinlesbart format.</a:t>
            </a:r>
          </a:p>
          <a:p>
            <a:r>
              <a:rPr lang="nb-NO" dirty="0"/>
              <a:t>Dokumentere sammenhenger mellom tjenester.</a:t>
            </a:r>
          </a:p>
          <a:p>
            <a:r>
              <a:rPr lang="nb-NO" dirty="0"/>
              <a:t>Dokumentere datainnholdet i tjenester (datasett og begreper).</a:t>
            </a:r>
          </a:p>
          <a:p>
            <a:r>
              <a:rPr lang="nb-NO" dirty="0"/>
              <a:t>Knytte </a:t>
            </a:r>
            <a:r>
              <a:rPr lang="nb-NO" dirty="0" err="1"/>
              <a:t>lovreferanser</a:t>
            </a:r>
            <a:r>
              <a:rPr lang="nb-NO" dirty="0"/>
              <a:t>, eierskap og andre egenskaper til tjenestene.</a:t>
            </a:r>
          </a:p>
          <a:p>
            <a:endParaRPr lang="nb-N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9D2027-EB13-444F-B1B8-8E37C618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" y="32994"/>
            <a:ext cx="12161747" cy="6858000"/>
          </a:xfrm>
          <a:prstGeom prst="rect">
            <a:avLst/>
          </a:prstGeom>
          <a:solidFill>
            <a:srgbClr val="343F49"/>
          </a:solidFill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A85D412-A492-43B6-953B-6222CADE08C6}"/>
              </a:ext>
            </a:extLst>
          </p:cNvPr>
          <p:cNvSpPr txBox="1"/>
          <p:nvPr/>
        </p:nvSpPr>
        <p:spPr>
          <a:xfrm>
            <a:off x="2514600" y="3124200"/>
            <a:ext cx="89916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Singel Digital Gateway. Formål at innbyggere og næringsliv skal kunne nå digitale tjenester mest mulig standardisert innenfor og på tvers av landegrensene.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for å beskrive hendelser i et brukerperspektiv og tjenestene som inngår, CPSV-AP versjon 2.2.1.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59EFF26-1E7D-49E2-AB10-F05BD00F8E93}"/>
              </a:ext>
            </a:extLst>
          </p:cNvPr>
          <p:cNvSpPr txBox="1"/>
          <p:nvPr/>
        </p:nvSpPr>
        <p:spPr>
          <a:xfrm>
            <a:off x="2514600" y="12192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 skjer på EU-nivå innenfor dette området</a:t>
            </a:r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2755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3.</a:t>
            </a:r>
            <a:r>
              <a:rPr sz="2200" b="1" u="none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SØKNADSPROSESSER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1510" y="1236976"/>
            <a:ext cx="6819265" cy="30854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Oppsummerte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behov</a:t>
            </a:r>
            <a:endParaRPr sz="1800">
              <a:latin typeface="Calibri"/>
              <a:cs typeface="Calibri"/>
            </a:endParaRPr>
          </a:p>
          <a:p>
            <a:pPr marL="184785" marR="163830" indent="-1727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Klar </a:t>
            </a:r>
            <a:r>
              <a:rPr sz="1400" spc="-5" dirty="0">
                <a:latin typeface="Calibri"/>
                <a:cs typeface="Calibri"/>
              </a:rPr>
              <a:t>og tydelig beskrivelse </a:t>
            </a:r>
            <a:r>
              <a:rPr sz="1400" spc="-15" dirty="0">
                <a:latin typeface="Calibri"/>
                <a:cs typeface="Calibri"/>
              </a:rPr>
              <a:t>av </a:t>
            </a:r>
            <a:r>
              <a:rPr sz="1400" spc="-5" dirty="0">
                <a:latin typeface="Calibri"/>
                <a:cs typeface="Calibri"/>
              </a:rPr>
              <a:t>informasjon og dokumentasjon jeg </a:t>
            </a:r>
            <a:r>
              <a:rPr sz="1400" dirty="0">
                <a:latin typeface="Calibri"/>
                <a:cs typeface="Calibri"/>
              </a:rPr>
              <a:t>som </a:t>
            </a:r>
            <a:r>
              <a:rPr sz="1400" spc="-10" dirty="0">
                <a:latin typeface="Calibri"/>
                <a:cs typeface="Calibri"/>
              </a:rPr>
              <a:t>etablerer </a:t>
            </a:r>
            <a:r>
              <a:rPr sz="1400" spc="-5" dirty="0">
                <a:latin typeface="Calibri"/>
                <a:cs typeface="Calibri"/>
              </a:rPr>
              <a:t>må oppgi </a:t>
            </a:r>
            <a:r>
              <a:rPr sz="1400" dirty="0">
                <a:latin typeface="Calibri"/>
                <a:cs typeface="Calibri"/>
              </a:rPr>
              <a:t>i  </a:t>
            </a:r>
            <a:r>
              <a:rPr sz="1400" spc="-20" dirty="0">
                <a:latin typeface="Calibri"/>
                <a:cs typeface="Calibri"/>
              </a:rPr>
              <a:t>søknader.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5" dirty="0">
                <a:latin typeface="Calibri"/>
                <a:cs typeface="Calibri"/>
              </a:rPr>
              <a:t>Gjøre </a:t>
            </a:r>
            <a:r>
              <a:rPr sz="1400" spc="-10" dirty="0">
                <a:latin typeface="Calibri"/>
                <a:cs typeface="Calibri"/>
              </a:rPr>
              <a:t>det </a:t>
            </a:r>
            <a:r>
              <a:rPr sz="1400" spc="-5" dirty="0">
                <a:latin typeface="Calibri"/>
                <a:cs typeface="Calibri"/>
              </a:rPr>
              <a:t>enklest mulig </a:t>
            </a:r>
            <a:r>
              <a:rPr sz="1400" dirty="0">
                <a:latin typeface="Calibri"/>
                <a:cs typeface="Calibri"/>
              </a:rPr>
              <a:t>å </a:t>
            </a:r>
            <a:r>
              <a:rPr sz="1400" spc="-10" dirty="0">
                <a:latin typeface="Calibri"/>
                <a:cs typeface="Calibri"/>
              </a:rPr>
              <a:t>registrere </a:t>
            </a:r>
            <a:r>
              <a:rPr sz="1400" spc="-5" dirty="0">
                <a:latin typeface="Calibri"/>
                <a:cs typeface="Calibri"/>
              </a:rPr>
              <a:t>informasjon </a:t>
            </a:r>
            <a:r>
              <a:rPr sz="1400" dirty="0">
                <a:latin typeface="Calibri"/>
                <a:cs typeface="Calibri"/>
              </a:rPr>
              <a:t>om </a:t>
            </a:r>
            <a:r>
              <a:rPr sz="1400" spc="-5" dirty="0">
                <a:latin typeface="Calibri"/>
                <a:cs typeface="Calibri"/>
              </a:rPr>
              <a:t>min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virksomhet.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5" dirty="0">
                <a:latin typeface="Calibri"/>
                <a:cs typeface="Calibri"/>
              </a:rPr>
              <a:t>Enkel </a:t>
            </a:r>
            <a:r>
              <a:rPr sz="1400" spc="-5" dirty="0">
                <a:latin typeface="Calibri"/>
                <a:cs typeface="Calibri"/>
              </a:rPr>
              <a:t>og rask informasjonsutveksling </a:t>
            </a:r>
            <a:r>
              <a:rPr sz="1400" dirty="0">
                <a:latin typeface="Calibri"/>
                <a:cs typeface="Calibri"/>
              </a:rPr>
              <a:t>mellom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etater.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10" dirty="0">
                <a:latin typeface="Calibri"/>
                <a:cs typeface="Calibri"/>
              </a:rPr>
              <a:t>Raskere </a:t>
            </a:r>
            <a:r>
              <a:rPr sz="1400" spc="-5" dirty="0">
                <a:latin typeface="Calibri"/>
                <a:cs typeface="Calibri"/>
              </a:rPr>
              <a:t>innhenting </a:t>
            </a:r>
            <a:r>
              <a:rPr sz="1400" spc="-15" dirty="0">
                <a:latin typeface="Calibri"/>
                <a:cs typeface="Calibri"/>
              </a:rPr>
              <a:t>av </a:t>
            </a:r>
            <a:r>
              <a:rPr sz="1400" spc="-5" dirty="0">
                <a:latin typeface="Calibri"/>
                <a:cs typeface="Calibri"/>
              </a:rPr>
              <a:t>informasjon </a:t>
            </a:r>
            <a:r>
              <a:rPr sz="1400" dirty="0">
                <a:latin typeface="Calibri"/>
                <a:cs typeface="Calibri"/>
              </a:rPr>
              <a:t>om </a:t>
            </a:r>
            <a:r>
              <a:rPr sz="1400" spc="-10" dirty="0">
                <a:latin typeface="Calibri"/>
                <a:cs typeface="Calibri"/>
              </a:rPr>
              <a:t>etablerer </a:t>
            </a:r>
            <a:r>
              <a:rPr sz="1400" spc="-5" dirty="0">
                <a:latin typeface="Calibri"/>
                <a:cs typeface="Calibri"/>
              </a:rPr>
              <a:t>og virksomhet ved innhenting </a:t>
            </a:r>
            <a:r>
              <a:rPr sz="1400" spc="-15" dirty="0">
                <a:latin typeface="Calibri"/>
                <a:cs typeface="Calibri"/>
              </a:rPr>
              <a:t>av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uttalelser.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Mer </a:t>
            </a:r>
            <a:r>
              <a:rPr sz="1400" spc="-10" dirty="0">
                <a:latin typeface="Calibri"/>
                <a:cs typeface="Calibri"/>
              </a:rPr>
              <a:t>effektiv </a:t>
            </a:r>
            <a:r>
              <a:rPr sz="1400" spc="-5" dirty="0">
                <a:latin typeface="Calibri"/>
                <a:cs typeface="Calibri"/>
              </a:rPr>
              <a:t>saksbehandling </a:t>
            </a:r>
            <a:r>
              <a:rPr sz="1400" dirty="0">
                <a:latin typeface="Calibri"/>
                <a:cs typeface="Calibri"/>
              </a:rPr>
              <a:t>som gjør </a:t>
            </a:r>
            <a:r>
              <a:rPr sz="1400" spc="-10" dirty="0">
                <a:latin typeface="Calibri"/>
                <a:cs typeface="Calibri"/>
              </a:rPr>
              <a:t>at etablerer </a:t>
            </a:r>
            <a:r>
              <a:rPr sz="1400" spc="-5" dirty="0">
                <a:latin typeface="Calibri"/>
                <a:cs typeface="Calibri"/>
              </a:rPr>
              <a:t>slipper </a:t>
            </a:r>
            <a:r>
              <a:rPr sz="1400" dirty="0">
                <a:latin typeface="Calibri"/>
                <a:cs typeface="Calibri"/>
              </a:rPr>
              <a:t>å </a:t>
            </a:r>
            <a:r>
              <a:rPr sz="1400" spc="-10" dirty="0">
                <a:latin typeface="Calibri"/>
                <a:cs typeface="Calibri"/>
              </a:rPr>
              <a:t>vente </a:t>
            </a:r>
            <a:r>
              <a:rPr sz="1400" spc="-5" dirty="0">
                <a:latin typeface="Calibri"/>
                <a:cs typeface="Calibri"/>
              </a:rPr>
              <a:t>lenger enn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nødvendig.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størst </a:t>
            </a:r>
            <a:r>
              <a:rPr sz="1400" spc="-5" dirty="0">
                <a:latin typeface="Calibri"/>
                <a:cs typeface="Calibri"/>
              </a:rPr>
              <a:t>mulig grad </a:t>
            </a:r>
            <a:r>
              <a:rPr sz="1400" spc="-10" dirty="0">
                <a:latin typeface="Calibri"/>
                <a:cs typeface="Calibri"/>
              </a:rPr>
              <a:t>unngå </a:t>
            </a:r>
            <a:r>
              <a:rPr sz="1400" spc="-5" dirty="0">
                <a:latin typeface="Calibri"/>
                <a:cs typeface="Calibri"/>
              </a:rPr>
              <a:t>manuell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saksbehandling.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5FA18-444F-483E-A7B0-2FF64DF0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" y="0"/>
            <a:ext cx="12161747" cy="6858000"/>
          </a:xfrm>
          <a:prstGeom prst="rect">
            <a:avLst/>
          </a:prstGeom>
          <a:solidFill>
            <a:srgbClr val="343F49"/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04EA5-CA3E-495C-92EE-E6FC7DBA3834}"/>
              </a:ext>
            </a:extLst>
          </p:cNvPr>
          <p:cNvSpPr txBox="1"/>
          <p:nvPr/>
        </p:nvSpPr>
        <p:spPr>
          <a:xfrm>
            <a:off x="2133600" y="2362200"/>
            <a:ext cx="1365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Hvordan kan vi støtte disse behovene i</a:t>
            </a:r>
          </a:p>
          <a:p>
            <a:r>
              <a:rPr lang="nb-NO" sz="3600" dirty="0"/>
              <a:t> Felles datakatalog/</a:t>
            </a:r>
            <a:r>
              <a:rPr lang="nb-NO" sz="3600" dirty="0" err="1"/>
              <a:t>Data.norge</a:t>
            </a:r>
            <a:r>
              <a:rPr lang="nb-NO" sz="36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144676" y="2520575"/>
            <a:ext cx="11978822" cy="3873774"/>
            <a:chOff x="142504" y="2960062"/>
            <a:chExt cx="11738386" cy="3889788"/>
          </a:xfrm>
        </p:grpSpPr>
        <p:sp>
          <p:nvSpPr>
            <p:cNvPr id="5" name="Rektangel 4"/>
            <p:cNvSpPr/>
            <p:nvPr/>
          </p:nvSpPr>
          <p:spPr>
            <a:xfrm>
              <a:off x="142504" y="5560376"/>
              <a:ext cx="9089502" cy="12159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049429" y="4352576"/>
              <a:ext cx="8079254" cy="1215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endParaRPr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871890" y="3127527"/>
              <a:ext cx="7027408" cy="12161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endParaRPr>
            </a:p>
          </p:txBody>
        </p:sp>
        <p:grpSp>
          <p:nvGrpSpPr>
            <p:cNvPr id="19" name="Gruppe 18"/>
            <p:cNvGrpSpPr/>
            <p:nvPr/>
          </p:nvGrpSpPr>
          <p:grpSpPr>
            <a:xfrm>
              <a:off x="1133942" y="5571729"/>
              <a:ext cx="10675431" cy="1215925"/>
              <a:chOff x="1844476" y="4553712"/>
              <a:chExt cx="10222722" cy="1225295"/>
            </a:xfrm>
            <a:solidFill>
              <a:schemeClr val="bg1">
                <a:lumMod val="95000"/>
              </a:schemeClr>
            </a:solidFill>
          </p:grpSpPr>
          <p:sp>
            <p:nvSpPr>
              <p:cNvPr id="8" name="Rektangel 7"/>
              <p:cNvSpPr/>
              <p:nvPr/>
            </p:nvSpPr>
            <p:spPr>
              <a:xfrm>
                <a:off x="1844476" y="5359620"/>
                <a:ext cx="10219917" cy="4193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9" name="Rektangel 8"/>
              <p:cNvSpPr/>
              <p:nvPr/>
            </p:nvSpPr>
            <p:spPr>
              <a:xfrm>
                <a:off x="2195519" y="4940231"/>
                <a:ext cx="9871679" cy="419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2540809" y="4553712"/>
                <a:ext cx="9526389" cy="3865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</p:grpSp>
        <p:grpSp>
          <p:nvGrpSpPr>
            <p:cNvPr id="20" name="Gruppe 19"/>
            <p:cNvGrpSpPr/>
            <p:nvPr/>
          </p:nvGrpSpPr>
          <p:grpSpPr>
            <a:xfrm>
              <a:off x="2157714" y="4335612"/>
              <a:ext cx="9723176" cy="1241796"/>
              <a:chOff x="3060730" y="3313712"/>
              <a:chExt cx="9075200" cy="1241382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Rektangel 10"/>
              <p:cNvSpPr/>
              <p:nvPr/>
            </p:nvSpPr>
            <p:spPr>
              <a:xfrm>
                <a:off x="3060730" y="4135707"/>
                <a:ext cx="9075200" cy="4193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12" name="Rektangel 11"/>
              <p:cNvSpPr/>
              <p:nvPr/>
            </p:nvSpPr>
            <p:spPr>
              <a:xfrm>
                <a:off x="3309646" y="3710644"/>
                <a:ext cx="8753868" cy="419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3669146" y="3313712"/>
                <a:ext cx="8394367" cy="3969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</p:grpSp>
        <p:grpSp>
          <p:nvGrpSpPr>
            <p:cNvPr id="21" name="Gruppe 20"/>
            <p:cNvGrpSpPr/>
            <p:nvPr/>
          </p:nvGrpSpPr>
          <p:grpSpPr>
            <a:xfrm>
              <a:off x="2991552" y="3127993"/>
              <a:ext cx="8811752" cy="1216130"/>
              <a:chOff x="4060863" y="2098109"/>
              <a:chExt cx="8000163" cy="122529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Rektangel 13"/>
              <p:cNvSpPr/>
              <p:nvPr/>
            </p:nvSpPr>
            <p:spPr>
              <a:xfrm>
                <a:off x="4060863" y="2904017"/>
                <a:ext cx="8000163" cy="4193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15" name="Rektangel 14"/>
              <p:cNvSpPr/>
              <p:nvPr/>
            </p:nvSpPr>
            <p:spPr>
              <a:xfrm>
                <a:off x="4412740" y="2484628"/>
                <a:ext cx="7648285" cy="4193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  <p:sp>
            <p:nvSpPr>
              <p:cNvPr id="16" name="Rektangel 15"/>
              <p:cNvSpPr/>
              <p:nvPr/>
            </p:nvSpPr>
            <p:spPr>
              <a:xfrm>
                <a:off x="4772507" y="2098109"/>
                <a:ext cx="7288519" cy="3865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Calibri Light"/>
                </a:endParaRPr>
              </a:p>
            </p:txBody>
          </p:sp>
        </p:grpSp>
        <p:sp>
          <p:nvSpPr>
            <p:cNvPr id="25" name="TekstSylinder 24"/>
            <p:cNvSpPr txBox="1"/>
            <p:nvPr/>
          </p:nvSpPr>
          <p:spPr>
            <a:xfrm>
              <a:off x="319634" y="5521402"/>
              <a:ext cx="690273" cy="132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99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1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1244499" y="4339363"/>
              <a:ext cx="690273" cy="132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99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2</a:t>
              </a: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2094408" y="2960062"/>
              <a:ext cx="690273" cy="132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99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3</a:t>
              </a: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2424402" y="5556257"/>
              <a:ext cx="3963967" cy="52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18449" algn="l"/>
                </a:tabLst>
                <a:defRPr/>
              </a:pPr>
              <a:r>
                <a:rPr kumimoji="0" lang="nb-N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Oversikt og synliggjøring</a:t>
              </a:r>
            </a:p>
          </p:txBody>
        </p:sp>
        <p:sp>
          <p:nvSpPr>
            <p:cNvPr id="36" name="TekstSylinder 35"/>
            <p:cNvSpPr txBox="1"/>
            <p:nvPr/>
          </p:nvSpPr>
          <p:spPr>
            <a:xfrm>
              <a:off x="4235647" y="3061278"/>
              <a:ext cx="2878206" cy="52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18449" algn="l"/>
                </a:tabLst>
                <a:defRPr/>
              </a:pPr>
              <a:r>
                <a:rPr kumimoji="0" lang="nb-N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5C31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Bruk av data</a:t>
              </a:r>
            </a:p>
          </p:txBody>
        </p:sp>
        <p:sp>
          <p:nvSpPr>
            <p:cNvPr id="30" name="TekstSylinder 29"/>
            <p:cNvSpPr txBox="1"/>
            <p:nvPr/>
          </p:nvSpPr>
          <p:spPr>
            <a:xfrm>
              <a:off x="3094848" y="4312510"/>
              <a:ext cx="4192875" cy="52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418449" algn="l"/>
                </a:tabLst>
                <a:defRPr/>
              </a:pPr>
              <a:r>
                <a:rPr kumimoji="0" lang="nb-N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Light"/>
                  <a:ea typeface="Georgia" charset="0"/>
                  <a:cs typeface="Calibri Light"/>
                </a:rPr>
                <a:t>Tilgang og tilrettelegging</a:t>
              </a:r>
            </a:p>
          </p:txBody>
        </p:sp>
      </p:grpSp>
      <p:sp>
        <p:nvSpPr>
          <p:cNvPr id="54" name="Rektangel 53"/>
          <p:cNvSpPr/>
          <p:nvPr/>
        </p:nvSpPr>
        <p:spPr>
          <a:xfrm>
            <a:off x="143387" y="390523"/>
            <a:ext cx="11890335" cy="1652773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kstSylinder 55"/>
          <p:cNvSpPr txBox="1"/>
          <p:nvPr/>
        </p:nvSpPr>
        <p:spPr>
          <a:xfrm>
            <a:off x="2645545" y="633897"/>
            <a:ext cx="688907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199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 Light"/>
                <a:ea typeface="Georgia" charset="0"/>
                <a:cs typeface="Calibri Light"/>
              </a:rPr>
              <a:t>Felles rammeverk (premissgivende)</a:t>
            </a:r>
          </a:p>
        </p:txBody>
      </p:sp>
      <p:sp>
        <p:nvSpPr>
          <p:cNvPr id="58" name="TekstSylinder 57"/>
          <p:cNvSpPr txBox="1">
            <a:spLocks/>
          </p:cNvSpPr>
          <p:nvPr/>
        </p:nvSpPr>
        <p:spPr>
          <a:xfrm>
            <a:off x="8220249" y="3911044"/>
            <a:ext cx="36799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99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Georgia" charset="0"/>
                <a:cs typeface="Calibri Light"/>
              </a:rPr>
              <a:t>Orden i eget hus  </a:t>
            </a:r>
          </a:p>
        </p:txBody>
      </p:sp>
      <p:sp>
        <p:nvSpPr>
          <p:cNvPr id="60" name="Rektangel 59"/>
          <p:cNvSpPr/>
          <p:nvPr/>
        </p:nvSpPr>
        <p:spPr>
          <a:xfrm>
            <a:off x="7935908" y="2677911"/>
            <a:ext cx="4106195" cy="3633753"/>
          </a:xfrm>
          <a:prstGeom prst="rect">
            <a:avLst/>
          </a:prstGeom>
          <a:solidFill>
            <a:srgbClr val="01915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Sirkelformet pil 1"/>
          <p:cNvSpPr/>
          <p:nvPr/>
        </p:nvSpPr>
        <p:spPr>
          <a:xfrm rot="2146043">
            <a:off x="8315574" y="1326916"/>
            <a:ext cx="1802338" cy="17229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84187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Sirkelformet pil 31"/>
          <p:cNvSpPr/>
          <p:nvPr/>
        </p:nvSpPr>
        <p:spPr>
          <a:xfrm rot="9231943">
            <a:off x="6985203" y="5263697"/>
            <a:ext cx="1802338" cy="17229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84187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CC4C462-E347-41C5-9F79-E5A65F9BC177}"/>
              </a:ext>
            </a:extLst>
          </p:cNvPr>
          <p:cNvSpPr txBox="1"/>
          <p:nvPr/>
        </p:nvSpPr>
        <p:spPr>
          <a:xfrm>
            <a:off x="3533313" y="3151565"/>
            <a:ext cx="439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Forenkling, «kun én gang», innovasjon og økt verdiskaping gjennom økt og riktig bruk av data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96E8DC7-4A99-48ED-93AC-B0EACB18B963}"/>
              </a:ext>
            </a:extLst>
          </p:cNvPr>
          <p:cNvSpPr txBox="1"/>
          <p:nvPr/>
        </p:nvSpPr>
        <p:spPr>
          <a:xfrm>
            <a:off x="2645546" y="4453211"/>
            <a:ext cx="419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Hvordan få tilgang dataene? Hvordan er de teknisk tilrettelagt for bruk? Hvilke bruksvilkår gjelder?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7AD06A-B29D-4E98-995F-38802796F8C9}"/>
              </a:ext>
            </a:extLst>
          </p:cNvPr>
          <p:cNvSpPr txBox="1"/>
          <p:nvPr/>
        </p:nvSpPr>
        <p:spPr>
          <a:xfrm>
            <a:off x="1819922" y="5658479"/>
            <a:ext cx="54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 finnes data? Hva betyr de? Hvilke formål er de samlet inn for? Hvem kan få tilgang? Hvilken kvalitet har de? 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223FB59-8B2F-44CD-9EA1-75DF097B942C}"/>
              </a:ext>
            </a:extLst>
          </p:cNvPr>
          <p:cNvSpPr txBox="1"/>
          <p:nvPr/>
        </p:nvSpPr>
        <p:spPr>
          <a:xfrm>
            <a:off x="8227699" y="4616952"/>
            <a:ext cx="3622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Virksomhetene jobber systematisk med informasjonsforvaltning, tilrettelegging og tilgjengeliggjøring for å dokumentere og dele egne data. Dokumentasjon og data som kan deles åpent gjøres tilgjengelig.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269335-5F65-4A81-97D1-9193F440BE52}"/>
              </a:ext>
            </a:extLst>
          </p:cNvPr>
          <p:cNvSpPr txBox="1"/>
          <p:nvPr/>
        </p:nvSpPr>
        <p:spPr>
          <a:xfrm>
            <a:off x="2343705" y="1203679"/>
            <a:ext cx="6731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Standarder, veiledere og informasjonsmateriell som stiller krav til og støtter virksomhetenes arbeid med forvaltning, tilrettelegging og tilgjengeliggjøring av data.</a:t>
            </a:r>
          </a:p>
        </p:txBody>
      </p:sp>
    </p:spTree>
    <p:extLst>
      <p:ext uri="{BB962C8B-B14F-4D97-AF65-F5344CB8AC3E}">
        <p14:creationId xmlns:p14="http://schemas.microsoft.com/office/powerpoint/2010/main" val="24495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1A73360E-4F19-234A-8A62-46C66D93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" y="0"/>
            <a:ext cx="12161747" cy="6858000"/>
          </a:xfrm>
          <a:prstGeom prst="rect">
            <a:avLst/>
          </a:prstGeom>
          <a:solidFill>
            <a:srgbClr val="343F49"/>
          </a:solidFill>
        </p:spPr>
      </p:pic>
      <p:sp>
        <p:nvSpPr>
          <p:cNvPr id="4" name="Rektangel 3"/>
          <p:cNvSpPr/>
          <p:nvPr/>
        </p:nvSpPr>
        <p:spPr>
          <a:xfrm>
            <a:off x="7662322" y="5273847"/>
            <a:ext cx="3714624" cy="132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Modellkatalog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618926" y="5318718"/>
            <a:ext cx="3355870" cy="132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API-katalog</a:t>
            </a:r>
          </a:p>
        </p:txBody>
      </p:sp>
      <p:sp>
        <p:nvSpPr>
          <p:cNvPr id="33" name="Rektangel 32"/>
          <p:cNvSpPr/>
          <p:nvPr/>
        </p:nvSpPr>
        <p:spPr>
          <a:xfrm>
            <a:off x="7580130" y="2498831"/>
            <a:ext cx="3714624" cy="132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Begrepskatalog</a:t>
            </a:r>
          </a:p>
        </p:txBody>
      </p:sp>
      <p:sp>
        <p:nvSpPr>
          <p:cNvPr id="34" name="Rektangel 33"/>
          <p:cNvSpPr/>
          <p:nvPr/>
        </p:nvSpPr>
        <p:spPr>
          <a:xfrm>
            <a:off x="1618927" y="2564250"/>
            <a:ext cx="3355870" cy="132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Datasettkatalog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83" y="5493195"/>
            <a:ext cx="1885950" cy="685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751" y="2882096"/>
            <a:ext cx="2181225" cy="7143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377" y="5519743"/>
            <a:ext cx="3095625" cy="600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371" y="2910672"/>
            <a:ext cx="2162175" cy="657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2" name="Rett linje 11"/>
          <p:cNvCxnSpPr>
            <a:cxnSpLocks/>
          </p:cNvCxnSpPr>
          <p:nvPr/>
        </p:nvCxnSpPr>
        <p:spPr>
          <a:xfrm flipH="1">
            <a:off x="3322458" y="3567897"/>
            <a:ext cx="1" cy="1925298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4449929" y="3236871"/>
            <a:ext cx="3940205" cy="1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9526832" y="3596471"/>
            <a:ext cx="1" cy="1902724"/>
          </a:xfrm>
          <a:prstGeom prst="line">
            <a:avLst/>
          </a:prstGeom>
          <a:ln w="28575">
            <a:solidFill>
              <a:srgbClr val="92D050"/>
            </a:solidFill>
            <a:prstDash val="solid"/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4305190" y="5872086"/>
            <a:ext cx="3651944" cy="71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3308288" y="4856481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datadistribusjon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6506009" y="5551130"/>
            <a:ext cx="1065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datainnhold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9554977" y="4196327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meningsinnhold</a:t>
            </a:r>
          </a:p>
        </p:txBody>
      </p:sp>
      <p:sp>
        <p:nvSpPr>
          <p:cNvPr id="38" name="TekstSylinder 37"/>
          <p:cNvSpPr txBox="1"/>
          <p:nvPr/>
        </p:nvSpPr>
        <p:spPr>
          <a:xfrm>
            <a:off x="5891146" y="2823295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meningsinnhold</a:t>
            </a:r>
          </a:p>
        </p:txBody>
      </p:sp>
      <p:cxnSp>
        <p:nvCxnSpPr>
          <p:cNvPr id="27" name="Rett linje 26"/>
          <p:cNvCxnSpPr/>
          <p:nvPr/>
        </p:nvCxnSpPr>
        <p:spPr>
          <a:xfrm flipH="1">
            <a:off x="4411991" y="3458074"/>
            <a:ext cx="3931761" cy="12216"/>
          </a:xfrm>
          <a:prstGeom prst="line">
            <a:avLst/>
          </a:prstGeom>
          <a:ln w="28575">
            <a:solidFill>
              <a:srgbClr val="92D050"/>
            </a:solidFill>
            <a:prstDash val="solid"/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2787802" y="3543341"/>
            <a:ext cx="1582" cy="192152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B7C0F1CB-D6A3-4857-9592-C7FD37FED270}"/>
              </a:ext>
            </a:extLst>
          </p:cNvPr>
          <p:cNvSpPr/>
          <p:nvPr/>
        </p:nvSpPr>
        <p:spPr>
          <a:xfrm>
            <a:off x="1581770" y="332981"/>
            <a:ext cx="3355870" cy="132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Protokoll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(GDPR)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0072A984-07AC-46B3-B2BB-83D9B3196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618" y="695745"/>
            <a:ext cx="2162175" cy="657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8D52A4E-2DCF-4835-A8DE-7399263F2937}"/>
              </a:ext>
            </a:extLst>
          </p:cNvPr>
          <p:cNvSpPr txBox="1"/>
          <p:nvPr/>
        </p:nvSpPr>
        <p:spPr>
          <a:xfrm>
            <a:off x="2787802" y="927848"/>
            <a:ext cx="1517388" cy="28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Behandlingsaktivitet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077D147-866E-4583-8414-15696F5AB577}"/>
              </a:ext>
            </a:extLst>
          </p:cNvPr>
          <p:cNvCxnSpPr>
            <a:cxnSpLocks/>
          </p:cNvCxnSpPr>
          <p:nvPr/>
        </p:nvCxnSpPr>
        <p:spPr>
          <a:xfrm>
            <a:off x="3099228" y="1678070"/>
            <a:ext cx="0" cy="86983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43B88857-64C4-4849-AFB2-418A65C51173}"/>
              </a:ext>
            </a:extLst>
          </p:cNvPr>
          <p:cNvSpPr/>
          <p:nvPr/>
        </p:nvSpPr>
        <p:spPr>
          <a:xfrm>
            <a:off x="5956582" y="349323"/>
            <a:ext cx="3355870" cy="132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Tjenestekatalog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Hendeleskatalog</a:t>
            </a: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24A8135-1456-4EA5-8B1A-7BFB0CFE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85" y="33996"/>
            <a:ext cx="8641829" cy="6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70"/>
              </a:spcBef>
              <a:tabLst>
                <a:tab pos="561340" algn="l"/>
                <a:tab pos="10070465" algn="l"/>
              </a:tabLst>
            </a:pPr>
            <a:r>
              <a:rPr dirty="0"/>
              <a:t> 	</a:t>
            </a:r>
            <a:r>
              <a:rPr spc="-5" dirty="0"/>
              <a:t>Ny</a:t>
            </a:r>
            <a:r>
              <a:rPr spc="-80" dirty="0"/>
              <a:t> </a:t>
            </a:r>
            <a:r>
              <a:rPr spc="-5" dirty="0"/>
              <a:t>Bedrift	</a:t>
            </a:r>
          </a:p>
          <a:p>
            <a:pPr marL="561340" marR="1760220">
              <a:lnSpc>
                <a:spcPct val="125000"/>
              </a:lnSpc>
              <a:spcBef>
                <a:spcPts val="665"/>
              </a:spcBef>
            </a:pPr>
            <a:r>
              <a:rPr sz="2400" b="0" u="none" spc="-5" dirty="0">
                <a:latin typeface="Calibri"/>
                <a:cs typeface="Calibri"/>
              </a:rPr>
              <a:t>Nåsituasjon, </a:t>
            </a:r>
            <a:r>
              <a:rPr sz="2400" b="0" u="none" spc="-40" dirty="0">
                <a:latin typeface="Calibri"/>
                <a:cs typeface="Calibri"/>
              </a:rPr>
              <a:t>behov, </a:t>
            </a:r>
            <a:r>
              <a:rPr sz="2400" b="0" u="none" spc="-20" dirty="0">
                <a:latin typeface="Calibri"/>
                <a:cs typeface="Calibri"/>
              </a:rPr>
              <a:t>designprinsipper, </a:t>
            </a:r>
            <a:r>
              <a:rPr sz="2400" b="0" u="none" dirty="0">
                <a:latin typeface="Calibri"/>
                <a:cs typeface="Calibri"/>
              </a:rPr>
              <a:t>målbilde </a:t>
            </a:r>
            <a:r>
              <a:rPr sz="2400" b="0" u="none" spc="-5" dirty="0">
                <a:latin typeface="Calibri"/>
                <a:cs typeface="Calibri"/>
              </a:rPr>
              <a:t>og </a:t>
            </a:r>
            <a:r>
              <a:rPr sz="2400" b="0" u="none" spc="-15" dirty="0">
                <a:latin typeface="Calibri"/>
                <a:cs typeface="Calibri"/>
              </a:rPr>
              <a:t>tiltaksforslag  Oslo, </a:t>
            </a:r>
            <a:r>
              <a:rPr sz="2400" b="0" u="none" dirty="0">
                <a:latin typeface="Calibri"/>
                <a:cs typeface="Calibri"/>
              </a:rPr>
              <a:t>april</a:t>
            </a:r>
            <a:r>
              <a:rPr sz="2400" b="0" u="none" spc="5" dirty="0">
                <a:latin typeface="Calibri"/>
                <a:cs typeface="Calibri"/>
              </a:rPr>
              <a:t> </a:t>
            </a:r>
            <a:r>
              <a:rPr sz="2400" b="0" u="none" spc="-5" dirty="0">
                <a:latin typeface="Calibri"/>
                <a:cs typeface="Calibri"/>
              </a:rPr>
              <a:t>2017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1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1753E62-CE9C-46CB-B376-70DD354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65" y="1727619"/>
            <a:ext cx="6812870" cy="498391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B3C341-1089-4871-B23B-700493DA249E}"/>
              </a:ext>
            </a:extLst>
          </p:cNvPr>
          <p:cNvSpPr txBox="1"/>
          <p:nvPr/>
        </p:nvSpPr>
        <p:spPr>
          <a:xfrm>
            <a:off x="1219200" y="638175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Sammenheng mellom tjeneste og hendelse samt relasjoner mellom tjenester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D783701-CFB1-42F5-A26F-873FA7030F77}"/>
              </a:ext>
            </a:extLst>
          </p:cNvPr>
          <p:cNvSpPr/>
          <p:nvPr/>
        </p:nvSpPr>
        <p:spPr>
          <a:xfrm>
            <a:off x="4343400" y="2438400"/>
            <a:ext cx="1752600" cy="228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14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1753E62-CE9C-46CB-B376-70DD3542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65" y="1867000"/>
            <a:ext cx="6812870" cy="498391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B3C341-1089-4871-B23B-700493DA249E}"/>
              </a:ext>
            </a:extLst>
          </p:cNvPr>
          <p:cNvSpPr txBox="1"/>
          <p:nvPr/>
        </p:nvSpPr>
        <p:spPr>
          <a:xfrm>
            <a:off x="1219200" y="638175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Typer av </a:t>
            </a:r>
            <a:r>
              <a:rPr lang="nb-NO" sz="2400" dirty="0">
                <a:solidFill>
                  <a:prstClr val="black"/>
                </a:solidFill>
                <a:latin typeface="Calibri" panose="020F0502020204030204"/>
              </a:rPr>
              <a:t>hendelser (livshendelser)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D783701-CFB1-42F5-A26F-873FA7030F77}"/>
              </a:ext>
            </a:extLst>
          </p:cNvPr>
          <p:cNvSpPr/>
          <p:nvPr/>
        </p:nvSpPr>
        <p:spPr>
          <a:xfrm>
            <a:off x="2590800" y="4219574"/>
            <a:ext cx="1870858" cy="2562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3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D6ABFC8-C9E0-4278-A33F-7D503A53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68" y="780820"/>
            <a:ext cx="6736664" cy="529635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26858D6-D6C9-469A-A6B9-80D2FF087F94}"/>
              </a:ext>
            </a:extLst>
          </p:cNvPr>
          <p:cNvSpPr txBox="1"/>
          <p:nvPr/>
        </p:nvSpPr>
        <p:spPr>
          <a:xfrm>
            <a:off x="1165568" y="41148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Tjeneste og datasett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3F6D55E-51BC-4427-8063-58A7225F7A44}"/>
              </a:ext>
            </a:extLst>
          </p:cNvPr>
          <p:cNvSpPr/>
          <p:nvPr/>
        </p:nvSpPr>
        <p:spPr>
          <a:xfrm>
            <a:off x="4572000" y="2285999"/>
            <a:ext cx="1870858" cy="1143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09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DCF8FC6-436F-4F64-A49E-E5361A81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5460"/>
            <a:ext cx="4320914" cy="644707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09E74F0-800E-41AD-AEE2-4E5F8ADBC687}"/>
              </a:ext>
            </a:extLst>
          </p:cNvPr>
          <p:cNvSpPr txBox="1"/>
          <p:nvPr/>
        </p:nvSpPr>
        <p:spPr>
          <a:xfrm>
            <a:off x="914400" y="1143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Tjeneste og begreper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11666A0-C9F7-444C-808B-2023231E4C38}"/>
              </a:ext>
            </a:extLst>
          </p:cNvPr>
          <p:cNvSpPr/>
          <p:nvPr/>
        </p:nvSpPr>
        <p:spPr>
          <a:xfrm>
            <a:off x="6126126" y="3505200"/>
            <a:ext cx="1870858" cy="2562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7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81AC686-339F-4EEE-86EB-A132F45D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4995"/>
            <a:ext cx="5265876" cy="634801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9120B73-54B1-49C0-BE01-F839EF85834B}"/>
              </a:ext>
            </a:extLst>
          </p:cNvPr>
          <p:cNvSpPr txBox="1"/>
          <p:nvPr/>
        </p:nvSpPr>
        <p:spPr>
          <a:xfrm>
            <a:off x="838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Referanser til lovhjemmel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4784796-B16E-4DE3-A768-70DB0DF3C67F}"/>
              </a:ext>
            </a:extLst>
          </p:cNvPr>
          <p:cNvSpPr/>
          <p:nvPr/>
        </p:nvSpPr>
        <p:spPr>
          <a:xfrm>
            <a:off x="7162800" y="254996"/>
            <a:ext cx="2286000" cy="2840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2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B5AE973-BA05-43A6-8C2A-A3EF354E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090" y="685800"/>
            <a:ext cx="9136624" cy="5486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B7AFC749-AA81-49A1-8383-28FE3DD3B9D6}"/>
              </a:ext>
            </a:extLst>
          </p:cNvPr>
          <p:cNvSpPr txBox="1"/>
          <p:nvPr/>
        </p:nvSpPr>
        <p:spPr>
          <a:xfrm>
            <a:off x="685800" y="990600"/>
            <a:ext cx="233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Tjenesteeier</a:t>
            </a:r>
            <a:endParaRPr lang="nb-NO" sz="24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09A2DF5-288D-452F-8572-CC6AB0BD0A95}"/>
              </a:ext>
            </a:extLst>
          </p:cNvPr>
          <p:cNvSpPr/>
          <p:nvPr/>
        </p:nvSpPr>
        <p:spPr>
          <a:xfrm>
            <a:off x="7587402" y="1142999"/>
            <a:ext cx="2470998" cy="1371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6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5AF45-6A9B-42DE-A179-D961F602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rask demo av det som er gjort så langt fra utviklingsteamet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D25296-9383-4E97-BCD4-86F568804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6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34187"/>
            <a:ext cx="34721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INTRODUKSJON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TIL</a:t>
            </a:r>
            <a:r>
              <a:rPr sz="2200" b="1" u="none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ARBEIDET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401" y="938530"/>
            <a:ext cx="9269095" cy="3895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Arbeidet </a:t>
            </a:r>
            <a:r>
              <a:rPr sz="1400" b="1" spc="-5" dirty="0">
                <a:latin typeface="Calibri"/>
                <a:cs typeface="Calibri"/>
              </a:rPr>
              <a:t>med </a:t>
            </a:r>
            <a:r>
              <a:rPr sz="1400" b="1" dirty="0">
                <a:latin typeface="Calibri"/>
                <a:cs typeface="Calibri"/>
              </a:rPr>
              <a:t>«Ny bedrift» </a:t>
            </a:r>
            <a:r>
              <a:rPr sz="1400" b="1" spc="-5" dirty="0">
                <a:latin typeface="Calibri"/>
                <a:cs typeface="Calibri"/>
              </a:rPr>
              <a:t>inngår </a:t>
            </a:r>
            <a:r>
              <a:rPr sz="1400" b="1" dirty="0">
                <a:latin typeface="Calibri"/>
                <a:cs typeface="Calibri"/>
              </a:rPr>
              <a:t>som </a:t>
            </a:r>
            <a:r>
              <a:rPr sz="1400" b="1" spc="-5" dirty="0">
                <a:latin typeface="Calibri"/>
                <a:cs typeface="Calibri"/>
              </a:rPr>
              <a:t>en </a:t>
            </a:r>
            <a:r>
              <a:rPr sz="1400" b="1" dirty="0">
                <a:latin typeface="Calibri"/>
                <a:cs typeface="Calibri"/>
              </a:rPr>
              <a:t>del </a:t>
            </a:r>
            <a:r>
              <a:rPr sz="1400" b="1" spc="-15" dirty="0">
                <a:latin typeface="Calibri"/>
                <a:cs typeface="Calibri"/>
              </a:rPr>
              <a:t>av </a:t>
            </a:r>
            <a:r>
              <a:rPr sz="1400" b="1" spc="-10" dirty="0">
                <a:latin typeface="Calibri"/>
                <a:cs typeface="Calibri"/>
              </a:rPr>
              <a:t>SKATE-tiltak </a:t>
            </a:r>
            <a:r>
              <a:rPr sz="1400" b="1" spc="-5" dirty="0">
                <a:latin typeface="Calibri"/>
                <a:cs typeface="Calibri"/>
              </a:rPr>
              <a:t>1.1 </a:t>
            </a:r>
            <a:r>
              <a:rPr sz="1400" b="1" dirty="0">
                <a:latin typeface="Calibri"/>
                <a:cs typeface="Calibri"/>
              </a:rPr>
              <a:t>og</a:t>
            </a:r>
            <a:r>
              <a:rPr sz="1400" b="1" spc="-1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1.2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ST </a:t>
            </a:r>
            <a:r>
              <a:rPr sz="1400" dirty="0">
                <a:latin typeface="Calibri"/>
                <a:cs typeface="Calibri"/>
              </a:rPr>
              <a:t>1.1: </a:t>
            </a:r>
            <a:r>
              <a:rPr sz="1400" spc="-5" dirty="0">
                <a:latin typeface="Calibri"/>
                <a:cs typeface="Calibri"/>
              </a:rPr>
              <a:t>Utrede enhetlig tverrsektoriell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tilnærming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ST </a:t>
            </a:r>
            <a:r>
              <a:rPr sz="1400" dirty="0">
                <a:latin typeface="Calibri"/>
                <a:cs typeface="Calibri"/>
              </a:rPr>
              <a:t>1.2: </a:t>
            </a:r>
            <a:r>
              <a:rPr sz="1400" spc="-10" dirty="0">
                <a:latin typeface="Calibri"/>
                <a:cs typeface="Calibri"/>
              </a:rPr>
              <a:t>Konkretisere metoder for </a:t>
            </a:r>
            <a:r>
              <a:rPr sz="1400" spc="-5" dirty="0">
                <a:latin typeface="Calibri"/>
                <a:cs typeface="Calibri"/>
              </a:rPr>
              <a:t>enhetlig tverrsektoriell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tilnærming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Utviklingen </a:t>
            </a:r>
            <a:r>
              <a:rPr sz="1400" b="1" spc="-15" dirty="0">
                <a:latin typeface="Calibri"/>
                <a:cs typeface="Calibri"/>
              </a:rPr>
              <a:t>av </a:t>
            </a:r>
            <a:r>
              <a:rPr sz="1400" b="1" spc="-5" dirty="0">
                <a:latin typeface="Calibri"/>
                <a:cs typeface="Calibri"/>
              </a:rPr>
              <a:t>metoder </a:t>
            </a:r>
            <a:r>
              <a:rPr sz="1400" b="1" spc="-10" dirty="0">
                <a:latin typeface="Calibri"/>
                <a:cs typeface="Calibri"/>
              </a:rPr>
              <a:t>for </a:t>
            </a:r>
            <a:r>
              <a:rPr sz="1400" b="1" spc="-5" dirty="0">
                <a:latin typeface="Calibri"/>
                <a:cs typeface="Calibri"/>
              </a:rPr>
              <a:t>tverrsektoriell </a:t>
            </a:r>
            <a:r>
              <a:rPr sz="1400" b="1" dirty="0">
                <a:latin typeface="Calibri"/>
                <a:cs typeface="Calibri"/>
              </a:rPr>
              <a:t>tilnærming skjer </a:t>
            </a:r>
            <a:r>
              <a:rPr sz="1400" b="1" spc="-5" dirty="0">
                <a:latin typeface="Calibri"/>
                <a:cs typeface="Calibri"/>
              </a:rPr>
              <a:t>med utgangspunkt </a:t>
            </a:r>
            <a:r>
              <a:rPr sz="1400" b="1" dirty="0">
                <a:latin typeface="Calibri"/>
                <a:cs typeface="Calibri"/>
              </a:rPr>
              <a:t>i </a:t>
            </a:r>
            <a:r>
              <a:rPr sz="1400" b="1" spc="-5" dirty="0">
                <a:latin typeface="Calibri"/>
                <a:cs typeface="Calibri"/>
              </a:rPr>
              <a:t>brukerreisene </a:t>
            </a:r>
            <a:r>
              <a:rPr sz="1400" b="1" i="1" spc="-5" dirty="0">
                <a:latin typeface="Calibri"/>
                <a:cs typeface="Calibri"/>
              </a:rPr>
              <a:t>Ny </a:t>
            </a:r>
            <a:r>
              <a:rPr sz="1400" b="1" i="1" dirty="0">
                <a:latin typeface="Calibri"/>
                <a:cs typeface="Calibri"/>
              </a:rPr>
              <a:t>bedrift </a:t>
            </a:r>
            <a:r>
              <a:rPr sz="1400" b="1" dirty="0">
                <a:latin typeface="Calibri"/>
                <a:cs typeface="Calibri"/>
              </a:rPr>
              <a:t>og </a:t>
            </a:r>
            <a:r>
              <a:rPr sz="1400" b="1" i="1" spc="-5" dirty="0">
                <a:latin typeface="Calibri"/>
                <a:cs typeface="Calibri"/>
              </a:rPr>
              <a:t>Ny </a:t>
            </a:r>
            <a:r>
              <a:rPr sz="1400" b="1" i="1" dirty="0">
                <a:latin typeface="Calibri"/>
                <a:cs typeface="Calibri"/>
              </a:rPr>
              <a:t>i</a:t>
            </a:r>
            <a:r>
              <a:rPr sz="1400" b="1" i="1" spc="-13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Norge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Arbeidet med </a:t>
            </a:r>
            <a:r>
              <a:rPr sz="1400" spc="-10" dirty="0">
                <a:latin typeface="Calibri"/>
                <a:cs typeface="Calibri"/>
              </a:rPr>
              <a:t>brukerreisene </a:t>
            </a:r>
            <a:r>
              <a:rPr sz="1400" spc="-5" dirty="0">
                <a:latin typeface="Calibri"/>
                <a:cs typeface="Calibri"/>
              </a:rPr>
              <a:t>innebærer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å:</a:t>
            </a:r>
            <a:endParaRPr sz="14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Calibri"/>
                <a:cs typeface="Calibri"/>
              </a:rPr>
              <a:t>Beskrive </a:t>
            </a:r>
            <a:r>
              <a:rPr sz="1400" spc="-10" dirty="0">
                <a:latin typeface="Calibri"/>
                <a:cs typeface="Calibri"/>
              </a:rPr>
              <a:t>brukerreisene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«AS-IS»</a:t>
            </a:r>
            <a:endParaRPr sz="14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Calibri"/>
                <a:cs typeface="Calibri"/>
              </a:rPr>
              <a:t>Beskrive </a:t>
            </a:r>
            <a:r>
              <a:rPr sz="1400" spc="-10" dirty="0">
                <a:latin typeface="Calibri"/>
                <a:cs typeface="Calibri"/>
              </a:rPr>
              <a:t>brukerreisene «TO-BE»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form </a:t>
            </a:r>
            <a:r>
              <a:rPr sz="1400" spc="-15" dirty="0">
                <a:latin typeface="Calibri"/>
                <a:cs typeface="Calibri"/>
              </a:rPr>
              <a:t>av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målbilder</a:t>
            </a:r>
            <a:endParaRPr sz="14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Calibri"/>
                <a:cs typeface="Calibri"/>
              </a:rPr>
              <a:t>Utarbeide tiltak med tilhørende gevinster på </a:t>
            </a:r>
            <a:r>
              <a:rPr sz="1400" spc="-10" dirty="0">
                <a:latin typeface="Calibri"/>
                <a:cs typeface="Calibri"/>
              </a:rPr>
              <a:t>kort, </a:t>
            </a:r>
            <a:r>
              <a:rPr sz="1400" spc="-5" dirty="0">
                <a:latin typeface="Calibri"/>
                <a:cs typeface="Calibri"/>
              </a:rPr>
              <a:t>mellomlang og lang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sikt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Brukerreisen </a:t>
            </a:r>
            <a:r>
              <a:rPr sz="1400" b="1" dirty="0">
                <a:latin typeface="Calibri"/>
                <a:cs typeface="Calibri"/>
              </a:rPr>
              <a:t>«Ny bedrift» ble </a:t>
            </a:r>
            <a:r>
              <a:rPr sz="1400" b="1" spc="-10" dirty="0">
                <a:latin typeface="Calibri"/>
                <a:cs typeface="Calibri"/>
              </a:rPr>
              <a:t>valgt </a:t>
            </a:r>
            <a:r>
              <a:rPr sz="1400" b="1" dirty="0">
                <a:latin typeface="Calibri"/>
                <a:cs typeface="Calibri"/>
              </a:rPr>
              <a:t>ut </a:t>
            </a:r>
            <a:r>
              <a:rPr sz="1400" b="1" spc="-15" dirty="0">
                <a:latin typeface="Calibri"/>
                <a:cs typeface="Calibri"/>
              </a:rPr>
              <a:t>fra </a:t>
            </a:r>
            <a:r>
              <a:rPr sz="1400" b="1" spc="-5" dirty="0">
                <a:latin typeface="Calibri"/>
                <a:cs typeface="Calibri"/>
              </a:rPr>
              <a:t>følgende</a:t>
            </a:r>
            <a:r>
              <a:rPr sz="1400" b="1" spc="-1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rasjonale: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Høyt </a:t>
            </a:r>
            <a:r>
              <a:rPr sz="1400" spc="-10" dirty="0">
                <a:latin typeface="Calibri"/>
                <a:cs typeface="Calibri"/>
              </a:rPr>
              <a:t>saksvolum </a:t>
            </a:r>
            <a:r>
              <a:rPr sz="1400" dirty="0">
                <a:latin typeface="Calibri"/>
                <a:cs typeface="Calibri"/>
              </a:rPr>
              <a:t>og </a:t>
            </a:r>
            <a:r>
              <a:rPr sz="1400" spc="-10" dirty="0">
                <a:latin typeface="Calibri"/>
                <a:cs typeface="Calibri"/>
              </a:rPr>
              <a:t>strategisk </a:t>
            </a:r>
            <a:r>
              <a:rPr sz="1400" spc="-5" dirty="0">
                <a:latin typeface="Calibri"/>
                <a:cs typeface="Calibri"/>
              </a:rPr>
              <a:t>viktige </a:t>
            </a:r>
            <a:r>
              <a:rPr sz="1400" spc="-10" dirty="0">
                <a:latin typeface="Calibri"/>
                <a:cs typeface="Calibri"/>
              </a:rPr>
              <a:t>brukerreiser </a:t>
            </a:r>
            <a:r>
              <a:rPr sz="1400" spc="-5" dirty="0">
                <a:latin typeface="Calibri"/>
                <a:cs typeface="Calibri"/>
              </a:rPr>
              <a:t>på </a:t>
            </a:r>
            <a:r>
              <a:rPr sz="1400" spc="-10" dirty="0">
                <a:latin typeface="Calibri"/>
                <a:cs typeface="Calibri"/>
              </a:rPr>
              <a:t>tvers </a:t>
            </a:r>
            <a:r>
              <a:rPr sz="1400" spc="-15" dirty="0">
                <a:latin typeface="Calibri"/>
                <a:cs typeface="Calibri"/>
              </a:rPr>
              <a:t>av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virksomhetene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Benytter </a:t>
            </a:r>
            <a:r>
              <a:rPr sz="1400" spc="-5" dirty="0">
                <a:latin typeface="Calibri"/>
                <a:cs typeface="Calibri"/>
              </a:rPr>
              <a:t>fellesløsninger- og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komponenter.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Kan medføre store </a:t>
            </a:r>
            <a:r>
              <a:rPr sz="1400" spc="-5" dirty="0">
                <a:latin typeface="Calibri"/>
                <a:cs typeface="Calibri"/>
              </a:rPr>
              <a:t>gevinster </a:t>
            </a:r>
            <a:r>
              <a:rPr sz="1400" spc="-10" dirty="0">
                <a:latin typeface="Calibri"/>
                <a:cs typeface="Calibri"/>
              </a:rPr>
              <a:t>for samfunnet </a:t>
            </a:r>
            <a:r>
              <a:rPr sz="1400" spc="-5" dirty="0">
                <a:latin typeface="Calibri"/>
                <a:cs typeface="Calibri"/>
              </a:rPr>
              <a:t>og virksomhetene, og har potensiale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realisering på både </a:t>
            </a:r>
            <a:r>
              <a:rPr sz="1400" spc="-15" dirty="0">
                <a:latin typeface="Calibri"/>
                <a:cs typeface="Calibri"/>
              </a:rPr>
              <a:t>kort </a:t>
            </a:r>
            <a:r>
              <a:rPr sz="1400" spc="-5" dirty="0">
                <a:latin typeface="Calibri"/>
                <a:cs typeface="Calibri"/>
              </a:rPr>
              <a:t>sikt og lang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sikt.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«Ny </a:t>
            </a:r>
            <a:r>
              <a:rPr sz="1400" spc="-10" dirty="0">
                <a:latin typeface="Calibri"/>
                <a:cs typeface="Calibri"/>
              </a:rPr>
              <a:t>restaurant» </a:t>
            </a:r>
            <a:r>
              <a:rPr sz="1400" spc="-5" dirty="0">
                <a:latin typeface="Calibri"/>
                <a:cs typeface="Calibri"/>
              </a:rPr>
              <a:t>ble </a:t>
            </a:r>
            <a:r>
              <a:rPr sz="1400" spc="-10" dirty="0">
                <a:latin typeface="Calibri"/>
                <a:cs typeface="Calibri"/>
              </a:rPr>
              <a:t>valgt </a:t>
            </a:r>
            <a:r>
              <a:rPr sz="1400" dirty="0">
                <a:latin typeface="Calibri"/>
                <a:cs typeface="Calibri"/>
              </a:rPr>
              <a:t>som </a:t>
            </a:r>
            <a:r>
              <a:rPr sz="1400" spc="-5" dirty="0">
                <a:latin typeface="Calibri"/>
                <a:cs typeface="Calibri"/>
              </a:rPr>
              <a:t>case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arbeidet, </a:t>
            </a:r>
            <a:r>
              <a:rPr sz="1400" dirty="0">
                <a:latin typeface="Calibri"/>
                <a:cs typeface="Calibri"/>
              </a:rPr>
              <a:t>som en </a:t>
            </a:r>
            <a:r>
              <a:rPr sz="1400" spc="-5" dirty="0">
                <a:latin typeface="Calibri"/>
                <a:cs typeface="Calibri"/>
              </a:rPr>
              <a:t>nødvendig</a:t>
            </a:r>
            <a:r>
              <a:rPr sz="1400" spc="-10" dirty="0">
                <a:latin typeface="Calibri"/>
                <a:cs typeface="Calibri"/>
              </a:rPr>
              <a:t> avgrensning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Deltakende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etater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144" y="4901946"/>
            <a:ext cx="200088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KS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(prosjekteier)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Oslo</a:t>
            </a:r>
            <a:r>
              <a:rPr sz="1400" spc="-15" dirty="0">
                <a:latin typeface="Calibri"/>
                <a:cs typeface="Calibri"/>
              </a:rPr>
              <a:t> kommune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Calibri"/>
                <a:cs typeface="Calibri"/>
              </a:rPr>
              <a:t>Skatteetaten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Calibri"/>
                <a:cs typeface="Calibri"/>
              </a:rPr>
              <a:t>NAV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Difi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Brønnøysundregistrene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6466" y="4901946"/>
            <a:ext cx="157226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Mattilsynet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Kartverket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Arkivverket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Calibri"/>
                <a:cs typeface="Calibri"/>
              </a:rPr>
              <a:t>Helsedirektoratet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Politiet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47268"/>
            <a:ext cx="7334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INNSIKTSGRUNNLAG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16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etablerere,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én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advokat,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én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oppstartskonsulent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og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tolv</a:t>
            </a:r>
            <a:r>
              <a:rPr sz="2200" b="1" u="none" spc="2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25" dirty="0">
                <a:solidFill>
                  <a:srgbClr val="1F3863"/>
                </a:solidFill>
                <a:latin typeface="Calibri"/>
                <a:cs typeface="Calibri"/>
              </a:rPr>
              <a:t>etater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5304" y="1394460"/>
            <a:ext cx="0" cy="4617085"/>
          </a:xfrm>
          <a:custGeom>
            <a:avLst/>
            <a:gdLst/>
            <a:ahLst/>
            <a:cxnLst/>
            <a:rect l="l" t="t" r="r" b="b"/>
            <a:pathLst>
              <a:path h="4617085">
                <a:moveTo>
                  <a:pt x="0" y="4616919"/>
                </a:moveTo>
                <a:lnTo>
                  <a:pt x="0" y="0"/>
                </a:lnTo>
              </a:path>
            </a:pathLst>
          </a:custGeom>
          <a:ln w="6096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38516" y="1808988"/>
            <a:ext cx="3107690" cy="4582795"/>
          </a:xfrm>
          <a:prstGeom prst="rect">
            <a:avLst/>
          </a:prstGeom>
          <a:ln w="12192">
            <a:solidFill>
              <a:srgbClr val="AEABA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710" marR="1850389">
              <a:lnSpc>
                <a:spcPct val="200100"/>
              </a:lnSpc>
              <a:spcBef>
                <a:spcPts val="290"/>
              </a:spcBef>
            </a:pPr>
            <a:r>
              <a:rPr sz="1050" spc="-5" dirty="0">
                <a:latin typeface="Calibri"/>
                <a:cs typeface="Calibri"/>
              </a:rPr>
              <a:t>Spydeberg kommune  Tønsberg kommune  </a:t>
            </a:r>
            <a:r>
              <a:rPr sz="1050" dirty="0">
                <a:latin typeface="Calibri"/>
                <a:cs typeface="Calibri"/>
              </a:rPr>
              <a:t>Næringsetaten </a:t>
            </a:r>
            <a:r>
              <a:rPr sz="1050" spc="-5" dirty="0">
                <a:latin typeface="Calibri"/>
                <a:cs typeface="Calibri"/>
              </a:rPr>
              <a:t>Oslo  Skatteetaten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NAV</a:t>
            </a:r>
            <a:endParaRPr sz="1050">
              <a:latin typeface="Calibri"/>
              <a:cs typeface="Calibri"/>
            </a:endParaRPr>
          </a:p>
          <a:p>
            <a:pPr marL="92710" marR="1663064">
              <a:lnSpc>
                <a:spcPct val="200000"/>
              </a:lnSpc>
            </a:pPr>
            <a:r>
              <a:rPr sz="1050" spc="-5" dirty="0">
                <a:latin typeface="Calibri"/>
                <a:cs typeface="Calibri"/>
              </a:rPr>
              <a:t>Brønnøysundregisterene  Politiet</a:t>
            </a:r>
            <a:endParaRPr sz="1050">
              <a:latin typeface="Calibri"/>
              <a:cs typeface="Calibri"/>
            </a:endParaRPr>
          </a:p>
          <a:p>
            <a:pPr marL="92710" marR="2050414">
              <a:lnSpc>
                <a:spcPct val="200000"/>
              </a:lnSpc>
            </a:pPr>
            <a:r>
              <a:rPr sz="1050" spc="-5" dirty="0">
                <a:latin typeface="Calibri"/>
                <a:cs typeface="Calibri"/>
              </a:rPr>
              <a:t>Mattilsynet  Helsedirektoratet</a:t>
            </a:r>
            <a:endParaRPr sz="1050">
              <a:latin typeface="Calibri"/>
              <a:cs typeface="Calibri"/>
            </a:endParaRPr>
          </a:p>
          <a:p>
            <a:pPr marL="92710" marR="1787525">
              <a:lnSpc>
                <a:spcPct val="200000"/>
              </a:lnSpc>
              <a:spcBef>
                <a:spcPts val="5"/>
              </a:spcBef>
            </a:pPr>
            <a:r>
              <a:rPr sz="1050" spc="-5" dirty="0">
                <a:latin typeface="Calibri"/>
                <a:cs typeface="Calibri"/>
              </a:rPr>
              <a:t>Vann- </a:t>
            </a:r>
            <a:r>
              <a:rPr sz="1050" dirty="0">
                <a:latin typeface="Calibri"/>
                <a:cs typeface="Calibri"/>
              </a:rPr>
              <a:t>og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avløpsetaten  </a:t>
            </a:r>
            <a:r>
              <a:rPr sz="1050" spc="-5" dirty="0">
                <a:latin typeface="Calibri"/>
                <a:cs typeface="Calibri"/>
              </a:rPr>
              <a:t>Skatt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øst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Calibri"/>
                <a:cs typeface="Calibri"/>
              </a:rPr>
              <a:t>Plan- </a:t>
            </a:r>
            <a:r>
              <a:rPr sz="1050" dirty="0">
                <a:latin typeface="Calibri"/>
                <a:cs typeface="Calibri"/>
              </a:rPr>
              <a:t>og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bygningsetaten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8516" y="1554480"/>
            <a:ext cx="3107690" cy="254635"/>
          </a:xfrm>
          <a:prstGeom prst="rect">
            <a:avLst/>
          </a:prstGeom>
          <a:solidFill>
            <a:srgbClr val="44536A"/>
          </a:solidFill>
          <a:ln w="12192">
            <a:solidFill>
              <a:srgbClr val="AE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187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Etater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9178" y="2069669"/>
            <a:ext cx="421782" cy="5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146" y="1966065"/>
            <a:ext cx="491656" cy="55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435" y="2883612"/>
            <a:ext cx="538828" cy="538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2428" y="3837262"/>
            <a:ext cx="515704" cy="435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5435" y="2886722"/>
            <a:ext cx="499698" cy="484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2563" y="3689509"/>
            <a:ext cx="470365" cy="62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610" y="4669845"/>
            <a:ext cx="474840" cy="455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4642" y="4668427"/>
            <a:ext cx="536244" cy="514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2882" y="5468983"/>
            <a:ext cx="507990" cy="6230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3742" y="5503652"/>
            <a:ext cx="491305" cy="5704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4340" y="1548383"/>
          <a:ext cx="6443980" cy="4837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508">
                <a:tc gridSpan="2">
                  <a:txBody>
                    <a:bodyPr/>
                    <a:lstStyle/>
                    <a:p>
                      <a:pPr marL="91440">
                        <a:lnSpc>
                          <a:spcPts val="187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Utvalgte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etablerere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  <a:lnR w="12700">
                      <a:solidFill>
                        <a:srgbClr val="AEABAB"/>
                      </a:solidFill>
                      <a:prstDash val="solid"/>
                    </a:lnR>
                    <a:lnT w="1270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AEABAB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9525">
                        <a:lnSpc>
                          <a:spcPts val="1255"/>
                        </a:lnSpc>
                        <a:spcBef>
                          <a:spcPts val="81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Jakob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Er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en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av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flere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som</a:t>
                      </a:r>
                      <a:r>
                        <a:rPr sz="105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skal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  <a:lnT w="12700">
                      <a:solidFill>
                        <a:srgbClr val="AEAB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8005">
                        <a:lnSpc>
                          <a:spcPts val="1255"/>
                        </a:lnSpc>
                        <a:spcBef>
                          <a:spcPts val="81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Emte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drevet café før. Var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med på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  <a:lnT w="12700">
                      <a:solidFill>
                        <a:srgbClr val="AEABA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åpne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café sentralt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050" b="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Oslo.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å åpne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en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UB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café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105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mindre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38">
                <a:tc>
                  <a:txBody>
                    <a:bodyPr/>
                    <a:lstStyle/>
                    <a:p>
                      <a:pPr marL="1279525">
                        <a:lnSpc>
                          <a:spcPts val="1040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Samarbeider med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David.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40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kommune.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9525">
                        <a:lnSpc>
                          <a:spcPts val="1255"/>
                        </a:lnSpc>
                        <a:spcBef>
                          <a:spcPts val="65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David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jobbet</a:t>
                      </a:r>
                      <a:r>
                        <a:rPr sz="105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0230">
                        <a:lnSpc>
                          <a:spcPts val="1255"/>
                        </a:lnSpc>
                        <a:spcBef>
                          <a:spcPts val="65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Jonatan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- Skal åpne ny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filial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av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7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utelivsbransjen lenge.</a:t>
                      </a:r>
                      <a:r>
                        <a:rPr sz="1050" b="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Åpner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konseptet sitt.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Han lager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og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selger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1279525">
                        <a:lnSpc>
                          <a:spcPts val="1040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eget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sted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før første</a:t>
                      </a:r>
                      <a:r>
                        <a:rPr sz="105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gang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ts val="1040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bakevarer.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9525">
                        <a:lnSpc>
                          <a:spcPts val="124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David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jobbet</a:t>
                      </a:r>
                      <a:r>
                        <a:rPr sz="105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48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Marit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-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Driver café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med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alkoholsalg</a:t>
                      </a:r>
                      <a:r>
                        <a:rPr sz="105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utelivsbransjen lenge.</a:t>
                      </a:r>
                      <a:r>
                        <a:rPr sz="1050" b="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Åpner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en liten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kommune.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litt erfaring</a:t>
                      </a:r>
                      <a:r>
                        <a:rPr sz="1050" b="0" spc="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fra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marL="1279525">
                        <a:lnSpc>
                          <a:spcPts val="104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eget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sted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før første</a:t>
                      </a:r>
                      <a:r>
                        <a:rPr sz="105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gang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30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før.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952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Amer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jobbet i</a:t>
                      </a:r>
                      <a:r>
                        <a:rPr sz="1050" b="0" spc="-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bransjen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800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Taylor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og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Jørgen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Selger bakevarer</a:t>
                      </a:r>
                      <a:r>
                        <a:rPr sz="1050" b="0" spc="-9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på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lenge.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Er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leder for</a:t>
                      </a:r>
                      <a:r>
                        <a:rPr sz="105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første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pop-up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events. Har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startet</a:t>
                      </a:r>
                      <a:r>
                        <a:rPr sz="105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eget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gang på en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café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som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skal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kaffebrenneri.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843">
                <a:tc>
                  <a:txBody>
                    <a:bodyPr/>
                    <a:lstStyle/>
                    <a:p>
                      <a:pPr marL="1279525">
                        <a:lnSpc>
                          <a:spcPts val="104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vise</a:t>
                      </a:r>
                      <a:r>
                        <a:rPr sz="105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innvandrerkultur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9525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Ingunn - Saksbehandler i</a:t>
                      </a:r>
                      <a:r>
                        <a:rPr sz="105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en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635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Rune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–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Har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vært med på å starte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flere</a:t>
                      </a:r>
                      <a:r>
                        <a:rPr sz="1050" b="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av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middels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stor</a:t>
                      </a:r>
                      <a:r>
                        <a:rPr sz="105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kommune.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ts val="102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de mest vellykkede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cafeene/utestedene</a:t>
                      </a:r>
                      <a:r>
                        <a:rPr sz="1050" b="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i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17">
                <a:tc>
                  <a:txBody>
                    <a:bodyPr/>
                    <a:lstStyle/>
                    <a:p>
                      <a:pPr marL="1279525">
                        <a:lnSpc>
                          <a:spcPts val="103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Jobber i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et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team på 3 stk</a:t>
                      </a:r>
                      <a:r>
                        <a:rPr sz="105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som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ts val="1019"/>
                        </a:lnSpc>
                      </a:pP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Oslo.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Jobber som konsulent, og</a:t>
                      </a:r>
                      <a:r>
                        <a:rPr sz="1050" b="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hjelper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106">
                <a:tc>
                  <a:txBody>
                    <a:bodyPr/>
                    <a:lstStyle/>
                    <a:p>
                      <a:pPr marL="1279525">
                        <a:lnSpc>
                          <a:spcPts val="106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har ansvar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05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bevillinger.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AEABAB"/>
                      </a:solidFill>
                      <a:prstDash val="solid"/>
                    </a:lnL>
                    <a:lnB w="12700">
                      <a:solidFill>
                        <a:srgbClr val="AE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ts val="1025"/>
                        </a:lnSpc>
                      </a:pPr>
                      <a:r>
                        <a:rPr sz="1050" b="0" dirty="0">
                          <a:latin typeface="Calibri Light"/>
                          <a:cs typeface="Calibri Light"/>
                        </a:rPr>
                        <a:t>andre med å starte</a:t>
                      </a:r>
                      <a:r>
                        <a:rPr sz="105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50" b="0" dirty="0">
                          <a:latin typeface="Calibri Light"/>
                          <a:cs typeface="Calibri Light"/>
                        </a:rPr>
                        <a:t>opp.</a:t>
                      </a:r>
                      <a:endParaRPr sz="10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12700">
                      <a:solidFill>
                        <a:srgbClr val="AEABAB"/>
                      </a:solidFill>
                      <a:prstDash val="solid"/>
                    </a:lnR>
                    <a:lnB w="12700">
                      <a:solidFill>
                        <a:srgbClr val="AEABA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7135" y="3150107"/>
            <a:ext cx="2921635" cy="748665"/>
          </a:xfrm>
          <a:custGeom>
            <a:avLst/>
            <a:gdLst/>
            <a:ahLst/>
            <a:cxnLst/>
            <a:rect l="l" t="t" r="r" b="b"/>
            <a:pathLst>
              <a:path w="2921634" h="748664">
                <a:moveTo>
                  <a:pt x="0" y="0"/>
                </a:moveTo>
                <a:lnTo>
                  <a:pt x="2547366" y="0"/>
                </a:lnTo>
                <a:lnTo>
                  <a:pt x="2921508" y="374141"/>
                </a:lnTo>
                <a:lnTo>
                  <a:pt x="2547366" y="748283"/>
                </a:lnTo>
                <a:lnTo>
                  <a:pt x="0" y="748283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9269" y="3359911"/>
            <a:ext cx="212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I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drift</a:t>
            </a: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(hendelsesstyrt)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223" y="3150107"/>
            <a:ext cx="2574290" cy="748665"/>
          </a:xfrm>
          <a:custGeom>
            <a:avLst/>
            <a:gdLst/>
            <a:ahLst/>
            <a:cxnLst/>
            <a:rect l="l" t="t" r="r" b="b"/>
            <a:pathLst>
              <a:path w="2574290" h="748664">
                <a:moveTo>
                  <a:pt x="0" y="0"/>
                </a:moveTo>
                <a:lnTo>
                  <a:pt x="2199893" y="0"/>
                </a:lnTo>
                <a:lnTo>
                  <a:pt x="2574036" y="374141"/>
                </a:lnTo>
                <a:lnTo>
                  <a:pt x="2199893" y="748283"/>
                </a:lnTo>
                <a:lnTo>
                  <a:pt x="0" y="748283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9357" y="3359911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Etablere</a:t>
            </a:r>
            <a:r>
              <a:rPr sz="18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bedrift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027" y="3150107"/>
            <a:ext cx="1416050" cy="748665"/>
          </a:xfrm>
          <a:custGeom>
            <a:avLst/>
            <a:gdLst/>
            <a:ahLst/>
            <a:cxnLst/>
            <a:rect l="l" t="t" r="r" b="b"/>
            <a:pathLst>
              <a:path w="1416050" h="748664">
                <a:moveTo>
                  <a:pt x="0" y="0"/>
                </a:moveTo>
                <a:lnTo>
                  <a:pt x="1041654" y="0"/>
                </a:lnTo>
                <a:lnTo>
                  <a:pt x="1415796" y="374141"/>
                </a:lnTo>
                <a:lnTo>
                  <a:pt x="1041654" y="748283"/>
                </a:lnTo>
                <a:lnTo>
                  <a:pt x="0" y="748283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1271" y="3359911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ør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9519" y="3154679"/>
            <a:ext cx="4429125" cy="748665"/>
          </a:xfrm>
          <a:custGeom>
            <a:avLst/>
            <a:gdLst/>
            <a:ahLst/>
            <a:cxnLst/>
            <a:rect l="l" t="t" r="r" b="b"/>
            <a:pathLst>
              <a:path w="4429125" h="748664">
                <a:moveTo>
                  <a:pt x="0" y="0"/>
                </a:moveTo>
                <a:lnTo>
                  <a:pt x="4054602" y="0"/>
                </a:lnTo>
                <a:lnTo>
                  <a:pt x="4428744" y="374142"/>
                </a:lnTo>
                <a:lnTo>
                  <a:pt x="4054602" y="748284"/>
                </a:lnTo>
                <a:lnTo>
                  <a:pt x="0" y="748284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38998" y="3364484"/>
            <a:ext cx="394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44536A"/>
                </a:solidFill>
                <a:latin typeface="Calibri"/>
                <a:cs typeface="Calibri"/>
              </a:rPr>
              <a:t>Første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syklus (plikt- </a:t>
            </a:r>
            <a:r>
              <a:rPr sz="1800" b="1" dirty="0">
                <a:solidFill>
                  <a:srgbClr val="44536A"/>
                </a:solidFill>
                <a:latin typeface="Calibri"/>
                <a:cs typeface="Calibri"/>
              </a:rPr>
              <a:t>og </a:t>
            </a:r>
            <a:r>
              <a:rPr sz="1800" b="1" spc="-10" dirty="0">
                <a:solidFill>
                  <a:srgbClr val="44536A"/>
                </a:solidFill>
                <a:latin typeface="Calibri"/>
                <a:cs typeface="Calibri"/>
              </a:rPr>
              <a:t>datostyrte</a:t>
            </a:r>
            <a:r>
              <a:rPr sz="18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libri"/>
                <a:cs typeface="Calibri"/>
              </a:rPr>
              <a:t>rutiner)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2158" y="814197"/>
            <a:ext cx="4029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Fasene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brukerreisen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«Ny</a:t>
            </a:r>
            <a:r>
              <a:rPr sz="2200" b="1" u="none" spc="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bedrift»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72118" y="5120385"/>
            <a:ext cx="2602230" cy="805180"/>
            <a:chOff x="9072118" y="5120385"/>
            <a:chExt cx="2602230" cy="805180"/>
          </a:xfrm>
        </p:grpSpPr>
        <p:sp>
          <p:nvSpPr>
            <p:cNvPr id="3" name="object 3"/>
            <p:cNvSpPr/>
            <p:nvPr/>
          </p:nvSpPr>
          <p:spPr>
            <a:xfrm>
              <a:off x="9101328" y="5149595"/>
              <a:ext cx="2543810" cy="746760"/>
            </a:xfrm>
            <a:custGeom>
              <a:avLst/>
              <a:gdLst/>
              <a:ahLst/>
              <a:cxnLst/>
              <a:rect l="l" t="t" r="r" b="b"/>
              <a:pathLst>
                <a:path w="2543809" h="746760">
                  <a:moveTo>
                    <a:pt x="2170176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2170176" y="746759"/>
                  </a:lnTo>
                  <a:lnTo>
                    <a:pt x="2543555" y="373379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01328" y="5149595"/>
              <a:ext cx="2543810" cy="746760"/>
            </a:xfrm>
            <a:custGeom>
              <a:avLst/>
              <a:gdLst/>
              <a:ahLst/>
              <a:cxnLst/>
              <a:rect l="l" t="t" r="r" b="b"/>
              <a:pathLst>
                <a:path w="2543809" h="746760">
                  <a:moveTo>
                    <a:pt x="0" y="0"/>
                  </a:moveTo>
                  <a:lnTo>
                    <a:pt x="2170176" y="0"/>
                  </a:lnTo>
                  <a:lnTo>
                    <a:pt x="2543555" y="373379"/>
                  </a:lnTo>
                  <a:lnTo>
                    <a:pt x="2170176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20833" y="5255133"/>
            <a:ext cx="1118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Årlige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rutiner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kontroller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72118" y="3521709"/>
            <a:ext cx="2602230" cy="807085"/>
            <a:chOff x="9072118" y="3521709"/>
            <a:chExt cx="2602230" cy="807085"/>
          </a:xfrm>
        </p:grpSpPr>
        <p:sp>
          <p:nvSpPr>
            <p:cNvPr id="7" name="object 7"/>
            <p:cNvSpPr/>
            <p:nvPr/>
          </p:nvSpPr>
          <p:spPr>
            <a:xfrm>
              <a:off x="9101328" y="3550919"/>
              <a:ext cx="2543810" cy="748665"/>
            </a:xfrm>
            <a:custGeom>
              <a:avLst/>
              <a:gdLst/>
              <a:ahLst/>
              <a:cxnLst/>
              <a:rect l="l" t="t" r="r" b="b"/>
              <a:pathLst>
                <a:path w="2543809" h="748664">
                  <a:moveTo>
                    <a:pt x="2169414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2169414" y="748283"/>
                  </a:lnTo>
                  <a:lnTo>
                    <a:pt x="2543555" y="374141"/>
                  </a:lnTo>
                  <a:lnTo>
                    <a:pt x="216941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01328" y="3550919"/>
              <a:ext cx="2543810" cy="748665"/>
            </a:xfrm>
            <a:custGeom>
              <a:avLst/>
              <a:gdLst/>
              <a:ahLst/>
              <a:cxnLst/>
              <a:rect l="l" t="t" r="r" b="b"/>
              <a:pathLst>
                <a:path w="2543809" h="748664">
                  <a:moveTo>
                    <a:pt x="0" y="0"/>
                  </a:moveTo>
                  <a:lnTo>
                    <a:pt x="2169414" y="0"/>
                  </a:lnTo>
                  <a:lnTo>
                    <a:pt x="2543555" y="374141"/>
                  </a:lnTo>
                  <a:lnTo>
                    <a:pt x="2169414" y="748283"/>
                  </a:lnTo>
                  <a:lnTo>
                    <a:pt x="0" y="748283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61626" y="3779265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Ansettelser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72118" y="1919985"/>
            <a:ext cx="2602230" cy="807085"/>
            <a:chOff x="9072118" y="1919985"/>
            <a:chExt cx="2602230" cy="807085"/>
          </a:xfrm>
        </p:grpSpPr>
        <p:sp>
          <p:nvSpPr>
            <p:cNvPr id="11" name="object 11"/>
            <p:cNvSpPr/>
            <p:nvPr/>
          </p:nvSpPr>
          <p:spPr>
            <a:xfrm>
              <a:off x="9101328" y="1949195"/>
              <a:ext cx="2543810" cy="748665"/>
            </a:xfrm>
            <a:custGeom>
              <a:avLst/>
              <a:gdLst/>
              <a:ahLst/>
              <a:cxnLst/>
              <a:rect l="l" t="t" r="r" b="b"/>
              <a:pathLst>
                <a:path w="2543809" h="748664">
                  <a:moveTo>
                    <a:pt x="2169414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2169414" y="748283"/>
                  </a:lnTo>
                  <a:lnTo>
                    <a:pt x="2543555" y="374141"/>
                  </a:lnTo>
                  <a:lnTo>
                    <a:pt x="216941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01328" y="1949195"/>
              <a:ext cx="2543810" cy="748665"/>
            </a:xfrm>
            <a:custGeom>
              <a:avLst/>
              <a:gdLst/>
              <a:ahLst/>
              <a:cxnLst/>
              <a:rect l="l" t="t" r="r" b="b"/>
              <a:pathLst>
                <a:path w="2543809" h="748664">
                  <a:moveTo>
                    <a:pt x="0" y="0"/>
                  </a:moveTo>
                  <a:lnTo>
                    <a:pt x="2169414" y="0"/>
                  </a:lnTo>
                  <a:lnTo>
                    <a:pt x="2543555" y="374141"/>
                  </a:lnTo>
                  <a:lnTo>
                    <a:pt x="2169414" y="748283"/>
                  </a:lnTo>
                  <a:lnTo>
                    <a:pt x="0" y="748283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603485" y="2177033"/>
            <a:ext cx="1492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Registrere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foretak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97397" y="1924557"/>
            <a:ext cx="3966210" cy="805180"/>
            <a:chOff x="5597397" y="1924557"/>
            <a:chExt cx="3966210" cy="805180"/>
          </a:xfrm>
        </p:grpSpPr>
        <p:sp>
          <p:nvSpPr>
            <p:cNvPr id="15" name="object 15"/>
            <p:cNvSpPr/>
            <p:nvPr/>
          </p:nvSpPr>
          <p:spPr>
            <a:xfrm>
              <a:off x="5626607" y="1953767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3534156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3534156" y="746760"/>
                  </a:lnTo>
                  <a:lnTo>
                    <a:pt x="3907536" y="373380"/>
                  </a:lnTo>
                  <a:lnTo>
                    <a:pt x="35341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6607" y="1953767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0" y="0"/>
                  </a:moveTo>
                  <a:lnTo>
                    <a:pt x="3534156" y="0"/>
                  </a:lnTo>
                  <a:lnTo>
                    <a:pt x="3907536" y="373380"/>
                  </a:lnTo>
                  <a:lnTo>
                    <a:pt x="3534156" y="746760"/>
                  </a:lnTo>
                  <a:lnTo>
                    <a:pt x="0" y="74676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66103" y="2181224"/>
            <a:ext cx="2193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Innbetaling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aksjekapital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4070" y="1915414"/>
            <a:ext cx="3062605" cy="807085"/>
            <a:chOff x="3354070" y="1915414"/>
            <a:chExt cx="3062605" cy="807085"/>
          </a:xfrm>
        </p:grpSpPr>
        <p:sp>
          <p:nvSpPr>
            <p:cNvPr id="19" name="object 19"/>
            <p:cNvSpPr/>
            <p:nvPr/>
          </p:nvSpPr>
          <p:spPr>
            <a:xfrm>
              <a:off x="3383280" y="1944624"/>
              <a:ext cx="3004185" cy="748665"/>
            </a:xfrm>
            <a:custGeom>
              <a:avLst/>
              <a:gdLst/>
              <a:ahLst/>
              <a:cxnLst/>
              <a:rect l="l" t="t" r="r" b="b"/>
              <a:pathLst>
                <a:path w="3004185" h="748664">
                  <a:moveTo>
                    <a:pt x="2629662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2629662" y="748284"/>
                  </a:lnTo>
                  <a:lnTo>
                    <a:pt x="3003804" y="374141"/>
                  </a:lnTo>
                  <a:lnTo>
                    <a:pt x="262966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3280" y="1944624"/>
              <a:ext cx="3004185" cy="748665"/>
            </a:xfrm>
            <a:custGeom>
              <a:avLst/>
              <a:gdLst/>
              <a:ahLst/>
              <a:cxnLst/>
              <a:rect l="l" t="t" r="r" b="b"/>
              <a:pathLst>
                <a:path w="3004185" h="748664">
                  <a:moveTo>
                    <a:pt x="0" y="0"/>
                  </a:moveTo>
                  <a:lnTo>
                    <a:pt x="2629662" y="0"/>
                  </a:lnTo>
                  <a:lnTo>
                    <a:pt x="3003804" y="374141"/>
                  </a:lnTo>
                  <a:lnTo>
                    <a:pt x="2629662" y="748284"/>
                  </a:lnTo>
                  <a:lnTo>
                    <a:pt x="0" y="748284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49597" y="2172461"/>
            <a:ext cx="1106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Stifte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selskap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1226" y="1915414"/>
            <a:ext cx="3504565" cy="807085"/>
            <a:chOff x="411226" y="1915414"/>
            <a:chExt cx="3504565" cy="807085"/>
          </a:xfrm>
        </p:grpSpPr>
        <p:sp>
          <p:nvSpPr>
            <p:cNvPr id="23" name="object 23"/>
            <p:cNvSpPr/>
            <p:nvPr/>
          </p:nvSpPr>
          <p:spPr>
            <a:xfrm>
              <a:off x="440436" y="1944624"/>
              <a:ext cx="3446145" cy="748665"/>
            </a:xfrm>
            <a:custGeom>
              <a:avLst/>
              <a:gdLst/>
              <a:ahLst/>
              <a:cxnLst/>
              <a:rect l="l" t="t" r="r" b="b"/>
              <a:pathLst>
                <a:path w="3446145" h="748664">
                  <a:moveTo>
                    <a:pt x="3071622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3071622" y="748284"/>
                  </a:lnTo>
                  <a:lnTo>
                    <a:pt x="3445764" y="374141"/>
                  </a:lnTo>
                  <a:lnTo>
                    <a:pt x="307162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436" y="1944624"/>
              <a:ext cx="3446145" cy="748665"/>
            </a:xfrm>
            <a:custGeom>
              <a:avLst/>
              <a:gdLst/>
              <a:ahLst/>
              <a:cxnLst/>
              <a:rect l="l" t="t" r="r" b="b"/>
              <a:pathLst>
                <a:path w="3446145" h="748664">
                  <a:moveTo>
                    <a:pt x="0" y="0"/>
                  </a:moveTo>
                  <a:lnTo>
                    <a:pt x="3071622" y="0"/>
                  </a:lnTo>
                  <a:lnTo>
                    <a:pt x="3445764" y="374141"/>
                  </a:lnTo>
                  <a:lnTo>
                    <a:pt x="3071622" y="748284"/>
                  </a:lnTo>
                  <a:lnTo>
                    <a:pt x="0" y="748284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1225" y="2050542"/>
            <a:ext cx="2235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Idé –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undersøke,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planlegge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1225" y="2294381"/>
            <a:ext cx="964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definere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97397" y="3530853"/>
            <a:ext cx="3966210" cy="805180"/>
            <a:chOff x="5597397" y="3530853"/>
            <a:chExt cx="3966210" cy="805180"/>
          </a:xfrm>
        </p:grpSpPr>
        <p:sp>
          <p:nvSpPr>
            <p:cNvPr id="28" name="object 28"/>
            <p:cNvSpPr/>
            <p:nvPr/>
          </p:nvSpPr>
          <p:spPr>
            <a:xfrm>
              <a:off x="5626607" y="3560063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3534156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3534156" y="746760"/>
                  </a:lnTo>
                  <a:lnTo>
                    <a:pt x="3907536" y="373380"/>
                  </a:lnTo>
                  <a:lnTo>
                    <a:pt x="35341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26607" y="3560063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0" y="0"/>
                  </a:moveTo>
                  <a:lnTo>
                    <a:pt x="3534156" y="0"/>
                  </a:lnTo>
                  <a:lnTo>
                    <a:pt x="3907536" y="373380"/>
                  </a:lnTo>
                  <a:lnTo>
                    <a:pt x="3534156" y="746760"/>
                  </a:lnTo>
                  <a:lnTo>
                    <a:pt x="0" y="74676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647180" y="3665982"/>
            <a:ext cx="1680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Søke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serverings-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8995" y="3910076"/>
            <a:ext cx="157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skjenkebevilling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54070" y="3539997"/>
            <a:ext cx="3062605" cy="805180"/>
            <a:chOff x="3354070" y="3539997"/>
            <a:chExt cx="3062605" cy="805180"/>
          </a:xfrm>
        </p:grpSpPr>
        <p:sp>
          <p:nvSpPr>
            <p:cNvPr id="33" name="object 33"/>
            <p:cNvSpPr/>
            <p:nvPr/>
          </p:nvSpPr>
          <p:spPr>
            <a:xfrm>
              <a:off x="3383280" y="3569207"/>
              <a:ext cx="3004185" cy="746760"/>
            </a:xfrm>
            <a:custGeom>
              <a:avLst/>
              <a:gdLst/>
              <a:ahLst/>
              <a:cxnLst/>
              <a:rect l="l" t="t" r="r" b="b"/>
              <a:pathLst>
                <a:path w="3004185" h="746760">
                  <a:moveTo>
                    <a:pt x="2630424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2630424" y="746759"/>
                  </a:lnTo>
                  <a:lnTo>
                    <a:pt x="3003804" y="373379"/>
                  </a:lnTo>
                  <a:lnTo>
                    <a:pt x="263042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83280" y="3569207"/>
              <a:ext cx="3004185" cy="746760"/>
            </a:xfrm>
            <a:custGeom>
              <a:avLst/>
              <a:gdLst/>
              <a:ahLst/>
              <a:cxnLst/>
              <a:rect l="l" t="t" r="r" b="b"/>
              <a:pathLst>
                <a:path w="3004185" h="746760">
                  <a:moveTo>
                    <a:pt x="0" y="0"/>
                  </a:moveTo>
                  <a:lnTo>
                    <a:pt x="2630424" y="0"/>
                  </a:lnTo>
                  <a:lnTo>
                    <a:pt x="3003804" y="373379"/>
                  </a:lnTo>
                  <a:lnTo>
                    <a:pt x="2630424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10914" y="3674745"/>
            <a:ext cx="1419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Ta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kunnskaps-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10914" y="3918280"/>
            <a:ext cx="1357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etablererprøven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97397" y="5120385"/>
            <a:ext cx="3966210" cy="805180"/>
            <a:chOff x="5597397" y="5120385"/>
            <a:chExt cx="3966210" cy="805180"/>
          </a:xfrm>
        </p:grpSpPr>
        <p:sp>
          <p:nvSpPr>
            <p:cNvPr id="38" name="object 38"/>
            <p:cNvSpPr/>
            <p:nvPr/>
          </p:nvSpPr>
          <p:spPr>
            <a:xfrm>
              <a:off x="5626607" y="5149595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3534156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3534156" y="746759"/>
                  </a:lnTo>
                  <a:lnTo>
                    <a:pt x="3907536" y="373379"/>
                  </a:lnTo>
                  <a:lnTo>
                    <a:pt x="35341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6607" y="5149595"/>
              <a:ext cx="3907790" cy="746760"/>
            </a:xfrm>
            <a:custGeom>
              <a:avLst/>
              <a:gdLst/>
              <a:ahLst/>
              <a:cxnLst/>
              <a:rect l="l" t="t" r="r" b="b"/>
              <a:pathLst>
                <a:path w="3907790" h="746760">
                  <a:moveTo>
                    <a:pt x="0" y="0"/>
                  </a:moveTo>
                  <a:lnTo>
                    <a:pt x="3534156" y="0"/>
                  </a:lnTo>
                  <a:lnTo>
                    <a:pt x="3907536" y="373379"/>
                  </a:lnTo>
                  <a:lnTo>
                    <a:pt x="3534156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20382" y="5255133"/>
            <a:ext cx="1487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Periodiske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rutiner  og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kontroller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1226" y="3539997"/>
            <a:ext cx="3504565" cy="805180"/>
            <a:chOff x="411226" y="3539997"/>
            <a:chExt cx="3504565" cy="805180"/>
          </a:xfrm>
        </p:grpSpPr>
        <p:sp>
          <p:nvSpPr>
            <p:cNvPr id="42" name="object 42"/>
            <p:cNvSpPr/>
            <p:nvPr/>
          </p:nvSpPr>
          <p:spPr>
            <a:xfrm>
              <a:off x="440436" y="3569207"/>
              <a:ext cx="3446145" cy="746760"/>
            </a:xfrm>
            <a:custGeom>
              <a:avLst/>
              <a:gdLst/>
              <a:ahLst/>
              <a:cxnLst/>
              <a:rect l="l" t="t" r="r" b="b"/>
              <a:pathLst>
                <a:path w="3446145" h="746760">
                  <a:moveTo>
                    <a:pt x="3072384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3072384" y="746759"/>
                  </a:lnTo>
                  <a:lnTo>
                    <a:pt x="3445764" y="373379"/>
                  </a:lnTo>
                  <a:lnTo>
                    <a:pt x="307238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0436" y="3569207"/>
              <a:ext cx="3446145" cy="746760"/>
            </a:xfrm>
            <a:custGeom>
              <a:avLst/>
              <a:gdLst/>
              <a:ahLst/>
              <a:cxnLst/>
              <a:rect l="l" t="t" r="r" b="b"/>
              <a:pathLst>
                <a:path w="3446145" h="746760">
                  <a:moveTo>
                    <a:pt x="0" y="0"/>
                  </a:moveTo>
                  <a:lnTo>
                    <a:pt x="3072384" y="0"/>
                  </a:lnTo>
                  <a:lnTo>
                    <a:pt x="3445764" y="373379"/>
                  </a:lnTo>
                  <a:lnTo>
                    <a:pt x="3072384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1225" y="3674745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Velge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1225" y="3918280"/>
            <a:ext cx="115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internkontroll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4801" y="5120385"/>
            <a:ext cx="3302000" cy="805180"/>
            <a:chOff x="3114801" y="5120385"/>
            <a:chExt cx="3302000" cy="805180"/>
          </a:xfrm>
        </p:grpSpPr>
        <p:sp>
          <p:nvSpPr>
            <p:cNvPr id="47" name="object 47"/>
            <p:cNvSpPr/>
            <p:nvPr/>
          </p:nvSpPr>
          <p:spPr>
            <a:xfrm>
              <a:off x="3144011" y="5149595"/>
              <a:ext cx="3243580" cy="746760"/>
            </a:xfrm>
            <a:custGeom>
              <a:avLst/>
              <a:gdLst/>
              <a:ahLst/>
              <a:cxnLst/>
              <a:rect l="l" t="t" r="r" b="b"/>
              <a:pathLst>
                <a:path w="3243579" h="746760">
                  <a:moveTo>
                    <a:pt x="2869691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2869691" y="746759"/>
                  </a:lnTo>
                  <a:lnTo>
                    <a:pt x="3243072" y="373379"/>
                  </a:lnTo>
                  <a:lnTo>
                    <a:pt x="286969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44011" y="5149595"/>
              <a:ext cx="3243580" cy="746760"/>
            </a:xfrm>
            <a:custGeom>
              <a:avLst/>
              <a:gdLst/>
              <a:ahLst/>
              <a:cxnLst/>
              <a:rect l="l" t="t" r="r" b="b"/>
              <a:pathLst>
                <a:path w="3243579" h="746760">
                  <a:moveTo>
                    <a:pt x="0" y="0"/>
                  </a:moveTo>
                  <a:lnTo>
                    <a:pt x="2869691" y="0"/>
                  </a:lnTo>
                  <a:lnTo>
                    <a:pt x="3243072" y="373379"/>
                  </a:lnTo>
                  <a:lnTo>
                    <a:pt x="2869691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36897" y="5255133"/>
            <a:ext cx="1049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Justere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tilpasse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drift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11226" y="5120385"/>
            <a:ext cx="3504565" cy="805180"/>
            <a:chOff x="411226" y="5120385"/>
            <a:chExt cx="3504565" cy="805180"/>
          </a:xfrm>
        </p:grpSpPr>
        <p:sp>
          <p:nvSpPr>
            <p:cNvPr id="51" name="object 51"/>
            <p:cNvSpPr/>
            <p:nvPr/>
          </p:nvSpPr>
          <p:spPr>
            <a:xfrm>
              <a:off x="440436" y="5149595"/>
              <a:ext cx="3446145" cy="746760"/>
            </a:xfrm>
            <a:custGeom>
              <a:avLst/>
              <a:gdLst/>
              <a:ahLst/>
              <a:cxnLst/>
              <a:rect l="l" t="t" r="r" b="b"/>
              <a:pathLst>
                <a:path w="3446145" h="746760">
                  <a:moveTo>
                    <a:pt x="3072384" y="0"/>
                  </a:moveTo>
                  <a:lnTo>
                    <a:pt x="0" y="0"/>
                  </a:lnTo>
                  <a:lnTo>
                    <a:pt x="0" y="746759"/>
                  </a:lnTo>
                  <a:lnTo>
                    <a:pt x="3072384" y="746759"/>
                  </a:lnTo>
                  <a:lnTo>
                    <a:pt x="3445764" y="373379"/>
                  </a:lnTo>
                  <a:lnTo>
                    <a:pt x="307238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0436" y="5149595"/>
              <a:ext cx="3446145" cy="746760"/>
            </a:xfrm>
            <a:custGeom>
              <a:avLst/>
              <a:gdLst/>
              <a:ahLst/>
              <a:cxnLst/>
              <a:rect l="l" t="t" r="r" b="b"/>
              <a:pathLst>
                <a:path w="3446145" h="746760">
                  <a:moveTo>
                    <a:pt x="0" y="0"/>
                  </a:moveTo>
                  <a:lnTo>
                    <a:pt x="3072384" y="0"/>
                  </a:lnTo>
                  <a:lnTo>
                    <a:pt x="3445764" y="373379"/>
                  </a:lnTo>
                  <a:lnTo>
                    <a:pt x="3072384" y="746759"/>
                  </a:lnTo>
                  <a:lnTo>
                    <a:pt x="0" y="746759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11225" y="5255133"/>
            <a:ext cx="1348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Registrering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hos  Mattilsynet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94945" y="1528572"/>
            <a:ext cx="11739245" cy="4018915"/>
            <a:chOff x="194945" y="1528572"/>
            <a:chExt cx="11739245" cy="4018915"/>
          </a:xfrm>
        </p:grpSpPr>
        <p:sp>
          <p:nvSpPr>
            <p:cNvPr id="55" name="object 55"/>
            <p:cNvSpPr/>
            <p:nvPr/>
          </p:nvSpPr>
          <p:spPr>
            <a:xfrm>
              <a:off x="198120" y="2322576"/>
              <a:ext cx="11732895" cy="1620520"/>
            </a:xfrm>
            <a:custGeom>
              <a:avLst/>
              <a:gdLst/>
              <a:ahLst/>
              <a:cxnLst/>
              <a:rect l="l" t="t" r="r" b="b"/>
              <a:pathLst>
                <a:path w="11732895" h="1620520">
                  <a:moveTo>
                    <a:pt x="11446764" y="0"/>
                  </a:moveTo>
                  <a:lnTo>
                    <a:pt x="11732514" y="4445"/>
                  </a:lnTo>
                </a:path>
                <a:path w="11732895" h="1620520">
                  <a:moveTo>
                    <a:pt x="11731752" y="4572"/>
                  </a:moveTo>
                  <a:lnTo>
                    <a:pt x="11731752" y="834644"/>
                  </a:lnTo>
                </a:path>
                <a:path w="11732895" h="1620520">
                  <a:moveTo>
                    <a:pt x="11732641" y="835151"/>
                  </a:moveTo>
                  <a:lnTo>
                    <a:pt x="0" y="835151"/>
                  </a:lnTo>
                </a:path>
                <a:path w="11732895" h="1620520">
                  <a:moveTo>
                    <a:pt x="7150" y="835151"/>
                  </a:moveTo>
                  <a:lnTo>
                    <a:pt x="0" y="1620266"/>
                  </a:lnTo>
                </a:path>
              </a:pathLst>
            </a:custGeom>
            <a:ln w="6096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8120" y="3904488"/>
              <a:ext cx="243573" cy="7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8120" y="3889248"/>
              <a:ext cx="11732895" cy="1620520"/>
            </a:xfrm>
            <a:custGeom>
              <a:avLst/>
              <a:gdLst/>
              <a:ahLst/>
              <a:cxnLst/>
              <a:rect l="l" t="t" r="r" b="b"/>
              <a:pathLst>
                <a:path w="11732895" h="1620520">
                  <a:moveTo>
                    <a:pt x="11446764" y="0"/>
                  </a:moveTo>
                  <a:lnTo>
                    <a:pt x="11732514" y="4444"/>
                  </a:lnTo>
                </a:path>
                <a:path w="11732895" h="1620520">
                  <a:moveTo>
                    <a:pt x="11731752" y="4571"/>
                  </a:moveTo>
                  <a:lnTo>
                    <a:pt x="11731752" y="834644"/>
                  </a:lnTo>
                </a:path>
                <a:path w="11732895" h="1620520">
                  <a:moveTo>
                    <a:pt x="11732641" y="835151"/>
                  </a:moveTo>
                  <a:lnTo>
                    <a:pt x="0" y="835151"/>
                  </a:lnTo>
                </a:path>
                <a:path w="11732895" h="1620520">
                  <a:moveTo>
                    <a:pt x="7150" y="835151"/>
                  </a:moveTo>
                  <a:lnTo>
                    <a:pt x="0" y="1620265"/>
                  </a:lnTo>
                </a:path>
              </a:pathLst>
            </a:custGeom>
            <a:ln w="6096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8120" y="5471160"/>
              <a:ext cx="243573" cy="7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6729" y="1547622"/>
              <a:ext cx="769620" cy="353695"/>
            </a:xfrm>
            <a:custGeom>
              <a:avLst/>
              <a:gdLst/>
              <a:ahLst/>
              <a:cxnLst/>
              <a:rect l="l" t="t" r="r" b="b"/>
              <a:pathLst>
                <a:path w="769619" h="353694">
                  <a:moveTo>
                    <a:pt x="0" y="0"/>
                  </a:moveTo>
                  <a:lnTo>
                    <a:pt x="592836" y="0"/>
                  </a:lnTo>
                  <a:lnTo>
                    <a:pt x="769620" y="176783"/>
                  </a:lnTo>
                  <a:lnTo>
                    <a:pt x="592836" y="353567"/>
                  </a:lnTo>
                  <a:lnTo>
                    <a:pt x="0" y="35356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12114" y="1592961"/>
            <a:ext cx="267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ør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97402" y="1547622"/>
            <a:ext cx="1836420" cy="353695"/>
          </a:xfrm>
          <a:custGeom>
            <a:avLst/>
            <a:gdLst/>
            <a:ahLst/>
            <a:cxnLst/>
            <a:rect l="l" t="t" r="r" b="b"/>
            <a:pathLst>
              <a:path w="1836420" h="353694">
                <a:moveTo>
                  <a:pt x="0" y="0"/>
                </a:moveTo>
                <a:lnTo>
                  <a:pt x="1659636" y="0"/>
                </a:lnTo>
                <a:lnTo>
                  <a:pt x="1836420" y="176783"/>
                </a:lnTo>
                <a:lnTo>
                  <a:pt x="1659636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877817" y="1592961"/>
            <a:ext cx="1184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Etablere</a:t>
            </a:r>
            <a:r>
              <a:rPr sz="1400" b="1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bedrift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618738" y="4772405"/>
            <a:ext cx="2009139" cy="353695"/>
          </a:xfrm>
          <a:custGeom>
            <a:avLst/>
            <a:gdLst/>
            <a:ahLst/>
            <a:cxnLst/>
            <a:rect l="l" t="t" r="r" b="b"/>
            <a:pathLst>
              <a:path w="2009139" h="353695">
                <a:moveTo>
                  <a:pt x="0" y="0"/>
                </a:moveTo>
                <a:lnTo>
                  <a:pt x="1831848" y="0"/>
                </a:lnTo>
                <a:lnTo>
                  <a:pt x="2008632" y="176784"/>
                </a:lnTo>
                <a:lnTo>
                  <a:pt x="183184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744595" y="4818634"/>
            <a:ext cx="1668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 drift</a:t>
            </a:r>
            <a:r>
              <a:rPr sz="14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(hendelsesstyrt)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16573" y="4772405"/>
            <a:ext cx="3418840" cy="353695"/>
          </a:xfrm>
          <a:custGeom>
            <a:avLst/>
            <a:gdLst/>
            <a:ahLst/>
            <a:cxnLst/>
            <a:rect l="l" t="t" r="r" b="b"/>
            <a:pathLst>
              <a:path w="3418840" h="353695">
                <a:moveTo>
                  <a:pt x="0" y="0"/>
                </a:moveTo>
                <a:lnTo>
                  <a:pt x="3241548" y="0"/>
                </a:lnTo>
                <a:lnTo>
                  <a:pt x="3418331" y="176784"/>
                </a:lnTo>
                <a:lnTo>
                  <a:pt x="324154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240271" y="4818634"/>
            <a:ext cx="3084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4536A"/>
                </a:solidFill>
                <a:latin typeface="Calibri"/>
                <a:cs typeface="Calibri"/>
              </a:rPr>
              <a:t>Første 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syklus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(plikt- og </a:t>
            </a:r>
            <a:r>
              <a:rPr sz="1400" b="1" spc="-5" dirty="0">
                <a:solidFill>
                  <a:srgbClr val="44536A"/>
                </a:solidFill>
                <a:latin typeface="Calibri"/>
                <a:cs typeface="Calibri"/>
              </a:rPr>
              <a:t>datostyrte</a:t>
            </a:r>
            <a:r>
              <a:rPr sz="1400" b="1" spc="-13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rutiner)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498754" y="814197"/>
            <a:ext cx="3804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Fasene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og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stegene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</a:t>
            </a:r>
            <a:r>
              <a:rPr sz="2200" b="1" u="none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brukerreisen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2340864"/>
            <a:ext cx="1091565" cy="1670685"/>
          </a:xfrm>
          <a:custGeom>
            <a:avLst/>
            <a:gdLst/>
            <a:ahLst/>
            <a:cxnLst/>
            <a:rect l="l" t="t" r="r" b="b"/>
            <a:pathLst>
              <a:path w="1091565" h="1670685">
                <a:moveTo>
                  <a:pt x="1091184" y="0"/>
                </a:moveTo>
                <a:lnTo>
                  <a:pt x="0" y="0"/>
                </a:lnTo>
                <a:lnTo>
                  <a:pt x="0" y="1670304"/>
                </a:lnTo>
                <a:lnTo>
                  <a:pt x="1091184" y="1670304"/>
                </a:lnTo>
                <a:lnTo>
                  <a:pt x="1091184" y="0"/>
                </a:lnTo>
                <a:close/>
              </a:path>
            </a:pathLst>
          </a:custGeom>
          <a:solidFill>
            <a:srgbClr val="AEABAB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958" y="2650440"/>
            <a:ext cx="254000" cy="1053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latin typeface="Calibri"/>
                <a:cs typeface="Calibri"/>
              </a:rPr>
              <a:t>Oppl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else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011" y="4114800"/>
            <a:ext cx="12001500" cy="1670685"/>
            <a:chOff x="96011" y="4114800"/>
            <a:chExt cx="12001500" cy="1670685"/>
          </a:xfrm>
        </p:grpSpPr>
        <p:sp>
          <p:nvSpPr>
            <p:cNvPr id="5" name="object 5"/>
            <p:cNvSpPr/>
            <p:nvPr/>
          </p:nvSpPr>
          <p:spPr>
            <a:xfrm>
              <a:off x="1187195" y="4114800"/>
              <a:ext cx="2893060" cy="1670685"/>
            </a:xfrm>
            <a:custGeom>
              <a:avLst/>
              <a:gdLst/>
              <a:ahLst/>
              <a:cxnLst/>
              <a:rect l="l" t="t" r="r" b="b"/>
              <a:pathLst>
                <a:path w="2893060" h="1670685">
                  <a:moveTo>
                    <a:pt x="0" y="1670303"/>
                  </a:moveTo>
                  <a:lnTo>
                    <a:pt x="2892552" y="1670303"/>
                  </a:lnTo>
                  <a:lnTo>
                    <a:pt x="2892552" y="0"/>
                  </a:lnTo>
                  <a:lnTo>
                    <a:pt x="0" y="0"/>
                  </a:lnTo>
                  <a:lnTo>
                    <a:pt x="0" y="1670303"/>
                  </a:lnTo>
                  <a:close/>
                </a:path>
              </a:pathLst>
            </a:custGeom>
            <a:solidFill>
              <a:srgbClr val="DEEBF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11" y="4114800"/>
              <a:ext cx="1091565" cy="1670685"/>
            </a:xfrm>
            <a:custGeom>
              <a:avLst/>
              <a:gdLst/>
              <a:ahLst/>
              <a:cxnLst/>
              <a:rect l="l" t="t" r="r" b="b"/>
              <a:pathLst>
                <a:path w="1091565" h="1670685">
                  <a:moveTo>
                    <a:pt x="1091184" y="0"/>
                  </a:moveTo>
                  <a:lnTo>
                    <a:pt x="0" y="0"/>
                  </a:lnTo>
                  <a:lnTo>
                    <a:pt x="0" y="1670303"/>
                  </a:lnTo>
                  <a:lnTo>
                    <a:pt x="1091184" y="1670303"/>
                  </a:lnTo>
                  <a:lnTo>
                    <a:pt x="1091184" y="0"/>
                  </a:lnTo>
                  <a:close/>
                </a:path>
              </a:pathLst>
            </a:custGeom>
            <a:solidFill>
              <a:srgbClr val="BCD6ED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948" y="4114799"/>
              <a:ext cx="7941945" cy="1670685"/>
            </a:xfrm>
            <a:custGeom>
              <a:avLst/>
              <a:gdLst/>
              <a:ahLst/>
              <a:cxnLst/>
              <a:rect l="l" t="t" r="r" b="b"/>
              <a:pathLst>
                <a:path w="7941945" h="1670685">
                  <a:moveTo>
                    <a:pt x="5425440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5425440" y="1670304"/>
                  </a:lnTo>
                  <a:lnTo>
                    <a:pt x="5425440" y="0"/>
                  </a:lnTo>
                  <a:close/>
                </a:path>
                <a:path w="7941945" h="1670685">
                  <a:moveTo>
                    <a:pt x="7941564" y="0"/>
                  </a:moveTo>
                  <a:lnTo>
                    <a:pt x="5501640" y="0"/>
                  </a:lnTo>
                  <a:lnTo>
                    <a:pt x="5501640" y="1670304"/>
                  </a:lnTo>
                  <a:lnTo>
                    <a:pt x="7941564" y="1670304"/>
                  </a:lnTo>
                  <a:lnTo>
                    <a:pt x="7941564" y="0"/>
                  </a:lnTo>
                  <a:close/>
                </a:path>
              </a:pathLst>
            </a:custGeom>
            <a:solidFill>
              <a:srgbClr val="DEEBF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958" y="4592348"/>
            <a:ext cx="254000" cy="721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70203" y="1263396"/>
            <a:ext cx="11231880" cy="4639945"/>
            <a:chOff x="870203" y="1263396"/>
            <a:chExt cx="11231880" cy="4639945"/>
          </a:xfrm>
        </p:grpSpPr>
        <p:sp>
          <p:nvSpPr>
            <p:cNvPr id="10" name="object 10"/>
            <p:cNvSpPr/>
            <p:nvPr/>
          </p:nvSpPr>
          <p:spPr>
            <a:xfrm>
              <a:off x="883919" y="2439924"/>
              <a:ext cx="268224" cy="268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3919" y="3041903"/>
              <a:ext cx="268224" cy="268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0203" y="3643884"/>
              <a:ext cx="281940" cy="280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7195" y="2340863"/>
              <a:ext cx="2893060" cy="1670685"/>
            </a:xfrm>
            <a:custGeom>
              <a:avLst/>
              <a:gdLst/>
              <a:ahLst/>
              <a:cxnLst/>
              <a:rect l="l" t="t" r="r" b="b"/>
              <a:pathLst>
                <a:path w="2893060" h="1670685">
                  <a:moveTo>
                    <a:pt x="0" y="1670304"/>
                  </a:moveTo>
                  <a:lnTo>
                    <a:pt x="2892552" y="1670304"/>
                  </a:lnTo>
                  <a:lnTo>
                    <a:pt x="2892552" y="0"/>
                  </a:lnTo>
                  <a:lnTo>
                    <a:pt x="0" y="0"/>
                  </a:lnTo>
                  <a:lnTo>
                    <a:pt x="0" y="1670304"/>
                  </a:lnTo>
                  <a:close/>
                </a:path>
              </a:pathLst>
            </a:custGeom>
            <a:solidFill>
              <a:srgbClr val="E7E6E6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2143" y="2575560"/>
              <a:ext cx="2927985" cy="1202690"/>
            </a:xfrm>
            <a:custGeom>
              <a:avLst/>
              <a:gdLst/>
              <a:ahLst/>
              <a:cxnLst/>
              <a:rect l="l" t="t" r="r" b="b"/>
              <a:pathLst>
                <a:path w="2927985" h="1202689">
                  <a:moveTo>
                    <a:pt x="0" y="0"/>
                  </a:moveTo>
                  <a:lnTo>
                    <a:pt x="2927604" y="0"/>
                  </a:lnTo>
                </a:path>
                <a:path w="2927985" h="1202689">
                  <a:moveTo>
                    <a:pt x="0" y="609600"/>
                  </a:moveTo>
                  <a:lnTo>
                    <a:pt x="2927604" y="609600"/>
                  </a:lnTo>
                </a:path>
                <a:path w="2927985" h="1202689">
                  <a:moveTo>
                    <a:pt x="0" y="1202435"/>
                  </a:moveTo>
                  <a:lnTo>
                    <a:pt x="2927604" y="12024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761" y="4197858"/>
              <a:ext cx="539750" cy="541020"/>
            </a:xfrm>
            <a:custGeom>
              <a:avLst/>
              <a:gdLst/>
              <a:ahLst/>
              <a:cxnLst/>
              <a:rect l="l" t="t" r="r" b="b"/>
              <a:pathLst>
                <a:path w="539750" h="541020">
                  <a:moveTo>
                    <a:pt x="0" y="270510"/>
                  </a:moveTo>
                  <a:lnTo>
                    <a:pt x="4346" y="221897"/>
                  </a:lnTo>
                  <a:lnTo>
                    <a:pt x="16876" y="176139"/>
                  </a:lnTo>
                  <a:lnTo>
                    <a:pt x="36829" y="133999"/>
                  </a:lnTo>
                  <a:lnTo>
                    <a:pt x="63443" y="96243"/>
                  </a:lnTo>
                  <a:lnTo>
                    <a:pt x="95955" y="63635"/>
                  </a:lnTo>
                  <a:lnTo>
                    <a:pt x="133603" y="36942"/>
                  </a:lnTo>
                  <a:lnTo>
                    <a:pt x="175626" y="16929"/>
                  </a:lnTo>
                  <a:lnTo>
                    <a:pt x="221262" y="4359"/>
                  </a:lnTo>
                  <a:lnTo>
                    <a:pt x="269748" y="0"/>
                  </a:lnTo>
                  <a:lnTo>
                    <a:pt x="318233" y="4359"/>
                  </a:lnTo>
                  <a:lnTo>
                    <a:pt x="363869" y="16929"/>
                  </a:lnTo>
                  <a:lnTo>
                    <a:pt x="405891" y="36942"/>
                  </a:lnTo>
                  <a:lnTo>
                    <a:pt x="443540" y="63635"/>
                  </a:lnTo>
                  <a:lnTo>
                    <a:pt x="476052" y="96243"/>
                  </a:lnTo>
                  <a:lnTo>
                    <a:pt x="502665" y="133999"/>
                  </a:lnTo>
                  <a:lnTo>
                    <a:pt x="522619" y="176139"/>
                  </a:lnTo>
                  <a:lnTo>
                    <a:pt x="535149" y="221897"/>
                  </a:lnTo>
                  <a:lnTo>
                    <a:pt x="539495" y="270510"/>
                  </a:lnTo>
                  <a:lnTo>
                    <a:pt x="535149" y="319122"/>
                  </a:lnTo>
                  <a:lnTo>
                    <a:pt x="522619" y="364880"/>
                  </a:lnTo>
                  <a:lnTo>
                    <a:pt x="502665" y="407020"/>
                  </a:lnTo>
                  <a:lnTo>
                    <a:pt x="476052" y="444776"/>
                  </a:lnTo>
                  <a:lnTo>
                    <a:pt x="443540" y="477384"/>
                  </a:lnTo>
                  <a:lnTo>
                    <a:pt x="405891" y="504077"/>
                  </a:lnTo>
                  <a:lnTo>
                    <a:pt x="363869" y="524090"/>
                  </a:lnTo>
                  <a:lnTo>
                    <a:pt x="318233" y="536660"/>
                  </a:lnTo>
                  <a:lnTo>
                    <a:pt x="269748" y="541020"/>
                  </a:lnTo>
                  <a:lnTo>
                    <a:pt x="221262" y="536660"/>
                  </a:lnTo>
                  <a:lnTo>
                    <a:pt x="175626" y="524090"/>
                  </a:lnTo>
                  <a:lnTo>
                    <a:pt x="133603" y="504077"/>
                  </a:lnTo>
                  <a:lnTo>
                    <a:pt x="95955" y="477384"/>
                  </a:lnTo>
                  <a:lnTo>
                    <a:pt x="63443" y="444776"/>
                  </a:lnTo>
                  <a:lnTo>
                    <a:pt x="36829" y="407020"/>
                  </a:lnTo>
                  <a:lnTo>
                    <a:pt x="16876" y="364880"/>
                  </a:lnTo>
                  <a:lnTo>
                    <a:pt x="4346" y="319122"/>
                  </a:lnTo>
                  <a:lnTo>
                    <a:pt x="0" y="270510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55947" y="2340863"/>
              <a:ext cx="5425440" cy="1670685"/>
            </a:xfrm>
            <a:custGeom>
              <a:avLst/>
              <a:gdLst/>
              <a:ahLst/>
              <a:cxnLst/>
              <a:rect l="l" t="t" r="r" b="b"/>
              <a:pathLst>
                <a:path w="5425440" h="1670685">
                  <a:moveTo>
                    <a:pt x="0" y="1670304"/>
                  </a:moveTo>
                  <a:lnTo>
                    <a:pt x="5425440" y="1670304"/>
                  </a:lnTo>
                  <a:lnTo>
                    <a:pt x="5425440" y="0"/>
                  </a:lnTo>
                  <a:lnTo>
                    <a:pt x="0" y="0"/>
                  </a:lnTo>
                  <a:lnTo>
                    <a:pt x="0" y="1670304"/>
                  </a:lnTo>
                  <a:close/>
                </a:path>
              </a:pathLst>
            </a:custGeom>
            <a:solidFill>
              <a:srgbClr val="E7E6E6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55947" y="2575560"/>
              <a:ext cx="5425440" cy="1202690"/>
            </a:xfrm>
            <a:custGeom>
              <a:avLst/>
              <a:gdLst/>
              <a:ahLst/>
              <a:cxnLst/>
              <a:rect l="l" t="t" r="r" b="b"/>
              <a:pathLst>
                <a:path w="5425440" h="1202689">
                  <a:moveTo>
                    <a:pt x="0" y="0"/>
                  </a:moveTo>
                  <a:lnTo>
                    <a:pt x="5425440" y="0"/>
                  </a:lnTo>
                </a:path>
                <a:path w="5425440" h="1202689">
                  <a:moveTo>
                    <a:pt x="0" y="609600"/>
                  </a:moveTo>
                  <a:lnTo>
                    <a:pt x="5425440" y="609600"/>
                  </a:lnTo>
                </a:path>
                <a:path w="5425440" h="1202689">
                  <a:moveTo>
                    <a:pt x="0" y="1202435"/>
                  </a:moveTo>
                  <a:lnTo>
                    <a:pt x="5425440" y="12024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57587" y="2340863"/>
              <a:ext cx="2440305" cy="1670685"/>
            </a:xfrm>
            <a:custGeom>
              <a:avLst/>
              <a:gdLst/>
              <a:ahLst/>
              <a:cxnLst/>
              <a:rect l="l" t="t" r="r" b="b"/>
              <a:pathLst>
                <a:path w="2440304" h="1670685">
                  <a:moveTo>
                    <a:pt x="0" y="1670304"/>
                  </a:moveTo>
                  <a:lnTo>
                    <a:pt x="2439924" y="1670304"/>
                  </a:lnTo>
                  <a:lnTo>
                    <a:pt x="2439924" y="0"/>
                  </a:lnTo>
                  <a:lnTo>
                    <a:pt x="0" y="0"/>
                  </a:lnTo>
                  <a:lnTo>
                    <a:pt x="0" y="1670304"/>
                  </a:lnTo>
                  <a:close/>
                </a:path>
              </a:pathLst>
            </a:custGeom>
            <a:solidFill>
              <a:srgbClr val="E7E6E6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57587" y="2575560"/>
              <a:ext cx="2440940" cy="1202690"/>
            </a:xfrm>
            <a:custGeom>
              <a:avLst/>
              <a:gdLst/>
              <a:ahLst/>
              <a:cxnLst/>
              <a:rect l="l" t="t" r="r" b="b"/>
              <a:pathLst>
                <a:path w="2440940" h="1202689">
                  <a:moveTo>
                    <a:pt x="0" y="0"/>
                  </a:moveTo>
                  <a:lnTo>
                    <a:pt x="2440939" y="0"/>
                  </a:lnTo>
                </a:path>
                <a:path w="2440940" h="1202689">
                  <a:moveTo>
                    <a:pt x="0" y="609600"/>
                  </a:moveTo>
                  <a:lnTo>
                    <a:pt x="2440939" y="609600"/>
                  </a:lnTo>
                </a:path>
                <a:path w="2440940" h="1202689">
                  <a:moveTo>
                    <a:pt x="0" y="1202435"/>
                  </a:moveTo>
                  <a:lnTo>
                    <a:pt x="2440939" y="12024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19487" y="1301496"/>
              <a:ext cx="0" cy="4563745"/>
            </a:xfrm>
            <a:custGeom>
              <a:avLst/>
              <a:gdLst/>
              <a:ahLst/>
              <a:cxnLst/>
              <a:rect l="l" t="t" r="r" b="b"/>
              <a:pathLst>
                <a:path h="4563745">
                  <a:moveTo>
                    <a:pt x="0" y="0"/>
                  </a:moveTo>
                  <a:lnTo>
                    <a:pt x="0" y="456321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8650" y="760857"/>
            <a:ext cx="42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3996" y="1523237"/>
            <a:ext cx="141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7913" y="4987874"/>
            <a:ext cx="99441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Opprette </a:t>
            </a:r>
            <a:r>
              <a:rPr sz="1050" dirty="0">
                <a:latin typeface="Calibri"/>
                <a:cs typeface="Calibri"/>
              </a:rPr>
              <a:t>sperret  </a:t>
            </a:r>
            <a:r>
              <a:rPr sz="1050" spc="-5" dirty="0">
                <a:latin typeface="Calibri"/>
                <a:cs typeface="Calibri"/>
              </a:rPr>
              <a:t>konto </a:t>
            </a:r>
            <a:r>
              <a:rPr sz="1050" dirty="0">
                <a:latin typeface="Calibri"/>
                <a:cs typeface="Calibri"/>
              </a:rPr>
              <a:t>i banken</a:t>
            </a:r>
            <a:r>
              <a:rPr sz="1050" spc="-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og  overføre aksje-  </a:t>
            </a:r>
            <a:r>
              <a:rPr sz="1050" spc="-5" dirty="0">
                <a:latin typeface="Calibri"/>
                <a:cs typeface="Calibri"/>
              </a:rPr>
              <a:t>kapital.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00785" y="1263396"/>
            <a:ext cx="3536315" cy="4639945"/>
            <a:chOff x="1200785" y="1263396"/>
            <a:chExt cx="3536315" cy="4639945"/>
          </a:xfrm>
        </p:grpSpPr>
        <p:sp>
          <p:nvSpPr>
            <p:cNvPr id="25" name="object 25"/>
            <p:cNvSpPr/>
            <p:nvPr/>
          </p:nvSpPr>
          <p:spPr>
            <a:xfrm>
              <a:off x="1559052" y="4239768"/>
              <a:ext cx="470916" cy="470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9310" y="420395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30" y="133604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4" y="36830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7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6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5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5" y="405892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6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7" y="539496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4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30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81784" y="4520184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4">
                  <a:moveTo>
                    <a:pt x="0" y="0"/>
                  </a:moveTo>
                  <a:lnTo>
                    <a:pt x="0" y="44627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33600" y="4239768"/>
              <a:ext cx="470915" cy="470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48" y="1301496"/>
              <a:ext cx="0" cy="4563745"/>
            </a:xfrm>
            <a:custGeom>
              <a:avLst/>
              <a:gdLst/>
              <a:ahLst/>
              <a:cxnLst/>
              <a:rect l="l" t="t" r="r" b="b"/>
              <a:pathLst>
                <a:path h="4563745">
                  <a:moveTo>
                    <a:pt x="0" y="0"/>
                  </a:moveTo>
                  <a:lnTo>
                    <a:pt x="0" y="456321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3960" y="1769364"/>
              <a:ext cx="3529965" cy="0"/>
            </a:xfrm>
            <a:custGeom>
              <a:avLst/>
              <a:gdLst/>
              <a:ahLst/>
              <a:cxnLst/>
              <a:rect l="l" t="t" r="r" b="b"/>
              <a:pathLst>
                <a:path w="3529965">
                  <a:moveTo>
                    <a:pt x="0" y="0"/>
                  </a:moveTo>
                  <a:lnTo>
                    <a:pt x="3529711" y="0"/>
                  </a:lnTo>
                </a:path>
              </a:pathLst>
            </a:custGeom>
            <a:ln w="6096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68574" y="420395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30" y="133604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4" y="36830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1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5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5" y="405892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6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6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3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29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34767" y="4998211"/>
            <a:ext cx="100647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Motta bekreftelse  </a:t>
            </a:r>
            <a:r>
              <a:rPr sz="1050" dirty="0">
                <a:latin typeface="Calibri"/>
                <a:cs typeface="Calibri"/>
              </a:rPr>
              <a:t>på </a:t>
            </a:r>
            <a:r>
              <a:rPr sz="1050" spc="-5" dirty="0">
                <a:latin typeface="Calibri"/>
                <a:cs typeface="Calibri"/>
              </a:rPr>
              <a:t>innbetalt  aksjekapital.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48001" y="2378710"/>
            <a:ext cx="1524635" cy="2598420"/>
            <a:chOff x="2048001" y="2378710"/>
            <a:chExt cx="1524635" cy="2598420"/>
          </a:xfrm>
        </p:grpSpPr>
        <p:sp>
          <p:nvSpPr>
            <p:cNvPr id="34" name="object 34"/>
            <p:cNvSpPr/>
            <p:nvPr/>
          </p:nvSpPr>
          <p:spPr>
            <a:xfrm>
              <a:off x="3337559" y="4742688"/>
              <a:ext cx="0" cy="23114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0"/>
                  </a:moveTo>
                  <a:lnTo>
                    <a:pt x="0" y="230759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01339" y="4232148"/>
              <a:ext cx="470915" cy="470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55569" y="4436999"/>
              <a:ext cx="402590" cy="76200"/>
            </a:xfrm>
            <a:custGeom>
              <a:avLst/>
              <a:gdLst/>
              <a:ahLst/>
              <a:cxnLst/>
              <a:rect l="l" t="t" r="r" b="b"/>
              <a:pathLst>
                <a:path w="402589" h="76200">
                  <a:moveTo>
                    <a:pt x="326352" y="49477"/>
                  </a:moveTo>
                  <a:lnTo>
                    <a:pt x="326263" y="76200"/>
                  </a:lnTo>
                  <a:lnTo>
                    <a:pt x="380050" y="49530"/>
                  </a:lnTo>
                  <a:lnTo>
                    <a:pt x="339090" y="49530"/>
                  </a:lnTo>
                  <a:lnTo>
                    <a:pt x="326352" y="49477"/>
                  </a:lnTo>
                  <a:close/>
                </a:path>
                <a:path w="402589" h="76200">
                  <a:moveTo>
                    <a:pt x="326428" y="26617"/>
                  </a:moveTo>
                  <a:lnTo>
                    <a:pt x="326352" y="49477"/>
                  </a:lnTo>
                  <a:lnTo>
                    <a:pt x="339090" y="49530"/>
                  </a:lnTo>
                  <a:lnTo>
                    <a:pt x="339090" y="26669"/>
                  </a:lnTo>
                  <a:lnTo>
                    <a:pt x="326428" y="26617"/>
                  </a:lnTo>
                  <a:close/>
                </a:path>
                <a:path w="402589" h="76200">
                  <a:moveTo>
                    <a:pt x="326517" y="0"/>
                  </a:moveTo>
                  <a:lnTo>
                    <a:pt x="326428" y="26617"/>
                  </a:lnTo>
                  <a:lnTo>
                    <a:pt x="339090" y="26669"/>
                  </a:lnTo>
                  <a:lnTo>
                    <a:pt x="339090" y="49530"/>
                  </a:lnTo>
                  <a:lnTo>
                    <a:pt x="380050" y="49530"/>
                  </a:lnTo>
                  <a:lnTo>
                    <a:pt x="402590" y="38353"/>
                  </a:lnTo>
                  <a:lnTo>
                    <a:pt x="326517" y="0"/>
                  </a:lnTo>
                  <a:close/>
                </a:path>
                <a:path w="402589" h="76200">
                  <a:moveTo>
                    <a:pt x="0" y="25273"/>
                  </a:moveTo>
                  <a:lnTo>
                    <a:pt x="0" y="48132"/>
                  </a:lnTo>
                  <a:lnTo>
                    <a:pt x="326352" y="49477"/>
                  </a:lnTo>
                  <a:lnTo>
                    <a:pt x="326428" y="26617"/>
                  </a:lnTo>
                  <a:lnTo>
                    <a:pt x="0" y="2527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54351" y="2385060"/>
              <a:ext cx="1153795" cy="735965"/>
            </a:xfrm>
            <a:custGeom>
              <a:avLst/>
              <a:gdLst/>
              <a:ahLst/>
              <a:cxnLst/>
              <a:rect l="l" t="t" r="r" b="b"/>
              <a:pathLst>
                <a:path w="1153795" h="735964">
                  <a:moveTo>
                    <a:pt x="1153668" y="0"/>
                  </a:moveTo>
                  <a:lnTo>
                    <a:pt x="0" y="0"/>
                  </a:lnTo>
                  <a:lnTo>
                    <a:pt x="0" y="653795"/>
                  </a:lnTo>
                  <a:lnTo>
                    <a:pt x="192278" y="653795"/>
                  </a:lnTo>
                  <a:lnTo>
                    <a:pt x="336550" y="735456"/>
                  </a:lnTo>
                  <a:lnTo>
                    <a:pt x="480695" y="653795"/>
                  </a:lnTo>
                  <a:lnTo>
                    <a:pt x="1153668" y="653795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54351" y="2385060"/>
              <a:ext cx="1153795" cy="735965"/>
            </a:xfrm>
            <a:custGeom>
              <a:avLst/>
              <a:gdLst/>
              <a:ahLst/>
              <a:cxnLst/>
              <a:rect l="l" t="t" r="r" b="b"/>
              <a:pathLst>
                <a:path w="1153795" h="735964">
                  <a:moveTo>
                    <a:pt x="0" y="0"/>
                  </a:moveTo>
                  <a:lnTo>
                    <a:pt x="192278" y="0"/>
                  </a:lnTo>
                  <a:lnTo>
                    <a:pt x="480695" y="0"/>
                  </a:lnTo>
                  <a:lnTo>
                    <a:pt x="1153668" y="0"/>
                  </a:lnTo>
                  <a:lnTo>
                    <a:pt x="1153668" y="381380"/>
                  </a:lnTo>
                  <a:lnTo>
                    <a:pt x="1153668" y="544829"/>
                  </a:lnTo>
                  <a:lnTo>
                    <a:pt x="1153668" y="653795"/>
                  </a:lnTo>
                  <a:lnTo>
                    <a:pt x="480695" y="653795"/>
                  </a:lnTo>
                  <a:lnTo>
                    <a:pt x="336550" y="735456"/>
                  </a:lnTo>
                  <a:lnTo>
                    <a:pt x="192278" y="653795"/>
                  </a:lnTo>
                  <a:lnTo>
                    <a:pt x="0" y="653795"/>
                  </a:lnTo>
                  <a:lnTo>
                    <a:pt x="0" y="544829"/>
                  </a:lnTo>
                  <a:lnTo>
                    <a:pt x="0" y="3813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88539" y="2486405"/>
            <a:ext cx="68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Innbetaling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34616" y="2623820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aksjekapital går stort  sett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fint.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94816" y="2586227"/>
            <a:ext cx="3992879" cy="2176780"/>
            <a:chOff x="1194816" y="2586227"/>
            <a:chExt cx="3992879" cy="2176780"/>
          </a:xfrm>
        </p:grpSpPr>
        <p:sp>
          <p:nvSpPr>
            <p:cNvPr id="42" name="object 42"/>
            <p:cNvSpPr/>
            <p:nvPr/>
          </p:nvSpPr>
          <p:spPr>
            <a:xfrm>
              <a:off x="1761744" y="2586227"/>
              <a:ext cx="268224" cy="268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06246" y="4473701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297560" y="0"/>
                  </a:lnTo>
                </a:path>
              </a:pathLst>
            </a:custGeom>
            <a:ln w="2286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29150" y="420395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30" y="133604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4" y="36830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6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5" y="405892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6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6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3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29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338573" y="4998211"/>
            <a:ext cx="11188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Registrere</a:t>
            </a:r>
            <a:r>
              <a:rPr sz="1050" spc="-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selskapet</a:t>
            </a:r>
            <a:endParaRPr sz="105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på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altinn.no.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61915" y="4189476"/>
            <a:ext cx="2348865" cy="787400"/>
            <a:chOff x="4661915" y="4189476"/>
            <a:chExt cx="2348865" cy="787400"/>
          </a:xfrm>
        </p:grpSpPr>
        <p:sp>
          <p:nvSpPr>
            <p:cNvPr id="47" name="object 47"/>
            <p:cNvSpPr/>
            <p:nvPr/>
          </p:nvSpPr>
          <p:spPr>
            <a:xfrm>
              <a:off x="4898135" y="4742688"/>
              <a:ext cx="0" cy="23114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0"/>
                  </a:moveTo>
                  <a:lnTo>
                    <a:pt x="0" y="230759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1915" y="4232148"/>
              <a:ext cx="470915" cy="470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50329" y="4208526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8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3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29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10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8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2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6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10" y="539496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5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1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182614" y="5003038"/>
            <a:ext cx="107759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Mottar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firmaattest.  </a:t>
            </a:r>
            <a:r>
              <a:rPr sz="1050" dirty="0">
                <a:latin typeface="Calibri"/>
                <a:cs typeface="Calibri"/>
              </a:rPr>
              <a:t>Foretaket er </a:t>
            </a:r>
            <a:r>
              <a:rPr sz="1050" spc="-5" dirty="0">
                <a:latin typeface="Calibri"/>
                <a:cs typeface="Calibri"/>
              </a:rPr>
              <a:t>nå  registrert.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484620" y="4191000"/>
            <a:ext cx="2459990" cy="790575"/>
            <a:chOff x="6484620" y="4191000"/>
            <a:chExt cx="2459990" cy="790575"/>
          </a:xfrm>
        </p:grpSpPr>
        <p:sp>
          <p:nvSpPr>
            <p:cNvPr id="52" name="object 52"/>
            <p:cNvSpPr/>
            <p:nvPr/>
          </p:nvSpPr>
          <p:spPr>
            <a:xfrm>
              <a:off x="6720840" y="4747259"/>
              <a:ext cx="0" cy="23114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0"/>
                  </a:moveTo>
                  <a:lnTo>
                    <a:pt x="0" y="23075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84620" y="4236719"/>
              <a:ext cx="470916" cy="470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85810" y="421005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29" y="133603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3" y="36829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5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6" y="405891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2" y="502665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5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3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30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134350" y="5005196"/>
            <a:ext cx="104394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Sender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firmaattest  til banken for  åpning </a:t>
            </a:r>
            <a:r>
              <a:rPr sz="1050" dirty="0">
                <a:latin typeface="Calibri"/>
                <a:cs typeface="Calibri"/>
              </a:rPr>
              <a:t>av </a:t>
            </a:r>
            <a:r>
              <a:rPr sz="1050" spc="-5" dirty="0">
                <a:latin typeface="Calibri"/>
                <a:cs typeface="Calibri"/>
              </a:rPr>
              <a:t>sperret  konto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624834" y="2654554"/>
            <a:ext cx="5264785" cy="2328545"/>
            <a:chOff x="3624834" y="2654554"/>
            <a:chExt cx="5264785" cy="2328545"/>
          </a:xfrm>
        </p:grpSpPr>
        <p:sp>
          <p:nvSpPr>
            <p:cNvPr id="57" name="object 57"/>
            <p:cNvSpPr/>
            <p:nvPr/>
          </p:nvSpPr>
          <p:spPr>
            <a:xfrm>
              <a:off x="8654796" y="4748783"/>
              <a:ext cx="0" cy="23114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0"/>
                  </a:moveTo>
                  <a:lnTo>
                    <a:pt x="0" y="230759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18576" y="4239768"/>
              <a:ext cx="470916" cy="4709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24834" y="4437252"/>
              <a:ext cx="4761865" cy="81280"/>
            </a:xfrm>
            <a:custGeom>
              <a:avLst/>
              <a:gdLst/>
              <a:ahLst/>
              <a:cxnLst/>
              <a:rect l="l" t="t" r="r" b="b"/>
              <a:pathLst>
                <a:path w="4761865" h="81279">
                  <a:moveTo>
                    <a:pt x="968883" y="37973"/>
                  </a:moveTo>
                  <a:lnTo>
                    <a:pt x="946200" y="26670"/>
                  </a:lnTo>
                  <a:lnTo>
                    <a:pt x="892683" y="0"/>
                  </a:lnTo>
                  <a:lnTo>
                    <a:pt x="892683" y="26682"/>
                  </a:lnTo>
                  <a:lnTo>
                    <a:pt x="0" y="27559"/>
                  </a:lnTo>
                  <a:lnTo>
                    <a:pt x="0" y="50419"/>
                  </a:lnTo>
                  <a:lnTo>
                    <a:pt x="892683" y="49542"/>
                  </a:lnTo>
                  <a:lnTo>
                    <a:pt x="892683" y="76200"/>
                  </a:lnTo>
                  <a:lnTo>
                    <a:pt x="968883" y="37973"/>
                  </a:lnTo>
                  <a:close/>
                </a:path>
                <a:path w="4761865" h="81279">
                  <a:moveTo>
                    <a:pt x="2826893" y="41529"/>
                  </a:moveTo>
                  <a:lnTo>
                    <a:pt x="2750693" y="3302"/>
                  </a:lnTo>
                  <a:lnTo>
                    <a:pt x="2750642" y="29959"/>
                  </a:lnTo>
                  <a:lnTo>
                    <a:pt x="1577340" y="28067"/>
                  </a:lnTo>
                  <a:lnTo>
                    <a:pt x="1577340" y="50927"/>
                  </a:lnTo>
                  <a:lnTo>
                    <a:pt x="2750604" y="52819"/>
                  </a:lnTo>
                  <a:lnTo>
                    <a:pt x="2750566" y="79502"/>
                  </a:lnTo>
                  <a:lnTo>
                    <a:pt x="2804172" y="52832"/>
                  </a:lnTo>
                  <a:lnTo>
                    <a:pt x="2826893" y="41529"/>
                  </a:lnTo>
                  <a:close/>
                </a:path>
                <a:path w="4761865" h="81279">
                  <a:moveTo>
                    <a:pt x="4761484" y="42545"/>
                  </a:moveTo>
                  <a:lnTo>
                    <a:pt x="4738497" y="31115"/>
                  </a:lnTo>
                  <a:lnTo>
                    <a:pt x="4685157" y="4572"/>
                  </a:lnTo>
                  <a:lnTo>
                    <a:pt x="4685195" y="31127"/>
                  </a:lnTo>
                  <a:lnTo>
                    <a:pt x="3384804" y="32385"/>
                  </a:lnTo>
                  <a:lnTo>
                    <a:pt x="3384804" y="55245"/>
                  </a:lnTo>
                  <a:lnTo>
                    <a:pt x="4685233" y="53987"/>
                  </a:lnTo>
                  <a:lnTo>
                    <a:pt x="4685284" y="80772"/>
                  </a:lnTo>
                  <a:lnTo>
                    <a:pt x="4761484" y="4254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01896" y="2660904"/>
              <a:ext cx="1152525" cy="735965"/>
            </a:xfrm>
            <a:custGeom>
              <a:avLst/>
              <a:gdLst/>
              <a:ahLst/>
              <a:cxnLst/>
              <a:rect l="l" t="t" r="r" b="b"/>
              <a:pathLst>
                <a:path w="1152525" h="735964">
                  <a:moveTo>
                    <a:pt x="1152143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192024" y="653796"/>
                  </a:lnTo>
                  <a:lnTo>
                    <a:pt x="336041" y="735584"/>
                  </a:lnTo>
                  <a:lnTo>
                    <a:pt x="480059" y="653796"/>
                  </a:lnTo>
                  <a:lnTo>
                    <a:pt x="1152143" y="653796"/>
                  </a:lnTo>
                  <a:lnTo>
                    <a:pt x="1152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01896" y="2660904"/>
              <a:ext cx="1152525" cy="735965"/>
            </a:xfrm>
            <a:custGeom>
              <a:avLst/>
              <a:gdLst/>
              <a:ahLst/>
              <a:cxnLst/>
              <a:rect l="l" t="t" r="r" b="b"/>
              <a:pathLst>
                <a:path w="1152525" h="735964">
                  <a:moveTo>
                    <a:pt x="0" y="0"/>
                  </a:moveTo>
                  <a:lnTo>
                    <a:pt x="192024" y="0"/>
                  </a:lnTo>
                  <a:lnTo>
                    <a:pt x="480059" y="0"/>
                  </a:lnTo>
                  <a:lnTo>
                    <a:pt x="1152143" y="0"/>
                  </a:lnTo>
                  <a:lnTo>
                    <a:pt x="1152143" y="381381"/>
                  </a:lnTo>
                  <a:lnTo>
                    <a:pt x="1152143" y="544830"/>
                  </a:lnTo>
                  <a:lnTo>
                    <a:pt x="1152143" y="653796"/>
                  </a:lnTo>
                  <a:lnTo>
                    <a:pt x="480059" y="653796"/>
                  </a:lnTo>
                  <a:lnTo>
                    <a:pt x="336041" y="735584"/>
                  </a:lnTo>
                  <a:lnTo>
                    <a:pt x="192024" y="653796"/>
                  </a:lnTo>
                  <a:lnTo>
                    <a:pt x="0" y="653796"/>
                  </a:lnTo>
                  <a:lnTo>
                    <a:pt x="0" y="544830"/>
                  </a:lnTo>
                  <a:lnTo>
                    <a:pt x="0" y="38138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592828" y="2693365"/>
            <a:ext cx="972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Det er vanskelig </a:t>
            </a:r>
            <a:r>
              <a:rPr sz="900" dirty="0">
                <a:latin typeface="Calibri"/>
                <a:cs typeface="Calibri"/>
              </a:rPr>
              <a:t>å  </a:t>
            </a:r>
            <a:r>
              <a:rPr sz="900" spc="-5" dirty="0">
                <a:latin typeface="Calibri"/>
                <a:cs typeface="Calibri"/>
              </a:rPr>
              <a:t>vite </a:t>
            </a:r>
            <a:r>
              <a:rPr sz="900" dirty="0">
                <a:latin typeface="Calibri"/>
                <a:cs typeface="Calibri"/>
              </a:rPr>
              <a:t>om man  </a:t>
            </a:r>
            <a:r>
              <a:rPr sz="900" spc="-5" dirty="0">
                <a:latin typeface="Calibri"/>
                <a:cs typeface="Calibri"/>
              </a:rPr>
              <a:t>skal/kan registrere  seg som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mva-pliktig.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209288" y="2835910"/>
            <a:ext cx="3061970" cy="972819"/>
            <a:chOff x="4209288" y="2835910"/>
            <a:chExt cx="3061970" cy="972819"/>
          </a:xfrm>
        </p:grpSpPr>
        <p:sp>
          <p:nvSpPr>
            <p:cNvPr id="64" name="object 64"/>
            <p:cNvSpPr/>
            <p:nvPr/>
          </p:nvSpPr>
          <p:spPr>
            <a:xfrm>
              <a:off x="4209288" y="2862072"/>
              <a:ext cx="266700" cy="268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11239" y="2842260"/>
              <a:ext cx="1153795" cy="960119"/>
            </a:xfrm>
            <a:custGeom>
              <a:avLst/>
              <a:gdLst/>
              <a:ahLst/>
              <a:cxnLst/>
              <a:rect l="l" t="t" r="r" b="b"/>
              <a:pathLst>
                <a:path w="1153795" h="960120">
                  <a:moveTo>
                    <a:pt x="1153667" y="0"/>
                  </a:moveTo>
                  <a:lnTo>
                    <a:pt x="0" y="0"/>
                  </a:lnTo>
                  <a:lnTo>
                    <a:pt x="0" y="853439"/>
                  </a:lnTo>
                  <a:lnTo>
                    <a:pt x="192277" y="853439"/>
                  </a:lnTo>
                  <a:lnTo>
                    <a:pt x="336550" y="960119"/>
                  </a:lnTo>
                  <a:lnTo>
                    <a:pt x="480694" y="853439"/>
                  </a:lnTo>
                  <a:lnTo>
                    <a:pt x="1153667" y="853439"/>
                  </a:lnTo>
                  <a:lnTo>
                    <a:pt x="1153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11239" y="2842260"/>
              <a:ext cx="1153795" cy="960119"/>
            </a:xfrm>
            <a:custGeom>
              <a:avLst/>
              <a:gdLst/>
              <a:ahLst/>
              <a:cxnLst/>
              <a:rect l="l" t="t" r="r" b="b"/>
              <a:pathLst>
                <a:path w="1153795" h="960120">
                  <a:moveTo>
                    <a:pt x="0" y="0"/>
                  </a:moveTo>
                  <a:lnTo>
                    <a:pt x="192277" y="0"/>
                  </a:lnTo>
                  <a:lnTo>
                    <a:pt x="480694" y="0"/>
                  </a:lnTo>
                  <a:lnTo>
                    <a:pt x="1153667" y="0"/>
                  </a:lnTo>
                  <a:lnTo>
                    <a:pt x="1153667" y="497839"/>
                  </a:lnTo>
                  <a:lnTo>
                    <a:pt x="1153667" y="711200"/>
                  </a:lnTo>
                  <a:lnTo>
                    <a:pt x="1153667" y="853439"/>
                  </a:lnTo>
                  <a:lnTo>
                    <a:pt x="480694" y="853439"/>
                  </a:lnTo>
                  <a:lnTo>
                    <a:pt x="336550" y="960119"/>
                  </a:lnTo>
                  <a:lnTo>
                    <a:pt x="192277" y="853439"/>
                  </a:lnTo>
                  <a:lnTo>
                    <a:pt x="0" y="853439"/>
                  </a:lnTo>
                  <a:lnTo>
                    <a:pt x="0" y="711200"/>
                  </a:lnTo>
                  <a:lnTo>
                    <a:pt x="0" y="49783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191758" y="2838450"/>
            <a:ext cx="991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Ventet </a:t>
            </a:r>
            <a:r>
              <a:rPr sz="900" dirty="0">
                <a:latin typeface="Calibri"/>
                <a:cs typeface="Calibri"/>
              </a:rPr>
              <a:t>i </a:t>
            </a:r>
            <a:r>
              <a:rPr sz="900" spc="-5" dirty="0">
                <a:latin typeface="Calibri"/>
                <a:cs typeface="Calibri"/>
              </a:rPr>
              <a:t>seks uker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på  svar fra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brreg.</a:t>
            </a:r>
            <a:endParaRPr sz="9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Trodde ikke hun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17665" y="3249929"/>
            <a:ext cx="9417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kunne få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tilbakeført  </a:t>
            </a:r>
            <a:r>
              <a:rPr sz="900" dirty="0">
                <a:latin typeface="Calibri"/>
                <a:cs typeface="Calibri"/>
              </a:rPr>
              <a:t>mva, </a:t>
            </a:r>
            <a:r>
              <a:rPr sz="900" spc="-5" dirty="0">
                <a:latin typeface="Calibri"/>
                <a:cs typeface="Calibri"/>
              </a:rPr>
              <a:t>forsinket  oppstarten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812535" y="522477"/>
            <a:ext cx="6314440" cy="2865755"/>
            <a:chOff x="5812535" y="522477"/>
            <a:chExt cx="6314440" cy="2865755"/>
          </a:xfrm>
        </p:grpSpPr>
        <p:sp>
          <p:nvSpPr>
            <p:cNvPr id="70" name="object 70"/>
            <p:cNvSpPr/>
            <p:nvPr/>
          </p:nvSpPr>
          <p:spPr>
            <a:xfrm>
              <a:off x="5812535" y="3107435"/>
              <a:ext cx="281939" cy="280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60991" y="551687"/>
              <a:ext cx="2636520" cy="746760"/>
            </a:xfrm>
            <a:custGeom>
              <a:avLst/>
              <a:gdLst/>
              <a:ahLst/>
              <a:cxnLst/>
              <a:rect l="l" t="t" r="r" b="b"/>
              <a:pathLst>
                <a:path w="2636520" h="746760">
                  <a:moveTo>
                    <a:pt x="2263139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2263139" y="746760"/>
                  </a:lnTo>
                  <a:lnTo>
                    <a:pt x="2636519" y="373379"/>
                  </a:lnTo>
                  <a:lnTo>
                    <a:pt x="22631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60991" y="551687"/>
              <a:ext cx="2636520" cy="746760"/>
            </a:xfrm>
            <a:custGeom>
              <a:avLst/>
              <a:gdLst/>
              <a:ahLst/>
              <a:cxnLst/>
              <a:rect l="l" t="t" r="r" b="b"/>
              <a:pathLst>
                <a:path w="2636520" h="746760">
                  <a:moveTo>
                    <a:pt x="0" y="0"/>
                  </a:moveTo>
                  <a:lnTo>
                    <a:pt x="2263139" y="0"/>
                  </a:lnTo>
                  <a:lnTo>
                    <a:pt x="2636519" y="373379"/>
                  </a:lnTo>
                  <a:lnTo>
                    <a:pt x="2263139" y="746760"/>
                  </a:lnTo>
                  <a:lnTo>
                    <a:pt x="0" y="74676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9915906" y="622808"/>
            <a:ext cx="154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1800" b="0" u="none" spc="-20" dirty="0">
                <a:solidFill>
                  <a:srgbClr val="FFFFFF"/>
                </a:solidFill>
                <a:latin typeface="Calibri"/>
                <a:cs typeface="Calibri"/>
              </a:rPr>
              <a:t>Velge system</a:t>
            </a:r>
            <a:r>
              <a:rPr sz="1800" b="0" u="none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u="none" spc="-15" dirty="0">
                <a:solidFill>
                  <a:srgbClr val="FFFFFF"/>
                </a:solidFill>
                <a:latin typeface="Calibri"/>
                <a:cs typeface="Calibri"/>
              </a:rPr>
              <a:t>for  internkontroll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856990" y="524001"/>
            <a:ext cx="6125845" cy="807085"/>
            <a:chOff x="3856990" y="524001"/>
            <a:chExt cx="6125845" cy="807085"/>
          </a:xfrm>
        </p:grpSpPr>
        <p:sp>
          <p:nvSpPr>
            <p:cNvPr id="75" name="object 75"/>
            <p:cNvSpPr/>
            <p:nvPr/>
          </p:nvSpPr>
          <p:spPr>
            <a:xfrm>
              <a:off x="3886200" y="553211"/>
              <a:ext cx="6067425" cy="748665"/>
            </a:xfrm>
            <a:custGeom>
              <a:avLst/>
              <a:gdLst/>
              <a:ahLst/>
              <a:cxnLst/>
              <a:rect l="l" t="t" r="r" b="b"/>
              <a:pathLst>
                <a:path w="6067425" h="748665">
                  <a:moveTo>
                    <a:pt x="5692902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5692902" y="748284"/>
                  </a:lnTo>
                  <a:lnTo>
                    <a:pt x="6067044" y="374141"/>
                  </a:lnTo>
                  <a:lnTo>
                    <a:pt x="569290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86200" y="553211"/>
              <a:ext cx="6067425" cy="748665"/>
            </a:xfrm>
            <a:custGeom>
              <a:avLst/>
              <a:gdLst/>
              <a:ahLst/>
              <a:cxnLst/>
              <a:rect l="l" t="t" r="r" b="b"/>
              <a:pathLst>
                <a:path w="6067425" h="748665">
                  <a:moveTo>
                    <a:pt x="0" y="0"/>
                  </a:moveTo>
                  <a:lnTo>
                    <a:pt x="5692902" y="0"/>
                  </a:lnTo>
                  <a:lnTo>
                    <a:pt x="6067044" y="374141"/>
                  </a:lnTo>
                  <a:lnTo>
                    <a:pt x="5692902" y="748284"/>
                  </a:lnTo>
                  <a:lnTo>
                    <a:pt x="0" y="748284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988558" y="762761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Registrere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foretak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57986" y="524001"/>
            <a:ext cx="3319779" cy="807085"/>
            <a:chOff x="1157986" y="524001"/>
            <a:chExt cx="3319779" cy="807085"/>
          </a:xfrm>
        </p:grpSpPr>
        <p:sp>
          <p:nvSpPr>
            <p:cNvPr id="79" name="object 79"/>
            <p:cNvSpPr/>
            <p:nvPr/>
          </p:nvSpPr>
          <p:spPr>
            <a:xfrm>
              <a:off x="1187196" y="553211"/>
              <a:ext cx="3261360" cy="748665"/>
            </a:xfrm>
            <a:custGeom>
              <a:avLst/>
              <a:gdLst/>
              <a:ahLst/>
              <a:cxnLst/>
              <a:rect l="l" t="t" r="r" b="b"/>
              <a:pathLst>
                <a:path w="3261360" h="748665">
                  <a:moveTo>
                    <a:pt x="2887217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2887217" y="748284"/>
                  </a:lnTo>
                  <a:lnTo>
                    <a:pt x="3261359" y="374141"/>
                  </a:lnTo>
                  <a:lnTo>
                    <a:pt x="288721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87196" y="553211"/>
              <a:ext cx="3261360" cy="748665"/>
            </a:xfrm>
            <a:custGeom>
              <a:avLst/>
              <a:gdLst/>
              <a:ahLst/>
              <a:cxnLst/>
              <a:rect l="l" t="t" r="r" b="b"/>
              <a:pathLst>
                <a:path w="3261360" h="748665">
                  <a:moveTo>
                    <a:pt x="0" y="0"/>
                  </a:moveTo>
                  <a:lnTo>
                    <a:pt x="2887217" y="0"/>
                  </a:lnTo>
                  <a:lnTo>
                    <a:pt x="3261359" y="374141"/>
                  </a:lnTo>
                  <a:lnTo>
                    <a:pt x="2887217" y="748284"/>
                  </a:lnTo>
                  <a:lnTo>
                    <a:pt x="0" y="748284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487550" y="762761"/>
            <a:ext cx="2473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Innbetaling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aksjekapital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0597895" y="4195571"/>
            <a:ext cx="579120" cy="577850"/>
            <a:chOff x="10597895" y="4195571"/>
            <a:chExt cx="579120" cy="577850"/>
          </a:xfrm>
        </p:grpSpPr>
        <p:sp>
          <p:nvSpPr>
            <p:cNvPr id="83" name="object 83"/>
            <p:cNvSpPr/>
            <p:nvPr/>
          </p:nvSpPr>
          <p:spPr>
            <a:xfrm>
              <a:off x="10616945" y="4214621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7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4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30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09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7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2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6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09" y="539495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5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1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7"/>
                  </a:lnTo>
                  <a:close/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753343" y="4355591"/>
              <a:ext cx="266700" cy="2468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0268457" y="5007990"/>
            <a:ext cx="12363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Blir </a:t>
            </a:r>
            <a:r>
              <a:rPr sz="1050" spc="-5" dirty="0">
                <a:latin typeface="Calibri"/>
                <a:cs typeface="Calibri"/>
              </a:rPr>
              <a:t>kontaktet </a:t>
            </a:r>
            <a:r>
              <a:rPr sz="1050" dirty="0">
                <a:latin typeface="Calibri"/>
                <a:cs typeface="Calibri"/>
              </a:rPr>
              <a:t>av </a:t>
            </a:r>
            <a:r>
              <a:rPr sz="1050" spc="-5" dirty="0">
                <a:latin typeface="Calibri"/>
                <a:cs typeface="Calibri"/>
              </a:rPr>
              <a:t>flere  </a:t>
            </a:r>
            <a:r>
              <a:rPr sz="1050" dirty="0">
                <a:latin typeface="Calibri"/>
                <a:cs typeface="Calibri"/>
              </a:rPr>
              <a:t>aktører </a:t>
            </a:r>
            <a:r>
              <a:rPr sz="1050" spc="-5" dirty="0">
                <a:latin typeface="Calibri"/>
                <a:cs typeface="Calibri"/>
              </a:rPr>
              <a:t>som </a:t>
            </a:r>
            <a:r>
              <a:rPr sz="1050" dirty="0">
                <a:latin typeface="Calibri"/>
                <a:cs typeface="Calibri"/>
              </a:rPr>
              <a:t>ville</a:t>
            </a:r>
            <a:r>
              <a:rPr sz="1050" spc="-1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selge  ulike </a:t>
            </a:r>
            <a:r>
              <a:rPr sz="1050" dirty="0">
                <a:latin typeface="Calibri"/>
                <a:cs typeface="Calibri"/>
              </a:rPr>
              <a:t>HMS- </a:t>
            </a:r>
            <a:r>
              <a:rPr sz="1050" spc="-10" dirty="0">
                <a:latin typeface="Calibri"/>
                <a:cs typeface="Calibri"/>
              </a:rPr>
              <a:t>og  </a:t>
            </a:r>
            <a:r>
              <a:rPr sz="1050" spc="-5" dirty="0">
                <a:latin typeface="Calibri"/>
                <a:cs typeface="Calibri"/>
              </a:rPr>
              <a:t>interkontrolltjenester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0373614" y="2761233"/>
            <a:ext cx="1227455" cy="2224405"/>
            <a:chOff x="10373614" y="2761233"/>
            <a:chExt cx="1227455" cy="2224405"/>
          </a:xfrm>
        </p:grpSpPr>
        <p:sp>
          <p:nvSpPr>
            <p:cNvPr id="87" name="object 87"/>
            <p:cNvSpPr/>
            <p:nvPr/>
          </p:nvSpPr>
          <p:spPr>
            <a:xfrm>
              <a:off x="10885932" y="4753355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h="229235">
                  <a:moveTo>
                    <a:pt x="0" y="0"/>
                  </a:moveTo>
                  <a:lnTo>
                    <a:pt x="0" y="22898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379964" y="2767583"/>
              <a:ext cx="1214755" cy="766445"/>
            </a:xfrm>
            <a:custGeom>
              <a:avLst/>
              <a:gdLst/>
              <a:ahLst/>
              <a:cxnLst/>
              <a:rect l="l" t="t" r="r" b="b"/>
              <a:pathLst>
                <a:path w="1214754" h="766445">
                  <a:moveTo>
                    <a:pt x="1214627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202437" y="681227"/>
                  </a:lnTo>
                  <a:lnTo>
                    <a:pt x="354329" y="766444"/>
                  </a:lnTo>
                  <a:lnTo>
                    <a:pt x="506094" y="681227"/>
                  </a:lnTo>
                  <a:lnTo>
                    <a:pt x="1214627" y="681227"/>
                  </a:lnTo>
                  <a:lnTo>
                    <a:pt x="1214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379964" y="2767583"/>
              <a:ext cx="1214755" cy="766445"/>
            </a:xfrm>
            <a:custGeom>
              <a:avLst/>
              <a:gdLst/>
              <a:ahLst/>
              <a:cxnLst/>
              <a:rect l="l" t="t" r="r" b="b"/>
              <a:pathLst>
                <a:path w="1214754" h="766445">
                  <a:moveTo>
                    <a:pt x="0" y="0"/>
                  </a:moveTo>
                  <a:lnTo>
                    <a:pt x="202437" y="0"/>
                  </a:lnTo>
                  <a:lnTo>
                    <a:pt x="506094" y="0"/>
                  </a:lnTo>
                  <a:lnTo>
                    <a:pt x="1214627" y="0"/>
                  </a:lnTo>
                  <a:lnTo>
                    <a:pt x="1214627" y="397382"/>
                  </a:lnTo>
                  <a:lnTo>
                    <a:pt x="1214627" y="567689"/>
                  </a:lnTo>
                  <a:lnTo>
                    <a:pt x="1214627" y="681227"/>
                  </a:lnTo>
                  <a:lnTo>
                    <a:pt x="506094" y="681227"/>
                  </a:lnTo>
                  <a:lnTo>
                    <a:pt x="354329" y="766444"/>
                  </a:lnTo>
                  <a:lnTo>
                    <a:pt x="202437" y="681227"/>
                  </a:lnTo>
                  <a:lnTo>
                    <a:pt x="0" y="681227"/>
                  </a:lnTo>
                  <a:lnTo>
                    <a:pt x="0" y="567689"/>
                  </a:lnTo>
                  <a:lnTo>
                    <a:pt x="0" y="39738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0466323" y="2814320"/>
            <a:ext cx="10445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Det er vanskelig </a:t>
            </a:r>
            <a:r>
              <a:rPr sz="900" dirty="0">
                <a:latin typeface="Calibri"/>
                <a:cs typeface="Calibri"/>
              </a:rPr>
              <a:t>å </a:t>
            </a:r>
            <a:r>
              <a:rPr sz="900" spc="-5" dirty="0">
                <a:latin typeface="Calibri"/>
                <a:cs typeface="Calibri"/>
              </a:rPr>
              <a:t>vite  hvem som er seriøse,  </a:t>
            </a:r>
            <a:r>
              <a:rPr sz="900" dirty="0">
                <a:latin typeface="Calibri"/>
                <a:cs typeface="Calibri"/>
              </a:rPr>
              <a:t>og </a:t>
            </a:r>
            <a:r>
              <a:rPr sz="900" spc="-5" dirty="0">
                <a:latin typeface="Calibri"/>
                <a:cs typeface="Calibri"/>
              </a:rPr>
              <a:t>hva </a:t>
            </a:r>
            <a:r>
              <a:rPr sz="900" dirty="0">
                <a:latin typeface="Calibri"/>
                <a:cs typeface="Calibri"/>
              </a:rPr>
              <a:t>man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faktisk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498328" y="3225800"/>
            <a:ext cx="979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trenger </a:t>
            </a:r>
            <a:r>
              <a:rPr sz="900" dirty="0">
                <a:latin typeface="Calibri"/>
                <a:cs typeface="Calibri"/>
              </a:rPr>
              <a:t>av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systemer.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050535" y="1764792"/>
            <a:ext cx="7054850" cy="2757805"/>
            <a:chOff x="5050535" y="1764792"/>
            <a:chExt cx="7054850" cy="2757805"/>
          </a:xfrm>
        </p:grpSpPr>
        <p:sp>
          <p:nvSpPr>
            <p:cNvPr id="93" name="object 93"/>
            <p:cNvSpPr/>
            <p:nvPr/>
          </p:nvSpPr>
          <p:spPr>
            <a:xfrm>
              <a:off x="10093451" y="3083052"/>
              <a:ext cx="268224" cy="268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050535" y="1767840"/>
              <a:ext cx="7054850" cy="0"/>
            </a:xfrm>
            <a:custGeom>
              <a:avLst/>
              <a:gdLst/>
              <a:ahLst/>
              <a:cxnLst/>
              <a:rect l="l" t="t" r="r" b="b"/>
              <a:pathLst>
                <a:path w="7054850">
                  <a:moveTo>
                    <a:pt x="0" y="0"/>
                  </a:moveTo>
                  <a:lnTo>
                    <a:pt x="5684646" y="0"/>
                  </a:lnTo>
                </a:path>
                <a:path w="7054850">
                  <a:moveTo>
                    <a:pt x="6124956" y="0"/>
                  </a:moveTo>
                  <a:lnTo>
                    <a:pt x="7054469" y="0"/>
                  </a:lnTo>
                </a:path>
              </a:pathLst>
            </a:custGeom>
            <a:ln w="6096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25305" y="4446016"/>
              <a:ext cx="1691639" cy="76200"/>
            </a:xfrm>
            <a:custGeom>
              <a:avLst/>
              <a:gdLst/>
              <a:ahLst/>
              <a:cxnLst/>
              <a:rect l="l" t="t" r="r" b="b"/>
              <a:pathLst>
                <a:path w="1691640" h="76200">
                  <a:moveTo>
                    <a:pt x="1615402" y="49496"/>
                  </a:moveTo>
                  <a:lnTo>
                    <a:pt x="1615313" y="76199"/>
                  </a:lnTo>
                  <a:lnTo>
                    <a:pt x="1669100" y="49529"/>
                  </a:lnTo>
                  <a:lnTo>
                    <a:pt x="1628140" y="49529"/>
                  </a:lnTo>
                  <a:lnTo>
                    <a:pt x="1615402" y="49496"/>
                  </a:lnTo>
                  <a:close/>
                </a:path>
                <a:path w="1691640" h="76200">
                  <a:moveTo>
                    <a:pt x="1615478" y="26636"/>
                  </a:moveTo>
                  <a:lnTo>
                    <a:pt x="1615402" y="49496"/>
                  </a:lnTo>
                  <a:lnTo>
                    <a:pt x="1628140" y="49529"/>
                  </a:lnTo>
                  <a:lnTo>
                    <a:pt x="1628267" y="26669"/>
                  </a:lnTo>
                  <a:lnTo>
                    <a:pt x="1615478" y="26636"/>
                  </a:lnTo>
                  <a:close/>
                </a:path>
                <a:path w="1691640" h="76200">
                  <a:moveTo>
                    <a:pt x="1615567" y="0"/>
                  </a:moveTo>
                  <a:lnTo>
                    <a:pt x="1615478" y="26636"/>
                  </a:lnTo>
                  <a:lnTo>
                    <a:pt x="1628267" y="26669"/>
                  </a:lnTo>
                  <a:lnTo>
                    <a:pt x="1628140" y="49529"/>
                  </a:lnTo>
                  <a:lnTo>
                    <a:pt x="1669100" y="49529"/>
                  </a:lnTo>
                  <a:lnTo>
                    <a:pt x="1691640" y="38353"/>
                  </a:lnTo>
                  <a:lnTo>
                    <a:pt x="1615567" y="0"/>
                  </a:lnTo>
                  <a:close/>
                </a:path>
                <a:path w="1691640" h="76200">
                  <a:moveTo>
                    <a:pt x="0" y="22351"/>
                  </a:moveTo>
                  <a:lnTo>
                    <a:pt x="0" y="45211"/>
                  </a:lnTo>
                  <a:lnTo>
                    <a:pt x="1615402" y="49496"/>
                  </a:lnTo>
                  <a:lnTo>
                    <a:pt x="1615478" y="26636"/>
                  </a:lnTo>
                  <a:lnTo>
                    <a:pt x="0" y="223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165585" y="4479798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4">
                  <a:moveTo>
                    <a:pt x="0" y="0"/>
                  </a:moveTo>
                  <a:lnTo>
                    <a:pt x="933704" y="0"/>
                  </a:lnTo>
                </a:path>
              </a:pathLst>
            </a:custGeom>
            <a:ln w="2286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0894821" y="1496694"/>
            <a:ext cx="141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2054" y="1457705"/>
            <a:ext cx="772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Gjen- 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263779"/>
            <a:ext cx="109861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OPPSUMMERING </a:t>
            </a:r>
            <a:r>
              <a:rPr sz="2200" b="1" u="none" spc="-60" dirty="0">
                <a:solidFill>
                  <a:srgbClr val="1F3863"/>
                </a:solidFill>
                <a:latin typeface="Calibri"/>
                <a:cs typeface="Calibri"/>
              </a:rPr>
              <a:t>AV</a:t>
            </a:r>
            <a:r>
              <a:rPr sz="2200" b="1" u="none" spc="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dirty="0">
                <a:solidFill>
                  <a:srgbClr val="1F3863"/>
                </a:solidFill>
                <a:latin typeface="Calibri"/>
                <a:cs typeface="Calibri"/>
              </a:rPr>
              <a:t>INNSIKT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Det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er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gjennomført dybdeinnsikt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for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å </a:t>
            </a:r>
            <a:r>
              <a:rPr sz="2200" b="1" u="none" spc="-25" dirty="0">
                <a:solidFill>
                  <a:srgbClr val="1F3863"/>
                </a:solidFill>
                <a:latin typeface="Calibri"/>
                <a:cs typeface="Calibri"/>
              </a:rPr>
              <a:t>avdekke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problemstillinger </a:t>
            </a:r>
            <a:r>
              <a:rPr sz="2200" b="1" u="none" spc="-20" dirty="0">
                <a:solidFill>
                  <a:srgbClr val="1F3863"/>
                </a:solidFill>
                <a:latin typeface="Calibri"/>
                <a:cs typeface="Calibri"/>
              </a:rPr>
              <a:t>knyttet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til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tre hovedområder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 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brukerreisen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965" y="2584195"/>
            <a:ext cx="31527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Informasjon og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veiledning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9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265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Informasjonsflyt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65" y="4413630"/>
            <a:ext cx="2329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3.	</a:t>
            </a:r>
            <a:r>
              <a:rPr sz="2000" spc="-10" dirty="0">
                <a:latin typeface="Calibri"/>
                <a:cs typeface="Calibri"/>
              </a:rPr>
              <a:t>Søknadsprosesser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170" y="1706117"/>
            <a:ext cx="0" cy="4282440"/>
          </a:xfrm>
          <a:custGeom>
            <a:avLst/>
            <a:gdLst/>
            <a:ahLst/>
            <a:cxnLst/>
            <a:rect l="l" t="t" r="r" b="b"/>
            <a:pathLst>
              <a:path h="4282440">
                <a:moveTo>
                  <a:pt x="0" y="0"/>
                </a:moveTo>
                <a:lnTo>
                  <a:pt x="0" y="4282313"/>
                </a:lnTo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7571" y="3108601"/>
            <a:ext cx="6979920" cy="119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7582" y="4454397"/>
            <a:ext cx="544449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i="1" spc="-5" dirty="0">
                <a:latin typeface="Calibri"/>
                <a:cs typeface="Calibri"/>
              </a:rPr>
              <a:t>Bildet viser brukerreisen for </a:t>
            </a:r>
            <a:r>
              <a:rPr sz="1050" i="1" dirty="0">
                <a:latin typeface="Calibri"/>
                <a:cs typeface="Calibri"/>
              </a:rPr>
              <a:t>å </a:t>
            </a:r>
            <a:r>
              <a:rPr sz="1050" i="1" spc="-5" dirty="0">
                <a:latin typeface="Calibri"/>
                <a:cs typeface="Calibri"/>
              </a:rPr>
              <a:t>starte </a:t>
            </a:r>
            <a:r>
              <a:rPr sz="1050" i="1" dirty="0">
                <a:latin typeface="Calibri"/>
                <a:cs typeface="Calibri"/>
              </a:rPr>
              <a:t>ny </a:t>
            </a:r>
            <a:r>
              <a:rPr sz="1050" i="1" spc="-5" dirty="0">
                <a:latin typeface="Calibri"/>
                <a:cs typeface="Calibri"/>
              </a:rPr>
              <a:t>restaurant, fra ideén </a:t>
            </a:r>
            <a:r>
              <a:rPr sz="1050" i="1" dirty="0">
                <a:latin typeface="Calibri"/>
                <a:cs typeface="Calibri"/>
              </a:rPr>
              <a:t>om å </a:t>
            </a:r>
            <a:r>
              <a:rPr sz="1050" i="1" spc="-5" dirty="0">
                <a:latin typeface="Calibri"/>
                <a:cs typeface="Calibri"/>
              </a:rPr>
              <a:t>starte restaurant oppstår, til og  </a:t>
            </a:r>
            <a:r>
              <a:rPr sz="1050" i="1" dirty="0">
                <a:latin typeface="Calibri"/>
                <a:cs typeface="Calibri"/>
              </a:rPr>
              <a:t>med </a:t>
            </a:r>
            <a:r>
              <a:rPr sz="1050" i="1" spc="-5" dirty="0">
                <a:latin typeface="Calibri"/>
                <a:cs typeface="Calibri"/>
              </a:rPr>
              <a:t>første driftsår. </a:t>
            </a:r>
            <a:r>
              <a:rPr sz="1050" i="1" dirty="0">
                <a:latin typeface="Calibri"/>
                <a:cs typeface="Calibri"/>
              </a:rPr>
              <a:t>Brukerreisen </a:t>
            </a:r>
            <a:r>
              <a:rPr sz="1050" i="1" spc="-5" dirty="0">
                <a:latin typeface="Calibri"/>
                <a:cs typeface="Calibri"/>
              </a:rPr>
              <a:t>viser </a:t>
            </a:r>
            <a:r>
              <a:rPr sz="1050" i="1" dirty="0">
                <a:latin typeface="Calibri"/>
                <a:cs typeface="Calibri"/>
              </a:rPr>
              <a:t>de </a:t>
            </a:r>
            <a:r>
              <a:rPr sz="1050" i="1" spc="-5" dirty="0">
                <a:latin typeface="Calibri"/>
                <a:cs typeface="Calibri"/>
              </a:rPr>
              <a:t>ulike stegene innbyggeren </a:t>
            </a:r>
            <a:r>
              <a:rPr sz="1050" i="1" dirty="0">
                <a:latin typeface="Calibri"/>
                <a:cs typeface="Calibri"/>
              </a:rPr>
              <a:t>må </a:t>
            </a:r>
            <a:r>
              <a:rPr sz="1050" i="1" spc="-5" dirty="0">
                <a:latin typeface="Calibri"/>
                <a:cs typeface="Calibri"/>
              </a:rPr>
              <a:t>igjennom, hvilken opplevelse  innbyggeren har </a:t>
            </a:r>
            <a:r>
              <a:rPr sz="1050" i="1" dirty="0">
                <a:latin typeface="Calibri"/>
                <a:cs typeface="Calibri"/>
              </a:rPr>
              <a:t>av </a:t>
            </a:r>
            <a:r>
              <a:rPr sz="1050" i="1" spc="-5" dirty="0">
                <a:latin typeface="Calibri"/>
                <a:cs typeface="Calibri"/>
              </a:rPr>
              <a:t>disse, </a:t>
            </a:r>
            <a:r>
              <a:rPr sz="1050" i="1" dirty="0">
                <a:latin typeface="Calibri"/>
                <a:cs typeface="Calibri"/>
              </a:rPr>
              <a:t>og </a:t>
            </a:r>
            <a:r>
              <a:rPr sz="1050" i="1" spc="-5" dirty="0">
                <a:latin typeface="Calibri"/>
                <a:cs typeface="Calibri"/>
              </a:rPr>
              <a:t>den underliggende arktitekturen </a:t>
            </a:r>
            <a:r>
              <a:rPr sz="1050" i="1" dirty="0">
                <a:latin typeface="Calibri"/>
                <a:cs typeface="Calibri"/>
              </a:rPr>
              <a:t>i</a:t>
            </a:r>
            <a:r>
              <a:rPr sz="1050" i="1" spc="-9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virksomhetene.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037582" y="5094477"/>
            <a:ext cx="50609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44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ibri"/>
                <a:cs typeface="Calibri"/>
              </a:rPr>
              <a:t>Brukerreisen kan </a:t>
            </a:r>
            <a:r>
              <a:rPr sz="1050" i="1" spc="-5" dirty="0">
                <a:latin typeface="Calibri"/>
                <a:cs typeface="Calibri"/>
              </a:rPr>
              <a:t>lastes ned «full size» fra Difis Sharepoint for </a:t>
            </a:r>
            <a:r>
              <a:rPr sz="1050" i="1" dirty="0">
                <a:latin typeface="Calibri"/>
                <a:cs typeface="Calibri"/>
              </a:rPr>
              <a:t>SKATE ST </a:t>
            </a:r>
            <a:r>
              <a:rPr sz="1050" i="1" spc="-5" dirty="0">
                <a:latin typeface="Calibri"/>
                <a:cs typeface="Calibri"/>
              </a:rPr>
              <a:t>1.1/1.2:  Arbeidsdokumenter </a:t>
            </a:r>
            <a:r>
              <a:rPr sz="1050" i="1" dirty="0">
                <a:latin typeface="Calibri"/>
                <a:cs typeface="Calibri"/>
              </a:rPr>
              <a:t>-&gt; </a:t>
            </a:r>
            <a:r>
              <a:rPr sz="1050" i="1" spc="-5" dirty="0">
                <a:latin typeface="Calibri"/>
                <a:cs typeface="Calibri"/>
              </a:rPr>
              <a:t>Leveranser </a:t>
            </a:r>
            <a:r>
              <a:rPr sz="1050" i="1" dirty="0">
                <a:latin typeface="Calibri"/>
                <a:cs typeface="Calibri"/>
              </a:rPr>
              <a:t>-&gt; Ny </a:t>
            </a:r>
            <a:r>
              <a:rPr sz="1050" i="1" spc="-5" dirty="0">
                <a:latin typeface="Calibri"/>
                <a:cs typeface="Calibri"/>
              </a:rPr>
              <a:t>bedrift </a:t>
            </a:r>
            <a:r>
              <a:rPr sz="1050" i="1" dirty="0">
                <a:latin typeface="Calibri"/>
                <a:cs typeface="Calibri"/>
              </a:rPr>
              <a:t>-&gt; </a:t>
            </a:r>
            <a:r>
              <a:rPr sz="1050" i="1" spc="-5" dirty="0">
                <a:latin typeface="Calibri"/>
                <a:cs typeface="Calibri"/>
              </a:rPr>
              <a:t>Fase </a:t>
            </a:r>
            <a:r>
              <a:rPr sz="1050" i="1" dirty="0">
                <a:latin typeface="Calibri"/>
                <a:cs typeface="Calibri"/>
              </a:rPr>
              <a:t>1 -&gt; Brukerreise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AS-IS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52" y="599059"/>
            <a:ext cx="92087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INFORMASJON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OG</a:t>
            </a:r>
            <a:r>
              <a:rPr sz="2200" b="1" u="none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VEILEDNING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Dårlige </a:t>
            </a:r>
            <a:r>
              <a:rPr sz="2200" b="1" u="none" spc="-25" dirty="0">
                <a:solidFill>
                  <a:srgbClr val="1F3863"/>
                </a:solidFill>
                <a:latin typeface="Calibri"/>
                <a:cs typeface="Calibri"/>
              </a:rPr>
              <a:t>nettsider,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uklart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språk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og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manglende veiledning </a:t>
            </a:r>
            <a:r>
              <a:rPr sz="2200" b="1" u="none" spc="-15" dirty="0">
                <a:solidFill>
                  <a:srgbClr val="1F3863"/>
                </a:solidFill>
                <a:latin typeface="Calibri"/>
                <a:cs typeface="Calibri"/>
              </a:rPr>
              <a:t>fører </a:t>
            </a:r>
            <a:r>
              <a:rPr sz="2200" b="1" u="none" spc="-5" dirty="0">
                <a:solidFill>
                  <a:srgbClr val="1F3863"/>
                </a:solidFill>
                <a:latin typeface="Calibri"/>
                <a:cs typeface="Calibri"/>
              </a:rPr>
              <a:t>til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lange</a:t>
            </a:r>
            <a:r>
              <a:rPr sz="2200" b="1" u="none" spc="2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200" b="1" u="none" spc="-10" dirty="0">
                <a:solidFill>
                  <a:srgbClr val="1F3863"/>
                </a:solidFill>
                <a:latin typeface="Calibri"/>
                <a:cs typeface="Calibri"/>
              </a:rPr>
              <a:t>prosesser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409" y="2084070"/>
            <a:ext cx="5349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Mange </a:t>
            </a:r>
            <a:r>
              <a:rPr sz="1200" spc="-15" dirty="0">
                <a:latin typeface="Calibri"/>
                <a:cs typeface="Calibri"/>
              </a:rPr>
              <a:t>av </a:t>
            </a:r>
            <a:r>
              <a:rPr sz="1200" spc="-5" dirty="0">
                <a:latin typeface="Calibri"/>
                <a:cs typeface="Calibri"/>
              </a:rPr>
              <a:t>nettsidene etablererne forholder seg </a:t>
            </a:r>
            <a:r>
              <a:rPr sz="1200" dirty="0">
                <a:latin typeface="Calibri"/>
                <a:cs typeface="Calibri"/>
              </a:rPr>
              <a:t>til er </a:t>
            </a:r>
            <a:r>
              <a:rPr sz="1200" spc="-10" dirty="0">
                <a:latin typeface="Calibri"/>
                <a:cs typeface="Calibri"/>
              </a:rPr>
              <a:t>utdaterte </a:t>
            </a:r>
            <a:r>
              <a:rPr sz="1200" spc="-5" dirty="0">
                <a:latin typeface="Calibri"/>
                <a:cs typeface="Calibri"/>
              </a:rPr>
              <a:t>og lite brukervennlige.  </a:t>
            </a:r>
            <a:r>
              <a:rPr sz="1200" spc="-10" dirty="0">
                <a:latin typeface="Calibri"/>
                <a:cs typeface="Calibri"/>
              </a:rPr>
              <a:t>Dette </a:t>
            </a:r>
            <a:r>
              <a:rPr sz="1200" dirty="0">
                <a:latin typeface="Calibri"/>
                <a:cs typeface="Calibri"/>
              </a:rPr>
              <a:t>gjør </a:t>
            </a:r>
            <a:r>
              <a:rPr sz="1200" spc="-10" dirty="0">
                <a:latin typeface="Calibri"/>
                <a:cs typeface="Calibri"/>
              </a:rPr>
              <a:t>at kommuner </a:t>
            </a:r>
            <a:r>
              <a:rPr sz="1200" spc="-5" dirty="0">
                <a:latin typeface="Calibri"/>
                <a:cs typeface="Calibri"/>
              </a:rPr>
              <a:t>og </a:t>
            </a:r>
            <a:r>
              <a:rPr sz="1200" spc="-10" dirty="0">
                <a:latin typeface="Calibri"/>
                <a:cs typeface="Calibri"/>
              </a:rPr>
              <a:t>etater får </a:t>
            </a:r>
            <a:r>
              <a:rPr sz="1200" spc="-5" dirty="0">
                <a:latin typeface="Calibri"/>
                <a:cs typeface="Calibri"/>
              </a:rPr>
              <a:t>mange henvendelser og </a:t>
            </a:r>
            <a:r>
              <a:rPr sz="1200" dirty="0">
                <a:latin typeface="Calibri"/>
                <a:cs typeface="Calibri"/>
              </a:rPr>
              <a:t>må </a:t>
            </a:r>
            <a:r>
              <a:rPr sz="1200" spc="-10" dirty="0">
                <a:latin typeface="Calibri"/>
                <a:cs typeface="Calibri"/>
              </a:rPr>
              <a:t>følge </a:t>
            </a:r>
            <a:r>
              <a:rPr sz="1200" dirty="0">
                <a:latin typeface="Calibri"/>
                <a:cs typeface="Calibri"/>
              </a:rPr>
              <a:t>opp </a:t>
            </a:r>
            <a:r>
              <a:rPr sz="1200" spc="-5" dirty="0">
                <a:latin typeface="Calibri"/>
                <a:cs typeface="Calibri"/>
              </a:rPr>
              <a:t>etablerere  flere </a:t>
            </a:r>
            <a:r>
              <a:rPr sz="1200" spc="-10" dirty="0">
                <a:latin typeface="Calibri"/>
                <a:cs typeface="Calibri"/>
              </a:rPr>
              <a:t>ganger </a:t>
            </a:r>
            <a:r>
              <a:rPr sz="1200" dirty="0">
                <a:latin typeface="Calibri"/>
                <a:cs typeface="Calibri"/>
              </a:rPr>
              <a:t>enn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nødvendig.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409" y="2815590"/>
            <a:ext cx="5390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Språket </a:t>
            </a:r>
            <a:r>
              <a:rPr sz="1200" spc="-5" dirty="0">
                <a:latin typeface="Calibri"/>
                <a:cs typeface="Calibri"/>
              </a:rPr>
              <a:t>som </a:t>
            </a:r>
            <a:r>
              <a:rPr sz="1200" spc="-10" dirty="0">
                <a:latin typeface="Calibri"/>
                <a:cs typeface="Calibri"/>
              </a:rPr>
              <a:t>brukes </a:t>
            </a:r>
            <a:r>
              <a:rPr sz="1200" dirty="0">
                <a:latin typeface="Calibri"/>
                <a:cs typeface="Calibri"/>
              </a:rPr>
              <a:t>på </a:t>
            </a:r>
            <a:r>
              <a:rPr sz="1200" spc="-5" dirty="0">
                <a:latin typeface="Calibri"/>
                <a:cs typeface="Calibri"/>
              </a:rPr>
              <a:t>nettsider og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kommunikasjonen </a:t>
            </a:r>
            <a:r>
              <a:rPr sz="1200" dirty="0">
                <a:latin typeface="Calibri"/>
                <a:cs typeface="Calibri"/>
              </a:rPr>
              <a:t>med </a:t>
            </a:r>
            <a:r>
              <a:rPr sz="1200" spc="-5" dirty="0">
                <a:latin typeface="Calibri"/>
                <a:cs typeface="Calibri"/>
              </a:rPr>
              <a:t>etablererne </a:t>
            </a:r>
            <a:r>
              <a:rPr sz="1200" spc="-10" dirty="0">
                <a:latin typeface="Calibri"/>
                <a:cs typeface="Calibri"/>
              </a:rPr>
              <a:t>kan være  vanskelig </a:t>
            </a:r>
            <a:r>
              <a:rPr sz="1200" dirty="0">
                <a:latin typeface="Calibri"/>
                <a:cs typeface="Calibri"/>
              </a:rPr>
              <a:t>å </a:t>
            </a:r>
            <a:r>
              <a:rPr sz="1200" spc="-10" dirty="0">
                <a:latin typeface="Calibri"/>
                <a:cs typeface="Calibri"/>
              </a:rPr>
              <a:t>forstå. </a:t>
            </a:r>
            <a:r>
              <a:rPr sz="1200" spc="-5" dirty="0">
                <a:latin typeface="Calibri"/>
                <a:cs typeface="Calibri"/>
              </a:rPr>
              <a:t>Eksempelvis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15" dirty="0">
                <a:latin typeface="Calibri"/>
                <a:cs typeface="Calibri"/>
              </a:rPr>
              <a:t>ikke </a:t>
            </a:r>
            <a:r>
              <a:rPr sz="1200" spc="-10" dirty="0">
                <a:latin typeface="Calibri"/>
                <a:cs typeface="Calibri"/>
              </a:rPr>
              <a:t>tekstene skrevet </a:t>
            </a:r>
            <a:r>
              <a:rPr sz="1200" spc="-5" dirty="0">
                <a:latin typeface="Calibri"/>
                <a:cs typeface="Calibri"/>
              </a:rPr>
              <a:t>slik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de alltid er </a:t>
            </a:r>
            <a:r>
              <a:rPr sz="1200" spc="-10" dirty="0">
                <a:latin typeface="Calibri"/>
                <a:cs typeface="Calibri"/>
              </a:rPr>
              <a:t>forståelige for  </a:t>
            </a:r>
            <a:r>
              <a:rPr sz="1200" spc="-25" dirty="0">
                <a:latin typeface="Calibri"/>
                <a:cs typeface="Calibri"/>
              </a:rPr>
              <a:t>mottaker. </a:t>
            </a:r>
            <a:r>
              <a:rPr sz="1200" spc="-5" dirty="0">
                <a:latin typeface="Calibri"/>
                <a:cs typeface="Calibri"/>
              </a:rPr>
              <a:t>Ofte </a:t>
            </a:r>
            <a:r>
              <a:rPr sz="1200" dirty="0">
                <a:latin typeface="Calibri"/>
                <a:cs typeface="Calibri"/>
              </a:rPr>
              <a:t>mangler de </a:t>
            </a:r>
            <a:r>
              <a:rPr sz="1200" spc="-5" dirty="0">
                <a:latin typeface="Calibri"/>
                <a:cs typeface="Calibri"/>
              </a:rPr>
              <a:t>forklarende informasjon som </a:t>
            </a:r>
            <a:r>
              <a:rPr sz="1200" spc="-15" dirty="0">
                <a:latin typeface="Calibri"/>
                <a:cs typeface="Calibri"/>
              </a:rPr>
              <a:t>«hva </a:t>
            </a:r>
            <a:r>
              <a:rPr sz="1200" spc="-5" dirty="0">
                <a:latin typeface="Calibri"/>
                <a:cs typeface="Calibri"/>
              </a:rPr>
              <a:t>betyr </a:t>
            </a:r>
            <a:r>
              <a:rPr sz="1200" spc="-10" dirty="0">
                <a:latin typeface="Calibri"/>
                <a:cs typeface="Calibri"/>
              </a:rPr>
              <a:t>dette for </a:t>
            </a:r>
            <a:r>
              <a:rPr sz="1200" dirty="0">
                <a:latin typeface="Calibri"/>
                <a:cs typeface="Calibri"/>
              </a:rPr>
              <a:t>meg?»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«hva </a:t>
            </a:r>
            <a:r>
              <a:rPr sz="1200" dirty="0">
                <a:latin typeface="Calibri"/>
                <a:cs typeface="Calibri"/>
              </a:rPr>
              <a:t>er vi </a:t>
            </a:r>
            <a:r>
              <a:rPr sz="1200" spc="-5" dirty="0">
                <a:latin typeface="Calibri"/>
                <a:cs typeface="Calibri"/>
              </a:rPr>
              <a:t>ute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etter».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409" y="3730244"/>
            <a:ext cx="5377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Noen </a:t>
            </a:r>
            <a:r>
              <a:rPr sz="1200" spc="-10" dirty="0">
                <a:latin typeface="Calibri"/>
                <a:cs typeface="Calibri"/>
              </a:rPr>
              <a:t>etater </a:t>
            </a:r>
            <a:r>
              <a:rPr sz="1200" dirty="0">
                <a:latin typeface="Calibri"/>
                <a:cs typeface="Calibri"/>
              </a:rPr>
              <a:t>er </a:t>
            </a:r>
            <a:r>
              <a:rPr sz="1200" spc="-15" dirty="0">
                <a:latin typeface="Calibri"/>
                <a:cs typeface="Calibri"/>
              </a:rPr>
              <a:t>ikke </a:t>
            </a:r>
            <a:r>
              <a:rPr sz="1200" spc="-5" dirty="0">
                <a:latin typeface="Calibri"/>
                <a:cs typeface="Calibri"/>
              </a:rPr>
              <a:t>gode nok </a:t>
            </a:r>
            <a:r>
              <a:rPr sz="1200" dirty="0">
                <a:latin typeface="Calibri"/>
                <a:cs typeface="Calibri"/>
              </a:rPr>
              <a:t>til å </a:t>
            </a:r>
            <a:r>
              <a:rPr sz="1200" spc="-5" dirty="0">
                <a:latin typeface="Calibri"/>
                <a:cs typeface="Calibri"/>
              </a:rPr>
              <a:t>kommunisere </a:t>
            </a:r>
            <a:r>
              <a:rPr sz="1200" spc="-15" dirty="0">
                <a:latin typeface="Calibri"/>
                <a:cs typeface="Calibri"/>
              </a:rPr>
              <a:t>hva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trenger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å </a:t>
            </a:r>
            <a:r>
              <a:rPr sz="1200" spc="-5" dirty="0">
                <a:latin typeface="Calibri"/>
                <a:cs typeface="Calibri"/>
              </a:rPr>
              <a:t>kunne vurdere </a:t>
            </a:r>
            <a:r>
              <a:rPr sz="1200" dirty="0">
                <a:latin typeface="Calibri"/>
                <a:cs typeface="Calibri"/>
              </a:rPr>
              <a:t>en  </a:t>
            </a:r>
            <a:r>
              <a:rPr sz="1200" spc="-5" dirty="0">
                <a:latin typeface="Calibri"/>
                <a:cs typeface="Calibri"/>
              </a:rPr>
              <a:t>søknad. Ofte trengs det </a:t>
            </a:r>
            <a:r>
              <a:rPr sz="1200" spc="-10" dirty="0">
                <a:latin typeface="Calibri"/>
                <a:cs typeface="Calibri"/>
              </a:rPr>
              <a:t>omfattende </a:t>
            </a:r>
            <a:r>
              <a:rPr sz="1200" spc="-5" dirty="0">
                <a:latin typeface="Calibri"/>
                <a:cs typeface="Calibri"/>
              </a:rPr>
              <a:t>dokumentasjon, slik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det </a:t>
            </a:r>
            <a:r>
              <a:rPr sz="1200" spc="-10" dirty="0">
                <a:latin typeface="Calibri"/>
                <a:cs typeface="Calibri"/>
              </a:rPr>
              <a:t>krever </a:t>
            </a:r>
            <a:r>
              <a:rPr sz="1200" dirty="0">
                <a:latin typeface="Calibri"/>
                <a:cs typeface="Calibri"/>
              </a:rPr>
              <a:t>en del </a:t>
            </a:r>
            <a:r>
              <a:rPr sz="1200" spc="-5" dirty="0">
                <a:latin typeface="Calibri"/>
                <a:cs typeface="Calibri"/>
              </a:rPr>
              <a:t>jobb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å  </a:t>
            </a:r>
            <a:r>
              <a:rPr sz="1200" spc="-5" dirty="0">
                <a:latin typeface="Calibri"/>
                <a:cs typeface="Calibri"/>
              </a:rPr>
              <a:t>levere </a:t>
            </a:r>
            <a:r>
              <a:rPr sz="1200" dirty="0">
                <a:latin typeface="Calibri"/>
                <a:cs typeface="Calibri"/>
              </a:rPr>
              <a:t>inn en </a:t>
            </a:r>
            <a:r>
              <a:rPr sz="1200" spc="-10" dirty="0">
                <a:latin typeface="Calibri"/>
                <a:cs typeface="Calibri"/>
              </a:rPr>
              <a:t>komplett </a:t>
            </a:r>
            <a:r>
              <a:rPr sz="1200" spc="-5" dirty="0">
                <a:latin typeface="Calibri"/>
                <a:cs typeface="Calibri"/>
              </a:rPr>
              <a:t>søknad. Etablerere </a:t>
            </a:r>
            <a:r>
              <a:rPr sz="1200" dirty="0">
                <a:latin typeface="Calibri"/>
                <a:cs typeface="Calibri"/>
              </a:rPr>
              <a:t>mener </a:t>
            </a:r>
            <a:r>
              <a:rPr sz="1200" spc="-10" dirty="0">
                <a:latin typeface="Calibri"/>
                <a:cs typeface="Calibri"/>
              </a:rPr>
              <a:t>at forståelse for </a:t>
            </a:r>
            <a:r>
              <a:rPr sz="1200" spc="-15" dirty="0">
                <a:latin typeface="Calibri"/>
                <a:cs typeface="Calibri"/>
              </a:rPr>
              <a:t>hva </a:t>
            </a:r>
            <a:r>
              <a:rPr sz="1200" dirty="0">
                <a:latin typeface="Calibri"/>
                <a:cs typeface="Calibri"/>
              </a:rPr>
              <a:t>ting </a:t>
            </a:r>
            <a:r>
              <a:rPr sz="1200" spc="-10" dirty="0">
                <a:latin typeface="Calibri"/>
                <a:cs typeface="Calibri"/>
              </a:rPr>
              <a:t>skal brukes  </a:t>
            </a:r>
            <a:r>
              <a:rPr sz="1200" dirty="0">
                <a:latin typeface="Calibri"/>
                <a:cs typeface="Calibri"/>
              </a:rPr>
              <a:t>til, </a:t>
            </a:r>
            <a:r>
              <a:rPr sz="1200" spc="-5" dirty="0">
                <a:latin typeface="Calibri"/>
                <a:cs typeface="Calibri"/>
              </a:rPr>
              <a:t>også </a:t>
            </a:r>
            <a:r>
              <a:rPr sz="1200" dirty="0">
                <a:latin typeface="Calibri"/>
                <a:cs typeface="Calibri"/>
              </a:rPr>
              <a:t>vil </a:t>
            </a:r>
            <a:r>
              <a:rPr sz="1200" spc="-10" dirty="0">
                <a:latin typeface="Calibri"/>
                <a:cs typeface="Calibri"/>
              </a:rPr>
              <a:t>skape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10" dirty="0">
                <a:latin typeface="Calibri"/>
                <a:cs typeface="Calibri"/>
              </a:rPr>
              <a:t>større </a:t>
            </a:r>
            <a:r>
              <a:rPr sz="1200" dirty="0">
                <a:latin typeface="Calibri"/>
                <a:cs typeface="Calibri"/>
              </a:rPr>
              <a:t>vilje til å </a:t>
            </a:r>
            <a:r>
              <a:rPr sz="1200" spc="-5" dirty="0">
                <a:latin typeface="Calibri"/>
                <a:cs typeface="Calibri"/>
              </a:rPr>
              <a:t>sende </a:t>
            </a:r>
            <a:r>
              <a:rPr sz="1200" dirty="0">
                <a:latin typeface="Calibri"/>
                <a:cs typeface="Calibri"/>
              </a:rPr>
              <a:t>inn </a:t>
            </a:r>
            <a:r>
              <a:rPr sz="1200" spc="-10" dirty="0">
                <a:latin typeface="Calibri"/>
                <a:cs typeface="Calibri"/>
              </a:rPr>
              <a:t>komplett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dokumentasjon.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409" y="4644897"/>
            <a:ext cx="521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Én etablerer brukte over </a:t>
            </a:r>
            <a:r>
              <a:rPr sz="1200" dirty="0">
                <a:latin typeface="Calibri"/>
                <a:cs typeface="Calibri"/>
              </a:rPr>
              <a:t>en måned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å </a:t>
            </a:r>
            <a:r>
              <a:rPr sz="1200" spc="-10" dirty="0">
                <a:latin typeface="Calibri"/>
                <a:cs typeface="Calibri"/>
              </a:rPr>
              <a:t>få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10" dirty="0">
                <a:latin typeface="Calibri"/>
                <a:cs typeface="Calibri"/>
              </a:rPr>
              <a:t>komplett </a:t>
            </a:r>
            <a:r>
              <a:rPr sz="1200" spc="-5" dirty="0">
                <a:latin typeface="Calibri"/>
                <a:cs typeface="Calibri"/>
              </a:rPr>
              <a:t>søknad om skjenkebevilling.  Saksbehandlere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Næringsetaten </a:t>
            </a:r>
            <a:r>
              <a:rPr sz="1200" dirty="0">
                <a:latin typeface="Calibri"/>
                <a:cs typeface="Calibri"/>
              </a:rPr>
              <a:t>oppgir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bruker </a:t>
            </a:r>
            <a:r>
              <a:rPr sz="1200" dirty="0">
                <a:latin typeface="Calibri"/>
                <a:cs typeface="Calibri"/>
              </a:rPr>
              <a:t>95% </a:t>
            </a:r>
            <a:r>
              <a:rPr sz="1200" spc="-15" dirty="0">
                <a:latin typeface="Calibri"/>
                <a:cs typeface="Calibri"/>
              </a:rPr>
              <a:t>av </a:t>
            </a:r>
            <a:r>
              <a:rPr sz="1200" dirty="0">
                <a:latin typeface="Calibri"/>
                <a:cs typeface="Calibri"/>
              </a:rPr>
              <a:t>tiden </a:t>
            </a:r>
            <a:r>
              <a:rPr sz="1200" spc="-5" dirty="0">
                <a:latin typeface="Calibri"/>
                <a:cs typeface="Calibri"/>
              </a:rPr>
              <a:t>sin </a:t>
            </a:r>
            <a:r>
              <a:rPr sz="1200" dirty="0">
                <a:latin typeface="Calibri"/>
                <a:cs typeface="Calibri"/>
              </a:rPr>
              <a:t>på å </a:t>
            </a:r>
            <a:r>
              <a:rPr sz="1200" spc="-10" dirty="0">
                <a:latin typeface="Calibri"/>
                <a:cs typeface="Calibri"/>
              </a:rPr>
              <a:t>vente </a:t>
            </a:r>
            <a:r>
              <a:rPr sz="1200" dirty="0">
                <a:latin typeface="Calibri"/>
                <a:cs typeface="Calibri"/>
              </a:rPr>
              <a:t>på  </a:t>
            </a:r>
            <a:r>
              <a:rPr sz="1200" spc="-5" dirty="0">
                <a:latin typeface="Calibri"/>
                <a:cs typeface="Calibri"/>
              </a:rPr>
              <a:t>informasjon </a:t>
            </a:r>
            <a:r>
              <a:rPr sz="1200" spc="-10" dirty="0">
                <a:latin typeface="Calibri"/>
                <a:cs typeface="Calibri"/>
              </a:rPr>
              <a:t>fra </a:t>
            </a:r>
            <a:r>
              <a:rPr sz="1200" spc="-5" dirty="0">
                <a:latin typeface="Calibri"/>
                <a:cs typeface="Calibri"/>
              </a:rPr>
              <a:t>etablerere, og uttalelser </a:t>
            </a:r>
            <a:r>
              <a:rPr sz="1200" spc="-10" dirty="0">
                <a:latin typeface="Calibri"/>
                <a:cs typeface="Calibri"/>
              </a:rPr>
              <a:t>fra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etater.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20" y="1522475"/>
            <a:ext cx="1685925" cy="1851660"/>
          </a:xfrm>
          <a:custGeom>
            <a:avLst/>
            <a:gdLst/>
            <a:ahLst/>
            <a:cxnLst/>
            <a:rect l="l" t="t" r="r" b="b"/>
            <a:pathLst>
              <a:path w="1685925" h="1851660">
                <a:moveTo>
                  <a:pt x="1685544" y="825246"/>
                </a:moveTo>
                <a:lnTo>
                  <a:pt x="1684197" y="778421"/>
                </a:lnTo>
                <a:lnTo>
                  <a:pt x="1680248" y="732269"/>
                </a:lnTo>
                <a:lnTo>
                  <a:pt x="1673745" y="686879"/>
                </a:lnTo>
                <a:lnTo>
                  <a:pt x="1664766" y="642315"/>
                </a:lnTo>
                <a:lnTo>
                  <a:pt x="1653374" y="598639"/>
                </a:lnTo>
                <a:lnTo>
                  <a:pt x="1639646" y="555942"/>
                </a:lnTo>
                <a:lnTo>
                  <a:pt x="1623656" y="514261"/>
                </a:lnTo>
                <a:lnTo>
                  <a:pt x="1605470" y="473697"/>
                </a:lnTo>
                <a:lnTo>
                  <a:pt x="1585163" y="434301"/>
                </a:lnTo>
                <a:lnTo>
                  <a:pt x="1562798" y="396151"/>
                </a:lnTo>
                <a:lnTo>
                  <a:pt x="1538452" y="359308"/>
                </a:lnTo>
                <a:lnTo>
                  <a:pt x="1512214" y="323850"/>
                </a:lnTo>
                <a:lnTo>
                  <a:pt x="1484122" y="289839"/>
                </a:lnTo>
                <a:lnTo>
                  <a:pt x="1454264" y="257352"/>
                </a:lnTo>
                <a:lnTo>
                  <a:pt x="1422717" y="226453"/>
                </a:lnTo>
                <a:lnTo>
                  <a:pt x="1389532" y="197231"/>
                </a:lnTo>
                <a:lnTo>
                  <a:pt x="1354810" y="169722"/>
                </a:lnTo>
                <a:lnTo>
                  <a:pt x="1318602" y="144018"/>
                </a:lnTo>
                <a:lnTo>
                  <a:pt x="1280972" y="120180"/>
                </a:lnTo>
                <a:lnTo>
                  <a:pt x="1242009" y="98298"/>
                </a:lnTo>
                <a:lnTo>
                  <a:pt x="1201775" y="78409"/>
                </a:lnTo>
                <a:lnTo>
                  <a:pt x="1160348" y="60604"/>
                </a:lnTo>
                <a:lnTo>
                  <a:pt x="1117790" y="44945"/>
                </a:lnTo>
                <a:lnTo>
                  <a:pt x="1074178" y="31496"/>
                </a:lnTo>
                <a:lnTo>
                  <a:pt x="1029576" y="20345"/>
                </a:lnTo>
                <a:lnTo>
                  <a:pt x="984072" y="11557"/>
                </a:lnTo>
                <a:lnTo>
                  <a:pt x="937717" y="5181"/>
                </a:lnTo>
                <a:lnTo>
                  <a:pt x="890587" y="1308"/>
                </a:lnTo>
                <a:lnTo>
                  <a:pt x="842772" y="0"/>
                </a:lnTo>
                <a:lnTo>
                  <a:pt x="794943" y="1308"/>
                </a:lnTo>
                <a:lnTo>
                  <a:pt x="747814" y="5181"/>
                </a:lnTo>
                <a:lnTo>
                  <a:pt x="701459" y="11557"/>
                </a:lnTo>
                <a:lnTo>
                  <a:pt x="655955" y="20345"/>
                </a:lnTo>
                <a:lnTo>
                  <a:pt x="611352" y="31496"/>
                </a:lnTo>
                <a:lnTo>
                  <a:pt x="567740" y="44945"/>
                </a:lnTo>
                <a:lnTo>
                  <a:pt x="525183" y="60604"/>
                </a:lnTo>
                <a:lnTo>
                  <a:pt x="483755" y="78409"/>
                </a:lnTo>
                <a:lnTo>
                  <a:pt x="443522" y="98298"/>
                </a:lnTo>
                <a:lnTo>
                  <a:pt x="404558" y="120180"/>
                </a:lnTo>
                <a:lnTo>
                  <a:pt x="366928" y="144018"/>
                </a:lnTo>
                <a:lnTo>
                  <a:pt x="330720" y="169722"/>
                </a:lnTo>
                <a:lnTo>
                  <a:pt x="295998" y="197231"/>
                </a:lnTo>
                <a:lnTo>
                  <a:pt x="262813" y="226453"/>
                </a:lnTo>
                <a:lnTo>
                  <a:pt x="231267" y="257352"/>
                </a:lnTo>
                <a:lnTo>
                  <a:pt x="201409" y="289839"/>
                </a:lnTo>
                <a:lnTo>
                  <a:pt x="173316" y="323850"/>
                </a:lnTo>
                <a:lnTo>
                  <a:pt x="147078" y="359308"/>
                </a:lnTo>
                <a:lnTo>
                  <a:pt x="122732" y="396151"/>
                </a:lnTo>
                <a:lnTo>
                  <a:pt x="100368" y="434301"/>
                </a:lnTo>
                <a:lnTo>
                  <a:pt x="80060" y="473697"/>
                </a:lnTo>
                <a:lnTo>
                  <a:pt x="61874" y="514261"/>
                </a:lnTo>
                <a:lnTo>
                  <a:pt x="45885" y="555942"/>
                </a:lnTo>
                <a:lnTo>
                  <a:pt x="32156" y="598639"/>
                </a:lnTo>
                <a:lnTo>
                  <a:pt x="20764" y="642315"/>
                </a:lnTo>
                <a:lnTo>
                  <a:pt x="11785" y="686879"/>
                </a:lnTo>
                <a:lnTo>
                  <a:pt x="5283" y="732269"/>
                </a:lnTo>
                <a:lnTo>
                  <a:pt x="1333" y="778421"/>
                </a:lnTo>
                <a:lnTo>
                  <a:pt x="0" y="825246"/>
                </a:lnTo>
                <a:lnTo>
                  <a:pt x="1333" y="872083"/>
                </a:lnTo>
                <a:lnTo>
                  <a:pt x="5283" y="918235"/>
                </a:lnTo>
                <a:lnTo>
                  <a:pt x="11785" y="963625"/>
                </a:lnTo>
                <a:lnTo>
                  <a:pt x="20764" y="1008189"/>
                </a:lnTo>
                <a:lnTo>
                  <a:pt x="32156" y="1051864"/>
                </a:lnTo>
                <a:lnTo>
                  <a:pt x="45885" y="1094562"/>
                </a:lnTo>
                <a:lnTo>
                  <a:pt x="61874" y="1136243"/>
                </a:lnTo>
                <a:lnTo>
                  <a:pt x="80060" y="1176807"/>
                </a:lnTo>
                <a:lnTo>
                  <a:pt x="100368" y="1216202"/>
                </a:lnTo>
                <a:lnTo>
                  <a:pt x="122732" y="1254353"/>
                </a:lnTo>
                <a:lnTo>
                  <a:pt x="147078" y="1291196"/>
                </a:lnTo>
                <a:lnTo>
                  <a:pt x="173316" y="1326654"/>
                </a:lnTo>
                <a:lnTo>
                  <a:pt x="201409" y="1360665"/>
                </a:lnTo>
                <a:lnTo>
                  <a:pt x="231267" y="1393151"/>
                </a:lnTo>
                <a:lnTo>
                  <a:pt x="262813" y="1424051"/>
                </a:lnTo>
                <a:lnTo>
                  <a:pt x="295998" y="1453273"/>
                </a:lnTo>
                <a:lnTo>
                  <a:pt x="330720" y="1480781"/>
                </a:lnTo>
                <a:lnTo>
                  <a:pt x="366928" y="1506486"/>
                </a:lnTo>
                <a:lnTo>
                  <a:pt x="404558" y="1530324"/>
                </a:lnTo>
                <a:lnTo>
                  <a:pt x="443522" y="1552206"/>
                </a:lnTo>
                <a:lnTo>
                  <a:pt x="483755" y="1572094"/>
                </a:lnTo>
                <a:lnTo>
                  <a:pt x="525183" y="1589900"/>
                </a:lnTo>
                <a:lnTo>
                  <a:pt x="567740" y="1605559"/>
                </a:lnTo>
                <a:lnTo>
                  <a:pt x="611352" y="1619008"/>
                </a:lnTo>
                <a:lnTo>
                  <a:pt x="655955" y="1630159"/>
                </a:lnTo>
                <a:lnTo>
                  <a:pt x="701459" y="1638947"/>
                </a:lnTo>
                <a:lnTo>
                  <a:pt x="747814" y="1645323"/>
                </a:lnTo>
                <a:lnTo>
                  <a:pt x="794943" y="1649196"/>
                </a:lnTo>
                <a:lnTo>
                  <a:pt x="842772" y="1650492"/>
                </a:lnTo>
                <a:lnTo>
                  <a:pt x="890587" y="1649196"/>
                </a:lnTo>
                <a:lnTo>
                  <a:pt x="937717" y="1645323"/>
                </a:lnTo>
                <a:lnTo>
                  <a:pt x="984072" y="1638947"/>
                </a:lnTo>
                <a:lnTo>
                  <a:pt x="1029576" y="1630159"/>
                </a:lnTo>
                <a:lnTo>
                  <a:pt x="1074178" y="1619008"/>
                </a:lnTo>
                <a:lnTo>
                  <a:pt x="1117790" y="1605559"/>
                </a:lnTo>
                <a:lnTo>
                  <a:pt x="1160348" y="1589900"/>
                </a:lnTo>
                <a:lnTo>
                  <a:pt x="1166888" y="1587093"/>
                </a:lnTo>
                <a:lnTo>
                  <a:pt x="1356360" y="1851660"/>
                </a:lnTo>
                <a:lnTo>
                  <a:pt x="1356360" y="1479562"/>
                </a:lnTo>
                <a:lnTo>
                  <a:pt x="1389532" y="1453273"/>
                </a:lnTo>
                <a:lnTo>
                  <a:pt x="1422717" y="1424051"/>
                </a:lnTo>
                <a:lnTo>
                  <a:pt x="1454264" y="1393151"/>
                </a:lnTo>
                <a:lnTo>
                  <a:pt x="1484122" y="1360665"/>
                </a:lnTo>
                <a:lnTo>
                  <a:pt x="1512214" y="1326654"/>
                </a:lnTo>
                <a:lnTo>
                  <a:pt x="1538452" y="1291196"/>
                </a:lnTo>
                <a:lnTo>
                  <a:pt x="1562798" y="1254353"/>
                </a:lnTo>
                <a:lnTo>
                  <a:pt x="1585163" y="1216202"/>
                </a:lnTo>
                <a:lnTo>
                  <a:pt x="1605470" y="1176807"/>
                </a:lnTo>
                <a:lnTo>
                  <a:pt x="1623656" y="1136243"/>
                </a:lnTo>
                <a:lnTo>
                  <a:pt x="1639646" y="1094562"/>
                </a:lnTo>
                <a:lnTo>
                  <a:pt x="1653374" y="1051864"/>
                </a:lnTo>
                <a:lnTo>
                  <a:pt x="1664766" y="1008189"/>
                </a:lnTo>
                <a:lnTo>
                  <a:pt x="1673745" y="963625"/>
                </a:lnTo>
                <a:lnTo>
                  <a:pt x="1680248" y="918235"/>
                </a:lnTo>
                <a:lnTo>
                  <a:pt x="1684197" y="872083"/>
                </a:lnTo>
                <a:lnTo>
                  <a:pt x="1685544" y="82524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0373" y="1981327"/>
            <a:ext cx="1293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«Du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er nødt til å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beherske norsk for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å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lykkes»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8221" y="2712846"/>
            <a:ext cx="680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Etablerer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16289" y="1580629"/>
            <a:ext cx="3075305" cy="2774315"/>
          </a:xfrm>
          <a:custGeom>
            <a:avLst/>
            <a:gdLst/>
            <a:ahLst/>
            <a:cxnLst/>
            <a:rect l="l" t="t" r="r" b="b"/>
            <a:pathLst>
              <a:path w="3075304" h="2774315">
                <a:moveTo>
                  <a:pt x="3075114" y="1390992"/>
                </a:moveTo>
                <a:lnTo>
                  <a:pt x="3073793" y="1344980"/>
                </a:lnTo>
                <a:lnTo>
                  <a:pt x="3070961" y="1298867"/>
                </a:lnTo>
                <a:lnTo>
                  <a:pt x="3066580" y="1252702"/>
                </a:lnTo>
                <a:lnTo>
                  <a:pt x="3060649" y="1206512"/>
                </a:lnTo>
                <a:lnTo>
                  <a:pt x="3053156" y="1160335"/>
                </a:lnTo>
                <a:lnTo>
                  <a:pt x="3044075" y="1114209"/>
                </a:lnTo>
                <a:lnTo>
                  <a:pt x="3033407" y="1068158"/>
                </a:lnTo>
                <a:lnTo>
                  <a:pt x="3021126" y="1022248"/>
                </a:lnTo>
                <a:lnTo>
                  <a:pt x="3007233" y="976477"/>
                </a:lnTo>
                <a:lnTo>
                  <a:pt x="2991701" y="930910"/>
                </a:lnTo>
                <a:lnTo>
                  <a:pt x="2974505" y="885571"/>
                </a:lnTo>
                <a:lnTo>
                  <a:pt x="2955671" y="840498"/>
                </a:lnTo>
                <a:lnTo>
                  <a:pt x="2935313" y="796099"/>
                </a:lnTo>
                <a:lnTo>
                  <a:pt x="2913634" y="752729"/>
                </a:lnTo>
                <a:lnTo>
                  <a:pt x="2890659" y="710412"/>
                </a:lnTo>
                <a:lnTo>
                  <a:pt x="2866453" y="669163"/>
                </a:lnTo>
                <a:lnTo>
                  <a:pt x="2841015" y="629005"/>
                </a:lnTo>
                <a:lnTo>
                  <a:pt x="2814409" y="589953"/>
                </a:lnTo>
                <a:lnTo>
                  <a:pt x="2786659" y="552005"/>
                </a:lnTo>
                <a:lnTo>
                  <a:pt x="2757792" y="515188"/>
                </a:lnTo>
                <a:lnTo>
                  <a:pt x="2727858" y="479501"/>
                </a:lnTo>
                <a:lnTo>
                  <a:pt x="2696883" y="444982"/>
                </a:lnTo>
                <a:lnTo>
                  <a:pt x="2664917" y="411632"/>
                </a:lnTo>
                <a:lnTo>
                  <a:pt x="2631986" y="379463"/>
                </a:lnTo>
                <a:lnTo>
                  <a:pt x="2598115" y="348500"/>
                </a:lnTo>
                <a:lnTo>
                  <a:pt x="2563355" y="318744"/>
                </a:lnTo>
                <a:lnTo>
                  <a:pt x="2527744" y="290233"/>
                </a:lnTo>
                <a:lnTo>
                  <a:pt x="2491308" y="262953"/>
                </a:lnTo>
                <a:lnTo>
                  <a:pt x="2454084" y="236931"/>
                </a:lnTo>
                <a:lnTo>
                  <a:pt x="2416124" y="212178"/>
                </a:lnTo>
                <a:lnTo>
                  <a:pt x="2377427" y="188709"/>
                </a:lnTo>
                <a:lnTo>
                  <a:pt x="2338070" y="166547"/>
                </a:lnTo>
                <a:lnTo>
                  <a:pt x="2298065" y="145694"/>
                </a:lnTo>
                <a:lnTo>
                  <a:pt x="2257450" y="126187"/>
                </a:lnTo>
                <a:lnTo>
                  <a:pt x="2216264" y="108000"/>
                </a:lnTo>
                <a:lnTo>
                  <a:pt x="2174544" y="91186"/>
                </a:lnTo>
                <a:lnTo>
                  <a:pt x="2132330" y="75742"/>
                </a:lnTo>
                <a:lnTo>
                  <a:pt x="2089658" y="61696"/>
                </a:lnTo>
                <a:lnTo>
                  <a:pt x="2046541" y="49034"/>
                </a:lnTo>
                <a:lnTo>
                  <a:pt x="2003044" y="37795"/>
                </a:lnTo>
                <a:lnTo>
                  <a:pt x="1959190" y="27990"/>
                </a:lnTo>
                <a:lnTo>
                  <a:pt x="1915007" y="19634"/>
                </a:lnTo>
                <a:lnTo>
                  <a:pt x="1870557" y="12725"/>
                </a:lnTo>
                <a:lnTo>
                  <a:pt x="1825840" y="7302"/>
                </a:lnTo>
                <a:lnTo>
                  <a:pt x="1780921" y="3352"/>
                </a:lnTo>
                <a:lnTo>
                  <a:pt x="1735823" y="914"/>
                </a:lnTo>
                <a:lnTo>
                  <a:pt x="1690585" y="0"/>
                </a:lnTo>
                <a:lnTo>
                  <a:pt x="1645234" y="609"/>
                </a:lnTo>
                <a:lnTo>
                  <a:pt x="1599819" y="2768"/>
                </a:lnTo>
                <a:lnTo>
                  <a:pt x="1554378" y="6489"/>
                </a:lnTo>
                <a:lnTo>
                  <a:pt x="1508925" y="11772"/>
                </a:lnTo>
                <a:lnTo>
                  <a:pt x="1463522" y="18656"/>
                </a:lnTo>
                <a:lnTo>
                  <a:pt x="1418183" y="27139"/>
                </a:lnTo>
                <a:lnTo>
                  <a:pt x="1372958" y="37249"/>
                </a:lnTo>
                <a:lnTo>
                  <a:pt x="1327873" y="48983"/>
                </a:lnTo>
                <a:lnTo>
                  <a:pt x="1282979" y="62369"/>
                </a:lnTo>
                <a:lnTo>
                  <a:pt x="1238300" y="77406"/>
                </a:lnTo>
                <a:lnTo>
                  <a:pt x="1193863" y="94132"/>
                </a:lnTo>
                <a:lnTo>
                  <a:pt x="1149731" y="112534"/>
                </a:lnTo>
                <a:lnTo>
                  <a:pt x="1106246" y="132499"/>
                </a:lnTo>
                <a:lnTo>
                  <a:pt x="1063828" y="153822"/>
                </a:lnTo>
                <a:lnTo>
                  <a:pt x="1022464" y="176466"/>
                </a:lnTo>
                <a:lnTo>
                  <a:pt x="982167" y="200393"/>
                </a:lnTo>
                <a:lnTo>
                  <a:pt x="942962" y="225564"/>
                </a:lnTo>
                <a:lnTo>
                  <a:pt x="904862" y="251955"/>
                </a:lnTo>
                <a:lnTo>
                  <a:pt x="867879" y="279527"/>
                </a:lnTo>
                <a:lnTo>
                  <a:pt x="832027" y="308241"/>
                </a:lnTo>
                <a:lnTo>
                  <a:pt x="797318" y="338061"/>
                </a:lnTo>
                <a:lnTo>
                  <a:pt x="763752" y="368947"/>
                </a:lnTo>
                <a:lnTo>
                  <a:pt x="731367" y="400862"/>
                </a:lnTo>
                <a:lnTo>
                  <a:pt x="700176" y="433781"/>
                </a:lnTo>
                <a:lnTo>
                  <a:pt x="670166" y="467664"/>
                </a:lnTo>
                <a:lnTo>
                  <a:pt x="641375" y="502462"/>
                </a:lnTo>
                <a:lnTo>
                  <a:pt x="613803" y="538149"/>
                </a:lnTo>
                <a:lnTo>
                  <a:pt x="587476" y="574700"/>
                </a:lnTo>
                <a:lnTo>
                  <a:pt x="562406" y="612063"/>
                </a:lnTo>
                <a:lnTo>
                  <a:pt x="538594" y="650201"/>
                </a:lnTo>
                <a:lnTo>
                  <a:pt x="516064" y="689089"/>
                </a:lnTo>
                <a:lnTo>
                  <a:pt x="494830" y="728687"/>
                </a:lnTo>
                <a:lnTo>
                  <a:pt x="474891" y="768959"/>
                </a:lnTo>
                <a:lnTo>
                  <a:pt x="456285" y="809866"/>
                </a:lnTo>
                <a:lnTo>
                  <a:pt x="439000" y="851369"/>
                </a:lnTo>
                <a:lnTo>
                  <a:pt x="423075" y="893432"/>
                </a:lnTo>
                <a:lnTo>
                  <a:pt x="408508" y="936028"/>
                </a:lnTo>
                <a:lnTo>
                  <a:pt x="395312" y="979119"/>
                </a:lnTo>
                <a:lnTo>
                  <a:pt x="383514" y="1022667"/>
                </a:lnTo>
                <a:lnTo>
                  <a:pt x="373113" y="1066622"/>
                </a:lnTo>
                <a:lnTo>
                  <a:pt x="364134" y="1110970"/>
                </a:lnTo>
                <a:lnTo>
                  <a:pt x="356577" y="1155674"/>
                </a:lnTo>
                <a:lnTo>
                  <a:pt x="350469" y="1200670"/>
                </a:lnTo>
                <a:lnTo>
                  <a:pt x="345808" y="1245958"/>
                </a:lnTo>
                <a:lnTo>
                  <a:pt x="342620" y="1291475"/>
                </a:lnTo>
                <a:lnTo>
                  <a:pt x="340931" y="1337195"/>
                </a:lnTo>
                <a:lnTo>
                  <a:pt x="340728" y="1383080"/>
                </a:lnTo>
                <a:lnTo>
                  <a:pt x="342036" y="1429105"/>
                </a:lnTo>
                <a:lnTo>
                  <a:pt x="344868" y="1475219"/>
                </a:lnTo>
                <a:lnTo>
                  <a:pt x="349237" y="1521383"/>
                </a:lnTo>
                <a:lnTo>
                  <a:pt x="355168" y="1567573"/>
                </a:lnTo>
                <a:lnTo>
                  <a:pt x="362661" y="1613763"/>
                </a:lnTo>
                <a:lnTo>
                  <a:pt x="367030" y="1636001"/>
                </a:lnTo>
                <a:lnTo>
                  <a:pt x="0" y="2365895"/>
                </a:lnTo>
                <a:lnTo>
                  <a:pt x="561467" y="2124113"/>
                </a:lnTo>
                <a:lnTo>
                  <a:pt x="574763" y="2145093"/>
                </a:lnTo>
                <a:lnTo>
                  <a:pt x="601383" y="2184146"/>
                </a:lnTo>
                <a:lnTo>
                  <a:pt x="629132" y="2222093"/>
                </a:lnTo>
                <a:lnTo>
                  <a:pt x="657999" y="2258911"/>
                </a:lnTo>
                <a:lnTo>
                  <a:pt x="687933" y="2294598"/>
                </a:lnTo>
                <a:lnTo>
                  <a:pt x="718908" y="2329116"/>
                </a:lnTo>
                <a:lnTo>
                  <a:pt x="750874" y="2362466"/>
                </a:lnTo>
                <a:lnTo>
                  <a:pt x="783818" y="2394635"/>
                </a:lnTo>
                <a:lnTo>
                  <a:pt x="817689" y="2425598"/>
                </a:lnTo>
                <a:lnTo>
                  <a:pt x="852449" y="2455341"/>
                </a:lnTo>
                <a:lnTo>
                  <a:pt x="888060" y="2483866"/>
                </a:lnTo>
                <a:lnTo>
                  <a:pt x="924509" y="2511145"/>
                </a:lnTo>
                <a:lnTo>
                  <a:pt x="961732" y="2537168"/>
                </a:lnTo>
                <a:lnTo>
                  <a:pt x="999705" y="2561920"/>
                </a:lnTo>
                <a:lnTo>
                  <a:pt x="1038390" y="2585377"/>
                </a:lnTo>
                <a:lnTo>
                  <a:pt x="1077760" y="2607538"/>
                </a:lnTo>
                <a:lnTo>
                  <a:pt x="1117765" y="2628392"/>
                </a:lnTo>
                <a:lnTo>
                  <a:pt x="1158379" y="2647899"/>
                </a:lnTo>
                <a:lnTo>
                  <a:pt x="1199565" y="2666073"/>
                </a:lnTo>
                <a:lnTo>
                  <a:pt x="1241298" y="2682887"/>
                </a:lnTo>
                <a:lnTo>
                  <a:pt x="1283512" y="2698331"/>
                </a:lnTo>
                <a:lnTo>
                  <a:pt x="1326197" y="2712389"/>
                </a:lnTo>
                <a:lnTo>
                  <a:pt x="1369314" y="2725039"/>
                </a:lnTo>
                <a:lnTo>
                  <a:pt x="1412811" y="2736278"/>
                </a:lnTo>
                <a:lnTo>
                  <a:pt x="1456677" y="2746083"/>
                </a:lnTo>
                <a:lnTo>
                  <a:pt x="1500860" y="2754439"/>
                </a:lnTo>
                <a:lnTo>
                  <a:pt x="1545323" y="2761335"/>
                </a:lnTo>
                <a:lnTo>
                  <a:pt x="1590027" y="2766758"/>
                </a:lnTo>
                <a:lnTo>
                  <a:pt x="1634959" y="2770695"/>
                </a:lnTo>
                <a:lnTo>
                  <a:pt x="1680057" y="2773134"/>
                </a:lnTo>
                <a:lnTo>
                  <a:pt x="1725307" y="2774048"/>
                </a:lnTo>
                <a:lnTo>
                  <a:pt x="1770646" y="2773438"/>
                </a:lnTo>
                <a:lnTo>
                  <a:pt x="1816074" y="2771267"/>
                </a:lnTo>
                <a:lnTo>
                  <a:pt x="1861515" y="2767546"/>
                </a:lnTo>
                <a:lnTo>
                  <a:pt x="1906968" y="2762250"/>
                </a:lnTo>
                <a:lnTo>
                  <a:pt x="1952383" y="2755366"/>
                </a:lnTo>
                <a:lnTo>
                  <a:pt x="1997722" y="2746870"/>
                </a:lnTo>
                <a:lnTo>
                  <a:pt x="2042947" y="2736761"/>
                </a:lnTo>
                <a:lnTo>
                  <a:pt x="2088019" y="2725013"/>
                </a:lnTo>
                <a:lnTo>
                  <a:pt x="2132927" y="2711627"/>
                </a:lnTo>
                <a:lnTo>
                  <a:pt x="2177605" y="2696578"/>
                </a:lnTo>
                <a:lnTo>
                  <a:pt x="2222042" y="2679852"/>
                </a:lnTo>
                <a:lnTo>
                  <a:pt x="2266188" y="2661424"/>
                </a:lnTo>
                <a:lnTo>
                  <a:pt x="2309647" y="2641473"/>
                </a:lnTo>
                <a:lnTo>
                  <a:pt x="2352065" y="2620149"/>
                </a:lnTo>
                <a:lnTo>
                  <a:pt x="2393429" y="2597518"/>
                </a:lnTo>
                <a:lnTo>
                  <a:pt x="2433713" y="2573591"/>
                </a:lnTo>
                <a:lnTo>
                  <a:pt x="2472906" y="2548407"/>
                </a:lnTo>
                <a:lnTo>
                  <a:pt x="2511006" y="2522016"/>
                </a:lnTo>
                <a:lnTo>
                  <a:pt x="2547988" y="2494457"/>
                </a:lnTo>
                <a:lnTo>
                  <a:pt x="2583840" y="2465743"/>
                </a:lnTo>
                <a:lnTo>
                  <a:pt x="2618549" y="2435923"/>
                </a:lnTo>
                <a:lnTo>
                  <a:pt x="2652103" y="2405049"/>
                </a:lnTo>
                <a:lnTo>
                  <a:pt x="2684475" y="2373122"/>
                </a:lnTo>
                <a:lnTo>
                  <a:pt x="2715679" y="2340216"/>
                </a:lnTo>
                <a:lnTo>
                  <a:pt x="2745676" y="2306332"/>
                </a:lnTo>
                <a:lnTo>
                  <a:pt x="2774467" y="2271534"/>
                </a:lnTo>
                <a:lnTo>
                  <a:pt x="2802039" y="2235847"/>
                </a:lnTo>
                <a:lnTo>
                  <a:pt x="2828366" y="2199309"/>
                </a:lnTo>
                <a:lnTo>
                  <a:pt x="2853436" y="2161946"/>
                </a:lnTo>
                <a:lnTo>
                  <a:pt x="2877248" y="2123808"/>
                </a:lnTo>
                <a:lnTo>
                  <a:pt x="2899778" y="2084920"/>
                </a:lnTo>
                <a:lnTo>
                  <a:pt x="2921012" y="2045335"/>
                </a:lnTo>
                <a:lnTo>
                  <a:pt x="2940951" y="2005063"/>
                </a:lnTo>
                <a:lnTo>
                  <a:pt x="2959557" y="1964169"/>
                </a:lnTo>
                <a:lnTo>
                  <a:pt x="2976842" y="1922665"/>
                </a:lnTo>
                <a:lnTo>
                  <a:pt x="2992767" y="1880603"/>
                </a:lnTo>
                <a:lnTo>
                  <a:pt x="3007334" y="1838007"/>
                </a:lnTo>
                <a:lnTo>
                  <a:pt x="3020530" y="1794929"/>
                </a:lnTo>
                <a:lnTo>
                  <a:pt x="3032328" y="1751380"/>
                </a:lnTo>
                <a:lnTo>
                  <a:pt x="3042729" y="1707426"/>
                </a:lnTo>
                <a:lnTo>
                  <a:pt x="3051708" y="1663077"/>
                </a:lnTo>
                <a:lnTo>
                  <a:pt x="3059265" y="1618386"/>
                </a:lnTo>
                <a:lnTo>
                  <a:pt x="3065373" y="1573390"/>
                </a:lnTo>
                <a:lnTo>
                  <a:pt x="3070034" y="1528114"/>
                </a:lnTo>
                <a:lnTo>
                  <a:pt x="3073209" y="1482598"/>
                </a:lnTo>
                <a:lnTo>
                  <a:pt x="3074911" y="1436878"/>
                </a:lnTo>
                <a:lnTo>
                  <a:pt x="3075114" y="139099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56140" y="2133676"/>
            <a:ext cx="17887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«Det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ganske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vanlig at vi  må ta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kontakt selv for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manglede vedlegg. Det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står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ramset opp hva du må ha</a:t>
            </a:r>
            <a:r>
              <a:rPr sz="12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og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det er litt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jobb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å finne fram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alt.»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46640" y="3414217"/>
            <a:ext cx="1406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Saksbehandler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mellomstor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kommune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02768" y="3751960"/>
            <a:ext cx="2659380" cy="2875915"/>
          </a:xfrm>
          <a:custGeom>
            <a:avLst/>
            <a:gdLst/>
            <a:ahLst/>
            <a:cxnLst/>
            <a:rect l="l" t="t" r="r" b="b"/>
            <a:pathLst>
              <a:path w="2659379" h="2875915">
                <a:moveTo>
                  <a:pt x="2658808" y="1542376"/>
                </a:moveTo>
                <a:lnTo>
                  <a:pt x="2657881" y="1496695"/>
                </a:lnTo>
                <a:lnTo>
                  <a:pt x="2655417" y="1450898"/>
                </a:lnTo>
                <a:lnTo>
                  <a:pt x="2651379" y="1405039"/>
                </a:lnTo>
                <a:lnTo>
                  <a:pt x="2645778" y="1359141"/>
                </a:lnTo>
                <a:lnTo>
                  <a:pt x="2638577" y="1313256"/>
                </a:lnTo>
                <a:lnTo>
                  <a:pt x="2629789" y="1267421"/>
                </a:lnTo>
                <a:lnTo>
                  <a:pt x="2619375" y="1221663"/>
                </a:lnTo>
                <a:lnTo>
                  <a:pt x="2607335" y="1176032"/>
                </a:lnTo>
                <a:lnTo>
                  <a:pt x="2593644" y="1130554"/>
                </a:lnTo>
                <a:lnTo>
                  <a:pt x="2578303" y="1085265"/>
                </a:lnTo>
                <a:lnTo>
                  <a:pt x="2561272" y="1040218"/>
                </a:lnTo>
                <a:lnTo>
                  <a:pt x="2542578" y="995426"/>
                </a:lnTo>
                <a:lnTo>
                  <a:pt x="2522347" y="951331"/>
                </a:lnTo>
                <a:lnTo>
                  <a:pt x="2500769" y="908278"/>
                </a:lnTo>
                <a:lnTo>
                  <a:pt x="2477897" y="866305"/>
                </a:lnTo>
                <a:lnTo>
                  <a:pt x="2453741" y="825423"/>
                </a:lnTo>
                <a:lnTo>
                  <a:pt x="2428367" y="785634"/>
                </a:lnTo>
                <a:lnTo>
                  <a:pt x="2401798" y="746963"/>
                </a:lnTo>
                <a:lnTo>
                  <a:pt x="2374074" y="709422"/>
                </a:lnTo>
                <a:lnTo>
                  <a:pt x="2345232" y="673036"/>
                </a:lnTo>
                <a:lnTo>
                  <a:pt x="2315299" y="637806"/>
                </a:lnTo>
                <a:lnTo>
                  <a:pt x="2284336" y="603758"/>
                </a:lnTo>
                <a:lnTo>
                  <a:pt x="2252345" y="570890"/>
                </a:lnTo>
                <a:lnTo>
                  <a:pt x="2219401" y="539229"/>
                </a:lnTo>
                <a:lnTo>
                  <a:pt x="2185517" y="508800"/>
                </a:lnTo>
                <a:lnTo>
                  <a:pt x="2150732" y="479602"/>
                </a:lnTo>
                <a:lnTo>
                  <a:pt x="2115096" y="451662"/>
                </a:lnTo>
                <a:lnTo>
                  <a:pt x="2078634" y="424980"/>
                </a:lnTo>
                <a:lnTo>
                  <a:pt x="2041385" y="399580"/>
                </a:lnTo>
                <a:lnTo>
                  <a:pt x="2003386" y="375475"/>
                </a:lnTo>
                <a:lnTo>
                  <a:pt x="1964677" y="352691"/>
                </a:lnTo>
                <a:lnTo>
                  <a:pt x="1925307" y="331228"/>
                </a:lnTo>
                <a:lnTo>
                  <a:pt x="1885289" y="311111"/>
                </a:lnTo>
                <a:lnTo>
                  <a:pt x="1844675" y="292341"/>
                </a:lnTo>
                <a:lnTo>
                  <a:pt x="1840649" y="290652"/>
                </a:lnTo>
                <a:lnTo>
                  <a:pt x="1892465" y="0"/>
                </a:lnTo>
                <a:lnTo>
                  <a:pt x="1630883" y="218668"/>
                </a:lnTo>
                <a:lnTo>
                  <a:pt x="1590471" y="209067"/>
                </a:lnTo>
                <a:lnTo>
                  <a:pt x="1546707" y="200215"/>
                </a:lnTo>
                <a:lnTo>
                  <a:pt x="1502625" y="192836"/>
                </a:lnTo>
                <a:lnTo>
                  <a:pt x="1458290" y="186956"/>
                </a:lnTo>
                <a:lnTo>
                  <a:pt x="1413725" y="182575"/>
                </a:lnTo>
                <a:lnTo>
                  <a:pt x="1368971" y="179717"/>
                </a:lnTo>
                <a:lnTo>
                  <a:pt x="1324063" y="178396"/>
                </a:lnTo>
                <a:lnTo>
                  <a:pt x="1279029" y="178625"/>
                </a:lnTo>
                <a:lnTo>
                  <a:pt x="1233932" y="180416"/>
                </a:lnTo>
                <a:lnTo>
                  <a:pt x="1188783" y="183794"/>
                </a:lnTo>
                <a:lnTo>
                  <a:pt x="1143622" y="188760"/>
                </a:lnTo>
                <a:lnTo>
                  <a:pt x="1098499" y="195351"/>
                </a:lnTo>
                <a:lnTo>
                  <a:pt x="1053452" y="203555"/>
                </a:lnTo>
                <a:lnTo>
                  <a:pt x="1008507" y="213410"/>
                </a:lnTo>
                <a:lnTo>
                  <a:pt x="963701" y="224904"/>
                </a:lnTo>
                <a:lnTo>
                  <a:pt x="919086" y="238086"/>
                </a:lnTo>
                <a:lnTo>
                  <a:pt x="874674" y="252945"/>
                </a:lnTo>
                <a:lnTo>
                  <a:pt x="830529" y="269506"/>
                </a:lnTo>
                <a:lnTo>
                  <a:pt x="786676" y="287782"/>
                </a:lnTo>
                <a:lnTo>
                  <a:pt x="743496" y="307632"/>
                </a:lnTo>
                <a:lnTo>
                  <a:pt x="701382" y="328853"/>
                </a:lnTo>
                <a:lnTo>
                  <a:pt x="660349" y="351409"/>
                </a:lnTo>
                <a:lnTo>
                  <a:pt x="620420" y="375272"/>
                </a:lnTo>
                <a:lnTo>
                  <a:pt x="581583" y="400405"/>
                </a:lnTo>
                <a:lnTo>
                  <a:pt x="543864" y="426770"/>
                </a:lnTo>
                <a:lnTo>
                  <a:pt x="507276" y="454317"/>
                </a:lnTo>
                <a:lnTo>
                  <a:pt x="471843" y="483019"/>
                </a:lnTo>
                <a:lnTo>
                  <a:pt x="437578" y="512838"/>
                </a:lnTo>
                <a:lnTo>
                  <a:pt x="404482" y="543737"/>
                </a:lnTo>
                <a:lnTo>
                  <a:pt x="372567" y="575678"/>
                </a:lnTo>
                <a:lnTo>
                  <a:pt x="341871" y="608622"/>
                </a:lnTo>
                <a:lnTo>
                  <a:pt x="312394" y="642531"/>
                </a:lnTo>
                <a:lnTo>
                  <a:pt x="284137" y="677367"/>
                </a:lnTo>
                <a:lnTo>
                  <a:pt x="257136" y="713092"/>
                </a:lnTo>
                <a:lnTo>
                  <a:pt x="231406" y="749668"/>
                </a:lnTo>
                <a:lnTo>
                  <a:pt x="206933" y="787069"/>
                </a:lnTo>
                <a:lnTo>
                  <a:pt x="183769" y="825246"/>
                </a:lnTo>
                <a:lnTo>
                  <a:pt x="161899" y="864171"/>
                </a:lnTo>
                <a:lnTo>
                  <a:pt x="141338" y="903795"/>
                </a:lnTo>
                <a:lnTo>
                  <a:pt x="122123" y="944079"/>
                </a:lnTo>
                <a:lnTo>
                  <a:pt x="104254" y="984999"/>
                </a:lnTo>
                <a:lnTo>
                  <a:pt x="87744" y="1026502"/>
                </a:lnTo>
                <a:lnTo>
                  <a:pt x="72605" y="1068565"/>
                </a:lnTo>
                <a:lnTo>
                  <a:pt x="58864" y="1111148"/>
                </a:lnTo>
                <a:lnTo>
                  <a:pt x="46520" y="1154214"/>
                </a:lnTo>
                <a:lnTo>
                  <a:pt x="35585" y="1197711"/>
                </a:lnTo>
                <a:lnTo>
                  <a:pt x="26098" y="1241615"/>
                </a:lnTo>
                <a:lnTo>
                  <a:pt x="18046" y="1285887"/>
                </a:lnTo>
                <a:lnTo>
                  <a:pt x="11455" y="1330490"/>
                </a:lnTo>
                <a:lnTo>
                  <a:pt x="6350" y="1375384"/>
                </a:lnTo>
                <a:lnTo>
                  <a:pt x="2717" y="1420533"/>
                </a:lnTo>
                <a:lnTo>
                  <a:pt x="596" y="1465897"/>
                </a:lnTo>
                <a:lnTo>
                  <a:pt x="0" y="1511439"/>
                </a:lnTo>
                <a:lnTo>
                  <a:pt x="927" y="1557121"/>
                </a:lnTo>
                <a:lnTo>
                  <a:pt x="3390" y="1602917"/>
                </a:lnTo>
                <a:lnTo>
                  <a:pt x="7429" y="1648777"/>
                </a:lnTo>
                <a:lnTo>
                  <a:pt x="13030" y="1694662"/>
                </a:lnTo>
                <a:lnTo>
                  <a:pt x="20231" y="1740547"/>
                </a:lnTo>
                <a:lnTo>
                  <a:pt x="29019" y="1786382"/>
                </a:lnTo>
                <a:lnTo>
                  <a:pt x="39433" y="1832140"/>
                </a:lnTo>
                <a:lnTo>
                  <a:pt x="51473" y="1877771"/>
                </a:lnTo>
                <a:lnTo>
                  <a:pt x="65163" y="1923237"/>
                </a:lnTo>
                <a:lnTo>
                  <a:pt x="80505" y="1968525"/>
                </a:lnTo>
                <a:lnTo>
                  <a:pt x="97536" y="2013572"/>
                </a:lnTo>
                <a:lnTo>
                  <a:pt x="116243" y="2058339"/>
                </a:lnTo>
                <a:lnTo>
                  <a:pt x="136461" y="2102459"/>
                </a:lnTo>
                <a:lnTo>
                  <a:pt x="158038" y="2145512"/>
                </a:lnTo>
                <a:lnTo>
                  <a:pt x="180924" y="2187486"/>
                </a:lnTo>
                <a:lnTo>
                  <a:pt x="205066" y="2228380"/>
                </a:lnTo>
                <a:lnTo>
                  <a:pt x="230441" y="2268169"/>
                </a:lnTo>
                <a:lnTo>
                  <a:pt x="257009" y="2306840"/>
                </a:lnTo>
                <a:lnTo>
                  <a:pt x="284746" y="2344382"/>
                </a:lnTo>
                <a:lnTo>
                  <a:pt x="313588" y="2380780"/>
                </a:lnTo>
                <a:lnTo>
                  <a:pt x="343522" y="2416010"/>
                </a:lnTo>
                <a:lnTo>
                  <a:pt x="374497" y="2450071"/>
                </a:lnTo>
                <a:lnTo>
                  <a:pt x="406476" y="2482939"/>
                </a:lnTo>
                <a:lnTo>
                  <a:pt x="439432" y="2514600"/>
                </a:lnTo>
                <a:lnTo>
                  <a:pt x="473316" y="2545029"/>
                </a:lnTo>
                <a:lnTo>
                  <a:pt x="508101" y="2574226"/>
                </a:lnTo>
                <a:lnTo>
                  <a:pt x="543750" y="2602179"/>
                </a:lnTo>
                <a:lnTo>
                  <a:pt x="580212" y="2628862"/>
                </a:lnTo>
                <a:lnTo>
                  <a:pt x="617461" y="2654262"/>
                </a:lnTo>
                <a:lnTo>
                  <a:pt x="655459" y="2678366"/>
                </a:lnTo>
                <a:lnTo>
                  <a:pt x="694169" y="2701150"/>
                </a:lnTo>
                <a:lnTo>
                  <a:pt x="733552" y="2722613"/>
                </a:lnTo>
                <a:lnTo>
                  <a:pt x="773569" y="2742742"/>
                </a:lnTo>
                <a:lnTo>
                  <a:pt x="814197" y="2761513"/>
                </a:lnTo>
                <a:lnTo>
                  <a:pt x="855383" y="2778899"/>
                </a:lnTo>
                <a:lnTo>
                  <a:pt x="897077" y="2794914"/>
                </a:lnTo>
                <a:lnTo>
                  <a:pt x="939279" y="2809519"/>
                </a:lnTo>
                <a:lnTo>
                  <a:pt x="981925" y="2822714"/>
                </a:lnTo>
                <a:lnTo>
                  <a:pt x="1024978" y="2834475"/>
                </a:lnTo>
                <a:lnTo>
                  <a:pt x="1068412" y="2844787"/>
                </a:lnTo>
                <a:lnTo>
                  <a:pt x="1112189" y="2853639"/>
                </a:lnTo>
                <a:lnTo>
                  <a:pt x="1156271" y="2861018"/>
                </a:lnTo>
                <a:lnTo>
                  <a:pt x="1200607" y="2866898"/>
                </a:lnTo>
                <a:lnTo>
                  <a:pt x="1245184" y="2871279"/>
                </a:lnTo>
                <a:lnTo>
                  <a:pt x="1289939" y="2874137"/>
                </a:lnTo>
                <a:lnTo>
                  <a:pt x="1334858" y="2875457"/>
                </a:lnTo>
                <a:lnTo>
                  <a:pt x="1379880" y="2875229"/>
                </a:lnTo>
                <a:lnTo>
                  <a:pt x="1424990" y="2873438"/>
                </a:lnTo>
                <a:lnTo>
                  <a:pt x="1470139" y="2870060"/>
                </a:lnTo>
                <a:lnTo>
                  <a:pt x="1515300" y="2865094"/>
                </a:lnTo>
                <a:lnTo>
                  <a:pt x="1560423" y="2858503"/>
                </a:lnTo>
                <a:lnTo>
                  <a:pt x="1605483" y="2850299"/>
                </a:lnTo>
                <a:lnTo>
                  <a:pt x="1650428" y="2840456"/>
                </a:lnTo>
                <a:lnTo>
                  <a:pt x="1695234" y="2828950"/>
                </a:lnTo>
                <a:lnTo>
                  <a:pt x="1739849" y="2815767"/>
                </a:lnTo>
                <a:lnTo>
                  <a:pt x="1784261" y="2800908"/>
                </a:lnTo>
                <a:lnTo>
                  <a:pt x="1828406" y="2784348"/>
                </a:lnTo>
                <a:lnTo>
                  <a:pt x="1872272" y="2766060"/>
                </a:lnTo>
                <a:lnTo>
                  <a:pt x="1915426" y="2746222"/>
                </a:lnTo>
                <a:lnTo>
                  <a:pt x="1957527" y="2725001"/>
                </a:lnTo>
                <a:lnTo>
                  <a:pt x="1998560" y="2702433"/>
                </a:lnTo>
                <a:lnTo>
                  <a:pt x="2038489" y="2678569"/>
                </a:lnTo>
                <a:lnTo>
                  <a:pt x="2077326" y="2653436"/>
                </a:lnTo>
                <a:lnTo>
                  <a:pt x="2115032" y="2627084"/>
                </a:lnTo>
                <a:lnTo>
                  <a:pt x="2151608" y="2599537"/>
                </a:lnTo>
                <a:lnTo>
                  <a:pt x="2187029" y="2570835"/>
                </a:lnTo>
                <a:lnTo>
                  <a:pt x="2221306" y="2541016"/>
                </a:lnTo>
                <a:lnTo>
                  <a:pt x="2254389" y="2510117"/>
                </a:lnTo>
                <a:lnTo>
                  <a:pt x="2286292" y="2478176"/>
                </a:lnTo>
                <a:lnTo>
                  <a:pt x="2316988" y="2445232"/>
                </a:lnTo>
                <a:lnTo>
                  <a:pt x="2346464" y="2411323"/>
                </a:lnTo>
                <a:lnTo>
                  <a:pt x="2374709" y="2376487"/>
                </a:lnTo>
                <a:lnTo>
                  <a:pt x="2401709" y="2340749"/>
                </a:lnTo>
                <a:lnTo>
                  <a:pt x="2427440" y="2304173"/>
                </a:lnTo>
                <a:lnTo>
                  <a:pt x="2451900" y="2266772"/>
                </a:lnTo>
                <a:lnTo>
                  <a:pt x="2475077" y="2228596"/>
                </a:lnTo>
                <a:lnTo>
                  <a:pt x="2496934" y="2189670"/>
                </a:lnTo>
                <a:lnTo>
                  <a:pt x="2517483" y="2150059"/>
                </a:lnTo>
                <a:lnTo>
                  <a:pt x="2536710" y="2109762"/>
                </a:lnTo>
                <a:lnTo>
                  <a:pt x="2554579" y="2068842"/>
                </a:lnTo>
                <a:lnTo>
                  <a:pt x="2571077" y="2027339"/>
                </a:lnTo>
                <a:lnTo>
                  <a:pt x="2586215" y="1985264"/>
                </a:lnTo>
                <a:lnTo>
                  <a:pt x="2599956" y="1942693"/>
                </a:lnTo>
                <a:lnTo>
                  <a:pt x="2612301" y="1899627"/>
                </a:lnTo>
                <a:lnTo>
                  <a:pt x="2623223" y="1856130"/>
                </a:lnTo>
                <a:lnTo>
                  <a:pt x="2632722" y="1812213"/>
                </a:lnTo>
                <a:lnTo>
                  <a:pt x="2640761" y="1767941"/>
                </a:lnTo>
                <a:lnTo>
                  <a:pt x="2647353" y="1723339"/>
                </a:lnTo>
                <a:lnTo>
                  <a:pt x="2652471" y="1678444"/>
                </a:lnTo>
                <a:lnTo>
                  <a:pt x="2656090" y="1633296"/>
                </a:lnTo>
                <a:lnTo>
                  <a:pt x="2658211" y="1587931"/>
                </a:lnTo>
                <a:lnTo>
                  <a:pt x="2658808" y="154237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23303" y="4438904"/>
            <a:ext cx="1793239" cy="15259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1270" algn="ctr">
              <a:lnSpc>
                <a:spcPct val="9000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«Språket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til det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offentlige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er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unødvendig komplisert. For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å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fra at vi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skulle servere  toast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måtte vi fylle ut et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skjema.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Veilederen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dette  var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ikke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 veileder, men  masse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koder. Veilederne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er  laget av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og for folk som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vet  hva de driver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med.»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2952" y="1824227"/>
            <a:ext cx="0" cy="3815715"/>
          </a:xfrm>
          <a:custGeom>
            <a:avLst/>
            <a:gdLst/>
            <a:ahLst/>
            <a:cxnLst/>
            <a:rect l="l" t="t" r="r" b="b"/>
            <a:pathLst>
              <a:path h="3815715">
                <a:moveTo>
                  <a:pt x="0" y="3815638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98105" y="6085433"/>
            <a:ext cx="646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lerer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Brønnøysundregistrene_bokmaal.potx [Skrivebeskyttet]" id="{74EC87ED-C4B8-4D78-B05F-22A69BEC438C}" vid="{CDE05C94-4E19-4ED7-8ECE-A0CBBD68C41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2330</Words>
  <Application>Microsoft Office PowerPoint</Application>
  <PresentationFormat>Widescreen</PresentationFormat>
  <Paragraphs>349</Paragraphs>
  <Slides>26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Office Theme</vt:lpstr>
      <vt:lpstr>Office-tema</vt:lpstr>
      <vt:lpstr>5_Office-tema</vt:lpstr>
      <vt:lpstr>Tjeneste- og hendelseskatalog</vt:lpstr>
      <vt:lpstr>  Ny Bedrift  Nåsituasjon, behov, designprinsipper, målbilde og tiltaksforslag  Oslo, april 2017</vt:lpstr>
      <vt:lpstr>INTRODUKSJON TIL ARBEIDET</vt:lpstr>
      <vt:lpstr>INNSIKTSGRUNNLAG 16 etablerere, én advokat, én oppstartskonsulent og tolv etater</vt:lpstr>
      <vt:lpstr>Fasene i brukerreisen «Ny bedrift»</vt:lpstr>
      <vt:lpstr>Fasene og stegene i brukerreisen</vt:lpstr>
      <vt:lpstr>Velge system for  internkontroll</vt:lpstr>
      <vt:lpstr>OPPSUMMERING AV INNSIKT Det er gjennomført dybdeinnsikt for å avdekke problemstillinger knyttet til tre hovedområder i  brukerreisen</vt:lpstr>
      <vt:lpstr>INFORMASJON OG VEILEDNING Dårlige nettsider, uklart språk og manglende veiledning fører til lange prosesser</vt:lpstr>
      <vt:lpstr>PowerPoint-presentasjon</vt:lpstr>
      <vt:lpstr>INFORMASJONSFLYT Etablererne blir bedt om å oppgi informasjon de allerede har registrert tidligere i prosessen</vt:lpstr>
      <vt:lpstr>1. INFORMASJON OG VEILEDNING</vt:lpstr>
      <vt:lpstr>2. INFORMASJONSFLYT</vt:lpstr>
      <vt:lpstr>3. SØKNADSPROSESSER</vt:lpstr>
      <vt:lpstr>Hva kan FDK funksjonelt bidra med </vt:lpstr>
      <vt:lpstr>3. SØKNADSPROSESSER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 rask demo av det som er gjort så langt fra utviklingsteamet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</dc:title>
  <dc:creator>Eirik Hjelmeland</dc:creator>
  <cp:lastModifiedBy>Slotvik, Espen</cp:lastModifiedBy>
  <cp:revision>1</cp:revision>
  <dcterms:created xsi:type="dcterms:W3CDTF">2020-11-23T13:40:43Z</dcterms:created>
  <dcterms:modified xsi:type="dcterms:W3CDTF">2020-11-25T07:29:55Z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2020-11-23T00:00:00Z</vt:filetime>
  </property>
</Properties>
</file>