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3" r:id="rId3"/>
  </p:sldMasterIdLst>
  <p:notesMasterIdLst>
    <p:notesMasterId r:id="rId10"/>
  </p:notesMasterIdLst>
  <p:sldIdLst>
    <p:sldId id="257" r:id="rId4"/>
    <p:sldId id="262" r:id="rId5"/>
    <p:sldId id="265" r:id="rId6"/>
    <p:sldId id="266" r:id="rId7"/>
    <p:sldId id="269" r:id="rId8"/>
    <p:sldId id="270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B39E"/>
    <a:srgbClr val="CBB394"/>
    <a:srgbClr val="0078C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335" autoAdjust="0"/>
  </p:normalViewPr>
  <p:slideViewPr>
    <p:cSldViewPr snapToGrid="0">
      <p:cViewPr varScale="1">
        <p:scale>
          <a:sx n="52" d="100"/>
          <a:sy n="52" d="100"/>
        </p:scale>
        <p:origin x="12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FC02C-F98B-4C31-82A5-CD933DB395E2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CD652-5187-4666-9258-518900846F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53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CD652-5187-4666-9258-518900846FD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25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EA034-7A2B-E545-BDB0-E828DA219E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676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EA034-7A2B-E545-BDB0-E828DA219E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311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EA034-7A2B-E545-BDB0-E828DA219E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255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CEA034-7A2B-E545-BDB0-E828DA219EA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06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323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833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458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74148" y="1198511"/>
            <a:ext cx="9144000" cy="1551194"/>
          </a:xfrm>
        </p:spPr>
        <p:txBody>
          <a:bodyPr anchor="t">
            <a:normAutofit/>
          </a:bodyPr>
          <a:lstStyle>
            <a:lvl1pPr algn="l">
              <a:defRPr sz="5599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74148" y="2854081"/>
            <a:ext cx="9144000" cy="48128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8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nb-NO" dirty="0"/>
              <a:t>Navn på foredragsholder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43" y="3816477"/>
            <a:ext cx="10732728" cy="1130810"/>
          </a:xfrm>
          <a:prstGeom prst="rect">
            <a:avLst/>
          </a:prstGeom>
        </p:spPr>
      </p:pic>
      <p:sp>
        <p:nvSpPr>
          <p:cNvPr id="12" name="Plassholder for tekst 11"/>
          <p:cNvSpPr>
            <a:spLocks noGrp="1"/>
          </p:cNvSpPr>
          <p:nvPr>
            <p:ph type="body" sz="quarter" idx="10" hasCustomPrompt="1"/>
          </p:nvPr>
        </p:nvSpPr>
        <p:spPr>
          <a:xfrm>
            <a:off x="9359259" y="6228779"/>
            <a:ext cx="2124214" cy="207026"/>
          </a:xfrm>
        </p:spPr>
        <p:txBody>
          <a:bodyPr>
            <a:normAutofit/>
          </a:bodyPr>
          <a:lstStyle>
            <a:lvl1pPr marL="0" indent="0" algn="r"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 – </a:t>
            </a:r>
            <a:r>
              <a:rPr lang="nb-NO" dirty="0" err="1"/>
              <a:t>dd.mm.åååå</a:t>
            </a:r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36" y="6066759"/>
            <a:ext cx="2383696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88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rtl="0"/>
            <a:r>
              <a:rPr lang="nb-NO"/>
              <a:t>Klikk for å redigere tittelstil i malen</a:t>
            </a:r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056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74148" y="1198511"/>
            <a:ext cx="9144000" cy="1551194"/>
          </a:xfrm>
        </p:spPr>
        <p:txBody>
          <a:bodyPr anchor="t">
            <a:normAutofit/>
          </a:bodyPr>
          <a:lstStyle>
            <a:lvl1pPr algn="l">
              <a:defRPr sz="5599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74148" y="2854081"/>
            <a:ext cx="9144000" cy="48128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8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nb-NO" dirty="0"/>
              <a:t>Navn på foredragsholder</a:t>
            </a:r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43" y="3816477"/>
            <a:ext cx="10732728" cy="1130810"/>
          </a:xfrm>
          <a:prstGeom prst="rect">
            <a:avLst/>
          </a:prstGeom>
        </p:spPr>
      </p:pic>
      <p:sp>
        <p:nvSpPr>
          <p:cNvPr id="12" name="Plassholder for tekst 11"/>
          <p:cNvSpPr>
            <a:spLocks noGrp="1"/>
          </p:cNvSpPr>
          <p:nvPr>
            <p:ph type="body" sz="quarter" idx="10" hasCustomPrompt="1"/>
          </p:nvPr>
        </p:nvSpPr>
        <p:spPr>
          <a:xfrm>
            <a:off x="9359259" y="6228779"/>
            <a:ext cx="2124214" cy="207026"/>
          </a:xfrm>
        </p:spPr>
        <p:txBody>
          <a:bodyPr>
            <a:normAutofit/>
          </a:bodyPr>
          <a:lstStyle>
            <a:lvl1pPr marL="0" indent="0" algn="r"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 – </a:t>
            </a:r>
            <a:r>
              <a:rPr lang="nb-NO" dirty="0" err="1"/>
              <a:t>dd.mm.åååå</a:t>
            </a:r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36" y="6066759"/>
            <a:ext cx="2383696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5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CA23E-EE37-4F07-B928-C92078AAB5D3}" type="datetime1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/>
          </p:nvPr>
        </p:nvSpPr>
        <p:spPr>
          <a:xfrm>
            <a:off x="630120" y="900112"/>
            <a:ext cx="10441985" cy="3600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1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Rett linje 16"/>
          <p:cNvCxnSpPr>
            <a:cxnSpLocks/>
          </p:cNvCxnSpPr>
          <p:nvPr userDrawn="1"/>
        </p:nvCxnSpPr>
        <p:spPr>
          <a:xfrm>
            <a:off x="630121" y="2214277"/>
            <a:ext cx="10928077" cy="0"/>
          </a:xfrm>
          <a:prstGeom prst="line">
            <a:avLst/>
          </a:prstGeom>
          <a:ln w="12700">
            <a:solidFill>
              <a:srgbClr val="DDDE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linje 18"/>
          <p:cNvCxnSpPr>
            <a:cxnSpLocks/>
          </p:cNvCxnSpPr>
          <p:nvPr userDrawn="1"/>
        </p:nvCxnSpPr>
        <p:spPr>
          <a:xfrm>
            <a:off x="630121" y="3852482"/>
            <a:ext cx="10928077" cy="0"/>
          </a:xfrm>
          <a:prstGeom prst="line">
            <a:avLst/>
          </a:prstGeom>
          <a:ln w="12700">
            <a:solidFill>
              <a:srgbClr val="DDDE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lassholder for tekst 6"/>
          <p:cNvSpPr>
            <a:spLocks noGrp="1"/>
          </p:cNvSpPr>
          <p:nvPr>
            <p:ph type="body" sz="quarter" idx="14"/>
          </p:nvPr>
        </p:nvSpPr>
        <p:spPr>
          <a:xfrm>
            <a:off x="630121" y="1440181"/>
            <a:ext cx="10928077" cy="5475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1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630120" y="2556320"/>
            <a:ext cx="10441985" cy="3600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1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2" name="Plassholder for tekst 6"/>
          <p:cNvSpPr>
            <a:spLocks noGrp="1"/>
          </p:cNvSpPr>
          <p:nvPr>
            <p:ph type="body" sz="quarter" idx="16"/>
          </p:nvPr>
        </p:nvSpPr>
        <p:spPr>
          <a:xfrm>
            <a:off x="630121" y="3060383"/>
            <a:ext cx="10928077" cy="5475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3" name="Plassholder for tekst 6"/>
          <p:cNvSpPr>
            <a:spLocks noGrp="1"/>
          </p:cNvSpPr>
          <p:nvPr>
            <p:ph type="body" sz="quarter" idx="17"/>
          </p:nvPr>
        </p:nvSpPr>
        <p:spPr>
          <a:xfrm>
            <a:off x="630120" y="4194524"/>
            <a:ext cx="10441985" cy="3600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1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4" name="Plassholder for tekst 6"/>
          <p:cNvSpPr>
            <a:spLocks noGrp="1"/>
          </p:cNvSpPr>
          <p:nvPr>
            <p:ph type="body" sz="quarter" idx="18"/>
          </p:nvPr>
        </p:nvSpPr>
        <p:spPr>
          <a:xfrm>
            <a:off x="630121" y="4716590"/>
            <a:ext cx="10928077" cy="54753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00" b="0"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5" name="Plassholder for tekst 6"/>
          <p:cNvSpPr>
            <a:spLocks noGrp="1"/>
          </p:cNvSpPr>
          <p:nvPr>
            <p:ph type="body" sz="quarter" idx="19" hasCustomPrompt="1"/>
          </p:nvPr>
        </p:nvSpPr>
        <p:spPr>
          <a:xfrm>
            <a:off x="11239523" y="900112"/>
            <a:ext cx="306059" cy="360045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300" b="1"/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26" name="Plassholder for tekst 6"/>
          <p:cNvSpPr>
            <a:spLocks noGrp="1"/>
          </p:cNvSpPr>
          <p:nvPr>
            <p:ph type="body" sz="quarter" idx="20" hasCustomPrompt="1"/>
          </p:nvPr>
        </p:nvSpPr>
        <p:spPr>
          <a:xfrm>
            <a:off x="11239522" y="2556320"/>
            <a:ext cx="306059" cy="360045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300" b="1"/>
            </a:lvl1pPr>
          </a:lstStyle>
          <a:p>
            <a:pPr lvl="0"/>
            <a:r>
              <a:rPr lang="nb-NO" dirty="0"/>
              <a:t>XX</a:t>
            </a:r>
          </a:p>
        </p:txBody>
      </p:sp>
      <p:sp>
        <p:nvSpPr>
          <p:cNvPr id="27" name="Plassholder for tekst 6"/>
          <p:cNvSpPr>
            <a:spLocks noGrp="1"/>
          </p:cNvSpPr>
          <p:nvPr>
            <p:ph type="body" sz="quarter" idx="21" hasCustomPrompt="1"/>
          </p:nvPr>
        </p:nvSpPr>
        <p:spPr>
          <a:xfrm>
            <a:off x="11239522" y="4194524"/>
            <a:ext cx="306059" cy="360045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300" b="1"/>
            </a:lvl1pPr>
          </a:lstStyle>
          <a:p>
            <a:pPr lvl="0"/>
            <a:r>
              <a:rPr lang="nb-NO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0725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964" indent="-179964">
              <a:buFont typeface="Arial" panose="020B0604020202020204" pitchFamily="34" charset="0"/>
              <a:buChar char="•"/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0E72-851A-40E7-903F-ABC6EC207DCD}" type="datetime1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306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80206" y="1511587"/>
            <a:ext cx="10515600" cy="1661865"/>
          </a:xfrm>
        </p:spPr>
        <p:txBody>
          <a:bodyPr anchor="b">
            <a:normAutofit/>
          </a:bodyPr>
          <a:lstStyle>
            <a:lvl1pPr>
              <a:defRPr sz="5999">
                <a:solidFill>
                  <a:schemeClr val="l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80206" y="3660114"/>
            <a:ext cx="10515600" cy="86764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>
                <a:solidFill>
                  <a:schemeClr val="lt1"/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49322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lit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120" y="576072"/>
            <a:ext cx="5175984" cy="1137235"/>
          </a:xfrm>
        </p:spPr>
        <p:txBody>
          <a:bodyPr>
            <a:normAutofit/>
          </a:bodyPr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9537-D1B4-45E3-B23A-9F20AEF0391F}" type="datetime1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6472231" y="1017127"/>
            <a:ext cx="5085966" cy="4284536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630120" y="1953244"/>
            <a:ext cx="5175984" cy="3780473"/>
          </a:xfrm>
          <a:prstGeom prst="rect">
            <a:avLst/>
          </a:prstGeom>
        </p:spPr>
        <p:txBody>
          <a:bodyPr lIns="0" tIns="0" rIns="0" bIns="0"/>
          <a:lstStyle>
            <a:lvl1pPr marL="179964" indent="-179964">
              <a:buFont typeface="Arial" panose="020B0604020202020204" pitchFamily="34" charset="0"/>
              <a:buChar char="•"/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7371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977137" y="0"/>
            <a:ext cx="6214864" cy="6858000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120" y="576072"/>
            <a:ext cx="5175984" cy="1137235"/>
          </a:xfrm>
        </p:spPr>
        <p:txBody>
          <a:bodyPr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630120" y="1953244"/>
            <a:ext cx="5175984" cy="3780473"/>
          </a:xfrm>
          <a:prstGeom prst="rect">
            <a:avLst/>
          </a:prstGeom>
        </p:spPr>
        <p:txBody>
          <a:bodyPr lIns="0" tIns="0" rIns="0" bIns="0"/>
          <a:lstStyle>
            <a:lvl1pPr marL="179964" indent="-179964">
              <a:buFont typeface="Arial" panose="020B0604020202020204" pitchFamily="34" charset="0"/>
              <a:buChar char="•"/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478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7375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120" y="576072"/>
            <a:ext cx="5175984" cy="113723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2E904-CB96-44CF-9B9B-534491D09DF7}" type="datetime1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630120" y="1953244"/>
            <a:ext cx="5175984" cy="3780473"/>
          </a:xfrm>
          <a:prstGeom prst="rect">
            <a:avLst/>
          </a:prstGeom>
        </p:spPr>
        <p:txBody>
          <a:bodyPr lIns="0" tIns="0" rIns="0" bIns="0"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5"/>
          </p:nvPr>
        </p:nvSpPr>
        <p:spPr>
          <a:xfrm>
            <a:off x="6382214" y="576073"/>
            <a:ext cx="5175984" cy="515764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7137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04F1-DA1A-4DAE-8A16-2A464427D86C}" type="datetime1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630120" y="1953244"/>
            <a:ext cx="5175984" cy="3780473"/>
          </a:xfrm>
          <a:prstGeom prst="rect">
            <a:avLst/>
          </a:prstGeom>
        </p:spPr>
        <p:txBody>
          <a:bodyPr lIns="0" tIns="0" rIns="0" bIns="0"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6562248" y="1926241"/>
            <a:ext cx="4914935" cy="2829954"/>
          </a:xfrm>
          <a:prstGeom prst="rect">
            <a:avLst/>
          </a:prstGeom>
          <a:ln w="114300">
            <a:solidFill>
              <a:schemeClr val="accent1"/>
            </a:solidFill>
            <a:miter lim="800000"/>
          </a:ln>
        </p:spPr>
        <p:txBody>
          <a:bodyPr lIns="360000" tIns="360000" rIns="360000" bIns="36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99" b="0" i="0"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15635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bunn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14079" y="489308"/>
            <a:ext cx="11216530" cy="5233227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33B6-7CFC-4AAF-911E-C133B5BD430B}" type="datetime1">
              <a:rPr lang="nb-NO" smtClean="0"/>
              <a:t>19.11.2020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09167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760454" y="758356"/>
            <a:ext cx="10671094" cy="5341290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52094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5103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 /m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6138767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>
          <a:xfrm>
            <a:off x="414081" y="6390800"/>
            <a:ext cx="10928077" cy="27003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2320959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/m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630120" y="675085"/>
            <a:ext cx="3942749" cy="4284536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>
          <a:xfrm>
            <a:off x="630120" y="5202650"/>
            <a:ext cx="3942749" cy="585073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CD6F9E1-5065-4C96-9099-62E64E968591}" type="datetime1">
              <a:rPr lang="nb-NO" smtClean="0"/>
              <a:t>19.11.2020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8"/>
          </p:nvPr>
        </p:nvSpPr>
        <p:spPr>
          <a:xfrm>
            <a:off x="4842920" y="675084"/>
            <a:ext cx="6706275" cy="4284536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9"/>
          </p:nvPr>
        </p:nvSpPr>
        <p:spPr>
          <a:xfrm>
            <a:off x="4842921" y="5202650"/>
            <a:ext cx="6705414" cy="585073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62364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/m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630121" y="882111"/>
            <a:ext cx="3420650" cy="4554569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>
          <a:xfrm>
            <a:off x="630121" y="5598700"/>
            <a:ext cx="3420650" cy="270034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848BBBB-FF89-4DD8-8716-8501FFC86D3D}" type="datetime1">
              <a:rPr lang="nb-NO" smtClean="0"/>
              <a:t>19.11.2020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8"/>
          </p:nvPr>
        </p:nvSpPr>
        <p:spPr>
          <a:xfrm>
            <a:off x="4383834" y="882111"/>
            <a:ext cx="3420650" cy="4554569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9"/>
          </p:nvPr>
        </p:nvSpPr>
        <p:spPr>
          <a:xfrm>
            <a:off x="4383833" y="5598699"/>
            <a:ext cx="3420650" cy="270034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20"/>
          </p:nvPr>
        </p:nvSpPr>
        <p:spPr>
          <a:xfrm>
            <a:off x="8119544" y="882111"/>
            <a:ext cx="3420650" cy="4554569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8119544" y="5598699"/>
            <a:ext cx="3420650" cy="270034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143478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30120" y="1953244"/>
            <a:ext cx="5175984" cy="378047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82214" y="1953244"/>
            <a:ext cx="5175984" cy="3780473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E3BC7-F062-43CC-A85B-6521251E7DB1}" type="datetime1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44950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120" y="1953244"/>
            <a:ext cx="5180484" cy="28392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8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120" y="2237168"/>
            <a:ext cx="5175984" cy="3496548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382214" y="1953244"/>
            <a:ext cx="5180484" cy="283924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0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8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82214" y="2237168"/>
            <a:ext cx="5175984" cy="3496548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9027-081F-4798-A951-26CEB72B458C}" type="datetime1">
              <a:rPr lang="nb-NO" smtClean="0"/>
              <a:t>19.11.2020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214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6325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med tekst og ik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885942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8" name="Rektangel 7"/>
          <p:cNvSpPr/>
          <p:nvPr userDrawn="1"/>
        </p:nvSpPr>
        <p:spPr>
          <a:xfrm>
            <a:off x="0" y="1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9" name="Rektangel 8"/>
          <p:cNvSpPr/>
          <p:nvPr userDrawn="1"/>
        </p:nvSpPr>
        <p:spPr>
          <a:xfrm>
            <a:off x="0" y="6551962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7484024" y="2172872"/>
            <a:ext cx="2682510" cy="3420428"/>
          </a:xfrm>
          <a:prstGeom prst="rect">
            <a:avLst/>
          </a:prstGeom>
          <a:noFill/>
        </p:spPr>
        <p:txBody>
          <a:bodyPr lIns="0" tIns="720000" rIns="0" bIns="0" anchor="t" anchorCtr="1"/>
          <a:lstStyle>
            <a:lvl1pPr marL="0" indent="0" algn="ctr">
              <a:buNone/>
              <a:defRPr/>
            </a:lvl1pPr>
          </a:lstStyle>
          <a:p>
            <a:r>
              <a:rPr lang="nb-NO" dirty="0"/>
              <a:t>Ikon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7414" y="2172871"/>
            <a:ext cx="5287209" cy="3420428"/>
          </a:xfrm>
          <a:prstGeom prst="rect">
            <a:avLst/>
          </a:prstGeom>
          <a:noFill/>
          <a:ln w="228600">
            <a:noFill/>
            <a:miter lim="800000"/>
          </a:ln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</p:spTree>
    <p:extLst>
      <p:ext uri="{BB962C8B-B14F-4D97-AF65-F5344CB8AC3E}">
        <p14:creationId xmlns:p14="http://schemas.microsoft.com/office/powerpoint/2010/main" val="32785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/m ramme og tekstbok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1415111" y="2967336"/>
            <a:ext cx="9361780" cy="923329"/>
          </a:xfrm>
          <a:prstGeom prst="rect">
            <a:avLst/>
          </a:prstGeom>
          <a:noFill/>
          <a:ln w="228600">
            <a:noFill/>
            <a:miter lim="800000"/>
          </a:ln>
        </p:spPr>
        <p:txBody>
          <a:bodyPr lIns="0" tIns="0" rIns="0" bIns="0"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0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885942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8" name="Rektangel 7"/>
          <p:cNvSpPr/>
          <p:nvPr userDrawn="1"/>
        </p:nvSpPr>
        <p:spPr>
          <a:xfrm>
            <a:off x="-1717" y="1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9" name="Rektangel 8"/>
          <p:cNvSpPr/>
          <p:nvPr userDrawn="1"/>
        </p:nvSpPr>
        <p:spPr>
          <a:xfrm>
            <a:off x="0" y="6551962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1193932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/m ramm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1415111" y="1869647"/>
            <a:ext cx="9361780" cy="3118708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</a:ln>
        </p:spPr>
        <p:txBody>
          <a:bodyPr lIns="360000" tIns="630000" rIns="360000" bIns="630000"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603341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1134216" y="1956845"/>
            <a:ext cx="5040958" cy="2970371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</a:ln>
        </p:spPr>
        <p:txBody>
          <a:bodyPr wrap="square" lIns="540000" tIns="630000" rIns="540000" bIns="63000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tekst 8"/>
          <p:cNvSpPr>
            <a:spLocks noGrp="1"/>
          </p:cNvSpPr>
          <p:nvPr>
            <p:ph type="body" sz="quarter" idx="15"/>
          </p:nvPr>
        </p:nvSpPr>
        <p:spPr>
          <a:xfrm>
            <a:off x="6175174" y="1956845"/>
            <a:ext cx="5040958" cy="2970371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</a:ln>
        </p:spPr>
        <p:txBody>
          <a:bodyPr wrap="square" lIns="540000" tIns="630000" rIns="540000" bIns="63000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9" b="0" i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6"/>
          </p:nvPr>
        </p:nvSpPr>
        <p:spPr>
          <a:xfrm>
            <a:off x="1692321" y="4176523"/>
            <a:ext cx="3794436" cy="47750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chemeClr val="lt1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7"/>
          </p:nvPr>
        </p:nvSpPr>
        <p:spPr>
          <a:xfrm>
            <a:off x="6733279" y="4176523"/>
            <a:ext cx="3794436" cy="47750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624154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793" cy="6858000"/>
          </a:xfrm>
          <a:prstGeom prst="rect">
            <a:avLst/>
          </a:prstGeom>
        </p:spPr>
      </p:pic>
      <p:sp>
        <p:nvSpPr>
          <p:cNvPr id="5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415110" y="1451353"/>
            <a:ext cx="9361779" cy="3240405"/>
          </a:xfrm>
          <a:prstGeom prst="rect">
            <a:avLst/>
          </a:prstGeom>
          <a:noFill/>
          <a:ln w="228600">
            <a:noFill/>
            <a:miter lim="800000"/>
          </a:ln>
        </p:spPr>
        <p:txBody>
          <a:bodyPr lIns="0" tIns="0" rIns="0" bIns="0" anchor="b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/>
          </p:nvPr>
        </p:nvSpPr>
        <p:spPr>
          <a:xfrm>
            <a:off x="1415110" y="5243074"/>
            <a:ext cx="9361779" cy="32273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lt1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204383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793" cy="6858000"/>
          </a:xfrm>
          <a:prstGeom prst="rect">
            <a:avLst/>
          </a:prstGeom>
        </p:spPr>
      </p:pic>
      <p:sp>
        <p:nvSpPr>
          <p:cNvPr id="5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415110" y="1451353"/>
            <a:ext cx="9361779" cy="3240405"/>
          </a:xfrm>
          <a:prstGeom prst="rect">
            <a:avLst/>
          </a:prstGeom>
          <a:noFill/>
          <a:ln w="228600">
            <a:noFill/>
            <a:miter lim="800000"/>
          </a:ln>
        </p:spPr>
        <p:txBody>
          <a:bodyPr lIns="0" tIns="0" rIns="0" bIns="0" anchor="b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/>
          </p:nvPr>
        </p:nvSpPr>
        <p:spPr>
          <a:xfrm>
            <a:off x="1415110" y="5243074"/>
            <a:ext cx="9361779" cy="32273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lt1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462257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8"/>
          <p:cNvSpPr>
            <a:spLocks noGrp="1"/>
          </p:cNvSpPr>
          <p:nvPr>
            <p:ph type="body" sz="quarter" idx="14"/>
          </p:nvPr>
        </p:nvSpPr>
        <p:spPr>
          <a:xfrm>
            <a:off x="1865197" y="1484757"/>
            <a:ext cx="8461608" cy="3888487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</a:ln>
        </p:spPr>
        <p:txBody>
          <a:bodyPr lIns="360000" tIns="360000" rIns="360000" bIns="36000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4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" name="Plassholder for tekst 3"/>
          <p:cNvSpPr>
            <a:spLocks noGrp="1"/>
          </p:cNvSpPr>
          <p:nvPr>
            <p:ph type="body" sz="quarter" idx="15"/>
          </p:nvPr>
        </p:nvSpPr>
        <p:spPr>
          <a:xfrm>
            <a:off x="1865197" y="5904738"/>
            <a:ext cx="8461608" cy="32273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lt1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015675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med ramm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2193717" cy="6858858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5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415110" y="1451353"/>
            <a:ext cx="9361779" cy="3240405"/>
          </a:xfrm>
          <a:prstGeom prst="rect">
            <a:avLst/>
          </a:prstGeom>
          <a:noFill/>
          <a:ln w="228600">
            <a:noFill/>
            <a:miter lim="800000"/>
          </a:ln>
        </p:spPr>
        <p:txBody>
          <a:bodyPr lIns="0" tIns="0" rIns="0" bIns="0" anchor="b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/>
          </p:nvPr>
        </p:nvSpPr>
        <p:spPr>
          <a:xfrm>
            <a:off x="1415110" y="5243074"/>
            <a:ext cx="9361779" cy="32273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lt1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Rektangel 5"/>
          <p:cNvSpPr/>
          <p:nvPr userDrawn="1"/>
        </p:nvSpPr>
        <p:spPr>
          <a:xfrm>
            <a:off x="0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11885942" y="0"/>
            <a:ext cx="306059" cy="685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8" name="Rektangel 7"/>
          <p:cNvSpPr/>
          <p:nvPr userDrawn="1"/>
        </p:nvSpPr>
        <p:spPr>
          <a:xfrm>
            <a:off x="0" y="1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  <p:sp>
        <p:nvSpPr>
          <p:cNvPr id="9" name="Rektangel 8"/>
          <p:cNvSpPr/>
          <p:nvPr userDrawn="1"/>
        </p:nvSpPr>
        <p:spPr>
          <a:xfrm>
            <a:off x="0" y="6551962"/>
            <a:ext cx="12193717" cy="306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9" tIns="22855" rIns="45709" bIns="22855" rtlCol="0" anchor="ctr"/>
          <a:lstStyle/>
          <a:p>
            <a:pPr algn="ctr"/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29739856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/m tekst 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</p:spPr>
        <p:txBody>
          <a:bodyPr lIns="0" tIns="720000" rIns="0" bIns="0" anchor="t" anchorCtr="1">
            <a:normAutofit/>
          </a:bodyPr>
          <a:lstStyle>
            <a:lvl1pPr marL="0" indent="0" algn="ctr">
              <a:buNone/>
              <a:defRPr sz="1300"/>
            </a:lvl1pPr>
          </a:lstStyle>
          <a:p>
            <a:r>
              <a:rPr lang="nb-NO" dirty="0"/>
              <a:t>Skift bilde via menyen «sett inn» og «bilde»-knappen</a:t>
            </a:r>
          </a:p>
        </p:txBody>
      </p:sp>
      <p:sp>
        <p:nvSpPr>
          <p:cNvPr id="5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415111" y="2603820"/>
            <a:ext cx="9361780" cy="1650361"/>
          </a:xfrm>
          <a:prstGeom prst="rect">
            <a:avLst/>
          </a:prstGeom>
          <a:solidFill>
            <a:schemeClr val="tx2">
              <a:alpha val="60000"/>
            </a:schemeClr>
          </a:solidFill>
          <a:ln w="228600">
            <a:noFill/>
            <a:miter lim="800000"/>
          </a:ln>
        </p:spPr>
        <p:txBody>
          <a:bodyPr lIns="360000" tIns="360000" rIns="360000" bIns="360000"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999" b="0" i="0">
                <a:solidFill>
                  <a:schemeClr val="lt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Legg til tekst</a:t>
            </a:r>
          </a:p>
        </p:txBody>
      </p:sp>
    </p:spTree>
    <p:extLst>
      <p:ext uri="{BB962C8B-B14F-4D97-AF65-F5344CB8AC3E}">
        <p14:creationId xmlns:p14="http://schemas.microsoft.com/office/powerpoint/2010/main" val="14533398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/m farg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720000" rIns="0" bIns="0" anchor="t" anchorCtr="1">
            <a:normAutofit/>
          </a:bodyPr>
          <a:lstStyle>
            <a:lvl1pPr marL="0" indent="0" algn="ctr">
              <a:buNone/>
              <a:defRPr sz="1300">
                <a:solidFill>
                  <a:schemeClr val="lt1"/>
                </a:solidFill>
              </a:defRPr>
            </a:lvl1pPr>
          </a:lstStyle>
          <a:p>
            <a:r>
              <a:rPr lang="nb-NO" dirty="0"/>
              <a:t>Skift bilde via menyen «sett inn» og «bilde»-knappen</a:t>
            </a:r>
          </a:p>
        </p:txBody>
      </p:sp>
      <p:sp>
        <p:nvSpPr>
          <p:cNvPr id="2" name="Plassholder for tekst 1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3717" cy="6858858"/>
          </a:xfrm>
          <a:prstGeom prst="rect">
            <a:avLst/>
          </a:prstGeom>
          <a:solidFill>
            <a:schemeClr val="tx2">
              <a:alpha val="70000"/>
            </a:schemeClr>
          </a:solidFill>
        </p:spPr>
        <p:txBody>
          <a:bodyPr lIns="45720" tIns="22860" rIns="45720" bIns="2286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endParaRPr lang="nb-NO" dirty="0"/>
          </a:p>
        </p:txBody>
      </p:sp>
      <p:sp>
        <p:nvSpPr>
          <p:cNvPr id="4" name="Plassholder for tekst 8"/>
          <p:cNvSpPr>
            <a:spLocks noGrp="1"/>
          </p:cNvSpPr>
          <p:nvPr>
            <p:ph type="body" sz="quarter" idx="15"/>
          </p:nvPr>
        </p:nvSpPr>
        <p:spPr>
          <a:xfrm>
            <a:off x="6301198" y="3384424"/>
            <a:ext cx="5148978" cy="264633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</a:ln>
        </p:spPr>
        <p:txBody>
          <a:bodyPr wrap="square" lIns="540000" tIns="540000" rIns="540000" bIns="54000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99" b="0" i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7"/>
          </p:nvPr>
        </p:nvSpPr>
        <p:spPr>
          <a:xfrm>
            <a:off x="6871258" y="5313947"/>
            <a:ext cx="3794436" cy="47750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55558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991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tel /m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3CE7-0A61-4B96-B432-37217F3D4930}" type="datetime1">
              <a:rPr lang="nb-NO" smtClean="0"/>
              <a:t>19.11.2020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  <a:endParaRPr lang="nb-NO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64710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375235"/>
      </p:ext>
    </p:extLst>
  </p:cSld>
  <p:clrMapOvr>
    <a:masterClrMapping/>
  </p:clrMapOvr>
  <p:hf hdr="0" ft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34F2-CF7A-4B7F-A513-088EDBA0FBD0}" type="datetime1">
              <a:rPr lang="nb-NO" smtClean="0"/>
              <a:t>19.11.2020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Tittel på presentasjon og navn på foredragsholder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667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809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081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28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95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06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image" Target="../media/image4.png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31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C0E06-DEA5-4C79-B4F4-D38990E0717C}" type="datetimeFigureOut">
              <a:rPr lang="nb-NO" smtClean="0"/>
              <a:t>19.11.2020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B10F-C3FC-468C-A772-612BE3BD8D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6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rtl="0"/>
            <a:r>
              <a:rPr lang="nb-NO"/>
              <a:t>Klikk for å redigere tittelstil i malen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09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30121" y="576072"/>
            <a:ext cx="10928077" cy="113723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120" y="1953244"/>
            <a:ext cx="10928077" cy="37804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697273" y="6390799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3CE7-0A61-4B96-B432-37217F3D4930}" type="datetime1">
              <a:rPr lang="nb-NO" smtClean="0"/>
              <a:t>19.11.2020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24522" y="6390799"/>
            <a:ext cx="4500856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Tittel på presentasjon og navn på foredragsholder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39523" y="6390799"/>
            <a:ext cx="30881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16" name="Rett linje 15"/>
          <p:cNvCxnSpPr/>
          <p:nvPr userDrawn="1"/>
        </p:nvCxnSpPr>
        <p:spPr>
          <a:xfrm flipV="1">
            <a:off x="6625259" y="6433983"/>
            <a:ext cx="0" cy="108014"/>
          </a:xfrm>
          <a:prstGeom prst="line">
            <a:avLst/>
          </a:prstGeom>
          <a:ln w="19050">
            <a:solidFill>
              <a:srgbClr val="A6AA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Bilde 17"/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23" y="6426804"/>
            <a:ext cx="185940" cy="146304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20" y="5958744"/>
            <a:ext cx="10936958" cy="7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1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  <p:sldLayoutId id="2147483691" r:id="rId28"/>
    <p:sldLayoutId id="2147483692" r:id="rId29"/>
  </p:sldLayoutIdLst>
  <p:hf hdr="0"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64" indent="-179964" algn="l" defTabSz="914172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Font typeface="Arial" panose="020B0604020202020204" pitchFamily="34" charset="0"/>
        <a:buChar char="•"/>
        <a:defRPr sz="17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49910" indent="-179964" algn="l" defTabSz="914172" rtl="0" eaLnBrk="1" latinLnBrk="0" hangingPunct="1">
        <a:lnSpc>
          <a:spcPct val="100000"/>
        </a:lnSpc>
        <a:spcBef>
          <a:spcPts val="0"/>
        </a:spcBef>
        <a:spcAft>
          <a:spcPts val="250"/>
        </a:spcAft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19856" indent="-179964" algn="l" defTabSz="914172" rtl="0" eaLnBrk="1" latinLnBrk="0" hangingPunct="1">
        <a:lnSpc>
          <a:spcPct val="100000"/>
        </a:lnSpc>
        <a:spcBef>
          <a:spcPts val="0"/>
        </a:spcBef>
        <a:spcAft>
          <a:spcPts val="250"/>
        </a:spcAft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9802" indent="-179964" algn="l" defTabSz="914172" rtl="0" eaLnBrk="1" latinLnBrk="0" hangingPunct="1">
        <a:lnSpc>
          <a:spcPct val="100000"/>
        </a:lnSpc>
        <a:spcBef>
          <a:spcPts val="0"/>
        </a:spcBef>
        <a:spcAft>
          <a:spcPts val="250"/>
        </a:spcAft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9748" indent="-179964" algn="l" defTabSz="914172" rtl="0" eaLnBrk="1" latinLnBrk="0" hangingPunct="1">
        <a:lnSpc>
          <a:spcPct val="100000"/>
        </a:lnSpc>
        <a:spcBef>
          <a:spcPts val="0"/>
        </a:spcBef>
        <a:spcAft>
          <a:spcPts val="250"/>
        </a:spcAft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8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8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74147" y="1198511"/>
            <a:ext cx="10824817" cy="1551194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Open </a:t>
            </a:r>
            <a:r>
              <a:rPr lang="nb-NO" dirty="0"/>
              <a:t>S</a:t>
            </a:r>
            <a:r>
              <a:rPr lang="nb-NO" dirty="0" smtClean="0"/>
              <a:t>ource prosjekt for videreutvikling av Felles begrepskatalog</a:t>
            </a:r>
            <a:endParaRPr lang="nb-NO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774147" y="3056378"/>
            <a:ext cx="9144000" cy="481281"/>
          </a:xfrm>
        </p:spPr>
        <p:txBody>
          <a:bodyPr/>
          <a:lstStyle/>
          <a:p>
            <a:r>
              <a:rPr lang="nb-NO" dirty="0" smtClean="0"/>
              <a:t>Håkon Heggholmen og Marit Holm Torseth</a:t>
            </a:r>
            <a:endParaRPr lang="nb-NO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nb-NO" sz="1100" dirty="0" smtClean="0"/>
              <a:t>Innføringsmøte 18.11.2020</a:t>
            </a:r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172356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il: Right 184" title="Year Arrow">
            <a:extLst>
              <a:ext uri="{FF2B5EF4-FFF2-40B4-BE49-F238E27FC236}">
                <a16:creationId xmlns:a16="http://schemas.microsoft.com/office/drawing/2014/main" id="{A7D364CD-A62A-4E74-A3A3-D45CADD6DED2}"/>
              </a:ext>
            </a:extLst>
          </p:cNvPr>
          <p:cNvSpPr>
            <a:spLocks/>
          </p:cNvSpPr>
          <p:nvPr/>
        </p:nvSpPr>
        <p:spPr>
          <a:xfrm>
            <a:off x="5857751" y="4225880"/>
            <a:ext cx="6334249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31" name="Pil: Right 130" title="Year Arrow">
            <a:extLst>
              <a:ext uri="{FF2B5EF4-FFF2-40B4-BE49-F238E27FC236}">
                <a16:creationId xmlns:a16="http://schemas.microsoft.com/office/drawing/2014/main" id="{263DB357-E526-408B-9B3F-F017605849ED}"/>
              </a:ext>
            </a:extLst>
          </p:cNvPr>
          <p:cNvSpPr>
            <a:spLocks/>
          </p:cNvSpPr>
          <p:nvPr/>
        </p:nvSpPr>
        <p:spPr>
          <a:xfrm>
            <a:off x="3281895" y="4223129"/>
            <a:ext cx="5188889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98" name="Tekstboks 197">
            <a:extLst>
              <a:ext uri="{FF2B5EF4-FFF2-40B4-BE49-F238E27FC236}">
                <a16:creationId xmlns:a16="http://schemas.microsoft.com/office/drawing/2014/main" id="{384B4D5E-DF22-4556-9F7B-E0627361D734}"/>
              </a:ext>
            </a:extLst>
          </p:cNvPr>
          <p:cNvSpPr txBox="1">
            <a:spLocks/>
          </p:cNvSpPr>
          <p:nvPr/>
        </p:nvSpPr>
        <p:spPr>
          <a:xfrm>
            <a:off x="4474193" y="3856349"/>
            <a:ext cx="719277" cy="213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49" name="Tekstboks 148">
            <a:extLst>
              <a:ext uri="{FF2B5EF4-FFF2-40B4-BE49-F238E27FC236}">
                <a16:creationId xmlns:a16="http://schemas.microsoft.com/office/drawing/2014/main" id="{DC986DC1-84E8-47FB-8950-1039ECBFBBEF}"/>
              </a:ext>
            </a:extLst>
          </p:cNvPr>
          <p:cNvSpPr txBox="1">
            <a:spLocks/>
          </p:cNvSpPr>
          <p:nvPr/>
        </p:nvSpPr>
        <p:spPr>
          <a:xfrm>
            <a:off x="870412" y="1507374"/>
            <a:ext cx="2365909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Mai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Skatteetaten og Brønnøysundregistrene presenterer videreutviklingsbehov 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FDK i innføringsmøte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47" name="Ellipse 146" title="Milestone Number">
            <a:extLst>
              <a:ext uri="{FF2B5EF4-FFF2-40B4-BE49-F238E27FC236}">
                <a16:creationId xmlns:a16="http://schemas.microsoft.com/office/drawing/2014/main" id="{FE69CE1A-2C45-45CB-A60D-9AF7425960BE}"/>
              </a:ext>
            </a:extLst>
          </p:cNvPr>
          <p:cNvSpPr>
            <a:spLocks/>
          </p:cNvSpPr>
          <p:nvPr/>
        </p:nvSpPr>
        <p:spPr>
          <a:xfrm>
            <a:off x="362220" y="3227496"/>
            <a:ext cx="527365" cy="407673"/>
          </a:xfrm>
          <a:prstGeom prst="ellipse">
            <a:avLst/>
          </a:prstGeom>
          <a:solidFill>
            <a:srgbClr val="7CB39E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182" name="Graphic 181" title="boble">
            <a:extLst>
              <a:ext uri="{FF2B5EF4-FFF2-40B4-BE49-F238E27FC236}">
                <a16:creationId xmlns:a16="http://schemas.microsoft.com/office/drawing/2014/main" id="{EFA58CA7-C45D-4017-A87E-4B3FAE0CF1C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471042" y="3780356"/>
            <a:ext cx="581025" cy="295275"/>
          </a:xfrm>
          <a:prstGeom prst="rect">
            <a:avLst/>
          </a:prstGeom>
        </p:spPr>
      </p:pic>
      <p:sp>
        <p:nvSpPr>
          <p:cNvPr id="171" name="Tekstboks 170">
            <a:extLst>
              <a:ext uri="{FF2B5EF4-FFF2-40B4-BE49-F238E27FC236}">
                <a16:creationId xmlns:a16="http://schemas.microsoft.com/office/drawing/2014/main" id="{C6BE5CCB-4A76-4742-8A19-CAE34808F36D}"/>
              </a:ext>
            </a:extLst>
          </p:cNvPr>
          <p:cNvSpPr txBox="1">
            <a:spLocks/>
          </p:cNvSpPr>
          <p:nvPr/>
        </p:nvSpPr>
        <p:spPr>
          <a:xfrm>
            <a:off x="7095575" y="1507374"/>
            <a:ext cx="2949403" cy="17697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November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To brukerhistorier på import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er 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levert!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BR gjør f</a:t>
            </a:r>
            <a:r>
              <a:rPr kumimoji="0" lang="nb-NO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ørste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«pull </a:t>
            </a:r>
            <a:r>
              <a:rPr kumimoji="0" lang="nb-NO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request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»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mot FDK </a:t>
            </a:r>
            <a:endParaRPr kumimoji="0" lang="nb-NO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Digdir gjør p.t. «</a:t>
            </a:r>
            <a:r>
              <a:rPr kumimoji="0" lang="nb-NO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code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review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»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132" name="Rett linje 131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7693021" y="4033837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ett linje 123" title="Q lines">
            <a:extLst>
              <a:ext uri="{FF2B5EF4-FFF2-40B4-BE49-F238E27FC236}">
                <a16:creationId xmlns:a16="http://schemas.microsoft.com/office/drawing/2014/main" id="{1CC2C11B-DCA8-4886-9E58-AA89E8AF76AE}"/>
              </a:ext>
            </a:extLst>
          </p:cNvPr>
          <p:cNvCxnSpPr>
            <a:cxnSpLocks/>
          </p:cNvCxnSpPr>
          <p:nvPr/>
        </p:nvCxnSpPr>
        <p:spPr>
          <a:xfrm>
            <a:off x="897804" y="3991200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Pil: Right 132" title="Year Arrow">
            <a:extLst>
              <a:ext uri="{FF2B5EF4-FFF2-40B4-BE49-F238E27FC236}">
                <a16:creationId xmlns:a16="http://schemas.microsoft.com/office/drawing/2014/main" id="{A110A5D9-A956-42CB-B7D5-E146C9C54A57}"/>
              </a:ext>
            </a:extLst>
          </p:cNvPr>
          <p:cNvSpPr>
            <a:spLocks/>
          </p:cNvSpPr>
          <p:nvPr/>
        </p:nvSpPr>
        <p:spPr>
          <a:xfrm>
            <a:off x="0" y="4223129"/>
            <a:ext cx="4239671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4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75" name="Ellipse 174" title="Quarter Background Cirlce">
            <a:extLst>
              <a:ext uri="{FF2B5EF4-FFF2-40B4-BE49-F238E27FC236}">
                <a16:creationId xmlns:a16="http://schemas.microsoft.com/office/drawing/2014/main" id="{46B7F3B1-E639-4E45-8C09-EEE9623F5744}"/>
              </a:ext>
            </a:extLst>
          </p:cNvPr>
          <p:cNvSpPr>
            <a:spLocks/>
          </p:cNvSpPr>
          <p:nvPr/>
        </p:nvSpPr>
        <p:spPr>
          <a:xfrm>
            <a:off x="7406961" y="4238723"/>
            <a:ext cx="569963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74" name="Ellipse 173" title="Quarter Background Cirlce">
            <a:extLst>
              <a:ext uri="{FF2B5EF4-FFF2-40B4-BE49-F238E27FC236}">
                <a16:creationId xmlns:a16="http://schemas.microsoft.com/office/drawing/2014/main" id="{22990B42-96AA-4CDA-BEF5-915FC5414678}"/>
              </a:ext>
            </a:extLst>
          </p:cNvPr>
          <p:cNvSpPr>
            <a:spLocks/>
          </p:cNvSpPr>
          <p:nvPr/>
        </p:nvSpPr>
        <p:spPr>
          <a:xfrm>
            <a:off x="6544953" y="4238723"/>
            <a:ext cx="569963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70" name="Ellipse 169" title="Quarter Background Cirlce">
            <a:extLst>
              <a:ext uri="{FF2B5EF4-FFF2-40B4-BE49-F238E27FC236}">
                <a16:creationId xmlns:a16="http://schemas.microsoft.com/office/drawing/2014/main" id="{0B111BE8-D235-4A79-B144-43953D0D52B3}"/>
              </a:ext>
            </a:extLst>
          </p:cNvPr>
          <p:cNvSpPr>
            <a:spLocks/>
          </p:cNvSpPr>
          <p:nvPr/>
        </p:nvSpPr>
        <p:spPr>
          <a:xfrm>
            <a:off x="5584201" y="4238723"/>
            <a:ext cx="569963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7" name="Ellipse 166" title="Quarter Background Cirlce">
            <a:extLst>
              <a:ext uri="{FF2B5EF4-FFF2-40B4-BE49-F238E27FC236}">
                <a16:creationId xmlns:a16="http://schemas.microsoft.com/office/drawing/2014/main" id="{04E8807B-9D7A-452A-B3FB-3E2BE3E94F86}"/>
              </a:ext>
            </a:extLst>
          </p:cNvPr>
          <p:cNvSpPr>
            <a:spLocks/>
          </p:cNvSpPr>
          <p:nvPr/>
        </p:nvSpPr>
        <p:spPr>
          <a:xfrm>
            <a:off x="4524543" y="4238723"/>
            <a:ext cx="569963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56" name="Rett linje 55" title="Q lines">
            <a:extLst>
              <a:ext uri="{FF2B5EF4-FFF2-40B4-BE49-F238E27FC236}">
                <a16:creationId xmlns:a16="http://schemas.microsoft.com/office/drawing/2014/main" id="{D8CC268F-92F4-41DE-866F-F6BF296668DE}"/>
              </a:ext>
            </a:extLst>
          </p:cNvPr>
          <p:cNvCxnSpPr>
            <a:cxnSpLocks/>
          </p:cNvCxnSpPr>
          <p:nvPr/>
        </p:nvCxnSpPr>
        <p:spPr>
          <a:xfrm>
            <a:off x="6826799" y="4033837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kstboks 108" title="Quarter Number">
            <a:extLst>
              <a:ext uri="{FF2B5EF4-FFF2-40B4-BE49-F238E27FC236}">
                <a16:creationId xmlns:a16="http://schemas.microsoft.com/office/drawing/2014/main" id="{611F0B67-8314-4DF8-99E7-108753641C77}"/>
              </a:ext>
            </a:extLst>
          </p:cNvPr>
          <p:cNvSpPr txBox="1">
            <a:spLocks/>
          </p:cNvSpPr>
          <p:nvPr/>
        </p:nvSpPr>
        <p:spPr>
          <a:xfrm>
            <a:off x="4471356" y="4353714"/>
            <a:ext cx="749812" cy="16508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September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10" name="Tekstboks 109" title="Quarter Number">
            <a:extLst>
              <a:ext uri="{FF2B5EF4-FFF2-40B4-BE49-F238E27FC236}">
                <a16:creationId xmlns:a16="http://schemas.microsoft.com/office/drawing/2014/main" id="{BAA83CD7-1992-4845-9916-79B3A6737423}"/>
              </a:ext>
            </a:extLst>
          </p:cNvPr>
          <p:cNvSpPr txBox="1">
            <a:spLocks/>
          </p:cNvSpPr>
          <p:nvPr/>
        </p:nvSpPr>
        <p:spPr>
          <a:xfrm>
            <a:off x="5599852" y="4326609"/>
            <a:ext cx="5409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Oktober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11" name="Tekstboks 110" title="Quarter Number">
            <a:extLst>
              <a:ext uri="{FF2B5EF4-FFF2-40B4-BE49-F238E27FC236}">
                <a16:creationId xmlns:a16="http://schemas.microsoft.com/office/drawing/2014/main" id="{2F2B6738-A856-4DBF-B465-BC5964B0D7BC}"/>
              </a:ext>
            </a:extLst>
          </p:cNvPr>
          <p:cNvSpPr txBox="1">
            <a:spLocks/>
          </p:cNvSpPr>
          <p:nvPr/>
        </p:nvSpPr>
        <p:spPr>
          <a:xfrm>
            <a:off x="6517866" y="4298954"/>
            <a:ext cx="685881" cy="20376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November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12" name="Tekstboks 111" title="Quarter Number">
            <a:extLst>
              <a:ext uri="{FF2B5EF4-FFF2-40B4-BE49-F238E27FC236}">
                <a16:creationId xmlns:a16="http://schemas.microsoft.com/office/drawing/2014/main" id="{C941D233-C1E8-47A4-83C7-CEDB158017C3}"/>
              </a:ext>
            </a:extLst>
          </p:cNvPr>
          <p:cNvSpPr txBox="1">
            <a:spLocks/>
          </p:cNvSpPr>
          <p:nvPr/>
        </p:nvSpPr>
        <p:spPr>
          <a:xfrm>
            <a:off x="7382071" y="4292330"/>
            <a:ext cx="643177" cy="20376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Desember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118" name="Rett linje 117" title="Q lines">
            <a:extLst>
              <a:ext uri="{FF2B5EF4-FFF2-40B4-BE49-F238E27FC236}">
                <a16:creationId xmlns:a16="http://schemas.microsoft.com/office/drawing/2014/main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1906597" y="4039442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Ellipse 165" title="Quarter Background Cirlce">
            <a:extLst>
              <a:ext uri="{FF2B5EF4-FFF2-40B4-BE49-F238E27FC236}">
                <a16:creationId xmlns:a16="http://schemas.microsoft.com/office/drawing/2014/main" id="{CD235FFC-6A0E-47AF-AC8F-20677EB444FC}"/>
              </a:ext>
            </a:extLst>
          </p:cNvPr>
          <p:cNvSpPr>
            <a:spLocks/>
          </p:cNvSpPr>
          <p:nvPr/>
        </p:nvSpPr>
        <p:spPr>
          <a:xfrm>
            <a:off x="3313130" y="4244328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5" name="Ellipse 164" title="Quarter Background Cirlce">
            <a:extLst>
              <a:ext uri="{FF2B5EF4-FFF2-40B4-BE49-F238E27FC236}">
                <a16:creationId xmlns:a16="http://schemas.microsoft.com/office/drawing/2014/main" id="{D7F66751-5B2A-464C-A0AD-37B9D94CCC55}"/>
              </a:ext>
            </a:extLst>
          </p:cNvPr>
          <p:cNvSpPr>
            <a:spLocks/>
          </p:cNvSpPr>
          <p:nvPr/>
        </p:nvSpPr>
        <p:spPr>
          <a:xfrm>
            <a:off x="2522731" y="4244328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4" name="Ellipse 163" title="Quarter Background Cirlce">
            <a:extLst>
              <a:ext uri="{FF2B5EF4-FFF2-40B4-BE49-F238E27FC236}">
                <a16:creationId xmlns:a16="http://schemas.microsoft.com/office/drawing/2014/main" id="{2BB6040F-EB4E-4310-BF98-25F47485E087}"/>
              </a:ext>
            </a:extLst>
          </p:cNvPr>
          <p:cNvSpPr>
            <a:spLocks/>
          </p:cNvSpPr>
          <p:nvPr/>
        </p:nvSpPr>
        <p:spPr>
          <a:xfrm>
            <a:off x="1674603" y="4244328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3" name="Ellipse 162" title="Quarter Background Cirlce">
            <a:extLst>
              <a:ext uri="{FF2B5EF4-FFF2-40B4-BE49-F238E27FC236}">
                <a16:creationId xmlns:a16="http://schemas.microsoft.com/office/drawing/2014/main" id="{CBAEC703-69EC-45A2-BB54-7EAC7D4E5E9C}"/>
              </a:ext>
            </a:extLst>
          </p:cNvPr>
          <p:cNvSpPr>
            <a:spLocks/>
          </p:cNvSpPr>
          <p:nvPr/>
        </p:nvSpPr>
        <p:spPr>
          <a:xfrm>
            <a:off x="657332" y="4244328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52" name="Rett linje 51" title="Q lines">
            <a:extLst>
              <a:ext uri="{FF2B5EF4-FFF2-40B4-BE49-F238E27FC236}">
                <a16:creationId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2754352" y="4039442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 title="Q lines">
            <a:extLst>
              <a:ext uri="{FF2B5EF4-FFF2-40B4-BE49-F238E27FC236}">
                <a16:creationId xmlns:a16="http://schemas.microsoft.com/office/drawing/2014/main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3547793" y="4039442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kstboks 104" title="Quarter Number">
            <a:extLst>
              <a:ext uri="{FF2B5EF4-FFF2-40B4-BE49-F238E27FC236}">
                <a16:creationId xmlns:a16="http://schemas.microsoft.com/office/drawing/2014/main" id="{16EAD50A-0933-4C9C-95E6-08A076B32041}"/>
              </a:ext>
            </a:extLst>
          </p:cNvPr>
          <p:cNvSpPr txBox="1">
            <a:spLocks/>
          </p:cNvSpPr>
          <p:nvPr/>
        </p:nvSpPr>
        <p:spPr>
          <a:xfrm>
            <a:off x="499966" y="4325961"/>
            <a:ext cx="801159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Mai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6" name="Tekstboks 105" title="Quarter Number">
            <a:extLst>
              <a:ext uri="{FF2B5EF4-FFF2-40B4-BE49-F238E27FC236}">
                <a16:creationId xmlns:a16="http://schemas.microsoft.com/office/drawing/2014/main" id="{1A5CBF37-8585-4DC5-9107-7C048ACE4F6B}"/>
              </a:ext>
            </a:extLst>
          </p:cNvPr>
          <p:cNvSpPr txBox="1">
            <a:spLocks/>
          </p:cNvSpPr>
          <p:nvPr/>
        </p:nvSpPr>
        <p:spPr>
          <a:xfrm>
            <a:off x="1734124" y="4353714"/>
            <a:ext cx="307563" cy="16508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Juni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7" name="Tekstboks 106" title="Quarter Number">
            <a:extLst>
              <a:ext uri="{FF2B5EF4-FFF2-40B4-BE49-F238E27FC236}">
                <a16:creationId xmlns:a16="http://schemas.microsoft.com/office/drawing/2014/main" id="{1B2A0732-77CE-4CCD-9584-C8A3BD068222}"/>
              </a:ext>
            </a:extLst>
          </p:cNvPr>
          <p:cNvSpPr txBox="1">
            <a:spLocks/>
          </p:cNvSpPr>
          <p:nvPr/>
        </p:nvSpPr>
        <p:spPr>
          <a:xfrm>
            <a:off x="2481312" y="4338935"/>
            <a:ext cx="547203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Juli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8" name="Tekstboks 107" title="Quarter Number">
            <a:extLst>
              <a:ext uri="{FF2B5EF4-FFF2-40B4-BE49-F238E27FC236}">
                <a16:creationId xmlns:a16="http://schemas.microsoft.com/office/drawing/2014/main" id="{D56C61BF-4889-44FB-9251-6B314A0F79CE}"/>
              </a:ext>
            </a:extLst>
          </p:cNvPr>
          <p:cNvSpPr txBox="1">
            <a:spLocks/>
          </p:cNvSpPr>
          <p:nvPr/>
        </p:nvSpPr>
        <p:spPr>
          <a:xfrm>
            <a:off x="3247276" y="4332723"/>
            <a:ext cx="601923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August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2" name="Ellipse 161" title="Quarter Background Cirlce">
            <a:extLst>
              <a:ext uri="{FF2B5EF4-FFF2-40B4-BE49-F238E27FC236}">
                <a16:creationId xmlns:a16="http://schemas.microsoft.com/office/drawing/2014/main" id="{DDADAC53-FEC9-400E-B7FC-72F25EF0FE21}"/>
              </a:ext>
            </a:extLst>
          </p:cNvPr>
          <p:cNvSpPr>
            <a:spLocks/>
          </p:cNvSpPr>
          <p:nvPr/>
        </p:nvSpPr>
        <p:spPr>
          <a:xfrm>
            <a:off x="11130415" y="4240531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1" name="Ellipse 160" title="Quarter Background Cirlce">
            <a:extLst>
              <a:ext uri="{FF2B5EF4-FFF2-40B4-BE49-F238E27FC236}">
                <a16:creationId xmlns:a16="http://schemas.microsoft.com/office/drawing/2014/main" id="{EC0BAC80-DECA-4286-9763-E1B32B824792}"/>
              </a:ext>
            </a:extLst>
          </p:cNvPr>
          <p:cNvSpPr>
            <a:spLocks/>
          </p:cNvSpPr>
          <p:nvPr/>
        </p:nvSpPr>
        <p:spPr>
          <a:xfrm>
            <a:off x="10337457" y="4240531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60" name="Ellipse 159" title="Quarter Background Cirlce">
            <a:extLst>
              <a:ext uri="{FF2B5EF4-FFF2-40B4-BE49-F238E27FC236}">
                <a16:creationId xmlns:a16="http://schemas.microsoft.com/office/drawing/2014/main" id="{83C4B4F8-27D7-41DD-896D-A1B91FF462FD}"/>
              </a:ext>
            </a:extLst>
          </p:cNvPr>
          <p:cNvSpPr>
            <a:spLocks/>
          </p:cNvSpPr>
          <p:nvPr/>
        </p:nvSpPr>
        <p:spPr>
          <a:xfrm>
            <a:off x="9573934" y="4240531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59" name="Ellipse 158" title="Quarter Background Cirlce">
            <a:extLst>
              <a:ext uri="{FF2B5EF4-FFF2-40B4-BE49-F238E27FC236}">
                <a16:creationId xmlns:a16="http://schemas.microsoft.com/office/drawing/2014/main" id="{AE29C92D-0A5A-405A-B0B6-9115A90C3CB7}"/>
              </a:ext>
            </a:extLst>
          </p:cNvPr>
          <p:cNvSpPr>
            <a:spLocks/>
          </p:cNvSpPr>
          <p:nvPr/>
        </p:nvSpPr>
        <p:spPr>
          <a:xfrm>
            <a:off x="8788453" y="4240531"/>
            <a:ext cx="471044" cy="3997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39" name="Rett linje 38" title="Q lines">
            <a:extLst>
              <a:ext uri="{FF2B5EF4-FFF2-40B4-BE49-F238E27FC236}">
                <a16:creationId xmlns:a16="http://schemas.microsoft.com/office/drawing/2014/main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9802358" y="4035645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tt linje 44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10576751" y="4035645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kstboks 100" title="Quarter Number">
            <a:extLst>
              <a:ext uri="{FF2B5EF4-FFF2-40B4-BE49-F238E27FC236}">
                <a16:creationId xmlns:a16="http://schemas.microsoft.com/office/drawing/2014/main" id="{316E8E00-CDAC-4884-B354-EEC46B99951A}"/>
              </a:ext>
            </a:extLst>
          </p:cNvPr>
          <p:cNvSpPr txBox="1">
            <a:spLocks/>
          </p:cNvSpPr>
          <p:nvPr/>
        </p:nvSpPr>
        <p:spPr>
          <a:xfrm>
            <a:off x="8774299" y="4335138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Januar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2" name="Tekstboks 101" title="Quarter Number">
            <a:extLst>
              <a:ext uri="{FF2B5EF4-FFF2-40B4-BE49-F238E27FC236}">
                <a16:creationId xmlns:a16="http://schemas.microsoft.com/office/drawing/2014/main" id="{99123C15-08DD-4459-98C8-FB1D88A48434}"/>
              </a:ext>
            </a:extLst>
          </p:cNvPr>
          <p:cNvSpPr txBox="1">
            <a:spLocks/>
          </p:cNvSpPr>
          <p:nvPr/>
        </p:nvSpPr>
        <p:spPr>
          <a:xfrm>
            <a:off x="9556654" y="4335331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Februar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3" name="Tekstboks 102" title="Quarter Number">
            <a:extLst>
              <a:ext uri="{FF2B5EF4-FFF2-40B4-BE49-F238E27FC236}">
                <a16:creationId xmlns:a16="http://schemas.microsoft.com/office/drawing/2014/main" id="{702C22D6-E9B8-49C2-813B-3220EF5976F5}"/>
              </a:ext>
            </a:extLst>
          </p:cNvPr>
          <p:cNvSpPr txBox="1">
            <a:spLocks/>
          </p:cNvSpPr>
          <p:nvPr/>
        </p:nvSpPr>
        <p:spPr>
          <a:xfrm>
            <a:off x="10315322" y="4324422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Mars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4" name="Tekstboks 103" title="Quarter Number">
            <a:extLst>
              <a:ext uri="{FF2B5EF4-FFF2-40B4-BE49-F238E27FC236}">
                <a16:creationId xmlns:a16="http://schemas.microsoft.com/office/drawing/2014/main" id="{71DFD606-8479-465C-B5A5-ACC2FD6A05AD}"/>
              </a:ext>
            </a:extLst>
          </p:cNvPr>
          <p:cNvSpPr txBox="1">
            <a:spLocks/>
          </p:cNvSpPr>
          <p:nvPr/>
        </p:nvSpPr>
        <p:spPr>
          <a:xfrm>
            <a:off x="11113762" y="4332722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April</a:t>
            </a:r>
            <a:endParaRPr kumimoji="0" lang="nb-NO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53" name="Ellipse 152" title="Milestone Number">
            <a:extLst>
              <a:ext uri="{FF2B5EF4-FFF2-40B4-BE49-F238E27FC236}">
                <a16:creationId xmlns:a16="http://schemas.microsoft.com/office/drawing/2014/main" id="{F22CCCBA-CDC5-467B-9BDA-06FB3DB21606}"/>
              </a:ext>
            </a:extLst>
          </p:cNvPr>
          <p:cNvSpPr>
            <a:spLocks/>
          </p:cNvSpPr>
          <p:nvPr/>
        </p:nvSpPr>
        <p:spPr>
          <a:xfrm>
            <a:off x="4282159" y="3223529"/>
            <a:ext cx="527365" cy="407673"/>
          </a:xfrm>
          <a:prstGeom prst="ellipse">
            <a:avLst/>
          </a:prstGeom>
          <a:solidFill>
            <a:srgbClr val="CBB394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156" name="Rett linje 155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9016186" y="4044669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ett linje 167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5878566" y="4027752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kstboks 148">
            <a:extLst>
              <a:ext uri="{FF2B5EF4-FFF2-40B4-BE49-F238E27FC236}">
                <a16:creationId xmlns:a16="http://schemas.microsoft.com/office/drawing/2014/main" id="{DC986DC1-84E8-47FB-8950-1039ECBFBBEF}"/>
              </a:ext>
            </a:extLst>
          </p:cNvPr>
          <p:cNvSpPr txBox="1">
            <a:spLocks/>
          </p:cNvSpPr>
          <p:nvPr/>
        </p:nvSpPr>
        <p:spPr>
          <a:xfrm>
            <a:off x="3849199" y="1507374"/>
            <a:ext cx="2453462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September 2020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Digdir og Brønnøysundregistrene starter opp samarbeid om koding. 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«</a:t>
            </a:r>
            <a:r>
              <a:rPr kumimoji="0" lang="nb-NO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Forking</a:t>
            </a:r>
            <a:r>
              <a:rPr kumimoji="0" lang="nb-NO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»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av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repo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på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Github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157" name="Graphic 156" title="boble">
            <a:extLst>
              <a:ext uri="{FF2B5EF4-FFF2-40B4-BE49-F238E27FC236}">
                <a16:creationId xmlns:a16="http://schemas.microsoft.com/office/drawing/2014/main" id="{4B5FAE44-10FC-44CC-AB7C-D49DE98D5246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V="1">
            <a:off x="6673387" y="3762879"/>
            <a:ext cx="581025" cy="295275"/>
          </a:xfrm>
          <a:prstGeom prst="rect">
            <a:avLst/>
          </a:prstGeom>
        </p:spPr>
      </p:pic>
      <p:sp>
        <p:nvSpPr>
          <p:cNvPr id="191" name="Ellipse 190" title="Milestone Number">
            <a:extLst>
              <a:ext uri="{FF2B5EF4-FFF2-40B4-BE49-F238E27FC236}">
                <a16:creationId xmlns:a16="http://schemas.microsoft.com/office/drawing/2014/main" id="{F22CCCBA-CDC5-467B-9BDA-06FB3DB21606}"/>
              </a:ext>
            </a:extLst>
          </p:cNvPr>
          <p:cNvSpPr>
            <a:spLocks/>
          </p:cNvSpPr>
          <p:nvPr/>
        </p:nvSpPr>
        <p:spPr>
          <a:xfrm>
            <a:off x="6858455" y="3233381"/>
            <a:ext cx="527365" cy="407673"/>
          </a:xfrm>
          <a:prstGeom prst="ellipse">
            <a:avLst/>
          </a:prstGeom>
          <a:solidFill>
            <a:srgbClr val="CBB394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3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7" name="Tittel 26"/>
          <p:cNvSpPr>
            <a:spLocks noGrp="1"/>
          </p:cNvSpPr>
          <p:nvPr>
            <p:ph type="title"/>
          </p:nvPr>
        </p:nvSpPr>
        <p:spPr>
          <a:xfrm>
            <a:off x="395925" y="416225"/>
            <a:ext cx="11340000" cy="540000"/>
          </a:xfrm>
        </p:spPr>
        <p:txBody>
          <a:bodyPr>
            <a:noAutofit/>
          </a:bodyPr>
          <a:lstStyle/>
          <a:p>
            <a:r>
              <a:rPr lang="nb-NO" sz="4000" dirty="0" err="1" smtClean="0">
                <a:solidFill>
                  <a:schemeClr val="bg1"/>
                </a:solidFill>
              </a:rPr>
              <a:t>Samkoding</a:t>
            </a:r>
            <a:r>
              <a:rPr lang="nb-NO" sz="4000" dirty="0" smtClean="0"/>
              <a:t> </a:t>
            </a:r>
            <a:r>
              <a:rPr lang="nb-NO" sz="4000" dirty="0" smtClean="0">
                <a:solidFill>
                  <a:schemeClr val="bg1"/>
                </a:solidFill>
              </a:rPr>
              <a:t>på 1-2-3 </a:t>
            </a:r>
            <a:endParaRPr lang="nb-NO" sz="4000" dirty="0">
              <a:solidFill>
                <a:schemeClr val="bg1"/>
              </a:solidFill>
            </a:endParaRPr>
          </a:p>
        </p:txBody>
      </p:sp>
      <p:cxnSp>
        <p:nvCxnSpPr>
          <p:cNvPr id="119" name="Rett linje 118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11362920" y="4044669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tt linje 119" title="Q lines">
            <a:extLst>
              <a:ext uri="{FF2B5EF4-FFF2-40B4-BE49-F238E27FC236}">
                <a16:creationId xmlns:a16="http://schemas.microsoft.com/office/drawing/2014/main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4841950" y="4007666"/>
            <a:ext cx="0" cy="198356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" name="Graphic 183" title="boble">
            <a:extLst>
              <a:ext uri="{FF2B5EF4-FFF2-40B4-BE49-F238E27FC236}">
                <a16:creationId xmlns:a16="http://schemas.microsoft.com/office/drawing/2014/main" id="{287891DE-9B03-4F92-B29A-5C284BF28FF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4403800" y="3777712"/>
            <a:ext cx="58102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47" grpId="0" animBg="1"/>
      <p:bldP spid="171" grpId="0"/>
      <p:bldP spid="153" grpId="0" animBg="1"/>
      <p:bldP spid="187" grpId="0"/>
      <p:bldP spid="1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tel 1"/>
          <p:cNvSpPr txBox="1">
            <a:spLocks/>
          </p:cNvSpPr>
          <p:nvPr/>
        </p:nvSpPr>
        <p:spPr>
          <a:xfrm>
            <a:off x="559000" y="5463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Open Source </a:t>
            </a:r>
            <a:endParaRPr kumimoji="0" lang="nb-NO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  <p:sp>
        <p:nvSpPr>
          <p:cNvPr id="72" name="TekstSylinder 71"/>
          <p:cNvSpPr txBox="1"/>
          <p:nvPr/>
        </p:nvSpPr>
        <p:spPr>
          <a:xfrm>
            <a:off x="774700" y="2307167"/>
            <a:ext cx="7677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sz="4800" dirty="0">
                <a:solidFill>
                  <a:schemeClr val="bg1"/>
                </a:solidFill>
                <a:latin typeface="Trebuchet MS" panose="020B0603020202020204"/>
              </a:rPr>
              <a:t>Hvem som helst kan bidra</a:t>
            </a:r>
          </a:p>
          <a:p>
            <a:pPr marL="285750" indent="-285750">
              <a:buFontTx/>
              <a:buChar char="-"/>
            </a:pPr>
            <a:r>
              <a:rPr lang="nb-NO" sz="4800" dirty="0">
                <a:solidFill>
                  <a:schemeClr val="bg1"/>
                </a:solidFill>
                <a:latin typeface="Trebuchet MS" panose="020B0603020202020204"/>
              </a:rPr>
              <a:t>Vår erfaring</a:t>
            </a:r>
          </a:p>
        </p:txBody>
      </p:sp>
    </p:spTree>
    <p:extLst>
      <p:ext uri="{BB962C8B-B14F-4D97-AF65-F5344CB8AC3E}">
        <p14:creationId xmlns:p14="http://schemas.microsoft.com/office/powerpoint/2010/main" val="24594940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tel 1"/>
          <p:cNvSpPr>
            <a:spLocks noGrp="1"/>
          </p:cNvSpPr>
          <p:nvPr>
            <p:ph idx="1"/>
          </p:nvPr>
        </p:nvSpPr>
        <p:spPr>
          <a:xfrm>
            <a:off x="642820" y="2397744"/>
            <a:ext cx="10928077" cy="3780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13800" dirty="0" smtClean="0">
                <a:solidFill>
                  <a:schemeClr val="bg1">
                    <a:lumMod val="95000"/>
                  </a:schemeClr>
                </a:solidFill>
              </a:rPr>
              <a:t>DEMO</a:t>
            </a:r>
            <a:endParaRPr lang="nb-NO" sz="13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572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l: Right 184" title="Year Arrow">
            <a:extLst>
              <a:ext uri="{FF2B5EF4-FFF2-40B4-BE49-F238E27FC236}">
                <a16:creationId xmlns:a16="http://schemas.microsoft.com/office/drawing/2014/main" id="{A7D364CD-A62A-4E74-A3A3-D45CADD6DED2}"/>
              </a:ext>
            </a:extLst>
          </p:cNvPr>
          <p:cNvSpPr>
            <a:spLocks/>
          </p:cNvSpPr>
          <p:nvPr/>
        </p:nvSpPr>
        <p:spPr>
          <a:xfrm>
            <a:off x="5857751" y="4225880"/>
            <a:ext cx="6334249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rgbClr val="2B5181">
                  <a:lumMod val="20000"/>
                  <a:lumOff val="80000"/>
                </a:srgbClr>
              </a:gs>
              <a:gs pos="100000">
                <a:srgbClr val="2B5181"/>
              </a:gs>
            </a:gsLst>
            <a:lin ang="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7" name="Pil: Right 130" title="Year Arrow">
            <a:extLst>
              <a:ext uri="{FF2B5EF4-FFF2-40B4-BE49-F238E27FC236}">
                <a16:creationId xmlns:a16="http://schemas.microsoft.com/office/drawing/2014/main" id="{263DB357-E526-408B-9B3F-F017605849ED}"/>
              </a:ext>
            </a:extLst>
          </p:cNvPr>
          <p:cNvSpPr>
            <a:spLocks/>
          </p:cNvSpPr>
          <p:nvPr/>
        </p:nvSpPr>
        <p:spPr>
          <a:xfrm>
            <a:off x="3281895" y="4223129"/>
            <a:ext cx="5188889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rgbClr val="8D652F">
                  <a:lumMod val="20000"/>
                  <a:lumOff val="80000"/>
                </a:srgbClr>
              </a:gs>
              <a:gs pos="100000">
                <a:srgbClr val="8D652F"/>
              </a:gs>
            </a:gsLst>
            <a:lin ang="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8" name="Tekstboks 197">
            <a:extLst>
              <a:ext uri="{FF2B5EF4-FFF2-40B4-BE49-F238E27FC236}">
                <a16:creationId xmlns:a16="http://schemas.microsoft.com/office/drawing/2014/main" id="{384B4D5E-DF22-4556-9F7B-E0627361D734}"/>
              </a:ext>
            </a:extLst>
          </p:cNvPr>
          <p:cNvSpPr txBox="1">
            <a:spLocks/>
          </p:cNvSpPr>
          <p:nvPr/>
        </p:nvSpPr>
        <p:spPr>
          <a:xfrm>
            <a:off x="4474193" y="3856349"/>
            <a:ext cx="719277" cy="213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endParaRPr lang="nb-NO" sz="1000" b="1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Tekstboks 148">
            <a:extLst>
              <a:ext uri="{FF2B5EF4-FFF2-40B4-BE49-F238E27FC236}">
                <a16:creationId xmlns:a16="http://schemas.microsoft.com/office/drawing/2014/main" id="{DC986DC1-84E8-47FB-8950-1039ECBFBBEF}"/>
              </a:ext>
            </a:extLst>
          </p:cNvPr>
          <p:cNvSpPr txBox="1">
            <a:spLocks/>
          </p:cNvSpPr>
          <p:nvPr/>
        </p:nvSpPr>
        <p:spPr>
          <a:xfrm>
            <a:off x="499966" y="1672246"/>
            <a:ext cx="2365909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2000" dirty="0">
                <a:solidFill>
                  <a:prstClr val="white"/>
                </a:solidFill>
                <a:latin typeface="Trebuchet MS" panose="020B0603020202020204" pitchFamily="34" charset="0"/>
              </a:rPr>
              <a:t>Mai 2020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Skatteetaten og Brønnøysundregistrene presenterer videreutviklingsbehov FDK i innføringsmøte</a:t>
            </a:r>
          </a:p>
          <a:p>
            <a:endParaRPr lang="nb-NO" sz="2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Ellipse 59" title="Milestone Number">
            <a:extLst>
              <a:ext uri="{FF2B5EF4-FFF2-40B4-BE49-F238E27FC236}">
                <a16:creationId xmlns:a16="http://schemas.microsoft.com/office/drawing/2014/main" id="{FE69CE1A-2C45-45CB-A60D-9AF7425960BE}"/>
              </a:ext>
            </a:extLst>
          </p:cNvPr>
          <p:cNvSpPr>
            <a:spLocks/>
          </p:cNvSpPr>
          <p:nvPr/>
        </p:nvSpPr>
        <p:spPr>
          <a:xfrm>
            <a:off x="362220" y="3227496"/>
            <a:ext cx="527365" cy="407673"/>
          </a:xfrm>
          <a:prstGeom prst="ellipse">
            <a:avLst/>
          </a:prstGeom>
          <a:solidFill>
            <a:srgbClr val="7CB39E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</a:t>
            </a:r>
            <a:endParaRPr kumimoji="0" lang="nb-NO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61" name="Graphic 181" title="boble">
            <a:extLst>
              <a:ext uri="{FF2B5EF4-FFF2-40B4-BE49-F238E27FC236}">
                <a16:creationId xmlns:a16="http://schemas.microsoft.com/office/drawing/2014/main" id="{EFA58CA7-C45D-4017-A87E-4B3FAE0CF1C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471042" y="3780356"/>
            <a:ext cx="581025" cy="295275"/>
          </a:xfrm>
          <a:prstGeom prst="rect">
            <a:avLst/>
          </a:prstGeom>
        </p:spPr>
      </p:pic>
      <p:sp>
        <p:nvSpPr>
          <p:cNvPr id="62" name="Tekstboks 170">
            <a:extLst>
              <a:ext uri="{FF2B5EF4-FFF2-40B4-BE49-F238E27FC236}">
                <a16:creationId xmlns:a16="http://schemas.microsoft.com/office/drawing/2014/main" id="{C6BE5CCB-4A76-4742-8A19-CAE34808F36D}"/>
              </a:ext>
            </a:extLst>
          </p:cNvPr>
          <p:cNvSpPr txBox="1">
            <a:spLocks/>
          </p:cNvSpPr>
          <p:nvPr/>
        </p:nvSpPr>
        <p:spPr>
          <a:xfrm>
            <a:off x="5638425" y="1661190"/>
            <a:ext cx="2376747" cy="17620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2000" dirty="0">
                <a:solidFill>
                  <a:prstClr val="white"/>
                </a:solidFill>
                <a:latin typeface="Trebuchet MS" panose="020B0603020202020204" pitchFamily="34" charset="0"/>
              </a:rPr>
              <a:t>November 2020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To brukerhistorier på import er levert!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BR gjør f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ørste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 «pull 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request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» mot FDK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Digdir gjør p.t. «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code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 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review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»</a:t>
            </a:r>
          </a:p>
          <a:p>
            <a:endParaRPr lang="nb-NO" sz="105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63" name="Rett linje 62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7693021" y="4033837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64" name="Rett linje 63" title="Q lines">
            <a:extLst>
              <a:ext uri="{FF2B5EF4-FFF2-40B4-BE49-F238E27FC236}">
                <a16:creationId xmlns:a16="http://schemas.microsoft.com/office/drawing/2014/main" id="{1CC2C11B-DCA8-4886-9E58-AA89E8AF76AE}"/>
              </a:ext>
            </a:extLst>
          </p:cNvPr>
          <p:cNvCxnSpPr>
            <a:cxnSpLocks/>
          </p:cNvCxnSpPr>
          <p:nvPr/>
        </p:nvCxnSpPr>
        <p:spPr>
          <a:xfrm>
            <a:off x="897804" y="3991200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65" name="Pil: Right 132" title="Year Arrow">
            <a:extLst>
              <a:ext uri="{FF2B5EF4-FFF2-40B4-BE49-F238E27FC236}">
                <a16:creationId xmlns:a16="http://schemas.microsoft.com/office/drawing/2014/main" id="{A110A5D9-A956-42CB-B7D5-E146C9C54A57}"/>
              </a:ext>
            </a:extLst>
          </p:cNvPr>
          <p:cNvSpPr>
            <a:spLocks/>
          </p:cNvSpPr>
          <p:nvPr/>
        </p:nvSpPr>
        <p:spPr>
          <a:xfrm>
            <a:off x="0" y="4223129"/>
            <a:ext cx="4239671" cy="425856"/>
          </a:xfrm>
          <a:prstGeom prst="rightArrow">
            <a:avLst>
              <a:gd name="adj1" fmla="val 100000"/>
              <a:gd name="adj2" fmla="val 50000"/>
            </a:avLst>
          </a:prstGeom>
          <a:gradFill flip="none" rotWithShape="1">
            <a:gsLst>
              <a:gs pos="0">
                <a:srgbClr val="398769">
                  <a:lumMod val="20000"/>
                  <a:lumOff val="80000"/>
                </a:srgbClr>
              </a:gs>
              <a:gs pos="100000">
                <a:srgbClr val="398769"/>
              </a:gs>
            </a:gsLst>
            <a:lin ang="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6" name="Ellipse 65" title="Quarter Background Cirlce">
            <a:extLst>
              <a:ext uri="{FF2B5EF4-FFF2-40B4-BE49-F238E27FC236}">
                <a16:creationId xmlns:a16="http://schemas.microsoft.com/office/drawing/2014/main" id="{46B7F3B1-E639-4E45-8C09-EEE9623F5744}"/>
              </a:ext>
            </a:extLst>
          </p:cNvPr>
          <p:cNvSpPr>
            <a:spLocks/>
          </p:cNvSpPr>
          <p:nvPr/>
        </p:nvSpPr>
        <p:spPr>
          <a:xfrm>
            <a:off x="7406961" y="4238723"/>
            <a:ext cx="569963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7" name="Ellipse 66" title="Quarter Background Cirlce">
            <a:extLst>
              <a:ext uri="{FF2B5EF4-FFF2-40B4-BE49-F238E27FC236}">
                <a16:creationId xmlns:a16="http://schemas.microsoft.com/office/drawing/2014/main" id="{22990B42-96AA-4CDA-BEF5-915FC5414678}"/>
              </a:ext>
            </a:extLst>
          </p:cNvPr>
          <p:cNvSpPr>
            <a:spLocks/>
          </p:cNvSpPr>
          <p:nvPr/>
        </p:nvSpPr>
        <p:spPr>
          <a:xfrm>
            <a:off x="6544953" y="4238723"/>
            <a:ext cx="569963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69" name="Ellipse 68" title="Quarter Background Cirlce">
            <a:extLst>
              <a:ext uri="{FF2B5EF4-FFF2-40B4-BE49-F238E27FC236}">
                <a16:creationId xmlns:a16="http://schemas.microsoft.com/office/drawing/2014/main" id="{0B111BE8-D235-4A79-B144-43953D0D52B3}"/>
              </a:ext>
            </a:extLst>
          </p:cNvPr>
          <p:cNvSpPr>
            <a:spLocks/>
          </p:cNvSpPr>
          <p:nvPr/>
        </p:nvSpPr>
        <p:spPr>
          <a:xfrm>
            <a:off x="5584201" y="4238723"/>
            <a:ext cx="569963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0" name="Ellipse 69" title="Quarter Background Cirlce">
            <a:extLst>
              <a:ext uri="{FF2B5EF4-FFF2-40B4-BE49-F238E27FC236}">
                <a16:creationId xmlns:a16="http://schemas.microsoft.com/office/drawing/2014/main" id="{04E8807B-9D7A-452A-B3FB-3E2BE3E94F86}"/>
              </a:ext>
            </a:extLst>
          </p:cNvPr>
          <p:cNvSpPr>
            <a:spLocks/>
          </p:cNvSpPr>
          <p:nvPr/>
        </p:nvSpPr>
        <p:spPr>
          <a:xfrm>
            <a:off x="4524543" y="4238723"/>
            <a:ext cx="569963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71" name="Rett linje 70" title="Q lines">
            <a:extLst>
              <a:ext uri="{FF2B5EF4-FFF2-40B4-BE49-F238E27FC236}">
                <a16:creationId xmlns:a16="http://schemas.microsoft.com/office/drawing/2014/main" id="{D8CC268F-92F4-41DE-866F-F6BF296668DE}"/>
              </a:ext>
            </a:extLst>
          </p:cNvPr>
          <p:cNvCxnSpPr>
            <a:cxnSpLocks/>
          </p:cNvCxnSpPr>
          <p:nvPr/>
        </p:nvCxnSpPr>
        <p:spPr>
          <a:xfrm>
            <a:off x="6826799" y="4033837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72" name="Tekstboks 108" title="Quarter Number">
            <a:extLst>
              <a:ext uri="{FF2B5EF4-FFF2-40B4-BE49-F238E27FC236}">
                <a16:creationId xmlns:a16="http://schemas.microsoft.com/office/drawing/2014/main" id="{611F0B67-8314-4DF8-99E7-108753641C77}"/>
              </a:ext>
            </a:extLst>
          </p:cNvPr>
          <p:cNvSpPr txBox="1">
            <a:spLocks/>
          </p:cNvSpPr>
          <p:nvPr/>
        </p:nvSpPr>
        <p:spPr>
          <a:xfrm>
            <a:off x="4471356" y="4353714"/>
            <a:ext cx="749812" cy="16508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September</a:t>
            </a:r>
          </a:p>
        </p:txBody>
      </p:sp>
      <p:sp>
        <p:nvSpPr>
          <p:cNvPr id="73" name="Tekstboks 109" title="Quarter Number">
            <a:extLst>
              <a:ext uri="{FF2B5EF4-FFF2-40B4-BE49-F238E27FC236}">
                <a16:creationId xmlns:a16="http://schemas.microsoft.com/office/drawing/2014/main" id="{BAA83CD7-1992-4845-9916-79B3A6737423}"/>
              </a:ext>
            </a:extLst>
          </p:cNvPr>
          <p:cNvSpPr txBox="1">
            <a:spLocks/>
          </p:cNvSpPr>
          <p:nvPr/>
        </p:nvSpPr>
        <p:spPr>
          <a:xfrm>
            <a:off x="5599852" y="4326609"/>
            <a:ext cx="5409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Oktober</a:t>
            </a:r>
            <a:endParaRPr lang="nb-NO" sz="1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Tekstboks 110" title="Quarter Number">
            <a:extLst>
              <a:ext uri="{FF2B5EF4-FFF2-40B4-BE49-F238E27FC236}">
                <a16:creationId xmlns:a16="http://schemas.microsoft.com/office/drawing/2014/main" id="{2F2B6738-A856-4DBF-B465-BC5964B0D7BC}"/>
              </a:ext>
            </a:extLst>
          </p:cNvPr>
          <p:cNvSpPr txBox="1">
            <a:spLocks/>
          </p:cNvSpPr>
          <p:nvPr/>
        </p:nvSpPr>
        <p:spPr>
          <a:xfrm>
            <a:off x="6517866" y="4298954"/>
            <a:ext cx="685881" cy="20376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November</a:t>
            </a:r>
            <a:endParaRPr lang="nb-NO" sz="1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Tekstboks 111" title="Quarter Number">
            <a:extLst>
              <a:ext uri="{FF2B5EF4-FFF2-40B4-BE49-F238E27FC236}">
                <a16:creationId xmlns:a16="http://schemas.microsoft.com/office/drawing/2014/main" id="{C941D233-C1E8-47A4-83C7-CEDB158017C3}"/>
              </a:ext>
            </a:extLst>
          </p:cNvPr>
          <p:cNvSpPr txBox="1">
            <a:spLocks/>
          </p:cNvSpPr>
          <p:nvPr/>
        </p:nvSpPr>
        <p:spPr>
          <a:xfrm>
            <a:off x="7382071" y="4292330"/>
            <a:ext cx="643177" cy="20376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Desember</a:t>
            </a:r>
            <a:endParaRPr lang="nb-NO" sz="1000" dirty="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76" name="Rett linje 75" title="Q lines">
            <a:extLst>
              <a:ext uri="{FF2B5EF4-FFF2-40B4-BE49-F238E27FC236}">
                <a16:creationId xmlns:a16="http://schemas.microsoft.com/office/drawing/2014/main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1906597" y="4039442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77" name="Ellipse 76" title="Quarter Background Cirlce">
            <a:extLst>
              <a:ext uri="{FF2B5EF4-FFF2-40B4-BE49-F238E27FC236}">
                <a16:creationId xmlns:a16="http://schemas.microsoft.com/office/drawing/2014/main" id="{CD235FFC-6A0E-47AF-AC8F-20677EB444FC}"/>
              </a:ext>
            </a:extLst>
          </p:cNvPr>
          <p:cNvSpPr>
            <a:spLocks/>
          </p:cNvSpPr>
          <p:nvPr/>
        </p:nvSpPr>
        <p:spPr>
          <a:xfrm>
            <a:off x="3313130" y="4244328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8" name="Ellipse 77" title="Quarter Background Cirlce">
            <a:extLst>
              <a:ext uri="{FF2B5EF4-FFF2-40B4-BE49-F238E27FC236}">
                <a16:creationId xmlns:a16="http://schemas.microsoft.com/office/drawing/2014/main" id="{D7F66751-5B2A-464C-A0AD-37B9D94CCC55}"/>
              </a:ext>
            </a:extLst>
          </p:cNvPr>
          <p:cNvSpPr>
            <a:spLocks/>
          </p:cNvSpPr>
          <p:nvPr/>
        </p:nvSpPr>
        <p:spPr>
          <a:xfrm>
            <a:off x="2522731" y="4244328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9" name="Ellipse 78" title="Quarter Background Cirlce">
            <a:extLst>
              <a:ext uri="{FF2B5EF4-FFF2-40B4-BE49-F238E27FC236}">
                <a16:creationId xmlns:a16="http://schemas.microsoft.com/office/drawing/2014/main" id="{2BB6040F-EB4E-4310-BF98-25F47485E087}"/>
              </a:ext>
            </a:extLst>
          </p:cNvPr>
          <p:cNvSpPr>
            <a:spLocks/>
          </p:cNvSpPr>
          <p:nvPr/>
        </p:nvSpPr>
        <p:spPr>
          <a:xfrm>
            <a:off x="1674603" y="4244328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0" name="Ellipse 79" title="Quarter Background Cirlce">
            <a:extLst>
              <a:ext uri="{FF2B5EF4-FFF2-40B4-BE49-F238E27FC236}">
                <a16:creationId xmlns:a16="http://schemas.microsoft.com/office/drawing/2014/main" id="{CBAEC703-69EC-45A2-BB54-7EAC7D4E5E9C}"/>
              </a:ext>
            </a:extLst>
          </p:cNvPr>
          <p:cNvSpPr>
            <a:spLocks/>
          </p:cNvSpPr>
          <p:nvPr/>
        </p:nvSpPr>
        <p:spPr>
          <a:xfrm>
            <a:off x="657332" y="4244328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81" name="Rett linje 80" title="Q lines">
            <a:extLst>
              <a:ext uri="{FF2B5EF4-FFF2-40B4-BE49-F238E27FC236}">
                <a16:creationId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2754352" y="4039442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82" name="Rett linje 81" title="Q lines">
            <a:extLst>
              <a:ext uri="{FF2B5EF4-FFF2-40B4-BE49-F238E27FC236}">
                <a16:creationId xmlns:a16="http://schemas.microsoft.com/office/drawing/2014/main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3547793" y="4039442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83" name="Tekstboks 104" title="Quarter Number">
            <a:extLst>
              <a:ext uri="{FF2B5EF4-FFF2-40B4-BE49-F238E27FC236}">
                <a16:creationId xmlns:a16="http://schemas.microsoft.com/office/drawing/2014/main" id="{16EAD50A-0933-4C9C-95E6-08A076B32041}"/>
              </a:ext>
            </a:extLst>
          </p:cNvPr>
          <p:cNvSpPr txBox="1">
            <a:spLocks/>
          </p:cNvSpPr>
          <p:nvPr/>
        </p:nvSpPr>
        <p:spPr>
          <a:xfrm>
            <a:off x="499966" y="4325961"/>
            <a:ext cx="801159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Mai</a:t>
            </a:r>
          </a:p>
        </p:txBody>
      </p:sp>
      <p:sp>
        <p:nvSpPr>
          <p:cNvPr id="84" name="Tekstboks 105" title="Quarter Number">
            <a:extLst>
              <a:ext uri="{FF2B5EF4-FFF2-40B4-BE49-F238E27FC236}">
                <a16:creationId xmlns:a16="http://schemas.microsoft.com/office/drawing/2014/main" id="{1A5CBF37-8585-4DC5-9107-7C048ACE4F6B}"/>
              </a:ext>
            </a:extLst>
          </p:cNvPr>
          <p:cNvSpPr txBox="1">
            <a:spLocks/>
          </p:cNvSpPr>
          <p:nvPr/>
        </p:nvSpPr>
        <p:spPr>
          <a:xfrm>
            <a:off x="1734124" y="4353714"/>
            <a:ext cx="307563" cy="16508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Juni</a:t>
            </a:r>
          </a:p>
        </p:txBody>
      </p:sp>
      <p:sp>
        <p:nvSpPr>
          <p:cNvPr id="85" name="Tekstboks 106" title="Quarter Number">
            <a:extLst>
              <a:ext uri="{FF2B5EF4-FFF2-40B4-BE49-F238E27FC236}">
                <a16:creationId xmlns:a16="http://schemas.microsoft.com/office/drawing/2014/main" id="{1B2A0732-77CE-4CCD-9584-C8A3BD068222}"/>
              </a:ext>
            </a:extLst>
          </p:cNvPr>
          <p:cNvSpPr txBox="1">
            <a:spLocks/>
          </p:cNvSpPr>
          <p:nvPr/>
        </p:nvSpPr>
        <p:spPr>
          <a:xfrm>
            <a:off x="2481312" y="4338935"/>
            <a:ext cx="547203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Juli</a:t>
            </a:r>
          </a:p>
        </p:txBody>
      </p:sp>
      <p:sp>
        <p:nvSpPr>
          <p:cNvPr id="86" name="Tekstboks 107" title="Quarter Number">
            <a:extLst>
              <a:ext uri="{FF2B5EF4-FFF2-40B4-BE49-F238E27FC236}">
                <a16:creationId xmlns:a16="http://schemas.microsoft.com/office/drawing/2014/main" id="{D56C61BF-4889-44FB-9251-6B314A0F79CE}"/>
              </a:ext>
            </a:extLst>
          </p:cNvPr>
          <p:cNvSpPr txBox="1">
            <a:spLocks/>
          </p:cNvSpPr>
          <p:nvPr/>
        </p:nvSpPr>
        <p:spPr>
          <a:xfrm>
            <a:off x="3247276" y="4332723"/>
            <a:ext cx="601923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August</a:t>
            </a:r>
          </a:p>
        </p:txBody>
      </p:sp>
      <p:sp>
        <p:nvSpPr>
          <p:cNvPr id="87" name="Ellipse 86" title="Quarter Background Cirlce">
            <a:extLst>
              <a:ext uri="{FF2B5EF4-FFF2-40B4-BE49-F238E27FC236}">
                <a16:creationId xmlns:a16="http://schemas.microsoft.com/office/drawing/2014/main" id="{DDADAC53-FEC9-400E-B7FC-72F25EF0FE21}"/>
              </a:ext>
            </a:extLst>
          </p:cNvPr>
          <p:cNvSpPr>
            <a:spLocks/>
          </p:cNvSpPr>
          <p:nvPr/>
        </p:nvSpPr>
        <p:spPr>
          <a:xfrm>
            <a:off x="11130415" y="4240531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8" name="Ellipse 87" title="Quarter Background Cirlce">
            <a:extLst>
              <a:ext uri="{FF2B5EF4-FFF2-40B4-BE49-F238E27FC236}">
                <a16:creationId xmlns:a16="http://schemas.microsoft.com/office/drawing/2014/main" id="{EC0BAC80-DECA-4286-9763-E1B32B824792}"/>
              </a:ext>
            </a:extLst>
          </p:cNvPr>
          <p:cNvSpPr>
            <a:spLocks/>
          </p:cNvSpPr>
          <p:nvPr/>
        </p:nvSpPr>
        <p:spPr>
          <a:xfrm>
            <a:off x="10337457" y="4240531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9" name="Ellipse 88" title="Quarter Background Cirlce">
            <a:extLst>
              <a:ext uri="{FF2B5EF4-FFF2-40B4-BE49-F238E27FC236}">
                <a16:creationId xmlns:a16="http://schemas.microsoft.com/office/drawing/2014/main" id="{83C4B4F8-27D7-41DD-896D-A1B91FF462FD}"/>
              </a:ext>
            </a:extLst>
          </p:cNvPr>
          <p:cNvSpPr>
            <a:spLocks/>
          </p:cNvSpPr>
          <p:nvPr/>
        </p:nvSpPr>
        <p:spPr>
          <a:xfrm>
            <a:off x="9573934" y="4240531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90" name="Ellipse 89" title="Quarter Background Cirlce">
            <a:extLst>
              <a:ext uri="{FF2B5EF4-FFF2-40B4-BE49-F238E27FC236}">
                <a16:creationId xmlns:a16="http://schemas.microsoft.com/office/drawing/2014/main" id="{AE29C92D-0A5A-405A-B0B6-9115A90C3CB7}"/>
              </a:ext>
            </a:extLst>
          </p:cNvPr>
          <p:cNvSpPr>
            <a:spLocks/>
          </p:cNvSpPr>
          <p:nvPr/>
        </p:nvSpPr>
        <p:spPr>
          <a:xfrm>
            <a:off x="8788453" y="4240531"/>
            <a:ext cx="471044" cy="399716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91" name="Rett linje 90" title="Q lines">
            <a:extLst>
              <a:ext uri="{FF2B5EF4-FFF2-40B4-BE49-F238E27FC236}">
                <a16:creationId xmlns:a16="http://schemas.microsoft.com/office/drawing/2014/main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9802358" y="4035645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92" name="Rett linje 91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10576751" y="4035645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93" name="Tekstboks 100" title="Quarter Number">
            <a:extLst>
              <a:ext uri="{FF2B5EF4-FFF2-40B4-BE49-F238E27FC236}">
                <a16:creationId xmlns:a16="http://schemas.microsoft.com/office/drawing/2014/main" id="{316E8E00-CDAC-4884-B354-EEC46B99951A}"/>
              </a:ext>
            </a:extLst>
          </p:cNvPr>
          <p:cNvSpPr txBox="1">
            <a:spLocks/>
          </p:cNvSpPr>
          <p:nvPr/>
        </p:nvSpPr>
        <p:spPr>
          <a:xfrm>
            <a:off x="8774299" y="4335138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Januar</a:t>
            </a:r>
          </a:p>
        </p:txBody>
      </p:sp>
      <p:sp>
        <p:nvSpPr>
          <p:cNvPr id="94" name="Tekstboks 101" title="Quarter Number">
            <a:extLst>
              <a:ext uri="{FF2B5EF4-FFF2-40B4-BE49-F238E27FC236}">
                <a16:creationId xmlns:a16="http://schemas.microsoft.com/office/drawing/2014/main" id="{99123C15-08DD-4459-98C8-FB1D88A48434}"/>
              </a:ext>
            </a:extLst>
          </p:cNvPr>
          <p:cNvSpPr txBox="1">
            <a:spLocks/>
          </p:cNvSpPr>
          <p:nvPr/>
        </p:nvSpPr>
        <p:spPr>
          <a:xfrm>
            <a:off x="9556654" y="4335331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Februar</a:t>
            </a:r>
          </a:p>
        </p:txBody>
      </p:sp>
      <p:sp>
        <p:nvSpPr>
          <p:cNvPr id="95" name="Tekstboks 102" title="Quarter Number">
            <a:extLst>
              <a:ext uri="{FF2B5EF4-FFF2-40B4-BE49-F238E27FC236}">
                <a16:creationId xmlns:a16="http://schemas.microsoft.com/office/drawing/2014/main" id="{702C22D6-E9B8-49C2-813B-3220EF5976F5}"/>
              </a:ext>
            </a:extLst>
          </p:cNvPr>
          <p:cNvSpPr txBox="1">
            <a:spLocks/>
          </p:cNvSpPr>
          <p:nvPr/>
        </p:nvSpPr>
        <p:spPr>
          <a:xfrm>
            <a:off x="10315322" y="4324422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Mars</a:t>
            </a:r>
          </a:p>
        </p:txBody>
      </p:sp>
      <p:sp>
        <p:nvSpPr>
          <p:cNvPr id="96" name="Tekstboks 103" title="Quarter Number">
            <a:extLst>
              <a:ext uri="{FF2B5EF4-FFF2-40B4-BE49-F238E27FC236}">
                <a16:creationId xmlns:a16="http://schemas.microsoft.com/office/drawing/2014/main" id="{71DFD606-8479-465C-B5A5-ACC2FD6A05AD}"/>
              </a:ext>
            </a:extLst>
          </p:cNvPr>
          <p:cNvSpPr txBox="1">
            <a:spLocks/>
          </p:cNvSpPr>
          <p:nvPr/>
        </p:nvSpPr>
        <p:spPr>
          <a:xfrm>
            <a:off x="11113762" y="4332722"/>
            <a:ext cx="506075" cy="1726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nb-NO" sz="1000" b="1" dirty="0">
                <a:solidFill>
                  <a:prstClr val="white"/>
                </a:solidFill>
                <a:latin typeface="Trebuchet MS" panose="020B0603020202020204" pitchFamily="34" charset="0"/>
              </a:rPr>
              <a:t>April</a:t>
            </a:r>
          </a:p>
        </p:txBody>
      </p:sp>
      <p:sp>
        <p:nvSpPr>
          <p:cNvPr id="97" name="Ellipse 96" title="Milestone Number">
            <a:extLst>
              <a:ext uri="{FF2B5EF4-FFF2-40B4-BE49-F238E27FC236}">
                <a16:creationId xmlns:a16="http://schemas.microsoft.com/office/drawing/2014/main" id="{F22CCCBA-CDC5-467B-9BDA-06FB3DB21606}"/>
              </a:ext>
            </a:extLst>
          </p:cNvPr>
          <p:cNvSpPr>
            <a:spLocks/>
          </p:cNvSpPr>
          <p:nvPr/>
        </p:nvSpPr>
        <p:spPr>
          <a:xfrm>
            <a:off x="4282159" y="3223529"/>
            <a:ext cx="527365" cy="407673"/>
          </a:xfrm>
          <a:prstGeom prst="ellipse">
            <a:avLst/>
          </a:prstGeom>
          <a:solidFill>
            <a:srgbClr val="CBB394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2</a:t>
            </a:r>
            <a:endParaRPr kumimoji="0" lang="nb-NO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98" name="Rett linje 97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9016186" y="4044669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99" name="Rett linje 98" title="Q lines">
            <a:extLst>
              <a:ext uri="{FF2B5EF4-FFF2-40B4-BE49-F238E27FC236}">
                <a16:creationId xmlns:a16="http://schemas.microsoft.com/office/drawing/2014/main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5878566" y="4027752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sp>
        <p:nvSpPr>
          <p:cNvPr id="100" name="Tekstboks 148">
            <a:extLst>
              <a:ext uri="{FF2B5EF4-FFF2-40B4-BE49-F238E27FC236}">
                <a16:creationId xmlns:a16="http://schemas.microsoft.com/office/drawing/2014/main" id="{DC986DC1-84E8-47FB-8950-1039ECBFBBEF}"/>
              </a:ext>
            </a:extLst>
          </p:cNvPr>
          <p:cNvSpPr txBox="1">
            <a:spLocks/>
          </p:cNvSpPr>
          <p:nvPr/>
        </p:nvSpPr>
        <p:spPr>
          <a:xfrm>
            <a:off x="3074266" y="1659942"/>
            <a:ext cx="2453462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2000" dirty="0">
                <a:solidFill>
                  <a:prstClr val="white"/>
                </a:solidFill>
                <a:latin typeface="Trebuchet MS" panose="020B0603020202020204" pitchFamily="34" charset="0"/>
              </a:rPr>
              <a:t>September 2020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Digdir og Brønnøysundregistrene starter opp samarbeid om koding. 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Forking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 av 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repo</a:t>
            </a:r>
            <a:r>
              <a:rPr lang="nb-NO" sz="1400" dirty="0">
                <a:solidFill>
                  <a:prstClr val="white"/>
                </a:solidFill>
                <a:latin typeface="Trebuchet MS" panose="020B0603020202020204" pitchFamily="34" charset="0"/>
              </a:rPr>
              <a:t> på </a:t>
            </a:r>
            <a:r>
              <a:rPr lang="nb-NO" sz="1400" dirty="0" err="1">
                <a:solidFill>
                  <a:prstClr val="white"/>
                </a:solidFill>
                <a:latin typeface="Trebuchet MS" panose="020B0603020202020204" pitchFamily="34" charset="0"/>
              </a:rPr>
              <a:t>Github</a:t>
            </a:r>
            <a:endParaRPr lang="nb-NO" sz="1400" dirty="0">
              <a:solidFill>
                <a:prstClr val="white"/>
              </a:solidFill>
              <a:latin typeface="Trebuchet MS" panose="020B0603020202020204" pitchFamily="34" charset="0"/>
            </a:endParaRPr>
          </a:p>
          <a:p>
            <a:endParaRPr lang="nb-NO" sz="20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1" name="Graphic 156" title="boble">
            <a:extLst>
              <a:ext uri="{FF2B5EF4-FFF2-40B4-BE49-F238E27FC236}">
                <a16:creationId xmlns:a16="http://schemas.microsoft.com/office/drawing/2014/main" id="{4B5FAE44-10FC-44CC-AB7C-D49DE98D5246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 flipV="1">
            <a:off x="6673387" y="3762879"/>
            <a:ext cx="581025" cy="295275"/>
          </a:xfrm>
          <a:prstGeom prst="rect">
            <a:avLst/>
          </a:prstGeom>
        </p:spPr>
      </p:pic>
      <p:sp>
        <p:nvSpPr>
          <p:cNvPr id="102" name="Ellipse 101" title="Milestone Number">
            <a:extLst>
              <a:ext uri="{FF2B5EF4-FFF2-40B4-BE49-F238E27FC236}">
                <a16:creationId xmlns:a16="http://schemas.microsoft.com/office/drawing/2014/main" id="{F22CCCBA-CDC5-467B-9BDA-06FB3DB21606}"/>
              </a:ext>
            </a:extLst>
          </p:cNvPr>
          <p:cNvSpPr>
            <a:spLocks/>
          </p:cNvSpPr>
          <p:nvPr/>
        </p:nvSpPr>
        <p:spPr>
          <a:xfrm>
            <a:off x="6858455" y="3233381"/>
            <a:ext cx="527365" cy="407673"/>
          </a:xfrm>
          <a:prstGeom prst="ellipse">
            <a:avLst/>
          </a:prstGeom>
          <a:solidFill>
            <a:srgbClr val="CBB394"/>
          </a:solidFill>
          <a:ln w="12700" cap="flat" cmpd="sng" algn="ctr">
            <a:noFill/>
            <a:prstDash val="solid"/>
            <a:miter lim="800000"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3</a:t>
            </a:r>
            <a:endParaRPr kumimoji="0" lang="nb-NO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3" name="Tittel 26"/>
          <p:cNvSpPr txBox="1">
            <a:spLocks/>
          </p:cNvSpPr>
          <p:nvPr/>
        </p:nvSpPr>
        <p:spPr>
          <a:xfrm>
            <a:off x="395925" y="416225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Ønsker i 2021</a:t>
            </a:r>
            <a:endParaRPr kumimoji="0" lang="nb-NO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  <p:cxnSp>
        <p:nvCxnSpPr>
          <p:cNvPr id="104" name="Rett linje 103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11362920" y="4044669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cxnSp>
        <p:nvCxnSpPr>
          <p:cNvPr id="105" name="Rett linje 104" title="Q lines">
            <a:extLst>
              <a:ext uri="{FF2B5EF4-FFF2-40B4-BE49-F238E27FC236}">
                <a16:creationId xmlns:a16="http://schemas.microsoft.com/office/drawing/2014/main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4841950" y="4007666"/>
            <a:ext cx="0" cy="198356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ysDash"/>
            <a:miter lim="800000"/>
            <a:headEnd type="none" w="sm" len="sm"/>
            <a:tailEnd type="none" w="sm" len="sm"/>
          </a:ln>
          <a:effectLst/>
        </p:spPr>
      </p:cxnSp>
      <p:pic>
        <p:nvPicPr>
          <p:cNvPr id="106" name="Graphic 183" title="boble">
            <a:extLst>
              <a:ext uri="{FF2B5EF4-FFF2-40B4-BE49-F238E27FC236}">
                <a16:creationId xmlns:a16="http://schemas.microsoft.com/office/drawing/2014/main" id="{287891DE-9B03-4F92-B29A-5C284BF28FF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4403800" y="3777712"/>
            <a:ext cx="581025" cy="295275"/>
          </a:xfrm>
          <a:prstGeom prst="rect">
            <a:avLst/>
          </a:prstGeom>
        </p:spPr>
      </p:pic>
      <p:sp>
        <p:nvSpPr>
          <p:cNvPr id="107" name="Tekstboks 170">
            <a:extLst>
              <a:ext uri="{FF2B5EF4-FFF2-40B4-BE49-F238E27FC236}">
                <a16:creationId xmlns:a16="http://schemas.microsoft.com/office/drawing/2014/main" id="{C6BE5CCB-4A76-4742-8A19-CAE34808F36D}"/>
              </a:ext>
            </a:extLst>
          </p:cNvPr>
          <p:cNvSpPr txBox="1">
            <a:spLocks/>
          </p:cNvSpPr>
          <p:nvPr/>
        </p:nvSpPr>
        <p:spPr>
          <a:xfrm>
            <a:off x="8374525" y="973992"/>
            <a:ext cx="3466200" cy="3064669"/>
          </a:xfrm>
          <a:prstGeom prst="roundRect">
            <a:avLst/>
          </a:prstGeom>
          <a:solidFill>
            <a:sysClr val="window" lastClr="FFFFFF">
              <a:alpha val="40000"/>
            </a:sys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Ønsker i 2021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P</a:t>
            </a:r>
            <a:r>
              <a:rPr kumimoji="0" lang="nb-NO" sz="2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rosesstøtte</a:t>
            </a: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 </a:t>
            </a: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og </a:t>
            </a: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livssyklus</a:t>
            </a:r>
            <a:endParaRPr kumimoji="0" lang="nb-NO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Historikk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Samhandling</a:t>
            </a:r>
            <a:endParaRPr kumimoji="0" lang="nb-NO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Utrede behov for intern </a:t>
            </a: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 pitchFamily="34" charset="0"/>
              </a:rPr>
              <a:t>portal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nb-NO" sz="2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nb-NO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108" name="Tittel 26"/>
          <p:cNvSpPr txBox="1">
            <a:spLocks/>
          </p:cNvSpPr>
          <p:nvPr/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80429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59" grpId="1"/>
      <p:bldP spid="60" grpId="0" animBg="1"/>
      <p:bldP spid="62" grpId="0"/>
      <p:bldP spid="62" grpId="1"/>
      <p:bldP spid="97" grpId="0" animBg="1"/>
      <p:bldP spid="100" grpId="0"/>
      <p:bldP spid="100" grpId="1"/>
      <p:bldP spid="102" grpId="0" animBg="1"/>
      <p:bldP spid="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tel 1"/>
          <p:cNvSpPr>
            <a:spLocks noGrp="1"/>
          </p:cNvSpPr>
          <p:nvPr>
            <p:ph idx="1"/>
          </p:nvPr>
        </p:nvSpPr>
        <p:spPr>
          <a:xfrm>
            <a:off x="654709" y="1723022"/>
            <a:ext cx="10928077" cy="37804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b-NO" sz="6600" dirty="0" smtClean="0">
                <a:solidFill>
                  <a:schemeClr val="bg1">
                    <a:lumMod val="95000"/>
                  </a:schemeClr>
                </a:solidFill>
              </a:rPr>
              <a:t>Vi er kanskje de første, men ikke de siste – så hvem blir de </a:t>
            </a:r>
            <a:r>
              <a:rPr lang="nb-NO" sz="6600" b="1" u="sng" dirty="0" smtClean="0">
                <a:solidFill>
                  <a:schemeClr val="bg1">
                    <a:lumMod val="95000"/>
                  </a:schemeClr>
                </a:solidFill>
              </a:rPr>
              <a:t>neste</a:t>
            </a:r>
            <a:r>
              <a:rPr lang="nb-NO" sz="6600" dirty="0" smtClean="0">
                <a:solidFill>
                  <a:schemeClr val="bg1">
                    <a:lumMod val="95000"/>
                  </a:schemeClr>
                </a:solidFill>
              </a:rPr>
              <a:t>? </a:t>
            </a:r>
            <a:endParaRPr lang="nb-NO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317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9718576_TF16411194" id="{DE51E9D0-7082-4318-8CCC-FB056B6EEC5B}" vid="{6F3EAD44-2F04-479C-9986-5B8E7FEEC64C}"/>
    </a:ext>
  </a:extLst>
</a:theme>
</file>

<file path=ppt/theme/theme3.xml><?xml version="1.0" encoding="utf-8"?>
<a:theme xmlns:a="http://schemas.openxmlformats.org/drawingml/2006/main" name="2_Office-tema">
  <a:themeElements>
    <a:clrScheme name="Brønnøysundreg">
      <a:dk1>
        <a:sysClr val="windowText" lastClr="000000"/>
      </a:dk1>
      <a:lt1>
        <a:sysClr val="window" lastClr="FFFFFF"/>
      </a:lt1>
      <a:dk2>
        <a:srgbClr val="0078CC"/>
      </a:dk2>
      <a:lt2>
        <a:srgbClr val="E7E6E6"/>
      </a:lt2>
      <a:accent1>
        <a:srgbClr val="00B8E6"/>
      </a:accent1>
      <a:accent2>
        <a:srgbClr val="009152"/>
      </a:accent2>
      <a:accent3>
        <a:srgbClr val="815EB4"/>
      </a:accent3>
      <a:accent4>
        <a:srgbClr val="FBAE16"/>
      </a:accent4>
      <a:accent5>
        <a:srgbClr val="EB5C31"/>
      </a:accent5>
      <a:accent6>
        <a:srgbClr val="A6AAA9"/>
      </a:accent6>
      <a:hlink>
        <a:srgbClr val="0563C1"/>
      </a:hlink>
      <a:folHlink>
        <a:srgbClr val="954F72"/>
      </a:folHlink>
    </a:clrScheme>
    <a:fontScheme name="Brønnøysundregistere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 bokmål.pptx" id="{702CF40A-99AA-4854-A80D-9B185C542B06}" vid="{8569E5FE-B272-491B-A421-B06EBF618174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203</Words>
  <Application>Microsoft Office PowerPoint</Application>
  <PresentationFormat>Widescreen</PresentationFormat>
  <Paragraphs>66</Paragraphs>
  <Slides>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Georgia</vt:lpstr>
      <vt:lpstr>Trebuchet MS</vt:lpstr>
      <vt:lpstr>Office-tema</vt:lpstr>
      <vt:lpstr>1_Office-tema</vt:lpstr>
      <vt:lpstr>2_Office-tema</vt:lpstr>
      <vt:lpstr>Open Source prosjekt for videreutvikling av Felles begrepskatalog</vt:lpstr>
      <vt:lpstr>Samkoding på 1-2-3 </vt:lpstr>
      <vt:lpstr>PowerPoint-presentasjon</vt:lpstr>
      <vt:lpstr>PowerPoint-presentasjon</vt:lpstr>
      <vt:lpstr>PowerPoint-presentasjon</vt:lpstr>
      <vt:lpstr>PowerPoint-presentasjon</vt:lpstr>
    </vt:vector>
  </TitlesOfParts>
  <Company>Brønnøysundregistrene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prosjekt for videreutvikling av Felles begrepskatalog</dc:title>
  <dc:creator>Torseth, Marit Holm</dc:creator>
  <cp:lastModifiedBy>Torseth, Marit Holm</cp:lastModifiedBy>
  <cp:revision>32</cp:revision>
  <dcterms:created xsi:type="dcterms:W3CDTF">2020-11-17T08:09:57Z</dcterms:created>
  <dcterms:modified xsi:type="dcterms:W3CDTF">2020-11-19T11:57:31Z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876794c-8cc1-4553-ade2-1b635d166220_Enabled">
    <vt:lpwstr>true</vt:lpwstr>
  </property>
  <property fmtid="{D5CDD505-2E9C-101B-9397-08002B2CF9AE}" pid="3" name="MSIP_Label_f876794c-8cc1-4553-ade2-1b635d166220_SetDate">
    <vt:lpwstr>2020-11-17T08:09:57Z</vt:lpwstr>
  </property>
  <property fmtid="{D5CDD505-2E9C-101B-9397-08002B2CF9AE}" pid="4" name="MSIP_Label_f876794c-8cc1-4553-ade2-1b635d166220_Method">
    <vt:lpwstr>Standard</vt:lpwstr>
  </property>
  <property fmtid="{D5CDD505-2E9C-101B-9397-08002B2CF9AE}" pid="5" name="MSIP_Label_f876794c-8cc1-4553-ade2-1b635d166220_Name">
    <vt:lpwstr>Åpen informasjon</vt:lpwstr>
  </property>
  <property fmtid="{D5CDD505-2E9C-101B-9397-08002B2CF9AE}" pid="6" name="MSIP_Label_f876794c-8cc1-4553-ade2-1b635d166220_SiteId">
    <vt:lpwstr>4e14915f-a3fe-45aa-92c3-9d87465eda00</vt:lpwstr>
  </property>
  <property fmtid="{D5CDD505-2E9C-101B-9397-08002B2CF9AE}" pid="7" name="MSIP_Label_f876794c-8cc1-4553-ade2-1b635d166220_ActionId">
    <vt:lpwstr>f8f58445-20d7-47ac-abec-d82fc27f9a19</vt:lpwstr>
  </property>
  <property fmtid="{D5CDD505-2E9C-101B-9397-08002B2CF9AE}" pid="8" name="MSIP_Label_f876794c-8cc1-4553-ade2-1b635d166220_ContentBits">
    <vt:lpwstr>0</vt:lpwstr>
  </property>
</Properties>
</file>