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64" r:id="rId2"/>
    <p:sldId id="284" r:id="rId3"/>
    <p:sldId id="279" r:id="rId4"/>
    <p:sldId id="280" r:id="rId5"/>
    <p:sldId id="283" r:id="rId6"/>
    <p:sldId id="282" r:id="rId7"/>
    <p:sldId id="285" r:id="rId8"/>
    <p:sldId id="269" r:id="rId9"/>
    <p:sldId id="270" r:id="rId10"/>
    <p:sldId id="262" r:id="rId11"/>
    <p:sldId id="276" r:id="rId12"/>
    <p:sldId id="272" r:id="rId13"/>
    <p:sldId id="266" r:id="rId14"/>
    <p:sldId id="273" r:id="rId15"/>
    <p:sldId id="277" r:id="rId16"/>
    <p:sldId id="267" r:id="rId17"/>
    <p:sldId id="274" r:id="rId18"/>
    <p:sldId id="271" r:id="rId19"/>
    <p:sldId id="275" r:id="rId20"/>
  </p:sldIdLst>
  <p:sldSz cx="9144000" cy="5143500" type="screen16x9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D145CB-6336-5333-F3C5-596DC552A9C9}" name="Bryhni, Anders" initials="BA" userId="S::anders.bryhni@nav.no::d5129536-4ba5-4667-937c-33380b966d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832"/>
    <a:srgbClr val="878787"/>
    <a:srgbClr val="C30000"/>
    <a:srgbClr val="A2AD00"/>
    <a:srgbClr val="06893A"/>
    <a:srgbClr val="005B82"/>
    <a:srgbClr val="66CBEC"/>
    <a:srgbClr val="EFEFEF"/>
    <a:srgbClr val="DADAD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408346-B96F-9ECE-B6FB-034A453D0DBD}" v="4" dt="2020-11-11T07:30:51.542"/>
    <p1510:client id="{3375142F-7D81-26EF-C36C-0653A38E8705}" v="653" dt="2020-11-10T12:18:53.425"/>
    <p1510:client id="{9FC24164-5960-4626-9854-64735A2ED4D8}" v="328" dt="2020-11-11T10:12:13.296"/>
    <p1510:client id="{E2A0A3F6-7A4C-4285-9D74-BE718ADE7461}" v="2404" dt="2020-11-11T08:05:41.2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20" y="16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F0C9F-E994-4E6D-AC14-C95356915397}" type="datetimeFigureOut">
              <a:rPr lang="nb-NO" smtClean="0"/>
              <a:t>11.11.2020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AD396-0A84-4DF5-A975-E087C1B596C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6764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" y="1845729"/>
            <a:ext cx="9144001" cy="2930261"/>
          </a:xfrm>
          <a:prstGeom prst="rect">
            <a:avLst/>
          </a:prstGeom>
          <a:solidFill>
            <a:srgbClr val="C3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2"/>
          <p:cNvSpPr txBox="1">
            <a:spLocks noChangeArrowheads="1"/>
          </p:cNvSpPr>
          <p:nvPr userDrawn="1"/>
        </p:nvSpPr>
        <p:spPr bwMode="auto">
          <a:xfrm>
            <a:off x="1411287" y="4712233"/>
            <a:ext cx="6135384" cy="166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nb-NO" sz="1000" kern="0"/>
          </a:p>
        </p:txBody>
      </p:sp>
      <p:sp>
        <p:nvSpPr>
          <p:cNvPr id="9" name="Plassholder f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4826" y="4410831"/>
            <a:ext cx="4638675" cy="36469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1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Dato  //  </a:t>
            </a:r>
            <a:r>
              <a:rPr lang="nb-NO" err="1"/>
              <a:t>Innholdsansvarlig</a:t>
            </a:r>
            <a:endParaRPr lang="nb-NO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5938" y="2098377"/>
            <a:ext cx="5989022" cy="97742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noProof="0"/>
              <a:t>Klikk for å redigere tittelstil</a:t>
            </a:r>
          </a:p>
        </p:txBody>
      </p:sp>
      <p:sp>
        <p:nvSpPr>
          <p:cNvPr id="11" name="Plassholder for bilde 3"/>
          <p:cNvSpPr>
            <a:spLocks noGrp="1" noChangeAspect="1"/>
          </p:cNvSpPr>
          <p:nvPr>
            <p:ph type="pic" sz="quarter" idx="11" hasCustomPrompt="1"/>
          </p:nvPr>
        </p:nvSpPr>
        <p:spPr bwMode="auto">
          <a:xfrm>
            <a:off x="6565274" y="1840753"/>
            <a:ext cx="2581353" cy="2934844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normAutofit/>
          </a:bodyPr>
          <a:lstStyle>
            <a:lvl1pPr marL="0" indent="0">
              <a:buNone/>
              <a:defRPr sz="900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på ikonet for å legge til et bilde</a:t>
            </a:r>
          </a:p>
        </p:txBody>
      </p:sp>
      <p:pic>
        <p:nvPicPr>
          <p:cNvPr id="12" name="Picture 5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46"/>
          <a:stretch/>
        </p:blipFill>
        <p:spPr bwMode="auto">
          <a:xfrm>
            <a:off x="3799790" y="3405751"/>
            <a:ext cx="3014662" cy="137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W:\DOKUMENT\Logo\1_hvi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853"/>
          <a:stretch/>
        </p:blipFill>
        <p:spPr bwMode="auto">
          <a:xfrm>
            <a:off x="5242898" y="1806447"/>
            <a:ext cx="2524125" cy="296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03" b="78080"/>
          <a:stretch/>
        </p:blipFill>
        <p:spPr bwMode="auto">
          <a:xfrm>
            <a:off x="-1" y="3693775"/>
            <a:ext cx="539551" cy="10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W:\DOKUMENT\Logo\1_hvi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66" b="85208"/>
          <a:stretch/>
        </p:blipFill>
        <p:spPr bwMode="auto">
          <a:xfrm>
            <a:off x="0" y="4045671"/>
            <a:ext cx="755575" cy="73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F:\F2823_KOM\Felles Filer\Rådgivingseksjonen\Profil og materiell\5. Profil og design\NAV profil\nav_logo\Til mal\nav_farger [Converted]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199" y="549768"/>
            <a:ext cx="1185603" cy="74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ssholder f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12250" y="3120513"/>
            <a:ext cx="5040313" cy="531357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nb-NO"/>
              <a:t>Klikk for å legge til en undertittel</a:t>
            </a:r>
          </a:p>
        </p:txBody>
      </p:sp>
    </p:spTree>
    <p:extLst>
      <p:ext uri="{BB962C8B-B14F-4D97-AF65-F5344CB8AC3E}">
        <p14:creationId xmlns:p14="http://schemas.microsoft.com/office/powerpoint/2010/main" val="138957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quarter" idx="10"/>
          </p:nvPr>
        </p:nvSpPr>
        <p:spPr>
          <a:xfrm>
            <a:off x="366961" y="1276349"/>
            <a:ext cx="8398965" cy="3299733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94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25928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75714" y="1283000"/>
            <a:ext cx="5852470" cy="3277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sz="quarter" idx="10"/>
          </p:nvPr>
        </p:nvSpPr>
        <p:spPr>
          <a:xfrm>
            <a:off x="6372225" y="1275606"/>
            <a:ext cx="2376488" cy="3286868"/>
          </a:xfrm>
        </p:spPr>
        <p:txBody>
          <a:bodyPr/>
          <a:lstStyle/>
          <a:p>
            <a:r>
              <a:rPr lang="nb-NO"/>
              <a:t>Klikk ikonet for å legge til et bilde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94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70913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2"/>
          <p:cNvSpPr>
            <a:spLocks noGrp="1"/>
          </p:cNvSpPr>
          <p:nvPr>
            <p:ph type="body" idx="1"/>
          </p:nvPr>
        </p:nvSpPr>
        <p:spPr>
          <a:xfrm>
            <a:off x="381286" y="1284135"/>
            <a:ext cx="4040188" cy="53459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9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719639" y="1284747"/>
            <a:ext cx="4041775" cy="53459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1" name="Plassholder for innhold 3"/>
          <p:cNvSpPr>
            <a:spLocks noGrp="1"/>
          </p:cNvSpPr>
          <p:nvPr>
            <p:ph sz="quarter" idx="10"/>
          </p:nvPr>
        </p:nvSpPr>
        <p:spPr>
          <a:xfrm>
            <a:off x="382151" y="1896178"/>
            <a:ext cx="4032250" cy="266541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2" name="Plassholder for innhold 3"/>
          <p:cNvSpPr>
            <a:spLocks noGrp="1"/>
          </p:cNvSpPr>
          <p:nvPr>
            <p:ph sz="quarter" idx="12"/>
          </p:nvPr>
        </p:nvSpPr>
        <p:spPr>
          <a:xfrm>
            <a:off x="4730131" y="1892920"/>
            <a:ext cx="4032250" cy="266541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94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7767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94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15258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779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19"/>
          <p:cNvSpPr>
            <a:spLocks noGrp="1"/>
          </p:cNvSpPr>
          <p:nvPr>
            <p:ph type="body" sz="quarter" idx="25" hasCustomPrompt="1"/>
          </p:nvPr>
        </p:nvSpPr>
        <p:spPr>
          <a:xfrm>
            <a:off x="375714" y="4241684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4" name="Plassholder for tekst 19"/>
          <p:cNvSpPr>
            <a:spLocks noGrp="1"/>
          </p:cNvSpPr>
          <p:nvPr>
            <p:ph type="body" sz="quarter" idx="26" hasCustomPrompt="1"/>
          </p:nvPr>
        </p:nvSpPr>
        <p:spPr>
          <a:xfrm>
            <a:off x="375714" y="1287413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5" name="Plassholder for tekst 19"/>
          <p:cNvSpPr>
            <a:spLocks noGrp="1"/>
          </p:cNvSpPr>
          <p:nvPr>
            <p:ph type="body" sz="quarter" idx="27" hasCustomPrompt="1"/>
          </p:nvPr>
        </p:nvSpPr>
        <p:spPr>
          <a:xfrm>
            <a:off x="375714" y="3819647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6" name="Plassholder for tekst 19"/>
          <p:cNvSpPr>
            <a:spLocks noGrp="1"/>
          </p:cNvSpPr>
          <p:nvPr>
            <p:ph type="body" sz="quarter" idx="28" hasCustomPrompt="1"/>
          </p:nvPr>
        </p:nvSpPr>
        <p:spPr>
          <a:xfrm>
            <a:off x="375714" y="3397608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7" name="Plassholder for tekst 19"/>
          <p:cNvSpPr>
            <a:spLocks noGrp="1"/>
          </p:cNvSpPr>
          <p:nvPr>
            <p:ph type="body" sz="quarter" idx="29" hasCustomPrompt="1"/>
          </p:nvPr>
        </p:nvSpPr>
        <p:spPr>
          <a:xfrm>
            <a:off x="375714" y="2975569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8" name="Plassholder for tekst 19"/>
          <p:cNvSpPr>
            <a:spLocks noGrp="1"/>
          </p:cNvSpPr>
          <p:nvPr>
            <p:ph type="body" sz="quarter" idx="30" hasCustomPrompt="1"/>
          </p:nvPr>
        </p:nvSpPr>
        <p:spPr>
          <a:xfrm>
            <a:off x="375714" y="1709452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9" name="Plassholder for tekst 19"/>
          <p:cNvSpPr>
            <a:spLocks noGrp="1"/>
          </p:cNvSpPr>
          <p:nvPr>
            <p:ph type="body" sz="quarter" idx="31" hasCustomPrompt="1"/>
          </p:nvPr>
        </p:nvSpPr>
        <p:spPr>
          <a:xfrm>
            <a:off x="375714" y="2131491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10" name="Plassholder for tekst 19"/>
          <p:cNvSpPr>
            <a:spLocks noGrp="1"/>
          </p:cNvSpPr>
          <p:nvPr>
            <p:ph type="body" sz="quarter" idx="32" hasCustomPrompt="1"/>
          </p:nvPr>
        </p:nvSpPr>
        <p:spPr>
          <a:xfrm>
            <a:off x="375714" y="2553530"/>
            <a:ext cx="5086350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1800" b="0"/>
            </a:lvl1pPr>
          </a:lstStyle>
          <a:p>
            <a:pPr lvl="0"/>
            <a:r>
              <a:rPr lang="nb-NO"/>
              <a:t>Klikk for å sette inn tema</a:t>
            </a:r>
          </a:p>
        </p:txBody>
      </p:sp>
      <p:sp>
        <p:nvSpPr>
          <p:cNvPr id="11" name="Plassholder for tekst 19"/>
          <p:cNvSpPr>
            <a:spLocks noGrp="1"/>
          </p:cNvSpPr>
          <p:nvPr>
            <p:ph type="body" sz="quarter" idx="33" hasCustomPrompt="1"/>
          </p:nvPr>
        </p:nvSpPr>
        <p:spPr>
          <a:xfrm>
            <a:off x="5656392" y="4241684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2" name="Plassholder for tekst 19"/>
          <p:cNvSpPr>
            <a:spLocks noGrp="1"/>
          </p:cNvSpPr>
          <p:nvPr>
            <p:ph type="body" sz="quarter" idx="34" hasCustomPrompt="1"/>
          </p:nvPr>
        </p:nvSpPr>
        <p:spPr>
          <a:xfrm>
            <a:off x="5656392" y="1287413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3" name="Plassholder for tekst 19"/>
          <p:cNvSpPr>
            <a:spLocks noGrp="1"/>
          </p:cNvSpPr>
          <p:nvPr>
            <p:ph type="body" sz="quarter" idx="35" hasCustomPrompt="1"/>
          </p:nvPr>
        </p:nvSpPr>
        <p:spPr>
          <a:xfrm>
            <a:off x="5656392" y="3819647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4" name="Plassholder for tekst 19"/>
          <p:cNvSpPr>
            <a:spLocks noGrp="1"/>
          </p:cNvSpPr>
          <p:nvPr>
            <p:ph type="body" sz="quarter" idx="36" hasCustomPrompt="1"/>
          </p:nvPr>
        </p:nvSpPr>
        <p:spPr>
          <a:xfrm>
            <a:off x="5656392" y="3397608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5" name="Plassholder for tekst 19"/>
          <p:cNvSpPr>
            <a:spLocks noGrp="1"/>
          </p:cNvSpPr>
          <p:nvPr>
            <p:ph type="body" sz="quarter" idx="37" hasCustomPrompt="1"/>
          </p:nvPr>
        </p:nvSpPr>
        <p:spPr>
          <a:xfrm>
            <a:off x="5656392" y="2975569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6" name="Plassholder for tekst 19"/>
          <p:cNvSpPr>
            <a:spLocks noGrp="1"/>
          </p:cNvSpPr>
          <p:nvPr>
            <p:ph type="body" sz="quarter" idx="38" hasCustomPrompt="1"/>
          </p:nvPr>
        </p:nvSpPr>
        <p:spPr>
          <a:xfrm>
            <a:off x="5656392" y="1709452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7" name="Plassholder for tekst 19"/>
          <p:cNvSpPr>
            <a:spLocks noGrp="1"/>
          </p:cNvSpPr>
          <p:nvPr>
            <p:ph type="body" sz="quarter" idx="39" hasCustomPrompt="1"/>
          </p:nvPr>
        </p:nvSpPr>
        <p:spPr>
          <a:xfrm>
            <a:off x="5656392" y="2131491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8" name="Plassholder for tekst 19"/>
          <p:cNvSpPr>
            <a:spLocks noGrp="1"/>
          </p:cNvSpPr>
          <p:nvPr>
            <p:ph type="body" sz="quarter" idx="40" hasCustomPrompt="1"/>
          </p:nvPr>
        </p:nvSpPr>
        <p:spPr>
          <a:xfrm>
            <a:off x="5656392" y="2553530"/>
            <a:ext cx="3103973" cy="3143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 b="0"/>
            </a:lvl1pPr>
          </a:lstStyle>
          <a:p>
            <a:pPr lvl="0"/>
            <a:r>
              <a:rPr lang="nb-NO"/>
              <a:t>Klikk for å sette inn ansvarlig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94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59985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-1" y="0"/>
            <a:ext cx="9144001" cy="5143500"/>
          </a:xfrm>
          <a:prstGeom prst="rect">
            <a:avLst/>
          </a:prstGeom>
          <a:solidFill>
            <a:srgbClr val="C3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ittel 1"/>
          <p:cNvSpPr>
            <a:spLocks noGrp="1"/>
          </p:cNvSpPr>
          <p:nvPr>
            <p:ph type="title"/>
          </p:nvPr>
        </p:nvSpPr>
        <p:spPr>
          <a:xfrm>
            <a:off x="837408" y="1532583"/>
            <a:ext cx="7469187" cy="1021556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algn="l">
              <a:defRPr sz="2400" b="0" cap="all">
                <a:ln w="12700"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/>
          <p:cNvSpPr>
            <a:spLocks noGrp="1"/>
          </p:cNvSpPr>
          <p:nvPr>
            <p:ph type="body" idx="10"/>
          </p:nvPr>
        </p:nvSpPr>
        <p:spPr>
          <a:xfrm>
            <a:off x="837408" y="2794398"/>
            <a:ext cx="5484743" cy="92749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None/>
              <a:defRPr sz="2000">
                <a:ln w="12700"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pic>
        <p:nvPicPr>
          <p:cNvPr id="6" name="Picture 2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884"/>
          <a:stretch/>
        </p:blipFill>
        <p:spPr bwMode="auto">
          <a:xfrm>
            <a:off x="4283968" y="3903464"/>
            <a:ext cx="3014662" cy="124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W:\DOKUMENT\Logo\1_hvit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5652120" y="2674939"/>
            <a:ext cx="2524125" cy="246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W:\DOKUMENT\Logo\2_hvit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19" b="80008"/>
          <a:stretch/>
        </p:blipFill>
        <p:spPr bwMode="auto">
          <a:xfrm>
            <a:off x="-1" y="4156472"/>
            <a:ext cx="1048543" cy="98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F:\F2823_KOM\Felles Filer\Rådgivingseksjonen\Profil og materiell\5. Profil og design\NAV profil\nav_logo\Til mal\nav_logo_Hvit_ubakgrunn [Converted]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155" y="483518"/>
            <a:ext cx="1185603" cy="74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W:\DOKUMENT\Logo\1_hvit.pn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84"/>
          <a:stretch/>
        </p:blipFill>
        <p:spPr bwMode="auto">
          <a:xfrm>
            <a:off x="-1400392" y="4456411"/>
            <a:ext cx="2524125" cy="68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30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Tittel 1"/>
          <p:cNvSpPr>
            <a:spLocks noGrp="1"/>
          </p:cNvSpPr>
          <p:nvPr>
            <p:ph type="title"/>
          </p:nvPr>
        </p:nvSpPr>
        <p:spPr>
          <a:xfrm>
            <a:off x="837408" y="1532583"/>
            <a:ext cx="7469187" cy="1021556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anchor="t">
            <a:normAutofit/>
          </a:bodyPr>
          <a:lstStyle>
            <a:lvl1pPr algn="l">
              <a:defRPr sz="2400" b="0" cap="all">
                <a:ln w="12700">
                  <a:noFill/>
                </a:ln>
                <a:solidFill>
                  <a:srgbClr val="3E383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/>
          <p:cNvSpPr>
            <a:spLocks noGrp="1"/>
          </p:cNvSpPr>
          <p:nvPr>
            <p:ph type="body" idx="11"/>
          </p:nvPr>
        </p:nvSpPr>
        <p:spPr>
          <a:xfrm>
            <a:off x="837408" y="2794398"/>
            <a:ext cx="5484743" cy="927497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anchor="t">
            <a:normAutofit/>
          </a:bodyPr>
          <a:lstStyle>
            <a:lvl1pPr marL="0" indent="0">
              <a:buNone/>
              <a:defRPr sz="2000">
                <a:ln w="12700">
                  <a:noFill/>
                </a:ln>
                <a:solidFill>
                  <a:srgbClr val="3E383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98308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W:\DOKUMENT\Logo\2.p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98" b="23104"/>
          <a:stretch/>
        </p:blipFill>
        <p:spPr bwMode="auto">
          <a:xfrm>
            <a:off x="8721457" y="4335607"/>
            <a:ext cx="422544" cy="80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W:\DOKUMENT\Logo\1.png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296"/>
          <a:stretch/>
        </p:blipFill>
        <p:spPr bwMode="auto">
          <a:xfrm>
            <a:off x="8339662" y="4726311"/>
            <a:ext cx="706438" cy="42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619" y="180975"/>
            <a:ext cx="8386763" cy="94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8" y="1275606"/>
            <a:ext cx="8387498" cy="328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  <a:p>
            <a:pPr lvl="3"/>
            <a:endParaRPr lang="nb-NO"/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41" y="4719435"/>
            <a:ext cx="451944" cy="28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8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rgbClr val="C3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2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>
          <a:solidFill>
            <a:srgbClr val="3E38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katteetaten.no/bedrift-og-organisasjon/arbeidsgiver/a-meldingen/veiledning/" TargetMode="External"/><Relationship Id="rId3" Type="http://schemas.openxmlformats.org/officeDocument/2006/relationships/hyperlink" Target="https://www.skatteetaten.no/bedrift-og-organisasjon/arbeidsgiver/a-meldingen/veiledning/arbeidsforholdet/type-arbeidsforhold/maritimt-arbeidsforhold/" TargetMode="External"/><Relationship Id="rId7" Type="http://schemas.openxmlformats.org/officeDocument/2006/relationships/hyperlink" Target="https://www.skatteetaten.no/skjema/a05-forenklet-a-melding-for-veldedig-eller-allmennyttig-organisasjon/" TargetMode="External"/><Relationship Id="rId2" Type="http://schemas.openxmlformats.org/officeDocument/2006/relationships/hyperlink" Target="https://www.skatteetaten.no/bedrift-og-organisasjon/arbeidsgiver/a-meldingen/veiledning/arbeidsforholdet/type-arbeidsforhold/ordinart-arbeidsforhol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%09https:/www.skatteetaten.no/person/skatt/hjelp-til-riktig-skatt/arbeid-trygd-og-pensjon/hobby-ekstrainntekt-og-smajobber/lonnsarbeid-i-hjemmet/lonn-betalt-under-60-000/forenklet-melding/" TargetMode="External"/><Relationship Id="rId5" Type="http://schemas.openxmlformats.org/officeDocument/2006/relationships/hyperlink" Target="https://www.skatteetaten.no/person/skatt/hjelp-til-riktig-skatt/arbeid-trygd-og-pensjon/hobby-ekstrainntekt-og-smajobber/lonnsarbeid-i-hjemmet/lonn-betalt-under-60-000/forenklet-melding/" TargetMode="External"/><Relationship Id="rId4" Type="http://schemas.openxmlformats.org/officeDocument/2006/relationships/hyperlink" Target="https://www.skatteetaten.no/bedrift-og-organisasjon/arbeidsgiver/a-meldingen/veiledning/arbeidsforholdet/type-arbeidsforhold/frilanser-oppdragstaker-og-personer-som-mottar-honorarer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v.no/person/personopplysninger/#arbeidsforhold" TargetMode="External"/><Relationship Id="rId2" Type="http://schemas.openxmlformats.org/officeDocument/2006/relationships/hyperlink" Target="https://www.nav.no/no/bedrift/innhold-til-bedrift-forside/nyheter/ny-tjeneste-gir-arbeidsgiverne-innsyn-i-aa-registere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vikt.github.io/aareg/" TargetMode="External"/><Relationship Id="rId4" Type="http://schemas.openxmlformats.org/officeDocument/2006/relationships/hyperlink" Target="https://www.nav.no/no/bedrift/tjenester-og-skjemaer/aa-registeret-og-a-meldingen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geir.vesterdal@nav.no" TargetMode="External"/><Relationship Id="rId2" Type="http://schemas.openxmlformats.org/officeDocument/2006/relationships/hyperlink" Target="mailto:John.Martin.Furseth@nav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hyperlink" Target="mailto:Anders.Bryhni@nav.n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nav.n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b-NO"/>
              <a:t>John Martin Furseth // Geir Vesterdal // Anders Bryhni</a:t>
            </a:r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>
          <a:xfrm>
            <a:off x="515938" y="2098377"/>
            <a:ext cx="6432326" cy="977429"/>
          </a:xfrm>
        </p:spPr>
        <p:txBody>
          <a:bodyPr>
            <a:normAutofit fontScale="90000"/>
          </a:bodyPr>
          <a:lstStyle/>
          <a:p>
            <a:r>
              <a:rPr lang="nb-NO"/>
              <a:t>Arbeidsgiver- og arbeidstakerregisteret</a:t>
            </a:r>
            <a:br>
              <a:rPr lang="nb-NO"/>
            </a:br>
            <a:r>
              <a:rPr lang="nb-NO"/>
              <a:t>(Aa-registeret)</a:t>
            </a:r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lassholder for teks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/>
              <a:t>Distribusjon fra 2021</a:t>
            </a:r>
          </a:p>
        </p:txBody>
      </p:sp>
    </p:spTree>
    <p:extLst>
      <p:ext uri="{BB962C8B-B14F-4D97-AF65-F5344CB8AC3E}">
        <p14:creationId xmlns:p14="http://schemas.microsoft.com/office/powerpoint/2010/main" val="225455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2400">
                <a:latin typeface="+mn-lt"/>
              </a:rPr>
              <a:t>Består av:</a:t>
            </a:r>
          </a:p>
          <a:p>
            <a:pPr>
              <a:buFont typeface="Symbol"/>
              <a:buChar char="·"/>
            </a:pPr>
            <a:r>
              <a:rPr lang="nb-NO" sz="2400" u="sng">
                <a:latin typeface="+mn-lt"/>
                <a:hlinkClick r:id="rId2"/>
              </a:rPr>
              <a:t>Ordinære arbeidsforhold</a:t>
            </a:r>
            <a:endParaRPr lang="nb-NO" sz="2400">
              <a:latin typeface="+mn-lt"/>
              <a:hlinkClick r:id="rId2"/>
            </a:endParaRPr>
          </a:p>
          <a:p>
            <a:pPr>
              <a:buFont typeface="Symbol"/>
              <a:buChar char="·"/>
            </a:pPr>
            <a:r>
              <a:rPr lang="nb-NO" sz="2400" u="sng">
                <a:latin typeface="+mn-lt"/>
                <a:hlinkClick r:id="rId3"/>
              </a:rPr>
              <a:t>Maritime arbeidsforhold</a:t>
            </a:r>
            <a:endParaRPr lang="nb-NO" sz="2400">
              <a:latin typeface="+mn-lt"/>
              <a:hlinkClick r:id="rId3"/>
            </a:endParaRPr>
          </a:p>
          <a:p>
            <a:pPr>
              <a:buFont typeface="Symbol"/>
              <a:buChar char="·"/>
            </a:pPr>
            <a:r>
              <a:rPr lang="nb-NO" sz="2400" u="sng">
                <a:latin typeface="+mn-lt"/>
                <a:hlinkClick r:id="rId4"/>
              </a:rPr>
              <a:t>Frilansere</a:t>
            </a:r>
            <a:r>
              <a:rPr lang="nb-NO" sz="2400">
                <a:latin typeface="+mn-lt"/>
              </a:rPr>
              <a:t> </a:t>
            </a:r>
            <a:r>
              <a:rPr lang="nb-NO" sz="1800">
                <a:latin typeface="+mn-lt"/>
              </a:rPr>
              <a:t>(Kommer 1.1.2021)</a:t>
            </a:r>
            <a:endParaRPr lang="nb-NO" sz="1800">
              <a:latin typeface="+mn-lt"/>
              <a:hlinkClick r:id="rId4"/>
            </a:endParaRPr>
          </a:p>
          <a:p>
            <a:pPr>
              <a:buFont typeface="Symbol"/>
              <a:buChar char="·"/>
            </a:pPr>
            <a:r>
              <a:rPr lang="nb-NO" sz="2400">
                <a:latin typeface="+mn-lt"/>
              </a:rPr>
              <a:t>Forenklet oppgjørsordninger</a:t>
            </a:r>
          </a:p>
          <a:p>
            <a:pPr lvl="1">
              <a:buFont typeface="Courier New"/>
              <a:buChar char="o"/>
            </a:pPr>
            <a:r>
              <a:rPr lang="nb-NO" sz="2400" u="sng">
                <a:latin typeface="+mn-lt"/>
                <a:hlinkClick r:id="rId5"/>
              </a:rPr>
              <a:t>Forenklet melding om lønnet arbeid i hjemmet (A04)</a:t>
            </a:r>
            <a:endParaRPr lang="nb-NO" sz="2400">
              <a:latin typeface="+mn-lt"/>
              <a:hlinkClick r:id="rId6"/>
            </a:endParaRPr>
          </a:p>
          <a:p>
            <a:pPr lvl="1">
              <a:buFont typeface="Courier New"/>
              <a:buChar char="o"/>
            </a:pPr>
            <a:r>
              <a:rPr lang="nb-NO" sz="2400" u="sng">
                <a:latin typeface="+mn-lt"/>
                <a:hlinkClick r:id="rId7"/>
              </a:rPr>
              <a:t>Forenklet a-melding for veldedig eller allmennyttig organisasjon (A05)</a:t>
            </a:r>
            <a:endParaRPr lang="nb-NO" sz="2400">
              <a:latin typeface="+mn-lt"/>
              <a:hlinkClick r:id="rId7"/>
            </a:endParaRPr>
          </a:p>
          <a:p>
            <a:endParaRPr lang="nb-NO"/>
          </a:p>
          <a:p>
            <a:pPr marL="0" indent="0">
              <a:buNone/>
            </a:pPr>
            <a:r>
              <a:rPr lang="nb-NO" sz="2400">
                <a:latin typeface="+mn-lt"/>
              </a:rPr>
              <a:t>Beskrivelse av de ulike arbeidsforholdstypene og hvilke dataelementer som er obligatoriske m.m. fremgår i </a:t>
            </a:r>
            <a:r>
              <a:rPr lang="nb-NO" sz="2400" u="sng">
                <a:latin typeface="+mn-lt"/>
                <a:hlinkClick r:id="rId8"/>
              </a:rPr>
              <a:t>a-ordningens veiledning</a:t>
            </a:r>
          </a:p>
          <a:p>
            <a:pPr lvl="2"/>
            <a:endParaRPr lang="nb-NO"/>
          </a:p>
          <a:p>
            <a:pPr lvl="1">
              <a:buFont typeface="Wingdings" panose="05000000000000000000" pitchFamily="2" charset="2"/>
              <a:buChar char="Ø"/>
            </a:pPr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Aa-registeret</a:t>
            </a:r>
          </a:p>
        </p:txBody>
      </p:sp>
    </p:spTree>
    <p:extLst>
      <p:ext uri="{BB962C8B-B14F-4D97-AF65-F5344CB8AC3E}">
        <p14:creationId xmlns:p14="http://schemas.microsoft.com/office/powerpoint/2010/main" val="1778475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4468987-EBD5-4869-A38E-A5C99B9305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6961" y="1276349"/>
            <a:ext cx="8398965" cy="359965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sz="1800" b="1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Arbeidsforholdsopplysninger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Inneholder bl.a. informasjon om arbeidsgiver, arbeidstaker, arbeidssted og type arbeidsforhold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sz="1800" b="1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Ansettelsesdetaljer</a:t>
            </a:r>
            <a:endParaRPr lang="nb-NO" sz="1800" b="1" u="sng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Inneholder opplysninger om arbeidsforholdenes varighet, innhold og størrelse, arbeidstidsordning, dato for endring av stillingsprosent og dato for siste lønnsendring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sz="1800" b="1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Antall timer for timelønnet</a:t>
            </a:r>
            <a:endParaRPr lang="nb-NO" sz="1800" b="1" u="sng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Beskriver hvor mange timer en timelønnet arbeidstaker har jobbet i en periode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sz="1800" b="1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Permisjoner  og permitteringer</a:t>
            </a:r>
            <a:endParaRPr lang="nb-NO" sz="1800" b="1" u="sng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Inneholder informasjon om arbeidstakeren er i permisjon eller er permittert med start og sluttdato for permisjonen/permitteringen, prosent og type permisjon/permittering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sz="1800" b="1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Tilleggsopplysninger for maritime arbeidsforhold</a:t>
            </a:r>
            <a:endParaRPr lang="nb-NO" sz="1800" b="1" u="sng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maritime arbeidsforhold er det pliktig å oppgi Skipsregister, Fartøystype og Fartsområde</a:t>
            </a:r>
          </a:p>
          <a:p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E5B6DE21-3746-40DD-B454-D4B9A89A7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Hvilke opplysningstyper finnes i Aa-registeret?</a:t>
            </a:r>
          </a:p>
        </p:txBody>
      </p:sp>
    </p:spTree>
    <p:extLst>
      <p:ext uri="{BB962C8B-B14F-4D97-AF65-F5344CB8AC3E}">
        <p14:creationId xmlns:p14="http://schemas.microsoft.com/office/powerpoint/2010/main" val="1092186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8C86BB1A-E263-45AE-96FC-72AF06897C0A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608314260"/>
              </p:ext>
            </p:extLst>
          </p:nvPr>
        </p:nvGraphicFramePr>
        <p:xfrm>
          <a:off x="352294" y="1244773"/>
          <a:ext cx="803613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8650">
                  <a:extLst>
                    <a:ext uri="{9D8B030D-6E8A-4147-A177-3AD203B41FA5}">
                      <a16:colId xmlns:a16="http://schemas.microsoft.com/office/drawing/2014/main" val="2942745674"/>
                    </a:ext>
                  </a:extLst>
                </a:gridCol>
                <a:gridCol w="2967480">
                  <a:extLst>
                    <a:ext uri="{9D8B030D-6E8A-4147-A177-3AD203B41FA5}">
                      <a16:colId xmlns:a16="http://schemas.microsoft.com/office/drawing/2014/main" val="3164285371"/>
                    </a:ext>
                  </a:extLst>
                </a:gridCol>
              </a:tblGrid>
              <a:tr h="298065"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>
                          <a:solidFill>
                            <a:schemeClr val="tx1"/>
                          </a:solidFill>
                        </a:rPr>
                        <a:t>Antall september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222851"/>
                  </a:ext>
                </a:extLst>
              </a:tr>
              <a:tr h="29806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b="1">
                          <a:solidFill>
                            <a:schemeClr val="tx1"/>
                          </a:solidFill>
                        </a:rPr>
                        <a:t>Arbeidsforhold i Aa-registeret totalt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nb-NO" b="1">
                          <a:solidFill>
                            <a:schemeClr val="tx1"/>
                          </a:solidFill>
                        </a:rPr>
                        <a:t>47 000 000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127412"/>
                  </a:ext>
                </a:extLst>
              </a:tr>
              <a:tr h="29806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b="1">
                          <a:solidFill>
                            <a:schemeClr val="tx1"/>
                          </a:solidFill>
                        </a:rPr>
                        <a:t>Arbeidsforhold rapportert via a-ordningen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nb-NO" b="1">
                          <a:solidFill>
                            <a:schemeClr val="tx1"/>
                          </a:solidFill>
                        </a:rPr>
                        <a:t>15 000 000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611796"/>
                  </a:ext>
                </a:extLst>
              </a:tr>
              <a:tr h="29806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Åpne arbeidsforhold</a:t>
                      </a:r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3 560 000</a:t>
                      </a:r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190561"/>
                  </a:ext>
                </a:extLst>
              </a:tr>
              <a:tr h="52161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Unike arbeidstakere med åpent arbeidsforhold</a:t>
                      </a:r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2 850 000</a:t>
                      </a:r>
                      <a:endParaRPr lang="nb-NO" sz="1800" b="0" i="0" u="none" strike="noStrike" noProof="0"/>
                    </a:p>
                    <a:p>
                      <a:pPr lvl="0">
                        <a:buNone/>
                      </a:pPr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262971"/>
                  </a:ext>
                </a:extLst>
              </a:tr>
              <a:tr h="52161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Unike opplysningspliktige med åpne arbeidsforhold</a:t>
                      </a:r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173 000</a:t>
                      </a:r>
                      <a:endParaRPr lang="nb-NO" b="1"/>
                    </a:p>
                    <a:p>
                      <a:pPr lvl="0">
                        <a:buNone/>
                      </a:pPr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411103"/>
                  </a:ext>
                </a:extLst>
              </a:tr>
              <a:tr h="52161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Opplysningspliktige som rapporterer frilansere</a:t>
                      </a:r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b-NO" sz="1800" b="1" i="0" u="none" strike="noStrike" noProof="0">
                          <a:latin typeface="Arial"/>
                        </a:rPr>
                        <a:t> 30 000</a:t>
                      </a:r>
                      <a:endParaRPr lang="nb-NO" b="1"/>
                    </a:p>
                    <a:p>
                      <a:pPr lvl="0">
                        <a:buNone/>
                      </a:pPr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921159"/>
                  </a:ext>
                </a:extLst>
              </a:tr>
              <a:tr h="298065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nb-NO" sz="1800" b="1" i="0" u="none" strike="noStrike" noProof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479339"/>
                  </a:ext>
                </a:extLst>
              </a:tr>
            </a:tbl>
          </a:graphicData>
        </a:graphic>
      </p:graphicFrame>
      <p:sp>
        <p:nvSpPr>
          <p:cNvPr id="3" name="Tittel 2">
            <a:extLst>
              <a:ext uri="{FF2B5EF4-FFF2-40B4-BE49-F238E27FC236}">
                <a16:creationId xmlns:a16="http://schemas.microsoft.com/office/drawing/2014/main" id="{4EE4C20F-7E73-4040-93C7-5DE6B2CBA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Tall fra Aa-registeret</a:t>
            </a:r>
          </a:p>
        </p:txBody>
      </p:sp>
    </p:spTree>
    <p:extLst>
      <p:ext uri="{BB962C8B-B14F-4D97-AF65-F5344CB8AC3E}">
        <p14:creationId xmlns:p14="http://schemas.microsoft.com/office/powerpoint/2010/main" val="569730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747C36B6-F2FB-4F51-8F38-7FCF28D96F4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/>
              <a:t>Folketrygdlovens §25-1 og Aa-registerforskriften</a:t>
            </a:r>
          </a:p>
          <a:p>
            <a:endParaRPr lang="nb-NO"/>
          </a:p>
          <a:p>
            <a:r>
              <a:rPr lang="nb-NO"/>
              <a:t>Frilansere tas inn i Aa-registeret</a:t>
            </a:r>
          </a:p>
          <a:p>
            <a:r>
              <a:rPr lang="nb-NO"/>
              <a:t>2 nye dataelementer</a:t>
            </a:r>
          </a:p>
          <a:p>
            <a:pPr lvl="1"/>
            <a:r>
              <a:rPr lang="nb-NO"/>
              <a:t>Ansettelsesform (fast eller midlertidig)</a:t>
            </a:r>
          </a:p>
          <a:p>
            <a:pPr lvl="1"/>
            <a:r>
              <a:rPr lang="nb-NO"/>
              <a:t>Sluttårsak</a:t>
            </a:r>
          </a:p>
          <a:p>
            <a:pPr lvl="1"/>
            <a:endParaRPr lang="nb-NO"/>
          </a:p>
          <a:p>
            <a:r>
              <a:rPr lang="nb-NO"/>
              <a:t>Regelverksendringene medfører også at flere får tilgang til Aa-registeret</a:t>
            </a:r>
          </a:p>
          <a:p>
            <a:pPr lvl="1"/>
            <a:r>
              <a:rPr lang="nb-NO"/>
              <a:t>Åpnes for at også private kan gis tilgang til Aa-registeret</a:t>
            </a:r>
          </a:p>
          <a:p>
            <a:pPr lvl="1"/>
            <a:r>
              <a:rPr lang="nb-NO"/>
              <a:t>Må ha hjemmel for tilgang</a:t>
            </a:r>
          </a:p>
          <a:p>
            <a:pPr lvl="1"/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F72F6C7E-C226-4A16-9641-528A4C2F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961" y="94206"/>
            <a:ext cx="8386763" cy="946423"/>
          </a:xfrm>
        </p:spPr>
        <p:txBody>
          <a:bodyPr/>
          <a:lstStyle/>
          <a:p>
            <a:r>
              <a:rPr lang="nb-NO"/>
              <a:t>Lov- og forskriftsendring fra 1.1.2021</a:t>
            </a:r>
          </a:p>
        </p:txBody>
      </p:sp>
    </p:spTree>
    <p:extLst>
      <p:ext uri="{BB962C8B-B14F-4D97-AF65-F5344CB8AC3E}">
        <p14:creationId xmlns:p14="http://schemas.microsoft.com/office/powerpoint/2010/main" val="961722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CFF1C99-7111-4A93-B419-D7E8D400397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>
                <a:latin typeface="Arial"/>
                <a:cs typeface="Arial"/>
              </a:rPr>
              <a:t>Eksempel på noen som bruker data fra registeret 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Lånekassen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Garantikassen for fiskere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Fellesordningen for AFP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UDI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Husbanken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Pensjonsselskaper (</a:t>
            </a:r>
            <a:r>
              <a:rPr lang="nb-NO" err="1">
                <a:latin typeface="Arial"/>
                <a:cs typeface="Arial"/>
              </a:rPr>
              <a:t>etteroppgjør</a:t>
            </a:r>
            <a:r>
              <a:rPr lang="nb-NO">
                <a:latin typeface="Arial"/>
                <a:cs typeface="Arial"/>
              </a:rPr>
              <a:t> uførepensjon)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Kommuner, Politiet, Arbeidstilsynet, Skatteetaten, NAV, SSB, Brønnøysundregistrene, Statens vegvesen, Forsvaret   </a:t>
            </a:r>
            <a:endParaRPr lang="nb-NO"/>
          </a:p>
          <a:p>
            <a:pPr lvl="1"/>
            <a:r>
              <a:rPr lang="nb-NO">
                <a:latin typeface="Arial"/>
                <a:cs typeface="Arial"/>
              </a:rPr>
              <a:t>Obligatorisk </a:t>
            </a:r>
            <a:r>
              <a:rPr lang="nb-NO" err="1">
                <a:latin typeface="Arial"/>
                <a:cs typeface="Arial"/>
              </a:rPr>
              <a:t>TjenestePensjon</a:t>
            </a:r>
            <a:r>
              <a:rPr lang="nb-NO">
                <a:latin typeface="Arial"/>
                <a:cs typeface="Arial"/>
              </a:rPr>
              <a:t> (OTP) (fra 1.1.2021)</a:t>
            </a:r>
            <a:endParaRPr lang="nb-NO"/>
          </a:p>
          <a:p>
            <a:endParaRPr lang="nb-NO"/>
          </a:p>
          <a:p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9F3434D-44A5-4619-AD9F-526A77F5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>
                <a:latin typeface="Arial"/>
                <a:cs typeface="Arial"/>
              </a:rPr>
              <a:t>Distribusjon og bruk hos andre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9582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CFF1C99-7111-4A93-B419-D7E8D400397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nb-NO"/>
              <a:t>I dag distribueres Aa-registeret hovedsakelig gjennom </a:t>
            </a:r>
            <a:r>
              <a:rPr lang="nb-NO" err="1"/>
              <a:t>Tieto</a:t>
            </a:r>
            <a:r>
              <a:rPr lang="nb-NO"/>
              <a:t> </a:t>
            </a:r>
            <a:r>
              <a:rPr lang="nb-NO" err="1"/>
              <a:t>Evry</a:t>
            </a:r>
            <a:endParaRPr lang="nb-NO"/>
          </a:p>
          <a:p>
            <a:pPr lvl="1"/>
            <a:r>
              <a:rPr lang="nb-NO" err="1"/>
              <a:t>APIer</a:t>
            </a:r>
            <a:endParaRPr lang="nb-NO"/>
          </a:p>
          <a:p>
            <a:pPr lvl="1"/>
            <a:r>
              <a:rPr lang="nb-NO"/>
              <a:t>Online-løsning (Infotorg)</a:t>
            </a:r>
          </a:p>
          <a:p>
            <a:pPr lvl="1"/>
            <a:r>
              <a:rPr lang="nb-NO"/>
              <a:t>Uttrekk/vask/abonnement</a:t>
            </a:r>
          </a:p>
          <a:p>
            <a:pPr lvl="1"/>
            <a:endParaRPr lang="nb-NO"/>
          </a:p>
          <a:p>
            <a:pPr lvl="1"/>
            <a:r>
              <a:rPr lang="nb-NO"/>
              <a:t>Konsumentene må betale for tilgang og forbruk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9F3434D-44A5-4619-AD9F-526A77F5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Dagens distribusjon av Aa-registeret</a:t>
            </a:r>
          </a:p>
        </p:txBody>
      </p:sp>
    </p:spTree>
    <p:extLst>
      <p:ext uri="{BB962C8B-B14F-4D97-AF65-F5344CB8AC3E}">
        <p14:creationId xmlns:p14="http://schemas.microsoft.com/office/powerpoint/2010/main" val="1703558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C1F385A9-02F2-4420-8079-68DCBA31444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nb-NO"/>
              <a:t>NAV tar over distribusjonen av Aa-registeret fra 1.7.2021</a:t>
            </a:r>
          </a:p>
          <a:p>
            <a:r>
              <a:rPr lang="nb-NO"/>
              <a:t>Tilgang til registeret vil skje via </a:t>
            </a:r>
          </a:p>
          <a:p>
            <a:pPr lvl="1"/>
            <a:r>
              <a:rPr lang="nb-NO"/>
              <a:t> </a:t>
            </a:r>
            <a:r>
              <a:rPr lang="nb-NO" err="1"/>
              <a:t>APIer</a:t>
            </a:r>
            <a:endParaRPr lang="nb-NO"/>
          </a:p>
          <a:p>
            <a:pPr lvl="1"/>
            <a:r>
              <a:rPr lang="nb-NO"/>
              <a:t>Online-løsning</a:t>
            </a:r>
          </a:p>
          <a:p>
            <a:pPr lvl="1"/>
            <a:r>
              <a:rPr lang="nb-NO"/>
              <a:t>Uttrekk</a:t>
            </a:r>
          </a:p>
          <a:p>
            <a:pPr marL="457200" lvl="1" indent="0">
              <a:buNone/>
            </a:pPr>
            <a:endParaRPr lang="nb-NO"/>
          </a:p>
          <a:p>
            <a:r>
              <a:rPr lang="nb-NO" sz="1800"/>
              <a:t>Dataene vil tilbys hovedsakelig gratis til konsumentene</a:t>
            </a:r>
          </a:p>
          <a:p>
            <a:pPr marL="457200" lvl="1" indent="0">
              <a:buNone/>
            </a:pPr>
            <a:endParaRPr lang="nb-NO"/>
          </a:p>
          <a:p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F7264D62-07D2-4A04-A83E-78242E598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NAV tar over distribusjonen av Aa-registeret</a:t>
            </a:r>
          </a:p>
        </p:txBody>
      </p:sp>
    </p:spTree>
    <p:extLst>
      <p:ext uri="{BB962C8B-B14F-4D97-AF65-F5344CB8AC3E}">
        <p14:creationId xmlns:p14="http://schemas.microsoft.com/office/powerpoint/2010/main" val="30079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F240E7B0-2610-4820-BAE6-A3E2632FBAE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nb-NO"/>
              <a:t>Ønsker å gjøre Aa-registeret mer tilgjengelig</a:t>
            </a:r>
          </a:p>
          <a:p>
            <a:r>
              <a:rPr lang="nb-NO"/>
              <a:t>Dataene blir hovedsakelig gratis for konsumentene</a:t>
            </a:r>
          </a:p>
          <a:p>
            <a:r>
              <a:rPr lang="nb-NO"/>
              <a:t>Forventer økt bruk av registeret</a:t>
            </a:r>
          </a:p>
          <a:p>
            <a:r>
              <a:rPr lang="nb-NO"/>
              <a:t>Økt bruk bidrar til økt kvalitet</a:t>
            </a:r>
          </a:p>
          <a:p>
            <a:endParaRPr lang="nb-NO"/>
          </a:p>
          <a:p>
            <a:pPr>
              <a:buFont typeface="Wingdings" panose="05000000000000000000" pitchFamily="2" charset="2"/>
              <a:buChar char="Ø"/>
            </a:pPr>
            <a:r>
              <a:rPr lang="nb-NO"/>
              <a:t>Økt </a:t>
            </a:r>
            <a:r>
              <a:rPr lang="nb-NO" err="1"/>
              <a:t>samfunnsnytte</a:t>
            </a:r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C7C068BF-E42D-4980-B66E-9BC9B7495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Bakgrunn til at vi distribuerer data selv</a:t>
            </a:r>
          </a:p>
        </p:txBody>
      </p:sp>
    </p:spTree>
    <p:extLst>
      <p:ext uri="{BB962C8B-B14F-4D97-AF65-F5344CB8AC3E}">
        <p14:creationId xmlns:p14="http://schemas.microsoft.com/office/powerpoint/2010/main" val="1521704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90F03E8A-F22E-4B56-B23C-C9FB6EA08D6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nb-NO">
                <a:hlinkClick r:id="rId2"/>
              </a:rPr>
              <a:t>Innsynstjeneste for arbeidsgiver</a:t>
            </a:r>
            <a:r>
              <a:rPr lang="nb-NO"/>
              <a:t> (egne data)</a:t>
            </a:r>
          </a:p>
          <a:p>
            <a:r>
              <a:rPr lang="nb-NO">
                <a:hlinkClick r:id="rId3"/>
              </a:rPr>
              <a:t>Innsynstjeneste for arbeidstaker</a:t>
            </a:r>
            <a:r>
              <a:rPr lang="nb-NO"/>
              <a:t> (egne data)</a:t>
            </a:r>
          </a:p>
          <a:p>
            <a:endParaRPr lang="nb-NO"/>
          </a:p>
          <a:p>
            <a:r>
              <a:rPr lang="nb-NO">
                <a:hlinkClick r:id="rId4"/>
              </a:rPr>
              <a:t>Hvordan få tilgang til Aa-registeret?</a:t>
            </a:r>
            <a:endParaRPr lang="nb-NO"/>
          </a:p>
          <a:p>
            <a:endParaRPr lang="nb-NO"/>
          </a:p>
          <a:p>
            <a:r>
              <a:rPr lang="nb-NO">
                <a:hlinkClick r:id="rId5"/>
              </a:rPr>
              <a:t>Dokumentasjon av Aa-registeret og </a:t>
            </a:r>
            <a:r>
              <a:rPr lang="nb-NO" err="1">
                <a:hlinkClick r:id="rId5"/>
              </a:rPr>
              <a:t>APIer</a:t>
            </a:r>
            <a:r>
              <a:rPr lang="nb-NO">
                <a:hlinkClick r:id="rId5"/>
              </a:rPr>
              <a:t> </a:t>
            </a:r>
            <a:r>
              <a:rPr lang="nb-NO"/>
              <a:t>(</a:t>
            </a:r>
            <a:r>
              <a:rPr lang="nb-NO" err="1"/>
              <a:t>Github</a:t>
            </a:r>
            <a:r>
              <a:rPr lang="nb-NO"/>
              <a:t>) (Oppdateres fortløpende)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EFF3A04E-48C7-43C5-8994-F5E40F1E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Hvor er info og tjenester fra Aa-registeret tilgjengelig?</a:t>
            </a:r>
          </a:p>
        </p:txBody>
      </p:sp>
    </p:spTree>
    <p:extLst>
      <p:ext uri="{BB962C8B-B14F-4D97-AF65-F5344CB8AC3E}">
        <p14:creationId xmlns:p14="http://schemas.microsoft.com/office/powerpoint/2010/main" val="980918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F7E91031-3E69-4B59-BCB7-A05F52697E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3968" y="1452325"/>
            <a:ext cx="4248472" cy="2238850"/>
          </a:xfrm>
        </p:spPr>
        <p:txBody>
          <a:bodyPr/>
          <a:lstStyle/>
          <a:p>
            <a:endParaRPr lang="nb-NO"/>
          </a:p>
          <a:p>
            <a:r>
              <a:rPr lang="nb-NO">
                <a:hlinkClick r:id="rId2"/>
              </a:rPr>
              <a:t>John Martin Furseth</a:t>
            </a:r>
            <a:endParaRPr lang="nb-NO"/>
          </a:p>
          <a:p>
            <a:r>
              <a:rPr lang="nb-NO">
                <a:hlinkClick r:id="rId3"/>
              </a:rPr>
              <a:t>Geir Vesterdal</a:t>
            </a:r>
            <a:endParaRPr lang="nb-NO"/>
          </a:p>
          <a:p>
            <a:r>
              <a:rPr lang="nb-NO">
                <a:hlinkClick r:id="rId4"/>
              </a:rPr>
              <a:t>Anders Bryhni</a:t>
            </a:r>
            <a:endParaRPr lang="nb-NO"/>
          </a:p>
          <a:p>
            <a:pPr marL="0" indent="0">
              <a:buNone/>
            </a:pPr>
            <a:r>
              <a:rPr lang="nb-NO"/>
              <a:t> 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9378D02-36F9-4016-9A03-4B7D7BC1D4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074" y="339502"/>
            <a:ext cx="3693066" cy="435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67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E5574C26-40A5-4405-A973-558F62695F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63CC7415-9BA0-49AF-B513-46CE9482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Introduksjon</a:t>
            </a:r>
            <a:endParaRPr lang="nb-NO" dirty="0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2DA6DE3C-0995-4268-9D69-F2E8CC89B80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274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A7EEE66-619B-4BF5-8652-68A05D66ECC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nb-NO" dirty="0"/>
              <a:t>Nav var med i arbeidet med </a:t>
            </a:r>
            <a:br>
              <a:rPr lang="nb-NO" dirty="0"/>
            </a:br>
            <a:r>
              <a:rPr lang="nb-NO" dirty="0"/>
              <a:t>Felles Datakatalog fra starten </a:t>
            </a:r>
          </a:p>
          <a:p>
            <a:r>
              <a:rPr lang="nb-NO" dirty="0"/>
              <a:t>Aa-registeret ble tidlig</a:t>
            </a:r>
            <a:br>
              <a:rPr lang="nb-NO" dirty="0"/>
            </a:br>
            <a:r>
              <a:rPr lang="nb-NO" dirty="0"/>
              <a:t>registrert som datasett i FDK</a:t>
            </a:r>
          </a:p>
          <a:p>
            <a:r>
              <a:rPr lang="nb-NO" dirty="0"/>
              <a:t>Nav hadde i underkant av 50 </a:t>
            </a:r>
            <a:br>
              <a:rPr lang="nb-NO" dirty="0"/>
            </a:br>
            <a:r>
              <a:rPr lang="nb-NO" i="1" u="sng" dirty="0"/>
              <a:t>manuelt registrerte</a:t>
            </a:r>
            <a:r>
              <a:rPr lang="nb-NO" dirty="0"/>
              <a:t> datasett:</a:t>
            </a:r>
            <a:br>
              <a:rPr lang="nb-NO" dirty="0"/>
            </a:br>
            <a:r>
              <a:rPr lang="nb-NO" dirty="0"/>
              <a:t>- via </a:t>
            </a:r>
            <a:r>
              <a:rPr lang="nb-NO" dirty="0" err="1"/>
              <a:t>FDKs</a:t>
            </a:r>
            <a:r>
              <a:rPr lang="nb-NO" dirty="0"/>
              <a:t> registreringsløsning </a:t>
            </a:r>
            <a:br>
              <a:rPr lang="nb-NO" dirty="0"/>
            </a:br>
            <a:r>
              <a:rPr lang="nb-NO" dirty="0"/>
              <a:t>- via «gamle» data.norge.no</a:t>
            </a:r>
            <a:endParaRPr lang="nb-NO" i="1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6C6EA2AB-00D9-48D6-8074-817D5B1A7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NAV       Felles Datakatalog</a:t>
            </a:r>
          </a:p>
        </p:txBody>
      </p:sp>
      <p:sp>
        <p:nvSpPr>
          <p:cNvPr id="7" name="Hjerte 6">
            <a:extLst>
              <a:ext uri="{FF2B5EF4-FFF2-40B4-BE49-F238E27FC236}">
                <a16:creationId xmlns:a16="http://schemas.microsoft.com/office/drawing/2014/main" id="{D9C295B3-281D-49F9-9ACC-F15EAF2C90D6}"/>
              </a:ext>
            </a:extLst>
          </p:cNvPr>
          <p:cNvSpPr/>
          <p:nvPr/>
        </p:nvSpPr>
        <p:spPr>
          <a:xfrm>
            <a:off x="1187624" y="654186"/>
            <a:ext cx="432048" cy="432048"/>
          </a:xfrm>
          <a:prstGeom prst="heart">
            <a:avLst/>
          </a:prstGeom>
          <a:solidFill>
            <a:srgbClr val="C0000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rgbClr val="C00000"/>
              </a:solidFill>
            </a:endParaRP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E7DD2BB6-B0CF-4D97-A6D0-F24E204A1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892" y="654186"/>
            <a:ext cx="4724281" cy="43514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95175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A7EEE66-619B-4BF5-8652-68A05D66EC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6961" y="1276349"/>
            <a:ext cx="8642285" cy="3299733"/>
          </a:xfrm>
        </p:spPr>
        <p:txBody>
          <a:bodyPr>
            <a:normAutofit/>
          </a:bodyPr>
          <a:lstStyle/>
          <a:p>
            <a:r>
              <a:rPr lang="nb-NO" dirty="0"/>
              <a:t>Nav ønsker å dele alle data som har delingspotensiale…</a:t>
            </a:r>
            <a:br>
              <a:rPr lang="nb-NO" dirty="0"/>
            </a:br>
            <a:r>
              <a:rPr lang="nb-NO" dirty="0"/>
              <a:t>…men, med </a:t>
            </a:r>
            <a:r>
              <a:rPr lang="nb-NO" i="1" u="sng" dirty="0"/>
              <a:t>minst mulig manuelt vedlikehold av metadata</a:t>
            </a:r>
            <a:r>
              <a:rPr lang="nb-NO" dirty="0"/>
              <a:t>!</a:t>
            </a:r>
          </a:p>
          <a:p>
            <a:r>
              <a:rPr lang="nb-NO" dirty="0"/>
              <a:t>Navs datakatalog </a:t>
            </a:r>
            <a:r>
              <a:rPr lang="nb-NO" dirty="0">
                <a:hlinkClick r:id="rId2"/>
              </a:rPr>
              <a:t>data.nav.no</a:t>
            </a:r>
            <a:r>
              <a:rPr lang="nb-NO" dirty="0"/>
              <a:t> er derfor en viktig og integrert del av Navs dataplattform, som automatiserer publisering av metadata til FDK.</a:t>
            </a:r>
          </a:p>
          <a:p>
            <a:r>
              <a:rPr lang="nb-NO" dirty="0">
                <a:latin typeface="Arial"/>
                <a:cs typeface="Arial"/>
              </a:rPr>
              <a:t>Starter å gro «innenfra» - gradvis ut derfra </a:t>
            </a:r>
          </a:p>
          <a:p>
            <a:pPr lvl="1"/>
            <a:r>
              <a:rPr lang="nb-NO" i="1" u="sng" dirty="0">
                <a:latin typeface="Arial"/>
                <a:cs typeface="Arial"/>
              </a:rPr>
              <a:t>behovsdrevet utvikling</a:t>
            </a:r>
            <a:endParaRPr lang="nb-NO" i="1" dirty="0">
              <a:latin typeface="Arial"/>
              <a:cs typeface="Arial"/>
            </a:endParaRPr>
          </a:p>
          <a:p>
            <a:pPr lvl="1"/>
            <a:r>
              <a:rPr lang="nb-NO" i="1" u="sng" dirty="0">
                <a:latin typeface="Arial"/>
                <a:cs typeface="Arial"/>
              </a:rPr>
              <a:t>så automatisert som mulig</a:t>
            </a:r>
            <a:endParaRPr lang="nb-NO" i="1" dirty="0">
              <a:latin typeface="Arial"/>
              <a:cs typeface="Arial"/>
            </a:endParaRPr>
          </a:p>
          <a:p>
            <a:r>
              <a:rPr lang="nb-NO" dirty="0"/>
              <a:t>Flere miljøer i Nav som sammen må finne ut av dette</a:t>
            </a:r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6C6EA2AB-00D9-48D6-8074-817D5B1A7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NAV       Data </a:t>
            </a:r>
            <a:r>
              <a:rPr lang="nb-NO" sz="900" dirty="0"/>
              <a:t>(…og metadata)</a:t>
            </a:r>
            <a:endParaRPr lang="nb-NO" dirty="0"/>
          </a:p>
        </p:txBody>
      </p:sp>
      <p:sp>
        <p:nvSpPr>
          <p:cNvPr id="7" name="Hjerte 6">
            <a:extLst>
              <a:ext uri="{FF2B5EF4-FFF2-40B4-BE49-F238E27FC236}">
                <a16:creationId xmlns:a16="http://schemas.microsoft.com/office/drawing/2014/main" id="{D9C295B3-281D-49F9-9ACC-F15EAF2C90D6}"/>
              </a:ext>
            </a:extLst>
          </p:cNvPr>
          <p:cNvSpPr/>
          <p:nvPr/>
        </p:nvSpPr>
        <p:spPr>
          <a:xfrm>
            <a:off x="1187624" y="654186"/>
            <a:ext cx="432048" cy="432048"/>
          </a:xfrm>
          <a:prstGeom prst="heart">
            <a:avLst/>
          </a:prstGeom>
          <a:solidFill>
            <a:srgbClr val="C0000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9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A7EEE66-619B-4BF5-8652-68A05D66EC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6961" y="1276349"/>
            <a:ext cx="4205039" cy="3299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Nav publiserer nå </a:t>
            </a:r>
            <a:r>
              <a:rPr lang="nb-NO" i="1" u="sng" dirty="0"/>
              <a:t>automatisk</a:t>
            </a:r>
            <a:r>
              <a:rPr lang="nb-NO" dirty="0"/>
              <a:t> fra egen datakatalog til FDK:</a:t>
            </a:r>
          </a:p>
          <a:p>
            <a:r>
              <a:rPr lang="nb-NO" dirty="0"/>
              <a:t>569 begrepsbeskrivelser </a:t>
            </a:r>
            <a:br>
              <a:rPr lang="nb-NO" dirty="0"/>
            </a:br>
            <a:r>
              <a:rPr lang="nb-NO" sz="1400" dirty="0" err="1"/>
              <a:t>fom</a:t>
            </a:r>
            <a:r>
              <a:rPr lang="nb-NO" sz="1400" dirty="0"/>
              <a:t>. 17. september 2020 (nå 635)</a:t>
            </a:r>
          </a:p>
          <a:p>
            <a:r>
              <a:rPr lang="nb-NO" dirty="0"/>
              <a:t>7 åpne datasettbeskrivelser </a:t>
            </a:r>
            <a:br>
              <a:rPr lang="nb-NO" dirty="0"/>
            </a:br>
            <a:r>
              <a:rPr lang="nb-NO" sz="1400" dirty="0" err="1"/>
              <a:t>fom</a:t>
            </a:r>
            <a:r>
              <a:rPr lang="nb-NO" sz="1400" dirty="0"/>
              <a:t>. 3. november 2020 (nå 8)</a:t>
            </a:r>
          </a:p>
          <a:p>
            <a:r>
              <a:rPr lang="nb-NO" dirty="0"/>
              <a:t>1 API-beskrivelse </a:t>
            </a:r>
            <a:br>
              <a:rPr lang="nb-NO" dirty="0"/>
            </a:br>
            <a:r>
              <a:rPr lang="nb-NO" sz="1400" dirty="0" err="1"/>
              <a:t>fom</a:t>
            </a:r>
            <a:r>
              <a:rPr lang="nb-NO" sz="1400" dirty="0"/>
              <a:t>. 6. november 2020</a:t>
            </a:r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6C6EA2AB-00D9-48D6-8074-817D5B1A7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Og, vi er i gang…!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DDC50DE8-16CE-4A04-867E-80EDC4074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5229" y="51470"/>
            <a:ext cx="3293378" cy="29317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D2C6A004-54EA-4226-9BBF-253D61891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3943" y="2074211"/>
            <a:ext cx="3230453" cy="29688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Bilde 6" descr="Et bilde som inneholder pil&#10;&#10;Automatisk generert beskrivelse">
            <a:extLst>
              <a:ext uri="{FF2B5EF4-FFF2-40B4-BE49-F238E27FC236}">
                <a16:creationId xmlns:a16="http://schemas.microsoft.com/office/drawing/2014/main" id="{0C6707D3-E051-4C6F-B572-169A3689F58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741901"/>
            <a:ext cx="306854" cy="241359"/>
          </a:xfrm>
          <a:prstGeom prst="rect">
            <a:avLst/>
          </a:prstGeom>
        </p:spPr>
      </p:pic>
      <p:pic>
        <p:nvPicPr>
          <p:cNvPr id="8" name="Bilde 7" descr="Et bilde som inneholder pil&#10;&#10;Automatisk generert beskrivelse">
            <a:extLst>
              <a:ext uri="{FF2B5EF4-FFF2-40B4-BE49-F238E27FC236}">
                <a16:creationId xmlns:a16="http://schemas.microsoft.com/office/drawing/2014/main" id="{0F145CB1-A850-4082-9A74-A9CE312F03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63838"/>
            <a:ext cx="306854" cy="24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6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E6E066-34C0-46BB-96CB-9B65CE47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NAVs nye API-portal – «same - same, </a:t>
            </a:r>
            <a:r>
              <a:rPr lang="nb-NO" dirty="0" err="1"/>
              <a:t>but</a:t>
            </a:r>
            <a:r>
              <a:rPr lang="nb-NO" dirty="0"/>
              <a:t> different»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F91424-E4D6-4792-A9D8-DA3D40B6241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6961" y="1276349"/>
            <a:ext cx="4205039" cy="3299733"/>
          </a:xfrm>
        </p:spPr>
        <p:txBody>
          <a:bodyPr>
            <a:normAutofit/>
          </a:bodyPr>
          <a:lstStyle/>
          <a:p>
            <a:r>
              <a:rPr lang="nb-NO" dirty="0"/>
              <a:t>MS Azure API Management</a:t>
            </a:r>
          </a:p>
          <a:p>
            <a:r>
              <a:rPr lang="nb-NO" dirty="0"/>
              <a:t>Ivaretar konsumenters selvbetjening og Navs administrasjon av APIer mot datasett og tjenester (som typisk ikke er åpne).</a:t>
            </a:r>
          </a:p>
          <a:p>
            <a:r>
              <a:rPr lang="nb-NO" dirty="0">
                <a:solidFill>
                  <a:srgbClr val="C00000"/>
                </a:solidFill>
              </a:rPr>
              <a:t>Ikke integrert med Navs datakatalog / FDK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ACBC94B3-6C65-4951-A7D8-1CBC533EB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4007" y="1419622"/>
            <a:ext cx="4455165" cy="30243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569E6537-6869-474C-856C-A5AABF06EC49}"/>
              </a:ext>
            </a:extLst>
          </p:cNvPr>
          <p:cNvSpPr txBox="1"/>
          <p:nvPr/>
        </p:nvSpPr>
        <p:spPr>
          <a:xfrm>
            <a:off x="4644007" y="1083359"/>
            <a:ext cx="16930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100" dirty="0"/>
              <a:t>https://api-portal.nav.no/</a:t>
            </a:r>
          </a:p>
        </p:txBody>
      </p:sp>
    </p:spTree>
    <p:extLst>
      <p:ext uri="{BB962C8B-B14F-4D97-AF65-F5344CB8AC3E}">
        <p14:creationId xmlns:p14="http://schemas.microsoft.com/office/powerpoint/2010/main" val="410843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E5574C26-40A5-4405-A973-558F62695F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63CC7415-9BA0-49AF-B513-46CE9482F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Aa-registeret</a:t>
            </a:r>
            <a:endParaRPr lang="nb-NO" dirty="0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2DA6DE3C-0995-4268-9D69-F2E8CC89B80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859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E775C04D-F4A1-4A08-B8E1-8612957F512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/>
          </a:bodyPr>
          <a:lstStyle/>
          <a:p>
            <a:r>
              <a:rPr lang="nb-NO"/>
              <a:t>Bakgrunn</a:t>
            </a:r>
          </a:p>
          <a:p>
            <a:pPr lvl="1"/>
            <a:r>
              <a:rPr lang="nb-NO"/>
              <a:t>Ble opprettet i 1978 i forbindelse med Sykepengereformen</a:t>
            </a:r>
          </a:p>
          <a:p>
            <a:r>
              <a:rPr lang="nb-NO"/>
              <a:t>Tidligere hadde vi to register</a:t>
            </a:r>
          </a:p>
          <a:p>
            <a:pPr lvl="1"/>
            <a:r>
              <a:rPr lang="nb-NO"/>
              <a:t>Landbasert Aa-register (ordinære arbeidsforhold)</a:t>
            </a:r>
          </a:p>
          <a:p>
            <a:pPr lvl="1"/>
            <a:r>
              <a:rPr lang="nb-NO"/>
              <a:t>Maritimt Aa-register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/>
              <a:t>Ble slått sammen til ett register i 2011, men med flagging for ordinære og maritime arbeidsforhold</a:t>
            </a:r>
          </a:p>
          <a:p>
            <a:r>
              <a:rPr lang="nb-NO"/>
              <a:t>A-ordningen ble iverksatt fra 01.01.2015</a:t>
            </a:r>
          </a:p>
          <a:p>
            <a:pPr lvl="1"/>
            <a:r>
              <a:rPr lang="nb-NO">
                <a:latin typeface="Arial"/>
                <a:cs typeface="Arial"/>
              </a:rPr>
              <a:t>Ble bl.a. utvidet med flere dataelementer</a:t>
            </a:r>
          </a:p>
          <a:p>
            <a:pPr lvl="1"/>
            <a:r>
              <a:rPr lang="nb-NO">
                <a:latin typeface="Arial"/>
                <a:cs typeface="Arial"/>
              </a:rPr>
              <a:t>Det er et klart skille i Aa-registeret om hva som er rapportert før og etter 2015</a:t>
            </a:r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10F3A247-9BC4-46DE-8DC2-DCAFF8F4E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Arbeidsgiver- og arbeidstakerregisteret (Aa-registeret)</a:t>
            </a:r>
          </a:p>
        </p:txBody>
      </p:sp>
    </p:spTree>
    <p:extLst>
      <p:ext uri="{BB962C8B-B14F-4D97-AF65-F5344CB8AC3E}">
        <p14:creationId xmlns:p14="http://schemas.microsoft.com/office/powerpoint/2010/main" val="541448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771DBCC6-431E-42F0-83C9-CBCA373B64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4789" y="1284177"/>
            <a:ext cx="8589699" cy="3471966"/>
          </a:xfrm>
        </p:spPr>
        <p:txBody>
          <a:bodyPr/>
          <a:lstStyle/>
          <a:p>
            <a:r>
              <a:rPr lang="nb-NO"/>
              <a:t>Aa-registeret oppdateres gjennom a-ordningen</a:t>
            </a:r>
          </a:p>
          <a:p>
            <a:r>
              <a:rPr lang="nb-NO"/>
              <a:t>Arbeidsforholdene skal bekreftes en gang i måneden</a:t>
            </a:r>
          </a:p>
          <a:p>
            <a:r>
              <a:rPr lang="nb-NO"/>
              <a:t>Rapporteringsfrist 5. i påfølgende måned for rapporteringsmåned</a:t>
            </a:r>
          </a:p>
          <a:p>
            <a:pPr marL="0" indent="0">
              <a:buNone/>
            </a:pPr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634C7D3D-9DB2-40BE-9333-DF32BD62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Hvordan oppdateres Aa-registeret?</a:t>
            </a:r>
          </a:p>
        </p:txBody>
      </p:sp>
      <p:pic>
        <p:nvPicPr>
          <p:cNvPr id="4" name="Bilde 4">
            <a:extLst>
              <a:ext uri="{FF2B5EF4-FFF2-40B4-BE49-F238E27FC236}">
                <a16:creationId xmlns:a16="http://schemas.microsoft.com/office/drawing/2014/main" id="{33EF5691-6F7F-46D1-9CE8-74714B169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569" y="2491505"/>
            <a:ext cx="8215508" cy="233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54373"/>
      </p:ext>
    </p:extLst>
  </p:cSld>
  <p:clrMapOvr>
    <a:masterClrMapping/>
  </p:clrMapOvr>
</p:sld>
</file>

<file path=ppt/theme/theme1.xml><?xml version="1.0" encoding="utf-8"?>
<a:theme xmlns:a="http://schemas.openxmlformats.org/drawingml/2006/main" name="NAV-mal widescreen bokmål (16.9)">
  <a:themeElements>
    <a:clrScheme name="Office">
      <a:dk1>
        <a:srgbClr val="3E3832"/>
      </a:dk1>
      <a:lt1>
        <a:sysClr val="window" lastClr="FFFFFF"/>
      </a:lt1>
      <a:dk2>
        <a:srgbClr val="C30000"/>
      </a:dk2>
      <a:lt2>
        <a:srgbClr val="878787"/>
      </a:lt2>
      <a:accent1>
        <a:srgbClr val="DADADA"/>
      </a:accent1>
      <a:accent2>
        <a:srgbClr val="EFEFEF"/>
      </a:accent2>
      <a:accent3>
        <a:srgbClr val="66CBEC"/>
      </a:accent3>
      <a:accent4>
        <a:srgbClr val="005B82"/>
      </a:accent4>
      <a:accent5>
        <a:srgbClr val="06893A"/>
      </a:accent5>
      <a:accent6>
        <a:srgbClr val="A2AD00"/>
      </a:accent6>
      <a:hlink>
        <a:srgbClr val="0000FF"/>
      </a:hlink>
      <a:folHlink>
        <a:srgbClr val="800080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V-mal widescreen bokmål (16.9).pptx" id="{8B673FFB-53CF-42C0-964F-2CD16DA821B2}" vid="{A3B67BA1-3575-49B6-8089-0ADB2261CBA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NAV-mal widescreen bokmål (16.9)</Template>
  <TotalTime>883</TotalTime>
  <Words>804</Words>
  <Application>Microsoft Office PowerPoint</Application>
  <PresentationFormat>Skjermfremvisning (16:9)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Wingdings</vt:lpstr>
      <vt:lpstr>NAV-mal widescreen bokmål (16.9)</vt:lpstr>
      <vt:lpstr>Arbeidsgiver- og arbeidstakerregisteret (Aa-registeret)</vt:lpstr>
      <vt:lpstr>Introduksjon</vt:lpstr>
      <vt:lpstr>NAV       Felles Datakatalog</vt:lpstr>
      <vt:lpstr>NAV       Data (…og metadata)</vt:lpstr>
      <vt:lpstr>Og, vi er i gang…!</vt:lpstr>
      <vt:lpstr>NAVs nye API-portal – «same - same, but different»</vt:lpstr>
      <vt:lpstr>Aa-registeret</vt:lpstr>
      <vt:lpstr>Arbeidsgiver- og arbeidstakerregisteret (Aa-registeret)</vt:lpstr>
      <vt:lpstr>Hvordan oppdateres Aa-registeret?</vt:lpstr>
      <vt:lpstr>Aa-registeret</vt:lpstr>
      <vt:lpstr>Hvilke opplysningstyper finnes i Aa-registeret?</vt:lpstr>
      <vt:lpstr>Tall fra Aa-registeret</vt:lpstr>
      <vt:lpstr>Lov- og forskriftsendring fra 1.1.2021</vt:lpstr>
      <vt:lpstr>Distribusjon og bruk hos andre</vt:lpstr>
      <vt:lpstr>Dagens distribusjon av Aa-registeret</vt:lpstr>
      <vt:lpstr>NAV tar over distribusjonen av Aa-registeret</vt:lpstr>
      <vt:lpstr>Bakgrunn til at vi distribuerer data selv</vt:lpstr>
      <vt:lpstr>Hvor er info og tjenester fra Aa-registeret tilgjengelig?</vt:lpstr>
      <vt:lpstr>PowerPoint-presentasjon</vt:lpstr>
    </vt:vector>
  </TitlesOfParts>
  <Company>NAV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Vesterdal, Geir</dc:creator>
  <cp:lastModifiedBy>Furseth, John Martin</cp:lastModifiedBy>
  <cp:revision>2</cp:revision>
  <dcterms:created xsi:type="dcterms:W3CDTF">2020-01-24T16:07:38Z</dcterms:created>
  <dcterms:modified xsi:type="dcterms:W3CDTF">2020-11-11T10:12:13Z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3491420-1ae2-4120-89e6-e6f668f067e2_Enabled">
    <vt:lpwstr>true</vt:lpwstr>
  </property>
  <property fmtid="{D5CDD505-2E9C-101B-9397-08002B2CF9AE}" pid="3" name="MSIP_Label_d3491420-1ae2-4120-89e6-e6f668f067e2_SetDate">
    <vt:lpwstr>2020-10-13T09:56:16Z</vt:lpwstr>
  </property>
  <property fmtid="{D5CDD505-2E9C-101B-9397-08002B2CF9AE}" pid="4" name="MSIP_Label_d3491420-1ae2-4120-89e6-e6f668f067e2_Method">
    <vt:lpwstr>Standard</vt:lpwstr>
  </property>
  <property fmtid="{D5CDD505-2E9C-101B-9397-08002B2CF9AE}" pid="5" name="MSIP_Label_d3491420-1ae2-4120-89e6-e6f668f067e2_Name">
    <vt:lpwstr>d3491420-1ae2-4120-89e6-e6f668f067e2</vt:lpwstr>
  </property>
  <property fmtid="{D5CDD505-2E9C-101B-9397-08002B2CF9AE}" pid="6" name="MSIP_Label_d3491420-1ae2-4120-89e6-e6f668f067e2_SiteId">
    <vt:lpwstr>62366534-1ec3-4962-8869-9b5535279d0b</vt:lpwstr>
  </property>
  <property fmtid="{D5CDD505-2E9C-101B-9397-08002B2CF9AE}" pid="7" name="MSIP_Label_d3491420-1ae2-4120-89e6-e6f668f067e2_ActionId">
    <vt:lpwstr>e210a6da-11b0-43a5-bd3d-0a69f206de9b</vt:lpwstr>
  </property>
  <property fmtid="{D5CDD505-2E9C-101B-9397-08002B2CF9AE}" pid="8" name="MSIP_Label_d3491420-1ae2-4120-89e6-e6f668f067e2_ContentBits">
    <vt:lpwstr>0</vt:lpwstr>
  </property>
</Properties>
</file>